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5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8E36636D-D922-432D-A958-524484B5923D}" type="datetimeFigureOut">
              <a:rPr lang="en-US" dirty="0"/>
              <a:pPr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2" r:id="rId10"/>
    <p:sldLayoutId id="2147483853" r:id="rId11"/>
    <p:sldLayoutId id="2147483854" r:id="rId12"/>
    <p:sldLayoutId id="2147483855" r:id="rId13"/>
    <p:sldLayoutId id="2147483858" r:id="rId14"/>
    <p:sldLayoutId id="2147483859" r:id="rId15"/>
    <p:sldLayoutId id="2147483850" r:id="rId16"/>
    <p:sldLayoutId id="214748385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5AD4D-F056-4855-9BDE-DCF53CEC4E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921552"/>
            <a:ext cx="12192000" cy="3014896"/>
          </a:xfrm>
        </p:spPr>
        <p:txBody>
          <a:bodyPr anchor="ctr">
            <a:normAutofit/>
          </a:bodyPr>
          <a:lstStyle/>
          <a:p>
            <a:r>
              <a:rPr lang="en-US" dirty="0"/>
              <a:t>“CAPITAL” &amp; “REVENUE” </a:t>
            </a:r>
            <a:br>
              <a:rPr lang="en-US" dirty="0"/>
            </a:br>
            <a:r>
              <a:rPr lang="en-US" dirty="0"/>
              <a:t>NATURE OF TRANSACTIONS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80657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C7313-D479-4637-8CD0-2448A55C5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225656"/>
            <a:ext cx="10353762" cy="970450"/>
          </a:xfrm>
        </p:spPr>
        <p:txBody>
          <a:bodyPr/>
          <a:lstStyle/>
          <a:p>
            <a:r>
              <a:rPr lang="en-US" u="sng" dirty="0"/>
              <a:t>INTRODUCTION</a:t>
            </a:r>
            <a:endParaRPr lang="en-IN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EC3A08-0468-415A-AB80-DA6163739A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566" y="1445489"/>
            <a:ext cx="11536219" cy="5075382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Bookman Old Style" panose="02050604050505020204" pitchFamily="18" charset="0"/>
              </a:rPr>
              <a:t> We record activities relating to the “Operations”, “Finance” and “Investment”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Bookman Old Style" panose="020506040505050202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latin typeface="Bookman Old Style" panose="02050604050505020204" pitchFamily="18" charset="0"/>
              </a:rPr>
              <a:t> “Operations” – Activities relating to the actual business that we carry out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Bookman Old Style" panose="020506040505050202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latin typeface="Bookman Old Style" panose="02050604050505020204" pitchFamily="18" charset="0"/>
              </a:rPr>
              <a:t> “Finance” – Activities which help us to raise money for the business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Bookman Old Style" panose="020506040505050202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latin typeface="Bookman Old Style" panose="02050604050505020204" pitchFamily="18" charset="0"/>
              </a:rPr>
              <a:t> “Investing” – Involves purchases of assets and Investments (Use of Capital) </a:t>
            </a:r>
            <a:endParaRPr lang="en-IN" sz="24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851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C7313-D479-4637-8CD0-2448A55C5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225656"/>
            <a:ext cx="10353762" cy="970450"/>
          </a:xfrm>
        </p:spPr>
        <p:txBody>
          <a:bodyPr/>
          <a:lstStyle/>
          <a:p>
            <a:r>
              <a:rPr lang="en-US" u="sng" dirty="0"/>
              <a:t>CAPITAL EXPENDITURE</a:t>
            </a:r>
            <a:endParaRPr lang="en-IN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EC3A08-0468-415A-AB80-DA6163739A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913" y="1436253"/>
            <a:ext cx="11665526" cy="5075382"/>
          </a:xfrm>
        </p:spPr>
        <p:txBody>
          <a:bodyPr>
            <a:normAutofit/>
          </a:bodyPr>
          <a:lstStyle/>
          <a:p>
            <a:pPr marL="442913" indent="-350838">
              <a:lnSpc>
                <a:spcPct val="150000"/>
              </a:lnSpc>
            </a:pPr>
            <a:r>
              <a:rPr lang="en-US" sz="2400" dirty="0">
                <a:latin typeface="Bookman Old Style" panose="02050604050505020204" pitchFamily="18" charset="0"/>
              </a:rPr>
              <a:t>Capital Expenditure is an expenditure carrying future probable benefits</a:t>
            </a:r>
          </a:p>
          <a:p>
            <a:pPr marL="442913" indent="-350838">
              <a:lnSpc>
                <a:spcPct val="150000"/>
              </a:lnSpc>
            </a:pPr>
            <a:endParaRPr lang="en-US" sz="2400" dirty="0">
              <a:latin typeface="Bookman Old Style" panose="020506040505050202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latin typeface="Bookman Old Style" panose="02050604050505020204" pitchFamily="18" charset="0"/>
              </a:rPr>
              <a:t> Hence, Capital Expenditures generally includes purchases of Fixed Assets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Bookman Old Style" panose="020506040505050202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latin typeface="Bookman Old Style" panose="02050604050505020204" pitchFamily="18" charset="0"/>
              </a:rPr>
              <a:t> These transactions have Long term benefits and are Non Recurring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Bookman Old Style" panose="020506040505050202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latin typeface="Bookman Old Style" panose="02050604050505020204" pitchFamily="18" charset="0"/>
              </a:rPr>
              <a:t> Capital Expenditure relates to Investment Activities</a:t>
            </a:r>
          </a:p>
          <a:p>
            <a:pPr marL="36900" indent="0">
              <a:lnSpc>
                <a:spcPct val="150000"/>
              </a:lnSpc>
              <a:buNone/>
            </a:pPr>
            <a:endParaRPr lang="en-US" sz="24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969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C7313-D479-4637-8CD0-2448A55C5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225656"/>
            <a:ext cx="10353762" cy="970450"/>
          </a:xfrm>
        </p:spPr>
        <p:txBody>
          <a:bodyPr/>
          <a:lstStyle/>
          <a:p>
            <a:r>
              <a:rPr lang="en-US" u="sng" dirty="0"/>
              <a:t>CAPITAL RECEIPTS</a:t>
            </a:r>
            <a:endParaRPr lang="en-IN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EC3A08-0468-415A-AB80-DA6163739A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913" y="1436253"/>
            <a:ext cx="11665526" cy="5075382"/>
          </a:xfrm>
        </p:spPr>
        <p:txBody>
          <a:bodyPr>
            <a:normAutofit/>
          </a:bodyPr>
          <a:lstStyle/>
          <a:p>
            <a:pPr marL="442913" indent="-350838">
              <a:lnSpc>
                <a:spcPct val="150000"/>
              </a:lnSpc>
            </a:pPr>
            <a:r>
              <a:rPr lang="en-US" sz="2400" dirty="0">
                <a:latin typeface="Bookman Old Style" panose="02050604050505020204" pitchFamily="18" charset="0"/>
              </a:rPr>
              <a:t> Capital receipts are relating to Financing activities</a:t>
            </a:r>
          </a:p>
          <a:p>
            <a:pPr marL="442913" indent="-350838">
              <a:lnSpc>
                <a:spcPct val="150000"/>
              </a:lnSpc>
            </a:pPr>
            <a:endParaRPr lang="en-US" sz="2400" dirty="0">
              <a:latin typeface="Bookman Old Style" panose="02050604050505020204" pitchFamily="18" charset="0"/>
            </a:endParaRPr>
          </a:p>
          <a:p>
            <a:pPr marL="442913" indent="-350838">
              <a:lnSpc>
                <a:spcPct val="150000"/>
              </a:lnSpc>
            </a:pPr>
            <a:r>
              <a:rPr lang="en-US" sz="2400" dirty="0">
                <a:latin typeface="Bookman Old Style" panose="02050604050505020204" pitchFamily="18" charset="0"/>
              </a:rPr>
              <a:t> Capital Receipts are basically where money is raised for the business</a:t>
            </a:r>
          </a:p>
          <a:p>
            <a:pPr marL="442913" indent="-350838">
              <a:lnSpc>
                <a:spcPct val="150000"/>
              </a:lnSpc>
            </a:pPr>
            <a:endParaRPr lang="en-US" sz="2400" dirty="0">
              <a:latin typeface="Bookman Old Style" panose="02050604050505020204" pitchFamily="18" charset="0"/>
            </a:endParaRPr>
          </a:p>
          <a:p>
            <a:pPr marL="442913" indent="-350838">
              <a:lnSpc>
                <a:spcPct val="150000"/>
              </a:lnSpc>
            </a:pPr>
            <a:r>
              <a:rPr lang="en-US" sz="2400" dirty="0">
                <a:latin typeface="Bookman Old Style" panose="02050604050505020204" pitchFamily="18" charset="0"/>
              </a:rPr>
              <a:t> Capital receipts include Capital invested and also Money borrowed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Bookman Old Style" panose="020506040505050202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latin typeface="Bookman Old Style" panose="02050604050505020204" pitchFamily="18" charset="0"/>
              </a:rPr>
              <a:t> These transactions are also non recurring</a:t>
            </a:r>
          </a:p>
        </p:txBody>
      </p:sp>
    </p:spTree>
    <p:extLst>
      <p:ext uri="{BB962C8B-B14F-4D97-AF65-F5344CB8AC3E}">
        <p14:creationId xmlns:p14="http://schemas.microsoft.com/office/powerpoint/2010/main" val="1381246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C7313-D479-4637-8CD0-2448A55C5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225656"/>
            <a:ext cx="10353762" cy="970450"/>
          </a:xfrm>
        </p:spPr>
        <p:txBody>
          <a:bodyPr/>
          <a:lstStyle/>
          <a:p>
            <a:r>
              <a:rPr lang="en-US" u="sng" dirty="0"/>
              <a:t>REVENUE EXPENDITURE</a:t>
            </a:r>
            <a:endParaRPr lang="en-IN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EC3A08-0468-415A-AB80-DA6163739A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072" y="1436253"/>
            <a:ext cx="12071927" cy="5075382"/>
          </a:xfrm>
        </p:spPr>
        <p:txBody>
          <a:bodyPr>
            <a:normAutofit/>
          </a:bodyPr>
          <a:lstStyle/>
          <a:p>
            <a:pPr marL="442913" indent="-350838">
              <a:lnSpc>
                <a:spcPct val="150000"/>
              </a:lnSpc>
            </a:pPr>
            <a:r>
              <a:rPr lang="en-US" sz="2400" dirty="0">
                <a:latin typeface="Bookman Old Style" panose="02050604050505020204" pitchFamily="18" charset="0"/>
              </a:rPr>
              <a:t> Revenue expenditure does not have any future benefit expected</a:t>
            </a:r>
          </a:p>
          <a:p>
            <a:pPr marL="442913" indent="-350838">
              <a:lnSpc>
                <a:spcPct val="150000"/>
              </a:lnSpc>
            </a:pPr>
            <a:endParaRPr lang="en-US" sz="2400" dirty="0">
              <a:latin typeface="Bookman Old Style" panose="02050604050505020204" pitchFamily="18" charset="0"/>
            </a:endParaRPr>
          </a:p>
          <a:p>
            <a:pPr marL="442913" indent="-350838">
              <a:lnSpc>
                <a:spcPct val="150000"/>
              </a:lnSpc>
            </a:pPr>
            <a:r>
              <a:rPr lang="en-US" sz="2400" dirty="0">
                <a:latin typeface="Bookman Old Style" panose="02050604050505020204" pitchFamily="18" charset="0"/>
              </a:rPr>
              <a:t> These are the costs related to the regular business activities (Operations)</a:t>
            </a:r>
          </a:p>
          <a:p>
            <a:pPr marL="442913" indent="-350838">
              <a:lnSpc>
                <a:spcPct val="150000"/>
              </a:lnSpc>
            </a:pPr>
            <a:endParaRPr lang="en-US" sz="2400" dirty="0">
              <a:latin typeface="Bookman Old Style" panose="02050604050505020204" pitchFamily="18" charset="0"/>
            </a:endParaRPr>
          </a:p>
          <a:p>
            <a:pPr marL="442913" indent="-350838">
              <a:lnSpc>
                <a:spcPct val="150000"/>
              </a:lnSpc>
            </a:pPr>
            <a:r>
              <a:rPr lang="en-US" sz="2400" dirty="0">
                <a:latin typeface="Bookman Old Style" panose="02050604050505020204" pitchFamily="18" charset="0"/>
              </a:rPr>
              <a:t> These expenditures are recurring in nature</a:t>
            </a:r>
          </a:p>
          <a:p>
            <a:pPr marL="442913" indent="-350838">
              <a:lnSpc>
                <a:spcPct val="150000"/>
              </a:lnSpc>
            </a:pPr>
            <a:endParaRPr lang="en-US" sz="2400" dirty="0">
              <a:latin typeface="Bookman Old Style" panose="02050604050505020204" pitchFamily="18" charset="0"/>
            </a:endParaRPr>
          </a:p>
          <a:p>
            <a:pPr marL="442913" indent="-350838">
              <a:lnSpc>
                <a:spcPct val="150000"/>
              </a:lnSpc>
            </a:pPr>
            <a:r>
              <a:rPr lang="en-US" sz="2400" dirty="0">
                <a:latin typeface="Bookman Old Style" panose="02050604050505020204" pitchFamily="18" charset="0"/>
              </a:rPr>
              <a:t> It includes cost of production, administration, selling and distribution, etc.</a:t>
            </a:r>
          </a:p>
        </p:txBody>
      </p:sp>
    </p:spTree>
    <p:extLst>
      <p:ext uri="{BB962C8B-B14F-4D97-AF65-F5344CB8AC3E}">
        <p14:creationId xmlns:p14="http://schemas.microsoft.com/office/powerpoint/2010/main" val="3263509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C7313-D479-4637-8CD0-2448A55C5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225656"/>
            <a:ext cx="10353762" cy="970450"/>
          </a:xfrm>
        </p:spPr>
        <p:txBody>
          <a:bodyPr/>
          <a:lstStyle/>
          <a:p>
            <a:r>
              <a:rPr lang="en-US" u="sng" dirty="0"/>
              <a:t>REVENUE RECEIPTS</a:t>
            </a:r>
            <a:endParaRPr lang="en-IN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EC3A08-0468-415A-AB80-DA6163739A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913" y="1436253"/>
            <a:ext cx="11665526" cy="5075382"/>
          </a:xfrm>
        </p:spPr>
        <p:txBody>
          <a:bodyPr>
            <a:normAutofit/>
          </a:bodyPr>
          <a:lstStyle/>
          <a:p>
            <a:pPr marL="442913" indent="-350838">
              <a:lnSpc>
                <a:spcPct val="150000"/>
              </a:lnSpc>
            </a:pPr>
            <a:r>
              <a:rPr lang="en-US" sz="2400" dirty="0">
                <a:latin typeface="Bookman Old Style" panose="02050604050505020204" pitchFamily="18" charset="0"/>
              </a:rPr>
              <a:t> These are the incomes relating to regular business activities (Operations)</a:t>
            </a:r>
          </a:p>
          <a:p>
            <a:pPr marL="442913" indent="-350838">
              <a:lnSpc>
                <a:spcPct val="150000"/>
              </a:lnSpc>
            </a:pPr>
            <a:endParaRPr lang="en-US" sz="2400" dirty="0">
              <a:latin typeface="Bookman Old Style" panose="02050604050505020204" pitchFamily="18" charset="0"/>
            </a:endParaRPr>
          </a:p>
          <a:p>
            <a:pPr marL="442913" indent="-350838">
              <a:lnSpc>
                <a:spcPct val="150000"/>
              </a:lnSpc>
            </a:pPr>
            <a:r>
              <a:rPr lang="en-US" sz="2400" dirty="0">
                <a:latin typeface="Bookman Old Style" panose="02050604050505020204" pitchFamily="18" charset="0"/>
              </a:rPr>
              <a:t> It also includes incomes from investment activities or other incomes.</a:t>
            </a:r>
          </a:p>
          <a:p>
            <a:pPr marL="442913" indent="-350838">
              <a:lnSpc>
                <a:spcPct val="150000"/>
              </a:lnSpc>
            </a:pPr>
            <a:endParaRPr lang="en-US" sz="2400" dirty="0">
              <a:latin typeface="Bookman Old Style" panose="02050604050505020204" pitchFamily="18" charset="0"/>
            </a:endParaRPr>
          </a:p>
          <a:p>
            <a:pPr marL="442913" indent="-350838">
              <a:lnSpc>
                <a:spcPct val="150000"/>
              </a:lnSpc>
            </a:pPr>
            <a:r>
              <a:rPr lang="en-US" sz="2400" dirty="0">
                <a:latin typeface="Bookman Old Style" panose="02050604050505020204" pitchFamily="18" charset="0"/>
              </a:rPr>
              <a:t> These expenditures are recurring in nature</a:t>
            </a:r>
          </a:p>
          <a:p>
            <a:pPr marL="442913" indent="-350838">
              <a:lnSpc>
                <a:spcPct val="150000"/>
              </a:lnSpc>
            </a:pPr>
            <a:endParaRPr lang="en-US" sz="2400" dirty="0">
              <a:latin typeface="Bookman Old Style" panose="02050604050505020204" pitchFamily="18" charset="0"/>
            </a:endParaRPr>
          </a:p>
          <a:p>
            <a:pPr marL="442913" indent="-350838">
              <a:lnSpc>
                <a:spcPct val="150000"/>
              </a:lnSpc>
            </a:pPr>
            <a:r>
              <a:rPr lang="en-US" sz="2400" dirty="0">
                <a:latin typeface="Bookman Old Style" panose="02050604050505020204" pitchFamily="18" charset="0"/>
              </a:rPr>
              <a:t> It includes Sale of goods and Services, Interest, Dividend etc.</a:t>
            </a:r>
          </a:p>
        </p:txBody>
      </p:sp>
    </p:spTree>
    <p:extLst>
      <p:ext uri="{BB962C8B-B14F-4D97-AF65-F5344CB8AC3E}">
        <p14:creationId xmlns:p14="http://schemas.microsoft.com/office/powerpoint/2010/main" val="3741995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C7313-D479-4637-8CD0-2448A55C5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225656"/>
            <a:ext cx="10353762" cy="970450"/>
          </a:xfrm>
        </p:spPr>
        <p:txBody>
          <a:bodyPr/>
          <a:lstStyle/>
          <a:p>
            <a:r>
              <a:rPr lang="en-US" u="sng" dirty="0"/>
              <a:t>DEFERRED REVENUE EXPENDITURE</a:t>
            </a:r>
            <a:endParaRPr lang="en-IN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EC3A08-0468-415A-AB80-DA6163739A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913" y="1436253"/>
            <a:ext cx="11665526" cy="5075382"/>
          </a:xfrm>
        </p:spPr>
        <p:txBody>
          <a:bodyPr>
            <a:normAutofit/>
          </a:bodyPr>
          <a:lstStyle/>
          <a:p>
            <a:pPr marL="442913" indent="-350838">
              <a:lnSpc>
                <a:spcPct val="150000"/>
              </a:lnSpc>
            </a:pPr>
            <a:r>
              <a:rPr lang="en-US" sz="2400" dirty="0">
                <a:latin typeface="Bookman Old Style" panose="02050604050505020204" pitchFamily="18" charset="0"/>
              </a:rPr>
              <a:t> Deferred Revenue Expenditure is carried forward to the next year</a:t>
            </a:r>
          </a:p>
          <a:p>
            <a:pPr marL="442913" indent="-350838">
              <a:lnSpc>
                <a:spcPct val="150000"/>
              </a:lnSpc>
            </a:pPr>
            <a:endParaRPr lang="en-US" sz="2400" dirty="0">
              <a:latin typeface="Bookman Old Style" panose="02050604050505020204" pitchFamily="18" charset="0"/>
            </a:endParaRPr>
          </a:p>
          <a:p>
            <a:pPr marL="442913" indent="-350838">
              <a:lnSpc>
                <a:spcPct val="150000"/>
              </a:lnSpc>
            </a:pPr>
            <a:r>
              <a:rPr lang="en-US" sz="2400" dirty="0">
                <a:latin typeface="Bookman Old Style" panose="02050604050505020204" pitchFamily="18" charset="0"/>
              </a:rPr>
              <a:t> These expenses have medium term benefits </a:t>
            </a:r>
          </a:p>
          <a:p>
            <a:pPr marL="442913" indent="-350838">
              <a:lnSpc>
                <a:spcPct val="150000"/>
              </a:lnSpc>
            </a:pPr>
            <a:endParaRPr lang="en-US" sz="2400" dirty="0">
              <a:latin typeface="Bookman Old Style" panose="02050604050505020204" pitchFamily="18" charset="0"/>
            </a:endParaRPr>
          </a:p>
          <a:p>
            <a:pPr marL="442913" indent="-350838">
              <a:lnSpc>
                <a:spcPct val="150000"/>
              </a:lnSpc>
            </a:pPr>
            <a:r>
              <a:rPr lang="en-US" sz="2400" dirty="0">
                <a:latin typeface="Bookman Old Style" panose="02050604050505020204" pitchFamily="18" charset="0"/>
              </a:rPr>
              <a:t> These expenses have characteristics of both capital and revenue exp.</a:t>
            </a:r>
          </a:p>
          <a:p>
            <a:pPr marL="442913" indent="-350838">
              <a:lnSpc>
                <a:spcPct val="150000"/>
              </a:lnSpc>
            </a:pPr>
            <a:endParaRPr lang="en-US" sz="2400" dirty="0">
              <a:latin typeface="Bookman Old Style" panose="02050604050505020204" pitchFamily="18" charset="0"/>
            </a:endParaRPr>
          </a:p>
          <a:p>
            <a:pPr marL="442913" indent="-350838">
              <a:lnSpc>
                <a:spcPct val="150000"/>
              </a:lnSpc>
            </a:pPr>
            <a:r>
              <a:rPr lang="en-US" sz="2400" dirty="0">
                <a:latin typeface="Bookman Old Style" panose="02050604050505020204" pitchFamily="18" charset="0"/>
              </a:rPr>
              <a:t> D.R.Es include Share issue expenses, Preliminary expenses, etc.</a:t>
            </a:r>
          </a:p>
        </p:txBody>
      </p:sp>
    </p:spTree>
    <p:extLst>
      <p:ext uri="{BB962C8B-B14F-4D97-AF65-F5344CB8AC3E}">
        <p14:creationId xmlns:p14="http://schemas.microsoft.com/office/powerpoint/2010/main" val="2155863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C7313-D479-4637-8CD0-2448A55C5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27077"/>
            <a:ext cx="10353762" cy="970450"/>
          </a:xfrm>
        </p:spPr>
        <p:txBody>
          <a:bodyPr/>
          <a:lstStyle/>
          <a:p>
            <a:r>
              <a:rPr lang="en-US" u="sng" dirty="0"/>
              <a:t>KEY POINTS</a:t>
            </a:r>
            <a:endParaRPr lang="en-IN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EC3A08-0468-415A-AB80-DA6163739A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382" y="1320800"/>
            <a:ext cx="11693236" cy="516312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Bookman Old Style" panose="02050604050505020204" pitchFamily="18" charset="0"/>
              </a:rPr>
              <a:t>Financing activities lead to Capital Receipts</a:t>
            </a:r>
          </a:p>
          <a:p>
            <a:pPr>
              <a:lnSpc>
                <a:spcPct val="150000"/>
              </a:lnSpc>
            </a:pPr>
            <a:endParaRPr lang="en-US" dirty="0">
              <a:latin typeface="Bookman Old Style" panose="020506040505050202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latin typeface="Bookman Old Style" panose="02050604050505020204" pitchFamily="18" charset="0"/>
              </a:rPr>
              <a:t> Investing activities result in Capital Expenditures</a:t>
            </a:r>
          </a:p>
          <a:p>
            <a:pPr>
              <a:lnSpc>
                <a:spcPct val="150000"/>
              </a:lnSpc>
            </a:pPr>
            <a:endParaRPr lang="en-US" dirty="0">
              <a:latin typeface="Bookman Old Style" panose="02050604050505020204" pitchFamily="18" charset="0"/>
            </a:endParaRPr>
          </a:p>
          <a:p>
            <a:r>
              <a:rPr lang="en-US" sz="2400" dirty="0">
                <a:latin typeface="Bookman Old Style" panose="02050604050505020204" pitchFamily="18" charset="0"/>
              </a:rPr>
              <a:t> Income statements are a summary of all Revenue Receipts and Revenue Expenditure</a:t>
            </a:r>
          </a:p>
          <a:p>
            <a:pPr>
              <a:lnSpc>
                <a:spcPct val="150000"/>
              </a:lnSpc>
            </a:pPr>
            <a:endParaRPr lang="en-US" dirty="0">
              <a:latin typeface="Bookman Old Style" panose="02050604050505020204" pitchFamily="18" charset="0"/>
            </a:endParaRPr>
          </a:p>
          <a:p>
            <a:r>
              <a:rPr lang="en-US" sz="2400" dirty="0">
                <a:latin typeface="Bookman Old Style" panose="02050604050505020204" pitchFamily="18" charset="0"/>
              </a:rPr>
              <a:t> Balance sheet is a summary of all Capital Receipts and Capital Expenditure</a:t>
            </a:r>
            <a:endParaRPr lang="en-IN" sz="24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1653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Slate</Template>
  <TotalTime>187</TotalTime>
  <Words>340</Words>
  <Application>Microsoft Office PowerPoint</Application>
  <PresentationFormat>Widescreen</PresentationFormat>
  <Paragraphs>57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Bookman Old Style</vt:lpstr>
      <vt:lpstr>Calisto MT</vt:lpstr>
      <vt:lpstr>Wingdings 2</vt:lpstr>
      <vt:lpstr>Slate</vt:lpstr>
      <vt:lpstr>“CAPITAL” &amp; “REVENUE”  NATURE OF TRANSACTIONS</vt:lpstr>
      <vt:lpstr>INTRODUCTION</vt:lpstr>
      <vt:lpstr>CAPITAL EXPENDITURE</vt:lpstr>
      <vt:lpstr>CAPITAL RECEIPTS</vt:lpstr>
      <vt:lpstr>REVENUE EXPENDITURE</vt:lpstr>
      <vt:lpstr>REVENUE RECEIPTS</vt:lpstr>
      <vt:lpstr>DEFERRED REVENUE EXPENDITURE</vt:lpstr>
      <vt:lpstr>KEY POINTS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“CAPITAL” &amp; “REVENUE”  NATURE OF TRANSACTIONS</dc:title>
  <dc:creator>Abhishek Sathe</dc:creator>
  <cp:lastModifiedBy>Abhishek Sathe</cp:lastModifiedBy>
  <cp:revision>17</cp:revision>
  <dcterms:created xsi:type="dcterms:W3CDTF">2020-12-06T13:06:04Z</dcterms:created>
  <dcterms:modified xsi:type="dcterms:W3CDTF">2020-12-06T16:13:15Z</dcterms:modified>
</cp:coreProperties>
</file>