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C3775-1287-4D34-A410-E8622F57DF22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81D4C-D4EB-40F9-A552-F70CACA72F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6312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741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548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256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185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IN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006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416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05918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838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184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669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96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C20EC37-B642-460C-B1C3-EC7D14A996CA}" type="datetimeFigureOut">
              <a:rPr lang="en-IN" smtClean="0"/>
              <a:t>17-12-2020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A02266B-244D-4121-9B37-1E9DD26520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258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ABC2-F4B8-4E74-8141-4EA6BF619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8841" y="2323323"/>
            <a:ext cx="9966960" cy="1324948"/>
          </a:xfrm>
        </p:spPr>
        <p:txBody>
          <a:bodyPr/>
          <a:lstStyle/>
          <a:p>
            <a:pPr algn="ctr"/>
            <a:r>
              <a:rPr lang="en-IN" sz="6600" dirty="0"/>
              <a:t>Break-even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EC2DB-B470-47DE-929A-9B5C501406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4320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8D0A4-D3DA-4C61-A743-AB5718E73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597159"/>
            <a:ext cx="10058400" cy="5575041"/>
          </a:xfrm>
        </p:spPr>
        <p:txBody>
          <a:bodyPr>
            <a:normAutofit/>
          </a:bodyPr>
          <a:lstStyle/>
          <a:p>
            <a:r>
              <a:rPr lang="en-US" sz="2800" dirty="0"/>
              <a:t>Break-even analysis is a technique widely used by production management and management accountants. It is based on categorising production costs between variable and fixed costs.</a:t>
            </a:r>
          </a:p>
          <a:p>
            <a:r>
              <a:rPr lang="en-US" sz="2800" dirty="0"/>
              <a:t>Total variable and fixed costs are compared with sales revenue in order to determine the</a:t>
            </a:r>
            <a:r>
              <a:rPr lang="en-US" sz="2800" b="1" dirty="0"/>
              <a:t> </a:t>
            </a:r>
            <a:r>
              <a:rPr lang="en-US" sz="2800" dirty="0"/>
              <a:t>level of sales volume, sales value or production at which the business makes neither a profit nor a loss (the "break-even point").</a:t>
            </a:r>
          </a:p>
          <a:p>
            <a:r>
              <a:rPr lang="en-US" sz="2800" dirty="0"/>
              <a:t>At </a:t>
            </a:r>
            <a:r>
              <a:rPr lang="en-US" sz="2800" b="1" dirty="0"/>
              <a:t>Break-even point </a:t>
            </a:r>
            <a:r>
              <a:rPr lang="en-US" sz="2800" dirty="0"/>
              <a:t>total revenue covers total cost. </a:t>
            </a:r>
            <a:r>
              <a:rPr lang="en-US" sz="2800" dirty="0" err="1"/>
              <a:t>i.e</a:t>
            </a:r>
            <a:r>
              <a:rPr lang="en-US" sz="2800" dirty="0"/>
              <a:t> they both are equal to each other.</a:t>
            </a:r>
          </a:p>
          <a:p>
            <a:r>
              <a:rPr lang="en-IN" sz="2800" b="1" dirty="0"/>
              <a:t>Shut-down point </a:t>
            </a:r>
            <a:r>
              <a:rPr lang="en-IN" sz="2800" dirty="0"/>
              <a:t>is another concept which refers to the point at which total revenue just covers variable cost, and not the total cost.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3489452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746AFD-C496-42CF-ADA2-1418C52C9B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69848" y="251927"/>
                <a:ext cx="10058400" cy="64008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IN" dirty="0"/>
                  <a:t>Break-even sales level can be determined algebraically or graphically. </a:t>
                </a:r>
              </a:p>
              <a:p>
                <a:r>
                  <a:rPr lang="en-IN" dirty="0"/>
                  <a:t>Algebraically, break-even sales volume can be measured by following formula –</a:t>
                </a:r>
              </a:p>
              <a:p>
                <a:pPr marL="0" indent="0" algn="ctr">
                  <a:buNone/>
                </a:pPr>
                <a:r>
                  <a:rPr lang="en-IN" dirty="0"/>
                  <a:t> </a:t>
                </a:r>
                <a:r>
                  <a:rPr lang="en-IN" b="1" dirty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28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num>
                      <m:den>
                        <m:r>
                          <a:rPr lang="en-IN" sz="28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IN" sz="28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IN" sz="2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N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IN" sz="28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IN" b="1" dirty="0"/>
              </a:p>
              <a:p>
                <a:pPr marL="0" indent="0">
                  <a:buNone/>
                </a:pPr>
                <a:r>
                  <a:rPr lang="en-IN" dirty="0"/>
                  <a:t>S= Break-even sales units</a:t>
                </a:r>
              </a:p>
              <a:p>
                <a:pPr marL="0" indent="0">
                  <a:buNone/>
                </a:pPr>
                <a:r>
                  <a:rPr lang="en-IN" dirty="0"/>
                  <a:t>F= Fixed cost per period</a:t>
                </a:r>
              </a:p>
              <a:p>
                <a:pPr marL="0" indent="0">
                  <a:buNone/>
                </a:pPr>
                <a:r>
                  <a:rPr lang="en-IN" dirty="0"/>
                  <a:t>P= Price per unit</a:t>
                </a:r>
              </a:p>
              <a:p>
                <a:pPr marL="0" indent="0">
                  <a:buNone/>
                </a:pPr>
                <a:r>
                  <a:rPr lang="en-IN" dirty="0"/>
                  <a:t>V= Variable cost per unit</a:t>
                </a:r>
              </a:p>
              <a:p>
                <a:pPr marL="0" indent="0">
                  <a:buNone/>
                </a:pPr>
                <a:endParaRPr lang="en-IN" dirty="0"/>
              </a:p>
              <a:p>
                <a:pPr marL="0" indent="0">
                  <a:buNone/>
                </a:pPr>
                <a:r>
                  <a:rPr lang="en-IN" dirty="0"/>
                  <a:t>To know Break-even sales amount (S*), </a:t>
                </a:r>
              </a:p>
              <a:p>
                <a:pPr marL="0" indent="0" algn="ctr">
                  <a:buNone/>
                </a:pPr>
                <a:r>
                  <a:rPr lang="en-IN" dirty="0"/>
                  <a:t>S* = S x P </a:t>
                </a:r>
              </a:p>
              <a:p>
                <a:pPr marL="0" indent="0" algn="ctr">
                  <a:buNone/>
                </a:pPr>
                <a:r>
                  <a:rPr lang="en-IN" dirty="0"/>
                  <a:t>Or</a:t>
                </a:r>
              </a:p>
              <a:p>
                <a:pPr marL="0" indent="0" algn="ctr">
                  <a:buNone/>
                </a:pPr>
                <a:r>
                  <a:rPr lang="en-IN" dirty="0"/>
                  <a:t> </a:t>
                </a:r>
                <a:r>
                  <a:rPr lang="en-IN" b="1" dirty="0"/>
                  <a:t>S*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32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num>
                      <m:den>
                        <m:r>
                          <a:rPr lang="en-IN" sz="32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den>
                    </m:f>
                  </m:oMath>
                </a14:m>
                <a:endParaRPr lang="en-IN" dirty="0"/>
              </a:p>
              <a:p>
                <a:pPr marL="0" indent="0">
                  <a:buNone/>
                </a:pPr>
                <a:r>
                  <a:rPr lang="en-IN" dirty="0"/>
                  <a:t>F= Fixed cost per period</a:t>
                </a:r>
              </a:p>
              <a:p>
                <a:pPr marL="0" indent="0">
                  <a:buNone/>
                </a:pPr>
                <a:r>
                  <a:rPr lang="en-IN" dirty="0"/>
                  <a:t>C= Contribution Margin Ratio</a:t>
                </a:r>
              </a:p>
              <a:p>
                <a:pPr marL="0" indent="0">
                  <a:buNone/>
                </a:pPr>
                <a:endParaRPr lang="en-IN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746AFD-C496-42CF-ADA2-1418C52C9B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9848" y="251927"/>
                <a:ext cx="10058400" cy="6400800"/>
              </a:xfrm>
              <a:blipFill>
                <a:blip r:embed="rId2"/>
                <a:stretch>
                  <a:fillRect l="-667" t="-142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1278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EA6213-2C69-4139-9528-6B54BE8C30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69848" y="569167"/>
                <a:ext cx="10058400" cy="5603033"/>
              </a:xfrm>
            </p:spPr>
            <p:txBody>
              <a:bodyPr/>
              <a:lstStyle/>
              <a:p>
                <a:r>
                  <a:rPr lang="en-IN" b="1" dirty="0"/>
                  <a:t>The contribution margin ratio </a:t>
                </a:r>
                <a:r>
                  <a:rPr lang="en-IN" dirty="0"/>
                  <a:t>shows the contribution towards the recovery of fixed operating cost. </a:t>
                </a:r>
              </a:p>
              <a:p>
                <a:pPr marL="0" indent="0" algn="ctr">
                  <a:buNone/>
                </a:pPr>
                <a:r>
                  <a:rPr lang="en-IN" dirty="0"/>
                  <a:t> </a:t>
                </a:r>
                <a:r>
                  <a:rPr lang="en-IN" b="1" dirty="0"/>
                  <a:t>C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IN" sz="28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den>
                    </m:f>
                  </m:oMath>
                </a14:m>
                <a:r>
                  <a:rPr lang="en-IN" dirty="0"/>
                  <a:t> x 100</a:t>
                </a:r>
              </a:p>
              <a:p>
                <a:r>
                  <a:rPr lang="en-IN" dirty="0"/>
                  <a:t>Suppose, Firm A has fixed operating cost = Rs. 3000, price per unit is Rs. 12, and variable cost per unit is 6. Its break-even sales in units is –</a:t>
                </a:r>
              </a:p>
              <a:p>
                <a:pPr marL="0" indent="0" algn="ctr">
                  <a:buNone/>
                </a:pPr>
                <a:r>
                  <a:rPr lang="en-IN" dirty="0"/>
                  <a:t>S</a:t>
                </a:r>
                <a:r>
                  <a:rPr lang="en-IN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b="1" i="1" smtClean="0">
                            <a:latin typeface="Cambria Math" panose="02040503050406030204" pitchFamily="18" charset="0"/>
                          </a:rPr>
                          <m:t>𝟑𝟎𝟎𝟎</m:t>
                        </m:r>
                      </m:num>
                      <m:den>
                        <m:r>
                          <a:rPr lang="en-IN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IN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IN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N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IN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IN" dirty="0"/>
                  <a:t> </a:t>
                </a:r>
              </a:p>
              <a:p>
                <a:pPr marL="0" indent="0" algn="ctr">
                  <a:buNone/>
                </a:pPr>
                <a:r>
                  <a:rPr lang="en-IN" dirty="0"/>
                  <a:t>= 500 units</a:t>
                </a:r>
              </a:p>
              <a:p>
                <a:pPr marL="0" indent="0">
                  <a:buNone/>
                </a:pPr>
                <a:r>
                  <a:rPr lang="en-IN" dirty="0"/>
                  <a:t>The break-even amount is –</a:t>
                </a:r>
              </a:p>
              <a:p>
                <a:pPr marL="0" indent="0" algn="ctr">
                  <a:buNone/>
                </a:pPr>
                <a:r>
                  <a:rPr lang="en-IN" dirty="0"/>
                  <a:t>500 x 12 = 6000</a:t>
                </a:r>
              </a:p>
              <a:p>
                <a:pPr marL="0" indent="0" algn="r">
                  <a:buNone/>
                </a:pPr>
                <a:endParaRPr lang="en-IN" dirty="0"/>
              </a:p>
              <a:p>
                <a:pPr marL="0" indent="0">
                  <a:buNone/>
                </a:pPr>
                <a:endParaRPr lang="en-IN" dirty="0"/>
              </a:p>
              <a:p>
                <a:pPr marL="0" indent="0">
                  <a:buNone/>
                </a:pPr>
                <a:endParaRPr lang="en-IN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EA6213-2C69-4139-9528-6B54BE8C30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9848" y="569167"/>
                <a:ext cx="10058400" cy="5603033"/>
              </a:xfrm>
              <a:blipFill>
                <a:blip r:embed="rId2"/>
                <a:stretch>
                  <a:fillRect l="-667" t="-108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1529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4DB05-381C-4943-9679-BF547512A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325507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/>
              <a:t>Break-even analysis- Graphical Representation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A4BAB0B-AAB1-43FA-AD96-BA3C539AD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15"/>
          <a:stretch/>
        </p:blipFill>
        <p:spPr>
          <a:xfrm>
            <a:off x="992155" y="1963364"/>
            <a:ext cx="5103845" cy="3713584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A451A0-6360-487D-BD23-D92F1B1F3B4B}"/>
              </a:ext>
            </a:extLst>
          </p:cNvPr>
          <p:cNvSpPr txBox="1"/>
          <p:nvPr/>
        </p:nvSpPr>
        <p:spPr>
          <a:xfrm>
            <a:off x="74645" y="5738327"/>
            <a:ext cx="4590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Points B and B’ are the break-even  points.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535237-6BB1-4041-BC26-039D8D3A45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589" y="2395245"/>
            <a:ext cx="3858694" cy="30818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DEEA6D-0F9B-423A-A96B-B9CBE7BE0081}"/>
              </a:ext>
            </a:extLst>
          </p:cNvPr>
          <p:cNvSpPr txBox="1"/>
          <p:nvPr/>
        </p:nvSpPr>
        <p:spPr>
          <a:xfrm>
            <a:off x="5980922" y="5599827"/>
            <a:ext cx="4917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If we assume TR and TC to be constant, beak-even will take place at OA level of output.</a:t>
            </a:r>
          </a:p>
        </p:txBody>
      </p:sp>
    </p:spTree>
    <p:extLst>
      <p:ext uri="{BB962C8B-B14F-4D97-AF65-F5344CB8AC3E}">
        <p14:creationId xmlns:p14="http://schemas.microsoft.com/office/powerpoint/2010/main" val="198079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0CDE6-A113-4F4F-B6DC-1D68EE547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/>
              <a:t>Variables Influencing the Break-Even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D6C32-F6CD-4AA4-8A15-E39DEE259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Changes in price: Rise in Price will lead to upward shift in the TR curve, thus fall in break-even point from right to left.</a:t>
            </a:r>
          </a:p>
          <a:p>
            <a:r>
              <a:rPr lang="en-IN" dirty="0"/>
              <a:t>Change in fixed cost: Increase in fixed cost will lead to upward shift in the TC curve, thus an increase in the break-even point </a:t>
            </a:r>
          </a:p>
          <a:p>
            <a:r>
              <a:rPr lang="en-IN" dirty="0"/>
              <a:t>Change in variable cost: increase in variable cost will increase the break-even point.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95314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D21ED-D79B-4E23-9CDF-D111501DB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Business application of B-E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6A774-9EBE-4045-BF84-AF04A1F22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IN" dirty="0"/>
              <a:t>Returns on capital employed: to determine how long it will take for a firm to start generating returns on capital invested.</a:t>
            </a:r>
          </a:p>
          <a:p>
            <a:pPr marL="457200" indent="-457200">
              <a:buAutoNum type="arabicPeriod"/>
            </a:pPr>
            <a:r>
              <a:rPr lang="en-IN" dirty="0"/>
              <a:t>Cost recovery</a:t>
            </a:r>
          </a:p>
          <a:p>
            <a:pPr marL="457200" indent="-457200">
              <a:buAutoNum type="arabicPeriod"/>
            </a:pPr>
            <a:r>
              <a:rPr lang="en-IN" dirty="0"/>
              <a:t>Profit forecast</a:t>
            </a:r>
          </a:p>
          <a:p>
            <a:pPr marL="457200" indent="-457200">
              <a:buAutoNum type="arabicPeriod"/>
            </a:pPr>
            <a:r>
              <a:rPr lang="en-IN" dirty="0"/>
              <a:t>Effects of changes in costs and revenue</a:t>
            </a:r>
          </a:p>
          <a:p>
            <a:pPr marL="457200" indent="-457200">
              <a:buAutoNum type="arabicPeriod"/>
            </a:pPr>
            <a:r>
              <a:rPr lang="en-IN" dirty="0"/>
              <a:t>Determine sales and marketing strategies</a:t>
            </a:r>
          </a:p>
          <a:p>
            <a:pPr marL="457200" indent="-457200">
              <a:buAutoNum type="arabicPeriod"/>
            </a:pPr>
            <a:r>
              <a:rPr lang="en-IN" dirty="0"/>
              <a:t>Capacity utilization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07023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511</TotalTime>
  <Words>349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Cambria Math</vt:lpstr>
      <vt:lpstr>Rockwell</vt:lpstr>
      <vt:lpstr>Rockwell Condensed</vt:lpstr>
      <vt:lpstr>Wingdings</vt:lpstr>
      <vt:lpstr>Wood Type</vt:lpstr>
      <vt:lpstr>Break-even Analysis</vt:lpstr>
      <vt:lpstr>PowerPoint Presentation</vt:lpstr>
      <vt:lpstr>PowerPoint Presentation</vt:lpstr>
      <vt:lpstr>PowerPoint Presentation</vt:lpstr>
      <vt:lpstr>Break-even analysis- Graphical Representation</vt:lpstr>
      <vt:lpstr>Variables Influencing the Break-Even Point</vt:lpstr>
      <vt:lpstr>Business application of B-E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Break-even Analysis</dc:title>
  <dc:creator>Ramaa Naniwadekar</dc:creator>
  <cp:lastModifiedBy>Ramaa Naniwadekar</cp:lastModifiedBy>
  <cp:revision>11</cp:revision>
  <dcterms:created xsi:type="dcterms:W3CDTF">2020-12-13T17:11:45Z</dcterms:created>
  <dcterms:modified xsi:type="dcterms:W3CDTF">2020-12-17T05:29:46Z</dcterms:modified>
</cp:coreProperties>
</file>