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2" r:id="rId2"/>
    <p:sldId id="263" r:id="rId3"/>
    <p:sldId id="304" r:id="rId4"/>
    <p:sldId id="305" r:id="rId5"/>
    <p:sldId id="310" r:id="rId6"/>
    <p:sldId id="311" r:id="rId7"/>
    <p:sldId id="312" r:id="rId8"/>
    <p:sldId id="313" r:id="rId9"/>
    <p:sldId id="314" r:id="rId10"/>
    <p:sldId id="316" r:id="rId11"/>
    <p:sldId id="317" r:id="rId12"/>
    <p:sldId id="264" r:id="rId13"/>
    <p:sldId id="265" r:id="rId14"/>
    <p:sldId id="268" r:id="rId15"/>
    <p:sldId id="269" r:id="rId16"/>
    <p:sldId id="270" r:id="rId17"/>
    <p:sldId id="271" r:id="rId18"/>
    <p:sldId id="273" r:id="rId19"/>
    <p:sldId id="274" r:id="rId20"/>
    <p:sldId id="275" r:id="rId21"/>
    <p:sldId id="276" r:id="rId22"/>
    <p:sldId id="277" r:id="rId23"/>
    <p:sldId id="279" r:id="rId24"/>
    <p:sldId id="282" r:id="rId25"/>
    <p:sldId id="284" r:id="rId26"/>
    <p:sldId id="285" r:id="rId27"/>
    <p:sldId id="288" r:id="rId28"/>
    <p:sldId id="289" r:id="rId29"/>
    <p:sldId id="290" r:id="rId30"/>
    <p:sldId id="318" r:id="rId31"/>
    <p:sldId id="319" r:id="rId32"/>
    <p:sldId id="320" r:id="rId33"/>
    <p:sldId id="321" r:id="rId34"/>
    <p:sldId id="322"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khi Bhattacharya" userId="5ab52921a47576a4" providerId="LiveId" clId="{884BE36C-F2F3-45B4-8B3D-8F842E3F9429}"/>
    <pc:docChg chg="undo custSel addSld delSld modSld">
      <pc:chgData name="Rakhi Bhattacharya" userId="5ab52921a47576a4" providerId="LiveId" clId="{884BE36C-F2F3-45B4-8B3D-8F842E3F9429}" dt="2021-09-29T02:51:34.796" v="1254" actId="47"/>
      <pc:docMkLst>
        <pc:docMk/>
      </pc:docMkLst>
      <pc:sldChg chg="modSp mod">
        <pc:chgData name="Rakhi Bhattacharya" userId="5ab52921a47576a4" providerId="LiveId" clId="{884BE36C-F2F3-45B4-8B3D-8F842E3F9429}" dt="2021-09-26T14:40:21.022" v="240" actId="20577"/>
        <pc:sldMkLst>
          <pc:docMk/>
          <pc:sldMk cId="2369655740" sldId="256"/>
        </pc:sldMkLst>
        <pc:spChg chg="mod">
          <ac:chgData name="Rakhi Bhattacharya" userId="5ab52921a47576a4" providerId="LiveId" clId="{884BE36C-F2F3-45B4-8B3D-8F842E3F9429}" dt="2021-09-26T14:40:21.022" v="240" actId="20577"/>
          <ac:spMkLst>
            <pc:docMk/>
            <pc:sldMk cId="2369655740" sldId="256"/>
            <ac:spMk id="3" creationId="{4F3F0B94-F360-495F-832A-C64FC1449A17}"/>
          </ac:spMkLst>
        </pc:spChg>
      </pc:sldChg>
      <pc:sldChg chg="del">
        <pc:chgData name="Rakhi Bhattacharya" userId="5ab52921a47576a4" providerId="LiveId" clId="{884BE36C-F2F3-45B4-8B3D-8F842E3F9429}" dt="2021-09-15T18:42:21.351" v="1" actId="47"/>
        <pc:sldMkLst>
          <pc:docMk/>
          <pc:sldMk cId="2976398792" sldId="258"/>
        </pc:sldMkLst>
      </pc:sldChg>
      <pc:sldChg chg="del">
        <pc:chgData name="Rakhi Bhattacharya" userId="5ab52921a47576a4" providerId="LiveId" clId="{884BE36C-F2F3-45B4-8B3D-8F842E3F9429}" dt="2021-09-15T18:42:17.377" v="0" actId="47"/>
        <pc:sldMkLst>
          <pc:docMk/>
          <pc:sldMk cId="2299188803" sldId="260"/>
        </pc:sldMkLst>
      </pc:sldChg>
      <pc:sldChg chg="addSp modSp new mod">
        <pc:chgData name="Rakhi Bhattacharya" userId="5ab52921a47576a4" providerId="LiveId" clId="{884BE36C-F2F3-45B4-8B3D-8F842E3F9429}" dt="2021-09-22T02:36:07.937" v="11" actId="113"/>
        <pc:sldMkLst>
          <pc:docMk/>
          <pc:sldMk cId="2020088009" sldId="262"/>
        </pc:sldMkLst>
        <pc:spChg chg="add mod">
          <ac:chgData name="Rakhi Bhattacharya" userId="5ab52921a47576a4" providerId="LiveId" clId="{884BE36C-F2F3-45B4-8B3D-8F842E3F9429}" dt="2021-09-22T02:36:07.937" v="11" actId="113"/>
          <ac:spMkLst>
            <pc:docMk/>
            <pc:sldMk cId="2020088009" sldId="262"/>
            <ac:spMk id="2" creationId="{749D0639-FEC2-4B17-BDE4-C8B605197719}"/>
          </ac:spMkLst>
        </pc:spChg>
      </pc:sldChg>
      <pc:sldChg chg="addSp modSp new mod">
        <pc:chgData name="Rakhi Bhattacharya" userId="5ab52921a47576a4" providerId="LiveId" clId="{884BE36C-F2F3-45B4-8B3D-8F842E3F9429}" dt="2021-09-22T18:56:10.843" v="34" actId="14100"/>
        <pc:sldMkLst>
          <pc:docMk/>
          <pc:sldMk cId="3646242629" sldId="263"/>
        </pc:sldMkLst>
        <pc:spChg chg="add mod">
          <ac:chgData name="Rakhi Bhattacharya" userId="5ab52921a47576a4" providerId="LiveId" clId="{884BE36C-F2F3-45B4-8B3D-8F842E3F9429}" dt="2021-09-22T18:56:10.843" v="34" actId="14100"/>
          <ac:spMkLst>
            <pc:docMk/>
            <pc:sldMk cId="3646242629" sldId="263"/>
            <ac:spMk id="3" creationId="{688482A2-6D79-472B-90A7-10F431065CE2}"/>
          </ac:spMkLst>
        </pc:spChg>
        <pc:spChg chg="add mod">
          <ac:chgData name="Rakhi Bhattacharya" userId="5ab52921a47576a4" providerId="LiveId" clId="{884BE36C-F2F3-45B4-8B3D-8F842E3F9429}" dt="2021-09-22T18:55:48.091" v="30" actId="113"/>
          <ac:spMkLst>
            <pc:docMk/>
            <pc:sldMk cId="3646242629" sldId="263"/>
            <ac:spMk id="4" creationId="{7318694F-BF91-463E-A3EE-A985A5E66889}"/>
          </ac:spMkLst>
        </pc:spChg>
      </pc:sldChg>
      <pc:sldChg chg="addSp modSp new mod">
        <pc:chgData name="Rakhi Bhattacharya" userId="5ab52921a47576a4" providerId="LiveId" clId="{884BE36C-F2F3-45B4-8B3D-8F842E3F9429}" dt="2021-09-22T19:01:24.761" v="46" actId="14100"/>
        <pc:sldMkLst>
          <pc:docMk/>
          <pc:sldMk cId="3306590549" sldId="264"/>
        </pc:sldMkLst>
        <pc:picChg chg="add mod modCrop">
          <ac:chgData name="Rakhi Bhattacharya" userId="5ab52921a47576a4" providerId="LiveId" clId="{884BE36C-F2F3-45B4-8B3D-8F842E3F9429}" dt="2021-09-22T19:01:24.761" v="46" actId="14100"/>
          <ac:picMkLst>
            <pc:docMk/>
            <pc:sldMk cId="3306590549" sldId="264"/>
            <ac:picMk id="2" creationId="{F8B9318F-94BF-472E-A09A-A4B211CD979A}"/>
          </ac:picMkLst>
        </pc:picChg>
      </pc:sldChg>
      <pc:sldChg chg="addSp modSp new mod">
        <pc:chgData name="Rakhi Bhattacharya" userId="5ab52921a47576a4" providerId="LiveId" clId="{884BE36C-F2F3-45B4-8B3D-8F842E3F9429}" dt="2021-09-22T19:01:51.711" v="51" actId="14100"/>
        <pc:sldMkLst>
          <pc:docMk/>
          <pc:sldMk cId="3025952009" sldId="265"/>
        </pc:sldMkLst>
        <pc:picChg chg="add mod modCrop">
          <ac:chgData name="Rakhi Bhattacharya" userId="5ab52921a47576a4" providerId="LiveId" clId="{884BE36C-F2F3-45B4-8B3D-8F842E3F9429}" dt="2021-09-22T19:01:51.711" v="51" actId="14100"/>
          <ac:picMkLst>
            <pc:docMk/>
            <pc:sldMk cId="3025952009" sldId="265"/>
            <ac:picMk id="2" creationId="{317F3BB1-114F-425B-97A1-C54FCFA86434}"/>
          </ac:picMkLst>
        </pc:picChg>
      </pc:sldChg>
      <pc:sldChg chg="addSp new del">
        <pc:chgData name="Rakhi Bhattacharya" userId="5ab52921a47576a4" providerId="LiveId" clId="{884BE36C-F2F3-45B4-8B3D-8F842E3F9429}" dt="2021-09-22T19:16:02.791" v="216" actId="47"/>
        <pc:sldMkLst>
          <pc:docMk/>
          <pc:sldMk cId="4214646634" sldId="266"/>
        </pc:sldMkLst>
        <pc:picChg chg="add">
          <ac:chgData name="Rakhi Bhattacharya" userId="5ab52921a47576a4" providerId="LiveId" clId="{884BE36C-F2F3-45B4-8B3D-8F842E3F9429}" dt="2021-09-22T19:00:34.447" v="40"/>
          <ac:picMkLst>
            <pc:docMk/>
            <pc:sldMk cId="4214646634" sldId="266"/>
            <ac:picMk id="2" creationId="{05730FC3-570E-4950-9C9D-9E88EA2DACA1}"/>
          </ac:picMkLst>
        </pc:picChg>
      </pc:sldChg>
      <pc:sldChg chg="new del">
        <pc:chgData name="Rakhi Bhattacharya" userId="5ab52921a47576a4" providerId="LiveId" clId="{884BE36C-F2F3-45B4-8B3D-8F842E3F9429}" dt="2021-09-22T19:02:12.476" v="54" actId="47"/>
        <pc:sldMkLst>
          <pc:docMk/>
          <pc:sldMk cId="2189494423" sldId="267"/>
        </pc:sldMkLst>
      </pc:sldChg>
      <pc:sldChg chg="modSp new mod">
        <pc:chgData name="Rakhi Bhattacharya" userId="5ab52921a47576a4" providerId="LiveId" clId="{884BE36C-F2F3-45B4-8B3D-8F842E3F9429}" dt="2021-09-26T14:43:14.518" v="353" actId="12"/>
        <pc:sldMkLst>
          <pc:docMk/>
          <pc:sldMk cId="2784649308" sldId="268"/>
        </pc:sldMkLst>
        <pc:spChg chg="mod">
          <ac:chgData name="Rakhi Bhattacharya" userId="5ab52921a47576a4" providerId="LiveId" clId="{884BE36C-F2F3-45B4-8B3D-8F842E3F9429}" dt="2021-09-22T19:03:56.924" v="58" actId="1076"/>
          <ac:spMkLst>
            <pc:docMk/>
            <pc:sldMk cId="2784649308" sldId="268"/>
            <ac:spMk id="2" creationId="{C6362947-B67B-4D15-BDAA-6C10192D0B2D}"/>
          </ac:spMkLst>
        </pc:spChg>
        <pc:spChg chg="mod">
          <ac:chgData name="Rakhi Bhattacharya" userId="5ab52921a47576a4" providerId="LiveId" clId="{884BE36C-F2F3-45B4-8B3D-8F842E3F9429}" dt="2021-09-26T14:43:14.518" v="353" actId="12"/>
          <ac:spMkLst>
            <pc:docMk/>
            <pc:sldMk cId="2784649308" sldId="268"/>
            <ac:spMk id="3" creationId="{4B4FC542-60D2-4B35-A365-5AE1C455A1E5}"/>
          </ac:spMkLst>
        </pc:spChg>
      </pc:sldChg>
      <pc:sldChg chg="modSp new mod">
        <pc:chgData name="Rakhi Bhattacharya" userId="5ab52921a47576a4" providerId="LiveId" clId="{884BE36C-F2F3-45B4-8B3D-8F842E3F9429}" dt="2021-09-26T14:43:55.519" v="373" actId="20577"/>
        <pc:sldMkLst>
          <pc:docMk/>
          <pc:sldMk cId="3372909192" sldId="269"/>
        </pc:sldMkLst>
        <pc:spChg chg="mod">
          <ac:chgData name="Rakhi Bhattacharya" userId="5ab52921a47576a4" providerId="LiveId" clId="{884BE36C-F2F3-45B4-8B3D-8F842E3F9429}" dt="2021-09-22T19:05:34.669" v="79" actId="20577"/>
          <ac:spMkLst>
            <pc:docMk/>
            <pc:sldMk cId="3372909192" sldId="269"/>
            <ac:spMk id="2" creationId="{0E9D8CF0-6A54-40BD-8136-AA6B943E9529}"/>
          </ac:spMkLst>
        </pc:spChg>
        <pc:spChg chg="mod">
          <ac:chgData name="Rakhi Bhattacharya" userId="5ab52921a47576a4" providerId="LiveId" clId="{884BE36C-F2F3-45B4-8B3D-8F842E3F9429}" dt="2021-09-26T14:43:55.519" v="373" actId="20577"/>
          <ac:spMkLst>
            <pc:docMk/>
            <pc:sldMk cId="3372909192" sldId="269"/>
            <ac:spMk id="3" creationId="{09AA14B4-9CCE-4B0E-A7EB-91C2FF990C13}"/>
          </ac:spMkLst>
        </pc:spChg>
      </pc:sldChg>
      <pc:sldChg chg="modSp new mod">
        <pc:chgData name="Rakhi Bhattacharya" userId="5ab52921a47576a4" providerId="LiveId" clId="{884BE36C-F2F3-45B4-8B3D-8F842E3F9429}" dt="2021-09-22T19:08:07.092" v="125" actId="6549"/>
        <pc:sldMkLst>
          <pc:docMk/>
          <pc:sldMk cId="1165615413" sldId="270"/>
        </pc:sldMkLst>
        <pc:spChg chg="mod">
          <ac:chgData name="Rakhi Bhattacharya" userId="5ab52921a47576a4" providerId="LiveId" clId="{884BE36C-F2F3-45B4-8B3D-8F842E3F9429}" dt="2021-09-22T19:06:40.992" v="94" actId="27636"/>
          <ac:spMkLst>
            <pc:docMk/>
            <pc:sldMk cId="1165615413" sldId="270"/>
            <ac:spMk id="2" creationId="{96A768D7-1C49-4F20-8B87-8585F207D7E3}"/>
          </ac:spMkLst>
        </pc:spChg>
        <pc:spChg chg="mod">
          <ac:chgData name="Rakhi Bhattacharya" userId="5ab52921a47576a4" providerId="LiveId" clId="{884BE36C-F2F3-45B4-8B3D-8F842E3F9429}" dt="2021-09-22T19:08:07.092" v="125" actId="6549"/>
          <ac:spMkLst>
            <pc:docMk/>
            <pc:sldMk cId="1165615413" sldId="270"/>
            <ac:spMk id="3" creationId="{E71ED4D6-4F91-4A31-8FEF-BF69B6D9F66F}"/>
          </ac:spMkLst>
        </pc:spChg>
      </pc:sldChg>
      <pc:sldChg chg="modSp new mod">
        <pc:chgData name="Rakhi Bhattacharya" userId="5ab52921a47576a4" providerId="LiveId" clId="{884BE36C-F2F3-45B4-8B3D-8F842E3F9429}" dt="2021-09-26T14:45:35.276" v="680" actId="27636"/>
        <pc:sldMkLst>
          <pc:docMk/>
          <pc:sldMk cId="1092002323" sldId="271"/>
        </pc:sldMkLst>
        <pc:spChg chg="mod">
          <ac:chgData name="Rakhi Bhattacharya" userId="5ab52921a47576a4" providerId="LiveId" clId="{884BE36C-F2F3-45B4-8B3D-8F842E3F9429}" dt="2021-09-22T19:09:14.311" v="150" actId="20577"/>
          <ac:spMkLst>
            <pc:docMk/>
            <pc:sldMk cId="1092002323" sldId="271"/>
            <ac:spMk id="2" creationId="{21F1AE71-80C3-427A-A66C-091CD247A4E6}"/>
          </ac:spMkLst>
        </pc:spChg>
        <pc:spChg chg="mod">
          <ac:chgData name="Rakhi Bhattacharya" userId="5ab52921a47576a4" providerId="LiveId" clId="{884BE36C-F2F3-45B4-8B3D-8F842E3F9429}" dt="2021-09-26T14:45:35.276" v="680" actId="27636"/>
          <ac:spMkLst>
            <pc:docMk/>
            <pc:sldMk cId="1092002323" sldId="271"/>
            <ac:spMk id="3" creationId="{F7A848A2-A554-4CCA-B0C2-C9DD263B66DC}"/>
          </ac:spMkLst>
        </pc:spChg>
      </pc:sldChg>
      <pc:sldChg chg="new del">
        <pc:chgData name="Rakhi Bhattacharya" userId="5ab52921a47576a4" providerId="LiveId" clId="{884BE36C-F2F3-45B4-8B3D-8F842E3F9429}" dt="2021-09-22T19:10:37.354" v="166" actId="47"/>
        <pc:sldMkLst>
          <pc:docMk/>
          <pc:sldMk cId="2083681479" sldId="272"/>
        </pc:sldMkLst>
      </pc:sldChg>
      <pc:sldChg chg="addSp modSp new mod">
        <pc:chgData name="Rakhi Bhattacharya" userId="5ab52921a47576a4" providerId="LiveId" clId="{884BE36C-F2F3-45B4-8B3D-8F842E3F9429}" dt="2021-09-22T19:11:08.227" v="170" actId="14100"/>
        <pc:sldMkLst>
          <pc:docMk/>
          <pc:sldMk cId="1986030723" sldId="273"/>
        </pc:sldMkLst>
        <pc:spChg chg="add mod">
          <ac:chgData name="Rakhi Bhattacharya" userId="5ab52921a47576a4" providerId="LiveId" clId="{884BE36C-F2F3-45B4-8B3D-8F842E3F9429}" dt="2021-09-22T19:11:08.227" v="170" actId="14100"/>
          <ac:spMkLst>
            <pc:docMk/>
            <pc:sldMk cId="1986030723" sldId="273"/>
            <ac:spMk id="3" creationId="{90539B78-8C84-4B23-8FD7-298249C1F0E8}"/>
          </ac:spMkLst>
        </pc:spChg>
      </pc:sldChg>
      <pc:sldChg chg="modSp new mod">
        <pc:chgData name="Rakhi Bhattacharya" userId="5ab52921a47576a4" providerId="LiveId" clId="{884BE36C-F2F3-45B4-8B3D-8F842E3F9429}" dt="2021-09-22T19:17:32.367" v="232" actId="113"/>
        <pc:sldMkLst>
          <pc:docMk/>
          <pc:sldMk cId="4036130728" sldId="274"/>
        </pc:sldMkLst>
        <pc:spChg chg="mod">
          <ac:chgData name="Rakhi Bhattacharya" userId="5ab52921a47576a4" providerId="LiveId" clId="{884BE36C-F2F3-45B4-8B3D-8F842E3F9429}" dt="2021-09-22T19:16:50.973" v="222" actId="1076"/>
          <ac:spMkLst>
            <pc:docMk/>
            <pc:sldMk cId="4036130728" sldId="274"/>
            <ac:spMk id="2" creationId="{4A395F92-DC09-4D71-A108-BDE89B2E792F}"/>
          </ac:spMkLst>
        </pc:spChg>
        <pc:spChg chg="mod">
          <ac:chgData name="Rakhi Bhattacharya" userId="5ab52921a47576a4" providerId="LiveId" clId="{884BE36C-F2F3-45B4-8B3D-8F842E3F9429}" dt="2021-09-22T19:17:32.367" v="232" actId="113"/>
          <ac:spMkLst>
            <pc:docMk/>
            <pc:sldMk cId="4036130728" sldId="274"/>
            <ac:spMk id="3" creationId="{C5EF3162-E5D9-4587-B4E6-257A56ECAE90}"/>
          </ac:spMkLst>
        </pc:spChg>
      </pc:sldChg>
      <pc:sldChg chg="addSp modSp new mod">
        <pc:chgData name="Rakhi Bhattacharya" userId="5ab52921a47576a4" providerId="LiveId" clId="{884BE36C-F2F3-45B4-8B3D-8F842E3F9429}" dt="2021-09-22T19:15:18.615" v="197" actId="12"/>
        <pc:sldMkLst>
          <pc:docMk/>
          <pc:sldMk cId="333490189" sldId="275"/>
        </pc:sldMkLst>
        <pc:spChg chg="add mod">
          <ac:chgData name="Rakhi Bhattacharya" userId="5ab52921a47576a4" providerId="LiveId" clId="{884BE36C-F2F3-45B4-8B3D-8F842E3F9429}" dt="2021-09-22T19:15:18.615" v="197" actId="12"/>
          <ac:spMkLst>
            <pc:docMk/>
            <pc:sldMk cId="333490189" sldId="275"/>
            <ac:spMk id="3" creationId="{BEB37342-8135-41D2-B283-462CB079C649}"/>
          </ac:spMkLst>
        </pc:spChg>
      </pc:sldChg>
      <pc:sldChg chg="addSp modSp new mod">
        <pc:chgData name="Rakhi Bhattacharya" userId="5ab52921a47576a4" providerId="LiveId" clId="{884BE36C-F2F3-45B4-8B3D-8F842E3F9429}" dt="2021-09-22T19:15:58.625" v="215" actId="5793"/>
        <pc:sldMkLst>
          <pc:docMk/>
          <pc:sldMk cId="3962860803" sldId="276"/>
        </pc:sldMkLst>
        <pc:spChg chg="add mod">
          <ac:chgData name="Rakhi Bhattacharya" userId="5ab52921a47576a4" providerId="LiveId" clId="{884BE36C-F2F3-45B4-8B3D-8F842E3F9429}" dt="2021-09-22T19:15:51.599" v="202" actId="1076"/>
          <ac:spMkLst>
            <pc:docMk/>
            <pc:sldMk cId="3962860803" sldId="276"/>
            <ac:spMk id="3" creationId="{2F869D39-11F4-4810-AB06-5211798F2E71}"/>
          </ac:spMkLst>
        </pc:spChg>
        <pc:spChg chg="add mod">
          <ac:chgData name="Rakhi Bhattacharya" userId="5ab52921a47576a4" providerId="LiveId" clId="{884BE36C-F2F3-45B4-8B3D-8F842E3F9429}" dt="2021-09-22T19:15:58.625" v="215" actId="5793"/>
          <ac:spMkLst>
            <pc:docMk/>
            <pc:sldMk cId="3962860803" sldId="276"/>
            <ac:spMk id="4" creationId="{94D274A4-4478-492E-B644-62210798AEA5}"/>
          </ac:spMkLst>
        </pc:spChg>
      </pc:sldChg>
      <pc:sldChg chg="addSp modSp new mod">
        <pc:chgData name="Rakhi Bhattacharya" userId="5ab52921a47576a4" providerId="LiveId" clId="{884BE36C-F2F3-45B4-8B3D-8F842E3F9429}" dt="2021-09-26T14:49:25.013" v="718" actId="20577"/>
        <pc:sldMkLst>
          <pc:docMk/>
          <pc:sldMk cId="4207141012" sldId="277"/>
        </pc:sldMkLst>
        <pc:spChg chg="add mod">
          <ac:chgData name="Rakhi Bhattacharya" userId="5ab52921a47576a4" providerId="LiveId" clId="{884BE36C-F2F3-45B4-8B3D-8F842E3F9429}" dt="2021-09-26T14:47:32.230" v="697" actId="113"/>
          <ac:spMkLst>
            <pc:docMk/>
            <pc:sldMk cId="4207141012" sldId="277"/>
            <ac:spMk id="2" creationId="{0B071D20-1861-4E7C-8EB0-40276CB80D60}"/>
          </ac:spMkLst>
        </pc:spChg>
        <pc:spChg chg="add mod">
          <ac:chgData name="Rakhi Bhattacharya" userId="5ab52921a47576a4" providerId="LiveId" clId="{884BE36C-F2F3-45B4-8B3D-8F842E3F9429}" dt="2021-09-26T14:49:25.013" v="718" actId="20577"/>
          <ac:spMkLst>
            <pc:docMk/>
            <pc:sldMk cId="4207141012" sldId="277"/>
            <ac:spMk id="4" creationId="{B76A9B6A-2A5C-494B-825E-AA6D7604FF49}"/>
          </ac:spMkLst>
        </pc:spChg>
      </pc:sldChg>
      <pc:sldChg chg="new del">
        <pc:chgData name="Rakhi Bhattacharya" userId="5ab52921a47576a4" providerId="LiveId" clId="{884BE36C-F2F3-45B4-8B3D-8F842E3F9429}" dt="2021-09-26T14:53:33.897" v="800" actId="47"/>
        <pc:sldMkLst>
          <pc:docMk/>
          <pc:sldMk cId="734642648" sldId="278"/>
        </pc:sldMkLst>
      </pc:sldChg>
      <pc:sldChg chg="modSp new mod">
        <pc:chgData name="Rakhi Bhattacharya" userId="5ab52921a47576a4" providerId="LiveId" clId="{884BE36C-F2F3-45B4-8B3D-8F842E3F9429}" dt="2021-09-26T14:53:27.768" v="799" actId="27636"/>
        <pc:sldMkLst>
          <pc:docMk/>
          <pc:sldMk cId="2469879359" sldId="279"/>
        </pc:sldMkLst>
        <pc:spChg chg="mod">
          <ac:chgData name="Rakhi Bhattacharya" userId="5ab52921a47576a4" providerId="LiveId" clId="{884BE36C-F2F3-45B4-8B3D-8F842E3F9429}" dt="2021-09-26T14:50:56.305" v="744" actId="14100"/>
          <ac:spMkLst>
            <pc:docMk/>
            <pc:sldMk cId="2469879359" sldId="279"/>
            <ac:spMk id="2" creationId="{284D6048-4AD4-43C5-95F4-8CF3F39B3F30}"/>
          </ac:spMkLst>
        </pc:spChg>
        <pc:spChg chg="mod">
          <ac:chgData name="Rakhi Bhattacharya" userId="5ab52921a47576a4" providerId="LiveId" clId="{884BE36C-F2F3-45B4-8B3D-8F842E3F9429}" dt="2021-09-26T14:53:27.768" v="799" actId="27636"/>
          <ac:spMkLst>
            <pc:docMk/>
            <pc:sldMk cId="2469879359" sldId="279"/>
            <ac:spMk id="3" creationId="{8D393E94-E3A5-46CB-9F42-0FC62AB94366}"/>
          </ac:spMkLst>
        </pc:spChg>
      </pc:sldChg>
      <pc:sldChg chg="new del">
        <pc:chgData name="Rakhi Bhattacharya" userId="5ab52921a47576a4" providerId="LiveId" clId="{884BE36C-F2F3-45B4-8B3D-8F842E3F9429}" dt="2021-09-26T15:00:12.292" v="804" actId="47"/>
        <pc:sldMkLst>
          <pc:docMk/>
          <pc:sldMk cId="1204428451" sldId="280"/>
        </pc:sldMkLst>
      </pc:sldChg>
      <pc:sldChg chg="new del">
        <pc:chgData name="Rakhi Bhattacharya" userId="5ab52921a47576a4" providerId="LiveId" clId="{884BE36C-F2F3-45B4-8B3D-8F842E3F9429}" dt="2021-09-26T15:00:12.953" v="805" actId="47"/>
        <pc:sldMkLst>
          <pc:docMk/>
          <pc:sldMk cId="1102116023" sldId="281"/>
        </pc:sldMkLst>
      </pc:sldChg>
      <pc:sldChg chg="addSp modSp new mod">
        <pc:chgData name="Rakhi Bhattacharya" userId="5ab52921a47576a4" providerId="LiveId" clId="{884BE36C-F2F3-45B4-8B3D-8F842E3F9429}" dt="2021-09-26T15:08:33.763" v="857" actId="20577"/>
        <pc:sldMkLst>
          <pc:docMk/>
          <pc:sldMk cId="1619138549" sldId="282"/>
        </pc:sldMkLst>
        <pc:spChg chg="add mod">
          <ac:chgData name="Rakhi Bhattacharya" userId="5ab52921a47576a4" providerId="LiveId" clId="{884BE36C-F2F3-45B4-8B3D-8F842E3F9429}" dt="2021-09-26T15:08:33.763" v="857" actId="20577"/>
          <ac:spMkLst>
            <pc:docMk/>
            <pc:sldMk cId="1619138549" sldId="282"/>
            <ac:spMk id="3" creationId="{EA10F15E-874B-4F49-9735-067464189651}"/>
          </ac:spMkLst>
        </pc:spChg>
        <pc:spChg chg="add mod">
          <ac:chgData name="Rakhi Bhattacharya" userId="5ab52921a47576a4" providerId="LiveId" clId="{884BE36C-F2F3-45B4-8B3D-8F842E3F9429}" dt="2021-09-26T15:07:55.099" v="849" actId="113"/>
          <ac:spMkLst>
            <pc:docMk/>
            <pc:sldMk cId="1619138549" sldId="282"/>
            <ac:spMk id="4" creationId="{01AA3FB2-FA22-4A5D-937C-FD6646CD33E5}"/>
          </ac:spMkLst>
        </pc:spChg>
      </pc:sldChg>
      <pc:sldChg chg="addSp modSp new del mod">
        <pc:chgData name="Rakhi Bhattacharya" userId="5ab52921a47576a4" providerId="LiveId" clId="{884BE36C-F2F3-45B4-8B3D-8F842E3F9429}" dt="2021-09-29T02:51:34.796" v="1254" actId="47"/>
        <pc:sldMkLst>
          <pc:docMk/>
          <pc:sldMk cId="776035260" sldId="283"/>
        </pc:sldMkLst>
        <pc:graphicFrameChg chg="add mod modGraphic">
          <ac:chgData name="Rakhi Bhattacharya" userId="5ab52921a47576a4" providerId="LiveId" clId="{884BE36C-F2F3-45B4-8B3D-8F842E3F9429}" dt="2021-09-26T15:32:47.451" v="1013"/>
          <ac:graphicFrameMkLst>
            <pc:docMk/>
            <pc:sldMk cId="776035260" sldId="283"/>
            <ac:graphicFrameMk id="2" creationId="{D8C42838-5D1A-4068-B639-141F0A6C4DDA}"/>
          </ac:graphicFrameMkLst>
        </pc:graphicFrameChg>
      </pc:sldChg>
      <pc:sldChg chg="addSp delSp modSp new mod">
        <pc:chgData name="Rakhi Bhattacharya" userId="5ab52921a47576a4" providerId="LiveId" clId="{884BE36C-F2F3-45B4-8B3D-8F842E3F9429}" dt="2021-09-26T15:51:01.162" v="1202" actId="14100"/>
        <pc:sldMkLst>
          <pc:docMk/>
          <pc:sldMk cId="1946990206" sldId="284"/>
        </pc:sldMkLst>
        <pc:spChg chg="add del">
          <ac:chgData name="Rakhi Bhattacharya" userId="5ab52921a47576a4" providerId="LiveId" clId="{884BE36C-F2F3-45B4-8B3D-8F842E3F9429}" dt="2021-09-26T15:27:50.926" v="967" actId="11529"/>
          <ac:spMkLst>
            <pc:docMk/>
            <pc:sldMk cId="1946990206" sldId="284"/>
            <ac:spMk id="2" creationId="{179FE7A2-EBE5-42BE-8383-05970FF415BD}"/>
          </ac:spMkLst>
        </pc:spChg>
        <pc:spChg chg="add del mod">
          <ac:chgData name="Rakhi Bhattacharya" userId="5ab52921a47576a4" providerId="LiveId" clId="{884BE36C-F2F3-45B4-8B3D-8F842E3F9429}" dt="2021-09-26T15:27:58.717" v="970"/>
          <ac:spMkLst>
            <pc:docMk/>
            <pc:sldMk cId="1946990206" sldId="284"/>
            <ac:spMk id="3" creationId="{0CBD0374-0306-42C7-87EB-E575F90CF0F5}"/>
          </ac:spMkLst>
        </pc:spChg>
        <pc:spChg chg="add mod">
          <ac:chgData name="Rakhi Bhattacharya" userId="5ab52921a47576a4" providerId="LiveId" clId="{884BE36C-F2F3-45B4-8B3D-8F842E3F9429}" dt="2021-09-26T15:51:01.162" v="1202" actId="14100"/>
          <ac:spMkLst>
            <pc:docMk/>
            <pc:sldMk cId="1946990206" sldId="284"/>
            <ac:spMk id="5" creationId="{F50B7321-2518-4B61-A1F6-A2383E47587F}"/>
          </ac:spMkLst>
        </pc:spChg>
        <pc:spChg chg="add del mod">
          <ac:chgData name="Rakhi Bhattacharya" userId="5ab52921a47576a4" providerId="LiveId" clId="{884BE36C-F2F3-45B4-8B3D-8F842E3F9429}" dt="2021-09-26T15:28:41.404" v="978"/>
          <ac:spMkLst>
            <pc:docMk/>
            <pc:sldMk cId="1946990206" sldId="284"/>
            <ac:spMk id="6" creationId="{463F5A68-34DB-4B76-80F6-05982CA5D02C}"/>
          </ac:spMkLst>
        </pc:spChg>
        <pc:spChg chg="add mod">
          <ac:chgData name="Rakhi Bhattacharya" userId="5ab52921a47576a4" providerId="LiveId" clId="{884BE36C-F2F3-45B4-8B3D-8F842E3F9429}" dt="2021-09-26T15:49:06.530" v="1135" actId="113"/>
          <ac:spMkLst>
            <pc:docMk/>
            <pc:sldMk cId="1946990206" sldId="284"/>
            <ac:spMk id="8" creationId="{6ED8A02D-BCEA-4F24-90FA-460188E208CD}"/>
          </ac:spMkLst>
        </pc:spChg>
        <pc:spChg chg="add mod">
          <ac:chgData name="Rakhi Bhattacharya" userId="5ab52921a47576a4" providerId="LiveId" clId="{884BE36C-F2F3-45B4-8B3D-8F842E3F9429}" dt="2021-09-26T15:49:12.706" v="1136" actId="113"/>
          <ac:spMkLst>
            <pc:docMk/>
            <pc:sldMk cId="1946990206" sldId="284"/>
            <ac:spMk id="10" creationId="{DF46B880-67EE-41B8-922B-27C5348EEA81}"/>
          </ac:spMkLst>
        </pc:spChg>
        <pc:spChg chg="add mod">
          <ac:chgData name="Rakhi Bhattacharya" userId="5ab52921a47576a4" providerId="LiveId" clId="{884BE36C-F2F3-45B4-8B3D-8F842E3F9429}" dt="2021-09-26T15:49:17.302" v="1137" actId="113"/>
          <ac:spMkLst>
            <pc:docMk/>
            <pc:sldMk cId="1946990206" sldId="284"/>
            <ac:spMk id="12" creationId="{261095FE-9C0F-4AC5-BAD0-7C153C1A50B4}"/>
          </ac:spMkLst>
        </pc:spChg>
        <pc:spChg chg="add mod">
          <ac:chgData name="Rakhi Bhattacharya" userId="5ab52921a47576a4" providerId="LiveId" clId="{884BE36C-F2F3-45B4-8B3D-8F842E3F9429}" dt="2021-09-26T15:49:23.883" v="1138" actId="113"/>
          <ac:spMkLst>
            <pc:docMk/>
            <pc:sldMk cId="1946990206" sldId="284"/>
            <ac:spMk id="14" creationId="{C2FBE37B-B763-43EE-BED6-D4C15E4B5313}"/>
          </ac:spMkLst>
        </pc:spChg>
        <pc:spChg chg="add mod">
          <ac:chgData name="Rakhi Bhattacharya" userId="5ab52921a47576a4" providerId="LiveId" clId="{884BE36C-F2F3-45B4-8B3D-8F842E3F9429}" dt="2021-09-26T15:48:41.793" v="1132" actId="113"/>
          <ac:spMkLst>
            <pc:docMk/>
            <pc:sldMk cId="1946990206" sldId="284"/>
            <ac:spMk id="16" creationId="{5F382BAC-7630-4B7F-AE47-CD83265CA6BB}"/>
          </ac:spMkLst>
        </pc:spChg>
        <pc:spChg chg="add mod">
          <ac:chgData name="Rakhi Bhattacharya" userId="5ab52921a47576a4" providerId="LiveId" clId="{884BE36C-F2F3-45B4-8B3D-8F842E3F9429}" dt="2021-09-26T15:48:52.524" v="1133" actId="113"/>
          <ac:spMkLst>
            <pc:docMk/>
            <pc:sldMk cId="1946990206" sldId="284"/>
            <ac:spMk id="18" creationId="{5273214E-A4AE-406D-8501-065B7A9AF49C}"/>
          </ac:spMkLst>
        </pc:spChg>
        <pc:spChg chg="add mod">
          <ac:chgData name="Rakhi Bhattacharya" userId="5ab52921a47576a4" providerId="LiveId" clId="{884BE36C-F2F3-45B4-8B3D-8F842E3F9429}" dt="2021-09-26T15:49:01.068" v="1134" actId="113"/>
          <ac:spMkLst>
            <pc:docMk/>
            <pc:sldMk cId="1946990206" sldId="284"/>
            <ac:spMk id="20" creationId="{8662D0EA-A031-46FF-9AEB-A4F4E15BAF1E}"/>
          </ac:spMkLst>
        </pc:spChg>
        <pc:spChg chg="add mod">
          <ac:chgData name="Rakhi Bhattacharya" userId="5ab52921a47576a4" providerId="LiveId" clId="{884BE36C-F2F3-45B4-8B3D-8F842E3F9429}" dt="2021-09-26T15:44:22.100" v="1126" actId="20577"/>
          <ac:spMkLst>
            <pc:docMk/>
            <pc:sldMk cId="1946990206" sldId="284"/>
            <ac:spMk id="21" creationId="{B4763E69-21D0-41BF-B27F-10E970156B94}"/>
          </ac:spMkLst>
        </pc:spChg>
      </pc:sldChg>
      <pc:sldChg chg="addSp modSp new mod">
        <pc:chgData name="Rakhi Bhattacharya" userId="5ab52921a47576a4" providerId="LiveId" clId="{884BE36C-F2F3-45B4-8B3D-8F842E3F9429}" dt="2021-09-26T15:50:30.948" v="1199" actId="20577"/>
        <pc:sldMkLst>
          <pc:docMk/>
          <pc:sldMk cId="3930372330" sldId="285"/>
        </pc:sldMkLst>
        <pc:spChg chg="add mod">
          <ac:chgData name="Rakhi Bhattacharya" userId="5ab52921a47576a4" providerId="LiveId" clId="{884BE36C-F2F3-45B4-8B3D-8F842E3F9429}" dt="2021-09-26T15:50:30.948" v="1199" actId="20577"/>
          <ac:spMkLst>
            <pc:docMk/>
            <pc:sldMk cId="3930372330" sldId="285"/>
            <ac:spMk id="3" creationId="{62EF7CD3-65C6-4440-8F86-7086C0BE0C54}"/>
          </ac:spMkLst>
        </pc:spChg>
      </pc:sldChg>
      <pc:sldChg chg="new del">
        <pc:chgData name="Rakhi Bhattacharya" userId="5ab52921a47576a4" providerId="LiveId" clId="{884BE36C-F2F3-45B4-8B3D-8F842E3F9429}" dt="2021-09-26T15:54:20.609" v="1205" actId="47"/>
        <pc:sldMkLst>
          <pc:docMk/>
          <pc:sldMk cId="3298521068" sldId="286"/>
        </pc:sldMkLst>
      </pc:sldChg>
      <pc:sldChg chg="new">
        <pc:chgData name="Rakhi Bhattacharya" userId="5ab52921a47576a4" providerId="LiveId" clId="{884BE36C-F2F3-45B4-8B3D-8F842E3F9429}" dt="2021-09-26T15:54:18.545" v="1204" actId="680"/>
        <pc:sldMkLst>
          <pc:docMk/>
          <pc:sldMk cId="3625117148" sldId="287"/>
        </pc:sldMkLst>
      </pc:sldChg>
      <pc:sldChg chg="addSp modSp new mod">
        <pc:chgData name="Rakhi Bhattacharya" userId="5ab52921a47576a4" providerId="LiveId" clId="{884BE36C-F2F3-45B4-8B3D-8F842E3F9429}" dt="2021-09-26T15:57:49.264" v="1223"/>
        <pc:sldMkLst>
          <pc:docMk/>
          <pc:sldMk cId="2189098111" sldId="288"/>
        </pc:sldMkLst>
        <pc:spChg chg="add mod">
          <ac:chgData name="Rakhi Bhattacharya" userId="5ab52921a47576a4" providerId="LiveId" clId="{884BE36C-F2F3-45B4-8B3D-8F842E3F9429}" dt="2021-09-26T15:57:49.264" v="1223"/>
          <ac:spMkLst>
            <pc:docMk/>
            <pc:sldMk cId="2189098111" sldId="288"/>
            <ac:spMk id="3" creationId="{E658F1C3-33BA-40A8-80F1-7472E7D9F81F}"/>
          </ac:spMkLst>
        </pc:spChg>
      </pc:sldChg>
      <pc:sldChg chg="addSp modSp new mod">
        <pc:chgData name="Rakhi Bhattacharya" userId="5ab52921a47576a4" providerId="LiveId" clId="{884BE36C-F2F3-45B4-8B3D-8F842E3F9429}" dt="2021-09-26T16:00:19.111" v="1238" actId="6549"/>
        <pc:sldMkLst>
          <pc:docMk/>
          <pc:sldMk cId="140806980" sldId="289"/>
        </pc:sldMkLst>
        <pc:spChg chg="add mod">
          <ac:chgData name="Rakhi Bhattacharya" userId="5ab52921a47576a4" providerId="LiveId" clId="{884BE36C-F2F3-45B4-8B3D-8F842E3F9429}" dt="2021-09-26T16:00:19.111" v="1238" actId="6549"/>
          <ac:spMkLst>
            <pc:docMk/>
            <pc:sldMk cId="140806980" sldId="289"/>
            <ac:spMk id="3" creationId="{A0C62C4A-DBED-43A6-959B-1009532C0B13}"/>
          </ac:spMkLst>
        </pc:spChg>
      </pc:sldChg>
      <pc:sldChg chg="addSp modSp new mod">
        <pc:chgData name="Rakhi Bhattacharya" userId="5ab52921a47576a4" providerId="LiveId" clId="{884BE36C-F2F3-45B4-8B3D-8F842E3F9429}" dt="2021-09-26T16:03:56.506" v="1253" actId="255"/>
        <pc:sldMkLst>
          <pc:docMk/>
          <pc:sldMk cId="3214535472" sldId="290"/>
        </pc:sldMkLst>
        <pc:spChg chg="add mod">
          <ac:chgData name="Rakhi Bhattacharya" userId="5ab52921a47576a4" providerId="LiveId" clId="{884BE36C-F2F3-45B4-8B3D-8F842E3F9429}" dt="2021-09-26T16:03:56.506" v="1253" actId="255"/>
          <ac:spMkLst>
            <pc:docMk/>
            <pc:sldMk cId="3214535472" sldId="290"/>
            <ac:spMk id="3" creationId="{630834B0-EFD5-4BD5-99E5-DF2D592CD45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0864A32E-9B1F-413D-B8E9-BB7E0F6ED507}" type="datetimeFigureOut">
              <a:rPr lang="en-IN" smtClean="0"/>
              <a:t>03-10-2024</a:t>
            </a:fld>
            <a:endParaRPr lang="en-IN"/>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IN"/>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38182BA-7036-4DA2-8FA2-F625E813EBBA}" type="slidenum">
              <a:rPr lang="en-IN" smtClean="0"/>
              <a:t>‹#›</a:t>
            </a:fld>
            <a:endParaRPr lang="en-IN"/>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69540381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64A32E-9B1F-413D-B8E9-BB7E0F6ED507}" type="datetimeFigureOut">
              <a:rPr lang="en-IN" smtClean="0"/>
              <a:t>03-10-2024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38182BA-7036-4DA2-8FA2-F625E813EBBA}" type="slidenum">
              <a:rPr lang="en-IN" smtClean="0"/>
              <a:t>‹#›</a:t>
            </a:fld>
            <a:endParaRPr lang="en-IN"/>
          </a:p>
        </p:txBody>
      </p:sp>
    </p:spTree>
    <p:extLst>
      <p:ext uri="{BB962C8B-B14F-4D97-AF65-F5344CB8AC3E}">
        <p14:creationId xmlns:p14="http://schemas.microsoft.com/office/powerpoint/2010/main" val="2986143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64A32E-9B1F-413D-B8E9-BB7E0F6ED507}" type="datetimeFigureOut">
              <a:rPr lang="en-IN" smtClean="0"/>
              <a:t>03-10-2024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38182BA-7036-4DA2-8FA2-F625E813EBBA}" type="slidenum">
              <a:rPr lang="en-IN" smtClean="0"/>
              <a:t>‹#›</a:t>
            </a:fld>
            <a:endParaRPr lang="en-IN"/>
          </a:p>
        </p:txBody>
      </p:sp>
    </p:spTree>
    <p:extLst>
      <p:ext uri="{BB962C8B-B14F-4D97-AF65-F5344CB8AC3E}">
        <p14:creationId xmlns:p14="http://schemas.microsoft.com/office/powerpoint/2010/main" val="252505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64A32E-9B1F-413D-B8E9-BB7E0F6ED507}" type="datetimeFigureOut">
              <a:rPr lang="en-IN" smtClean="0"/>
              <a:t>03-10-2024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38182BA-7036-4DA2-8FA2-F625E813EBBA}" type="slidenum">
              <a:rPr lang="en-IN" smtClean="0"/>
              <a:t>‹#›</a:t>
            </a:fld>
            <a:endParaRPr lang="en-IN"/>
          </a:p>
        </p:txBody>
      </p:sp>
    </p:spTree>
    <p:extLst>
      <p:ext uri="{BB962C8B-B14F-4D97-AF65-F5344CB8AC3E}">
        <p14:creationId xmlns:p14="http://schemas.microsoft.com/office/powerpoint/2010/main" val="1981902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864A32E-9B1F-413D-B8E9-BB7E0F6ED507}" type="datetimeFigureOut">
              <a:rPr lang="en-IN" smtClean="0"/>
              <a:t>03-10-2024</a:t>
            </a:fld>
            <a:endParaRPr lang="en-IN"/>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IN"/>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38182BA-7036-4DA2-8FA2-F625E813EBBA}" type="slidenum">
              <a:rPr lang="en-IN" smtClean="0"/>
              <a:t>‹#›</a:t>
            </a:fld>
            <a:endParaRPr lang="en-IN"/>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17551426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864A32E-9B1F-413D-B8E9-BB7E0F6ED507}" type="datetimeFigureOut">
              <a:rPr lang="en-IN" smtClean="0"/>
              <a:t>03-10-2024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38182BA-7036-4DA2-8FA2-F625E813EBBA}" type="slidenum">
              <a:rPr lang="en-IN" smtClean="0"/>
              <a:t>‹#›</a:t>
            </a:fld>
            <a:endParaRPr lang="en-IN"/>
          </a:p>
        </p:txBody>
      </p:sp>
    </p:spTree>
    <p:extLst>
      <p:ext uri="{BB962C8B-B14F-4D97-AF65-F5344CB8AC3E}">
        <p14:creationId xmlns:p14="http://schemas.microsoft.com/office/powerpoint/2010/main" val="1981092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864A32E-9B1F-413D-B8E9-BB7E0F6ED507}" type="datetimeFigureOut">
              <a:rPr lang="en-IN" smtClean="0"/>
              <a:t>03-10-2024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38182BA-7036-4DA2-8FA2-F625E813EBBA}" type="slidenum">
              <a:rPr lang="en-IN" smtClean="0"/>
              <a:t>‹#›</a:t>
            </a:fld>
            <a:endParaRPr lang="en-IN"/>
          </a:p>
        </p:txBody>
      </p:sp>
    </p:spTree>
    <p:extLst>
      <p:ext uri="{BB962C8B-B14F-4D97-AF65-F5344CB8AC3E}">
        <p14:creationId xmlns:p14="http://schemas.microsoft.com/office/powerpoint/2010/main" val="2033522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864A32E-9B1F-413D-B8E9-BB7E0F6ED507}" type="datetimeFigureOut">
              <a:rPr lang="en-IN" smtClean="0"/>
              <a:t>03-10-2024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38182BA-7036-4DA2-8FA2-F625E813EBBA}" type="slidenum">
              <a:rPr lang="en-IN" smtClean="0"/>
              <a:t>‹#›</a:t>
            </a:fld>
            <a:endParaRPr lang="en-IN"/>
          </a:p>
        </p:txBody>
      </p:sp>
    </p:spTree>
    <p:extLst>
      <p:ext uri="{BB962C8B-B14F-4D97-AF65-F5344CB8AC3E}">
        <p14:creationId xmlns:p14="http://schemas.microsoft.com/office/powerpoint/2010/main" val="4226465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4A32E-9B1F-413D-B8E9-BB7E0F6ED507}" type="datetimeFigureOut">
              <a:rPr lang="en-IN" smtClean="0"/>
              <a:t>03-10-2024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38182BA-7036-4DA2-8FA2-F625E813EBBA}" type="slidenum">
              <a:rPr lang="en-IN" smtClean="0"/>
              <a:t>‹#›</a:t>
            </a:fld>
            <a:endParaRPr lang="en-IN"/>
          </a:p>
        </p:txBody>
      </p:sp>
    </p:spTree>
    <p:extLst>
      <p:ext uri="{BB962C8B-B14F-4D97-AF65-F5344CB8AC3E}">
        <p14:creationId xmlns:p14="http://schemas.microsoft.com/office/powerpoint/2010/main" val="942991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864A32E-9B1F-413D-B8E9-BB7E0F6ED507}" type="datetimeFigureOut">
              <a:rPr lang="en-IN" smtClean="0"/>
              <a:t>03-10-2024</a:t>
            </a:fld>
            <a:endParaRPr lang="en-IN"/>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IN"/>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38182BA-7036-4DA2-8FA2-F625E813EBBA}" type="slidenum">
              <a:rPr lang="en-IN" smtClean="0"/>
              <a:t>‹#›</a:t>
            </a:fld>
            <a:endParaRPr lang="en-IN"/>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74975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864A32E-9B1F-413D-B8E9-BB7E0F6ED507}" type="datetimeFigureOut">
              <a:rPr lang="en-IN" smtClean="0"/>
              <a:t>03-10-2024</a:t>
            </a:fld>
            <a:endParaRPr lang="en-IN"/>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IN"/>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38182BA-7036-4DA2-8FA2-F625E813EBBA}" type="slidenum">
              <a:rPr lang="en-IN" smtClean="0"/>
              <a:t>‹#›</a:t>
            </a:fld>
            <a:endParaRPr lang="en-IN"/>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65211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0864A32E-9B1F-413D-B8E9-BB7E0F6ED507}" type="datetimeFigureOut">
              <a:rPr lang="en-IN" smtClean="0"/>
              <a:t>03-10-2024</a:t>
            </a:fld>
            <a:endParaRPr lang="en-IN"/>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IN"/>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38182BA-7036-4DA2-8FA2-F625E813EBBA}" type="slidenum">
              <a:rPr lang="en-IN" smtClean="0"/>
              <a:t>‹#›</a:t>
            </a:fld>
            <a:endParaRPr lang="en-IN"/>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177122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s://www.toppr.com/guides/fundamentals-of-economics-and-management/basic-concepts-of-economics/concept-of-wealth-welfare-and-investment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www.startupindia.gov.i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en.wikipedia.org/wiki/Company" TargetMode="External"/><Relationship Id="rId7" Type="http://schemas.openxmlformats.org/officeDocument/2006/relationships/hyperlink" Target="https://en.wikipedia.org/wiki/Make_in_India#cite_note-4" TargetMode="External"/><Relationship Id="rId2" Type="http://schemas.openxmlformats.org/officeDocument/2006/relationships/hyperlink" Target="https://en.wikipedia.org/wiki/Government_of_India" TargetMode="External"/><Relationship Id="rId1" Type="http://schemas.openxmlformats.org/officeDocument/2006/relationships/slideLayout" Target="../slideLayouts/slideLayout7.xml"/><Relationship Id="rId6" Type="http://schemas.openxmlformats.org/officeDocument/2006/relationships/hyperlink" Target="https://en.wikipedia.org/wiki/Manufacturing" TargetMode="External"/><Relationship Id="rId5" Type="http://schemas.openxmlformats.org/officeDocument/2006/relationships/hyperlink" Target="https://en.wikipedia.org/wiki/Investment" TargetMode="External"/><Relationship Id="rId4" Type="http://schemas.openxmlformats.org/officeDocument/2006/relationships/hyperlink" Target="https://en.wikipedia.org/wiki/India"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en.wikipedia.org/wiki/Ease_of_doing_business_index" TargetMode="External"/><Relationship Id="rId3" Type="http://schemas.openxmlformats.org/officeDocument/2006/relationships/hyperlink" Target="https://en.wikipedia.org/wiki/Foreign_direct_investment" TargetMode="External"/><Relationship Id="rId7" Type="http://schemas.openxmlformats.org/officeDocument/2006/relationships/hyperlink" Target="https://en.wikipedia.org/wiki/World_Bank" TargetMode="External"/><Relationship Id="rId2" Type="http://schemas.openxmlformats.org/officeDocument/2006/relationships/hyperlink" Target="https://en.wikipedia.org/wiki/India" TargetMode="External"/><Relationship Id="rId1" Type="http://schemas.openxmlformats.org/officeDocument/2006/relationships/slideLayout" Target="../slideLayouts/slideLayout2.xml"/><Relationship Id="rId6" Type="http://schemas.openxmlformats.org/officeDocument/2006/relationships/hyperlink" Target="https://en.wikipedia.org/wiki/Vibrant_Gujarat" TargetMode="External"/><Relationship Id="rId5" Type="http://schemas.openxmlformats.org/officeDocument/2006/relationships/hyperlink" Target="https://en.wikipedia.org/wiki/Tamil_Nadu_Global_Investors_Meet" TargetMode="External"/><Relationship Id="rId4" Type="http://schemas.openxmlformats.org/officeDocument/2006/relationships/hyperlink" Target="https://en.wikipedia.org/wiki/Odisha"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s://www.businessmanagementideas.com/entrepreneurship-2/institutional-support-system-for-entrepreneurs/18184"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9D0639-FEC2-4B17-BDE4-C8B605197719}"/>
              </a:ext>
            </a:extLst>
          </p:cNvPr>
          <p:cNvSpPr/>
          <p:nvPr/>
        </p:nvSpPr>
        <p:spPr>
          <a:xfrm>
            <a:off x="3631096" y="1789043"/>
            <a:ext cx="6427304" cy="269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000" b="1" dirty="0"/>
              <a:t>UNIT 4</a:t>
            </a:r>
          </a:p>
        </p:txBody>
      </p:sp>
    </p:spTree>
    <p:extLst>
      <p:ext uri="{BB962C8B-B14F-4D97-AF65-F5344CB8AC3E}">
        <p14:creationId xmlns:p14="http://schemas.microsoft.com/office/powerpoint/2010/main" val="20200880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DBC84-57F6-4693-8CF4-A73C6AB2D1A8}"/>
              </a:ext>
            </a:extLst>
          </p:cNvPr>
          <p:cNvSpPr>
            <a:spLocks noGrp="1"/>
          </p:cNvSpPr>
          <p:nvPr>
            <p:ph type="title"/>
          </p:nvPr>
        </p:nvSpPr>
        <p:spPr>
          <a:xfrm>
            <a:off x="1295400" y="235226"/>
            <a:ext cx="9601200" cy="864704"/>
          </a:xfrm>
        </p:spPr>
        <p:txBody>
          <a:bodyPr/>
          <a:lstStyle/>
          <a:p>
            <a:r>
              <a:rPr lang="en-IN" dirty="0"/>
              <a:t>OTHER SOURCES OF FINANCE</a:t>
            </a:r>
          </a:p>
        </p:txBody>
      </p:sp>
      <p:sp>
        <p:nvSpPr>
          <p:cNvPr id="3" name="Content Placeholder 2">
            <a:extLst>
              <a:ext uri="{FF2B5EF4-FFF2-40B4-BE49-F238E27FC236}">
                <a16:creationId xmlns:a16="http://schemas.microsoft.com/office/drawing/2014/main" id="{C487271B-A406-48C3-8580-02CC03DE13C2}"/>
              </a:ext>
            </a:extLst>
          </p:cNvPr>
          <p:cNvSpPr>
            <a:spLocks noGrp="1"/>
          </p:cNvSpPr>
          <p:nvPr>
            <p:ph idx="1"/>
          </p:nvPr>
        </p:nvSpPr>
        <p:spPr>
          <a:xfrm>
            <a:off x="1371600" y="1325217"/>
            <a:ext cx="9601200" cy="4542183"/>
          </a:xfrm>
        </p:spPr>
        <p:txBody>
          <a:bodyPr/>
          <a:lstStyle/>
          <a:p>
            <a:pPr algn="l"/>
            <a:r>
              <a:rPr lang="en-IN" b="0" i="0" dirty="0">
                <a:solidFill>
                  <a:srgbClr val="000000"/>
                </a:solidFill>
                <a:effectLst/>
                <a:latin typeface="Open Sans" panose="020B0606030504020204" pitchFamily="34" charset="0"/>
              </a:rPr>
              <a:t>Business Angels</a:t>
            </a:r>
          </a:p>
          <a:p>
            <a:pPr marL="0" indent="0" algn="l">
              <a:buNone/>
            </a:pPr>
            <a:r>
              <a:rPr lang="en-IN" b="0" i="0" dirty="0">
                <a:effectLst/>
                <a:latin typeface="Minion Pro"/>
              </a:rPr>
              <a:t>   	These are the professional investors who invest either just a part or their 	entire </a:t>
            </a:r>
            <a:r>
              <a:rPr lang="en-IN" b="0" i="0" u="none" strike="noStrike" dirty="0">
                <a:solidFill>
                  <a:srgbClr val="55BBEA"/>
                </a:solidFill>
                <a:effectLst/>
                <a:latin typeface="Minion Pro"/>
                <a:hlinkClick r:id="rId2"/>
              </a:rPr>
              <a:t>wealth</a:t>
            </a:r>
            <a:r>
              <a:rPr lang="en-IN" b="0" i="0" dirty="0">
                <a:effectLst/>
                <a:latin typeface="Minion Pro"/>
              </a:rPr>
              <a:t> as well as time in the growth of innovative companies.</a:t>
            </a:r>
          </a:p>
          <a:p>
            <a:pPr algn="l"/>
            <a:r>
              <a:rPr lang="en-IN" b="0" i="0" dirty="0">
                <a:solidFill>
                  <a:srgbClr val="000000"/>
                </a:solidFill>
                <a:effectLst/>
                <a:latin typeface="Open Sans" panose="020B0606030504020204" pitchFamily="34" charset="0"/>
              </a:rPr>
              <a:t>Venture Capital</a:t>
            </a:r>
          </a:p>
          <a:p>
            <a:pPr marL="0" indent="0" algn="l">
              <a:buNone/>
            </a:pPr>
            <a:r>
              <a:rPr lang="en-IN" b="0" i="0" dirty="0">
                <a:effectLst/>
                <a:latin typeface="Minion Pro"/>
              </a:rPr>
              <a:t>	Under this form of corporate financing, the financial investor participates in the 	fresh business in exchange for strategic advice and cash.</a:t>
            </a:r>
          </a:p>
          <a:p>
            <a:r>
              <a:rPr lang="en-IN" dirty="0">
                <a:latin typeface="Minion Pro"/>
              </a:rPr>
              <a:t>Bootstrapping</a:t>
            </a:r>
          </a:p>
          <a:p>
            <a:pPr marL="0" indent="0">
              <a:buNone/>
            </a:pPr>
            <a:r>
              <a:rPr lang="en-IN" b="0" i="0" dirty="0">
                <a:effectLst/>
                <a:latin typeface="Minion Pro"/>
              </a:rPr>
              <a:t>	Using own fund to start a business.</a:t>
            </a:r>
          </a:p>
          <a:p>
            <a:r>
              <a:rPr lang="en-IN" dirty="0">
                <a:latin typeface="Minion Pro"/>
              </a:rPr>
              <a:t>Fund from friends and family</a:t>
            </a:r>
            <a:endParaRPr lang="en-IN" b="0" i="0" dirty="0">
              <a:effectLst/>
              <a:latin typeface="Minion Pro"/>
            </a:endParaRPr>
          </a:p>
          <a:p>
            <a:pPr algn="l"/>
            <a:endParaRPr lang="en-IN" b="0" i="0" dirty="0">
              <a:effectLst/>
              <a:latin typeface="Minion Pro"/>
            </a:endParaRPr>
          </a:p>
          <a:p>
            <a:endParaRPr lang="en-IN" dirty="0"/>
          </a:p>
        </p:txBody>
      </p:sp>
    </p:spTree>
    <p:extLst>
      <p:ext uri="{BB962C8B-B14F-4D97-AF65-F5344CB8AC3E}">
        <p14:creationId xmlns:p14="http://schemas.microsoft.com/office/powerpoint/2010/main" val="3678964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1A0EF0E0-5237-49EC-A433-184A236A4C15}"/>
              </a:ext>
            </a:extLst>
          </p:cNvPr>
          <p:cNvSpPr/>
          <p:nvPr/>
        </p:nvSpPr>
        <p:spPr>
          <a:xfrm>
            <a:off x="2239617" y="1802296"/>
            <a:ext cx="8825948" cy="32732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LEGAL FORMALITIES FOR STARTING A BUSINESS</a:t>
            </a:r>
          </a:p>
        </p:txBody>
      </p:sp>
    </p:spTree>
    <p:extLst>
      <p:ext uri="{BB962C8B-B14F-4D97-AF65-F5344CB8AC3E}">
        <p14:creationId xmlns:p14="http://schemas.microsoft.com/office/powerpoint/2010/main" val="3607433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8B9318F-94BF-472E-A09A-A4B211CD979A}"/>
              </a:ext>
            </a:extLst>
          </p:cNvPr>
          <p:cNvPicPr>
            <a:picLocks noChangeAspect="1"/>
          </p:cNvPicPr>
          <p:nvPr/>
        </p:nvPicPr>
        <p:blipFill rotWithShape="1">
          <a:blip r:embed="rId2"/>
          <a:srcRect b="3189"/>
          <a:stretch/>
        </p:blipFill>
        <p:spPr>
          <a:xfrm>
            <a:off x="702365" y="0"/>
            <a:ext cx="11489635" cy="6858000"/>
          </a:xfrm>
          <a:prstGeom prst="rect">
            <a:avLst/>
          </a:prstGeom>
        </p:spPr>
      </p:pic>
    </p:spTree>
    <p:extLst>
      <p:ext uri="{BB962C8B-B14F-4D97-AF65-F5344CB8AC3E}">
        <p14:creationId xmlns:p14="http://schemas.microsoft.com/office/powerpoint/2010/main" val="3306590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7F3BB1-114F-425B-97A1-C54FCFA86434}"/>
              </a:ext>
            </a:extLst>
          </p:cNvPr>
          <p:cNvPicPr>
            <a:picLocks noChangeAspect="1"/>
          </p:cNvPicPr>
          <p:nvPr/>
        </p:nvPicPr>
        <p:blipFill rotWithShape="1">
          <a:blip r:embed="rId2"/>
          <a:srcRect b="4690"/>
          <a:stretch/>
        </p:blipFill>
        <p:spPr>
          <a:xfrm>
            <a:off x="649357" y="0"/>
            <a:ext cx="11542643" cy="6858000"/>
          </a:xfrm>
          <a:prstGeom prst="rect">
            <a:avLst/>
          </a:prstGeom>
        </p:spPr>
      </p:pic>
    </p:spTree>
    <p:extLst>
      <p:ext uri="{BB962C8B-B14F-4D97-AF65-F5344CB8AC3E}">
        <p14:creationId xmlns:p14="http://schemas.microsoft.com/office/powerpoint/2010/main" val="30259520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62947-B67B-4D15-BDAA-6C10192D0B2D}"/>
              </a:ext>
            </a:extLst>
          </p:cNvPr>
          <p:cNvSpPr>
            <a:spLocks noGrp="1"/>
          </p:cNvSpPr>
          <p:nvPr>
            <p:ph type="title"/>
          </p:nvPr>
        </p:nvSpPr>
        <p:spPr>
          <a:xfrm>
            <a:off x="1371600" y="221974"/>
            <a:ext cx="9601200" cy="768626"/>
          </a:xfrm>
        </p:spPr>
        <p:txBody>
          <a:bodyPr/>
          <a:lstStyle/>
          <a:p>
            <a:r>
              <a:rPr lang="en-IN" dirty="0"/>
              <a:t>Legal formalities for starting a business</a:t>
            </a:r>
          </a:p>
        </p:txBody>
      </p:sp>
      <p:sp>
        <p:nvSpPr>
          <p:cNvPr id="3" name="Content Placeholder 2">
            <a:extLst>
              <a:ext uri="{FF2B5EF4-FFF2-40B4-BE49-F238E27FC236}">
                <a16:creationId xmlns:a16="http://schemas.microsoft.com/office/drawing/2014/main" id="{4B4FC542-60D2-4B35-A365-5AE1C455A1E5}"/>
              </a:ext>
            </a:extLst>
          </p:cNvPr>
          <p:cNvSpPr>
            <a:spLocks noGrp="1"/>
          </p:cNvSpPr>
          <p:nvPr>
            <p:ph idx="1"/>
          </p:nvPr>
        </p:nvSpPr>
        <p:spPr>
          <a:xfrm>
            <a:off x="874643" y="990600"/>
            <a:ext cx="11052313" cy="5645426"/>
          </a:xfrm>
        </p:spPr>
        <p:txBody>
          <a:bodyPr>
            <a:normAutofit fontScale="92500" lnSpcReduction="10000"/>
          </a:bodyPr>
          <a:lstStyle/>
          <a:p>
            <a:pPr marL="0" indent="0">
              <a:buNone/>
            </a:pPr>
            <a:r>
              <a:rPr lang="en-IN" b="1" i="0" dirty="0">
                <a:effectLst/>
                <a:latin typeface="muli"/>
              </a:rPr>
              <a:t>1. Formalizing a business structure and founders agreement</a:t>
            </a:r>
          </a:p>
          <a:p>
            <a:pPr marL="0" indent="0" algn="l" fontAlgn="base">
              <a:buNone/>
            </a:pPr>
            <a:r>
              <a:rPr lang="en-IN" b="1" i="0" dirty="0">
                <a:effectLst/>
                <a:latin typeface="muli"/>
              </a:rPr>
              <a:t>2. Applying for business licenses- </a:t>
            </a:r>
            <a:r>
              <a:rPr lang="en-IN" b="0" i="0" dirty="0">
                <a:effectLst/>
                <a:latin typeface="Muli"/>
              </a:rPr>
              <a:t>Licenses are integral to running any business. Depending on the nature and size of business, several licenses are applicable in India. </a:t>
            </a:r>
          </a:p>
          <a:p>
            <a:pPr marL="0" indent="0" algn="l" fontAlgn="base">
              <a:buNone/>
            </a:pPr>
            <a:r>
              <a:rPr lang="en-IN" b="1" i="0" dirty="0">
                <a:effectLst/>
                <a:latin typeface="muli"/>
              </a:rPr>
              <a:t>3. Understanding taxation and accounting laws</a:t>
            </a:r>
          </a:p>
          <a:p>
            <a:pPr marL="0" indent="0" algn="l" fontAlgn="base">
              <a:buNone/>
            </a:pPr>
            <a:r>
              <a:rPr lang="en-IN" b="0" i="0" dirty="0">
                <a:effectLst/>
                <a:latin typeface="Muli"/>
              </a:rPr>
              <a:t>   Taxes are part and parcel of every business. There are a broad variety of taxes, such as, central tax, state tax and even local taxes that may be applicable for certain businesses. Different business and operating sectors attract different taxes and knowing this beforehand can prove to be useful.</a:t>
            </a:r>
          </a:p>
          <a:p>
            <a:pPr marL="0" indent="0" algn="l" fontAlgn="base">
              <a:buNone/>
            </a:pPr>
            <a:r>
              <a:rPr lang="en-IN" b="0" i="0" dirty="0">
                <a:effectLst/>
                <a:latin typeface="Muli"/>
              </a:rPr>
              <a:t>      Recently, the Government of India launched the </a:t>
            </a:r>
            <a:r>
              <a:rPr lang="en-IN" b="0" i="0" u="none" strike="noStrike" dirty="0">
                <a:effectLst/>
                <a:latin typeface="inherit"/>
                <a:hlinkClick r:id="rId2"/>
              </a:rPr>
              <a:t>‘</a:t>
            </a:r>
            <a:r>
              <a:rPr lang="en-IN" b="0" i="0" u="none" strike="noStrike" dirty="0" err="1">
                <a:effectLst/>
                <a:latin typeface="inherit"/>
                <a:hlinkClick r:id="rId2"/>
              </a:rPr>
              <a:t>Startup</a:t>
            </a:r>
            <a:r>
              <a:rPr lang="en-IN" b="0" i="0" u="none" strike="noStrike" dirty="0">
                <a:effectLst/>
                <a:latin typeface="inherit"/>
                <a:hlinkClick r:id="rId2"/>
              </a:rPr>
              <a:t> India’</a:t>
            </a:r>
            <a:r>
              <a:rPr lang="en-IN" b="0" i="0" dirty="0">
                <a:effectLst/>
                <a:latin typeface="Muli"/>
              </a:rPr>
              <a:t> initiative to promote </a:t>
            </a:r>
            <a:r>
              <a:rPr lang="en-IN" b="0" i="0" dirty="0" err="1">
                <a:effectLst/>
                <a:latin typeface="Muli"/>
              </a:rPr>
              <a:t>startups</a:t>
            </a:r>
            <a:r>
              <a:rPr lang="en-IN" b="0" i="0" dirty="0">
                <a:effectLst/>
                <a:latin typeface="Muli"/>
              </a:rPr>
              <a:t>, and introduced many exemptions and tax holidays for </a:t>
            </a:r>
            <a:r>
              <a:rPr lang="en-IN" b="0" i="0" dirty="0" err="1">
                <a:effectLst/>
                <a:latin typeface="Muli"/>
              </a:rPr>
              <a:t>startups</a:t>
            </a:r>
            <a:r>
              <a:rPr lang="en-IN" b="0" i="0" dirty="0">
                <a:effectLst/>
                <a:latin typeface="Muli"/>
              </a:rPr>
              <a:t> and new businesses. According to this initiative, a </a:t>
            </a:r>
            <a:r>
              <a:rPr lang="en-IN" b="0" i="0" dirty="0" err="1">
                <a:effectLst/>
                <a:latin typeface="Muli"/>
              </a:rPr>
              <a:t>startup</a:t>
            </a:r>
            <a:r>
              <a:rPr lang="en-IN" b="0" i="0" dirty="0">
                <a:effectLst/>
                <a:latin typeface="Muli"/>
              </a:rPr>
              <a:t> can avail income tax exemption for a period of 3 years as well as tax exemptions from capital gains and investments above Fair Market Value. The conditions that </a:t>
            </a:r>
            <a:r>
              <a:rPr lang="en-IN" b="0" i="0" dirty="0" err="1">
                <a:effectLst/>
                <a:latin typeface="Muli"/>
              </a:rPr>
              <a:t>startups</a:t>
            </a:r>
            <a:r>
              <a:rPr lang="en-IN" b="0" i="0" dirty="0">
                <a:effectLst/>
                <a:latin typeface="Muli"/>
              </a:rPr>
              <a:t> need to qualify in order to leverage these exemptions are:</a:t>
            </a:r>
          </a:p>
          <a:p>
            <a:pPr fontAlgn="base"/>
            <a:r>
              <a:rPr lang="en-IN" b="0" i="0" dirty="0">
                <a:effectLst/>
                <a:latin typeface="inherit"/>
              </a:rPr>
              <a:t>    The </a:t>
            </a:r>
            <a:r>
              <a:rPr lang="en-IN" b="0" i="0" dirty="0" err="1">
                <a:effectLst/>
                <a:latin typeface="inherit"/>
              </a:rPr>
              <a:t>startup</a:t>
            </a:r>
            <a:r>
              <a:rPr lang="en-IN" b="0" i="0" dirty="0">
                <a:effectLst/>
                <a:latin typeface="inherit"/>
              </a:rPr>
              <a:t> should not be more than 7 years old (or 10 years for biotech) from the date of incorporation.</a:t>
            </a:r>
          </a:p>
          <a:p>
            <a:pPr fontAlgn="base"/>
            <a:r>
              <a:rPr lang="en-IN" dirty="0">
                <a:effectLst/>
                <a:latin typeface="inherit"/>
              </a:rPr>
              <a:t>    </a:t>
            </a:r>
            <a:r>
              <a:rPr lang="en-IN" b="0" i="0" dirty="0">
                <a:effectLst/>
                <a:latin typeface="inherit"/>
              </a:rPr>
              <a:t>Is incorporated as a Registered Partnership, Limited Liability Company or Private Limited Company.</a:t>
            </a:r>
          </a:p>
          <a:p>
            <a:pPr fontAlgn="base"/>
            <a:r>
              <a:rPr lang="en-IN" b="0" i="0" dirty="0">
                <a:effectLst/>
                <a:latin typeface="inherit"/>
              </a:rPr>
              <a:t>     Turn over in any year should not have exceeded 25 crores.</a:t>
            </a:r>
          </a:p>
          <a:p>
            <a:pPr fontAlgn="base"/>
            <a:r>
              <a:rPr lang="en-IN" b="0" i="0" dirty="0">
                <a:effectLst/>
                <a:latin typeface="inherit"/>
              </a:rPr>
              <a:t>      The </a:t>
            </a:r>
            <a:r>
              <a:rPr lang="en-IN" b="0" i="0" dirty="0" err="1">
                <a:effectLst/>
                <a:latin typeface="inherit"/>
              </a:rPr>
              <a:t>startup</a:t>
            </a:r>
            <a:r>
              <a:rPr lang="en-IN" b="0" i="0" dirty="0">
                <a:effectLst/>
                <a:latin typeface="inherit"/>
              </a:rPr>
              <a:t> should not have been formed by splitting or reconstructing an existing business.</a:t>
            </a:r>
          </a:p>
          <a:p>
            <a:pPr algn="l" fontAlgn="base"/>
            <a:endParaRPr lang="en-IN" b="0" i="0" dirty="0">
              <a:effectLst/>
              <a:latin typeface="Muli"/>
            </a:endParaRPr>
          </a:p>
          <a:p>
            <a:endParaRPr lang="en-IN" dirty="0"/>
          </a:p>
        </p:txBody>
      </p:sp>
    </p:spTree>
    <p:extLst>
      <p:ext uri="{BB962C8B-B14F-4D97-AF65-F5344CB8AC3E}">
        <p14:creationId xmlns:p14="http://schemas.microsoft.com/office/powerpoint/2010/main" val="2784649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D8CF0-6A54-40BD-8136-AA6B943E9529}"/>
              </a:ext>
            </a:extLst>
          </p:cNvPr>
          <p:cNvSpPr>
            <a:spLocks noGrp="1"/>
          </p:cNvSpPr>
          <p:nvPr>
            <p:ph type="title"/>
          </p:nvPr>
        </p:nvSpPr>
        <p:spPr>
          <a:xfrm>
            <a:off x="1371600" y="0"/>
            <a:ext cx="10595112" cy="990600"/>
          </a:xfrm>
        </p:spPr>
        <p:txBody>
          <a:bodyPr>
            <a:normAutofit fontScale="90000"/>
          </a:bodyPr>
          <a:lstStyle/>
          <a:p>
            <a:r>
              <a:rPr lang="en-IN" sz="4400" b="1" i="0" dirty="0">
                <a:effectLst/>
                <a:latin typeface="muli"/>
              </a:rPr>
              <a:t>4. Adhering to labour laws</a:t>
            </a:r>
            <a:br>
              <a:rPr lang="en-IN" sz="4400" b="1" i="0" dirty="0">
                <a:effectLst/>
                <a:latin typeface="muli"/>
              </a:rPr>
            </a:br>
            <a:endParaRPr lang="en-IN" dirty="0"/>
          </a:p>
        </p:txBody>
      </p:sp>
      <p:sp>
        <p:nvSpPr>
          <p:cNvPr id="3" name="Content Placeholder 2">
            <a:extLst>
              <a:ext uri="{FF2B5EF4-FFF2-40B4-BE49-F238E27FC236}">
                <a16:creationId xmlns:a16="http://schemas.microsoft.com/office/drawing/2014/main" id="{09AA14B4-9CCE-4B0E-A7EB-91C2FF990C13}"/>
              </a:ext>
            </a:extLst>
          </p:cNvPr>
          <p:cNvSpPr>
            <a:spLocks noGrp="1"/>
          </p:cNvSpPr>
          <p:nvPr>
            <p:ph idx="1"/>
          </p:nvPr>
        </p:nvSpPr>
        <p:spPr>
          <a:xfrm>
            <a:off x="1371599" y="1126435"/>
            <a:ext cx="10595113" cy="5526156"/>
          </a:xfrm>
        </p:spPr>
        <p:txBody>
          <a:bodyPr>
            <a:normAutofit fontScale="92500" lnSpcReduction="20000"/>
          </a:bodyPr>
          <a:lstStyle/>
          <a:p>
            <a:pPr algn="l" fontAlgn="base"/>
            <a:r>
              <a:rPr lang="en-IN" b="0" i="0" dirty="0">
                <a:effectLst/>
                <a:latin typeface="Muli"/>
              </a:rPr>
              <a:t>Laws with regards to minimum wages, gratuity, PF payment, weekly holidays, maternity benefits, sexual harassment, payment of bonus among others will need to be complied with. It is best to consult a legal counsel to assess the laws applicable to the </a:t>
            </a:r>
            <a:r>
              <a:rPr lang="en-IN" b="0" i="0" dirty="0" err="1">
                <a:effectLst/>
                <a:latin typeface="Muli"/>
              </a:rPr>
              <a:t>startup</a:t>
            </a:r>
            <a:r>
              <a:rPr lang="en-IN" b="0" i="0" dirty="0">
                <a:effectLst/>
                <a:latin typeface="Muli"/>
              </a:rPr>
              <a:t> and ensure that </a:t>
            </a:r>
            <a:r>
              <a:rPr lang="en-IN" dirty="0">
                <a:latin typeface="Muli"/>
              </a:rPr>
              <a:t>the</a:t>
            </a:r>
            <a:r>
              <a:rPr lang="en-IN" b="0" i="0" dirty="0">
                <a:effectLst/>
                <a:latin typeface="Muli"/>
              </a:rPr>
              <a:t> </a:t>
            </a:r>
            <a:r>
              <a:rPr lang="en-IN" b="0" i="0" dirty="0" err="1">
                <a:effectLst/>
                <a:latin typeface="Muli"/>
              </a:rPr>
              <a:t>startup</a:t>
            </a:r>
            <a:r>
              <a:rPr lang="en-IN" b="0" i="0" dirty="0">
                <a:effectLst/>
                <a:latin typeface="Muli"/>
              </a:rPr>
              <a:t> is compliant to the required labour laws.</a:t>
            </a:r>
          </a:p>
          <a:p>
            <a:pPr algn="l" fontAlgn="base"/>
            <a:r>
              <a:rPr lang="en-IN" b="0" i="0" dirty="0">
                <a:effectLst/>
                <a:latin typeface="Muli"/>
              </a:rPr>
              <a:t>With regards to labour laws, </a:t>
            </a:r>
            <a:r>
              <a:rPr lang="en-IN" b="0" i="0" dirty="0" err="1">
                <a:effectLst/>
                <a:latin typeface="Muli"/>
              </a:rPr>
              <a:t>startups</a:t>
            </a:r>
            <a:r>
              <a:rPr lang="en-IN" b="0" i="0" dirty="0">
                <a:effectLst/>
                <a:latin typeface="Muli"/>
              </a:rPr>
              <a:t> registered under the </a:t>
            </a:r>
            <a:r>
              <a:rPr lang="en-IN" b="0" i="0" dirty="0" err="1">
                <a:effectLst/>
                <a:latin typeface="Muli"/>
              </a:rPr>
              <a:t>Startup</a:t>
            </a:r>
            <a:r>
              <a:rPr lang="en-IN" b="0" i="0" dirty="0">
                <a:effectLst/>
                <a:latin typeface="Muli"/>
              </a:rPr>
              <a:t> India initiative can complete a self declaration (for nine labour laws) within one year from the date of incorporation in order and get an exemption from labour inspection. The nine labour laws applicable under this scheme are:</a:t>
            </a:r>
          </a:p>
          <a:p>
            <a:pPr algn="l" fontAlgn="base">
              <a:buFont typeface="Arial" panose="020B0604020202020204" pitchFamily="34" charset="0"/>
              <a:buChar char="•"/>
            </a:pPr>
            <a:r>
              <a:rPr lang="en-IN" b="0" i="0" dirty="0">
                <a:effectLst/>
                <a:latin typeface="inherit"/>
              </a:rPr>
              <a:t>The Industrial Disputes Act, 1947</a:t>
            </a:r>
          </a:p>
          <a:p>
            <a:pPr algn="l" fontAlgn="base">
              <a:buFont typeface="Arial" panose="020B0604020202020204" pitchFamily="34" charset="0"/>
              <a:buChar char="•"/>
            </a:pPr>
            <a:r>
              <a:rPr lang="en-IN" b="0" i="0" dirty="0">
                <a:effectLst/>
                <a:latin typeface="inherit"/>
              </a:rPr>
              <a:t>The Trade Unit Act, 1926</a:t>
            </a:r>
          </a:p>
          <a:p>
            <a:pPr algn="l" fontAlgn="base">
              <a:buFont typeface="Arial" panose="020B0604020202020204" pitchFamily="34" charset="0"/>
              <a:buChar char="•"/>
            </a:pPr>
            <a:r>
              <a:rPr lang="en-IN" b="0" i="0" dirty="0">
                <a:effectLst/>
                <a:latin typeface="inherit"/>
              </a:rPr>
              <a:t>Building and Other Constructions Workers’ (Regulation of Employment and Conditions of Service) Act, 1996</a:t>
            </a:r>
          </a:p>
          <a:p>
            <a:pPr algn="l" fontAlgn="base">
              <a:buFont typeface="Arial" panose="020B0604020202020204" pitchFamily="34" charset="0"/>
              <a:buChar char="•"/>
            </a:pPr>
            <a:r>
              <a:rPr lang="en-IN" b="0" i="0" dirty="0">
                <a:effectLst/>
                <a:latin typeface="inherit"/>
              </a:rPr>
              <a:t>The Industrial Employment (Standing Orders) Act, 1946</a:t>
            </a:r>
          </a:p>
          <a:p>
            <a:pPr algn="l" fontAlgn="base">
              <a:buFont typeface="Arial" panose="020B0604020202020204" pitchFamily="34" charset="0"/>
              <a:buChar char="•"/>
            </a:pPr>
            <a:r>
              <a:rPr lang="en-IN" b="0" i="0" dirty="0">
                <a:effectLst/>
                <a:latin typeface="inherit"/>
              </a:rPr>
              <a:t>The Inter-State Migrant Workmen (Regulation of Employment and Conditions of Service) Act, 1979</a:t>
            </a:r>
          </a:p>
          <a:p>
            <a:pPr algn="l" fontAlgn="base">
              <a:buFont typeface="Arial" panose="020B0604020202020204" pitchFamily="34" charset="0"/>
              <a:buChar char="•"/>
            </a:pPr>
            <a:r>
              <a:rPr lang="en-IN" b="0" i="0" dirty="0">
                <a:effectLst/>
                <a:latin typeface="inherit"/>
              </a:rPr>
              <a:t>The Payment of Gratuity Act, 1972</a:t>
            </a:r>
          </a:p>
          <a:p>
            <a:pPr algn="l" fontAlgn="base">
              <a:buFont typeface="Arial" panose="020B0604020202020204" pitchFamily="34" charset="0"/>
              <a:buChar char="•"/>
            </a:pPr>
            <a:r>
              <a:rPr lang="en-IN" b="0" i="0" dirty="0">
                <a:effectLst/>
                <a:latin typeface="inherit"/>
              </a:rPr>
              <a:t>The Contract Labour (Regulation and Abolition) Act, 1970</a:t>
            </a:r>
          </a:p>
          <a:p>
            <a:pPr algn="l" fontAlgn="base">
              <a:buFont typeface="Arial" panose="020B0604020202020204" pitchFamily="34" charset="0"/>
              <a:buChar char="•"/>
            </a:pPr>
            <a:r>
              <a:rPr lang="en-IN" b="0" i="0" dirty="0">
                <a:effectLst/>
                <a:latin typeface="inherit"/>
              </a:rPr>
              <a:t>The Employees’ Provident Funds and Miscellaneous Provisions Act, 1952</a:t>
            </a:r>
          </a:p>
          <a:p>
            <a:pPr algn="l" fontAlgn="base">
              <a:buFont typeface="Arial" panose="020B0604020202020204" pitchFamily="34" charset="0"/>
              <a:buChar char="•"/>
            </a:pPr>
            <a:r>
              <a:rPr lang="en-IN" b="0" i="0" dirty="0">
                <a:effectLst/>
                <a:latin typeface="inherit"/>
              </a:rPr>
              <a:t>The Employees’ State Insurance Act, 1948.</a:t>
            </a:r>
          </a:p>
          <a:p>
            <a:endParaRPr lang="en-IN" dirty="0"/>
          </a:p>
        </p:txBody>
      </p:sp>
    </p:spTree>
    <p:extLst>
      <p:ext uri="{BB962C8B-B14F-4D97-AF65-F5344CB8AC3E}">
        <p14:creationId xmlns:p14="http://schemas.microsoft.com/office/powerpoint/2010/main" val="3372909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768D7-1C49-4F20-8B87-8585F207D7E3}"/>
              </a:ext>
            </a:extLst>
          </p:cNvPr>
          <p:cNvSpPr>
            <a:spLocks noGrp="1"/>
          </p:cNvSpPr>
          <p:nvPr>
            <p:ph type="title"/>
          </p:nvPr>
        </p:nvSpPr>
        <p:spPr>
          <a:xfrm>
            <a:off x="781877" y="247650"/>
            <a:ext cx="11304105" cy="1485900"/>
          </a:xfrm>
        </p:spPr>
        <p:txBody>
          <a:bodyPr>
            <a:normAutofit/>
          </a:bodyPr>
          <a:lstStyle/>
          <a:p>
            <a:r>
              <a:rPr lang="en-IN" sz="4400" b="1" dirty="0">
                <a:latin typeface="muli"/>
              </a:rPr>
              <a:t>5. </a:t>
            </a:r>
            <a:r>
              <a:rPr lang="en-IN" sz="4400" b="1" i="0" dirty="0">
                <a:effectLst/>
                <a:latin typeface="muli"/>
              </a:rPr>
              <a:t>Ensuring protection of intellectual property</a:t>
            </a:r>
            <a:br>
              <a:rPr lang="en-IN" sz="4400" b="1" i="0" dirty="0">
                <a:effectLst/>
                <a:latin typeface="muli"/>
              </a:rPr>
            </a:br>
            <a:endParaRPr lang="en-IN" dirty="0"/>
          </a:p>
        </p:txBody>
      </p:sp>
      <p:sp>
        <p:nvSpPr>
          <p:cNvPr id="3" name="Content Placeholder 2">
            <a:extLst>
              <a:ext uri="{FF2B5EF4-FFF2-40B4-BE49-F238E27FC236}">
                <a16:creationId xmlns:a16="http://schemas.microsoft.com/office/drawing/2014/main" id="{E71ED4D6-4F91-4A31-8FEF-BF69B6D9F66F}"/>
              </a:ext>
            </a:extLst>
          </p:cNvPr>
          <p:cNvSpPr>
            <a:spLocks noGrp="1"/>
          </p:cNvSpPr>
          <p:nvPr>
            <p:ph idx="1"/>
          </p:nvPr>
        </p:nvSpPr>
        <p:spPr>
          <a:xfrm>
            <a:off x="781877" y="1073426"/>
            <a:ext cx="11304105" cy="5536924"/>
          </a:xfrm>
        </p:spPr>
        <p:txBody>
          <a:bodyPr/>
          <a:lstStyle/>
          <a:p>
            <a:pPr algn="l" fontAlgn="base"/>
            <a:r>
              <a:rPr lang="en-IN" sz="2000" b="0" i="0" dirty="0">
                <a:effectLst/>
                <a:latin typeface="Muli"/>
              </a:rPr>
              <a:t>Intellectual property is the secret behind most of the  businesses today, especially for tech centric businesses. Codes, algorithms and research findings among others are some of the most common intellectual property owned by organizations. </a:t>
            </a:r>
            <a:r>
              <a:rPr lang="en-IN" sz="2000" b="0" i="0" dirty="0" err="1">
                <a:effectLst/>
                <a:latin typeface="Muli"/>
              </a:rPr>
              <a:t>Startups</a:t>
            </a:r>
            <a:r>
              <a:rPr lang="en-IN" sz="2000" b="0" i="0" dirty="0">
                <a:effectLst/>
                <a:latin typeface="Muli"/>
              </a:rPr>
              <a:t> can leverage the ‘Scheme for </a:t>
            </a:r>
            <a:r>
              <a:rPr lang="en-IN" sz="2000" b="0" i="0" dirty="0" err="1">
                <a:effectLst/>
                <a:latin typeface="Muli"/>
              </a:rPr>
              <a:t>Startups</a:t>
            </a:r>
            <a:r>
              <a:rPr lang="en-IN" sz="2000" b="0" i="0" dirty="0">
                <a:effectLst/>
                <a:latin typeface="Muli"/>
              </a:rPr>
              <a:t> Intellectual Property Protection’(SIPP) under the </a:t>
            </a:r>
            <a:r>
              <a:rPr lang="en-IN" sz="2000" b="0" i="0" dirty="0" err="1">
                <a:effectLst/>
                <a:latin typeface="Muli"/>
              </a:rPr>
              <a:t>Startup</a:t>
            </a:r>
            <a:r>
              <a:rPr lang="en-IN" sz="2000" b="0" i="0" dirty="0">
                <a:effectLst/>
                <a:latin typeface="Muli"/>
              </a:rPr>
              <a:t> India initiative.</a:t>
            </a:r>
          </a:p>
          <a:p>
            <a:pPr algn="l" fontAlgn="base"/>
            <a:r>
              <a:rPr lang="en-IN" sz="2000" b="0" i="0" dirty="0">
                <a:effectLst/>
                <a:latin typeface="Muli"/>
              </a:rPr>
              <a:t>The scheme was set up to nurture and mentor innovative and emerging technologies among </a:t>
            </a:r>
            <a:r>
              <a:rPr lang="en-IN" sz="2000" b="0" i="0" dirty="0" err="1">
                <a:effectLst/>
                <a:latin typeface="Muli"/>
              </a:rPr>
              <a:t>startups</a:t>
            </a:r>
            <a:r>
              <a:rPr lang="en-IN" sz="2000" b="0" i="0" dirty="0">
                <a:effectLst/>
                <a:latin typeface="Muli"/>
              </a:rPr>
              <a:t> and help in the protection and commercialization of intellectual property. For the effective implementation of the scheme, facilitators have been empanelled by the Controller General of Patents, Trademarks and Design.</a:t>
            </a:r>
          </a:p>
          <a:p>
            <a:pPr algn="l" fontAlgn="base"/>
            <a:r>
              <a:rPr lang="en-IN" sz="2000" b="0" i="0" dirty="0">
                <a:effectLst/>
                <a:latin typeface="Muli"/>
              </a:rPr>
              <a:t>Such facilitators help </a:t>
            </a:r>
            <a:r>
              <a:rPr lang="en-IN" sz="2000" b="0" i="0" dirty="0" err="1">
                <a:effectLst/>
                <a:latin typeface="Muli"/>
              </a:rPr>
              <a:t>startups</a:t>
            </a:r>
            <a:r>
              <a:rPr lang="en-IN" sz="2000" b="0" i="0" dirty="0">
                <a:effectLst/>
                <a:latin typeface="Muli"/>
              </a:rPr>
              <a:t> by providing advisory services, assisting in patent filing and disposal of patent application among other services at a minimum charge. </a:t>
            </a:r>
          </a:p>
          <a:p>
            <a:endParaRPr lang="en-IN" dirty="0"/>
          </a:p>
        </p:txBody>
      </p:sp>
    </p:spTree>
    <p:extLst>
      <p:ext uri="{BB962C8B-B14F-4D97-AF65-F5344CB8AC3E}">
        <p14:creationId xmlns:p14="http://schemas.microsoft.com/office/powerpoint/2010/main" val="1165615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1AE71-80C3-427A-A66C-091CD247A4E6}"/>
              </a:ext>
            </a:extLst>
          </p:cNvPr>
          <p:cNvSpPr>
            <a:spLocks noGrp="1"/>
          </p:cNvSpPr>
          <p:nvPr>
            <p:ph type="title"/>
          </p:nvPr>
        </p:nvSpPr>
        <p:spPr>
          <a:xfrm>
            <a:off x="1371600" y="0"/>
            <a:ext cx="9601200" cy="516835"/>
          </a:xfrm>
        </p:spPr>
        <p:txBody>
          <a:bodyPr>
            <a:normAutofit fontScale="90000"/>
          </a:bodyPr>
          <a:lstStyle/>
          <a:p>
            <a:r>
              <a:rPr lang="en-IN" dirty="0"/>
              <a:t>…continued</a:t>
            </a:r>
          </a:p>
        </p:txBody>
      </p:sp>
      <p:sp>
        <p:nvSpPr>
          <p:cNvPr id="3" name="Content Placeholder 2">
            <a:extLst>
              <a:ext uri="{FF2B5EF4-FFF2-40B4-BE49-F238E27FC236}">
                <a16:creationId xmlns:a16="http://schemas.microsoft.com/office/drawing/2014/main" id="{F7A848A2-A554-4CCA-B0C2-C9DD263B66DC}"/>
              </a:ext>
            </a:extLst>
          </p:cNvPr>
          <p:cNvSpPr>
            <a:spLocks noGrp="1"/>
          </p:cNvSpPr>
          <p:nvPr>
            <p:ph idx="1"/>
          </p:nvPr>
        </p:nvSpPr>
        <p:spPr>
          <a:xfrm>
            <a:off x="781878" y="755374"/>
            <a:ext cx="11410122" cy="6102626"/>
          </a:xfrm>
        </p:spPr>
        <p:txBody>
          <a:bodyPr>
            <a:normAutofit fontScale="92500" lnSpcReduction="10000"/>
          </a:bodyPr>
          <a:lstStyle/>
          <a:p>
            <a:pPr marL="0" indent="0" algn="l" fontAlgn="base">
              <a:buNone/>
            </a:pPr>
            <a:r>
              <a:rPr lang="en-IN" b="1" i="0" dirty="0">
                <a:solidFill>
                  <a:srgbClr val="111111"/>
                </a:solidFill>
                <a:effectLst/>
                <a:latin typeface="muli"/>
              </a:rPr>
              <a:t>5.  </a:t>
            </a:r>
            <a:r>
              <a:rPr lang="en-IN" sz="2800" b="1" i="0" dirty="0">
                <a:effectLst/>
                <a:latin typeface="muli"/>
              </a:rPr>
              <a:t>Ensuring effective contract management</a:t>
            </a:r>
            <a:endParaRPr lang="en-IN" b="0" i="0" dirty="0">
              <a:effectLst/>
              <a:latin typeface="Muli"/>
            </a:endParaRPr>
          </a:p>
          <a:p>
            <a:pPr algn="l" fontAlgn="base"/>
            <a:r>
              <a:rPr lang="en-IN" b="0" i="0" dirty="0">
                <a:effectLst/>
                <a:latin typeface="Muli"/>
              </a:rPr>
              <a:t>As per the Indian Contract Act, 1872, all agreements are contracts if they are made by the free consent of parties competent to contract, for a lawful consideration with a lawful object, and are not expressly declared to be void.</a:t>
            </a:r>
          </a:p>
          <a:p>
            <a:pPr algn="l" fontAlgn="base"/>
            <a:endParaRPr lang="en-IN" dirty="0">
              <a:latin typeface="Muli"/>
            </a:endParaRPr>
          </a:p>
          <a:p>
            <a:pPr marL="0" indent="0" algn="l" fontAlgn="base">
              <a:buNone/>
            </a:pPr>
            <a:r>
              <a:rPr lang="en-IN" sz="2800" b="1" dirty="0">
                <a:latin typeface="muli"/>
              </a:rPr>
              <a:t>6. </a:t>
            </a:r>
            <a:r>
              <a:rPr lang="en-IN" sz="2800" b="1" i="0" dirty="0">
                <a:effectLst/>
                <a:latin typeface="muli"/>
              </a:rPr>
              <a:t> Details about winding down the business</a:t>
            </a:r>
          </a:p>
          <a:p>
            <a:pPr algn="l" fontAlgn="base"/>
            <a:r>
              <a:rPr lang="en-IN" b="0" i="0" dirty="0">
                <a:effectLst/>
                <a:latin typeface="Muli"/>
              </a:rPr>
              <a:t>Closing a company is a difficult call to make for any entrepreneur. When a </a:t>
            </a:r>
            <a:r>
              <a:rPr lang="en-IN" b="0" i="0" dirty="0" err="1">
                <a:effectLst/>
                <a:latin typeface="Muli"/>
              </a:rPr>
              <a:t>startup</a:t>
            </a:r>
            <a:r>
              <a:rPr lang="en-IN" b="0" i="0" dirty="0">
                <a:effectLst/>
                <a:latin typeface="Muli"/>
              </a:rPr>
              <a:t> decides to shut down, all the stakeholders from vendors to employees to customers and investors need to be informed in advance and the whole process must be properly planned and executed in order to make the exit easy on everyone.</a:t>
            </a:r>
          </a:p>
          <a:p>
            <a:pPr algn="l" fontAlgn="base"/>
            <a:r>
              <a:rPr lang="en-IN" b="0" i="0" dirty="0">
                <a:effectLst/>
                <a:latin typeface="Muli"/>
              </a:rPr>
              <a:t>From the legal standpoint, there are basically three ways to shut down a </a:t>
            </a:r>
            <a:r>
              <a:rPr lang="en-IN" b="0" i="0" dirty="0" err="1">
                <a:effectLst/>
                <a:latin typeface="Muli"/>
              </a:rPr>
              <a:t>startup</a:t>
            </a:r>
            <a:r>
              <a:rPr lang="en-IN" b="0" i="0" dirty="0">
                <a:effectLst/>
                <a:latin typeface="Muli"/>
              </a:rPr>
              <a:t>:</a:t>
            </a:r>
          </a:p>
          <a:p>
            <a:pPr algn="l" fontAlgn="base">
              <a:buFont typeface="Arial" panose="020B0604020202020204" pitchFamily="34" charset="0"/>
              <a:buChar char="•"/>
            </a:pPr>
            <a:r>
              <a:rPr lang="en-IN" b="0" i="0" dirty="0">
                <a:effectLst/>
                <a:latin typeface="inherit"/>
              </a:rPr>
              <a:t>Fast Track Exit Mode</a:t>
            </a:r>
          </a:p>
          <a:p>
            <a:pPr algn="l" fontAlgn="base">
              <a:buFont typeface="Arial" panose="020B0604020202020204" pitchFamily="34" charset="0"/>
              <a:buChar char="•"/>
            </a:pPr>
            <a:r>
              <a:rPr lang="en-IN" b="0" i="0" dirty="0">
                <a:effectLst/>
                <a:latin typeface="inherit"/>
              </a:rPr>
              <a:t>Court or Tribunal Route</a:t>
            </a:r>
          </a:p>
          <a:p>
            <a:pPr algn="l" fontAlgn="base">
              <a:buFont typeface="Arial" panose="020B0604020202020204" pitchFamily="34" charset="0"/>
              <a:buChar char="•"/>
            </a:pPr>
            <a:r>
              <a:rPr lang="en-IN" b="0" i="0" dirty="0">
                <a:effectLst/>
                <a:latin typeface="inherit"/>
              </a:rPr>
              <a:t>Voluntary Closure</a:t>
            </a:r>
          </a:p>
          <a:p>
            <a:pPr algn="l" fontAlgn="base"/>
            <a:r>
              <a:rPr lang="en-IN" b="0" i="0" dirty="0">
                <a:effectLst/>
                <a:latin typeface="Muli"/>
              </a:rPr>
              <a:t>Of all the three ways, the Fast Track Exit Mode is the best suited for </a:t>
            </a:r>
            <a:r>
              <a:rPr lang="en-IN" b="0" i="0" dirty="0" err="1">
                <a:effectLst/>
                <a:latin typeface="Muli"/>
              </a:rPr>
              <a:t>startups</a:t>
            </a:r>
            <a:r>
              <a:rPr lang="en-IN" b="0" i="0" dirty="0">
                <a:effectLst/>
                <a:latin typeface="Muli"/>
              </a:rPr>
              <a:t> as it allows companies to expedite shutdown at a lower cost and a shorter time period. In order to apply for a fast track exit, a company should (a) not have any assets and liabilities (b) not have had any business operation for the past year. If these two conditions are met, the company can be struck off the registrar of the Registrar of Companies (</a:t>
            </a:r>
            <a:r>
              <a:rPr lang="en-IN" b="0" i="0" dirty="0" err="1">
                <a:effectLst/>
                <a:latin typeface="Muli"/>
              </a:rPr>
              <a:t>RoC</a:t>
            </a:r>
            <a:r>
              <a:rPr lang="en-IN" b="0" i="0" dirty="0">
                <a:effectLst/>
                <a:latin typeface="Muli"/>
              </a:rPr>
              <a:t>).</a:t>
            </a:r>
          </a:p>
          <a:p>
            <a:endParaRPr lang="en-IN" dirty="0"/>
          </a:p>
        </p:txBody>
      </p:sp>
    </p:spTree>
    <p:extLst>
      <p:ext uri="{BB962C8B-B14F-4D97-AF65-F5344CB8AC3E}">
        <p14:creationId xmlns:p14="http://schemas.microsoft.com/office/powerpoint/2010/main" val="10920023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539B78-8C84-4B23-8FD7-298249C1F0E8}"/>
              </a:ext>
            </a:extLst>
          </p:cNvPr>
          <p:cNvSpPr txBox="1"/>
          <p:nvPr/>
        </p:nvSpPr>
        <p:spPr>
          <a:xfrm>
            <a:off x="3048000" y="3109148"/>
            <a:ext cx="8401878" cy="369332"/>
          </a:xfrm>
          <a:prstGeom prst="rect">
            <a:avLst/>
          </a:prstGeom>
          <a:noFill/>
        </p:spPr>
        <p:txBody>
          <a:bodyPr wrap="square">
            <a:spAutoFit/>
          </a:bodyPr>
          <a:lstStyle/>
          <a:p>
            <a:r>
              <a:rPr lang="en-IN" dirty="0"/>
              <a:t>https://razorpay.com/blog/legal-basics-that-every-indian-startup-should-know/</a:t>
            </a:r>
          </a:p>
        </p:txBody>
      </p:sp>
    </p:spTree>
    <p:extLst>
      <p:ext uri="{BB962C8B-B14F-4D97-AF65-F5344CB8AC3E}">
        <p14:creationId xmlns:p14="http://schemas.microsoft.com/office/powerpoint/2010/main" val="1986030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95F92-DC09-4D71-A108-BDE89B2E792F}"/>
              </a:ext>
            </a:extLst>
          </p:cNvPr>
          <p:cNvSpPr>
            <a:spLocks noGrp="1"/>
          </p:cNvSpPr>
          <p:nvPr>
            <p:ph type="title"/>
          </p:nvPr>
        </p:nvSpPr>
        <p:spPr>
          <a:xfrm>
            <a:off x="1490870" y="248478"/>
            <a:ext cx="9601200" cy="599661"/>
          </a:xfrm>
        </p:spPr>
        <p:txBody>
          <a:bodyPr>
            <a:normAutofit fontScale="90000"/>
          </a:bodyPr>
          <a:lstStyle/>
          <a:p>
            <a:r>
              <a:rPr lang="en-IN" dirty="0"/>
              <a:t>STARTUP INDIA</a:t>
            </a:r>
          </a:p>
        </p:txBody>
      </p:sp>
      <p:sp>
        <p:nvSpPr>
          <p:cNvPr id="3" name="Content Placeholder 2">
            <a:extLst>
              <a:ext uri="{FF2B5EF4-FFF2-40B4-BE49-F238E27FC236}">
                <a16:creationId xmlns:a16="http://schemas.microsoft.com/office/drawing/2014/main" id="{C5EF3162-E5D9-4587-B4E6-257A56ECAE90}"/>
              </a:ext>
            </a:extLst>
          </p:cNvPr>
          <p:cNvSpPr>
            <a:spLocks noGrp="1"/>
          </p:cNvSpPr>
          <p:nvPr>
            <p:ph idx="1"/>
          </p:nvPr>
        </p:nvSpPr>
        <p:spPr>
          <a:xfrm>
            <a:off x="993913" y="940903"/>
            <a:ext cx="10986051" cy="5804453"/>
          </a:xfrm>
        </p:spPr>
        <p:txBody>
          <a:bodyPr>
            <a:normAutofit fontScale="92500"/>
          </a:bodyPr>
          <a:lstStyle/>
          <a:p>
            <a:r>
              <a:rPr lang="en-IN" b="1" i="0" dirty="0" err="1">
                <a:solidFill>
                  <a:srgbClr val="333333"/>
                </a:solidFill>
                <a:effectLst/>
                <a:latin typeface="Montserrat" panose="020B0604020202020204" pitchFamily="2" charset="0"/>
              </a:rPr>
              <a:t>Startup</a:t>
            </a:r>
            <a:r>
              <a:rPr lang="en-IN" b="1" i="0" dirty="0">
                <a:solidFill>
                  <a:srgbClr val="333333"/>
                </a:solidFill>
                <a:effectLst/>
                <a:latin typeface="Montserrat" panose="020B0604020202020204" pitchFamily="2" charset="0"/>
              </a:rPr>
              <a:t> India</a:t>
            </a:r>
            <a:r>
              <a:rPr lang="en-IN" b="0" i="0" dirty="0">
                <a:solidFill>
                  <a:srgbClr val="333333"/>
                </a:solidFill>
                <a:effectLst/>
                <a:latin typeface="Montserrat" panose="020B0604020202020204" pitchFamily="2" charset="0"/>
              </a:rPr>
              <a:t> is a Government of India flagship initiative to build </a:t>
            </a:r>
            <a:r>
              <a:rPr lang="en-IN" b="0" i="0" dirty="0" err="1">
                <a:solidFill>
                  <a:srgbClr val="333333"/>
                </a:solidFill>
                <a:effectLst/>
                <a:latin typeface="Montserrat" panose="020B0604020202020204" pitchFamily="2" charset="0"/>
              </a:rPr>
              <a:t>Startups</a:t>
            </a:r>
            <a:r>
              <a:rPr lang="en-IN" b="0" i="0" dirty="0">
                <a:solidFill>
                  <a:srgbClr val="333333"/>
                </a:solidFill>
                <a:effectLst/>
                <a:latin typeface="Montserrat" panose="020B0604020202020204" pitchFamily="2" charset="0"/>
              </a:rPr>
              <a:t> and nurture innovation. Through this initiative, the Government plans to empower </a:t>
            </a:r>
            <a:r>
              <a:rPr lang="en-IN" b="0" i="0" dirty="0" err="1">
                <a:solidFill>
                  <a:srgbClr val="333333"/>
                </a:solidFill>
                <a:effectLst/>
                <a:latin typeface="Montserrat" panose="020B0604020202020204" pitchFamily="2" charset="0"/>
              </a:rPr>
              <a:t>Startup</a:t>
            </a:r>
            <a:r>
              <a:rPr lang="en-IN" b="0" i="0" dirty="0">
                <a:solidFill>
                  <a:srgbClr val="333333"/>
                </a:solidFill>
                <a:effectLst/>
                <a:latin typeface="Montserrat" panose="020B0604020202020204" pitchFamily="2" charset="0"/>
              </a:rPr>
              <a:t> ventures to boost entrepreneurship, economic growth and employment across India.</a:t>
            </a:r>
          </a:p>
          <a:p>
            <a:pPr algn="l"/>
            <a:r>
              <a:rPr lang="en-IN" b="1" i="0" dirty="0">
                <a:solidFill>
                  <a:srgbClr val="333333"/>
                </a:solidFill>
                <a:effectLst/>
                <a:latin typeface="Montserrat" panose="00000500000000000000" pitchFamily="2" charset="0"/>
              </a:rPr>
              <a:t>A </a:t>
            </a:r>
            <a:r>
              <a:rPr lang="en-IN" b="1" i="0" dirty="0" err="1">
                <a:solidFill>
                  <a:srgbClr val="333333"/>
                </a:solidFill>
                <a:effectLst/>
                <a:latin typeface="Montserrat" panose="00000500000000000000" pitchFamily="2" charset="0"/>
              </a:rPr>
              <a:t>Startup</a:t>
            </a:r>
            <a:r>
              <a:rPr lang="en-IN" b="1" i="0" dirty="0">
                <a:solidFill>
                  <a:srgbClr val="333333"/>
                </a:solidFill>
                <a:effectLst/>
                <a:latin typeface="Montserrat" panose="00000500000000000000" pitchFamily="2" charset="0"/>
              </a:rPr>
              <a:t> means an entity:</a:t>
            </a:r>
          </a:p>
          <a:p>
            <a:pPr algn="l">
              <a:buFont typeface="Arial" panose="020B0604020202020204" pitchFamily="34" charset="0"/>
              <a:buChar char="•"/>
            </a:pPr>
            <a:r>
              <a:rPr lang="en-IN" b="0" i="0" dirty="0">
                <a:solidFill>
                  <a:srgbClr val="333333"/>
                </a:solidFill>
                <a:effectLst/>
                <a:latin typeface="Montserrat" panose="00000500000000000000" pitchFamily="2" charset="0"/>
              </a:rPr>
              <a:t>incorporated or registered in India not prior to five years</a:t>
            </a:r>
          </a:p>
          <a:p>
            <a:pPr algn="l">
              <a:buFont typeface="Arial" panose="020B0604020202020204" pitchFamily="34" charset="0"/>
              <a:buChar char="•"/>
            </a:pPr>
            <a:r>
              <a:rPr lang="en-IN" b="0" i="0" dirty="0">
                <a:solidFill>
                  <a:srgbClr val="333333"/>
                </a:solidFill>
                <a:effectLst/>
                <a:latin typeface="Montserrat" panose="00000500000000000000" pitchFamily="2" charset="0"/>
              </a:rPr>
              <a:t>with an annual turnover not exceeding INR 25 crore in any preceding financial year</a:t>
            </a:r>
          </a:p>
          <a:p>
            <a:pPr algn="l">
              <a:buFont typeface="Arial" panose="020B0604020202020204" pitchFamily="34" charset="0"/>
              <a:buChar char="•"/>
            </a:pPr>
            <a:r>
              <a:rPr lang="en-IN" b="0" i="0" dirty="0">
                <a:solidFill>
                  <a:srgbClr val="333333"/>
                </a:solidFill>
                <a:effectLst/>
                <a:latin typeface="Montserrat" panose="00000500000000000000" pitchFamily="2" charset="0"/>
              </a:rPr>
              <a:t>working towards innovation, development, deployment or commercialization of new products, processes or services driven by technology or intellectual property</a:t>
            </a:r>
          </a:p>
          <a:p>
            <a:pPr algn="l"/>
            <a:r>
              <a:rPr lang="en-IN" b="1" i="0" dirty="0">
                <a:solidFill>
                  <a:srgbClr val="333333"/>
                </a:solidFill>
                <a:effectLst/>
                <a:latin typeface="Montserrat" panose="00000500000000000000" pitchFamily="2" charset="0"/>
              </a:rPr>
              <a:t>The entity shall cease to be a </a:t>
            </a:r>
            <a:r>
              <a:rPr lang="en-IN" b="1" i="0" dirty="0" err="1">
                <a:solidFill>
                  <a:srgbClr val="333333"/>
                </a:solidFill>
                <a:effectLst/>
                <a:latin typeface="Montserrat" panose="00000500000000000000" pitchFamily="2" charset="0"/>
              </a:rPr>
              <a:t>Startup</a:t>
            </a:r>
            <a:r>
              <a:rPr lang="en-IN" b="1" i="0" dirty="0">
                <a:solidFill>
                  <a:srgbClr val="333333"/>
                </a:solidFill>
                <a:effectLst/>
                <a:latin typeface="Montserrat" panose="00000500000000000000" pitchFamily="2" charset="0"/>
              </a:rPr>
              <a:t> if:</a:t>
            </a:r>
          </a:p>
          <a:p>
            <a:pPr algn="l">
              <a:buFont typeface="Arial" panose="020B0604020202020204" pitchFamily="34" charset="0"/>
              <a:buChar char="•"/>
            </a:pPr>
            <a:r>
              <a:rPr lang="en-IN" b="0" i="0" dirty="0">
                <a:solidFill>
                  <a:srgbClr val="333333"/>
                </a:solidFill>
                <a:effectLst/>
                <a:latin typeface="Montserrat" panose="00000500000000000000" pitchFamily="2" charset="0"/>
              </a:rPr>
              <a:t>it is formed by splitting up, or reconstruction, of a business already in existence</a:t>
            </a:r>
          </a:p>
          <a:p>
            <a:pPr algn="l">
              <a:buFont typeface="Arial" panose="020B0604020202020204" pitchFamily="34" charset="0"/>
              <a:buChar char="•"/>
            </a:pPr>
            <a:r>
              <a:rPr lang="en-IN" b="0" i="0" dirty="0">
                <a:solidFill>
                  <a:srgbClr val="333333"/>
                </a:solidFill>
                <a:effectLst/>
                <a:latin typeface="Montserrat" panose="00000500000000000000" pitchFamily="2" charset="0"/>
              </a:rPr>
              <a:t>its turnover for the previous financial years has exceeded INR 25 crore</a:t>
            </a:r>
          </a:p>
          <a:p>
            <a:pPr algn="l">
              <a:buFont typeface="Arial" panose="020B0604020202020204" pitchFamily="34" charset="0"/>
              <a:buChar char="•"/>
            </a:pPr>
            <a:r>
              <a:rPr lang="en-IN" b="0" i="0" dirty="0">
                <a:solidFill>
                  <a:srgbClr val="333333"/>
                </a:solidFill>
                <a:effectLst/>
                <a:latin typeface="Montserrat" panose="00000500000000000000" pitchFamily="2" charset="0"/>
              </a:rPr>
              <a:t>it has completed 5 years from the date of incorporation/registration</a:t>
            </a:r>
          </a:p>
          <a:p>
            <a:pPr algn="l"/>
            <a:r>
              <a:rPr lang="en-IN" b="0" i="0" dirty="0">
                <a:solidFill>
                  <a:srgbClr val="333333"/>
                </a:solidFill>
                <a:effectLst/>
                <a:latin typeface="Montserrat" panose="00000500000000000000" pitchFamily="2" charset="0"/>
              </a:rPr>
              <a:t>Further, the </a:t>
            </a:r>
            <a:r>
              <a:rPr lang="en-IN" b="0" i="0" dirty="0" err="1">
                <a:solidFill>
                  <a:srgbClr val="333333"/>
                </a:solidFill>
                <a:effectLst/>
                <a:latin typeface="Montserrat" panose="00000500000000000000" pitchFamily="2" charset="0"/>
              </a:rPr>
              <a:t>Startup</a:t>
            </a:r>
            <a:r>
              <a:rPr lang="en-IN" b="0" i="0" dirty="0">
                <a:solidFill>
                  <a:srgbClr val="333333"/>
                </a:solidFill>
                <a:effectLst/>
                <a:latin typeface="Montserrat" panose="00000500000000000000" pitchFamily="2" charset="0"/>
              </a:rPr>
              <a:t> shall be eligible for tax benefits </a:t>
            </a:r>
            <a:r>
              <a:rPr lang="en-IN" b="0" i="1" dirty="0">
                <a:solidFill>
                  <a:srgbClr val="333333"/>
                </a:solidFill>
                <a:effectLst/>
                <a:latin typeface="Montserrat" panose="00000500000000000000" pitchFamily="2" charset="0"/>
              </a:rPr>
              <a:t>only after</a:t>
            </a:r>
            <a:r>
              <a:rPr lang="en-IN" b="0" i="0" dirty="0">
                <a:solidFill>
                  <a:srgbClr val="333333"/>
                </a:solidFill>
                <a:effectLst/>
                <a:latin typeface="Montserrat" panose="00000500000000000000" pitchFamily="2" charset="0"/>
              </a:rPr>
              <a:t> it has obtained certification</a:t>
            </a:r>
          </a:p>
          <a:p>
            <a:pPr algn="l"/>
            <a:r>
              <a:rPr lang="en-IN" b="0" i="0" dirty="0">
                <a:solidFill>
                  <a:srgbClr val="333333"/>
                </a:solidFill>
                <a:effectLst/>
                <a:latin typeface="Montserrat" panose="00000500000000000000" pitchFamily="2" charset="0"/>
              </a:rPr>
              <a:t>from the Inter-Ministerial Board, set up for such purpose.</a:t>
            </a:r>
          </a:p>
          <a:p>
            <a:endParaRPr lang="en-IN" dirty="0"/>
          </a:p>
        </p:txBody>
      </p:sp>
    </p:spTree>
    <p:extLst>
      <p:ext uri="{BB962C8B-B14F-4D97-AF65-F5344CB8AC3E}">
        <p14:creationId xmlns:p14="http://schemas.microsoft.com/office/powerpoint/2010/main" val="4036130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88482A2-6D79-472B-90A7-10F431065CE2}"/>
              </a:ext>
            </a:extLst>
          </p:cNvPr>
          <p:cNvSpPr txBox="1"/>
          <p:nvPr/>
        </p:nvSpPr>
        <p:spPr>
          <a:xfrm>
            <a:off x="2584173" y="2278151"/>
            <a:ext cx="8322365" cy="3046988"/>
          </a:xfrm>
          <a:prstGeom prst="rect">
            <a:avLst/>
          </a:prstGeom>
          <a:noFill/>
        </p:spPr>
        <p:txBody>
          <a:bodyPr wrap="square">
            <a:spAutoFit/>
          </a:bodyPr>
          <a:lstStyle/>
          <a:p>
            <a:r>
              <a:rPr lang="en-IN" sz="2400" dirty="0"/>
              <a:t>Legal framework for starting a business in India</a:t>
            </a:r>
          </a:p>
          <a:p>
            <a:r>
              <a:rPr lang="en-IN" sz="2400" dirty="0"/>
              <a:t>• Steps involved in starting a Venture</a:t>
            </a:r>
          </a:p>
          <a:p>
            <a:r>
              <a:rPr lang="en-IN" sz="2400" dirty="0"/>
              <a:t>• Institutional support to an Entrepreneur</a:t>
            </a:r>
          </a:p>
          <a:p>
            <a:r>
              <a:rPr lang="en-IN" sz="2400" dirty="0"/>
              <a:t>• Venture funding, requirements of Capital (Fixed and working)Sources of finance,</a:t>
            </a:r>
          </a:p>
          <a:p>
            <a:r>
              <a:rPr lang="en-IN" sz="2400" dirty="0"/>
              <a:t>• The Make in India Campaign, the Digital India Campaign and the opportunities for </a:t>
            </a:r>
            <a:r>
              <a:rPr lang="en-IN" sz="2400" dirty="0" err="1"/>
              <a:t>startups</a:t>
            </a:r>
            <a:r>
              <a:rPr lang="en-IN" sz="2400" dirty="0"/>
              <a:t> in India</a:t>
            </a:r>
          </a:p>
          <a:p>
            <a:r>
              <a:rPr lang="en-IN" sz="2400" dirty="0"/>
              <a:t>• New trends in entrepreneurship – E-entrepreneur</a:t>
            </a:r>
          </a:p>
        </p:txBody>
      </p:sp>
      <p:sp>
        <p:nvSpPr>
          <p:cNvPr id="4" name="Rectangle 3">
            <a:extLst>
              <a:ext uri="{FF2B5EF4-FFF2-40B4-BE49-F238E27FC236}">
                <a16:creationId xmlns:a16="http://schemas.microsoft.com/office/drawing/2014/main" id="{7318694F-BF91-463E-A3EE-A985A5E66889}"/>
              </a:ext>
            </a:extLst>
          </p:cNvPr>
          <p:cNvSpPr/>
          <p:nvPr/>
        </p:nvSpPr>
        <p:spPr>
          <a:xfrm>
            <a:off x="2584174" y="569843"/>
            <a:ext cx="8322365" cy="11794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MODULE 4</a:t>
            </a:r>
          </a:p>
        </p:txBody>
      </p:sp>
    </p:spTree>
    <p:extLst>
      <p:ext uri="{BB962C8B-B14F-4D97-AF65-F5344CB8AC3E}">
        <p14:creationId xmlns:p14="http://schemas.microsoft.com/office/powerpoint/2010/main" val="36462426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B37342-8135-41D2-B283-462CB079C649}"/>
              </a:ext>
            </a:extLst>
          </p:cNvPr>
          <p:cNvSpPr txBox="1"/>
          <p:nvPr/>
        </p:nvSpPr>
        <p:spPr>
          <a:xfrm>
            <a:off x="1391479" y="394692"/>
            <a:ext cx="11463130" cy="6555641"/>
          </a:xfrm>
          <a:prstGeom prst="rect">
            <a:avLst/>
          </a:prstGeom>
          <a:noFill/>
        </p:spPr>
        <p:txBody>
          <a:bodyPr wrap="square">
            <a:spAutoFit/>
          </a:bodyPr>
          <a:lstStyle/>
          <a:p>
            <a:r>
              <a:rPr lang="en-IN" sz="2400" b="1" dirty="0" err="1"/>
              <a:t>Startup</a:t>
            </a:r>
            <a:r>
              <a:rPr lang="en-IN" sz="2400" b="1" dirty="0"/>
              <a:t> India’s 19-Point Action Plan</a:t>
            </a:r>
          </a:p>
          <a:p>
            <a:endParaRPr lang="en-IN" dirty="0"/>
          </a:p>
          <a:p>
            <a:pPr marL="285750" indent="-285750">
              <a:buFont typeface="Wingdings" panose="05000000000000000000" pitchFamily="2" charset="2"/>
              <a:buChar char="q"/>
            </a:pPr>
            <a:r>
              <a:rPr lang="en-IN" dirty="0"/>
              <a:t>Self-certification Compliance</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Single Point of Contact via </a:t>
            </a:r>
            <a:r>
              <a:rPr lang="en-IN" dirty="0" err="1"/>
              <a:t>Startup</a:t>
            </a:r>
            <a:r>
              <a:rPr lang="en-IN" dirty="0"/>
              <a:t> India Hub</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Simplifying Processes with Mobile App and Portal</a:t>
            </a:r>
          </a:p>
          <a:p>
            <a:pPr marL="285750" indent="-285750">
              <a:buFont typeface="Wingdings" panose="05000000000000000000" pitchFamily="2" charset="2"/>
              <a:buChar char="q"/>
            </a:pPr>
            <a:r>
              <a:rPr lang="en-IN" dirty="0"/>
              <a:t>(for registration, filing compliances &amp; obtaining information)</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Legal Support, Fast Tracking &amp; 80% reduction in patent registration fee</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Relaxed Norms of Public Procurement</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Easier &amp; Faster Exit</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Funding Support via a Fund of Funds corpus of INR 10,000 crore</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Credit Guarantee Funding</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Tax Exemption on Capital gains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3-Year Income Tax Exemption</a:t>
            </a:r>
          </a:p>
          <a:p>
            <a:endParaRPr lang="en-IN" dirty="0"/>
          </a:p>
        </p:txBody>
      </p:sp>
    </p:spTree>
    <p:extLst>
      <p:ext uri="{BB962C8B-B14F-4D97-AF65-F5344CB8AC3E}">
        <p14:creationId xmlns:p14="http://schemas.microsoft.com/office/powerpoint/2010/main" val="3334901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869D39-11F4-4810-AB06-5211798F2E71}"/>
              </a:ext>
            </a:extLst>
          </p:cNvPr>
          <p:cNvSpPr txBox="1"/>
          <p:nvPr/>
        </p:nvSpPr>
        <p:spPr>
          <a:xfrm>
            <a:off x="940904" y="1502757"/>
            <a:ext cx="11251096" cy="4801314"/>
          </a:xfrm>
          <a:prstGeom prst="rect">
            <a:avLst/>
          </a:prstGeom>
          <a:noFill/>
        </p:spPr>
        <p:txBody>
          <a:bodyPr wrap="square">
            <a:spAutoFit/>
          </a:bodyPr>
          <a:lstStyle/>
          <a:p>
            <a:pPr marL="285750" indent="-285750">
              <a:buFont typeface="Wingdings" panose="05000000000000000000" pitchFamily="2" charset="2"/>
              <a:buChar char="q"/>
            </a:pPr>
            <a:r>
              <a:rPr lang="en-IN" dirty="0"/>
              <a:t>Tax Exemption on Investments above Fair Market Value (FMV)</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Annual </a:t>
            </a:r>
            <a:r>
              <a:rPr lang="en-IN" dirty="0" err="1"/>
              <a:t>Startup</a:t>
            </a:r>
            <a:r>
              <a:rPr lang="en-IN" dirty="0"/>
              <a:t> Fests (national &amp; international)</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Launch of World-class Innovation Hubs under Atal Innovation Mission (AIM)</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Set up of country-wide Incubator Network</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Innovation Centres to augment Incubation and R&amp;D</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Research Parks to propel innovation</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Promote Entrepreneurship in Biotechnology</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Innovation Focused Programs for Students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Annual Incubator Grand Challenge</a:t>
            </a:r>
          </a:p>
        </p:txBody>
      </p:sp>
      <p:sp>
        <p:nvSpPr>
          <p:cNvPr id="4" name="Rectangle 3">
            <a:extLst>
              <a:ext uri="{FF2B5EF4-FFF2-40B4-BE49-F238E27FC236}">
                <a16:creationId xmlns:a16="http://schemas.microsoft.com/office/drawing/2014/main" id="{94D274A4-4478-492E-B644-62210798AEA5}"/>
              </a:ext>
            </a:extLst>
          </p:cNvPr>
          <p:cNvSpPr/>
          <p:nvPr/>
        </p:nvSpPr>
        <p:spPr>
          <a:xfrm>
            <a:off x="1630017" y="318052"/>
            <a:ext cx="7606748"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CONTINUED…</a:t>
            </a:r>
          </a:p>
        </p:txBody>
      </p:sp>
    </p:spTree>
    <p:extLst>
      <p:ext uri="{BB962C8B-B14F-4D97-AF65-F5344CB8AC3E}">
        <p14:creationId xmlns:p14="http://schemas.microsoft.com/office/powerpoint/2010/main" val="3962860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071D20-1861-4E7C-8EB0-40276CB80D60}"/>
              </a:ext>
            </a:extLst>
          </p:cNvPr>
          <p:cNvSpPr/>
          <p:nvPr/>
        </p:nvSpPr>
        <p:spPr>
          <a:xfrm>
            <a:off x="1775791" y="397565"/>
            <a:ext cx="928977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000" b="1" dirty="0"/>
              <a:t>MAKE IN INDIA</a:t>
            </a:r>
          </a:p>
        </p:txBody>
      </p:sp>
      <p:sp>
        <p:nvSpPr>
          <p:cNvPr id="4" name="TextBox 3">
            <a:extLst>
              <a:ext uri="{FF2B5EF4-FFF2-40B4-BE49-F238E27FC236}">
                <a16:creationId xmlns:a16="http://schemas.microsoft.com/office/drawing/2014/main" id="{B76A9B6A-2A5C-494B-825E-AA6D7604FF49}"/>
              </a:ext>
            </a:extLst>
          </p:cNvPr>
          <p:cNvSpPr txBox="1"/>
          <p:nvPr/>
        </p:nvSpPr>
        <p:spPr>
          <a:xfrm>
            <a:off x="1689652" y="2191870"/>
            <a:ext cx="9462052" cy="3416320"/>
          </a:xfrm>
          <a:prstGeom prst="rect">
            <a:avLst/>
          </a:prstGeom>
          <a:noFill/>
        </p:spPr>
        <p:txBody>
          <a:bodyPr wrap="square">
            <a:spAutoFit/>
          </a:bodyPr>
          <a:lstStyle/>
          <a:p>
            <a:pPr algn="l"/>
            <a:r>
              <a:rPr lang="en-IN" b="1" i="0" dirty="0">
                <a:solidFill>
                  <a:srgbClr val="202122"/>
                </a:solidFill>
                <a:effectLst/>
                <a:latin typeface="Arial" panose="020B0604020202020204" pitchFamily="34" charset="0"/>
              </a:rPr>
              <a:t>Make in India</a:t>
            </a:r>
            <a:r>
              <a:rPr lang="en-IN" b="0" i="0" dirty="0">
                <a:solidFill>
                  <a:srgbClr val="202122"/>
                </a:solidFill>
                <a:effectLst/>
                <a:latin typeface="Arial" panose="020B0604020202020204" pitchFamily="34" charset="0"/>
              </a:rPr>
              <a:t> </a:t>
            </a:r>
            <a:r>
              <a:rPr lang="en-IN" b="0" i="0" dirty="0">
                <a:effectLst/>
                <a:latin typeface="Arial" panose="020B0604020202020204" pitchFamily="34" charset="0"/>
              </a:rPr>
              <a:t>is an initiative by the </a:t>
            </a:r>
            <a:r>
              <a:rPr lang="en-IN" b="0" i="0" strike="noStrike" dirty="0">
                <a:effectLst/>
                <a:latin typeface="Arial" panose="020B0604020202020204" pitchFamily="34" charset="0"/>
                <a:hlinkClick r:id="rId2" tooltip="Government of India">
                  <a:extLst>
                    <a:ext uri="{A12FA001-AC4F-418D-AE19-62706E023703}">
                      <ahyp:hlinkClr xmlns:ahyp="http://schemas.microsoft.com/office/drawing/2018/hyperlinkcolor" val="tx"/>
                    </a:ext>
                  </a:extLst>
                </a:hlinkClick>
              </a:rPr>
              <a:t>Government of India</a:t>
            </a:r>
            <a:r>
              <a:rPr lang="en-IN" b="0" i="0" dirty="0">
                <a:effectLst/>
                <a:latin typeface="Arial" panose="020B0604020202020204" pitchFamily="34" charset="0"/>
              </a:rPr>
              <a:t> to make and encourage </a:t>
            </a:r>
            <a:r>
              <a:rPr lang="en-IN" b="0" i="0" strike="noStrike" dirty="0">
                <a:effectLst/>
                <a:latin typeface="Arial" panose="020B0604020202020204" pitchFamily="34" charset="0"/>
                <a:hlinkClick r:id="rId3" tooltip="Company">
                  <a:extLst>
                    <a:ext uri="{A12FA001-AC4F-418D-AE19-62706E023703}">
                      <ahyp:hlinkClr xmlns:ahyp="http://schemas.microsoft.com/office/drawing/2018/hyperlinkcolor" val="tx"/>
                    </a:ext>
                  </a:extLst>
                </a:hlinkClick>
              </a:rPr>
              <a:t>companies</a:t>
            </a:r>
            <a:r>
              <a:rPr lang="en-IN" b="0" i="0" dirty="0">
                <a:effectLst/>
                <a:latin typeface="Arial" panose="020B0604020202020204" pitchFamily="34" charset="0"/>
              </a:rPr>
              <a:t> to manufacture in </a:t>
            </a:r>
            <a:r>
              <a:rPr lang="en-IN" b="0" i="0" strike="noStrike" dirty="0">
                <a:effectLst/>
                <a:latin typeface="Arial" panose="020B0604020202020204" pitchFamily="34" charset="0"/>
                <a:hlinkClick r:id="rId4" tooltip="India">
                  <a:extLst>
                    <a:ext uri="{A12FA001-AC4F-418D-AE19-62706E023703}">
                      <ahyp:hlinkClr xmlns:ahyp="http://schemas.microsoft.com/office/drawing/2018/hyperlinkcolor" val="tx"/>
                    </a:ext>
                  </a:extLst>
                </a:hlinkClick>
              </a:rPr>
              <a:t>India</a:t>
            </a:r>
            <a:r>
              <a:rPr lang="en-IN" b="0" i="0" dirty="0">
                <a:effectLst/>
                <a:latin typeface="Arial" panose="020B0604020202020204" pitchFamily="34" charset="0"/>
              </a:rPr>
              <a:t> and incentivise dedicated </a:t>
            </a:r>
            <a:r>
              <a:rPr lang="en-IN" b="0" i="0" strike="noStrike" dirty="0">
                <a:effectLst/>
                <a:latin typeface="Arial" panose="020B0604020202020204" pitchFamily="34" charset="0"/>
                <a:hlinkClick r:id="rId5" tooltip="Investment">
                  <a:extLst>
                    <a:ext uri="{A12FA001-AC4F-418D-AE19-62706E023703}">
                      <ahyp:hlinkClr xmlns:ahyp="http://schemas.microsoft.com/office/drawing/2018/hyperlinkcolor" val="tx"/>
                    </a:ext>
                  </a:extLst>
                </a:hlinkClick>
              </a:rPr>
              <a:t>investments</a:t>
            </a:r>
            <a:r>
              <a:rPr lang="en-IN" b="0" i="0" dirty="0">
                <a:effectLst/>
                <a:latin typeface="Arial" panose="020B0604020202020204" pitchFamily="34" charset="0"/>
              </a:rPr>
              <a:t> into </a:t>
            </a:r>
            <a:r>
              <a:rPr lang="en-IN" b="0" i="0" strike="noStrike" dirty="0">
                <a:effectLst/>
                <a:latin typeface="Arial" panose="020B0604020202020204" pitchFamily="34" charset="0"/>
                <a:hlinkClick r:id="rId6" tooltip="Manufacturing">
                  <a:extLst>
                    <a:ext uri="{A12FA001-AC4F-418D-AE19-62706E023703}">
                      <ahyp:hlinkClr xmlns:ahyp="http://schemas.microsoft.com/office/drawing/2018/hyperlinkcolor" val="tx"/>
                    </a:ext>
                  </a:extLst>
                </a:hlinkClick>
              </a:rPr>
              <a:t>manufacturing</a:t>
            </a:r>
            <a:r>
              <a:rPr lang="en-IN" b="0" i="0" dirty="0">
                <a:effectLst/>
                <a:latin typeface="Arial" panose="020B0604020202020204" pitchFamily="34" charset="0"/>
              </a:rPr>
              <a:t>. The policy approach was to create a conducive environment for </a:t>
            </a:r>
            <a:r>
              <a:rPr lang="en-IN" b="0" i="0" u="none" strike="noStrike" dirty="0">
                <a:effectLst/>
                <a:latin typeface="Arial" panose="020B0604020202020204" pitchFamily="34" charset="0"/>
                <a:hlinkClick r:id="rId5" tooltip="Investment">
                  <a:extLst>
                    <a:ext uri="{A12FA001-AC4F-418D-AE19-62706E023703}">
                      <ahyp:hlinkClr xmlns:ahyp="http://schemas.microsoft.com/office/drawing/2018/hyperlinkcolor" val="tx"/>
                    </a:ext>
                  </a:extLst>
                </a:hlinkClick>
              </a:rPr>
              <a:t>investments</a:t>
            </a:r>
            <a:r>
              <a:rPr lang="en-IN" b="0" i="0" dirty="0">
                <a:effectLst/>
                <a:latin typeface="Arial" panose="020B0604020202020204" pitchFamily="34" charset="0"/>
              </a:rPr>
              <a:t>, develop a modern and efficient infrastructure, and open up new sectors for foreign capital. The initiative targeted 25 economic sectors for job creation and skill enhancement, and aimed "to transform India into a global design and manufacturing hub."</a:t>
            </a:r>
          </a:p>
          <a:p>
            <a:pPr algn="l"/>
            <a:r>
              <a:rPr lang="en-IN" b="0" i="0" dirty="0">
                <a:effectLst/>
                <a:latin typeface="Arial" panose="020B0604020202020204" pitchFamily="34" charset="0"/>
              </a:rPr>
              <a:t>"Make in India" had three stated objectives:</a:t>
            </a:r>
          </a:p>
          <a:p>
            <a:pPr algn="l">
              <a:buFont typeface="+mj-lt"/>
              <a:buAutoNum type="arabicPeriod"/>
            </a:pPr>
            <a:r>
              <a:rPr lang="en-IN" b="0" i="0" dirty="0">
                <a:effectLst/>
                <a:latin typeface="Arial" panose="020B0604020202020204" pitchFamily="34" charset="0"/>
              </a:rPr>
              <a:t>to increase the manufacturing sector's growth rate to 12-14% per annum;</a:t>
            </a:r>
          </a:p>
          <a:p>
            <a:pPr algn="l">
              <a:buFont typeface="+mj-lt"/>
              <a:buAutoNum type="arabicPeriod"/>
            </a:pPr>
            <a:r>
              <a:rPr lang="en-IN" b="0" i="0" dirty="0">
                <a:effectLst/>
                <a:latin typeface="Arial" panose="020B0604020202020204" pitchFamily="34" charset="0"/>
              </a:rPr>
              <a:t>to create 100 million additional manufacturing jobs in the economy by 2022;</a:t>
            </a:r>
          </a:p>
          <a:p>
            <a:pPr algn="l">
              <a:buFont typeface="+mj-lt"/>
              <a:buAutoNum type="arabicPeriod"/>
            </a:pPr>
            <a:r>
              <a:rPr lang="en-IN" b="0" i="0" dirty="0">
                <a:effectLst/>
                <a:latin typeface="Arial" panose="020B0604020202020204" pitchFamily="34" charset="0"/>
              </a:rPr>
              <a:t>to ensure that the manufacturing sector's contribution to GDP is increased to 25% by 2022 (later revised to 2025).</a:t>
            </a:r>
            <a:r>
              <a:rPr lang="en-IN" b="0" i="0" u="none" strike="noStrike" baseline="30000" dirty="0">
                <a:effectLst/>
                <a:latin typeface="Arial" panose="020B0604020202020204" pitchFamily="34" charset="0"/>
                <a:hlinkClick r:id="rId7">
                  <a:extLst>
                    <a:ext uri="{A12FA001-AC4F-418D-AE19-62706E023703}">
                      <ahyp:hlinkClr xmlns:ahyp="http://schemas.microsoft.com/office/drawing/2018/hyperlinkcolor" val="tx"/>
                    </a:ext>
                  </a:extLst>
                </a:hlinkClick>
              </a:rPr>
              <a:t>[4]</a:t>
            </a:r>
            <a:endParaRPr lang="en-IN" b="0" i="0" dirty="0">
              <a:effectLst/>
              <a:latin typeface="Arial" panose="020B0604020202020204" pitchFamily="34" charset="0"/>
            </a:endParaRPr>
          </a:p>
        </p:txBody>
      </p:sp>
    </p:spTree>
    <p:extLst>
      <p:ext uri="{BB962C8B-B14F-4D97-AF65-F5344CB8AC3E}">
        <p14:creationId xmlns:p14="http://schemas.microsoft.com/office/powerpoint/2010/main" val="4207141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D6048-4AD4-43C5-95F4-8CF3F39B3F30}"/>
              </a:ext>
            </a:extLst>
          </p:cNvPr>
          <p:cNvSpPr>
            <a:spLocks noGrp="1"/>
          </p:cNvSpPr>
          <p:nvPr>
            <p:ph type="title"/>
          </p:nvPr>
        </p:nvSpPr>
        <p:spPr>
          <a:xfrm>
            <a:off x="1371600" y="685800"/>
            <a:ext cx="9601200" cy="758687"/>
          </a:xfrm>
        </p:spPr>
        <p:txBody>
          <a:bodyPr/>
          <a:lstStyle/>
          <a:p>
            <a:r>
              <a:rPr lang="en-IN" dirty="0"/>
              <a:t>RESULT OF MAKE IN INDIA</a:t>
            </a:r>
          </a:p>
        </p:txBody>
      </p:sp>
      <p:sp>
        <p:nvSpPr>
          <p:cNvPr id="3" name="Content Placeholder 2">
            <a:extLst>
              <a:ext uri="{FF2B5EF4-FFF2-40B4-BE49-F238E27FC236}">
                <a16:creationId xmlns:a16="http://schemas.microsoft.com/office/drawing/2014/main" id="{8D393E94-E3A5-46CB-9F42-0FC62AB94366}"/>
              </a:ext>
            </a:extLst>
          </p:cNvPr>
          <p:cNvSpPr>
            <a:spLocks noGrp="1"/>
          </p:cNvSpPr>
          <p:nvPr>
            <p:ph idx="1"/>
          </p:nvPr>
        </p:nvSpPr>
        <p:spPr>
          <a:xfrm>
            <a:off x="1371600" y="1444487"/>
            <a:ext cx="10224052" cy="4422913"/>
          </a:xfrm>
        </p:spPr>
        <p:txBody>
          <a:bodyPr>
            <a:normAutofit fontScale="92500" lnSpcReduction="10000"/>
          </a:bodyPr>
          <a:lstStyle/>
          <a:p>
            <a:pPr algn="l"/>
            <a:r>
              <a:rPr lang="en-IN" b="0" i="0" dirty="0">
                <a:solidFill>
                  <a:srgbClr val="202122"/>
                </a:solidFill>
                <a:effectLst/>
                <a:latin typeface="Arial" panose="020B0604020202020204" pitchFamily="34" charset="0"/>
              </a:rPr>
              <a:t>After the launch, India gave investment commitments worth ₹16.40 lakh crore (US$230 billion) and investment inquiries worth of ₹1.5 lakh crore (US$21 billion) between September 2014 to February 2016.</a:t>
            </a:r>
            <a:r>
              <a:rPr lang="en-IN" b="0" i="0" baseline="30000" dirty="0">
                <a:solidFill>
                  <a:srgbClr val="0645AD"/>
                </a:solidFill>
                <a:effectLst/>
                <a:latin typeface="Arial" panose="020B0604020202020204" pitchFamily="34" charset="0"/>
              </a:rPr>
              <a:t> </a:t>
            </a:r>
            <a:r>
              <a:rPr lang="en-IN" b="0" i="0" dirty="0">
                <a:solidFill>
                  <a:srgbClr val="202122"/>
                </a:solidFill>
                <a:effectLst/>
                <a:latin typeface="Arial" panose="020B0604020202020204" pitchFamily="34" charset="0"/>
              </a:rPr>
              <a:t>As a result, </a:t>
            </a:r>
            <a:r>
              <a:rPr lang="en-IN" b="0" i="0" u="none" strike="noStrike" dirty="0">
                <a:solidFill>
                  <a:srgbClr val="0645AD"/>
                </a:solidFill>
                <a:effectLst/>
                <a:latin typeface="Arial" panose="020B0604020202020204" pitchFamily="34" charset="0"/>
                <a:hlinkClick r:id="rId2" tooltip="India"/>
              </a:rPr>
              <a:t>India</a:t>
            </a:r>
            <a:r>
              <a:rPr lang="en-IN" b="0" i="0" dirty="0">
                <a:solidFill>
                  <a:srgbClr val="202122"/>
                </a:solidFill>
                <a:effectLst/>
                <a:latin typeface="Arial" panose="020B0604020202020204" pitchFamily="34" charset="0"/>
              </a:rPr>
              <a:t> emerged as the top destination globally in 2015 for </a:t>
            </a:r>
            <a:r>
              <a:rPr lang="en-IN" b="0" i="0" u="none" strike="noStrike" dirty="0">
                <a:solidFill>
                  <a:srgbClr val="0645AD"/>
                </a:solidFill>
                <a:effectLst/>
                <a:latin typeface="Arial" panose="020B0604020202020204" pitchFamily="34" charset="0"/>
                <a:hlinkClick r:id="rId3" tooltip="Foreign direct investment"/>
              </a:rPr>
              <a:t>foreign direct investment</a:t>
            </a:r>
            <a:r>
              <a:rPr lang="en-IN" b="0" i="0" dirty="0">
                <a:solidFill>
                  <a:srgbClr val="202122"/>
                </a:solidFill>
                <a:effectLst/>
                <a:latin typeface="Arial" panose="020B0604020202020204" pitchFamily="34" charset="0"/>
              </a:rPr>
              <a:t> (FDI), </a:t>
            </a:r>
          </a:p>
          <a:p>
            <a:pPr algn="l"/>
            <a:r>
              <a:rPr lang="en-IN" b="0" i="0" dirty="0">
                <a:solidFill>
                  <a:srgbClr val="202122"/>
                </a:solidFill>
                <a:effectLst/>
                <a:latin typeface="Arial" panose="020B0604020202020204" pitchFamily="34" charset="0"/>
              </a:rPr>
              <a:t>As per the current policy, 100% Foreign Direct Investment (FDI) is permitted in all 100 sectors, except for Space industry (74%), defence industry (49%) and Media of India (26%). Japan and India had also announced a US$12 billion 'Japan-India Make-in-India Special Finance Facility" fund to push investment.</a:t>
            </a:r>
          </a:p>
          <a:p>
            <a:pPr algn="l"/>
            <a:r>
              <a:rPr lang="en-IN" b="0" i="0" dirty="0">
                <a:solidFill>
                  <a:srgbClr val="202122"/>
                </a:solidFill>
                <a:effectLst/>
                <a:latin typeface="Arial" panose="020B0604020202020204" pitchFamily="34" charset="0"/>
              </a:rPr>
              <a:t>In line with the Make in India, individual states too launched their own local initiatives, such as '</a:t>
            </a:r>
            <a:r>
              <a:rPr lang="en-IN" b="0" i="1" dirty="0">
                <a:solidFill>
                  <a:srgbClr val="202122"/>
                </a:solidFill>
                <a:effectLst/>
                <a:latin typeface="Arial" panose="020B0604020202020204" pitchFamily="34" charset="0"/>
              </a:rPr>
              <a:t>Make in </a:t>
            </a:r>
            <a:r>
              <a:rPr lang="en-IN" b="0" i="1" u="none" strike="noStrike" dirty="0">
                <a:solidFill>
                  <a:srgbClr val="0645AD"/>
                </a:solidFill>
                <a:effectLst/>
                <a:latin typeface="Arial" panose="020B0604020202020204" pitchFamily="34" charset="0"/>
                <a:hlinkClick r:id="rId4" tooltip="Odisha"/>
              </a:rPr>
              <a:t>Odisha</a:t>
            </a:r>
            <a:r>
              <a:rPr lang="en-IN" b="0" i="0" dirty="0">
                <a:solidFill>
                  <a:srgbClr val="202122"/>
                </a:solidFill>
                <a:effectLst/>
                <a:latin typeface="Arial" panose="020B0604020202020204" pitchFamily="34" charset="0"/>
              </a:rPr>
              <a:t>,' '</a:t>
            </a:r>
            <a:r>
              <a:rPr lang="en-IN" b="0" i="1" u="none" strike="noStrike" dirty="0">
                <a:solidFill>
                  <a:srgbClr val="0645AD"/>
                </a:solidFill>
                <a:effectLst/>
                <a:latin typeface="Arial" panose="020B0604020202020204" pitchFamily="34" charset="0"/>
                <a:hlinkClick r:id="rId5" tooltip="Tamil Nadu Global Investors Meet"/>
              </a:rPr>
              <a:t>Tamil Nadu Global Investors Meet</a:t>
            </a:r>
            <a:r>
              <a:rPr lang="en-IN" b="0" i="0" dirty="0">
                <a:solidFill>
                  <a:srgbClr val="202122"/>
                </a:solidFill>
                <a:effectLst/>
                <a:latin typeface="Arial" panose="020B0604020202020204" pitchFamily="34" charset="0"/>
              </a:rPr>
              <a:t>,' </a:t>
            </a:r>
            <a:r>
              <a:rPr lang="en-IN" b="0" i="0" u="none" strike="noStrike" dirty="0">
                <a:solidFill>
                  <a:srgbClr val="0645AD"/>
                </a:solidFill>
                <a:effectLst/>
                <a:latin typeface="Arial" panose="020B0604020202020204" pitchFamily="34" charset="0"/>
                <a:hlinkClick r:id="rId6" tooltip="Vibrant Gujarat"/>
              </a:rPr>
              <a:t>'</a:t>
            </a:r>
            <a:r>
              <a:rPr lang="en-IN" b="0" i="1" u="none" strike="noStrike" dirty="0">
                <a:solidFill>
                  <a:srgbClr val="0645AD"/>
                </a:solidFill>
                <a:effectLst/>
                <a:latin typeface="Arial" panose="020B0604020202020204" pitchFamily="34" charset="0"/>
                <a:hlinkClick r:id="rId6" tooltip="Vibrant Gujarat"/>
              </a:rPr>
              <a:t>Vibrant Gujarat</a:t>
            </a:r>
            <a:r>
              <a:rPr lang="en-IN" b="0" i="0" dirty="0">
                <a:solidFill>
                  <a:srgbClr val="202122"/>
                </a:solidFill>
                <a:effectLst/>
                <a:latin typeface="Arial" panose="020B0604020202020204" pitchFamily="34" charset="0"/>
              </a:rPr>
              <a:t>,' '</a:t>
            </a:r>
            <a:r>
              <a:rPr lang="en-IN" b="0" i="1" dirty="0">
                <a:solidFill>
                  <a:srgbClr val="202122"/>
                </a:solidFill>
                <a:effectLst/>
                <a:latin typeface="Arial" panose="020B0604020202020204" pitchFamily="34" charset="0"/>
              </a:rPr>
              <a:t>Happening Haryana'</a:t>
            </a:r>
            <a:r>
              <a:rPr lang="en-IN" b="0" i="0" dirty="0">
                <a:solidFill>
                  <a:srgbClr val="202122"/>
                </a:solidFill>
                <a:effectLst/>
                <a:latin typeface="Arial" panose="020B0604020202020204" pitchFamily="34" charset="0"/>
              </a:rPr>
              <a:t> and '</a:t>
            </a:r>
            <a:r>
              <a:rPr lang="en-IN" b="0" i="1" dirty="0">
                <a:solidFill>
                  <a:srgbClr val="202122"/>
                </a:solidFill>
                <a:effectLst/>
                <a:latin typeface="Arial" panose="020B0604020202020204" pitchFamily="34" charset="0"/>
              </a:rPr>
              <a:t>Magnetic Maharashtra</a:t>
            </a:r>
            <a:r>
              <a:rPr lang="en-IN" b="0" i="0" dirty="0">
                <a:solidFill>
                  <a:srgbClr val="202122"/>
                </a:solidFill>
                <a:effectLst/>
                <a:latin typeface="Arial" panose="020B0604020202020204" pitchFamily="34" charset="0"/>
              </a:rPr>
              <a:t>. </a:t>
            </a:r>
            <a:r>
              <a:rPr lang="en-IN" b="0" i="0" u="none" strike="noStrike" dirty="0">
                <a:solidFill>
                  <a:srgbClr val="0645AD"/>
                </a:solidFill>
                <a:effectLst/>
                <a:latin typeface="Arial" panose="020B0604020202020204" pitchFamily="34" charset="0"/>
                <a:hlinkClick r:id="rId2" tooltip="India"/>
              </a:rPr>
              <a:t>India</a:t>
            </a:r>
            <a:r>
              <a:rPr lang="en-IN" b="0" i="0" dirty="0">
                <a:solidFill>
                  <a:srgbClr val="202122"/>
                </a:solidFill>
                <a:effectLst/>
                <a:latin typeface="Arial" panose="020B0604020202020204" pitchFamily="34" charset="0"/>
              </a:rPr>
              <a:t> received US$60 billion FDI in FY 2016–17.</a:t>
            </a:r>
          </a:p>
          <a:p>
            <a:pPr algn="l"/>
            <a:r>
              <a:rPr lang="en-IN" b="0" i="0" dirty="0">
                <a:solidFill>
                  <a:srgbClr val="202122"/>
                </a:solidFill>
                <a:effectLst/>
                <a:latin typeface="Arial" panose="020B0604020202020204" pitchFamily="34" charset="0"/>
              </a:rPr>
              <a:t>The </a:t>
            </a:r>
            <a:r>
              <a:rPr lang="en-IN" b="0" i="0" u="none" strike="noStrike" dirty="0">
                <a:solidFill>
                  <a:srgbClr val="0645AD"/>
                </a:solidFill>
                <a:effectLst/>
                <a:latin typeface="Arial" panose="020B0604020202020204" pitchFamily="34" charset="0"/>
                <a:hlinkClick r:id="rId7" tooltip="World Bank"/>
              </a:rPr>
              <a:t>World Bank's</a:t>
            </a:r>
            <a:r>
              <a:rPr lang="en-IN" b="0" i="0" dirty="0">
                <a:solidFill>
                  <a:srgbClr val="202122"/>
                </a:solidFill>
                <a:effectLst/>
                <a:latin typeface="Arial" panose="020B0604020202020204" pitchFamily="34" charset="0"/>
              </a:rPr>
              <a:t> 2019 </a:t>
            </a:r>
            <a:r>
              <a:rPr lang="en-IN" b="0" i="0" u="none" strike="noStrike" dirty="0">
                <a:solidFill>
                  <a:srgbClr val="0645AD"/>
                </a:solidFill>
                <a:effectLst/>
                <a:latin typeface="Arial" panose="020B0604020202020204" pitchFamily="34" charset="0"/>
                <a:hlinkClick r:id="rId8" tooltip="Ease of doing business index"/>
              </a:rPr>
              <a:t>Ease of Doing Business</a:t>
            </a:r>
            <a:r>
              <a:rPr lang="en-IN" b="0" i="0" dirty="0">
                <a:solidFill>
                  <a:srgbClr val="202122"/>
                </a:solidFill>
                <a:effectLst/>
                <a:latin typeface="Arial" panose="020B0604020202020204" pitchFamily="34" charset="0"/>
              </a:rPr>
              <a:t> report acknowledges India's jump of 23 positions against its rank of 100 in 2017 to be placed now at 63rd rank among 190 countries. </a:t>
            </a:r>
            <a:endParaRPr lang="en-IN" dirty="0"/>
          </a:p>
        </p:txBody>
      </p:sp>
    </p:spTree>
    <p:extLst>
      <p:ext uri="{BB962C8B-B14F-4D97-AF65-F5344CB8AC3E}">
        <p14:creationId xmlns:p14="http://schemas.microsoft.com/office/powerpoint/2010/main" val="2469879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10F15E-874B-4F49-9735-067464189651}"/>
              </a:ext>
            </a:extLst>
          </p:cNvPr>
          <p:cNvSpPr txBox="1"/>
          <p:nvPr/>
        </p:nvSpPr>
        <p:spPr>
          <a:xfrm>
            <a:off x="1563756" y="1533435"/>
            <a:ext cx="9846365" cy="2308324"/>
          </a:xfrm>
          <a:prstGeom prst="rect">
            <a:avLst/>
          </a:prstGeom>
          <a:noFill/>
        </p:spPr>
        <p:txBody>
          <a:bodyPr wrap="square">
            <a:spAutoFit/>
          </a:bodyPr>
          <a:lstStyle/>
          <a:p>
            <a:r>
              <a:rPr lang="en-IN" sz="2400" dirty="0"/>
              <a:t>This institutional support system has been designed at following four levels:</a:t>
            </a:r>
          </a:p>
          <a:p>
            <a:r>
              <a:rPr lang="en-IN" sz="2400" dirty="0"/>
              <a:t> 1. Central Government </a:t>
            </a:r>
          </a:p>
          <a:p>
            <a:r>
              <a:rPr lang="en-IN" sz="2400" dirty="0"/>
              <a:t>2. State Government</a:t>
            </a:r>
          </a:p>
          <a:p>
            <a:r>
              <a:rPr lang="en-IN" sz="2400" dirty="0"/>
              <a:t>3. Non-Government Support System </a:t>
            </a:r>
          </a:p>
          <a:p>
            <a:r>
              <a:rPr lang="en-IN" sz="2400" dirty="0"/>
              <a:t>4. District Industries Centres (DIC).</a:t>
            </a:r>
          </a:p>
        </p:txBody>
      </p:sp>
      <p:sp>
        <p:nvSpPr>
          <p:cNvPr id="4" name="Rectangle: Rounded Corners 3">
            <a:extLst>
              <a:ext uri="{FF2B5EF4-FFF2-40B4-BE49-F238E27FC236}">
                <a16:creationId xmlns:a16="http://schemas.microsoft.com/office/drawing/2014/main" id="{01AA3FB2-FA22-4A5D-937C-FD6646CD33E5}"/>
              </a:ext>
            </a:extLst>
          </p:cNvPr>
          <p:cNvSpPr/>
          <p:nvPr/>
        </p:nvSpPr>
        <p:spPr>
          <a:xfrm>
            <a:off x="1391478" y="318052"/>
            <a:ext cx="10018644" cy="10734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INSTITUTIONAL SUPPORT TO AN ENTREPRENEUR</a:t>
            </a:r>
          </a:p>
        </p:txBody>
      </p:sp>
    </p:spTree>
    <p:extLst>
      <p:ext uri="{BB962C8B-B14F-4D97-AF65-F5344CB8AC3E}">
        <p14:creationId xmlns:p14="http://schemas.microsoft.com/office/powerpoint/2010/main" val="16191385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50B7321-2518-4B61-A1F6-A2383E47587F}"/>
              </a:ext>
            </a:extLst>
          </p:cNvPr>
          <p:cNvSpPr txBox="1"/>
          <p:nvPr/>
        </p:nvSpPr>
        <p:spPr>
          <a:xfrm>
            <a:off x="1868557" y="477942"/>
            <a:ext cx="6029739" cy="523220"/>
          </a:xfrm>
          <a:prstGeom prst="rect">
            <a:avLst/>
          </a:prstGeom>
          <a:noFill/>
        </p:spPr>
        <p:txBody>
          <a:bodyPr wrap="square">
            <a:spAutoFit/>
          </a:bodyPr>
          <a:lstStyle/>
          <a:p>
            <a:pPr lvl="0"/>
            <a:r>
              <a:rPr lang="en-IN" sz="2800" dirty="0"/>
              <a:t>Institutional support to entrepreneur</a:t>
            </a:r>
          </a:p>
        </p:txBody>
      </p:sp>
      <p:sp>
        <p:nvSpPr>
          <p:cNvPr id="8" name="TextBox 7">
            <a:extLst>
              <a:ext uri="{FF2B5EF4-FFF2-40B4-BE49-F238E27FC236}">
                <a16:creationId xmlns:a16="http://schemas.microsoft.com/office/drawing/2014/main" id="{6ED8A02D-BCEA-4F24-90FA-460188E208CD}"/>
              </a:ext>
            </a:extLst>
          </p:cNvPr>
          <p:cNvSpPr txBox="1"/>
          <p:nvPr/>
        </p:nvSpPr>
        <p:spPr>
          <a:xfrm>
            <a:off x="1683026" y="1604378"/>
            <a:ext cx="1842053" cy="646331"/>
          </a:xfrm>
          <a:prstGeom prst="rect">
            <a:avLst/>
          </a:prstGeom>
          <a:noFill/>
        </p:spPr>
        <p:txBody>
          <a:bodyPr wrap="square">
            <a:spAutoFit/>
          </a:bodyPr>
          <a:lstStyle/>
          <a:p>
            <a:pPr lvl="0"/>
            <a:r>
              <a:rPr lang="en-IN" b="1" dirty="0"/>
              <a:t>Central Government </a:t>
            </a:r>
          </a:p>
        </p:txBody>
      </p:sp>
      <p:sp>
        <p:nvSpPr>
          <p:cNvPr id="10" name="TextBox 9">
            <a:extLst>
              <a:ext uri="{FF2B5EF4-FFF2-40B4-BE49-F238E27FC236}">
                <a16:creationId xmlns:a16="http://schemas.microsoft.com/office/drawing/2014/main" id="{DF46B880-67EE-41B8-922B-27C5348EEA81}"/>
              </a:ext>
            </a:extLst>
          </p:cNvPr>
          <p:cNvSpPr txBox="1"/>
          <p:nvPr/>
        </p:nvSpPr>
        <p:spPr>
          <a:xfrm>
            <a:off x="3723861" y="1589830"/>
            <a:ext cx="1842052" cy="646331"/>
          </a:xfrm>
          <a:prstGeom prst="rect">
            <a:avLst/>
          </a:prstGeom>
          <a:noFill/>
        </p:spPr>
        <p:txBody>
          <a:bodyPr wrap="square">
            <a:spAutoFit/>
          </a:bodyPr>
          <a:lstStyle/>
          <a:p>
            <a:pPr lvl="0"/>
            <a:r>
              <a:rPr lang="en-IN" b="1" dirty="0"/>
              <a:t>State Government</a:t>
            </a:r>
          </a:p>
        </p:txBody>
      </p:sp>
      <p:sp>
        <p:nvSpPr>
          <p:cNvPr id="12" name="TextBox 11">
            <a:extLst>
              <a:ext uri="{FF2B5EF4-FFF2-40B4-BE49-F238E27FC236}">
                <a16:creationId xmlns:a16="http://schemas.microsoft.com/office/drawing/2014/main" id="{261095FE-9C0F-4AC5-BAD0-7C153C1A50B4}"/>
              </a:ext>
            </a:extLst>
          </p:cNvPr>
          <p:cNvSpPr txBox="1"/>
          <p:nvPr/>
        </p:nvSpPr>
        <p:spPr>
          <a:xfrm>
            <a:off x="6626089" y="1456658"/>
            <a:ext cx="1577007" cy="923330"/>
          </a:xfrm>
          <a:prstGeom prst="rect">
            <a:avLst/>
          </a:prstGeom>
          <a:noFill/>
        </p:spPr>
        <p:txBody>
          <a:bodyPr wrap="square">
            <a:spAutoFit/>
          </a:bodyPr>
          <a:lstStyle/>
          <a:p>
            <a:pPr lvl="0"/>
            <a:r>
              <a:rPr lang="en-IN" b="1" dirty="0"/>
              <a:t>District Industries Centre</a:t>
            </a:r>
          </a:p>
        </p:txBody>
      </p:sp>
      <p:sp>
        <p:nvSpPr>
          <p:cNvPr id="14" name="TextBox 13">
            <a:extLst>
              <a:ext uri="{FF2B5EF4-FFF2-40B4-BE49-F238E27FC236}">
                <a16:creationId xmlns:a16="http://schemas.microsoft.com/office/drawing/2014/main" id="{C2FBE37B-B763-43EE-BED6-D4C15E4B5313}"/>
              </a:ext>
            </a:extLst>
          </p:cNvPr>
          <p:cNvSpPr txBox="1"/>
          <p:nvPr/>
        </p:nvSpPr>
        <p:spPr>
          <a:xfrm>
            <a:off x="9037982" y="1108933"/>
            <a:ext cx="2716695" cy="646331"/>
          </a:xfrm>
          <a:prstGeom prst="rect">
            <a:avLst/>
          </a:prstGeom>
          <a:noFill/>
        </p:spPr>
        <p:txBody>
          <a:bodyPr wrap="square">
            <a:spAutoFit/>
          </a:bodyPr>
          <a:lstStyle/>
          <a:p>
            <a:pPr lvl="0"/>
            <a:r>
              <a:rPr lang="en-IN" b="1" dirty="0"/>
              <a:t>Non-Government Support System </a:t>
            </a:r>
          </a:p>
        </p:txBody>
      </p:sp>
      <p:sp>
        <p:nvSpPr>
          <p:cNvPr id="16" name="TextBox 15">
            <a:extLst>
              <a:ext uri="{FF2B5EF4-FFF2-40B4-BE49-F238E27FC236}">
                <a16:creationId xmlns:a16="http://schemas.microsoft.com/office/drawing/2014/main" id="{5F382BAC-7630-4B7F-AE47-CD83265CA6BB}"/>
              </a:ext>
            </a:extLst>
          </p:cNvPr>
          <p:cNvSpPr txBox="1"/>
          <p:nvPr/>
        </p:nvSpPr>
        <p:spPr>
          <a:xfrm>
            <a:off x="980661" y="2332384"/>
            <a:ext cx="2292625" cy="2862322"/>
          </a:xfrm>
          <a:prstGeom prst="rect">
            <a:avLst/>
          </a:prstGeom>
          <a:noFill/>
        </p:spPr>
        <p:txBody>
          <a:bodyPr wrap="square">
            <a:spAutoFit/>
          </a:bodyPr>
          <a:lstStyle/>
          <a:p>
            <a:pPr marL="342900" lvl="0" indent="-342900">
              <a:buFont typeface="Arial" panose="020B0604020202020204" pitchFamily="34" charset="0"/>
              <a:buChar char="•"/>
            </a:pPr>
            <a:r>
              <a:rPr lang="en-IN" sz="2000" i="0" dirty="0"/>
              <a:t>Small Scale Industries Board (SSIB)</a:t>
            </a:r>
          </a:p>
          <a:p>
            <a:pPr marL="342900" indent="-342900">
              <a:buFont typeface="Arial" panose="020B0604020202020204" pitchFamily="34" charset="0"/>
              <a:buChar char="•"/>
            </a:pPr>
            <a:r>
              <a:rPr lang="en-IN" sz="2000" i="0" dirty="0"/>
              <a:t>NABARD</a:t>
            </a:r>
          </a:p>
          <a:p>
            <a:pPr marL="342900" indent="-342900">
              <a:buFont typeface="Arial" panose="020B0604020202020204" pitchFamily="34" charset="0"/>
              <a:buChar char="•"/>
            </a:pPr>
            <a:r>
              <a:rPr lang="en-IN" sz="2000" i="0" dirty="0"/>
              <a:t>SIDO</a:t>
            </a:r>
          </a:p>
          <a:p>
            <a:pPr marL="342900" indent="-342900">
              <a:buFont typeface="Arial" panose="020B0604020202020204" pitchFamily="34" charset="0"/>
              <a:buChar char="•"/>
            </a:pPr>
            <a:r>
              <a:rPr lang="en-IN" sz="2000" i="0" dirty="0"/>
              <a:t>NSIC</a:t>
            </a:r>
            <a:endParaRPr lang="en-IN" sz="2000" dirty="0"/>
          </a:p>
          <a:p>
            <a:pPr marL="342900" indent="-342900">
              <a:buFont typeface="Arial" panose="020B0604020202020204" pitchFamily="34" charset="0"/>
              <a:buChar char="•"/>
            </a:pPr>
            <a:endParaRPr lang="en-IN" sz="2000" dirty="0"/>
          </a:p>
          <a:p>
            <a:pPr marL="342900" indent="-342900">
              <a:buFont typeface="Arial" panose="020B0604020202020204" pitchFamily="34" charset="0"/>
              <a:buChar char="•"/>
            </a:pPr>
            <a:endParaRPr lang="en-IN" sz="2000" dirty="0"/>
          </a:p>
          <a:p>
            <a:pPr marL="342900" lvl="0" indent="-342900">
              <a:buFont typeface="Arial" panose="020B0604020202020204" pitchFamily="34" charset="0"/>
              <a:buChar char="•"/>
            </a:pPr>
            <a:endParaRPr lang="en-IN" sz="2000" dirty="0"/>
          </a:p>
        </p:txBody>
      </p:sp>
      <p:sp>
        <p:nvSpPr>
          <p:cNvPr id="18" name="TextBox 17">
            <a:extLst>
              <a:ext uri="{FF2B5EF4-FFF2-40B4-BE49-F238E27FC236}">
                <a16:creationId xmlns:a16="http://schemas.microsoft.com/office/drawing/2014/main" id="{5273214E-A4AE-406D-8501-065B7A9AF49C}"/>
              </a:ext>
            </a:extLst>
          </p:cNvPr>
          <p:cNvSpPr txBox="1"/>
          <p:nvPr/>
        </p:nvSpPr>
        <p:spPr>
          <a:xfrm>
            <a:off x="3273286" y="2250709"/>
            <a:ext cx="2584175" cy="3970318"/>
          </a:xfrm>
          <a:prstGeom prst="rect">
            <a:avLst/>
          </a:prstGeom>
          <a:noFill/>
        </p:spPr>
        <p:txBody>
          <a:bodyPr wrap="square">
            <a:spAutoFit/>
          </a:bodyPr>
          <a:lstStyle/>
          <a:p>
            <a:pPr marL="285750" indent="-285750">
              <a:buFont typeface="Arial" panose="020B0604020202020204" pitchFamily="34" charset="0"/>
              <a:buChar char="•"/>
            </a:pPr>
            <a:r>
              <a:rPr lang="en-IN" i="0" dirty="0">
                <a:solidFill>
                  <a:srgbClr val="424142"/>
                </a:solidFill>
                <a:effectLst/>
                <a:latin typeface="Georgia" panose="02040502050405020303" pitchFamily="18" charset="0"/>
              </a:rPr>
              <a:t>State Financial Corporation (SFC)</a:t>
            </a:r>
          </a:p>
          <a:p>
            <a:pPr marL="285750" indent="-285750">
              <a:buFont typeface="Arial" panose="020B0604020202020204" pitchFamily="34" charset="0"/>
              <a:buChar char="•"/>
            </a:pPr>
            <a:r>
              <a:rPr lang="en-IN" i="0" dirty="0">
                <a:solidFill>
                  <a:srgbClr val="424142"/>
                </a:solidFill>
                <a:effectLst/>
                <a:latin typeface="Georgia" panose="02040502050405020303" pitchFamily="18" charset="0"/>
              </a:rPr>
              <a:t>State Small Industries Development Corporation (SSIDC)</a:t>
            </a:r>
            <a:endParaRPr lang="en-IN" dirty="0">
              <a:solidFill>
                <a:srgbClr val="424142"/>
              </a:solidFill>
              <a:latin typeface="Georgia" panose="02040502050405020303" pitchFamily="18" charset="0"/>
            </a:endParaRPr>
          </a:p>
          <a:p>
            <a:pPr marL="285750" indent="-285750">
              <a:buFont typeface="Arial" panose="020B0604020202020204" pitchFamily="34" charset="0"/>
              <a:buChar char="•"/>
            </a:pPr>
            <a:r>
              <a:rPr lang="en-IN" i="0" dirty="0">
                <a:solidFill>
                  <a:srgbClr val="424142"/>
                </a:solidFill>
                <a:effectLst/>
                <a:latin typeface="Georgia" panose="02040502050405020303" pitchFamily="18" charset="0"/>
              </a:rPr>
              <a:t>Technical Consultancy Organisations (TCOs):</a:t>
            </a:r>
          </a:p>
          <a:p>
            <a:pPr marL="285750" indent="-285750">
              <a:buFont typeface="Arial" panose="020B0604020202020204" pitchFamily="34" charset="0"/>
              <a:buChar char="•"/>
            </a:pPr>
            <a:r>
              <a:rPr lang="en-IN" i="0" dirty="0">
                <a:solidFill>
                  <a:srgbClr val="424142"/>
                </a:solidFill>
                <a:effectLst/>
                <a:latin typeface="Georgia" panose="02040502050405020303" pitchFamily="18" charset="0"/>
              </a:rPr>
              <a:t>Khadi and Village Industries Commission (KVIC):</a:t>
            </a:r>
            <a:endParaRPr lang="en-IN" dirty="0"/>
          </a:p>
        </p:txBody>
      </p:sp>
      <p:sp>
        <p:nvSpPr>
          <p:cNvPr id="20" name="TextBox 19">
            <a:extLst>
              <a:ext uri="{FF2B5EF4-FFF2-40B4-BE49-F238E27FC236}">
                <a16:creationId xmlns:a16="http://schemas.microsoft.com/office/drawing/2014/main" id="{8662D0EA-A031-46FF-9AEB-A4F4E15BAF1E}"/>
              </a:ext>
            </a:extLst>
          </p:cNvPr>
          <p:cNvSpPr txBox="1"/>
          <p:nvPr/>
        </p:nvSpPr>
        <p:spPr>
          <a:xfrm>
            <a:off x="9104241" y="2049767"/>
            <a:ext cx="2584176" cy="4801314"/>
          </a:xfrm>
          <a:prstGeom prst="rect">
            <a:avLst/>
          </a:prstGeom>
          <a:noFill/>
        </p:spPr>
        <p:txBody>
          <a:bodyPr wrap="square">
            <a:spAutoFit/>
          </a:bodyPr>
          <a:lstStyle/>
          <a:p>
            <a:pPr marL="285750" indent="-285750">
              <a:buFont typeface="Arial" panose="020B0604020202020204" pitchFamily="34" charset="0"/>
              <a:buChar char="•"/>
            </a:pPr>
            <a:r>
              <a:rPr lang="en-IN" i="0" dirty="0">
                <a:solidFill>
                  <a:srgbClr val="424142"/>
                </a:solidFill>
                <a:effectLst/>
                <a:latin typeface="Georgia" panose="02040502050405020303" pitchFamily="18" charset="0"/>
              </a:rPr>
              <a:t>Indian Council of Small Industries (ICSI)</a:t>
            </a:r>
          </a:p>
          <a:p>
            <a:pPr marL="285750" indent="-285750">
              <a:buFont typeface="Arial" panose="020B0604020202020204" pitchFamily="34" charset="0"/>
              <a:buChar char="•"/>
            </a:pPr>
            <a:r>
              <a:rPr lang="en-IN" i="0" dirty="0" err="1">
                <a:solidFill>
                  <a:srgbClr val="424142"/>
                </a:solidFill>
                <a:effectLst/>
                <a:latin typeface="Georgia" panose="02040502050405020303" pitchFamily="18" charset="0"/>
              </a:rPr>
              <a:t>Laghu</a:t>
            </a:r>
            <a:r>
              <a:rPr lang="en-IN" i="0" dirty="0">
                <a:solidFill>
                  <a:srgbClr val="424142"/>
                </a:solidFill>
                <a:effectLst/>
                <a:latin typeface="Georgia" panose="02040502050405020303" pitchFamily="18" charset="0"/>
              </a:rPr>
              <a:t> Udyog Bharti (LUB)</a:t>
            </a:r>
            <a:endParaRPr lang="en-IN" i="0" u="sng" dirty="0">
              <a:solidFill>
                <a:srgbClr val="FF0000"/>
              </a:solidFill>
              <a:effectLst/>
              <a:latin typeface="Georgia" panose="02040502050405020303" pitchFamily="18" charset="0"/>
            </a:endParaRPr>
          </a:p>
          <a:p>
            <a:pPr marL="285750" indent="-285750">
              <a:buFont typeface="Arial" panose="020B0604020202020204" pitchFamily="34" charset="0"/>
              <a:buChar char="•"/>
            </a:pPr>
            <a:r>
              <a:rPr lang="en-IN" i="0" dirty="0">
                <a:effectLst/>
                <a:latin typeface="Georgia" panose="02040502050405020303" pitchFamily="18" charset="0"/>
              </a:rPr>
              <a:t>Federation of Indian Chambers of Commerce and Industry (FICCI)</a:t>
            </a:r>
          </a:p>
          <a:p>
            <a:pPr marL="285750" indent="-285750">
              <a:buFont typeface="Arial" panose="020B0604020202020204" pitchFamily="34" charset="0"/>
              <a:buChar char="•"/>
            </a:pPr>
            <a:r>
              <a:rPr lang="en-IN" i="0" dirty="0">
                <a:solidFill>
                  <a:srgbClr val="424142"/>
                </a:solidFill>
                <a:effectLst/>
                <a:latin typeface="Georgia" panose="02040502050405020303" pitchFamily="18" charset="0"/>
              </a:rPr>
              <a:t>Associated Chambers of Commerce and Industry of India (ASSOCHAM):</a:t>
            </a:r>
            <a:endParaRPr lang="en-IN" u="sng" dirty="0">
              <a:solidFill>
                <a:srgbClr val="FF0000"/>
              </a:solidFill>
              <a:latin typeface="Georgia" panose="02040502050405020303" pitchFamily="18" charset="0"/>
            </a:endParaRPr>
          </a:p>
          <a:p>
            <a:pPr marL="285750" indent="-285750">
              <a:buFont typeface="Arial" panose="020B0604020202020204" pitchFamily="34" charset="0"/>
              <a:buChar char="•"/>
            </a:pPr>
            <a:r>
              <a:rPr lang="en-IN" i="0" dirty="0">
                <a:solidFill>
                  <a:srgbClr val="424142"/>
                </a:solidFill>
                <a:effectLst/>
                <a:latin typeface="Georgia" panose="02040502050405020303" pitchFamily="18" charset="0"/>
              </a:rPr>
              <a:t>Confederation of Indian Industry (CII):</a:t>
            </a:r>
            <a:endParaRPr lang="en-IN" dirty="0"/>
          </a:p>
        </p:txBody>
      </p:sp>
      <p:sp>
        <p:nvSpPr>
          <p:cNvPr id="21" name="TextBox 20">
            <a:extLst>
              <a:ext uri="{FF2B5EF4-FFF2-40B4-BE49-F238E27FC236}">
                <a16:creationId xmlns:a16="http://schemas.microsoft.com/office/drawing/2014/main" id="{B4763E69-21D0-41BF-B27F-10E970156B94}"/>
              </a:ext>
            </a:extLst>
          </p:cNvPr>
          <p:cNvSpPr txBox="1"/>
          <p:nvPr/>
        </p:nvSpPr>
        <p:spPr>
          <a:xfrm>
            <a:off x="6626089" y="2379988"/>
            <a:ext cx="2213111" cy="369332"/>
          </a:xfrm>
          <a:prstGeom prst="rect">
            <a:avLst/>
          </a:prstGeom>
          <a:noFill/>
        </p:spPr>
        <p:txBody>
          <a:bodyPr wrap="square" rtlCol="0">
            <a:spAutoFit/>
          </a:bodyPr>
          <a:lstStyle/>
          <a:p>
            <a:r>
              <a:rPr lang="en-IN" dirty="0"/>
              <a:t>Industrial Estate</a:t>
            </a:r>
          </a:p>
        </p:txBody>
      </p:sp>
    </p:spTree>
    <p:extLst>
      <p:ext uri="{BB962C8B-B14F-4D97-AF65-F5344CB8AC3E}">
        <p14:creationId xmlns:p14="http://schemas.microsoft.com/office/powerpoint/2010/main" val="1946990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2EF7CD3-65C6-4440-8F86-7086C0BE0C54}"/>
              </a:ext>
            </a:extLst>
          </p:cNvPr>
          <p:cNvSpPr txBox="1"/>
          <p:nvPr/>
        </p:nvSpPr>
        <p:spPr>
          <a:xfrm>
            <a:off x="3048000" y="3109148"/>
            <a:ext cx="6096000" cy="1477328"/>
          </a:xfrm>
          <a:prstGeom prst="rect">
            <a:avLst/>
          </a:prstGeom>
          <a:noFill/>
        </p:spPr>
        <p:txBody>
          <a:bodyPr wrap="square">
            <a:spAutoFit/>
          </a:bodyPr>
          <a:lstStyle/>
          <a:p>
            <a:r>
              <a:rPr lang="en-IN" dirty="0">
                <a:hlinkClick r:id="rId2"/>
              </a:rPr>
              <a:t>https://www.businessmanagementideas.com/entrepreneurship-2/institutional-support-system-for-entrepreneurs/18184</a:t>
            </a:r>
            <a:endParaRPr lang="en-IN" dirty="0"/>
          </a:p>
          <a:p>
            <a:endParaRPr lang="en-IN" dirty="0"/>
          </a:p>
          <a:p>
            <a:r>
              <a:rPr lang="en-IN" dirty="0"/>
              <a:t>LINK FOR MORE ON INSTITUTIONAL SUPPORT TO ENTREPRENEURS</a:t>
            </a:r>
          </a:p>
        </p:txBody>
      </p:sp>
    </p:spTree>
    <p:extLst>
      <p:ext uri="{BB962C8B-B14F-4D97-AF65-F5344CB8AC3E}">
        <p14:creationId xmlns:p14="http://schemas.microsoft.com/office/powerpoint/2010/main" val="39303723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58F1C3-33BA-40A8-80F1-7472E7D9F81F}"/>
              </a:ext>
            </a:extLst>
          </p:cNvPr>
          <p:cNvSpPr txBox="1"/>
          <p:nvPr/>
        </p:nvSpPr>
        <p:spPr>
          <a:xfrm>
            <a:off x="1033669" y="1739492"/>
            <a:ext cx="10694505" cy="5663089"/>
          </a:xfrm>
          <a:prstGeom prst="rect">
            <a:avLst/>
          </a:prstGeom>
          <a:noFill/>
        </p:spPr>
        <p:txBody>
          <a:bodyPr wrap="square">
            <a:spAutoFit/>
          </a:bodyPr>
          <a:lstStyle/>
          <a:p>
            <a:r>
              <a:rPr lang="en-IN" sz="2000" b="1" dirty="0"/>
              <a:t>I) Small Scale Industries Board (SSIB):</a:t>
            </a:r>
          </a:p>
          <a:p>
            <a:endParaRPr lang="en-IN" dirty="0"/>
          </a:p>
          <a:p>
            <a:r>
              <a:rPr lang="en-IN" dirty="0"/>
              <a:t>It was established in 1954 to provide effective coordination and inter- institutional linkages for the benefit of small scale sector.</a:t>
            </a:r>
          </a:p>
          <a:p>
            <a:endParaRPr lang="en-IN" dirty="0"/>
          </a:p>
          <a:p>
            <a:pPr algn="l" fontAlgn="base"/>
            <a:r>
              <a:rPr lang="en-IN" b="1" dirty="0">
                <a:solidFill>
                  <a:srgbClr val="424142"/>
                </a:solidFill>
                <a:effectLst/>
                <a:latin typeface="Georgia" panose="02040502050405020303" pitchFamily="18" charset="0"/>
              </a:rPr>
              <a:t>ii) National Bank for Agriculture and Rural Development (NABARD):</a:t>
            </a:r>
            <a:endParaRPr lang="en-IN" b="0" dirty="0">
              <a:solidFill>
                <a:srgbClr val="424142"/>
              </a:solidFill>
              <a:effectLst/>
              <a:latin typeface="Georgia" panose="02040502050405020303" pitchFamily="18" charset="0"/>
            </a:endParaRPr>
          </a:p>
          <a:p>
            <a:pPr algn="l" fontAlgn="base"/>
            <a:r>
              <a:rPr lang="en-IN" b="0" dirty="0">
                <a:solidFill>
                  <a:srgbClr val="424142"/>
                </a:solidFill>
                <a:effectLst/>
                <a:latin typeface="Georgia" panose="02040502050405020303" pitchFamily="18" charset="0"/>
              </a:rPr>
              <a:t>NABARD is designated as an apex development bank in the country. This national bank was established in 1982 by a Special Act of the Parliament, with a mandate to uplift rural India by facilitating credit flow in agricul­ture, cottage and village industries, handicrafts and small-scale industries.</a:t>
            </a:r>
          </a:p>
          <a:p>
            <a:pPr algn="l" fontAlgn="base"/>
            <a:endParaRPr lang="en-IN" dirty="0">
              <a:solidFill>
                <a:srgbClr val="424142"/>
              </a:solidFill>
              <a:latin typeface="Georgia" panose="02040502050405020303" pitchFamily="18" charset="0"/>
            </a:endParaRPr>
          </a:p>
          <a:p>
            <a:pPr algn="l" fontAlgn="base"/>
            <a:r>
              <a:rPr lang="en-IN" b="1" dirty="0">
                <a:solidFill>
                  <a:srgbClr val="424142"/>
                </a:solidFill>
                <a:effectLst/>
                <a:latin typeface="Georgia" panose="02040502050405020303" pitchFamily="18" charset="0"/>
              </a:rPr>
              <a:t>iii) Small Industries Development Organisation (SIDO):</a:t>
            </a:r>
            <a:endParaRPr lang="en-IN" b="0" dirty="0">
              <a:solidFill>
                <a:srgbClr val="424142"/>
              </a:solidFill>
              <a:effectLst/>
              <a:latin typeface="Georgia" panose="02040502050405020303" pitchFamily="18" charset="0"/>
            </a:endParaRPr>
          </a:p>
          <a:p>
            <a:pPr algn="l" fontAlgn="base"/>
            <a:r>
              <a:rPr lang="en-IN" b="0" dirty="0">
                <a:solidFill>
                  <a:srgbClr val="424142"/>
                </a:solidFill>
                <a:effectLst/>
                <a:latin typeface="Georgia" panose="02040502050405020303" pitchFamily="18" charset="0"/>
              </a:rPr>
              <a:t>It was constituted in 1954 to develop support services for promotion of SSS. Over the years, it has seen its role evolve into an agency for advocacy, hand holding and facilitation for the small industries sector</a:t>
            </a:r>
          </a:p>
          <a:p>
            <a:pPr algn="l" fontAlgn="base"/>
            <a:endParaRPr lang="en-IN" dirty="0">
              <a:solidFill>
                <a:srgbClr val="424142"/>
              </a:solidFill>
              <a:latin typeface="Georgia" panose="02040502050405020303" pitchFamily="18" charset="0"/>
            </a:endParaRPr>
          </a:p>
          <a:p>
            <a:pPr algn="l" fontAlgn="base"/>
            <a:r>
              <a:rPr lang="en-IN" b="1" dirty="0">
                <a:solidFill>
                  <a:srgbClr val="424142"/>
                </a:solidFill>
                <a:effectLst/>
                <a:latin typeface="Georgia" panose="02040502050405020303" pitchFamily="18" charset="0"/>
              </a:rPr>
              <a:t>iv) National Small Industries Corporation (NSIC):</a:t>
            </a:r>
            <a:endParaRPr lang="en-IN" b="0" dirty="0">
              <a:solidFill>
                <a:srgbClr val="424142"/>
              </a:solidFill>
              <a:effectLst/>
              <a:latin typeface="Georgia" panose="02040502050405020303" pitchFamily="18" charset="0"/>
            </a:endParaRPr>
          </a:p>
          <a:p>
            <a:pPr algn="l" fontAlgn="base"/>
            <a:r>
              <a:rPr lang="en-IN" b="0" dirty="0">
                <a:solidFill>
                  <a:srgbClr val="424142"/>
                </a:solidFill>
                <a:effectLst/>
                <a:latin typeface="Georgia" panose="02040502050405020303" pitchFamily="18" charset="0"/>
              </a:rPr>
              <a:t>The National Small Industries Corporation (NSIC) Ltd. was established by the Government as a Public Sector Company in 1955.</a:t>
            </a:r>
          </a:p>
          <a:p>
            <a:pPr algn="l" fontAlgn="base"/>
            <a:endParaRPr lang="en-IN" b="0" dirty="0">
              <a:solidFill>
                <a:srgbClr val="424142"/>
              </a:solidFill>
              <a:effectLst/>
              <a:latin typeface="Georgia" panose="02040502050405020303" pitchFamily="18" charset="0"/>
            </a:endParaRPr>
          </a:p>
          <a:p>
            <a:pPr algn="l" fontAlgn="base"/>
            <a:endParaRPr lang="en-IN" b="0" dirty="0">
              <a:solidFill>
                <a:srgbClr val="424142"/>
              </a:solidFill>
              <a:effectLst/>
              <a:latin typeface="Georgia" panose="02040502050405020303" pitchFamily="18" charset="0"/>
            </a:endParaRPr>
          </a:p>
          <a:p>
            <a:endParaRPr lang="en-IN" dirty="0"/>
          </a:p>
        </p:txBody>
      </p:sp>
      <p:sp>
        <p:nvSpPr>
          <p:cNvPr id="2" name="Rectangle 1">
            <a:extLst>
              <a:ext uri="{FF2B5EF4-FFF2-40B4-BE49-F238E27FC236}">
                <a16:creationId xmlns:a16="http://schemas.microsoft.com/office/drawing/2014/main" id="{2C0E9504-62CA-40CE-94C3-C8174B700B04}"/>
              </a:ext>
            </a:extLst>
          </p:cNvPr>
          <p:cNvSpPr/>
          <p:nvPr/>
        </p:nvSpPr>
        <p:spPr>
          <a:xfrm>
            <a:off x="1722783" y="265043"/>
            <a:ext cx="9409043" cy="9939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CENTRAL GOVERNMENT</a:t>
            </a:r>
          </a:p>
        </p:txBody>
      </p:sp>
    </p:spTree>
    <p:extLst>
      <p:ext uri="{BB962C8B-B14F-4D97-AF65-F5344CB8AC3E}">
        <p14:creationId xmlns:p14="http://schemas.microsoft.com/office/powerpoint/2010/main" val="21890981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C62C4A-DBED-43A6-959B-1009532C0B13}"/>
              </a:ext>
            </a:extLst>
          </p:cNvPr>
          <p:cNvSpPr txBox="1"/>
          <p:nvPr/>
        </p:nvSpPr>
        <p:spPr>
          <a:xfrm>
            <a:off x="1232451" y="1859339"/>
            <a:ext cx="10601740" cy="3139321"/>
          </a:xfrm>
          <a:prstGeom prst="rect">
            <a:avLst/>
          </a:prstGeom>
          <a:noFill/>
        </p:spPr>
        <p:txBody>
          <a:bodyPr wrap="square">
            <a:spAutoFit/>
          </a:bodyPr>
          <a:lstStyle/>
          <a:p>
            <a:r>
              <a:rPr lang="en-IN" b="1" dirty="0"/>
              <a:t>State Financial Corporation (SFC):</a:t>
            </a:r>
          </a:p>
          <a:p>
            <a:r>
              <a:rPr lang="en-IN" dirty="0" err="1"/>
              <a:t>i</a:t>
            </a:r>
            <a:r>
              <a:rPr lang="en-IN" dirty="0"/>
              <a:t>. To provide term loans for the acquisition of land, building, plant and machinery.</a:t>
            </a:r>
          </a:p>
          <a:p>
            <a:r>
              <a:rPr lang="en-IN" dirty="0"/>
              <a:t>ii. To promote of self-employment.</a:t>
            </a:r>
          </a:p>
          <a:p>
            <a:r>
              <a:rPr lang="en-IN" dirty="0"/>
              <a:t>iii. To encourage women entrepreneurs</a:t>
            </a:r>
          </a:p>
          <a:p>
            <a:r>
              <a:rPr lang="en-IN" dirty="0"/>
              <a:t>iv. To bring about expansion of industry</a:t>
            </a:r>
          </a:p>
          <a:p>
            <a:r>
              <a:rPr lang="en-IN" dirty="0"/>
              <a:t>v. To provide seed capital assistance.</a:t>
            </a:r>
          </a:p>
          <a:p>
            <a:pPr algn="l" fontAlgn="base"/>
            <a:r>
              <a:rPr lang="en-IN" b="1" dirty="0">
                <a:solidFill>
                  <a:srgbClr val="424142"/>
                </a:solidFill>
                <a:effectLst/>
                <a:latin typeface="Georgia" panose="02040502050405020303" pitchFamily="18" charset="0"/>
              </a:rPr>
              <a:t>State Small Industries Development Corporation (SSIDC):</a:t>
            </a:r>
            <a:endParaRPr lang="en-IN" b="0" dirty="0">
              <a:solidFill>
                <a:srgbClr val="424142"/>
              </a:solidFill>
              <a:effectLst/>
              <a:latin typeface="Georgia" panose="02040502050405020303" pitchFamily="18" charset="0"/>
            </a:endParaRPr>
          </a:p>
          <a:p>
            <a:pPr algn="l" fontAlgn="base"/>
            <a:r>
              <a:rPr lang="en-IN" b="0" dirty="0">
                <a:solidFill>
                  <a:srgbClr val="424142"/>
                </a:solidFill>
                <a:effectLst/>
                <a:latin typeface="Georgia" panose="02040502050405020303" pitchFamily="18" charset="0"/>
              </a:rPr>
              <a:t>The State Small Industries Development Corporations (SSIDC) were set up in various states under the companies’ act 1956, as state government undertakings to cater to the primary developmental needs of the small tiny and village industries in the state/union territories under their juris­diction.</a:t>
            </a:r>
          </a:p>
          <a:p>
            <a:endParaRPr lang="en-IN" dirty="0"/>
          </a:p>
        </p:txBody>
      </p:sp>
      <p:sp>
        <p:nvSpPr>
          <p:cNvPr id="2" name="Rectangle 1">
            <a:extLst>
              <a:ext uri="{FF2B5EF4-FFF2-40B4-BE49-F238E27FC236}">
                <a16:creationId xmlns:a16="http://schemas.microsoft.com/office/drawing/2014/main" id="{276627FE-F251-4793-B211-D280F059A338}"/>
              </a:ext>
            </a:extLst>
          </p:cNvPr>
          <p:cNvSpPr/>
          <p:nvPr/>
        </p:nvSpPr>
        <p:spPr>
          <a:xfrm>
            <a:off x="3021496" y="265043"/>
            <a:ext cx="5208104" cy="834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STATE GOVERNMENT INSTITUTION</a:t>
            </a:r>
          </a:p>
        </p:txBody>
      </p:sp>
    </p:spTree>
    <p:extLst>
      <p:ext uri="{BB962C8B-B14F-4D97-AF65-F5344CB8AC3E}">
        <p14:creationId xmlns:p14="http://schemas.microsoft.com/office/powerpoint/2010/main" val="1408069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30834B0-EFD5-4BD5-99E5-DF2D592CD456}"/>
              </a:ext>
            </a:extLst>
          </p:cNvPr>
          <p:cNvSpPr txBox="1"/>
          <p:nvPr/>
        </p:nvSpPr>
        <p:spPr>
          <a:xfrm>
            <a:off x="1338469" y="1905793"/>
            <a:ext cx="10495721" cy="4678204"/>
          </a:xfrm>
          <a:prstGeom prst="rect">
            <a:avLst/>
          </a:prstGeom>
          <a:noFill/>
        </p:spPr>
        <p:txBody>
          <a:bodyPr wrap="square">
            <a:spAutoFit/>
          </a:bodyPr>
          <a:lstStyle/>
          <a:p>
            <a:pPr marL="342900" indent="-342900">
              <a:buFont typeface="Arial" panose="020B0604020202020204" pitchFamily="34" charset="0"/>
              <a:buChar char="•"/>
            </a:pPr>
            <a:r>
              <a:rPr lang="en-IN" sz="2000" b="1" dirty="0">
                <a:latin typeface="Times New Roman" panose="02020603050405020304" pitchFamily="18" charset="0"/>
                <a:cs typeface="Times New Roman" panose="02020603050405020304" pitchFamily="18" charset="0"/>
              </a:rPr>
              <a:t>Indian Council of Small Industries (ICSI):</a:t>
            </a:r>
          </a:p>
          <a:p>
            <a:r>
              <a:rPr lang="en-IN" sz="2000" dirty="0">
                <a:latin typeface="Times New Roman" panose="02020603050405020304" pitchFamily="18" charset="0"/>
                <a:cs typeface="Times New Roman" panose="02020603050405020304" pitchFamily="18" charset="0"/>
              </a:rPr>
              <a:t>It was established in 1979 to help tiny, cottage and small industries and artisans of rural areas. Membership of ICSI constitutes about 1500 associations of the decentralized sector.</a:t>
            </a:r>
          </a:p>
          <a:p>
            <a:pPr marL="342900" indent="-342900" algn="l" fontAlgn="base">
              <a:buFont typeface="Arial" panose="020B0604020202020204" pitchFamily="34" charset="0"/>
              <a:buChar char="•"/>
            </a:pPr>
            <a:r>
              <a:rPr lang="en-IN" sz="2000" b="1" dirty="0">
                <a:solidFill>
                  <a:srgbClr val="424142"/>
                </a:solidFill>
                <a:effectLst/>
                <a:latin typeface="Times New Roman" panose="02020603050405020304" pitchFamily="18" charset="0"/>
                <a:cs typeface="Times New Roman" panose="02020603050405020304" pitchFamily="18" charset="0"/>
              </a:rPr>
              <a:t> </a:t>
            </a:r>
            <a:r>
              <a:rPr lang="en-IN" sz="2000" b="1" dirty="0" err="1">
                <a:solidFill>
                  <a:srgbClr val="424142"/>
                </a:solidFill>
                <a:effectLst/>
                <a:latin typeface="Times New Roman" panose="02020603050405020304" pitchFamily="18" charset="0"/>
                <a:cs typeface="Times New Roman" panose="02020603050405020304" pitchFamily="18" charset="0"/>
              </a:rPr>
              <a:t>Laghu</a:t>
            </a:r>
            <a:r>
              <a:rPr lang="en-IN" sz="2000" b="1" dirty="0">
                <a:solidFill>
                  <a:srgbClr val="424142"/>
                </a:solidFill>
                <a:effectLst/>
                <a:latin typeface="Times New Roman" panose="02020603050405020304" pitchFamily="18" charset="0"/>
                <a:cs typeface="Times New Roman" panose="02020603050405020304" pitchFamily="18" charset="0"/>
              </a:rPr>
              <a:t> Udyog Bharti (LUB):</a:t>
            </a:r>
            <a:endParaRPr lang="en-IN" sz="2000" b="0" dirty="0">
              <a:solidFill>
                <a:srgbClr val="424142"/>
              </a:solidFill>
              <a:effectLst/>
              <a:latin typeface="Times New Roman" panose="02020603050405020304" pitchFamily="18" charset="0"/>
              <a:cs typeface="Times New Roman" panose="02020603050405020304" pitchFamily="18" charset="0"/>
            </a:endParaRPr>
          </a:p>
          <a:p>
            <a:pPr algn="l" fontAlgn="base"/>
            <a:r>
              <a:rPr lang="en-IN" sz="2000" b="0" dirty="0" err="1">
                <a:solidFill>
                  <a:srgbClr val="424142"/>
                </a:solidFill>
                <a:effectLst/>
                <a:latin typeface="Times New Roman" panose="02020603050405020304" pitchFamily="18" charset="0"/>
                <a:cs typeface="Times New Roman" panose="02020603050405020304" pitchFamily="18" charset="0"/>
              </a:rPr>
              <a:t>Laghu</a:t>
            </a:r>
            <a:r>
              <a:rPr lang="en-IN" sz="2000" b="0" dirty="0">
                <a:solidFill>
                  <a:srgbClr val="424142"/>
                </a:solidFill>
                <a:effectLst/>
                <a:latin typeface="Times New Roman" panose="02020603050405020304" pitchFamily="18" charset="0"/>
                <a:cs typeface="Times New Roman" panose="02020603050405020304" pitchFamily="18" charset="0"/>
              </a:rPr>
              <a:t> Udyog Bharti (LUB) was founded in 1995 to promote and safe­guard the interest of tiny and small scale industries.</a:t>
            </a:r>
          </a:p>
          <a:p>
            <a:pPr marL="342900" indent="-342900" algn="l" fontAlgn="base">
              <a:buFont typeface="Arial" panose="020B0604020202020204" pitchFamily="34" charset="0"/>
              <a:buChar char="•"/>
            </a:pPr>
            <a:r>
              <a:rPr lang="en-IN" sz="2000" b="1" dirty="0">
                <a:solidFill>
                  <a:srgbClr val="424142"/>
                </a:solidFill>
                <a:effectLst/>
                <a:latin typeface="Times New Roman" panose="02020603050405020304" pitchFamily="18" charset="0"/>
                <a:cs typeface="Times New Roman" panose="02020603050405020304" pitchFamily="18" charset="0"/>
              </a:rPr>
              <a:t> Federation of Indian Chambers of Commerce and Industry (FICCI):</a:t>
            </a:r>
            <a:endParaRPr lang="en-IN" sz="2000" b="0" dirty="0">
              <a:solidFill>
                <a:srgbClr val="424142"/>
              </a:solidFill>
              <a:effectLst/>
              <a:latin typeface="Times New Roman" panose="02020603050405020304" pitchFamily="18" charset="0"/>
              <a:cs typeface="Times New Roman" panose="02020603050405020304" pitchFamily="18" charset="0"/>
            </a:endParaRPr>
          </a:p>
          <a:p>
            <a:pPr algn="l" fontAlgn="base"/>
            <a:r>
              <a:rPr lang="en-IN" sz="2000" b="0" dirty="0">
                <a:solidFill>
                  <a:srgbClr val="424142"/>
                </a:solidFill>
                <a:effectLst/>
                <a:latin typeface="Times New Roman" panose="02020603050405020304" pitchFamily="18" charset="0"/>
                <a:cs typeface="Times New Roman" panose="02020603050405020304" pitchFamily="18" charset="0"/>
              </a:rPr>
              <a:t>The FICCI was established in 1927 as the national agency through which the chambers of commerce and trade association in India could crystallize their views on current economic problems.</a:t>
            </a:r>
          </a:p>
          <a:p>
            <a:pPr marL="342900" indent="-342900" algn="l" fontAlgn="base">
              <a:buFont typeface="Arial" panose="020B0604020202020204" pitchFamily="34" charset="0"/>
              <a:buChar char="•"/>
            </a:pPr>
            <a:r>
              <a:rPr lang="en-IN" sz="2000" b="1" dirty="0">
                <a:solidFill>
                  <a:srgbClr val="424142"/>
                </a:solidFill>
                <a:effectLst/>
                <a:latin typeface="Times New Roman" panose="02020603050405020304" pitchFamily="18" charset="0"/>
                <a:cs typeface="Times New Roman" panose="02020603050405020304" pitchFamily="18" charset="0"/>
              </a:rPr>
              <a:t>Associated Chambers of Commerce and Industry of India (ASSOCHAM):</a:t>
            </a:r>
            <a:endParaRPr lang="en-IN" sz="2000" b="0" dirty="0">
              <a:solidFill>
                <a:srgbClr val="424142"/>
              </a:solidFill>
              <a:effectLst/>
              <a:latin typeface="Times New Roman" panose="02020603050405020304" pitchFamily="18" charset="0"/>
              <a:cs typeface="Times New Roman" panose="02020603050405020304" pitchFamily="18" charset="0"/>
            </a:endParaRPr>
          </a:p>
          <a:p>
            <a:pPr algn="l" fontAlgn="base"/>
            <a:r>
              <a:rPr lang="en-IN" sz="2000" b="0" dirty="0" err="1">
                <a:solidFill>
                  <a:srgbClr val="424142"/>
                </a:solidFill>
                <a:effectLst/>
                <a:latin typeface="Times New Roman" panose="02020603050405020304" pitchFamily="18" charset="0"/>
                <a:cs typeface="Times New Roman" panose="02020603050405020304" pitchFamily="18" charset="0"/>
              </a:rPr>
              <a:t>Assocham</a:t>
            </a:r>
            <a:r>
              <a:rPr lang="en-IN" sz="2000" b="0" dirty="0">
                <a:solidFill>
                  <a:srgbClr val="424142"/>
                </a:solidFill>
                <a:effectLst/>
                <a:latin typeface="Times New Roman" panose="02020603050405020304" pitchFamily="18" charset="0"/>
                <a:cs typeface="Times New Roman" panose="02020603050405020304" pitchFamily="18" charset="0"/>
              </a:rPr>
              <a:t> is another apex organisation like FICCI to which some of the older chambers of commerce are affiliated. It was founded in December 1920.</a:t>
            </a:r>
          </a:p>
          <a:p>
            <a:pPr marL="342900" indent="-342900" algn="l" fontAlgn="base">
              <a:buFont typeface="Arial" panose="020B0604020202020204" pitchFamily="34" charset="0"/>
              <a:buChar char="•"/>
            </a:pPr>
            <a:r>
              <a:rPr lang="en-IN" sz="2000" b="1" dirty="0">
                <a:solidFill>
                  <a:srgbClr val="424142"/>
                </a:solidFill>
                <a:effectLst/>
                <a:latin typeface="Times New Roman" panose="02020603050405020304" pitchFamily="18" charset="0"/>
                <a:cs typeface="Times New Roman" panose="02020603050405020304" pitchFamily="18" charset="0"/>
              </a:rPr>
              <a:t>Confederation of Indian Industry (CII):</a:t>
            </a:r>
            <a:endParaRPr lang="en-IN" sz="2000" b="0" dirty="0">
              <a:solidFill>
                <a:srgbClr val="424142"/>
              </a:solidFill>
              <a:effectLst/>
              <a:latin typeface="Times New Roman" panose="02020603050405020304" pitchFamily="18" charset="0"/>
              <a:cs typeface="Times New Roman" panose="02020603050405020304" pitchFamily="18" charset="0"/>
            </a:endParaRPr>
          </a:p>
          <a:p>
            <a:pPr algn="l" fontAlgn="base"/>
            <a:r>
              <a:rPr lang="en-IN" sz="2000" b="0" dirty="0">
                <a:solidFill>
                  <a:srgbClr val="424142"/>
                </a:solidFill>
                <a:effectLst/>
                <a:latin typeface="Times New Roman" panose="02020603050405020304" pitchFamily="18" charset="0"/>
                <a:cs typeface="Times New Roman" panose="02020603050405020304" pitchFamily="18" charset="0"/>
              </a:rPr>
              <a:t>It was created in 1992 by changing the name of Confederation of Engineering Industry.</a:t>
            </a:r>
          </a:p>
          <a:p>
            <a:endParaRPr lang="en-IN" dirty="0"/>
          </a:p>
        </p:txBody>
      </p:sp>
      <p:sp>
        <p:nvSpPr>
          <p:cNvPr id="2" name="Rectangle 1">
            <a:extLst>
              <a:ext uri="{FF2B5EF4-FFF2-40B4-BE49-F238E27FC236}">
                <a16:creationId xmlns:a16="http://schemas.microsoft.com/office/drawing/2014/main" id="{A4F9E6B8-FBA8-4815-9C67-2D116811BA90}"/>
              </a:ext>
            </a:extLst>
          </p:cNvPr>
          <p:cNvSpPr/>
          <p:nvPr/>
        </p:nvSpPr>
        <p:spPr>
          <a:xfrm>
            <a:off x="1643270" y="397565"/>
            <a:ext cx="8931965" cy="861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NON GOVERNMENT INSTITUTION</a:t>
            </a:r>
          </a:p>
        </p:txBody>
      </p:sp>
    </p:spTree>
    <p:extLst>
      <p:ext uri="{BB962C8B-B14F-4D97-AF65-F5344CB8AC3E}">
        <p14:creationId xmlns:p14="http://schemas.microsoft.com/office/powerpoint/2010/main" val="3214535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28255-E898-4E20-B3FF-8B0FEA80124B}"/>
              </a:ext>
            </a:extLst>
          </p:cNvPr>
          <p:cNvSpPr>
            <a:spLocks noGrp="1"/>
          </p:cNvSpPr>
          <p:nvPr>
            <p:ph type="title"/>
          </p:nvPr>
        </p:nvSpPr>
        <p:spPr>
          <a:xfrm>
            <a:off x="1371600" y="341243"/>
            <a:ext cx="9601200" cy="811696"/>
          </a:xfrm>
        </p:spPr>
        <p:txBody>
          <a:bodyPr/>
          <a:lstStyle/>
          <a:p>
            <a:r>
              <a:rPr lang="en-IN" dirty="0"/>
              <a:t>Steps in setting up business venture</a:t>
            </a:r>
          </a:p>
        </p:txBody>
      </p:sp>
      <p:sp>
        <p:nvSpPr>
          <p:cNvPr id="3" name="Content Placeholder 2">
            <a:extLst>
              <a:ext uri="{FF2B5EF4-FFF2-40B4-BE49-F238E27FC236}">
                <a16:creationId xmlns:a16="http://schemas.microsoft.com/office/drawing/2014/main" id="{844D1A23-DA38-493C-B9D6-AD9DCAFA8912}"/>
              </a:ext>
            </a:extLst>
          </p:cNvPr>
          <p:cNvSpPr>
            <a:spLocks noGrp="1"/>
          </p:cNvSpPr>
          <p:nvPr>
            <p:ph idx="1"/>
          </p:nvPr>
        </p:nvSpPr>
        <p:spPr>
          <a:xfrm>
            <a:off x="1371600" y="1404730"/>
            <a:ext cx="9601200" cy="4462670"/>
          </a:xfrm>
        </p:spPr>
        <p:txBody>
          <a:bodyPr>
            <a:normAutofit/>
          </a:bodyPr>
          <a:lstStyle/>
          <a:p>
            <a:pPr marL="457200" indent="-457200">
              <a:buFont typeface="+mj-lt"/>
              <a:buAutoNum type="arabicPeriod"/>
            </a:pPr>
            <a:r>
              <a:rPr lang="en-IN" sz="2400" dirty="0"/>
              <a:t>Identification of business opportunity</a:t>
            </a:r>
          </a:p>
          <a:p>
            <a:r>
              <a:rPr lang="en-IN" sz="2400" dirty="0"/>
              <a:t>Market research</a:t>
            </a:r>
          </a:p>
          <a:p>
            <a:r>
              <a:rPr lang="en-IN" sz="2400" dirty="0"/>
              <a:t>Discussion; consultations; brainstorming; observation at market place</a:t>
            </a:r>
          </a:p>
          <a:p>
            <a:pPr marL="0" indent="0">
              <a:buNone/>
            </a:pPr>
            <a:r>
              <a:rPr lang="en-IN" sz="2400" dirty="0"/>
              <a:t>2. Evaluation of business opportunities</a:t>
            </a:r>
          </a:p>
          <a:p>
            <a:r>
              <a:rPr lang="en-IN" sz="2400" dirty="0"/>
              <a:t>Cost; benefit analysis</a:t>
            </a:r>
          </a:p>
          <a:p>
            <a:pPr marL="0" indent="0">
              <a:buNone/>
            </a:pPr>
            <a:r>
              <a:rPr lang="en-IN" sz="2400" dirty="0"/>
              <a:t>3. Selection of best opportunity</a:t>
            </a:r>
          </a:p>
          <a:p>
            <a:pPr marL="0" indent="0">
              <a:buNone/>
            </a:pPr>
            <a:r>
              <a:rPr lang="en-IN" sz="2400" dirty="0"/>
              <a:t>4. Decision on location</a:t>
            </a:r>
          </a:p>
          <a:p>
            <a:r>
              <a:rPr lang="en-IN" sz="2400" dirty="0"/>
              <a:t>5. Develop a business plan</a:t>
            </a:r>
          </a:p>
        </p:txBody>
      </p:sp>
    </p:spTree>
    <p:extLst>
      <p:ext uri="{BB962C8B-B14F-4D97-AF65-F5344CB8AC3E}">
        <p14:creationId xmlns:p14="http://schemas.microsoft.com/office/powerpoint/2010/main" val="28615813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29F67C-F94D-64ED-AA7D-9C5FC6A9435B}"/>
              </a:ext>
            </a:extLst>
          </p:cNvPr>
          <p:cNvSpPr txBox="1"/>
          <p:nvPr/>
        </p:nvSpPr>
        <p:spPr>
          <a:xfrm>
            <a:off x="1230085" y="686574"/>
            <a:ext cx="9731829" cy="369332"/>
          </a:xfrm>
          <a:prstGeom prst="rect">
            <a:avLst/>
          </a:prstGeom>
          <a:noFill/>
        </p:spPr>
        <p:txBody>
          <a:bodyPr wrap="square" rtlCol="0">
            <a:spAutoFit/>
          </a:bodyPr>
          <a:lstStyle/>
          <a:p>
            <a:r>
              <a:rPr lang="en-IN" b="1" dirty="0">
                <a:latin typeface="Times New Roman" panose="02020603050405020304" pitchFamily="18" charset="0"/>
                <a:cs typeface="Times New Roman" panose="02020603050405020304" pitchFamily="18" charset="0"/>
              </a:rPr>
              <a:t>FUTURE OF ENTREPRENEURSHIP</a:t>
            </a:r>
          </a:p>
        </p:txBody>
      </p:sp>
      <p:sp>
        <p:nvSpPr>
          <p:cNvPr id="3" name="TextBox 2">
            <a:extLst>
              <a:ext uri="{FF2B5EF4-FFF2-40B4-BE49-F238E27FC236}">
                <a16:creationId xmlns:a16="http://schemas.microsoft.com/office/drawing/2014/main" id="{7E267413-30C6-DD40-B998-7B81F09B295A}"/>
              </a:ext>
            </a:extLst>
          </p:cNvPr>
          <p:cNvSpPr txBox="1"/>
          <p:nvPr/>
        </p:nvSpPr>
        <p:spPr>
          <a:xfrm>
            <a:off x="1362269" y="1483567"/>
            <a:ext cx="9423919" cy="5355312"/>
          </a:xfrm>
          <a:prstGeom prst="rect">
            <a:avLst/>
          </a:prstGeom>
          <a:noFill/>
        </p:spPr>
        <p:txBody>
          <a:bodyPr wrap="square" rtlCol="0">
            <a:spAutoFit/>
          </a:bodyPr>
          <a:lstStyle/>
          <a:p>
            <a:r>
              <a:rPr lang="en-US" dirty="0"/>
              <a:t>The future of eCommerce is poised for rapid evolution, driven by advances in technology, changing consumer behavior, and new business models. Key trends shaping the future include:</a:t>
            </a:r>
          </a:p>
          <a:p>
            <a:r>
              <a:rPr lang="en-US" b="1" dirty="0"/>
              <a:t>1. Artificial Intelligence (AI) and Machine Learning (ML)</a:t>
            </a:r>
          </a:p>
          <a:p>
            <a:pPr>
              <a:buFont typeface="Arial" panose="020B0604020202020204" pitchFamily="34" charset="0"/>
              <a:buChar char="•"/>
            </a:pPr>
            <a:r>
              <a:rPr lang="en-US" b="1" dirty="0"/>
              <a:t>Personalization:</a:t>
            </a:r>
            <a:r>
              <a:rPr lang="en-US" dirty="0"/>
              <a:t> AI and ML are enabling hyper-personalized shopping experiences. Algorithms can analyze customer behavior, preferences, and past purchases to offer tailored product recommendations, dynamic pricing, and targeted marketing campaigns.</a:t>
            </a:r>
          </a:p>
          <a:p>
            <a:pPr>
              <a:buFont typeface="Arial" panose="020B0604020202020204" pitchFamily="34" charset="0"/>
              <a:buChar char="•"/>
            </a:pPr>
            <a:r>
              <a:rPr lang="en-US" b="1" dirty="0"/>
              <a:t>Chatbots and Virtual Assistants:</a:t>
            </a:r>
            <a:r>
              <a:rPr lang="en-US" dirty="0"/>
              <a:t> AI-powered chatbots provide 24/7 customer service, handle inquiries, and even facilitate product searches with conversational AI, enhancing the overall shopping experience.</a:t>
            </a:r>
          </a:p>
          <a:p>
            <a:r>
              <a:rPr lang="en-US" b="1" dirty="0"/>
              <a:t>2. Augmented Reality (AR) and Virtual Reality (VR)</a:t>
            </a:r>
          </a:p>
          <a:p>
            <a:pPr>
              <a:buFont typeface="Arial" panose="020B0604020202020204" pitchFamily="34" charset="0"/>
              <a:buChar char="•"/>
            </a:pPr>
            <a:r>
              <a:rPr lang="en-US" b="1" dirty="0"/>
              <a:t>Enhanced Shopping Experiences:</a:t>
            </a:r>
            <a:r>
              <a:rPr lang="en-US" dirty="0"/>
              <a:t> AR and VR allow customers to virtually try on clothes, accessories, or preview how furniture will look in their homes. This helps reduce uncertainty and returns, creating a more interactive experience.</a:t>
            </a:r>
          </a:p>
          <a:p>
            <a:pPr>
              <a:buFont typeface="Arial" panose="020B0604020202020204" pitchFamily="34" charset="0"/>
              <a:buChar char="•"/>
            </a:pPr>
            <a:r>
              <a:rPr lang="en-US" b="1" dirty="0"/>
              <a:t>Virtual Showrooms:</a:t>
            </a:r>
            <a:r>
              <a:rPr lang="en-US" dirty="0"/>
              <a:t> Brands are increasingly using VR to create immersive online shopping environments, allowing users to explore and interact with products in a virtual space.</a:t>
            </a:r>
          </a:p>
          <a:p>
            <a:endParaRPr lang="en-US" dirty="0"/>
          </a:p>
          <a:p>
            <a:endParaRPr lang="en-US" dirty="0"/>
          </a:p>
          <a:p>
            <a:endParaRPr lang="en-US" dirty="0"/>
          </a:p>
          <a:p>
            <a:endParaRPr lang="en-IN" dirty="0"/>
          </a:p>
        </p:txBody>
      </p:sp>
    </p:spTree>
    <p:extLst>
      <p:ext uri="{BB962C8B-B14F-4D97-AF65-F5344CB8AC3E}">
        <p14:creationId xmlns:p14="http://schemas.microsoft.com/office/powerpoint/2010/main" val="21531378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C257A76-68EB-FDA3-75AE-AE9BC1DB7B8D}"/>
              </a:ext>
            </a:extLst>
          </p:cNvPr>
          <p:cNvSpPr txBox="1"/>
          <p:nvPr/>
        </p:nvSpPr>
        <p:spPr>
          <a:xfrm>
            <a:off x="828092" y="751344"/>
            <a:ext cx="11143083" cy="5909310"/>
          </a:xfrm>
          <a:prstGeom prst="rect">
            <a:avLst/>
          </a:prstGeom>
          <a:noFill/>
        </p:spPr>
        <p:txBody>
          <a:bodyPr wrap="square">
            <a:spAutoFit/>
          </a:bodyPr>
          <a:lstStyle/>
          <a:p>
            <a:r>
              <a:rPr lang="en-US" b="1" dirty="0"/>
              <a:t>3. Voice Commerce</a:t>
            </a:r>
          </a:p>
          <a:p>
            <a:pPr>
              <a:buFont typeface="Arial" panose="020B0604020202020204" pitchFamily="34" charset="0"/>
              <a:buChar char="•"/>
            </a:pPr>
            <a:r>
              <a:rPr lang="en-US" b="1" dirty="0"/>
              <a:t>Smart Speakers and Assistants:</a:t>
            </a:r>
            <a:r>
              <a:rPr lang="en-US" dirty="0"/>
              <a:t> Devices like Amazon Echo and Google Home are making voice shopping more common. Consumers are increasingly using voice commands to search for products, place orders, and even reorder essentials.</a:t>
            </a:r>
          </a:p>
          <a:p>
            <a:pPr>
              <a:buFont typeface="Arial" panose="020B0604020202020204" pitchFamily="34" charset="0"/>
              <a:buChar char="•"/>
            </a:pPr>
            <a:r>
              <a:rPr lang="en-US" b="1" dirty="0"/>
              <a:t>Natural Language Processing (NLP):</a:t>
            </a:r>
            <a:r>
              <a:rPr lang="en-US" dirty="0"/>
              <a:t> Advances in NLP will enhance the accuracy of voice search, making it easier for consumers to find exactly what they want, while brands can optimize for voice-based queries.</a:t>
            </a:r>
          </a:p>
          <a:p>
            <a:endParaRPr lang="en-US" dirty="0"/>
          </a:p>
          <a:p>
            <a:r>
              <a:rPr lang="en-US" b="1" dirty="0"/>
              <a:t>4. Sustainability and Ethical Commerce</a:t>
            </a:r>
          </a:p>
          <a:p>
            <a:pPr>
              <a:buFont typeface="Arial" panose="020B0604020202020204" pitchFamily="34" charset="0"/>
              <a:buChar char="•"/>
            </a:pPr>
            <a:r>
              <a:rPr lang="en-US" b="1" dirty="0"/>
              <a:t>Eco-Friendly Practices:</a:t>
            </a:r>
            <a:r>
              <a:rPr lang="en-US" dirty="0"/>
              <a:t> Consumers are more conscious about the environmental impact of their purchases. eCommerce platforms are focusing on sustainable packaging, carbon-neutral delivery, and promoting products from ethically sourced brands.</a:t>
            </a:r>
          </a:p>
          <a:p>
            <a:pPr>
              <a:buFont typeface="Arial" panose="020B0604020202020204" pitchFamily="34" charset="0"/>
              <a:buChar char="•"/>
            </a:pPr>
            <a:r>
              <a:rPr lang="en-US" b="1" dirty="0"/>
              <a:t>Circular Economy Models:</a:t>
            </a:r>
            <a:r>
              <a:rPr lang="en-US" dirty="0"/>
              <a:t> Online platforms that facilitate buying and selling secondhand or refurbished goods, such as clothing and electronics, are gaining popularity as consumers prioritize reducing waste.</a:t>
            </a:r>
          </a:p>
          <a:p>
            <a:endParaRPr lang="en-US" dirty="0"/>
          </a:p>
          <a:p>
            <a:r>
              <a:rPr lang="en-US" b="1" dirty="0"/>
              <a:t>5. Social Commerce</a:t>
            </a:r>
          </a:p>
          <a:p>
            <a:pPr>
              <a:buFont typeface="Arial" panose="020B0604020202020204" pitchFamily="34" charset="0"/>
              <a:buChar char="•"/>
            </a:pPr>
            <a:r>
              <a:rPr lang="en-US" b="1" dirty="0"/>
              <a:t>Shoppable Social Media:</a:t>
            </a:r>
            <a:r>
              <a:rPr lang="en-US" dirty="0"/>
              <a:t> Platforms like Instagram, Facebook, TikTok, and Pinterest are increasingly integrating shopping features, allowing users to purchase products directly within social apps. This blurs the line between social interaction and eCommerce.</a:t>
            </a:r>
          </a:p>
          <a:p>
            <a:pPr>
              <a:buFont typeface="Arial" panose="020B0604020202020204" pitchFamily="34" charset="0"/>
              <a:buChar char="•"/>
            </a:pPr>
            <a:r>
              <a:rPr lang="en-US" b="1" dirty="0"/>
              <a:t>Influencer Marketing:</a:t>
            </a:r>
            <a:r>
              <a:rPr lang="en-US" dirty="0"/>
              <a:t> Influencers are playing a major role in driving eCommerce, with brands leveraging their reach to sell products directly through posts, videos, and live streams.</a:t>
            </a:r>
          </a:p>
          <a:p>
            <a:pPr>
              <a:buFont typeface="Arial" panose="020B0604020202020204" pitchFamily="34" charset="0"/>
              <a:buChar char="•"/>
            </a:pPr>
            <a:endParaRPr lang="en-US" b="1" dirty="0"/>
          </a:p>
        </p:txBody>
      </p:sp>
    </p:spTree>
    <p:extLst>
      <p:ext uri="{BB962C8B-B14F-4D97-AF65-F5344CB8AC3E}">
        <p14:creationId xmlns:p14="http://schemas.microsoft.com/office/powerpoint/2010/main" val="30625916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21E4C21-7197-BFC4-AF85-178A2BC00AE2}"/>
              </a:ext>
            </a:extLst>
          </p:cNvPr>
          <p:cNvSpPr txBox="1"/>
          <p:nvPr/>
        </p:nvSpPr>
        <p:spPr>
          <a:xfrm>
            <a:off x="923731" y="680764"/>
            <a:ext cx="11000792" cy="5355312"/>
          </a:xfrm>
          <a:prstGeom prst="rect">
            <a:avLst/>
          </a:prstGeom>
          <a:noFill/>
        </p:spPr>
        <p:txBody>
          <a:bodyPr wrap="square">
            <a:spAutoFit/>
          </a:bodyPr>
          <a:lstStyle/>
          <a:p>
            <a:r>
              <a:rPr lang="en-US" b="1" dirty="0"/>
              <a:t>6. Subscription and Direct-to-Consumer (D2C) Models</a:t>
            </a:r>
          </a:p>
          <a:p>
            <a:pPr>
              <a:buFont typeface="Arial" panose="020B0604020202020204" pitchFamily="34" charset="0"/>
              <a:buChar char="•"/>
            </a:pPr>
            <a:r>
              <a:rPr lang="en-US" b="1" dirty="0"/>
              <a:t>Subscription Services:</a:t>
            </a:r>
            <a:r>
              <a:rPr lang="en-US" dirty="0"/>
              <a:t> The rise of subscription-based models (for everything from meal kits to beauty products) reflects a shift towards convenience and curated experiences.</a:t>
            </a:r>
          </a:p>
          <a:p>
            <a:pPr>
              <a:buFont typeface="Arial" panose="020B0604020202020204" pitchFamily="34" charset="0"/>
              <a:buChar char="•"/>
            </a:pPr>
            <a:r>
              <a:rPr lang="en-US" b="1" dirty="0"/>
              <a:t>D2C Brands:</a:t>
            </a:r>
            <a:r>
              <a:rPr lang="en-US" dirty="0"/>
              <a:t> Direct-to-consumer companies continue to bypass traditional retailers, offering personalized experiences, lower costs, and stronger brand-customer relationships.</a:t>
            </a:r>
          </a:p>
          <a:p>
            <a:endParaRPr lang="en-US" dirty="0"/>
          </a:p>
          <a:p>
            <a:r>
              <a:rPr lang="en-US" b="1" dirty="0"/>
              <a:t>7. Omnichannel Integration</a:t>
            </a:r>
          </a:p>
          <a:p>
            <a:pPr>
              <a:buFont typeface="Arial" panose="020B0604020202020204" pitchFamily="34" charset="0"/>
              <a:buChar char="•"/>
            </a:pPr>
            <a:r>
              <a:rPr lang="en-US" b="1" dirty="0"/>
              <a:t>Seamless Integration:</a:t>
            </a:r>
            <a:r>
              <a:rPr lang="en-US" dirty="0"/>
              <a:t> Consumers increasingly expect a seamless experience across online, mobile, and physical stores. Retailers are enhancing their omnichannel strategies to integrate digital and in-store experiences, such as "buy online, pick up in-store" (BOPIS) and curbside pickup.</a:t>
            </a:r>
          </a:p>
          <a:p>
            <a:pPr>
              <a:buFont typeface="Arial" panose="020B0604020202020204" pitchFamily="34" charset="0"/>
              <a:buChar char="•"/>
            </a:pPr>
            <a:r>
              <a:rPr lang="en-US" b="1" dirty="0"/>
              <a:t>Connected Devices:</a:t>
            </a:r>
            <a:r>
              <a:rPr lang="en-US" dirty="0"/>
              <a:t> IoT and connected devices will also play a role in this, allowing consumers to shop via various channels, including wearables and smart home devices.</a:t>
            </a:r>
          </a:p>
          <a:p>
            <a:endParaRPr lang="en-US" dirty="0"/>
          </a:p>
          <a:p>
            <a:r>
              <a:rPr lang="en-US" b="1" dirty="0"/>
              <a:t>8. Blockchain and Cryptocurrency</a:t>
            </a:r>
          </a:p>
          <a:p>
            <a:pPr>
              <a:buFont typeface="Arial" panose="020B0604020202020204" pitchFamily="34" charset="0"/>
              <a:buChar char="•"/>
            </a:pPr>
            <a:r>
              <a:rPr lang="en-US" b="1" dirty="0"/>
              <a:t>Transparent Supply Chains:</a:t>
            </a:r>
            <a:r>
              <a:rPr lang="en-US" dirty="0"/>
              <a:t> Blockchain technology could enhance transparency in the supply chain, helping consumers verify product authenticity, trace sourcing, and ensure ethical practices.</a:t>
            </a:r>
          </a:p>
          <a:p>
            <a:pPr>
              <a:buFont typeface="Arial" panose="020B0604020202020204" pitchFamily="34" charset="0"/>
              <a:buChar char="•"/>
            </a:pPr>
            <a:r>
              <a:rPr lang="en-US" b="1" dirty="0"/>
              <a:t>Cryptocurrency Payments:</a:t>
            </a:r>
            <a:r>
              <a:rPr lang="en-US" dirty="0"/>
              <a:t> As digital currencies like Bitcoin and Ethereum gain mainstream acceptance, more eCommerce platforms may integrate them as payment options, offering customers greater flexibility and privacy.</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39059214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91500E-0257-3146-434A-2751FE816B7D}"/>
              </a:ext>
            </a:extLst>
          </p:cNvPr>
          <p:cNvSpPr txBox="1"/>
          <p:nvPr/>
        </p:nvSpPr>
        <p:spPr>
          <a:xfrm>
            <a:off x="830423" y="751344"/>
            <a:ext cx="11159413" cy="5909310"/>
          </a:xfrm>
          <a:prstGeom prst="rect">
            <a:avLst/>
          </a:prstGeom>
          <a:noFill/>
        </p:spPr>
        <p:txBody>
          <a:bodyPr wrap="square">
            <a:spAutoFit/>
          </a:bodyPr>
          <a:lstStyle/>
          <a:p>
            <a:r>
              <a:rPr lang="en-US" b="1" dirty="0"/>
              <a:t>9. Faster and More Flexible Delivery</a:t>
            </a:r>
          </a:p>
          <a:p>
            <a:pPr>
              <a:buFont typeface="Arial" panose="020B0604020202020204" pitchFamily="34" charset="0"/>
              <a:buChar char="•"/>
            </a:pPr>
            <a:r>
              <a:rPr lang="en-US" b="1" dirty="0"/>
              <a:t>Same-Day Delivery:</a:t>
            </a:r>
            <a:r>
              <a:rPr lang="en-US" dirty="0"/>
              <a:t> Customers are demanding faster delivery, and eCommerce companies are investing in logistics, automation, and partnerships to make same-day or even one-hour delivery possible.</a:t>
            </a:r>
          </a:p>
          <a:p>
            <a:pPr>
              <a:buFont typeface="Arial" panose="020B0604020202020204" pitchFamily="34" charset="0"/>
              <a:buChar char="•"/>
            </a:pPr>
            <a:r>
              <a:rPr lang="en-US" b="1" dirty="0"/>
              <a:t>Drones and Autonomous Vehicles:</a:t>
            </a:r>
            <a:r>
              <a:rPr lang="en-US" dirty="0"/>
              <a:t> Drone deliveries and autonomous vehicles are emerging technologies that could revolutionize logistics, making last-mile deliveries faster and more efficient.</a:t>
            </a:r>
          </a:p>
          <a:p>
            <a:endParaRPr lang="en-US" dirty="0"/>
          </a:p>
          <a:p>
            <a:r>
              <a:rPr lang="en-US" b="1" dirty="0"/>
              <a:t>10. Mobile Commerce (M-Commerce)</a:t>
            </a:r>
          </a:p>
          <a:p>
            <a:pPr>
              <a:buFont typeface="Arial" panose="020B0604020202020204" pitchFamily="34" charset="0"/>
              <a:buChar char="•"/>
            </a:pPr>
            <a:r>
              <a:rPr lang="en-US" b="1" dirty="0"/>
              <a:t>Mobile-First Shopping:</a:t>
            </a:r>
            <a:r>
              <a:rPr lang="en-US" dirty="0"/>
              <a:t> As more consumers shop via their smartphones, mobile commerce is becoming the dominant eCommerce channel. Mobile-optimized websites and apps, along with digital wallets, will be key to improving the mobile shopping experience.</a:t>
            </a:r>
          </a:p>
          <a:p>
            <a:pPr>
              <a:buFont typeface="Arial" panose="020B0604020202020204" pitchFamily="34" charset="0"/>
              <a:buChar char="•"/>
            </a:pPr>
            <a:r>
              <a:rPr lang="en-US" b="1" dirty="0"/>
              <a:t>Progressive Web Apps (PWAs):</a:t>
            </a:r>
            <a:r>
              <a:rPr lang="en-US" dirty="0"/>
              <a:t> PWAs combine the best features of websites and apps, offering fast, reliable, and engaging experiences on mobile without requiring a download, thus streamlining the mobile shopping journey.</a:t>
            </a:r>
          </a:p>
          <a:p>
            <a:endParaRPr lang="en-US" dirty="0"/>
          </a:p>
          <a:p>
            <a:r>
              <a:rPr lang="en-US" b="1" dirty="0"/>
              <a:t>11. Data Privacy and Security</a:t>
            </a:r>
          </a:p>
          <a:p>
            <a:pPr>
              <a:buFont typeface="Arial" panose="020B0604020202020204" pitchFamily="34" charset="0"/>
              <a:buChar char="•"/>
            </a:pPr>
            <a:r>
              <a:rPr lang="en-US" b="1" dirty="0"/>
              <a:t>Stronger Privacy Protections:</a:t>
            </a:r>
            <a:r>
              <a:rPr lang="en-US" dirty="0"/>
              <a:t> As data breaches and privacy concerns grow, eCommerce companies must invest in stronger data security measures and comply with global regulations (e.g., GDPR, CCPA) to protect customer information.</a:t>
            </a:r>
          </a:p>
          <a:p>
            <a:pPr>
              <a:buFont typeface="Arial" panose="020B0604020202020204" pitchFamily="34" charset="0"/>
              <a:buChar char="•"/>
            </a:pPr>
            <a:r>
              <a:rPr lang="en-US" b="1" dirty="0"/>
              <a:t>Decentralized Data Control:</a:t>
            </a:r>
            <a:r>
              <a:rPr lang="en-US" dirty="0"/>
              <a:t> The future might see consumers taking more control over their data, with blockchain-based solutions offering decentralized identity management, where users have more say over what data is shared.</a:t>
            </a:r>
          </a:p>
          <a:p>
            <a:r>
              <a:rPr lang="en-US" dirty="0"/>
              <a:t>.</a:t>
            </a:r>
            <a:endParaRPr lang="en-IN" dirty="0"/>
          </a:p>
        </p:txBody>
      </p:sp>
    </p:spTree>
    <p:extLst>
      <p:ext uri="{BB962C8B-B14F-4D97-AF65-F5344CB8AC3E}">
        <p14:creationId xmlns:p14="http://schemas.microsoft.com/office/powerpoint/2010/main" val="8116699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5E591AB-1874-5BB2-E69C-927B5BE792A5}"/>
              </a:ext>
            </a:extLst>
          </p:cNvPr>
          <p:cNvSpPr txBox="1"/>
          <p:nvPr/>
        </p:nvSpPr>
        <p:spPr>
          <a:xfrm>
            <a:off x="977382" y="970013"/>
            <a:ext cx="10807182" cy="3416320"/>
          </a:xfrm>
          <a:prstGeom prst="rect">
            <a:avLst/>
          </a:prstGeom>
          <a:noFill/>
        </p:spPr>
        <p:txBody>
          <a:bodyPr wrap="square">
            <a:spAutoFit/>
          </a:bodyPr>
          <a:lstStyle/>
          <a:p>
            <a:r>
              <a:rPr lang="en-US" b="1" dirty="0"/>
              <a:t>12. Global eCommerce Expansion</a:t>
            </a:r>
          </a:p>
          <a:p>
            <a:pPr>
              <a:buFont typeface="Arial" panose="020B0604020202020204" pitchFamily="34" charset="0"/>
              <a:buChar char="•"/>
            </a:pPr>
            <a:r>
              <a:rPr lang="en-US" b="1" dirty="0"/>
              <a:t>Cross-Border Commerce:</a:t>
            </a:r>
            <a:r>
              <a:rPr lang="en-US" dirty="0"/>
              <a:t> The growing ease of cross-border eCommerce, thanks to improved logistics, localized experiences, and better payment solutions, is enabling businesses to reach new global audiences.</a:t>
            </a:r>
          </a:p>
          <a:p>
            <a:pPr>
              <a:buFont typeface="Arial" panose="020B0604020202020204" pitchFamily="34" charset="0"/>
              <a:buChar char="•"/>
            </a:pPr>
            <a:r>
              <a:rPr lang="en-US" b="1" dirty="0"/>
              <a:t>Localized Experiences:</a:t>
            </a:r>
            <a:r>
              <a:rPr lang="en-US" dirty="0"/>
              <a:t> To succeed in international markets, companies are focusing on offering localized shopping experiences, including language support, regional payment methods, and culturally relevant marketing</a:t>
            </a:r>
          </a:p>
          <a:p>
            <a:pPr>
              <a:buFont typeface="Arial" panose="020B0604020202020204" pitchFamily="34" charset="0"/>
              <a:buChar char="•"/>
            </a:pPr>
            <a:endParaRPr lang="en-US" dirty="0"/>
          </a:p>
          <a:p>
            <a:r>
              <a:rPr lang="en-US" b="1" dirty="0"/>
              <a:t>13. Green Logistics</a:t>
            </a:r>
          </a:p>
          <a:p>
            <a:pPr>
              <a:buFont typeface="Arial" panose="020B0604020202020204" pitchFamily="34" charset="0"/>
              <a:buChar char="•"/>
            </a:pPr>
            <a:r>
              <a:rPr lang="en-US" b="1" dirty="0"/>
              <a:t>Sustainable Delivery:</a:t>
            </a:r>
            <a:r>
              <a:rPr lang="en-US" dirty="0"/>
              <a:t> Beyond just the product, consumers are also looking for environmentally friendly shipping options. The future of eCommerce will include more electric vehicles, optimized delivery routes, and eco-friendly packaging to reduce the carbon footprint of deliveries.</a:t>
            </a:r>
          </a:p>
          <a:p>
            <a:endParaRPr lang="en-IN" dirty="0"/>
          </a:p>
        </p:txBody>
      </p:sp>
    </p:spTree>
    <p:extLst>
      <p:ext uri="{BB962C8B-B14F-4D97-AF65-F5344CB8AC3E}">
        <p14:creationId xmlns:p14="http://schemas.microsoft.com/office/powerpoint/2010/main" val="2923416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A13E3-6530-478D-BAB4-F58041457EEA}"/>
              </a:ext>
            </a:extLst>
          </p:cNvPr>
          <p:cNvSpPr>
            <a:spLocks noGrp="1"/>
          </p:cNvSpPr>
          <p:nvPr>
            <p:ph type="title"/>
          </p:nvPr>
        </p:nvSpPr>
        <p:spPr/>
        <p:txBody>
          <a:bodyPr/>
          <a:lstStyle/>
          <a:p>
            <a:r>
              <a:rPr lang="en-IN" dirty="0"/>
              <a:t>Continued…..</a:t>
            </a:r>
          </a:p>
        </p:txBody>
      </p:sp>
      <p:sp>
        <p:nvSpPr>
          <p:cNvPr id="3" name="Content Placeholder 2">
            <a:extLst>
              <a:ext uri="{FF2B5EF4-FFF2-40B4-BE49-F238E27FC236}">
                <a16:creationId xmlns:a16="http://schemas.microsoft.com/office/drawing/2014/main" id="{F10C8471-A8DC-41F9-B78A-D68B0D8F2789}"/>
              </a:ext>
            </a:extLst>
          </p:cNvPr>
          <p:cNvSpPr>
            <a:spLocks noGrp="1"/>
          </p:cNvSpPr>
          <p:nvPr>
            <p:ph idx="1"/>
          </p:nvPr>
        </p:nvSpPr>
        <p:spPr>
          <a:xfrm>
            <a:off x="1371600" y="1537252"/>
            <a:ext cx="9601200" cy="4330148"/>
          </a:xfrm>
        </p:spPr>
        <p:txBody>
          <a:bodyPr>
            <a:normAutofit/>
          </a:bodyPr>
          <a:lstStyle/>
          <a:p>
            <a:r>
              <a:rPr lang="en-IN" sz="3200" dirty="0"/>
              <a:t>Determine the resources required.</a:t>
            </a:r>
          </a:p>
          <a:p>
            <a:r>
              <a:rPr lang="en-IN" sz="3200" dirty="0"/>
              <a:t>Arrangement of resources required.</a:t>
            </a:r>
          </a:p>
          <a:p>
            <a:r>
              <a:rPr lang="en-IN" sz="3200" dirty="0"/>
              <a:t>Allocation of resources required.</a:t>
            </a:r>
          </a:p>
          <a:p>
            <a:r>
              <a:rPr lang="en-IN" sz="3200" dirty="0"/>
              <a:t>Launching the enterprise</a:t>
            </a:r>
          </a:p>
          <a:p>
            <a:r>
              <a:rPr lang="en-IN" sz="3200" dirty="0"/>
              <a:t>Periodic review</a:t>
            </a:r>
          </a:p>
        </p:txBody>
      </p:sp>
    </p:spTree>
    <p:extLst>
      <p:ext uri="{BB962C8B-B14F-4D97-AF65-F5344CB8AC3E}">
        <p14:creationId xmlns:p14="http://schemas.microsoft.com/office/powerpoint/2010/main" val="989859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E5311-3D8E-44BF-8F3A-AA1A02F8826C}"/>
              </a:ext>
            </a:extLst>
          </p:cNvPr>
          <p:cNvSpPr>
            <a:spLocks noGrp="1"/>
          </p:cNvSpPr>
          <p:nvPr>
            <p:ph type="title"/>
          </p:nvPr>
        </p:nvSpPr>
        <p:spPr>
          <a:xfrm>
            <a:off x="821030" y="1"/>
            <a:ext cx="10353761" cy="1066800"/>
          </a:xfrm>
        </p:spPr>
        <p:txBody>
          <a:bodyPr/>
          <a:lstStyle/>
          <a:p>
            <a:r>
              <a:rPr lang="en-IN" dirty="0"/>
              <a:t>FIXED CAPITAL</a:t>
            </a:r>
          </a:p>
        </p:txBody>
      </p:sp>
      <p:sp>
        <p:nvSpPr>
          <p:cNvPr id="3" name="Content Placeholder 2">
            <a:extLst>
              <a:ext uri="{FF2B5EF4-FFF2-40B4-BE49-F238E27FC236}">
                <a16:creationId xmlns:a16="http://schemas.microsoft.com/office/drawing/2014/main" id="{DA931226-3333-4AD6-A5FB-AB2A9F0F5426}"/>
              </a:ext>
            </a:extLst>
          </p:cNvPr>
          <p:cNvSpPr>
            <a:spLocks noGrp="1"/>
          </p:cNvSpPr>
          <p:nvPr>
            <p:ph idx="1"/>
          </p:nvPr>
        </p:nvSpPr>
        <p:spPr>
          <a:xfrm>
            <a:off x="913795" y="1066801"/>
            <a:ext cx="10353762" cy="4724399"/>
          </a:xfrm>
        </p:spPr>
        <p:txBody>
          <a:bodyPr>
            <a:normAutofit lnSpcReduction="10000"/>
          </a:bodyPr>
          <a:lstStyle/>
          <a:p>
            <a:r>
              <a:rPr lang="en-IN" dirty="0"/>
              <a:t>It is called long term capital. It is required to purchase fixed asset like plants and machinery.</a:t>
            </a:r>
          </a:p>
          <a:p>
            <a:pPr marL="0" indent="0">
              <a:buNone/>
            </a:pPr>
            <a:r>
              <a:rPr lang="en-IN" dirty="0"/>
              <a:t>FACTORS INFLUENCING FIXED CAPITAL :</a:t>
            </a:r>
          </a:p>
          <a:p>
            <a:r>
              <a:rPr lang="en-IN" dirty="0"/>
              <a:t>Nature of business</a:t>
            </a:r>
          </a:p>
          <a:p>
            <a:r>
              <a:rPr lang="en-IN" dirty="0"/>
              <a:t>Size of Business unit</a:t>
            </a:r>
          </a:p>
          <a:p>
            <a:r>
              <a:rPr lang="en-IN" dirty="0"/>
              <a:t>Type of products manufactured</a:t>
            </a:r>
          </a:p>
          <a:p>
            <a:r>
              <a:rPr lang="en-IN" dirty="0"/>
              <a:t>Technology</a:t>
            </a:r>
          </a:p>
          <a:p>
            <a:r>
              <a:rPr lang="en-IN" dirty="0"/>
              <a:t>Scope of activities</a:t>
            </a:r>
          </a:p>
          <a:p>
            <a:r>
              <a:rPr lang="en-IN" dirty="0"/>
              <a:t>Method of acquiring asset</a:t>
            </a:r>
          </a:p>
          <a:p>
            <a:r>
              <a:rPr lang="en-IN" dirty="0"/>
              <a:t>Government subsidy</a:t>
            </a:r>
          </a:p>
          <a:p>
            <a:r>
              <a:rPr lang="en-IN" dirty="0"/>
              <a:t>Nature of strategy</a:t>
            </a:r>
          </a:p>
          <a:p>
            <a:r>
              <a:rPr lang="en-IN" dirty="0"/>
              <a:t>Economic condition</a:t>
            </a:r>
          </a:p>
        </p:txBody>
      </p:sp>
    </p:spTree>
    <p:extLst>
      <p:ext uri="{BB962C8B-B14F-4D97-AF65-F5344CB8AC3E}">
        <p14:creationId xmlns:p14="http://schemas.microsoft.com/office/powerpoint/2010/main" val="2932380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87F52-3F0B-4D65-9927-1F65DEE13485}"/>
              </a:ext>
            </a:extLst>
          </p:cNvPr>
          <p:cNvSpPr>
            <a:spLocks noGrp="1"/>
          </p:cNvSpPr>
          <p:nvPr>
            <p:ph type="title"/>
          </p:nvPr>
        </p:nvSpPr>
        <p:spPr/>
        <p:txBody>
          <a:bodyPr/>
          <a:lstStyle/>
          <a:p>
            <a:r>
              <a:rPr lang="en-IN" dirty="0"/>
              <a:t>Sources of fixed capital</a:t>
            </a:r>
          </a:p>
        </p:txBody>
      </p:sp>
      <p:sp>
        <p:nvSpPr>
          <p:cNvPr id="3" name="Content Placeholder 2">
            <a:extLst>
              <a:ext uri="{FF2B5EF4-FFF2-40B4-BE49-F238E27FC236}">
                <a16:creationId xmlns:a16="http://schemas.microsoft.com/office/drawing/2014/main" id="{60DEA57A-B7CF-4A85-8FE0-08942A41F7BC}"/>
              </a:ext>
            </a:extLst>
          </p:cNvPr>
          <p:cNvSpPr>
            <a:spLocks noGrp="1"/>
          </p:cNvSpPr>
          <p:nvPr>
            <p:ph idx="1"/>
          </p:nvPr>
        </p:nvSpPr>
        <p:spPr/>
        <p:txBody>
          <a:bodyPr/>
          <a:lstStyle/>
          <a:p>
            <a:r>
              <a:rPr lang="en-IN" dirty="0"/>
              <a:t>Public issue of shares</a:t>
            </a:r>
          </a:p>
          <a:p>
            <a:r>
              <a:rPr lang="en-IN" dirty="0"/>
              <a:t>Right issue of shares</a:t>
            </a:r>
          </a:p>
          <a:p>
            <a:r>
              <a:rPr lang="en-IN" dirty="0"/>
              <a:t>Issue of debentures</a:t>
            </a:r>
          </a:p>
          <a:p>
            <a:r>
              <a:rPr lang="en-IN" dirty="0"/>
              <a:t>Term loans</a:t>
            </a:r>
          </a:p>
          <a:p>
            <a:r>
              <a:rPr lang="en-IN" dirty="0"/>
              <a:t>Accumulated earnings</a:t>
            </a:r>
          </a:p>
          <a:p>
            <a:r>
              <a:rPr lang="en-IN" dirty="0"/>
              <a:t>Lease financing</a:t>
            </a:r>
          </a:p>
          <a:p>
            <a:r>
              <a:rPr lang="en-IN" dirty="0"/>
              <a:t>Venture capital</a:t>
            </a:r>
          </a:p>
          <a:p>
            <a:endParaRPr lang="en-IN" dirty="0"/>
          </a:p>
        </p:txBody>
      </p:sp>
    </p:spTree>
    <p:extLst>
      <p:ext uri="{BB962C8B-B14F-4D97-AF65-F5344CB8AC3E}">
        <p14:creationId xmlns:p14="http://schemas.microsoft.com/office/powerpoint/2010/main" val="3504317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2E097-F84E-4007-B0EE-ABB474829DB6}"/>
              </a:ext>
            </a:extLst>
          </p:cNvPr>
          <p:cNvSpPr>
            <a:spLocks noGrp="1"/>
          </p:cNvSpPr>
          <p:nvPr>
            <p:ph type="title"/>
          </p:nvPr>
        </p:nvSpPr>
        <p:spPr>
          <a:xfrm>
            <a:off x="913795" y="1"/>
            <a:ext cx="10353761" cy="901148"/>
          </a:xfrm>
        </p:spPr>
        <p:txBody>
          <a:bodyPr/>
          <a:lstStyle/>
          <a:p>
            <a:r>
              <a:rPr lang="en-IN" dirty="0"/>
              <a:t>Working capital</a:t>
            </a:r>
          </a:p>
        </p:txBody>
      </p:sp>
      <p:sp>
        <p:nvSpPr>
          <p:cNvPr id="3" name="Content Placeholder 2">
            <a:extLst>
              <a:ext uri="{FF2B5EF4-FFF2-40B4-BE49-F238E27FC236}">
                <a16:creationId xmlns:a16="http://schemas.microsoft.com/office/drawing/2014/main" id="{C117EBAB-A61E-4F77-B9D7-DC8B61813E3D}"/>
              </a:ext>
            </a:extLst>
          </p:cNvPr>
          <p:cNvSpPr>
            <a:spLocks noGrp="1"/>
          </p:cNvSpPr>
          <p:nvPr>
            <p:ph idx="1"/>
          </p:nvPr>
        </p:nvSpPr>
        <p:spPr>
          <a:xfrm>
            <a:off x="924444" y="742123"/>
            <a:ext cx="10978914" cy="5857460"/>
          </a:xfrm>
        </p:spPr>
        <p:txBody>
          <a:bodyPr>
            <a:normAutofit fontScale="92500" lnSpcReduction="10000"/>
          </a:bodyPr>
          <a:lstStyle/>
          <a:p>
            <a:r>
              <a:rPr lang="en-IN" dirty="0"/>
              <a:t>It is also known as circulating capital and is required for the payment of recurring expenses towards material, consumables, salaries, wages etc.</a:t>
            </a:r>
          </a:p>
          <a:p>
            <a:r>
              <a:rPr lang="en-IN" dirty="0"/>
              <a:t>FACTORS INFLUENCING WORKING CAPITAL REQUIREMENT;</a:t>
            </a:r>
          </a:p>
          <a:p>
            <a:pPr marL="0" indent="0">
              <a:buNone/>
            </a:pPr>
            <a:r>
              <a:rPr lang="en-IN" dirty="0"/>
              <a:t>Nature of the business</a:t>
            </a:r>
          </a:p>
          <a:p>
            <a:pPr marL="0" indent="0">
              <a:buNone/>
            </a:pPr>
            <a:r>
              <a:rPr lang="en-IN" dirty="0"/>
              <a:t>Competition</a:t>
            </a:r>
          </a:p>
          <a:p>
            <a:pPr marL="0" indent="0">
              <a:buNone/>
            </a:pPr>
            <a:r>
              <a:rPr lang="en-IN" dirty="0"/>
              <a:t>Condition of supply</a:t>
            </a:r>
          </a:p>
          <a:p>
            <a:pPr marL="0" indent="0">
              <a:buNone/>
            </a:pPr>
            <a:r>
              <a:rPr lang="en-IN" dirty="0"/>
              <a:t>Operating cycle</a:t>
            </a:r>
          </a:p>
          <a:p>
            <a:pPr marL="0" indent="0">
              <a:buNone/>
            </a:pPr>
            <a:r>
              <a:rPr lang="en-IN" dirty="0"/>
              <a:t>Operating cost</a:t>
            </a:r>
          </a:p>
          <a:p>
            <a:pPr marL="0" indent="0">
              <a:buNone/>
            </a:pPr>
            <a:r>
              <a:rPr lang="en-IN" dirty="0"/>
              <a:t>Seasonality of operations</a:t>
            </a:r>
          </a:p>
          <a:p>
            <a:pPr marL="0" indent="0">
              <a:buNone/>
            </a:pPr>
            <a:r>
              <a:rPr lang="en-IN" dirty="0"/>
              <a:t>Size of the firm</a:t>
            </a:r>
          </a:p>
          <a:p>
            <a:pPr marL="0" indent="0">
              <a:buNone/>
            </a:pPr>
            <a:r>
              <a:rPr lang="en-IN" dirty="0"/>
              <a:t>Technology</a:t>
            </a:r>
          </a:p>
          <a:p>
            <a:pPr marL="0" indent="0">
              <a:buNone/>
            </a:pPr>
            <a:r>
              <a:rPr lang="en-IN" dirty="0"/>
              <a:t>Terms and condition of purchase and slae</a:t>
            </a:r>
          </a:p>
          <a:p>
            <a:pPr marL="0" indent="0">
              <a:buNone/>
            </a:pPr>
            <a:r>
              <a:rPr lang="en-IN" dirty="0"/>
              <a:t>Economic condition</a:t>
            </a:r>
          </a:p>
          <a:p>
            <a:pPr marL="0" indent="0">
              <a:buNone/>
            </a:pPr>
            <a:r>
              <a:rPr lang="en-IN" dirty="0"/>
              <a:t>Expansion and growth</a:t>
            </a:r>
          </a:p>
          <a:p>
            <a:pPr marL="0" indent="0">
              <a:buNone/>
            </a:pPr>
            <a:r>
              <a:rPr lang="en-IN" dirty="0"/>
              <a:t> production policy</a:t>
            </a:r>
          </a:p>
        </p:txBody>
      </p:sp>
    </p:spTree>
    <p:extLst>
      <p:ext uri="{BB962C8B-B14F-4D97-AF65-F5344CB8AC3E}">
        <p14:creationId xmlns:p14="http://schemas.microsoft.com/office/powerpoint/2010/main" val="2215414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8B92F-E6BA-4F74-96A8-1A201738E7E4}"/>
              </a:ext>
            </a:extLst>
          </p:cNvPr>
          <p:cNvSpPr>
            <a:spLocks noGrp="1"/>
          </p:cNvSpPr>
          <p:nvPr>
            <p:ph type="title"/>
          </p:nvPr>
        </p:nvSpPr>
        <p:spPr>
          <a:xfrm>
            <a:off x="913796" y="0"/>
            <a:ext cx="10353761" cy="874643"/>
          </a:xfrm>
        </p:spPr>
        <p:txBody>
          <a:bodyPr/>
          <a:lstStyle/>
          <a:p>
            <a:r>
              <a:rPr lang="en-IN" dirty="0"/>
              <a:t>Sources of working capital</a:t>
            </a:r>
          </a:p>
        </p:txBody>
      </p:sp>
      <p:sp>
        <p:nvSpPr>
          <p:cNvPr id="3" name="Content Placeholder 2">
            <a:extLst>
              <a:ext uri="{FF2B5EF4-FFF2-40B4-BE49-F238E27FC236}">
                <a16:creationId xmlns:a16="http://schemas.microsoft.com/office/drawing/2014/main" id="{F20BFCDF-E524-439C-B04C-ABBB5238D316}"/>
              </a:ext>
            </a:extLst>
          </p:cNvPr>
          <p:cNvSpPr>
            <a:spLocks noGrp="1"/>
          </p:cNvSpPr>
          <p:nvPr>
            <p:ph idx="1"/>
          </p:nvPr>
        </p:nvSpPr>
        <p:spPr>
          <a:xfrm>
            <a:off x="913795" y="874643"/>
            <a:ext cx="10353762" cy="4916557"/>
          </a:xfrm>
        </p:spPr>
        <p:txBody>
          <a:bodyPr/>
          <a:lstStyle/>
          <a:p>
            <a:r>
              <a:rPr lang="en-IN" dirty="0"/>
              <a:t>Advances by bank (cash credit; short term loans; purchase/ Discounting of bills; Letter of credit)</a:t>
            </a:r>
          </a:p>
          <a:p>
            <a:r>
              <a:rPr lang="en-IN" dirty="0"/>
              <a:t>Dealer advances</a:t>
            </a:r>
          </a:p>
          <a:p>
            <a:r>
              <a:rPr lang="en-IN" dirty="0"/>
              <a:t>Debentures</a:t>
            </a:r>
          </a:p>
          <a:p>
            <a:r>
              <a:rPr lang="en-IN" dirty="0"/>
              <a:t>Short term loan from FI</a:t>
            </a:r>
          </a:p>
          <a:p>
            <a:r>
              <a:rPr lang="en-IN" dirty="0"/>
              <a:t>Trade credit</a:t>
            </a:r>
          </a:p>
          <a:p>
            <a:r>
              <a:rPr lang="en-IN" dirty="0"/>
              <a:t>Funds from operation</a:t>
            </a:r>
          </a:p>
          <a:p>
            <a:r>
              <a:rPr lang="en-IN" dirty="0"/>
              <a:t>Public deposit</a:t>
            </a:r>
          </a:p>
          <a:p>
            <a:r>
              <a:rPr lang="en-IN" dirty="0"/>
              <a:t>Commercial papers</a:t>
            </a:r>
          </a:p>
          <a:p>
            <a:r>
              <a:rPr lang="en-IN" dirty="0"/>
              <a:t>Inter corporate deposit</a:t>
            </a:r>
          </a:p>
          <a:p>
            <a:endParaRPr lang="en-IN" dirty="0"/>
          </a:p>
        </p:txBody>
      </p:sp>
    </p:spTree>
    <p:extLst>
      <p:ext uri="{BB962C8B-B14F-4D97-AF65-F5344CB8AC3E}">
        <p14:creationId xmlns:p14="http://schemas.microsoft.com/office/powerpoint/2010/main" val="356907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E2C20-7397-4280-B97E-032255B2301D}"/>
              </a:ext>
            </a:extLst>
          </p:cNvPr>
          <p:cNvSpPr>
            <a:spLocks noGrp="1"/>
          </p:cNvSpPr>
          <p:nvPr>
            <p:ph type="title"/>
          </p:nvPr>
        </p:nvSpPr>
        <p:spPr>
          <a:xfrm>
            <a:off x="913795" y="609600"/>
            <a:ext cx="10353761" cy="715617"/>
          </a:xfrm>
        </p:spPr>
        <p:txBody>
          <a:bodyPr/>
          <a:lstStyle/>
          <a:p>
            <a:r>
              <a:rPr lang="en-IN" dirty="0"/>
              <a:t>comparison</a:t>
            </a:r>
          </a:p>
        </p:txBody>
      </p:sp>
      <p:sp>
        <p:nvSpPr>
          <p:cNvPr id="3" name="Content Placeholder 2">
            <a:extLst>
              <a:ext uri="{FF2B5EF4-FFF2-40B4-BE49-F238E27FC236}">
                <a16:creationId xmlns:a16="http://schemas.microsoft.com/office/drawing/2014/main" id="{3A6251A7-07BE-47A4-B96F-93E096C66C6B}"/>
              </a:ext>
            </a:extLst>
          </p:cNvPr>
          <p:cNvSpPr>
            <a:spLocks noGrp="1"/>
          </p:cNvSpPr>
          <p:nvPr>
            <p:ph sz="half" idx="1"/>
          </p:nvPr>
        </p:nvSpPr>
        <p:spPr>
          <a:xfrm>
            <a:off x="913795" y="1325217"/>
            <a:ext cx="5106004" cy="4465983"/>
          </a:xfrm>
        </p:spPr>
        <p:txBody>
          <a:bodyPr>
            <a:normAutofit/>
          </a:bodyPr>
          <a:lstStyle/>
          <a:p>
            <a:r>
              <a:rPr lang="en-IN" dirty="0"/>
              <a:t>FIXED CAPITAL</a:t>
            </a:r>
          </a:p>
          <a:p>
            <a:pPr marL="457200" indent="-457200">
              <a:buAutoNum type="arabicPeriod"/>
            </a:pPr>
            <a:r>
              <a:rPr lang="en-IN" dirty="0"/>
              <a:t>Long term capital</a:t>
            </a:r>
          </a:p>
          <a:p>
            <a:pPr marL="457200" indent="-457200">
              <a:buAutoNum type="arabicPeriod"/>
            </a:pPr>
            <a:r>
              <a:rPr lang="en-IN" dirty="0"/>
              <a:t>Invested in fixed asset</a:t>
            </a:r>
          </a:p>
          <a:p>
            <a:pPr marL="457200" indent="-457200">
              <a:buAutoNum type="arabicPeriod"/>
            </a:pPr>
            <a:r>
              <a:rPr lang="en-IN" dirty="0"/>
              <a:t>It is obtained by way of issue of shares, debentures, term loans, venture capital</a:t>
            </a:r>
          </a:p>
          <a:p>
            <a:pPr marL="457200" indent="-457200">
              <a:buAutoNum type="arabicPeriod"/>
            </a:pPr>
            <a:r>
              <a:rPr lang="en-IN" dirty="0"/>
              <a:t>This capital is required for longer period</a:t>
            </a:r>
          </a:p>
          <a:p>
            <a:pPr marL="457200" indent="-457200">
              <a:buAutoNum type="arabicPeriod"/>
            </a:pPr>
            <a:r>
              <a:rPr lang="en-IN" dirty="0"/>
              <a:t>Involve higher risk</a:t>
            </a:r>
          </a:p>
          <a:p>
            <a:pPr marL="457200" indent="-457200">
              <a:buAutoNum type="arabicPeriod"/>
            </a:pPr>
            <a:r>
              <a:rPr lang="en-IN" dirty="0"/>
              <a:t>Decision involving fixed capital taken by top </a:t>
            </a:r>
            <a:r>
              <a:rPr lang="en-IN" dirty="0" err="1"/>
              <a:t>mgmt</a:t>
            </a:r>
            <a:endParaRPr lang="en-IN" dirty="0"/>
          </a:p>
        </p:txBody>
      </p:sp>
      <p:sp>
        <p:nvSpPr>
          <p:cNvPr id="4" name="Content Placeholder 3">
            <a:extLst>
              <a:ext uri="{FF2B5EF4-FFF2-40B4-BE49-F238E27FC236}">
                <a16:creationId xmlns:a16="http://schemas.microsoft.com/office/drawing/2014/main" id="{264B0808-3D9E-471D-81D2-A5E6A4CBA5E0}"/>
              </a:ext>
            </a:extLst>
          </p:cNvPr>
          <p:cNvSpPr>
            <a:spLocks noGrp="1"/>
          </p:cNvSpPr>
          <p:nvPr>
            <p:ph sz="half" idx="2"/>
          </p:nvPr>
        </p:nvSpPr>
        <p:spPr>
          <a:xfrm>
            <a:off x="6173403" y="1325217"/>
            <a:ext cx="5094154" cy="4465983"/>
          </a:xfrm>
        </p:spPr>
        <p:txBody>
          <a:bodyPr>
            <a:normAutofit/>
          </a:bodyPr>
          <a:lstStyle/>
          <a:p>
            <a:r>
              <a:rPr lang="en-IN" dirty="0"/>
              <a:t>WORKING CAPITAL</a:t>
            </a:r>
          </a:p>
          <a:p>
            <a:pPr marL="457200" indent="-457200">
              <a:buAutoNum type="arabicPeriod"/>
            </a:pPr>
            <a:r>
              <a:rPr lang="en-IN" dirty="0"/>
              <a:t>Short term capital</a:t>
            </a:r>
          </a:p>
          <a:p>
            <a:pPr marL="457200" indent="-457200">
              <a:buAutoNum type="arabicPeriod"/>
            </a:pPr>
            <a:r>
              <a:rPr lang="en-IN" dirty="0"/>
              <a:t>Invested in current asset and to finance day to day business</a:t>
            </a:r>
          </a:p>
          <a:p>
            <a:pPr marL="457200" indent="-457200">
              <a:buAutoNum type="arabicPeriod"/>
            </a:pPr>
            <a:r>
              <a:rPr lang="en-IN" dirty="0"/>
              <a:t>Obtained through short term loan, cash credit/ OD</a:t>
            </a:r>
          </a:p>
          <a:p>
            <a:pPr marL="457200" indent="-457200">
              <a:buAutoNum type="arabicPeriod"/>
            </a:pPr>
            <a:r>
              <a:rPr lang="en-IN" dirty="0"/>
              <a:t>Capital is required for shorter period</a:t>
            </a:r>
          </a:p>
          <a:p>
            <a:pPr marL="457200" indent="-457200">
              <a:buAutoNum type="arabicPeriod"/>
            </a:pPr>
            <a:r>
              <a:rPr lang="en-IN" dirty="0"/>
              <a:t>Less risk</a:t>
            </a:r>
          </a:p>
          <a:p>
            <a:pPr marL="457200" indent="-457200">
              <a:buAutoNum type="arabicPeriod"/>
            </a:pPr>
            <a:r>
              <a:rPr lang="en-IN" dirty="0"/>
              <a:t>Decision can be taken at </a:t>
            </a:r>
            <a:r>
              <a:rPr lang="en-IN"/>
              <a:t>any level.</a:t>
            </a:r>
            <a:endParaRPr lang="en-IN" dirty="0"/>
          </a:p>
          <a:p>
            <a:pPr marL="457200" indent="-457200">
              <a:buAutoNum type="arabicPeriod"/>
            </a:pPr>
            <a:endParaRPr lang="en-IN" dirty="0"/>
          </a:p>
        </p:txBody>
      </p:sp>
    </p:spTree>
    <p:extLst>
      <p:ext uri="{BB962C8B-B14F-4D97-AF65-F5344CB8AC3E}">
        <p14:creationId xmlns:p14="http://schemas.microsoft.com/office/powerpoint/2010/main" val="1752912917"/>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Crop</Template>
  <TotalTime>1300</TotalTime>
  <Words>3619</Words>
  <Application>Microsoft Office PowerPoint</Application>
  <PresentationFormat>Widescreen</PresentationFormat>
  <Paragraphs>306</Paragraphs>
  <Slides>34</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34</vt:i4>
      </vt:variant>
    </vt:vector>
  </HeadingPairs>
  <TitlesOfParts>
    <vt:vector size="46" baseType="lpstr">
      <vt:lpstr>Arial</vt:lpstr>
      <vt:lpstr>Franklin Gothic Book</vt:lpstr>
      <vt:lpstr>Georgia</vt:lpstr>
      <vt:lpstr>inherit</vt:lpstr>
      <vt:lpstr>Minion Pro</vt:lpstr>
      <vt:lpstr>Montserrat</vt:lpstr>
      <vt:lpstr>Muli</vt:lpstr>
      <vt:lpstr>Muli</vt:lpstr>
      <vt:lpstr>Open Sans</vt:lpstr>
      <vt:lpstr>Times New Roman</vt:lpstr>
      <vt:lpstr>Wingdings</vt:lpstr>
      <vt:lpstr>Crop</vt:lpstr>
      <vt:lpstr>PowerPoint Presentation</vt:lpstr>
      <vt:lpstr>PowerPoint Presentation</vt:lpstr>
      <vt:lpstr>Steps in setting up business venture</vt:lpstr>
      <vt:lpstr>Continued…..</vt:lpstr>
      <vt:lpstr>FIXED CAPITAL</vt:lpstr>
      <vt:lpstr>Sources of fixed capital</vt:lpstr>
      <vt:lpstr>Working capital</vt:lpstr>
      <vt:lpstr>Sources of working capital</vt:lpstr>
      <vt:lpstr>comparison</vt:lpstr>
      <vt:lpstr>OTHER SOURCES OF FINANCE</vt:lpstr>
      <vt:lpstr>PowerPoint Presentation</vt:lpstr>
      <vt:lpstr>PowerPoint Presentation</vt:lpstr>
      <vt:lpstr>PowerPoint Presentation</vt:lpstr>
      <vt:lpstr>Legal formalities for starting a business</vt:lpstr>
      <vt:lpstr>4. Adhering to labour laws </vt:lpstr>
      <vt:lpstr>5. Ensuring protection of intellectual property </vt:lpstr>
      <vt:lpstr>…continued</vt:lpstr>
      <vt:lpstr>PowerPoint Presentation</vt:lpstr>
      <vt:lpstr>STARTUP INDIA</vt:lpstr>
      <vt:lpstr>PowerPoint Presentation</vt:lpstr>
      <vt:lpstr>PowerPoint Presentation</vt:lpstr>
      <vt:lpstr>PowerPoint Presentation</vt:lpstr>
      <vt:lpstr>RESULT OF MAKE IN INDIA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BPEM</dc:title>
  <dc:creator>Rakhi Bhattacharya</dc:creator>
  <cp:lastModifiedBy>onlinerakhib04@gmail.com</cp:lastModifiedBy>
  <cp:revision>17</cp:revision>
  <dcterms:created xsi:type="dcterms:W3CDTF">2021-09-15T17:43:40Z</dcterms:created>
  <dcterms:modified xsi:type="dcterms:W3CDTF">2024-10-03T02:43:23Z</dcterms:modified>
</cp:coreProperties>
</file>