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4" r:id="rId4"/>
    <p:sldId id="263" r:id="rId5"/>
    <p:sldId id="262" r:id="rId6"/>
    <p:sldId id="261" r:id="rId7"/>
    <p:sldId id="260" r:id="rId8"/>
    <p:sldId id="266" r:id="rId9"/>
    <p:sldId id="259" r:id="rId10"/>
    <p:sldId id="271" r:id="rId11"/>
    <p:sldId id="270" r:id="rId12"/>
    <p:sldId id="269" r:id="rId13"/>
    <p:sldId id="273" r:id="rId14"/>
    <p:sldId id="272" r:id="rId15"/>
    <p:sldId id="268" r:id="rId16"/>
    <p:sldId id="304" r:id="rId17"/>
    <p:sldId id="276" r:id="rId18"/>
    <p:sldId id="267" r:id="rId19"/>
    <p:sldId id="274" r:id="rId20"/>
    <p:sldId id="277" r:id="rId21"/>
    <p:sldId id="275" r:id="rId22"/>
    <p:sldId id="258" r:id="rId23"/>
    <p:sldId id="284" r:id="rId24"/>
    <p:sldId id="283" r:id="rId25"/>
    <p:sldId id="282" r:id="rId26"/>
    <p:sldId id="285" r:id="rId27"/>
    <p:sldId id="280" r:id="rId28"/>
    <p:sldId id="288" r:id="rId29"/>
    <p:sldId id="287" r:id="rId30"/>
    <p:sldId id="286" r:id="rId31"/>
    <p:sldId id="289" r:id="rId32"/>
    <p:sldId id="279" r:id="rId33"/>
    <p:sldId id="293" r:id="rId34"/>
    <p:sldId id="278" r:id="rId35"/>
    <p:sldId id="292" r:id="rId36"/>
    <p:sldId id="291" r:id="rId37"/>
    <p:sldId id="294" r:id="rId38"/>
    <p:sldId id="295" r:id="rId39"/>
    <p:sldId id="290" r:id="rId40"/>
    <p:sldId id="296" r:id="rId41"/>
    <p:sldId id="303" r:id="rId42"/>
    <p:sldId id="302" r:id="rId43"/>
    <p:sldId id="301" r:id="rId44"/>
    <p:sldId id="300" r:id="rId45"/>
    <p:sldId id="299" r:id="rId46"/>
    <p:sldId id="315" r:id="rId47"/>
    <p:sldId id="297" r:id="rId48"/>
    <p:sldId id="314" r:id="rId49"/>
    <p:sldId id="313" r:id="rId50"/>
    <p:sldId id="312" r:id="rId51"/>
    <p:sldId id="311" r:id="rId52"/>
    <p:sldId id="310" r:id="rId53"/>
    <p:sldId id="309" r:id="rId54"/>
    <p:sldId id="308" r:id="rId55"/>
    <p:sldId id="316" r:id="rId56"/>
    <p:sldId id="307" r:id="rId57"/>
    <p:sldId id="318" r:id="rId58"/>
    <p:sldId id="306" r:id="rId59"/>
    <p:sldId id="319" r:id="rId60"/>
    <p:sldId id="322" r:id="rId61"/>
    <p:sldId id="317" r:id="rId62"/>
    <p:sldId id="321" r:id="rId63"/>
    <p:sldId id="320" r:id="rId64"/>
    <p:sldId id="305" r:id="rId65"/>
    <p:sldId id="332" r:id="rId66"/>
    <p:sldId id="331" r:id="rId67"/>
    <p:sldId id="330" r:id="rId68"/>
    <p:sldId id="329" r:id="rId69"/>
    <p:sldId id="328" r:id="rId70"/>
    <p:sldId id="327" r:id="rId71"/>
    <p:sldId id="326" r:id="rId72"/>
    <p:sldId id="325" r:id="rId73"/>
    <p:sldId id="324" r:id="rId74"/>
    <p:sldId id="323" r:id="rId75"/>
    <p:sldId id="338" r:id="rId76"/>
    <p:sldId id="337" r:id="rId77"/>
    <p:sldId id="336" r:id="rId78"/>
    <p:sldId id="335" r:id="rId79"/>
    <p:sldId id="343" r:id="rId80"/>
    <p:sldId id="334" r:id="rId81"/>
    <p:sldId id="342" r:id="rId82"/>
    <p:sldId id="341" r:id="rId83"/>
    <p:sldId id="339" r:id="rId84"/>
    <p:sldId id="347" r:id="rId85"/>
    <p:sldId id="340" r:id="rId86"/>
    <p:sldId id="346" r:id="rId87"/>
    <p:sldId id="345" r:id="rId88"/>
    <p:sldId id="344"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5/7/2021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5/7/2021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5/7/2021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5/7/2021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5/7/2021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hatis.techtarget.com/definition/stateless" TargetMode="External"/><Relationship Id="rId2" Type="http://schemas.openxmlformats.org/officeDocument/2006/relationships/hyperlink" Target="https://searchnetworking.techtarget.com/definition/client-server"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2" Type="http://schemas.openxmlformats.org/officeDocument/2006/relationships/hyperlink" Target="https://searchnetworking.techtarget.com/definition/OSI"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hyperlink" Target="https://www.computerhope.com/jargon/s/smartphone.htm" TargetMode="External"/><Relationship Id="rId3" Type="http://schemas.openxmlformats.org/officeDocument/2006/relationships/hyperlink" Target="https://www.computerhope.com/jargon/a/addrebar.htm" TargetMode="External"/><Relationship Id="rId7" Type="http://schemas.openxmlformats.org/officeDocument/2006/relationships/hyperlink" Target="https://www.computerhope.com/jargon/f/fullscre.htm" TargetMode="External"/><Relationship Id="rId2" Type="http://schemas.openxmlformats.org/officeDocument/2006/relationships/hyperlink" Target="https://www.computerhope.com/jargon/b/browser.htm" TargetMode="External"/><Relationship Id="rId1" Type="http://schemas.openxmlformats.org/officeDocument/2006/relationships/slideLayout" Target="../slideLayouts/slideLayout2.xml"/><Relationship Id="rId6" Type="http://schemas.openxmlformats.org/officeDocument/2006/relationships/hyperlink" Target="https://www.computerhope.com/jargon/l/laptop.htm" TargetMode="External"/><Relationship Id="rId11" Type="http://schemas.openxmlformats.org/officeDocument/2006/relationships/hyperlink" Target="https://www.computerhope.com/jargon/s/scroll.htm" TargetMode="External"/><Relationship Id="rId5" Type="http://schemas.openxmlformats.org/officeDocument/2006/relationships/hyperlink" Target="https://www.computerhope.com/jargon/d/desktopc.htm" TargetMode="External"/><Relationship Id="rId10" Type="http://schemas.openxmlformats.org/officeDocument/2006/relationships/hyperlink" Target="https://www.computerhope.com/jargon/d/domain.htm" TargetMode="External"/><Relationship Id="rId4" Type="http://schemas.openxmlformats.org/officeDocument/2006/relationships/hyperlink" Target="https://www.computerhope.com/jargon/o/omnibox.htm" TargetMode="External"/><Relationship Id="rId9" Type="http://schemas.openxmlformats.org/officeDocument/2006/relationships/hyperlink" Target="https://www.computerhope.com/jargon/t/tablet.htm"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Module 2</a:t>
            </a:r>
            <a:endParaRPr lang="en-US" dirty="0"/>
          </a:p>
        </p:txBody>
      </p:sp>
    </p:spTree>
    <p:extLst>
      <p:ext uri="{BB962C8B-B14F-4D97-AF65-F5344CB8AC3E}">
        <p14:creationId xmlns:p14="http://schemas.microsoft.com/office/powerpoint/2010/main" val="262212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763000" cy="6553200"/>
          </a:xfrm>
        </p:spPr>
        <p:txBody>
          <a:bodyPr/>
          <a:lstStyle/>
          <a:p>
            <a:pPr marL="0" indent="0">
              <a:lnSpc>
                <a:spcPct val="150000"/>
              </a:lnSpc>
              <a:buNone/>
            </a:pPr>
            <a:r>
              <a:rPr lang="en-US" dirty="0"/>
              <a:t>These are the </a:t>
            </a:r>
            <a:r>
              <a:rPr lang="en-US" b="1" dirty="0"/>
              <a:t>seven layers </a:t>
            </a:r>
            <a:r>
              <a:rPr lang="en-US" dirty="0"/>
              <a:t>of the </a:t>
            </a:r>
            <a:r>
              <a:rPr lang="en-US" b="1" dirty="0"/>
              <a:t>OSI model</a:t>
            </a:r>
          </a:p>
          <a:p>
            <a:pPr marL="514350" indent="-514350">
              <a:lnSpc>
                <a:spcPct val="150000"/>
              </a:lnSpc>
              <a:buFont typeface="+mj-lt"/>
              <a:buAutoNum type="arabicPeriod"/>
            </a:pPr>
            <a:r>
              <a:rPr lang="en-US" dirty="0" smtClean="0"/>
              <a:t>Physical Layer</a:t>
            </a:r>
            <a:endParaRPr lang="en-US" dirty="0"/>
          </a:p>
          <a:p>
            <a:pPr marL="514350" indent="-514350">
              <a:lnSpc>
                <a:spcPct val="150000"/>
              </a:lnSpc>
              <a:buFont typeface="+mj-lt"/>
              <a:buAutoNum type="arabicPeriod"/>
            </a:pPr>
            <a:r>
              <a:rPr lang="en-US" dirty="0" smtClean="0"/>
              <a:t>Datalink Layer</a:t>
            </a:r>
            <a:endParaRPr lang="en-US" dirty="0"/>
          </a:p>
          <a:p>
            <a:pPr marL="514350" indent="-514350">
              <a:lnSpc>
                <a:spcPct val="150000"/>
              </a:lnSpc>
              <a:buFont typeface="+mj-lt"/>
              <a:buAutoNum type="arabicPeriod"/>
            </a:pPr>
            <a:r>
              <a:rPr lang="en-US" dirty="0" smtClean="0"/>
              <a:t>Network Layer</a:t>
            </a:r>
            <a:endParaRPr lang="en-US" dirty="0"/>
          </a:p>
          <a:p>
            <a:pPr marL="514350" indent="-514350">
              <a:lnSpc>
                <a:spcPct val="150000"/>
              </a:lnSpc>
              <a:buFont typeface="+mj-lt"/>
              <a:buAutoNum type="arabicPeriod"/>
            </a:pPr>
            <a:r>
              <a:rPr lang="en-US" dirty="0" smtClean="0"/>
              <a:t>Transport Layer</a:t>
            </a:r>
            <a:endParaRPr lang="en-US" dirty="0"/>
          </a:p>
          <a:p>
            <a:pPr marL="514350" indent="-514350">
              <a:lnSpc>
                <a:spcPct val="150000"/>
              </a:lnSpc>
              <a:buFont typeface="+mj-lt"/>
              <a:buAutoNum type="arabicPeriod"/>
            </a:pPr>
            <a:r>
              <a:rPr lang="en-US" dirty="0" smtClean="0"/>
              <a:t>Session Layer</a:t>
            </a:r>
            <a:endParaRPr lang="en-US" dirty="0"/>
          </a:p>
          <a:p>
            <a:pPr marL="514350" indent="-514350">
              <a:lnSpc>
                <a:spcPct val="150000"/>
              </a:lnSpc>
              <a:buFont typeface="+mj-lt"/>
              <a:buAutoNum type="arabicPeriod"/>
            </a:pPr>
            <a:r>
              <a:rPr lang="en-US" dirty="0" smtClean="0"/>
              <a:t>Presentation Layer</a:t>
            </a:r>
            <a:endParaRPr lang="en-US" dirty="0"/>
          </a:p>
          <a:p>
            <a:pPr marL="514350" indent="-514350">
              <a:lnSpc>
                <a:spcPct val="150000"/>
              </a:lnSpc>
              <a:buFont typeface="+mj-lt"/>
              <a:buAutoNum type="arabicPeriod"/>
            </a:pPr>
            <a:r>
              <a:rPr lang="en-US" dirty="0" smtClean="0"/>
              <a:t>Application Layer</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1447799"/>
            <a:ext cx="7439025"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709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050"/>
                                        </p:tgtEl>
                                        <p:attrNameLst>
                                          <p:attrName>style.visibility</p:attrName>
                                        </p:attrNameLst>
                                      </p:cBhvr>
                                      <p:to>
                                        <p:strVal val="visible"/>
                                      </p:to>
                                    </p:set>
                                    <p:animEffect transition="in" filter="fade">
                                      <p:cBhvr>
                                        <p:cTn id="55" dur="1000"/>
                                        <p:tgtEl>
                                          <p:spTgt spid="2050"/>
                                        </p:tgtEl>
                                      </p:cBhvr>
                                    </p:animEffect>
                                    <p:anim calcmode="lin" valueType="num">
                                      <p:cBhvr>
                                        <p:cTn id="56" dur="1000" fill="hold"/>
                                        <p:tgtEl>
                                          <p:spTgt spid="2050"/>
                                        </p:tgtEl>
                                        <p:attrNameLst>
                                          <p:attrName>ppt_x</p:attrName>
                                        </p:attrNameLst>
                                      </p:cBhvr>
                                      <p:tavLst>
                                        <p:tav tm="0">
                                          <p:val>
                                            <p:strVal val="#ppt_x"/>
                                          </p:val>
                                        </p:tav>
                                        <p:tav tm="100000">
                                          <p:val>
                                            <p:strVal val="#ppt_x"/>
                                          </p:val>
                                        </p:tav>
                                      </p:tavLst>
                                    </p:anim>
                                    <p:anim calcmode="lin" valueType="num">
                                      <p:cBhvr>
                                        <p:cTn id="57"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Working of OSI Layer</a:t>
            </a:r>
          </a:p>
          <a:p>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066800"/>
            <a:ext cx="7391400" cy="4724400"/>
          </a:xfrm>
          <a:prstGeom prst="rect">
            <a:avLst/>
          </a:prstGeom>
        </p:spPr>
      </p:pic>
    </p:spTree>
    <p:extLst>
      <p:ext uri="{BB962C8B-B14F-4D97-AF65-F5344CB8AC3E}">
        <p14:creationId xmlns:p14="http://schemas.microsoft.com/office/powerpoint/2010/main" val="1219322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1. Physical Layer (Layer 1) :</a:t>
            </a:r>
          </a:p>
          <a:p>
            <a:pPr algn="just" fontAlgn="base">
              <a:lnSpc>
                <a:spcPct val="150000"/>
              </a:lnSpc>
            </a:pPr>
            <a:r>
              <a:rPr lang="en-US" dirty="0"/>
              <a:t>The lowest layer of the OSI reference model is the physical layer. </a:t>
            </a:r>
            <a:endParaRPr lang="en-US" dirty="0" smtClean="0"/>
          </a:p>
          <a:p>
            <a:pPr algn="just" fontAlgn="base">
              <a:lnSpc>
                <a:spcPct val="150000"/>
              </a:lnSpc>
            </a:pPr>
            <a:r>
              <a:rPr lang="en-US" dirty="0" smtClean="0"/>
              <a:t>It </a:t>
            </a:r>
            <a:r>
              <a:rPr lang="en-US" dirty="0"/>
              <a:t>is responsible for the actual physical connection between the devices. </a:t>
            </a:r>
            <a:endParaRPr lang="en-US" dirty="0" smtClean="0"/>
          </a:p>
          <a:p>
            <a:pPr algn="just" fontAlgn="base">
              <a:lnSpc>
                <a:spcPct val="150000"/>
              </a:lnSpc>
            </a:pPr>
            <a:r>
              <a:rPr lang="en-US" dirty="0" smtClean="0"/>
              <a:t>The </a:t>
            </a:r>
            <a:r>
              <a:rPr lang="en-US" dirty="0"/>
              <a:t>physical layer contains information in the form of</a:t>
            </a:r>
            <a:r>
              <a:rPr lang="en-US" b="1" dirty="0"/>
              <a:t> bits.</a:t>
            </a:r>
            <a:r>
              <a:rPr lang="en-US" dirty="0"/>
              <a:t> </a:t>
            </a:r>
            <a:endParaRPr lang="en-US" dirty="0" smtClean="0"/>
          </a:p>
          <a:p>
            <a:pPr algn="just" fontAlgn="base">
              <a:lnSpc>
                <a:spcPct val="150000"/>
              </a:lnSpc>
            </a:pPr>
            <a:r>
              <a:rPr lang="en-US" dirty="0" smtClean="0"/>
              <a:t>It </a:t>
            </a:r>
            <a:r>
              <a:rPr lang="en-US" dirty="0"/>
              <a:t>is responsible for transmitting individual bits from one node to the next. </a:t>
            </a:r>
            <a:endParaRPr lang="en-US" dirty="0" smtClean="0"/>
          </a:p>
          <a:p>
            <a:pPr algn="just" fontAlgn="base">
              <a:lnSpc>
                <a:spcPct val="150000"/>
              </a:lnSpc>
            </a:pPr>
            <a:r>
              <a:rPr lang="en-US" dirty="0" smtClean="0"/>
              <a:t>When </a:t>
            </a:r>
            <a:r>
              <a:rPr lang="en-US" dirty="0"/>
              <a:t>receiving data, this layer will get the signal received and convert it into 0s and 1s and send them to the Data Link layer, which will put the frame back together.</a:t>
            </a:r>
          </a:p>
          <a:p>
            <a:endParaRPr lang="en-US" dirty="0"/>
          </a:p>
        </p:txBody>
      </p:sp>
    </p:spTree>
    <p:extLst>
      <p:ext uri="{BB962C8B-B14F-4D97-AF65-F5344CB8AC3E}">
        <p14:creationId xmlns:p14="http://schemas.microsoft.com/office/powerpoint/2010/main" val="170750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fontAlgn="base">
              <a:buNone/>
            </a:pPr>
            <a:r>
              <a:rPr lang="en-US" dirty="0"/>
              <a:t>The functions of the physical layer are :</a:t>
            </a:r>
          </a:p>
          <a:p>
            <a:pPr algn="just" fontAlgn="base">
              <a:lnSpc>
                <a:spcPct val="150000"/>
              </a:lnSpc>
            </a:pPr>
            <a:r>
              <a:rPr lang="en-US" b="1" dirty="0"/>
              <a:t>Bit synchronization:</a:t>
            </a:r>
            <a:r>
              <a:rPr lang="en-US" dirty="0"/>
              <a:t> The physical layer provides the synchronization of the bits by providing a clock. This clock controls both sender and receiver thus providing synchronization at bit level.</a:t>
            </a:r>
          </a:p>
          <a:p>
            <a:pPr algn="just" fontAlgn="base">
              <a:lnSpc>
                <a:spcPct val="150000"/>
              </a:lnSpc>
            </a:pPr>
            <a:r>
              <a:rPr lang="en-US" b="1" dirty="0"/>
              <a:t>Bit rate control:</a:t>
            </a:r>
            <a:r>
              <a:rPr lang="en-US" dirty="0"/>
              <a:t> The Physical layer also defines the transmission rate i.e. the number of bits sent per second.</a:t>
            </a:r>
          </a:p>
          <a:p>
            <a:pPr algn="just" fontAlgn="base">
              <a:lnSpc>
                <a:spcPct val="150000"/>
              </a:lnSpc>
            </a:pPr>
            <a:r>
              <a:rPr lang="en-US" b="1" dirty="0"/>
              <a:t>Physical topologies:</a:t>
            </a:r>
            <a:r>
              <a:rPr lang="en-US" dirty="0"/>
              <a:t> Physical layer specifies the way in which the different, devices/nodes are arranged in a network i.e. bus, star or mesh </a:t>
            </a:r>
            <a:r>
              <a:rPr lang="en-US" dirty="0" smtClean="0"/>
              <a:t>topology</a:t>
            </a:r>
            <a:r>
              <a:rPr lang="en-US" dirty="0"/>
              <a:t>.</a:t>
            </a:r>
          </a:p>
          <a:p>
            <a:pPr algn="just" fontAlgn="base">
              <a:lnSpc>
                <a:spcPct val="150000"/>
              </a:lnSpc>
            </a:pPr>
            <a:r>
              <a:rPr lang="en-US" b="1" dirty="0"/>
              <a:t>Transmission mode:</a:t>
            </a:r>
            <a:r>
              <a:rPr lang="en-US" dirty="0"/>
              <a:t> Physical layer also defines the way in which the data flows between the two connected devices. The various transmission modes possible are: Simplex, half-duplex and full-duplex.</a:t>
            </a:r>
          </a:p>
          <a:p>
            <a:endParaRPr lang="en-US" dirty="0"/>
          </a:p>
        </p:txBody>
      </p:sp>
    </p:spTree>
    <p:extLst>
      <p:ext uri="{BB962C8B-B14F-4D97-AF65-F5344CB8AC3E}">
        <p14:creationId xmlns:p14="http://schemas.microsoft.com/office/powerpoint/2010/main" val="54370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fontAlgn="base">
              <a:buNone/>
            </a:pPr>
            <a:r>
              <a:rPr lang="en-US" b="1" dirty="0"/>
              <a:t>2. Data Link Layer (DLL) (Layer 2) :</a:t>
            </a:r>
          </a:p>
          <a:p>
            <a:pPr algn="just" fontAlgn="base">
              <a:lnSpc>
                <a:spcPct val="150000"/>
              </a:lnSpc>
            </a:pPr>
            <a:r>
              <a:rPr lang="en-US" dirty="0"/>
              <a:t>The data link layer is responsible for the node to node delivery of the message. </a:t>
            </a:r>
            <a:endParaRPr lang="en-US" dirty="0" smtClean="0"/>
          </a:p>
          <a:p>
            <a:pPr algn="just" fontAlgn="base">
              <a:lnSpc>
                <a:spcPct val="150000"/>
              </a:lnSpc>
            </a:pPr>
            <a:r>
              <a:rPr lang="en-US" dirty="0" smtClean="0"/>
              <a:t>The </a:t>
            </a:r>
            <a:r>
              <a:rPr lang="en-US" dirty="0"/>
              <a:t>main function of this layer is to make sure data transfer is error-free from one node to another, over the physical layer. </a:t>
            </a:r>
            <a:endParaRPr lang="en-US" dirty="0" smtClean="0"/>
          </a:p>
          <a:p>
            <a:pPr algn="just" fontAlgn="base">
              <a:lnSpc>
                <a:spcPct val="150000"/>
              </a:lnSpc>
            </a:pPr>
            <a:r>
              <a:rPr lang="en-US" dirty="0" smtClean="0"/>
              <a:t>When </a:t>
            </a:r>
            <a:r>
              <a:rPr lang="en-US" dirty="0"/>
              <a:t>a packet arrives in a network, it is the responsibility of DLL to transmit it to the Host using its MAC address.</a:t>
            </a:r>
          </a:p>
          <a:p>
            <a:pPr algn="just">
              <a:lnSpc>
                <a:spcPct val="150000"/>
              </a:lnSpc>
            </a:pPr>
            <a:r>
              <a:rPr lang="en-US" dirty="0"/>
              <a:t>The packet received from Network layer is further divided into frames depending on the frame size of NIC(Network Interface Card). </a:t>
            </a:r>
            <a:endParaRPr lang="en-US" dirty="0" smtClean="0"/>
          </a:p>
          <a:p>
            <a:pPr algn="just">
              <a:lnSpc>
                <a:spcPct val="150000"/>
              </a:lnSpc>
            </a:pPr>
            <a:r>
              <a:rPr lang="en-US" dirty="0" smtClean="0"/>
              <a:t>DLL </a:t>
            </a:r>
            <a:r>
              <a:rPr lang="en-US" dirty="0"/>
              <a:t>also encapsulates Sender and Receiver’s MAC address in the header.</a:t>
            </a:r>
          </a:p>
        </p:txBody>
      </p:sp>
    </p:spTree>
    <p:extLst>
      <p:ext uri="{BB962C8B-B14F-4D97-AF65-F5344CB8AC3E}">
        <p14:creationId xmlns:p14="http://schemas.microsoft.com/office/powerpoint/2010/main" val="2227312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lgn="just" fontAlgn="base">
              <a:lnSpc>
                <a:spcPct val="150000"/>
              </a:lnSpc>
              <a:buNone/>
            </a:pPr>
            <a:r>
              <a:rPr lang="en-US" dirty="0"/>
              <a:t>The functions of the data Link layer are :</a:t>
            </a:r>
          </a:p>
          <a:p>
            <a:pPr marL="0" indent="0" algn="just" fontAlgn="base">
              <a:lnSpc>
                <a:spcPct val="150000"/>
              </a:lnSpc>
              <a:buNone/>
            </a:pPr>
            <a:r>
              <a:rPr lang="en-US" b="1" dirty="0"/>
              <a:t>Framing: </a:t>
            </a:r>
            <a:endParaRPr lang="en-US" b="1" dirty="0" smtClean="0"/>
          </a:p>
          <a:p>
            <a:pPr algn="just" fontAlgn="base">
              <a:lnSpc>
                <a:spcPct val="150000"/>
              </a:lnSpc>
            </a:pPr>
            <a:r>
              <a:rPr lang="en-US" dirty="0" smtClean="0"/>
              <a:t>Framing </a:t>
            </a:r>
            <a:r>
              <a:rPr lang="en-US" dirty="0"/>
              <a:t>is a function of the data link layer. </a:t>
            </a:r>
            <a:endParaRPr lang="en-US" dirty="0" smtClean="0"/>
          </a:p>
          <a:p>
            <a:pPr algn="just" fontAlgn="base">
              <a:lnSpc>
                <a:spcPct val="150000"/>
              </a:lnSpc>
            </a:pPr>
            <a:r>
              <a:rPr lang="en-US" dirty="0" smtClean="0"/>
              <a:t>It </a:t>
            </a:r>
            <a:r>
              <a:rPr lang="en-US" dirty="0"/>
              <a:t>provides a way for a sender to transmit a set of bits that are meaningful to the receiver. </a:t>
            </a:r>
            <a:endParaRPr lang="en-US" dirty="0" smtClean="0"/>
          </a:p>
          <a:p>
            <a:pPr algn="just" fontAlgn="base">
              <a:lnSpc>
                <a:spcPct val="150000"/>
              </a:lnSpc>
            </a:pPr>
            <a:r>
              <a:rPr lang="en-US" dirty="0" smtClean="0"/>
              <a:t>This </a:t>
            </a:r>
            <a:r>
              <a:rPr lang="en-US" dirty="0"/>
              <a:t>can be accomplished by attaching special bit patterns to the beginning and end of the frame.</a:t>
            </a:r>
          </a:p>
          <a:p>
            <a:pPr marL="0" indent="0" algn="just" fontAlgn="base">
              <a:lnSpc>
                <a:spcPct val="150000"/>
              </a:lnSpc>
              <a:buNone/>
            </a:pPr>
            <a:r>
              <a:rPr lang="en-US" b="1" dirty="0"/>
              <a:t>Physical addressing:</a:t>
            </a:r>
            <a:r>
              <a:rPr lang="en-US" dirty="0"/>
              <a:t> </a:t>
            </a:r>
            <a:endParaRPr lang="en-US" dirty="0" smtClean="0"/>
          </a:p>
          <a:p>
            <a:pPr algn="just" fontAlgn="base">
              <a:lnSpc>
                <a:spcPct val="150000"/>
              </a:lnSpc>
            </a:pPr>
            <a:r>
              <a:rPr lang="en-US" dirty="0" smtClean="0"/>
              <a:t>After </a:t>
            </a:r>
            <a:r>
              <a:rPr lang="en-US" dirty="0"/>
              <a:t>creating frames, Data link layer adds physical addresses (MAC address) of sender and/or receiver in the header of each frame</a:t>
            </a:r>
            <a:r>
              <a:rPr lang="en-US" dirty="0" smtClean="0"/>
              <a:t>.</a:t>
            </a:r>
            <a:endParaRPr lang="en-US" dirty="0"/>
          </a:p>
        </p:txBody>
      </p:sp>
    </p:spTree>
    <p:extLst>
      <p:ext uri="{BB962C8B-B14F-4D97-AF65-F5344CB8AC3E}">
        <p14:creationId xmlns:p14="http://schemas.microsoft.com/office/powerpoint/2010/main" val="156703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algn="just" fontAlgn="base">
              <a:lnSpc>
                <a:spcPct val="150000"/>
              </a:lnSpc>
              <a:buNone/>
            </a:pPr>
            <a:r>
              <a:rPr lang="en-US" b="1" dirty="0" smtClean="0"/>
              <a:t>Error </a:t>
            </a:r>
            <a:r>
              <a:rPr lang="en-US" b="1" dirty="0"/>
              <a:t>control:</a:t>
            </a:r>
            <a:r>
              <a:rPr lang="en-US" dirty="0"/>
              <a:t> </a:t>
            </a:r>
            <a:endParaRPr lang="en-US" dirty="0" smtClean="0"/>
          </a:p>
          <a:p>
            <a:pPr algn="just" fontAlgn="base">
              <a:lnSpc>
                <a:spcPct val="150000"/>
              </a:lnSpc>
            </a:pPr>
            <a:r>
              <a:rPr lang="en-US" dirty="0" smtClean="0"/>
              <a:t>Data </a:t>
            </a:r>
            <a:r>
              <a:rPr lang="en-US" dirty="0"/>
              <a:t>link layer provides the mechanism of error control in which it detects and retransmits damaged or lost frames.</a:t>
            </a:r>
          </a:p>
          <a:p>
            <a:pPr marL="0" indent="0" algn="just" fontAlgn="base">
              <a:lnSpc>
                <a:spcPct val="150000"/>
              </a:lnSpc>
              <a:buNone/>
            </a:pPr>
            <a:r>
              <a:rPr lang="en-US" b="1" dirty="0"/>
              <a:t>Flow Control:</a:t>
            </a:r>
            <a:r>
              <a:rPr lang="en-US" dirty="0"/>
              <a:t> </a:t>
            </a:r>
            <a:endParaRPr lang="en-US" dirty="0" smtClean="0"/>
          </a:p>
          <a:p>
            <a:pPr algn="just" fontAlgn="base">
              <a:lnSpc>
                <a:spcPct val="150000"/>
              </a:lnSpc>
            </a:pPr>
            <a:r>
              <a:rPr lang="en-US" dirty="0" smtClean="0"/>
              <a:t>The </a:t>
            </a:r>
            <a:r>
              <a:rPr lang="en-US" dirty="0"/>
              <a:t>data rate must be constant on both sides else the data may get corrupted thus , flow control coordinates that amount of data that can be sent before receiving acknowledgement.</a:t>
            </a:r>
          </a:p>
          <a:p>
            <a:pPr marL="0" indent="0" algn="just" fontAlgn="base">
              <a:lnSpc>
                <a:spcPct val="150000"/>
              </a:lnSpc>
              <a:buNone/>
            </a:pPr>
            <a:r>
              <a:rPr lang="en-US" b="1" dirty="0"/>
              <a:t>Access control: </a:t>
            </a:r>
            <a:endParaRPr lang="en-US" b="1" dirty="0" smtClean="0"/>
          </a:p>
          <a:p>
            <a:pPr algn="just" fontAlgn="base">
              <a:lnSpc>
                <a:spcPct val="150000"/>
              </a:lnSpc>
            </a:pPr>
            <a:r>
              <a:rPr lang="en-US" dirty="0" smtClean="0"/>
              <a:t>When </a:t>
            </a:r>
            <a:r>
              <a:rPr lang="en-US" dirty="0"/>
              <a:t>a single communication channel is shared by multiple devices, MAC sub-layer of data link layer helps to determine which device has control over the channel at a given time.</a:t>
            </a:r>
          </a:p>
        </p:txBody>
      </p:sp>
    </p:spTree>
    <p:extLst>
      <p:ext uri="{BB962C8B-B14F-4D97-AF65-F5344CB8AC3E}">
        <p14:creationId xmlns:p14="http://schemas.microsoft.com/office/powerpoint/2010/main" val="346454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fontAlgn="base">
              <a:lnSpc>
                <a:spcPct val="150000"/>
              </a:lnSpc>
              <a:buNone/>
            </a:pPr>
            <a:r>
              <a:rPr lang="en-US" b="1" dirty="0"/>
              <a:t>3. Network Layer (Layer 3) :</a:t>
            </a:r>
          </a:p>
          <a:p>
            <a:pPr algn="just" fontAlgn="base">
              <a:lnSpc>
                <a:spcPct val="150000"/>
              </a:lnSpc>
            </a:pPr>
            <a:r>
              <a:rPr lang="en-US" dirty="0"/>
              <a:t>Network layer works for the transmission of data from one host to the other located in different networks. </a:t>
            </a:r>
            <a:endParaRPr lang="en-US" dirty="0" smtClean="0"/>
          </a:p>
          <a:p>
            <a:pPr algn="just" fontAlgn="base">
              <a:lnSpc>
                <a:spcPct val="150000"/>
              </a:lnSpc>
            </a:pPr>
            <a:r>
              <a:rPr lang="en-US" dirty="0" smtClean="0"/>
              <a:t>It </a:t>
            </a:r>
            <a:r>
              <a:rPr lang="en-US" dirty="0"/>
              <a:t>also takes care of packet routing i.e. selection of the shortest path to transmit the packet, from the number of routes available. </a:t>
            </a:r>
            <a:endParaRPr lang="en-US" dirty="0" smtClean="0"/>
          </a:p>
          <a:p>
            <a:pPr algn="just" fontAlgn="base">
              <a:lnSpc>
                <a:spcPct val="150000"/>
              </a:lnSpc>
            </a:pPr>
            <a:r>
              <a:rPr lang="en-US" dirty="0" smtClean="0"/>
              <a:t>The </a:t>
            </a:r>
            <a:r>
              <a:rPr lang="en-US" dirty="0"/>
              <a:t>sender &amp; receiver’s IP address are placed in the header by the network layer.</a:t>
            </a:r>
          </a:p>
          <a:p>
            <a:endParaRPr lang="en-US" dirty="0"/>
          </a:p>
        </p:txBody>
      </p:sp>
    </p:spTree>
    <p:extLst>
      <p:ext uri="{BB962C8B-B14F-4D97-AF65-F5344CB8AC3E}">
        <p14:creationId xmlns:p14="http://schemas.microsoft.com/office/powerpoint/2010/main" val="56107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fontAlgn="base">
              <a:lnSpc>
                <a:spcPct val="150000"/>
              </a:lnSpc>
              <a:buNone/>
            </a:pPr>
            <a:r>
              <a:rPr lang="en-US" dirty="0"/>
              <a:t>The functions of the Network layer are :</a:t>
            </a:r>
          </a:p>
          <a:p>
            <a:pPr algn="just" fontAlgn="base">
              <a:lnSpc>
                <a:spcPct val="150000"/>
              </a:lnSpc>
            </a:pPr>
            <a:r>
              <a:rPr lang="en-US" b="1" dirty="0"/>
              <a:t>Routing:</a:t>
            </a:r>
            <a:r>
              <a:rPr lang="en-US" dirty="0"/>
              <a:t> The network layer protocols determine which route is suitable from source to destination. This function of network layer is known as routing.</a:t>
            </a:r>
          </a:p>
          <a:p>
            <a:pPr algn="just" fontAlgn="base">
              <a:lnSpc>
                <a:spcPct val="150000"/>
              </a:lnSpc>
            </a:pPr>
            <a:r>
              <a:rPr lang="en-US" b="1" dirty="0"/>
              <a:t>Logical Addressing: </a:t>
            </a:r>
            <a:r>
              <a:rPr lang="en-US" dirty="0"/>
              <a:t>In order to identify each device on internetwork uniquely, network layer defines an addressing scheme. The sender &amp; receiver’s IP address are placed in the header by network layer. Such an address distinguishes each device uniquely and universally.</a:t>
            </a:r>
          </a:p>
          <a:p>
            <a:endParaRPr lang="en-US" dirty="0"/>
          </a:p>
        </p:txBody>
      </p:sp>
    </p:spTree>
    <p:extLst>
      <p:ext uri="{BB962C8B-B14F-4D97-AF65-F5344CB8AC3E}">
        <p14:creationId xmlns:p14="http://schemas.microsoft.com/office/powerpoint/2010/main" val="188424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4. Transport Layer (Layer 4) :</a:t>
            </a:r>
          </a:p>
          <a:p>
            <a:pPr algn="just" fontAlgn="base">
              <a:lnSpc>
                <a:spcPct val="150000"/>
              </a:lnSpc>
            </a:pPr>
            <a:r>
              <a:rPr lang="en-US" dirty="0"/>
              <a:t>Transport layer provides services to application layer and takes services from network layer. </a:t>
            </a:r>
            <a:endParaRPr lang="en-US" dirty="0" smtClean="0"/>
          </a:p>
          <a:p>
            <a:pPr algn="just" fontAlgn="base">
              <a:lnSpc>
                <a:spcPct val="150000"/>
              </a:lnSpc>
            </a:pPr>
            <a:r>
              <a:rPr lang="en-US" dirty="0" smtClean="0"/>
              <a:t>The </a:t>
            </a:r>
            <a:r>
              <a:rPr lang="en-US" dirty="0"/>
              <a:t>data in the transport layer is referred to as </a:t>
            </a:r>
            <a:r>
              <a:rPr lang="en-US" i="1" dirty="0"/>
              <a:t>Segments</a:t>
            </a:r>
            <a:r>
              <a:rPr lang="en-US" dirty="0"/>
              <a:t>. </a:t>
            </a:r>
            <a:endParaRPr lang="en-US" dirty="0" smtClean="0"/>
          </a:p>
          <a:p>
            <a:pPr algn="just" fontAlgn="base">
              <a:lnSpc>
                <a:spcPct val="150000"/>
              </a:lnSpc>
            </a:pPr>
            <a:r>
              <a:rPr lang="en-US" dirty="0" smtClean="0"/>
              <a:t>It </a:t>
            </a:r>
            <a:r>
              <a:rPr lang="en-US" dirty="0"/>
              <a:t>is responsible for the End to End Delivery of the complete message. </a:t>
            </a:r>
            <a:endParaRPr lang="en-US" dirty="0" smtClean="0"/>
          </a:p>
          <a:p>
            <a:pPr algn="just" fontAlgn="base">
              <a:lnSpc>
                <a:spcPct val="150000"/>
              </a:lnSpc>
            </a:pPr>
            <a:r>
              <a:rPr lang="en-US" dirty="0" smtClean="0"/>
              <a:t>The </a:t>
            </a:r>
            <a:r>
              <a:rPr lang="en-US" dirty="0"/>
              <a:t>transport layer also provides the acknowledgement of the successful data transmission and re-transmits the data if an error is found.</a:t>
            </a:r>
          </a:p>
          <a:p>
            <a:endParaRPr lang="en-US" dirty="0"/>
          </a:p>
        </p:txBody>
      </p:sp>
    </p:spTree>
    <p:extLst>
      <p:ext uri="{BB962C8B-B14F-4D97-AF65-F5344CB8AC3E}">
        <p14:creationId xmlns:p14="http://schemas.microsoft.com/office/powerpoint/2010/main" val="571984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lgn="ctr">
              <a:buNone/>
            </a:pPr>
            <a:r>
              <a:rPr lang="en-US" b="1" dirty="0" smtClean="0"/>
              <a:t>Internet Protocols</a:t>
            </a:r>
          </a:p>
          <a:p>
            <a:pPr algn="just">
              <a:lnSpc>
                <a:spcPct val="150000"/>
              </a:lnSpc>
            </a:pPr>
            <a:r>
              <a:rPr lang="en-US" dirty="0"/>
              <a:t>In the world of technology, there are vast numbers of users' communicating with different devices in different languages. </a:t>
            </a:r>
            <a:endParaRPr lang="en-US" dirty="0" smtClean="0"/>
          </a:p>
          <a:p>
            <a:pPr algn="just">
              <a:lnSpc>
                <a:spcPct val="150000"/>
              </a:lnSpc>
            </a:pPr>
            <a:r>
              <a:rPr lang="en-US" dirty="0" smtClean="0"/>
              <a:t>That </a:t>
            </a:r>
            <a:r>
              <a:rPr lang="en-US" dirty="0"/>
              <a:t>also includes many ways in which they transmit data along with the different software they implement. </a:t>
            </a:r>
            <a:endParaRPr lang="en-US" dirty="0" smtClean="0"/>
          </a:p>
          <a:p>
            <a:pPr algn="just">
              <a:lnSpc>
                <a:spcPct val="150000"/>
              </a:lnSpc>
            </a:pPr>
            <a:r>
              <a:rPr lang="en-US" dirty="0" smtClean="0"/>
              <a:t>So</a:t>
            </a:r>
            <a:r>
              <a:rPr lang="en-US" dirty="0"/>
              <a:t>, communicating worldwide will not be possible if there were no fixed 'standards' that will govern the way user communicates for data as well as the way our devices treat those data. </a:t>
            </a:r>
            <a:endParaRPr lang="en-US" dirty="0" smtClean="0"/>
          </a:p>
          <a:p>
            <a:pPr algn="just">
              <a:lnSpc>
                <a:spcPct val="150000"/>
              </a:lnSpc>
            </a:pPr>
            <a:r>
              <a:rPr lang="en-US" dirty="0" smtClean="0"/>
              <a:t>“Protocols</a:t>
            </a:r>
            <a:r>
              <a:rPr lang="en-US" dirty="0"/>
              <a:t>" </a:t>
            </a:r>
            <a:r>
              <a:rPr lang="en-US" dirty="0" smtClean="0"/>
              <a:t>are </a:t>
            </a:r>
            <a:r>
              <a:rPr lang="en-US" dirty="0"/>
              <a:t>set of rules that help in governing the way a particular technology will function for communication. </a:t>
            </a:r>
            <a:endParaRPr lang="en-US" dirty="0" smtClean="0"/>
          </a:p>
          <a:p>
            <a:pPr algn="just">
              <a:lnSpc>
                <a:spcPct val="150000"/>
              </a:lnSpc>
            </a:pPr>
            <a:r>
              <a:rPr lang="en-US" dirty="0" smtClean="0"/>
              <a:t>In </a:t>
            </a:r>
            <a:r>
              <a:rPr lang="en-US" dirty="0"/>
              <a:t>other words, it can be said that the protocols are digital languages implemented in the form of networking algorithms.</a:t>
            </a:r>
          </a:p>
        </p:txBody>
      </p:sp>
    </p:spTree>
    <p:extLst>
      <p:ext uri="{BB962C8B-B14F-4D97-AF65-F5344CB8AC3E}">
        <p14:creationId xmlns:p14="http://schemas.microsoft.com/office/powerpoint/2010/main" val="415297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dirty="0"/>
              <a:t>The </a:t>
            </a:r>
            <a:r>
              <a:rPr lang="en-US" b="1" dirty="0"/>
              <a:t>functions</a:t>
            </a:r>
            <a:r>
              <a:rPr lang="en-US" dirty="0"/>
              <a:t> of the transport layer are :</a:t>
            </a:r>
          </a:p>
          <a:p>
            <a:pPr algn="just" fontAlgn="base">
              <a:lnSpc>
                <a:spcPct val="150000"/>
              </a:lnSpc>
            </a:pPr>
            <a:r>
              <a:rPr lang="en-US" b="1" dirty="0"/>
              <a:t>Segmentation and Reassembly:</a:t>
            </a:r>
            <a:r>
              <a:rPr lang="en-US" dirty="0"/>
              <a:t> This layer accepts the message from the (session) layer , breaks the message into smaller units . Each of the segment produced has a header associated with it. The transport layer at the destination station reassembles the message.</a:t>
            </a:r>
          </a:p>
          <a:p>
            <a:pPr algn="just" fontAlgn="base">
              <a:lnSpc>
                <a:spcPct val="150000"/>
              </a:lnSpc>
            </a:pPr>
            <a:r>
              <a:rPr lang="en-US" b="1" dirty="0"/>
              <a:t>Service Point Addressing:</a:t>
            </a:r>
            <a:r>
              <a:rPr lang="en-US" dirty="0"/>
              <a:t> In order to deliver the message to correct process, transport layer header includes a type of address called service point address or port address. Thus by specifying this address, transport layer makes sure that the message is delivered to the correct process.</a:t>
            </a:r>
          </a:p>
          <a:p>
            <a:endParaRPr lang="en-US" dirty="0"/>
          </a:p>
        </p:txBody>
      </p:sp>
    </p:spTree>
    <p:extLst>
      <p:ext uri="{BB962C8B-B14F-4D97-AF65-F5344CB8AC3E}">
        <p14:creationId xmlns:p14="http://schemas.microsoft.com/office/powerpoint/2010/main" val="513468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fontAlgn="base">
              <a:buNone/>
            </a:pPr>
            <a:r>
              <a:rPr lang="en-US" dirty="0" smtClean="0"/>
              <a:t>The </a:t>
            </a:r>
            <a:r>
              <a:rPr lang="en-US" b="1" dirty="0"/>
              <a:t>services</a:t>
            </a:r>
            <a:r>
              <a:rPr lang="en-US" dirty="0"/>
              <a:t> provided by the transport layer :</a:t>
            </a:r>
          </a:p>
          <a:p>
            <a:pPr fontAlgn="base">
              <a:lnSpc>
                <a:spcPct val="150000"/>
              </a:lnSpc>
            </a:pPr>
            <a:r>
              <a:rPr lang="en-US" b="1" dirty="0"/>
              <a:t>Connection Oriented Service:</a:t>
            </a:r>
            <a:r>
              <a:rPr lang="en-US" dirty="0"/>
              <a:t> It is a three-phase process which include</a:t>
            </a:r>
            <a:br>
              <a:rPr lang="en-US" dirty="0"/>
            </a:br>
            <a:r>
              <a:rPr lang="en-US" dirty="0"/>
              <a:t>– Connection </a:t>
            </a:r>
            <a:r>
              <a:rPr lang="en-US" dirty="0" smtClean="0"/>
              <a:t>Establishment – </a:t>
            </a:r>
            <a:r>
              <a:rPr lang="en-US" dirty="0"/>
              <a:t>Data </a:t>
            </a:r>
            <a:r>
              <a:rPr lang="en-US" dirty="0" smtClean="0"/>
              <a:t>Transfer – </a:t>
            </a:r>
            <a:r>
              <a:rPr lang="en-US" dirty="0"/>
              <a:t>Termination / disconnection</a:t>
            </a:r>
            <a:br>
              <a:rPr lang="en-US" dirty="0"/>
            </a:br>
            <a:r>
              <a:rPr lang="en-US" dirty="0"/>
              <a:t>In this type of transmission, the receiving device sends an acknowledgement, back to the source after a packet or group of packet is received. This type of transmission is reliable and secure.</a:t>
            </a:r>
          </a:p>
          <a:p>
            <a:pPr algn="just" fontAlgn="base">
              <a:lnSpc>
                <a:spcPct val="150000"/>
              </a:lnSpc>
            </a:pPr>
            <a:r>
              <a:rPr lang="en-US" b="1" dirty="0"/>
              <a:t>Connection less service:</a:t>
            </a:r>
            <a:r>
              <a:rPr lang="en-US" dirty="0"/>
              <a:t> It is a one-phase process and includes Data Transfer. In this type of transmission, the receiver does not acknowledge receipt of a packet. This approach allows for much faster communication between devices. Connection-oriented service is more reliable than connectionless Service.</a:t>
            </a:r>
          </a:p>
        </p:txBody>
      </p:sp>
    </p:spTree>
    <p:extLst>
      <p:ext uri="{BB962C8B-B14F-4D97-AF65-F5344CB8AC3E}">
        <p14:creationId xmlns:p14="http://schemas.microsoft.com/office/powerpoint/2010/main" val="95254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fontAlgn="base">
              <a:buNone/>
            </a:pPr>
            <a:r>
              <a:rPr lang="en-US" b="1" dirty="0"/>
              <a:t>5. Session Layer (Layer 5) :</a:t>
            </a:r>
          </a:p>
          <a:p>
            <a:pPr marL="0" indent="0" algn="just" fontAlgn="base">
              <a:lnSpc>
                <a:spcPct val="160000"/>
              </a:lnSpc>
              <a:buNone/>
            </a:pPr>
            <a:r>
              <a:rPr lang="en-US" dirty="0"/>
              <a:t>This layer is responsible for establishment of connection, maintenance of sessions, authentication and also ensures security.</a:t>
            </a:r>
            <a:br>
              <a:rPr lang="en-US" dirty="0"/>
            </a:br>
            <a:r>
              <a:rPr lang="en-US" dirty="0"/>
              <a:t>The functions of the session layer are :</a:t>
            </a:r>
          </a:p>
          <a:p>
            <a:pPr algn="just" fontAlgn="base">
              <a:lnSpc>
                <a:spcPct val="150000"/>
              </a:lnSpc>
            </a:pPr>
            <a:r>
              <a:rPr lang="en-US" b="1" dirty="0"/>
              <a:t>Session establishment, maintenance and termination:</a:t>
            </a:r>
            <a:r>
              <a:rPr lang="en-US" dirty="0"/>
              <a:t> The layer allows the two processes to establish, use and terminate a connection.</a:t>
            </a:r>
          </a:p>
          <a:p>
            <a:pPr algn="just" fontAlgn="base">
              <a:lnSpc>
                <a:spcPct val="150000"/>
              </a:lnSpc>
            </a:pPr>
            <a:r>
              <a:rPr lang="en-US" b="1" dirty="0"/>
              <a:t>Synchronization :</a:t>
            </a:r>
            <a:r>
              <a:rPr lang="en-US" dirty="0"/>
              <a:t> This layer allows a process to add checkpoints which are considered as synchronization points into the data. These synchronization point help to identify the error so that the data is re-synchronized properly, and ends of the messages are not cut prematurely and data loss is avoided.</a:t>
            </a:r>
          </a:p>
          <a:p>
            <a:pPr algn="just" fontAlgn="base">
              <a:lnSpc>
                <a:spcPct val="150000"/>
              </a:lnSpc>
            </a:pPr>
            <a:r>
              <a:rPr lang="en-US" b="1" dirty="0"/>
              <a:t>Dialog Controller :</a:t>
            </a:r>
            <a:r>
              <a:rPr lang="en-US" dirty="0"/>
              <a:t> The session layer allows two systems to start communication with each other in half-duplex or full-duplex.</a:t>
            </a:r>
          </a:p>
          <a:p>
            <a:endParaRPr lang="en-US" dirty="0"/>
          </a:p>
        </p:txBody>
      </p:sp>
    </p:spTree>
    <p:extLst>
      <p:ext uri="{BB962C8B-B14F-4D97-AF65-F5344CB8AC3E}">
        <p14:creationId xmlns:p14="http://schemas.microsoft.com/office/powerpoint/2010/main" val="89870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fontAlgn="base">
              <a:buNone/>
            </a:pPr>
            <a:r>
              <a:rPr lang="en-US" b="1" dirty="0"/>
              <a:t>6. Presentation Layer (Layer 6) :</a:t>
            </a:r>
          </a:p>
          <a:p>
            <a:pPr algn="just" fontAlgn="base">
              <a:lnSpc>
                <a:spcPct val="150000"/>
              </a:lnSpc>
            </a:pPr>
            <a:r>
              <a:rPr lang="en-US" dirty="0"/>
              <a:t>Presentation layer is also called the </a:t>
            </a:r>
            <a:r>
              <a:rPr lang="en-US" b="1" dirty="0"/>
              <a:t>Translation layer</a:t>
            </a:r>
            <a:r>
              <a:rPr lang="en-US" dirty="0" smtClean="0"/>
              <a:t>. The </a:t>
            </a:r>
            <a:r>
              <a:rPr lang="en-US" dirty="0"/>
              <a:t>data from the application layer is extracted here and manipulated as per the required format to transmit over the network.</a:t>
            </a:r>
            <a:br>
              <a:rPr lang="en-US" dirty="0"/>
            </a:br>
            <a:r>
              <a:rPr lang="en-US" dirty="0"/>
              <a:t>The functions of the presentation layer are :</a:t>
            </a:r>
          </a:p>
          <a:p>
            <a:pPr algn="just" fontAlgn="base">
              <a:lnSpc>
                <a:spcPct val="150000"/>
              </a:lnSpc>
            </a:pPr>
            <a:r>
              <a:rPr lang="en-US" b="1" dirty="0"/>
              <a:t>Translation :</a:t>
            </a:r>
            <a:r>
              <a:rPr lang="en-US" dirty="0"/>
              <a:t> For example, ASCII to EBCDIC.</a:t>
            </a:r>
          </a:p>
          <a:p>
            <a:pPr algn="just" fontAlgn="base">
              <a:lnSpc>
                <a:spcPct val="150000"/>
              </a:lnSpc>
            </a:pPr>
            <a:r>
              <a:rPr lang="en-US" b="1" dirty="0"/>
              <a:t>Encryption/ Decryption :</a:t>
            </a:r>
            <a:r>
              <a:rPr lang="en-US" dirty="0"/>
              <a:t> Data encryption translates the data into another form or code. The encrypted data is known as the cipher text and the decrypted data is known as plain text. A key value is used for encrypting as well as decrypting data.</a:t>
            </a:r>
          </a:p>
          <a:p>
            <a:pPr algn="just" fontAlgn="base">
              <a:lnSpc>
                <a:spcPct val="150000"/>
              </a:lnSpc>
            </a:pPr>
            <a:r>
              <a:rPr lang="en-US" b="1" dirty="0"/>
              <a:t>Compression:</a:t>
            </a:r>
            <a:r>
              <a:rPr lang="en-US" dirty="0"/>
              <a:t> Reduces the number of bits that need to be transmitted on the network.</a:t>
            </a:r>
          </a:p>
          <a:p>
            <a:endParaRPr lang="en-US" dirty="0"/>
          </a:p>
        </p:txBody>
      </p:sp>
    </p:spTree>
    <p:extLst>
      <p:ext uri="{BB962C8B-B14F-4D97-AF65-F5344CB8AC3E}">
        <p14:creationId xmlns:p14="http://schemas.microsoft.com/office/powerpoint/2010/main" val="1079077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b="1" dirty="0"/>
              <a:t>7. Application Layer (Layer 7) :</a:t>
            </a:r>
          </a:p>
          <a:p>
            <a:pPr algn="just" fontAlgn="base">
              <a:lnSpc>
                <a:spcPct val="150000"/>
              </a:lnSpc>
            </a:pPr>
            <a:r>
              <a:rPr lang="en-US" dirty="0"/>
              <a:t>At the very top of the OSI Reference Model stack of layers, we find Application layer which is implemented by the network applications. </a:t>
            </a:r>
            <a:endParaRPr lang="en-US" dirty="0" smtClean="0"/>
          </a:p>
          <a:p>
            <a:pPr algn="just" fontAlgn="base">
              <a:lnSpc>
                <a:spcPct val="150000"/>
              </a:lnSpc>
            </a:pPr>
            <a:r>
              <a:rPr lang="en-US" dirty="0" smtClean="0"/>
              <a:t>These </a:t>
            </a:r>
            <a:r>
              <a:rPr lang="en-US" dirty="0"/>
              <a:t>applications produce the data, which has to be transferred over the network. </a:t>
            </a:r>
            <a:endParaRPr lang="en-US" dirty="0" smtClean="0"/>
          </a:p>
          <a:p>
            <a:pPr algn="just" fontAlgn="base">
              <a:lnSpc>
                <a:spcPct val="150000"/>
              </a:lnSpc>
            </a:pPr>
            <a:r>
              <a:rPr lang="en-US" dirty="0" smtClean="0"/>
              <a:t>This </a:t>
            </a:r>
            <a:r>
              <a:rPr lang="en-US" dirty="0"/>
              <a:t>layer also serves as a window for the application services to access the network and for displaying the received information to </a:t>
            </a:r>
            <a:r>
              <a:rPr lang="en-US" dirty="0" smtClean="0"/>
              <a:t>the user</a:t>
            </a:r>
            <a:r>
              <a:rPr lang="en-US" dirty="0"/>
              <a:t>.</a:t>
            </a:r>
            <a:br>
              <a:rPr lang="en-US" dirty="0"/>
            </a:br>
            <a:r>
              <a:rPr lang="en-US" dirty="0"/>
              <a:t>Ex: Application – Browsers, Skype Messenger etc.</a:t>
            </a:r>
            <a:br>
              <a:rPr lang="en-US" dirty="0"/>
            </a:br>
            <a:r>
              <a:rPr lang="en-US" i="1" dirty="0"/>
              <a:t>**Application Layer is also called as Desktop Layer</a:t>
            </a:r>
            <a:r>
              <a:rPr lang="en-US" i="1" dirty="0" smtClean="0"/>
              <a:t>.</a:t>
            </a:r>
            <a:endParaRPr lang="en-US" dirty="0"/>
          </a:p>
        </p:txBody>
      </p:sp>
    </p:spTree>
    <p:extLst>
      <p:ext uri="{BB962C8B-B14F-4D97-AF65-F5344CB8AC3E}">
        <p14:creationId xmlns:p14="http://schemas.microsoft.com/office/powerpoint/2010/main" val="33036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fontAlgn="base">
              <a:buNone/>
            </a:pPr>
            <a:r>
              <a:rPr lang="en-US" dirty="0"/>
              <a:t>The functions of the Application layer are :</a:t>
            </a:r>
          </a:p>
          <a:p>
            <a:pPr algn="just" fontAlgn="base">
              <a:lnSpc>
                <a:spcPct val="150000"/>
              </a:lnSpc>
            </a:pPr>
            <a:r>
              <a:rPr lang="en-US" dirty="0"/>
              <a:t>Network Virtual Terminal</a:t>
            </a:r>
          </a:p>
          <a:p>
            <a:pPr algn="just" fontAlgn="base">
              <a:lnSpc>
                <a:spcPct val="150000"/>
              </a:lnSpc>
            </a:pPr>
            <a:r>
              <a:rPr lang="en-US" dirty="0"/>
              <a:t>FTAM-File transfer access and management</a:t>
            </a:r>
          </a:p>
          <a:p>
            <a:pPr algn="just" fontAlgn="base">
              <a:lnSpc>
                <a:spcPct val="150000"/>
              </a:lnSpc>
            </a:pPr>
            <a:r>
              <a:rPr lang="en-US" dirty="0"/>
              <a:t>Mail Services</a:t>
            </a:r>
          </a:p>
          <a:p>
            <a:pPr algn="just" fontAlgn="base">
              <a:lnSpc>
                <a:spcPct val="150000"/>
              </a:lnSpc>
            </a:pPr>
            <a:r>
              <a:rPr lang="en-US" dirty="0"/>
              <a:t>Directory Services</a:t>
            </a:r>
          </a:p>
          <a:p>
            <a:pPr algn="just" fontAlgn="base">
              <a:lnSpc>
                <a:spcPct val="150000"/>
              </a:lnSpc>
            </a:pPr>
            <a:r>
              <a:rPr lang="en-US" dirty="0"/>
              <a:t>OSI model acts as a reference model and is not implemented in the Internet because of its late invention. Current model being used is the TCP/IP model.</a:t>
            </a:r>
          </a:p>
          <a:p>
            <a:pPr marL="0" indent="0">
              <a:buNone/>
            </a:pPr>
            <a:r>
              <a:rPr lang="en-US" dirty="0"/>
              <a:t/>
            </a:r>
            <a:br>
              <a:rPr lang="en-US" dirty="0"/>
            </a:br>
            <a:endParaRPr lang="en-US" dirty="0"/>
          </a:p>
        </p:txBody>
      </p:sp>
    </p:spTree>
    <p:extLst>
      <p:ext uri="{BB962C8B-B14F-4D97-AF65-F5344CB8AC3E}">
        <p14:creationId xmlns:p14="http://schemas.microsoft.com/office/powerpoint/2010/main" val="3410404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TCP/IP (Transmission Control Protocol/Internet Protocol)</a:t>
            </a:r>
          </a:p>
          <a:p>
            <a:pPr algn="just">
              <a:lnSpc>
                <a:spcPct val="150000"/>
              </a:lnSpc>
            </a:pPr>
            <a:r>
              <a:rPr lang="en-US" dirty="0"/>
              <a:t>TCP/IP, </a:t>
            </a:r>
            <a:r>
              <a:rPr lang="en-US" dirty="0" smtClean="0"/>
              <a:t>is </a:t>
            </a:r>
            <a:r>
              <a:rPr lang="en-US" dirty="0"/>
              <a:t>a suite of communication </a:t>
            </a:r>
            <a:r>
              <a:rPr lang="en-US" dirty="0" smtClean="0"/>
              <a:t>protocols</a:t>
            </a:r>
            <a:r>
              <a:rPr lang="en-US" dirty="0"/>
              <a:t> used to interconnect network devices on the internet. </a:t>
            </a:r>
            <a:endParaRPr lang="en-US" dirty="0" smtClean="0"/>
          </a:p>
          <a:p>
            <a:pPr algn="just">
              <a:lnSpc>
                <a:spcPct val="150000"/>
              </a:lnSpc>
            </a:pPr>
            <a:r>
              <a:rPr lang="en-US" dirty="0" smtClean="0"/>
              <a:t>TCP/IP </a:t>
            </a:r>
            <a:r>
              <a:rPr lang="en-US" dirty="0"/>
              <a:t>can also be used as a communications protocol in a private computer network (an intranet or extranet).</a:t>
            </a:r>
          </a:p>
          <a:p>
            <a:pPr algn="just">
              <a:lnSpc>
                <a:spcPct val="150000"/>
              </a:lnSpc>
            </a:pPr>
            <a:r>
              <a:rPr lang="en-US" dirty="0"/>
              <a:t>The entire IP suite -- a set of rules and procedures -- is commonly referred to as TCP/IP. </a:t>
            </a:r>
            <a:endParaRPr lang="en-US" dirty="0" smtClean="0"/>
          </a:p>
          <a:p>
            <a:pPr algn="just">
              <a:lnSpc>
                <a:spcPct val="150000"/>
              </a:lnSpc>
            </a:pPr>
            <a:r>
              <a:rPr lang="en-US" dirty="0" smtClean="0"/>
              <a:t>TCP</a:t>
            </a:r>
            <a:r>
              <a:rPr lang="en-US" dirty="0"/>
              <a:t> and </a:t>
            </a:r>
            <a:r>
              <a:rPr lang="en-US" dirty="0" smtClean="0"/>
              <a:t>IP</a:t>
            </a:r>
            <a:r>
              <a:rPr lang="en-US" dirty="0"/>
              <a:t> are the two main </a:t>
            </a:r>
            <a:r>
              <a:rPr lang="en-US" dirty="0" smtClean="0"/>
              <a:t>protocols, though others are included in the suite.</a:t>
            </a:r>
          </a:p>
          <a:p>
            <a:pPr algn="just">
              <a:lnSpc>
                <a:spcPct val="150000"/>
              </a:lnSpc>
            </a:pPr>
            <a:r>
              <a:rPr lang="en-US" dirty="0" smtClean="0"/>
              <a:t>The </a:t>
            </a:r>
            <a:r>
              <a:rPr lang="en-US" dirty="0"/>
              <a:t>TCP/IP protocol suite functions as an abstraction layer between internet applications and the routing/switching fabric.</a:t>
            </a:r>
          </a:p>
          <a:p>
            <a:endParaRPr lang="en-US" dirty="0"/>
          </a:p>
        </p:txBody>
      </p:sp>
    </p:spTree>
    <p:extLst>
      <p:ext uri="{BB962C8B-B14F-4D97-AF65-F5344CB8AC3E}">
        <p14:creationId xmlns:p14="http://schemas.microsoft.com/office/powerpoint/2010/main" val="130871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TCP/IP specifies how data is exchanged over the internet by providing end-to-end communications that identify how it should be broken into </a:t>
            </a:r>
            <a:r>
              <a:rPr lang="en-US" dirty="0" smtClean="0"/>
              <a:t>packets, </a:t>
            </a:r>
            <a:r>
              <a:rPr lang="en-US" dirty="0"/>
              <a:t>addressed, transmitted, routed and received at the destination. </a:t>
            </a:r>
            <a:endParaRPr lang="en-US" dirty="0" smtClean="0"/>
          </a:p>
          <a:p>
            <a:pPr algn="just">
              <a:lnSpc>
                <a:spcPct val="150000"/>
              </a:lnSpc>
            </a:pPr>
            <a:r>
              <a:rPr lang="en-US" dirty="0" smtClean="0"/>
              <a:t>TCP/IP </a:t>
            </a:r>
            <a:r>
              <a:rPr lang="en-US" dirty="0"/>
              <a:t>requires little central management and is designed to make networks reliable with the ability to recover automatically from the failure of any device on the network.</a:t>
            </a:r>
          </a:p>
        </p:txBody>
      </p:sp>
    </p:spTree>
    <p:extLst>
      <p:ext uri="{BB962C8B-B14F-4D97-AF65-F5344CB8AC3E}">
        <p14:creationId xmlns:p14="http://schemas.microsoft.com/office/powerpoint/2010/main" val="90093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dirty="0"/>
              <a:t>The two main protocols in the IP suite serve specific functions. </a:t>
            </a:r>
            <a:endParaRPr lang="en-US" dirty="0" smtClean="0"/>
          </a:p>
          <a:p>
            <a:pPr algn="just">
              <a:lnSpc>
                <a:spcPct val="150000"/>
              </a:lnSpc>
            </a:pPr>
            <a:r>
              <a:rPr lang="en-US" b="1" dirty="0" smtClean="0"/>
              <a:t>TCP</a:t>
            </a:r>
            <a:r>
              <a:rPr lang="en-US" dirty="0"/>
              <a:t> defines how applications can create channels of communication across a network. </a:t>
            </a:r>
            <a:endParaRPr lang="en-US" dirty="0" smtClean="0"/>
          </a:p>
          <a:p>
            <a:pPr algn="just">
              <a:lnSpc>
                <a:spcPct val="150000"/>
              </a:lnSpc>
            </a:pPr>
            <a:r>
              <a:rPr lang="en-US" dirty="0" smtClean="0"/>
              <a:t>It </a:t>
            </a:r>
            <a:r>
              <a:rPr lang="en-US" dirty="0"/>
              <a:t>also manages how a message is assembled into smaller packets before they are then transmitted over the internet and reassembled in the right order at the destination address.</a:t>
            </a:r>
          </a:p>
          <a:p>
            <a:pPr algn="just">
              <a:lnSpc>
                <a:spcPct val="150000"/>
              </a:lnSpc>
            </a:pPr>
            <a:r>
              <a:rPr lang="en-US" b="1" dirty="0"/>
              <a:t>IP</a:t>
            </a:r>
            <a:r>
              <a:rPr lang="en-US" dirty="0"/>
              <a:t> defines how to address and route each packet to make sure it reaches the right destination. </a:t>
            </a:r>
            <a:endParaRPr lang="en-US" dirty="0" smtClean="0"/>
          </a:p>
          <a:p>
            <a:pPr algn="just">
              <a:lnSpc>
                <a:spcPct val="150000"/>
              </a:lnSpc>
            </a:pPr>
            <a:r>
              <a:rPr lang="en-US" dirty="0" smtClean="0"/>
              <a:t>Each </a:t>
            </a:r>
            <a:r>
              <a:rPr lang="en-US" dirty="0"/>
              <a:t>gateway computer on the network </a:t>
            </a:r>
            <a:r>
              <a:rPr lang="en-US" dirty="0" smtClean="0"/>
              <a:t>checks this IP address</a:t>
            </a:r>
            <a:r>
              <a:rPr lang="en-US" dirty="0"/>
              <a:t> to determine where to forward the message.</a:t>
            </a:r>
          </a:p>
        </p:txBody>
      </p:sp>
    </p:spTree>
    <p:extLst>
      <p:ext uri="{BB962C8B-B14F-4D97-AF65-F5344CB8AC3E}">
        <p14:creationId xmlns:p14="http://schemas.microsoft.com/office/powerpoint/2010/main" val="321162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A subnet mask is what tells a computer, or other network device, what portion of the IP address is used to represent the network and what part is used to represent hosts, or other computers, on the network.</a:t>
            </a:r>
          </a:p>
          <a:p>
            <a:pPr algn="just">
              <a:lnSpc>
                <a:spcPct val="150000"/>
              </a:lnSpc>
            </a:pPr>
            <a:r>
              <a:rPr lang="en-US" dirty="0"/>
              <a:t>Network address translation (NAT) is the virtualization of IP addresses. </a:t>
            </a:r>
            <a:endParaRPr lang="en-US" dirty="0" smtClean="0"/>
          </a:p>
          <a:p>
            <a:pPr algn="just">
              <a:lnSpc>
                <a:spcPct val="150000"/>
              </a:lnSpc>
            </a:pPr>
            <a:r>
              <a:rPr lang="en-US" dirty="0" smtClean="0"/>
              <a:t>NAT </a:t>
            </a:r>
            <a:r>
              <a:rPr lang="en-US" dirty="0"/>
              <a:t>helps improve security and decrease the number of IP addresses an organization needs.</a:t>
            </a:r>
          </a:p>
          <a:p>
            <a:endParaRPr lang="en-US" dirty="0"/>
          </a:p>
        </p:txBody>
      </p:sp>
    </p:spTree>
    <p:extLst>
      <p:ext uri="{BB962C8B-B14F-4D97-AF65-F5344CB8AC3E}">
        <p14:creationId xmlns:p14="http://schemas.microsoft.com/office/powerpoint/2010/main" val="4022724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Types of Protocols</a:t>
            </a:r>
          </a:p>
          <a:p>
            <a:pPr lvl="1">
              <a:lnSpc>
                <a:spcPct val="150000"/>
              </a:lnSpc>
            </a:pPr>
            <a:r>
              <a:rPr lang="en-US" sz="2800" dirty="0" smtClean="0"/>
              <a:t>Transmission </a:t>
            </a:r>
            <a:r>
              <a:rPr lang="en-US" sz="2800" dirty="0"/>
              <a:t>Control Protocol (TCP)</a:t>
            </a:r>
          </a:p>
          <a:p>
            <a:pPr lvl="1">
              <a:lnSpc>
                <a:spcPct val="150000"/>
              </a:lnSpc>
            </a:pPr>
            <a:r>
              <a:rPr lang="en-US" sz="2800" dirty="0"/>
              <a:t>Internet Protocol (IP)</a:t>
            </a:r>
          </a:p>
          <a:p>
            <a:pPr lvl="1">
              <a:lnSpc>
                <a:spcPct val="150000"/>
              </a:lnSpc>
            </a:pPr>
            <a:r>
              <a:rPr lang="en-US" sz="2800" dirty="0"/>
              <a:t>User Datagram Protocol (UDP)</a:t>
            </a:r>
          </a:p>
          <a:p>
            <a:pPr lvl="1">
              <a:lnSpc>
                <a:spcPct val="150000"/>
              </a:lnSpc>
            </a:pPr>
            <a:r>
              <a:rPr lang="en-US" sz="2800" dirty="0"/>
              <a:t>Post office Protocol (POP)</a:t>
            </a:r>
          </a:p>
          <a:p>
            <a:pPr lvl="1">
              <a:lnSpc>
                <a:spcPct val="150000"/>
              </a:lnSpc>
            </a:pPr>
            <a:r>
              <a:rPr lang="en-US" sz="2800" dirty="0"/>
              <a:t>Simple mail transport Protocol (SMTP)</a:t>
            </a:r>
          </a:p>
          <a:p>
            <a:pPr lvl="1">
              <a:lnSpc>
                <a:spcPct val="150000"/>
              </a:lnSpc>
            </a:pPr>
            <a:r>
              <a:rPr lang="en-US" sz="2800" dirty="0"/>
              <a:t>File Transfer Protocol (FTP)</a:t>
            </a:r>
          </a:p>
          <a:p>
            <a:pPr lvl="1">
              <a:lnSpc>
                <a:spcPct val="150000"/>
              </a:lnSpc>
            </a:pPr>
            <a:r>
              <a:rPr lang="en-US" sz="2800" dirty="0" smtClean="0"/>
              <a:t>Hyper Text Transfer Protocol (HTTP)</a:t>
            </a:r>
          </a:p>
          <a:p>
            <a:pPr lvl="1">
              <a:lnSpc>
                <a:spcPct val="150000"/>
              </a:lnSpc>
            </a:pPr>
            <a:r>
              <a:rPr lang="en-US" sz="2800" dirty="0" smtClean="0"/>
              <a:t>Hyper </a:t>
            </a:r>
            <a:r>
              <a:rPr lang="en-US" sz="2800" dirty="0"/>
              <a:t>Text Transfer Protocol Secure (HTTPS)</a:t>
            </a:r>
          </a:p>
          <a:p>
            <a:pPr lvl="1">
              <a:lnSpc>
                <a:spcPct val="150000"/>
              </a:lnSpc>
            </a:pPr>
            <a:r>
              <a:rPr lang="en-US" sz="2800" dirty="0"/>
              <a:t>Telnet</a:t>
            </a:r>
          </a:p>
          <a:p>
            <a:pPr lvl="1">
              <a:lnSpc>
                <a:spcPct val="150000"/>
              </a:lnSpc>
            </a:pPr>
            <a:r>
              <a:rPr lang="en-US" sz="2800" dirty="0"/>
              <a:t>Gopher</a:t>
            </a:r>
          </a:p>
          <a:p>
            <a:endParaRPr lang="en-US" dirty="0"/>
          </a:p>
        </p:txBody>
      </p:sp>
    </p:spTree>
    <p:extLst>
      <p:ext uri="{BB962C8B-B14F-4D97-AF65-F5344CB8AC3E}">
        <p14:creationId xmlns:p14="http://schemas.microsoft.com/office/powerpoint/2010/main" val="375931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dirty="0"/>
              <a:t>Common TCP/IP protocols include the following:</a:t>
            </a:r>
          </a:p>
          <a:p>
            <a:pPr algn="just">
              <a:lnSpc>
                <a:spcPct val="150000"/>
              </a:lnSpc>
            </a:pPr>
            <a:r>
              <a:rPr lang="en-US" b="1" dirty="0"/>
              <a:t>HTTP (Hypertext Transfer Protocol)</a:t>
            </a:r>
            <a:r>
              <a:rPr lang="en-US" dirty="0"/>
              <a:t>, which handles the communication between a web server and a web browser;</a:t>
            </a:r>
          </a:p>
          <a:p>
            <a:pPr algn="just">
              <a:lnSpc>
                <a:spcPct val="150000"/>
              </a:lnSpc>
            </a:pPr>
            <a:r>
              <a:rPr lang="en-US" b="1" dirty="0" smtClean="0"/>
              <a:t>HTTPS</a:t>
            </a:r>
            <a:r>
              <a:rPr lang="en-US" b="1" dirty="0"/>
              <a:t> (HTTP Secure)</a:t>
            </a:r>
            <a:r>
              <a:rPr lang="en-US" dirty="0"/>
              <a:t>, which handles secure communication between a web server and a web browser; and</a:t>
            </a:r>
          </a:p>
          <a:p>
            <a:pPr algn="just">
              <a:lnSpc>
                <a:spcPct val="150000"/>
              </a:lnSpc>
            </a:pPr>
            <a:r>
              <a:rPr lang="en-US" b="1" dirty="0"/>
              <a:t>FTP (File Transfer Protocol)</a:t>
            </a:r>
            <a:r>
              <a:rPr lang="en-US" dirty="0"/>
              <a:t>, which handles transmission of files between computers.</a:t>
            </a:r>
          </a:p>
          <a:p>
            <a:endParaRPr lang="en-US" dirty="0"/>
          </a:p>
        </p:txBody>
      </p:sp>
    </p:spTree>
    <p:extLst>
      <p:ext uri="{BB962C8B-B14F-4D97-AF65-F5344CB8AC3E}">
        <p14:creationId xmlns:p14="http://schemas.microsoft.com/office/powerpoint/2010/main" val="267369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How TCP/IP works</a:t>
            </a:r>
          </a:p>
          <a:p>
            <a:pPr algn="just">
              <a:lnSpc>
                <a:spcPct val="150000"/>
              </a:lnSpc>
            </a:pPr>
            <a:r>
              <a:rPr lang="en-US" dirty="0"/>
              <a:t>TCP/IP uses the </a:t>
            </a:r>
            <a:r>
              <a:rPr lang="en-US" u="sng" dirty="0">
                <a:hlinkClick r:id="rId2"/>
              </a:rPr>
              <a:t>client-server</a:t>
            </a:r>
            <a:r>
              <a:rPr lang="en-US" dirty="0"/>
              <a:t> model of communication in which a user or machine (a client) is provided a service, like sending a webpage, by another computer (a server) in the network.</a:t>
            </a:r>
          </a:p>
          <a:p>
            <a:pPr algn="just">
              <a:lnSpc>
                <a:spcPct val="150000"/>
              </a:lnSpc>
            </a:pPr>
            <a:r>
              <a:rPr lang="en-US" dirty="0"/>
              <a:t>Collectively, the TCP/IP suite of protocols is classified as </a:t>
            </a:r>
            <a:r>
              <a:rPr lang="en-US" u="sng" dirty="0">
                <a:hlinkClick r:id="rId3"/>
              </a:rPr>
              <a:t>stateless</a:t>
            </a:r>
            <a:r>
              <a:rPr lang="en-US" dirty="0"/>
              <a:t>, which means each client request is considered new because it is unrelated to previous requests. Being stateless frees up network paths so they can be used continuously.</a:t>
            </a:r>
          </a:p>
          <a:p>
            <a:endParaRPr lang="en-US"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143000"/>
            <a:ext cx="83058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739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fade">
                                      <p:cBhvr>
                                        <p:cTn id="25" dur="1000"/>
                                        <p:tgtEl>
                                          <p:spTgt spid="4098"/>
                                        </p:tgtEl>
                                      </p:cBhvr>
                                    </p:animEffect>
                                    <p:anim calcmode="lin" valueType="num">
                                      <p:cBhvr>
                                        <p:cTn id="26" dur="1000" fill="hold"/>
                                        <p:tgtEl>
                                          <p:spTgt spid="4098"/>
                                        </p:tgtEl>
                                        <p:attrNameLst>
                                          <p:attrName>ppt_x</p:attrName>
                                        </p:attrNameLst>
                                      </p:cBhvr>
                                      <p:tavLst>
                                        <p:tav tm="0">
                                          <p:val>
                                            <p:strVal val="#ppt_x"/>
                                          </p:val>
                                        </p:tav>
                                        <p:tav tm="100000">
                                          <p:val>
                                            <p:strVal val="#ppt_x"/>
                                          </p:val>
                                        </p:tav>
                                      </p:tavLst>
                                    </p:anim>
                                    <p:anim calcmode="lin" valueType="num">
                                      <p:cBhvr>
                                        <p:cTn id="27"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The transport layer itself, however, is </a:t>
            </a:r>
            <a:r>
              <a:rPr lang="en-US" dirty="0" err="1"/>
              <a:t>stateful</a:t>
            </a:r>
            <a:r>
              <a:rPr lang="en-US" dirty="0"/>
              <a:t>. </a:t>
            </a:r>
            <a:endParaRPr lang="en-US" dirty="0" smtClean="0"/>
          </a:p>
          <a:p>
            <a:pPr algn="just">
              <a:lnSpc>
                <a:spcPct val="150000"/>
              </a:lnSpc>
            </a:pPr>
            <a:r>
              <a:rPr lang="en-US" dirty="0" smtClean="0"/>
              <a:t>It </a:t>
            </a:r>
            <a:r>
              <a:rPr lang="en-US" dirty="0"/>
              <a:t>transmits a single message, and its connection remains in place until all the packets in a message have been received and reassembled at the destination.</a:t>
            </a:r>
          </a:p>
          <a:p>
            <a:pPr algn="just">
              <a:lnSpc>
                <a:spcPct val="150000"/>
              </a:lnSpc>
            </a:pPr>
            <a:r>
              <a:rPr lang="en-US" dirty="0"/>
              <a:t>The TCP/IP model differs slightly from the seven-layer Open Systems Interconnection (</a:t>
            </a:r>
            <a:r>
              <a:rPr lang="en-US" u="sng" dirty="0">
                <a:hlinkClick r:id="rId2"/>
              </a:rPr>
              <a:t>OSI</a:t>
            </a:r>
            <a:r>
              <a:rPr lang="en-US" dirty="0"/>
              <a:t>) networking model designed after it. </a:t>
            </a:r>
            <a:endParaRPr lang="en-US" dirty="0" smtClean="0"/>
          </a:p>
          <a:p>
            <a:pPr algn="just">
              <a:lnSpc>
                <a:spcPct val="150000"/>
              </a:lnSpc>
            </a:pPr>
            <a:r>
              <a:rPr lang="en-US" dirty="0" smtClean="0"/>
              <a:t>The </a:t>
            </a:r>
            <a:r>
              <a:rPr lang="en-US" dirty="0"/>
              <a:t>OSI reference model defines how applications can communicate over a network.</a:t>
            </a:r>
          </a:p>
        </p:txBody>
      </p:sp>
    </p:spTree>
    <p:extLst>
      <p:ext uri="{BB962C8B-B14F-4D97-AF65-F5344CB8AC3E}">
        <p14:creationId xmlns:p14="http://schemas.microsoft.com/office/powerpoint/2010/main" val="3341155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The 4 layers of TCP/IP</a:t>
            </a:r>
          </a:p>
          <a:p>
            <a:pPr algn="just">
              <a:lnSpc>
                <a:spcPct val="150000"/>
              </a:lnSpc>
            </a:pPr>
            <a:r>
              <a:rPr lang="en-US" dirty="0"/>
              <a:t>TCP/IP functionality is divided into four layers, each of which includes specific protocols:</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828800"/>
            <a:ext cx="4497099"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72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1000"/>
                                        <p:tgtEl>
                                          <p:spTgt spid="3074"/>
                                        </p:tgtEl>
                                      </p:cBhvr>
                                    </p:animEffect>
                                    <p:anim calcmode="lin" valueType="num">
                                      <p:cBhvr>
                                        <p:cTn id="20" dur="1000" fill="hold"/>
                                        <p:tgtEl>
                                          <p:spTgt spid="3074"/>
                                        </p:tgtEl>
                                        <p:attrNameLst>
                                          <p:attrName>ppt_x</p:attrName>
                                        </p:attrNameLst>
                                      </p:cBhvr>
                                      <p:tavLst>
                                        <p:tav tm="0">
                                          <p:val>
                                            <p:strVal val="#ppt_x"/>
                                          </p:val>
                                        </p:tav>
                                        <p:tav tm="100000">
                                          <p:val>
                                            <p:strVal val="#ppt_x"/>
                                          </p:val>
                                        </p:tav>
                                      </p:tavLst>
                                    </p:anim>
                                    <p:anim calcmode="lin" valueType="num">
                                      <p:cBhvr>
                                        <p:cTn id="21"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smtClean="0"/>
              <a:t>1. Application layer:</a:t>
            </a:r>
            <a:endParaRPr lang="en-US" dirty="0" smtClean="0"/>
          </a:p>
          <a:p>
            <a:pPr algn="just">
              <a:lnSpc>
                <a:spcPct val="150000"/>
              </a:lnSpc>
            </a:pPr>
            <a:r>
              <a:rPr lang="en-US" dirty="0" smtClean="0"/>
              <a:t>The</a:t>
            </a:r>
            <a:r>
              <a:rPr lang="en-US" dirty="0"/>
              <a:t> </a:t>
            </a:r>
            <a:r>
              <a:rPr lang="en-US" b="1" dirty="0"/>
              <a:t>application layer </a:t>
            </a:r>
            <a:r>
              <a:rPr lang="en-US" dirty="0"/>
              <a:t>provides applications with standardized data exchange. </a:t>
            </a:r>
            <a:endParaRPr lang="en-US" dirty="0" smtClean="0"/>
          </a:p>
          <a:p>
            <a:pPr algn="just">
              <a:lnSpc>
                <a:spcPct val="150000"/>
              </a:lnSpc>
            </a:pPr>
            <a:r>
              <a:rPr lang="en-US" dirty="0" smtClean="0"/>
              <a:t>Its </a:t>
            </a:r>
            <a:r>
              <a:rPr lang="en-US" dirty="0"/>
              <a:t>protocols include HTTP, FTP, Post Office Protocol 3 </a:t>
            </a:r>
            <a:r>
              <a:rPr lang="en-US" dirty="0" smtClean="0"/>
              <a:t>(POP3), </a:t>
            </a:r>
            <a:r>
              <a:rPr lang="en-US" dirty="0"/>
              <a:t>Simple Mail Transfer Protocol </a:t>
            </a:r>
            <a:r>
              <a:rPr lang="en-US" dirty="0" smtClean="0"/>
              <a:t>(SMTP) </a:t>
            </a:r>
            <a:r>
              <a:rPr lang="en-US" dirty="0"/>
              <a:t>and Simple Network Management Protocol (SNMP). At the application layer, the payload is the actual application data.</a:t>
            </a:r>
          </a:p>
          <a:p>
            <a:endParaRPr lang="en-US" dirty="0"/>
          </a:p>
        </p:txBody>
      </p:sp>
    </p:spTree>
    <p:extLst>
      <p:ext uri="{BB962C8B-B14F-4D97-AF65-F5344CB8AC3E}">
        <p14:creationId xmlns:p14="http://schemas.microsoft.com/office/powerpoint/2010/main" val="206187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2. Transport </a:t>
            </a:r>
            <a:r>
              <a:rPr lang="en-US" b="1" dirty="0"/>
              <a:t>layer</a:t>
            </a:r>
            <a:endParaRPr lang="en-US" dirty="0" smtClean="0"/>
          </a:p>
          <a:p>
            <a:pPr algn="just">
              <a:lnSpc>
                <a:spcPct val="150000"/>
              </a:lnSpc>
            </a:pPr>
            <a:r>
              <a:rPr lang="en-US" dirty="0" smtClean="0"/>
              <a:t>The</a:t>
            </a:r>
            <a:r>
              <a:rPr lang="en-US" dirty="0"/>
              <a:t> </a:t>
            </a:r>
            <a:r>
              <a:rPr lang="en-US" b="1" dirty="0"/>
              <a:t>transport layer </a:t>
            </a:r>
            <a:r>
              <a:rPr lang="en-US" dirty="0"/>
              <a:t>is responsible for maintaining end-to-end communications across the network. </a:t>
            </a:r>
            <a:endParaRPr lang="en-US" dirty="0" smtClean="0"/>
          </a:p>
          <a:p>
            <a:pPr algn="just">
              <a:lnSpc>
                <a:spcPct val="150000"/>
              </a:lnSpc>
            </a:pPr>
            <a:r>
              <a:rPr lang="en-US" dirty="0" smtClean="0"/>
              <a:t>TCP </a:t>
            </a:r>
            <a:r>
              <a:rPr lang="en-US" dirty="0"/>
              <a:t>handles communications between hosts and provides flow control, multiplexing and reliability. </a:t>
            </a:r>
            <a:endParaRPr lang="en-US" dirty="0" smtClean="0"/>
          </a:p>
          <a:p>
            <a:pPr algn="just">
              <a:lnSpc>
                <a:spcPct val="150000"/>
              </a:lnSpc>
            </a:pPr>
            <a:r>
              <a:rPr lang="en-US" dirty="0" smtClean="0"/>
              <a:t>The </a:t>
            </a:r>
            <a:r>
              <a:rPr lang="en-US" dirty="0"/>
              <a:t>transport protocols include TCP and User Datagram Protocol </a:t>
            </a:r>
            <a:r>
              <a:rPr lang="en-US" dirty="0" smtClean="0"/>
              <a:t>(UDP), </a:t>
            </a:r>
            <a:r>
              <a:rPr lang="en-US" dirty="0"/>
              <a:t>which is sometimes used instead of TCP for special purposes.</a:t>
            </a:r>
          </a:p>
          <a:p>
            <a:endParaRPr lang="en-US" dirty="0"/>
          </a:p>
        </p:txBody>
      </p:sp>
    </p:spTree>
    <p:extLst>
      <p:ext uri="{BB962C8B-B14F-4D97-AF65-F5344CB8AC3E}">
        <p14:creationId xmlns:p14="http://schemas.microsoft.com/office/powerpoint/2010/main" val="1435969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3. Network </a:t>
            </a:r>
            <a:r>
              <a:rPr lang="en-US" b="1" dirty="0"/>
              <a:t>layer</a:t>
            </a:r>
            <a:endParaRPr lang="en-US" dirty="0" smtClean="0"/>
          </a:p>
          <a:p>
            <a:pPr algn="just">
              <a:lnSpc>
                <a:spcPct val="150000"/>
              </a:lnSpc>
            </a:pPr>
            <a:r>
              <a:rPr lang="en-US" dirty="0" smtClean="0"/>
              <a:t>The</a:t>
            </a:r>
            <a:r>
              <a:rPr lang="en-US" dirty="0"/>
              <a:t> </a:t>
            </a:r>
            <a:r>
              <a:rPr lang="en-US" b="1" dirty="0"/>
              <a:t>network layer</a:t>
            </a:r>
            <a:r>
              <a:rPr lang="en-US" dirty="0"/>
              <a:t>, also called the </a:t>
            </a:r>
            <a:r>
              <a:rPr lang="en-US" i="1" dirty="0"/>
              <a:t>internet layer</a:t>
            </a:r>
            <a:r>
              <a:rPr lang="en-US" dirty="0"/>
              <a:t>, deals with packets and connects independent networks to transport the packets across network boundaries. </a:t>
            </a:r>
            <a:endParaRPr lang="en-US" dirty="0" smtClean="0"/>
          </a:p>
          <a:p>
            <a:pPr algn="just">
              <a:lnSpc>
                <a:spcPct val="150000"/>
              </a:lnSpc>
            </a:pPr>
            <a:r>
              <a:rPr lang="en-US" dirty="0" smtClean="0"/>
              <a:t>The </a:t>
            </a:r>
            <a:r>
              <a:rPr lang="en-US" dirty="0"/>
              <a:t>network layer protocols are IP and Internet Control Message Protocol (ICMP), which is used for error reporting.</a:t>
            </a:r>
          </a:p>
          <a:p>
            <a:pPr marL="0" indent="0" algn="just">
              <a:lnSpc>
                <a:spcPct val="150000"/>
              </a:lnSpc>
              <a:buNone/>
            </a:pPr>
            <a:r>
              <a:rPr lang="en-US" b="1" dirty="0" smtClean="0"/>
              <a:t>4. Physical </a:t>
            </a:r>
            <a:r>
              <a:rPr lang="en-US" b="1" dirty="0"/>
              <a:t>layer</a:t>
            </a:r>
            <a:endParaRPr lang="en-US" dirty="0" smtClean="0"/>
          </a:p>
          <a:p>
            <a:pPr algn="just">
              <a:lnSpc>
                <a:spcPct val="150000"/>
              </a:lnSpc>
            </a:pPr>
            <a:r>
              <a:rPr lang="en-US" dirty="0" smtClean="0"/>
              <a:t>The</a:t>
            </a:r>
            <a:r>
              <a:rPr lang="en-US" dirty="0"/>
              <a:t> </a:t>
            </a:r>
            <a:r>
              <a:rPr lang="en-US" b="1" dirty="0"/>
              <a:t>physical layer</a:t>
            </a:r>
            <a:r>
              <a:rPr lang="en-US" dirty="0"/>
              <a:t>, also known as the </a:t>
            </a:r>
            <a:r>
              <a:rPr lang="en-US" i="1" dirty="0"/>
              <a:t>network interface layer</a:t>
            </a:r>
            <a:r>
              <a:rPr lang="en-US" dirty="0"/>
              <a:t> or </a:t>
            </a:r>
            <a:r>
              <a:rPr lang="en-US" i="1" dirty="0"/>
              <a:t>data link layer</a:t>
            </a:r>
            <a:r>
              <a:rPr lang="en-US" dirty="0"/>
              <a:t>, consists of protocols that operate only on a link -- the network component that interconnects nodes or hosts in the network. </a:t>
            </a:r>
            <a:endParaRPr lang="en-US" dirty="0" smtClean="0"/>
          </a:p>
          <a:p>
            <a:pPr algn="just">
              <a:lnSpc>
                <a:spcPct val="150000"/>
              </a:lnSpc>
            </a:pPr>
            <a:r>
              <a:rPr lang="en-US" dirty="0" smtClean="0"/>
              <a:t>The </a:t>
            </a:r>
            <a:r>
              <a:rPr lang="en-US" dirty="0"/>
              <a:t>protocols in this lowest layer include Ethernet for local area networks (LANs) and Address Resolution Protocol </a:t>
            </a:r>
            <a:r>
              <a:rPr lang="en-US" dirty="0" smtClean="0"/>
              <a:t>(ARP).</a:t>
            </a:r>
            <a:endParaRPr lang="en-US" dirty="0"/>
          </a:p>
          <a:p>
            <a:endParaRPr lang="en-US" dirty="0"/>
          </a:p>
        </p:txBody>
      </p:sp>
    </p:spTree>
    <p:extLst>
      <p:ext uri="{BB962C8B-B14F-4D97-AF65-F5344CB8AC3E}">
        <p14:creationId xmlns:p14="http://schemas.microsoft.com/office/powerpoint/2010/main" val="5570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The importance of TCP/IP</a:t>
            </a:r>
          </a:p>
          <a:p>
            <a:pPr algn="just">
              <a:lnSpc>
                <a:spcPct val="150000"/>
              </a:lnSpc>
            </a:pPr>
            <a:r>
              <a:rPr lang="en-US" dirty="0"/>
              <a:t>TCP/IP is nonproprietary and, as a result, is not controlled by any single company. </a:t>
            </a:r>
            <a:endParaRPr lang="en-US" dirty="0" smtClean="0"/>
          </a:p>
          <a:p>
            <a:pPr algn="just">
              <a:lnSpc>
                <a:spcPct val="150000"/>
              </a:lnSpc>
            </a:pPr>
            <a:r>
              <a:rPr lang="en-US" dirty="0" smtClean="0"/>
              <a:t>Therefore</a:t>
            </a:r>
            <a:r>
              <a:rPr lang="en-US" dirty="0"/>
              <a:t>, the IP suite can be modified easily. </a:t>
            </a:r>
            <a:endParaRPr lang="en-US" dirty="0" smtClean="0"/>
          </a:p>
          <a:p>
            <a:pPr algn="just">
              <a:lnSpc>
                <a:spcPct val="150000"/>
              </a:lnSpc>
            </a:pPr>
            <a:r>
              <a:rPr lang="en-US" dirty="0" smtClean="0"/>
              <a:t>It </a:t>
            </a:r>
            <a:r>
              <a:rPr lang="en-US" dirty="0"/>
              <a:t>is compatible with all operating systems (OSes), so it can communicate with any other system. </a:t>
            </a:r>
            <a:endParaRPr lang="en-US" dirty="0" smtClean="0"/>
          </a:p>
          <a:p>
            <a:pPr algn="just">
              <a:lnSpc>
                <a:spcPct val="150000"/>
              </a:lnSpc>
            </a:pPr>
            <a:r>
              <a:rPr lang="en-US" dirty="0" smtClean="0"/>
              <a:t>The </a:t>
            </a:r>
            <a:r>
              <a:rPr lang="en-US" dirty="0"/>
              <a:t>IP suite is also compatible with all types of computer hardware and networks.</a:t>
            </a:r>
          </a:p>
          <a:p>
            <a:pPr algn="just">
              <a:lnSpc>
                <a:spcPct val="150000"/>
              </a:lnSpc>
            </a:pPr>
            <a:r>
              <a:rPr lang="en-US" dirty="0"/>
              <a:t>TCP/IP is highly scalable and, as a routable protocol, can determine the most efficient path through the network. </a:t>
            </a:r>
            <a:endParaRPr lang="en-US" dirty="0" smtClean="0"/>
          </a:p>
          <a:p>
            <a:pPr algn="just">
              <a:lnSpc>
                <a:spcPct val="150000"/>
              </a:lnSpc>
            </a:pPr>
            <a:r>
              <a:rPr lang="en-US" dirty="0" smtClean="0"/>
              <a:t>It </a:t>
            </a:r>
            <a:r>
              <a:rPr lang="en-US" dirty="0"/>
              <a:t>is widely used in current internet architecture.</a:t>
            </a:r>
          </a:p>
        </p:txBody>
      </p:sp>
    </p:spTree>
    <p:extLst>
      <p:ext uri="{BB962C8B-B14F-4D97-AF65-F5344CB8AC3E}">
        <p14:creationId xmlns:p14="http://schemas.microsoft.com/office/powerpoint/2010/main" val="37802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The history of TCP/IP</a:t>
            </a:r>
          </a:p>
          <a:p>
            <a:pPr algn="just">
              <a:lnSpc>
                <a:spcPct val="150000"/>
              </a:lnSpc>
            </a:pPr>
            <a:r>
              <a:rPr lang="en-US" dirty="0"/>
              <a:t>The Defense Advanced Research Projects Agency </a:t>
            </a:r>
            <a:r>
              <a:rPr lang="en-US" dirty="0" smtClean="0"/>
              <a:t>(DARPA), </a:t>
            </a:r>
            <a:r>
              <a:rPr lang="en-US" dirty="0"/>
              <a:t>the research branch of the U.S. Department of Defense (DOD), created the TCP/IP model in the 1970s for use in ARPANET, a wide area network (WAN) that preceded the internet. </a:t>
            </a:r>
            <a:endParaRPr lang="en-US" dirty="0" smtClean="0"/>
          </a:p>
          <a:p>
            <a:pPr algn="just">
              <a:lnSpc>
                <a:spcPct val="150000"/>
              </a:lnSpc>
            </a:pPr>
            <a:r>
              <a:rPr lang="en-US" dirty="0" smtClean="0"/>
              <a:t>TCP/IP </a:t>
            </a:r>
            <a:r>
              <a:rPr lang="en-US" dirty="0"/>
              <a:t>was originally designed for the </a:t>
            </a:r>
            <a:r>
              <a:rPr lang="en-US" dirty="0" err="1"/>
              <a:t>UnixOS</a:t>
            </a:r>
            <a:r>
              <a:rPr lang="en-US" dirty="0"/>
              <a:t>, and it has been built into all of the OSes that came after it.</a:t>
            </a:r>
          </a:p>
          <a:p>
            <a:pPr algn="just">
              <a:lnSpc>
                <a:spcPct val="150000"/>
              </a:lnSpc>
            </a:pPr>
            <a:r>
              <a:rPr lang="en-US" dirty="0"/>
              <a:t>The TCP/IP model and its related protocols are now maintained by the Internet Engineering Task Force (IETF).</a:t>
            </a:r>
          </a:p>
          <a:p>
            <a:endParaRPr lang="en-US" dirty="0"/>
          </a:p>
        </p:txBody>
      </p:sp>
    </p:spTree>
    <p:extLst>
      <p:ext uri="{BB962C8B-B14F-4D97-AF65-F5344CB8AC3E}">
        <p14:creationId xmlns:p14="http://schemas.microsoft.com/office/powerpoint/2010/main" val="263167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a:bodyPr>
          <a:lstStyle/>
          <a:p>
            <a:pPr marL="0" indent="0">
              <a:buNone/>
            </a:pPr>
            <a:r>
              <a:rPr lang="en-US" b="1" dirty="0" smtClean="0"/>
              <a:t>File Transfer Protocol (FTP)</a:t>
            </a:r>
          </a:p>
          <a:p>
            <a:pPr algn="just">
              <a:lnSpc>
                <a:spcPct val="150000"/>
              </a:lnSpc>
            </a:pPr>
            <a:r>
              <a:rPr lang="en-US" dirty="0"/>
              <a:t>FTP is a standard internet protocol provided by TCP/IP used for transmitting the files from one host to another.</a:t>
            </a:r>
          </a:p>
          <a:p>
            <a:pPr algn="just">
              <a:lnSpc>
                <a:spcPct val="150000"/>
              </a:lnSpc>
            </a:pPr>
            <a:r>
              <a:rPr lang="en-US" dirty="0"/>
              <a:t>It is mainly used for transferring the web page files from their creator to the computer that acts as a server for other computers on the internet.</a:t>
            </a:r>
          </a:p>
          <a:p>
            <a:pPr algn="just">
              <a:lnSpc>
                <a:spcPct val="150000"/>
              </a:lnSpc>
            </a:pPr>
            <a:r>
              <a:rPr lang="en-US" dirty="0"/>
              <a:t>It is also used for downloading the files to computer from other servers</a:t>
            </a:r>
            <a:r>
              <a:rPr lang="en-US" dirty="0" smtClean="0"/>
              <a:t>.</a:t>
            </a:r>
          </a:p>
          <a:p>
            <a:pPr marL="0" indent="0" algn="just">
              <a:lnSpc>
                <a:spcPct val="150000"/>
              </a:lnSpc>
              <a:buNone/>
            </a:pPr>
            <a:r>
              <a:rPr lang="en-US" b="1" dirty="0"/>
              <a:t>Objectives of FTP</a:t>
            </a:r>
          </a:p>
          <a:p>
            <a:pPr algn="just">
              <a:lnSpc>
                <a:spcPct val="150000"/>
              </a:lnSpc>
            </a:pPr>
            <a:r>
              <a:rPr lang="en-US" dirty="0"/>
              <a:t>It provides the sharing of files.</a:t>
            </a:r>
          </a:p>
          <a:p>
            <a:pPr algn="just">
              <a:lnSpc>
                <a:spcPct val="150000"/>
              </a:lnSpc>
            </a:pPr>
            <a:r>
              <a:rPr lang="en-US" dirty="0"/>
              <a:t>It is used to encourage the use of remote computers.</a:t>
            </a:r>
          </a:p>
          <a:p>
            <a:pPr algn="just">
              <a:lnSpc>
                <a:spcPct val="150000"/>
              </a:lnSpc>
            </a:pPr>
            <a:r>
              <a:rPr lang="en-US" dirty="0"/>
              <a:t>It transfers the data more reliably and efficiently.</a:t>
            </a:r>
          </a:p>
          <a:p>
            <a:endParaRPr lang="en-US" dirty="0"/>
          </a:p>
          <a:p>
            <a:endParaRPr lang="en-US" dirty="0"/>
          </a:p>
        </p:txBody>
      </p:sp>
    </p:spTree>
    <p:extLst>
      <p:ext uri="{BB962C8B-B14F-4D97-AF65-F5344CB8AC3E}">
        <p14:creationId xmlns:p14="http://schemas.microsoft.com/office/powerpoint/2010/main" val="304924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b="1" dirty="0"/>
              <a:t>Transmission Control Protocol (TCP):</a:t>
            </a:r>
            <a:r>
              <a:rPr lang="en-US" dirty="0"/>
              <a:t> TCP is a popular communication protocol which is used for communicating over a network. It divides any message into series of packets that are sent from source to destination and there it gets reassembled at the destination.</a:t>
            </a:r>
          </a:p>
          <a:p>
            <a:pPr algn="just">
              <a:lnSpc>
                <a:spcPct val="150000"/>
              </a:lnSpc>
            </a:pPr>
            <a:r>
              <a:rPr lang="en-US" b="1" dirty="0"/>
              <a:t>Internet Protocol (IP):</a:t>
            </a:r>
            <a:r>
              <a:rPr lang="en-US" dirty="0"/>
              <a:t> IP is designed explicitly as addressing protocol. It is mostly used with TCP. The IP addresses in packets help in routing them through different nodes in a network until it reaches the destination system. TCP/IP is the most popular protocol connecting the networks.</a:t>
            </a:r>
          </a:p>
          <a:p>
            <a:endParaRPr lang="en-US" dirty="0"/>
          </a:p>
        </p:txBody>
      </p:sp>
    </p:spTree>
    <p:extLst>
      <p:ext uri="{BB962C8B-B14F-4D97-AF65-F5344CB8AC3E}">
        <p14:creationId xmlns:p14="http://schemas.microsoft.com/office/powerpoint/2010/main" val="427226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Why FTP?</a:t>
            </a:r>
          </a:p>
          <a:p>
            <a:pPr algn="just">
              <a:lnSpc>
                <a:spcPct val="150000"/>
              </a:lnSpc>
            </a:pPr>
            <a:r>
              <a:rPr lang="en-US" dirty="0"/>
              <a:t>Although transferring files from one system to another is very simple and straightforward, but sometimes it can cause problems. </a:t>
            </a:r>
            <a:endParaRPr lang="en-US" dirty="0" smtClean="0"/>
          </a:p>
          <a:p>
            <a:pPr algn="just">
              <a:lnSpc>
                <a:spcPct val="150000"/>
              </a:lnSpc>
            </a:pPr>
            <a:r>
              <a:rPr lang="en-US" dirty="0" smtClean="0"/>
              <a:t>For </a:t>
            </a:r>
            <a:r>
              <a:rPr lang="en-US" dirty="0"/>
              <a:t>example, two systems may have different file conventions. </a:t>
            </a:r>
            <a:endParaRPr lang="en-US" dirty="0" smtClean="0"/>
          </a:p>
          <a:p>
            <a:pPr algn="just">
              <a:lnSpc>
                <a:spcPct val="150000"/>
              </a:lnSpc>
            </a:pPr>
            <a:r>
              <a:rPr lang="en-US" dirty="0" smtClean="0"/>
              <a:t>Two </a:t>
            </a:r>
            <a:r>
              <a:rPr lang="en-US" dirty="0"/>
              <a:t>systems may have different ways to represent text and data. </a:t>
            </a:r>
            <a:endParaRPr lang="en-US" dirty="0" smtClean="0"/>
          </a:p>
          <a:p>
            <a:pPr algn="just">
              <a:lnSpc>
                <a:spcPct val="150000"/>
              </a:lnSpc>
            </a:pPr>
            <a:r>
              <a:rPr lang="en-US" dirty="0" smtClean="0"/>
              <a:t>Two </a:t>
            </a:r>
            <a:r>
              <a:rPr lang="en-US" dirty="0"/>
              <a:t>systems may have different directory structures. </a:t>
            </a:r>
            <a:endParaRPr lang="en-US" dirty="0" smtClean="0"/>
          </a:p>
          <a:p>
            <a:pPr algn="just">
              <a:lnSpc>
                <a:spcPct val="150000"/>
              </a:lnSpc>
            </a:pPr>
            <a:r>
              <a:rPr lang="en-US" dirty="0" smtClean="0"/>
              <a:t>FTP </a:t>
            </a:r>
            <a:r>
              <a:rPr lang="en-US" dirty="0"/>
              <a:t>protocol overcomes these problems by establishing two connections between hosts. </a:t>
            </a:r>
            <a:endParaRPr lang="en-US" dirty="0" smtClean="0"/>
          </a:p>
          <a:p>
            <a:pPr algn="just">
              <a:lnSpc>
                <a:spcPct val="150000"/>
              </a:lnSpc>
            </a:pPr>
            <a:r>
              <a:rPr lang="en-US" dirty="0" smtClean="0"/>
              <a:t>One </a:t>
            </a:r>
            <a:r>
              <a:rPr lang="en-US" dirty="0"/>
              <a:t>connection is used for data transfer, and another connection is used for the control connection.</a:t>
            </a:r>
          </a:p>
        </p:txBody>
      </p:sp>
    </p:spTree>
    <p:extLst>
      <p:ext uri="{BB962C8B-B14F-4D97-AF65-F5344CB8AC3E}">
        <p14:creationId xmlns:p14="http://schemas.microsoft.com/office/powerpoint/2010/main" val="407415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Mechanism of FTP</a:t>
            </a:r>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38200"/>
            <a:ext cx="85344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720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fade">
                                      <p:cBhvr>
                                        <p:cTn id="13" dur="1000"/>
                                        <p:tgtEl>
                                          <p:spTgt spid="5122"/>
                                        </p:tgtEl>
                                      </p:cBhvr>
                                    </p:animEffect>
                                    <p:anim calcmode="lin" valueType="num">
                                      <p:cBhvr>
                                        <p:cTn id="14" dur="1000" fill="hold"/>
                                        <p:tgtEl>
                                          <p:spTgt spid="5122"/>
                                        </p:tgtEl>
                                        <p:attrNameLst>
                                          <p:attrName>ppt_x</p:attrName>
                                        </p:attrNameLst>
                                      </p:cBhvr>
                                      <p:tavLst>
                                        <p:tav tm="0">
                                          <p:val>
                                            <p:strVal val="#ppt_x"/>
                                          </p:val>
                                        </p:tav>
                                        <p:tav tm="100000">
                                          <p:val>
                                            <p:strVal val="#ppt_x"/>
                                          </p:val>
                                        </p:tav>
                                      </p:tavLst>
                                    </p:anim>
                                    <p:anim calcmode="lin" valueType="num">
                                      <p:cBhvr>
                                        <p:cTn id="15"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85000" lnSpcReduction="10000"/>
          </a:bodyPr>
          <a:lstStyle/>
          <a:p>
            <a:pPr marL="0" indent="0">
              <a:buNone/>
            </a:pPr>
            <a:r>
              <a:rPr lang="en-US" b="1" dirty="0" smtClean="0"/>
              <a:t>There </a:t>
            </a:r>
            <a:r>
              <a:rPr lang="en-US" b="1" dirty="0"/>
              <a:t>are two types of connections in FTP</a:t>
            </a:r>
            <a:r>
              <a:rPr lang="en-US" b="1" dirty="0" smtClean="0"/>
              <a:t>:</a:t>
            </a:r>
          </a:p>
          <a:p>
            <a:pPr marL="0" indent="0" algn="just">
              <a:lnSpc>
                <a:spcPct val="150000"/>
              </a:lnSpc>
              <a:buNone/>
            </a:pPr>
            <a:r>
              <a:rPr lang="en-US" b="1" dirty="0"/>
              <a:t>Control Connection:</a:t>
            </a:r>
            <a:r>
              <a:rPr lang="en-US" dirty="0"/>
              <a:t> </a:t>
            </a:r>
            <a:endParaRPr lang="en-US" dirty="0" smtClean="0"/>
          </a:p>
          <a:p>
            <a:pPr algn="just">
              <a:lnSpc>
                <a:spcPct val="150000"/>
              </a:lnSpc>
            </a:pPr>
            <a:r>
              <a:rPr lang="en-US" dirty="0" smtClean="0"/>
              <a:t>The </a:t>
            </a:r>
            <a:r>
              <a:rPr lang="en-US" dirty="0"/>
              <a:t>control connection uses very simple rules for communication. </a:t>
            </a:r>
            <a:endParaRPr lang="en-US" dirty="0" smtClean="0"/>
          </a:p>
          <a:p>
            <a:pPr algn="just">
              <a:lnSpc>
                <a:spcPct val="150000"/>
              </a:lnSpc>
            </a:pPr>
            <a:r>
              <a:rPr lang="en-US" dirty="0" smtClean="0"/>
              <a:t>Through this, </a:t>
            </a:r>
            <a:r>
              <a:rPr lang="en-US" dirty="0"/>
              <a:t>we can transfer a line of command or line of response at a time. </a:t>
            </a:r>
            <a:endParaRPr lang="en-US" dirty="0" smtClean="0"/>
          </a:p>
          <a:p>
            <a:pPr algn="just">
              <a:lnSpc>
                <a:spcPct val="150000"/>
              </a:lnSpc>
            </a:pPr>
            <a:r>
              <a:rPr lang="en-US" dirty="0" smtClean="0"/>
              <a:t>The </a:t>
            </a:r>
            <a:r>
              <a:rPr lang="en-US" dirty="0"/>
              <a:t>control connection is made between the control processes. </a:t>
            </a:r>
            <a:endParaRPr lang="en-US" dirty="0" smtClean="0"/>
          </a:p>
          <a:p>
            <a:pPr algn="just">
              <a:lnSpc>
                <a:spcPct val="150000"/>
              </a:lnSpc>
            </a:pPr>
            <a:r>
              <a:rPr lang="en-US" dirty="0" smtClean="0"/>
              <a:t>This connection </a:t>
            </a:r>
            <a:r>
              <a:rPr lang="en-US" dirty="0"/>
              <a:t>remains connected during the entire interactive FTP session.</a:t>
            </a:r>
          </a:p>
          <a:p>
            <a:pPr marL="0" indent="0" algn="just">
              <a:lnSpc>
                <a:spcPct val="150000"/>
              </a:lnSpc>
              <a:buNone/>
            </a:pPr>
            <a:r>
              <a:rPr lang="en-US" b="1" dirty="0"/>
              <a:t>Data Connection:</a:t>
            </a:r>
            <a:r>
              <a:rPr lang="en-US" dirty="0"/>
              <a:t> </a:t>
            </a:r>
            <a:endParaRPr lang="en-US" dirty="0" smtClean="0"/>
          </a:p>
          <a:p>
            <a:pPr algn="just">
              <a:lnSpc>
                <a:spcPct val="150000"/>
              </a:lnSpc>
            </a:pPr>
            <a:r>
              <a:rPr lang="en-US" dirty="0" smtClean="0"/>
              <a:t>The </a:t>
            </a:r>
            <a:r>
              <a:rPr lang="en-US" dirty="0"/>
              <a:t>Data Connection uses very complex rules as data types may vary. </a:t>
            </a:r>
            <a:endParaRPr lang="en-US" dirty="0" smtClean="0"/>
          </a:p>
          <a:p>
            <a:pPr algn="just">
              <a:lnSpc>
                <a:spcPct val="150000"/>
              </a:lnSpc>
            </a:pPr>
            <a:r>
              <a:rPr lang="en-US" dirty="0" smtClean="0"/>
              <a:t>The </a:t>
            </a:r>
            <a:r>
              <a:rPr lang="en-US" dirty="0"/>
              <a:t>data connection is made between data transfer processes. </a:t>
            </a:r>
            <a:endParaRPr lang="en-US" dirty="0" smtClean="0"/>
          </a:p>
          <a:p>
            <a:pPr algn="just">
              <a:lnSpc>
                <a:spcPct val="150000"/>
              </a:lnSpc>
            </a:pPr>
            <a:r>
              <a:rPr lang="en-US" dirty="0" smtClean="0"/>
              <a:t>The </a:t>
            </a:r>
            <a:r>
              <a:rPr lang="en-US" dirty="0"/>
              <a:t>data connection opens when a command comes for transferring the files and closes when the file is transferred.</a:t>
            </a:r>
          </a:p>
          <a:p>
            <a:endParaRPr lang="en-US" dirty="0"/>
          </a:p>
        </p:txBody>
      </p:sp>
    </p:spTree>
    <p:extLst>
      <p:ext uri="{BB962C8B-B14F-4D97-AF65-F5344CB8AC3E}">
        <p14:creationId xmlns:p14="http://schemas.microsoft.com/office/powerpoint/2010/main" val="260964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smtClean="0"/>
              <a:t>FTP </a:t>
            </a:r>
            <a:r>
              <a:rPr lang="en-US" b="1" dirty="0"/>
              <a:t>Clients</a:t>
            </a:r>
          </a:p>
          <a:p>
            <a:pPr algn="just">
              <a:lnSpc>
                <a:spcPct val="150000"/>
              </a:lnSpc>
            </a:pPr>
            <a:r>
              <a:rPr lang="en-US" dirty="0"/>
              <a:t>FTP client is a program that implements a file transfer protocol which allows you to transfer files between two hosts on the internet.</a:t>
            </a:r>
          </a:p>
          <a:p>
            <a:pPr algn="just">
              <a:lnSpc>
                <a:spcPct val="150000"/>
              </a:lnSpc>
            </a:pPr>
            <a:r>
              <a:rPr lang="en-US" dirty="0"/>
              <a:t>It allows a user to connect to a remote host and upload or download the files.</a:t>
            </a:r>
          </a:p>
          <a:p>
            <a:pPr algn="just">
              <a:lnSpc>
                <a:spcPct val="150000"/>
              </a:lnSpc>
            </a:pPr>
            <a:r>
              <a:rPr lang="en-US" dirty="0"/>
              <a:t>It has a set of commands that we can use to connect to a host, transfer the files between you and your host and close the connection.</a:t>
            </a:r>
          </a:p>
          <a:p>
            <a:pPr algn="just">
              <a:lnSpc>
                <a:spcPct val="150000"/>
              </a:lnSpc>
            </a:pPr>
            <a:r>
              <a:rPr lang="en-US" dirty="0"/>
              <a:t>The FTP program is also available as a built-in component in a Web browser. </a:t>
            </a:r>
            <a:endParaRPr lang="en-US" dirty="0" smtClean="0"/>
          </a:p>
          <a:p>
            <a:pPr algn="just">
              <a:lnSpc>
                <a:spcPct val="150000"/>
              </a:lnSpc>
            </a:pPr>
            <a:r>
              <a:rPr lang="en-US" dirty="0" smtClean="0"/>
              <a:t>This </a:t>
            </a:r>
            <a:r>
              <a:rPr lang="en-US" dirty="0"/>
              <a:t>GUI based FTP client makes the file transfer very easy and also does not require to remember the FTP commands.</a:t>
            </a:r>
          </a:p>
          <a:p>
            <a:endParaRPr lang="en-US" dirty="0"/>
          </a:p>
        </p:txBody>
      </p:sp>
    </p:spTree>
    <p:extLst>
      <p:ext uri="{BB962C8B-B14F-4D97-AF65-F5344CB8AC3E}">
        <p14:creationId xmlns:p14="http://schemas.microsoft.com/office/powerpoint/2010/main" val="81933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Advantages of FTP:</a:t>
            </a:r>
          </a:p>
          <a:p>
            <a:pPr algn="just">
              <a:lnSpc>
                <a:spcPct val="150000"/>
              </a:lnSpc>
            </a:pPr>
            <a:r>
              <a:rPr lang="en-US" b="1" dirty="0" smtClean="0"/>
              <a:t>Speed:</a:t>
            </a:r>
            <a:r>
              <a:rPr lang="en-US" dirty="0"/>
              <a:t> </a:t>
            </a:r>
            <a:r>
              <a:rPr lang="en-US" dirty="0" smtClean="0"/>
              <a:t>The </a:t>
            </a:r>
            <a:r>
              <a:rPr lang="en-US" dirty="0"/>
              <a:t>FTP is one of the fastest way to transfer the files from one computer to another computer.</a:t>
            </a:r>
          </a:p>
          <a:p>
            <a:pPr algn="just">
              <a:lnSpc>
                <a:spcPct val="150000"/>
              </a:lnSpc>
            </a:pPr>
            <a:r>
              <a:rPr lang="en-US" b="1" dirty="0"/>
              <a:t>Efficient:</a:t>
            </a:r>
            <a:r>
              <a:rPr lang="en-US" dirty="0"/>
              <a:t> It is more efficient as we do not need to complete all the operations to get the entire file.</a:t>
            </a:r>
          </a:p>
          <a:p>
            <a:pPr algn="just">
              <a:lnSpc>
                <a:spcPct val="150000"/>
              </a:lnSpc>
            </a:pPr>
            <a:r>
              <a:rPr lang="en-US" b="1" dirty="0"/>
              <a:t>Security:</a:t>
            </a:r>
            <a:r>
              <a:rPr lang="en-US" dirty="0"/>
              <a:t> To access the FTP server, we need to login with the username and password. </a:t>
            </a:r>
          </a:p>
          <a:p>
            <a:pPr algn="just">
              <a:lnSpc>
                <a:spcPct val="150000"/>
              </a:lnSpc>
            </a:pPr>
            <a:r>
              <a:rPr lang="en-US" b="1" dirty="0"/>
              <a:t>Back &amp; forth movement:</a:t>
            </a:r>
            <a:r>
              <a:rPr lang="en-US" dirty="0"/>
              <a:t> FTP allows us to transfer the files back and forth. Suppose you are a manager of the company, you send some information to all the employees, and they all send information back on the same server.</a:t>
            </a:r>
          </a:p>
          <a:p>
            <a:endParaRPr lang="en-US" dirty="0"/>
          </a:p>
        </p:txBody>
      </p:sp>
    </p:spTree>
    <p:extLst>
      <p:ext uri="{BB962C8B-B14F-4D97-AF65-F5344CB8AC3E}">
        <p14:creationId xmlns:p14="http://schemas.microsoft.com/office/powerpoint/2010/main" val="82298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a:t>Disadvantages of FTP:</a:t>
            </a:r>
          </a:p>
          <a:p>
            <a:pPr algn="just">
              <a:lnSpc>
                <a:spcPct val="150000"/>
              </a:lnSpc>
            </a:pPr>
            <a:r>
              <a:rPr lang="en-US" dirty="0"/>
              <a:t>The standard requirement of the industry is that all the FTP transmissions should be encrypted. However, not all the FTP providers are equal and not all the providers offer encryption. So, we will have to look out for the FTP providers that provides encryption.</a:t>
            </a:r>
          </a:p>
          <a:p>
            <a:pPr algn="just">
              <a:lnSpc>
                <a:spcPct val="150000"/>
              </a:lnSpc>
            </a:pPr>
            <a:r>
              <a:rPr lang="en-US" dirty="0"/>
              <a:t>FTP serves two operations, i.e., to send and receive large files on a network. However, the size limit of the file is 2GB that can be sent. It also doesn't allow you to run simultaneous transfers to multiple receivers.</a:t>
            </a:r>
          </a:p>
          <a:p>
            <a:pPr algn="just">
              <a:lnSpc>
                <a:spcPct val="150000"/>
              </a:lnSpc>
            </a:pPr>
            <a:r>
              <a:rPr lang="en-US" dirty="0"/>
              <a:t>Passwords and file contents are sent in clear text that allows unwanted eavesdropping. So, it is quite possible that attackers can carry out the brute force attack by trying to guess the FTP password.</a:t>
            </a:r>
          </a:p>
          <a:p>
            <a:pPr algn="just">
              <a:lnSpc>
                <a:spcPct val="150000"/>
              </a:lnSpc>
            </a:pPr>
            <a:r>
              <a:rPr lang="en-US" dirty="0"/>
              <a:t>It is not compatible with every system.</a:t>
            </a:r>
          </a:p>
          <a:p>
            <a:endParaRPr lang="en-US" dirty="0"/>
          </a:p>
        </p:txBody>
      </p:sp>
    </p:spTree>
    <p:extLst>
      <p:ext uri="{BB962C8B-B14F-4D97-AF65-F5344CB8AC3E}">
        <p14:creationId xmlns:p14="http://schemas.microsoft.com/office/powerpoint/2010/main" val="345435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a:t>Computer </a:t>
            </a:r>
            <a:r>
              <a:rPr lang="en-US" b="1" dirty="0" smtClean="0"/>
              <a:t>Networks</a:t>
            </a:r>
            <a:endParaRPr lang="en-US" b="1" dirty="0"/>
          </a:p>
          <a:p>
            <a:pPr algn="just">
              <a:lnSpc>
                <a:spcPct val="150000"/>
              </a:lnSpc>
            </a:pPr>
            <a:r>
              <a:rPr lang="en-US" dirty="0"/>
              <a:t>There are various types of computer networks available. </a:t>
            </a:r>
            <a:endParaRPr lang="en-US" dirty="0" smtClean="0"/>
          </a:p>
          <a:p>
            <a:pPr algn="just">
              <a:lnSpc>
                <a:spcPct val="150000"/>
              </a:lnSpc>
            </a:pPr>
            <a:r>
              <a:rPr lang="en-US" dirty="0" smtClean="0"/>
              <a:t>We </a:t>
            </a:r>
            <a:r>
              <a:rPr lang="en-US" dirty="0"/>
              <a:t>can categorize them according to their size as well as their purpose.</a:t>
            </a:r>
          </a:p>
          <a:p>
            <a:pPr algn="just">
              <a:lnSpc>
                <a:spcPct val="150000"/>
              </a:lnSpc>
            </a:pPr>
            <a:r>
              <a:rPr lang="en-US" dirty="0"/>
              <a:t>The size of a network should be expressed by the geographic area and number of computers, which are a part of their networks. </a:t>
            </a:r>
            <a:endParaRPr lang="en-US" dirty="0" smtClean="0"/>
          </a:p>
          <a:p>
            <a:pPr algn="just">
              <a:lnSpc>
                <a:spcPct val="150000"/>
              </a:lnSpc>
            </a:pPr>
            <a:r>
              <a:rPr lang="en-US" dirty="0" smtClean="0"/>
              <a:t>It </a:t>
            </a:r>
            <a:r>
              <a:rPr lang="en-US" dirty="0"/>
              <a:t>includes devices housed in a single room to millions of devices </a:t>
            </a:r>
            <a:r>
              <a:rPr lang="en-US" dirty="0" smtClean="0"/>
              <a:t>spread</a:t>
            </a:r>
          </a:p>
          <a:p>
            <a:pPr marL="0" indent="0" algn="just">
              <a:lnSpc>
                <a:spcPct val="150000"/>
              </a:lnSpc>
              <a:buNone/>
            </a:pPr>
            <a:r>
              <a:rPr lang="en-US" dirty="0"/>
              <a:t>Some of the most popular network types are:</a:t>
            </a:r>
          </a:p>
          <a:p>
            <a:pPr algn="just">
              <a:lnSpc>
                <a:spcPct val="150000"/>
              </a:lnSpc>
              <a:buFont typeface="Wingdings" panose="05000000000000000000" pitchFamily="2" charset="2"/>
              <a:buChar char="Ø"/>
            </a:pPr>
            <a:r>
              <a:rPr lang="en-US" b="1" dirty="0" smtClean="0"/>
              <a:t>PAN - Personal </a:t>
            </a:r>
            <a:r>
              <a:rPr lang="en-US" b="1" dirty="0"/>
              <a:t>Area </a:t>
            </a:r>
            <a:r>
              <a:rPr lang="en-US" b="1" dirty="0" smtClean="0"/>
              <a:t>Network</a:t>
            </a:r>
            <a:endParaRPr lang="en-US" b="1" dirty="0"/>
          </a:p>
          <a:p>
            <a:pPr algn="just">
              <a:lnSpc>
                <a:spcPct val="150000"/>
              </a:lnSpc>
              <a:buFont typeface="Wingdings" panose="05000000000000000000" pitchFamily="2" charset="2"/>
              <a:buChar char="Ø"/>
            </a:pPr>
            <a:r>
              <a:rPr lang="en-US" b="1" dirty="0" smtClean="0"/>
              <a:t>LAN – Local Area Network</a:t>
            </a:r>
            <a:endParaRPr lang="en-US" b="1" dirty="0"/>
          </a:p>
          <a:p>
            <a:pPr algn="just">
              <a:lnSpc>
                <a:spcPct val="150000"/>
              </a:lnSpc>
              <a:buFont typeface="Wingdings" panose="05000000000000000000" pitchFamily="2" charset="2"/>
              <a:buChar char="Ø"/>
            </a:pPr>
            <a:r>
              <a:rPr lang="en-US" b="1" dirty="0" smtClean="0"/>
              <a:t>MAN – Metropolitan Area Network</a:t>
            </a:r>
            <a:endParaRPr lang="en-US" b="1" dirty="0"/>
          </a:p>
          <a:p>
            <a:pPr algn="just">
              <a:lnSpc>
                <a:spcPct val="150000"/>
              </a:lnSpc>
              <a:buFont typeface="Wingdings" panose="05000000000000000000" pitchFamily="2" charset="2"/>
              <a:buChar char="Ø"/>
            </a:pPr>
            <a:r>
              <a:rPr lang="en-US" b="1" dirty="0" smtClean="0"/>
              <a:t>WAN – Wide Area Network</a:t>
            </a:r>
            <a:endParaRPr lang="en-US" b="1" dirty="0"/>
          </a:p>
          <a:p>
            <a:pPr>
              <a:buFont typeface="Wingdings" panose="05000000000000000000" pitchFamily="2" charset="2"/>
              <a:buChar char="Ø"/>
            </a:pPr>
            <a:endParaRPr lang="en-US" dirty="0"/>
          </a:p>
          <a:p>
            <a:endParaRPr lang="en-US" dirty="0"/>
          </a:p>
        </p:txBody>
      </p:sp>
    </p:spTree>
    <p:extLst>
      <p:ext uri="{BB962C8B-B14F-4D97-AF65-F5344CB8AC3E}">
        <p14:creationId xmlns:p14="http://schemas.microsoft.com/office/powerpoint/2010/main" val="38458622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lgn="ctr">
              <a:buNone/>
            </a:pPr>
            <a:r>
              <a:rPr lang="en-US" b="1" dirty="0" smtClean="0"/>
              <a:t>Local Area Network (LAN)</a:t>
            </a:r>
          </a:p>
          <a:p>
            <a:pPr marL="0" indent="0">
              <a:buNone/>
            </a:pPr>
            <a:r>
              <a:rPr lang="en-US" b="1" dirty="0"/>
              <a:t>What is LAN?</a:t>
            </a:r>
          </a:p>
          <a:p>
            <a:pPr algn="just">
              <a:lnSpc>
                <a:spcPct val="150000"/>
              </a:lnSpc>
            </a:pPr>
            <a:r>
              <a:rPr lang="en-US" dirty="0"/>
              <a:t>A </a:t>
            </a:r>
            <a:r>
              <a:rPr lang="en-US" b="1" dirty="0"/>
              <a:t>L</a:t>
            </a:r>
            <a:r>
              <a:rPr lang="en-US" dirty="0"/>
              <a:t>ocal </a:t>
            </a:r>
            <a:r>
              <a:rPr lang="en-US" b="1" dirty="0"/>
              <a:t>A</a:t>
            </a:r>
            <a:r>
              <a:rPr lang="en-US" dirty="0"/>
              <a:t>rea </a:t>
            </a:r>
            <a:r>
              <a:rPr lang="en-US" b="1" dirty="0"/>
              <a:t>N</a:t>
            </a:r>
            <a:r>
              <a:rPr lang="en-US" dirty="0"/>
              <a:t>etwork (LAN) is a group of computer and peripheral devices which are connected in a limited area such as school, laboratory, home, and office building. </a:t>
            </a:r>
            <a:endParaRPr lang="en-US" dirty="0" smtClean="0"/>
          </a:p>
          <a:p>
            <a:pPr algn="just">
              <a:lnSpc>
                <a:spcPct val="150000"/>
              </a:lnSpc>
            </a:pPr>
            <a:r>
              <a:rPr lang="en-US" dirty="0" smtClean="0"/>
              <a:t>It </a:t>
            </a:r>
            <a:r>
              <a:rPr lang="en-US" dirty="0"/>
              <a:t>is a widely useful network for sharing resources like files, printers, games, and other application. </a:t>
            </a:r>
            <a:endParaRPr lang="en-US" dirty="0" smtClean="0"/>
          </a:p>
          <a:p>
            <a:pPr algn="just">
              <a:lnSpc>
                <a:spcPct val="150000"/>
              </a:lnSpc>
            </a:pPr>
            <a:r>
              <a:rPr lang="en-US" dirty="0" smtClean="0"/>
              <a:t>The </a:t>
            </a:r>
            <a:r>
              <a:rPr lang="en-US" dirty="0"/>
              <a:t>simplest type of LAN network is to connect computers and a printer in someone's home or office. </a:t>
            </a:r>
            <a:endParaRPr lang="en-US" dirty="0" smtClean="0"/>
          </a:p>
          <a:p>
            <a:pPr algn="just">
              <a:lnSpc>
                <a:spcPct val="150000"/>
              </a:lnSpc>
            </a:pPr>
            <a:r>
              <a:rPr lang="en-US" dirty="0" smtClean="0"/>
              <a:t>In </a:t>
            </a:r>
            <a:r>
              <a:rPr lang="en-US" dirty="0"/>
              <a:t>general, LAN will be used as one type of transmission medium.</a:t>
            </a:r>
          </a:p>
          <a:p>
            <a:pPr algn="just">
              <a:lnSpc>
                <a:spcPct val="150000"/>
              </a:lnSpc>
            </a:pPr>
            <a:r>
              <a:rPr lang="en-US" dirty="0"/>
              <a:t>It is a network which consists of less than 5000 interconnected devices across several buildings.</a:t>
            </a:r>
          </a:p>
          <a:p>
            <a:endParaRPr lang="en-US" dirty="0" smtClean="0"/>
          </a:p>
          <a:p>
            <a:endParaRPr lang="en-US" dirty="0" smtClean="0"/>
          </a:p>
          <a:p>
            <a:endParaRPr lang="en-US"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104900"/>
            <a:ext cx="67818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2516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fade">
                                      <p:cBhvr>
                                        <p:cTn id="49" dur="1000"/>
                                        <p:tgtEl>
                                          <p:spTgt spid="1026"/>
                                        </p:tgtEl>
                                      </p:cBhvr>
                                    </p:animEffect>
                                    <p:anim calcmode="lin" valueType="num">
                                      <p:cBhvr>
                                        <p:cTn id="50" dur="1000" fill="hold"/>
                                        <p:tgtEl>
                                          <p:spTgt spid="1026"/>
                                        </p:tgtEl>
                                        <p:attrNameLst>
                                          <p:attrName>ppt_x</p:attrName>
                                        </p:attrNameLst>
                                      </p:cBhvr>
                                      <p:tavLst>
                                        <p:tav tm="0">
                                          <p:val>
                                            <p:strVal val="#ppt_x"/>
                                          </p:val>
                                        </p:tav>
                                        <p:tav tm="100000">
                                          <p:val>
                                            <p:strVal val="#ppt_x"/>
                                          </p:val>
                                        </p:tav>
                                      </p:tavLst>
                                    </p:anim>
                                    <p:anim calcmode="lin" valueType="num">
                                      <p:cBhvr>
                                        <p:cTn id="5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buNone/>
            </a:pPr>
            <a:r>
              <a:rPr lang="en-US" b="1" dirty="0" smtClean="0"/>
              <a:t>Features </a:t>
            </a:r>
            <a:r>
              <a:rPr lang="en-US" b="1" dirty="0"/>
              <a:t>of </a:t>
            </a:r>
            <a:r>
              <a:rPr lang="en-US" b="1" dirty="0" smtClean="0"/>
              <a:t>LAN:</a:t>
            </a:r>
            <a:endParaRPr lang="en-US" b="1" dirty="0"/>
          </a:p>
          <a:p>
            <a:pPr algn="just">
              <a:lnSpc>
                <a:spcPct val="150000"/>
              </a:lnSpc>
            </a:pPr>
            <a:r>
              <a:rPr lang="en-US" dirty="0"/>
              <a:t>Network size is limited to a small geographical area, presently to a few kilometers.</a:t>
            </a:r>
          </a:p>
          <a:p>
            <a:pPr algn="just">
              <a:lnSpc>
                <a:spcPct val="150000"/>
              </a:lnSpc>
            </a:pPr>
            <a:r>
              <a:rPr lang="en-US" dirty="0"/>
              <a:t>Data transfer rate is generally high. </a:t>
            </a:r>
            <a:r>
              <a:rPr lang="en-US" dirty="0" smtClean="0"/>
              <a:t>They </a:t>
            </a:r>
            <a:r>
              <a:rPr lang="en-US" dirty="0"/>
              <a:t>range from 100 Mbps to 1000 Mbps.</a:t>
            </a:r>
          </a:p>
          <a:p>
            <a:pPr algn="just">
              <a:lnSpc>
                <a:spcPct val="150000"/>
              </a:lnSpc>
            </a:pPr>
            <a:r>
              <a:rPr lang="en-US" dirty="0"/>
              <a:t>In general, a LAN uses only one type of transmission medium, commonly category 5 coaxial cables.</a:t>
            </a:r>
          </a:p>
          <a:p>
            <a:pPr algn="just">
              <a:lnSpc>
                <a:spcPct val="150000"/>
              </a:lnSpc>
            </a:pPr>
            <a:r>
              <a:rPr lang="en-US" dirty="0"/>
              <a:t>A LAN is distinguished from other networks by their topologies. The common topologies are bus, ring, mesh, and star.</a:t>
            </a:r>
          </a:p>
          <a:p>
            <a:endParaRPr lang="en-US" dirty="0"/>
          </a:p>
        </p:txBody>
      </p:sp>
    </p:spTree>
    <p:extLst>
      <p:ext uri="{BB962C8B-B14F-4D97-AF65-F5344CB8AC3E}">
        <p14:creationId xmlns:p14="http://schemas.microsoft.com/office/powerpoint/2010/main" val="127594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Features of LAN:</a:t>
            </a:r>
          </a:p>
          <a:p>
            <a:pPr algn="just">
              <a:lnSpc>
                <a:spcPct val="150000"/>
              </a:lnSpc>
            </a:pPr>
            <a:r>
              <a:rPr lang="en-US" dirty="0" smtClean="0"/>
              <a:t>The </a:t>
            </a:r>
            <a:r>
              <a:rPr lang="en-US" dirty="0"/>
              <a:t>number of computers connected to a LAN is usually restricted. In other words, LANs are limitedly scalable.</a:t>
            </a:r>
          </a:p>
          <a:p>
            <a:pPr algn="just">
              <a:lnSpc>
                <a:spcPct val="150000"/>
              </a:lnSpc>
            </a:pPr>
            <a:r>
              <a:rPr lang="en-US" dirty="0"/>
              <a:t>IEEE 802.3 or Ethernet is the most common LAN. They use a wired medium in conjuncture with a switch or a hub. Originally, coaxial cables were used for communications. But now twisted pair cables and fiber optic cables are also used. Ethernet’s speed has increased from 2.9 Mbps to 400 </a:t>
            </a:r>
            <a:r>
              <a:rPr lang="en-US" dirty="0" err="1"/>
              <a:t>Gbps</a:t>
            </a:r>
            <a:r>
              <a:rPr lang="en-US" dirty="0"/>
              <a:t>.</a:t>
            </a:r>
          </a:p>
          <a:p>
            <a:pPr algn="just">
              <a:lnSpc>
                <a:spcPct val="150000"/>
              </a:lnSpc>
            </a:pPr>
            <a:endParaRPr lang="en-US" dirty="0"/>
          </a:p>
        </p:txBody>
      </p:sp>
    </p:spTree>
    <p:extLst>
      <p:ext uri="{BB962C8B-B14F-4D97-AF65-F5344CB8AC3E}">
        <p14:creationId xmlns:p14="http://schemas.microsoft.com/office/powerpoint/2010/main" val="170449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algn="just">
              <a:lnSpc>
                <a:spcPct val="150000"/>
              </a:lnSpc>
            </a:pPr>
            <a:r>
              <a:rPr lang="en-US" sz="2800" b="1" dirty="0"/>
              <a:t>User Datagram Protocol (UDP):</a:t>
            </a:r>
            <a:r>
              <a:rPr lang="en-US" sz="2800" dirty="0"/>
              <a:t> UDP is a substitute communication protocol to </a:t>
            </a:r>
            <a:r>
              <a:rPr lang="en-US" sz="2800" dirty="0" smtClean="0"/>
              <a:t>TCP implemented </a:t>
            </a:r>
            <a:r>
              <a:rPr lang="en-US" sz="2800" dirty="0"/>
              <a:t>primarily for creating loss-tolerating and low-latency linking between different applications.</a:t>
            </a:r>
          </a:p>
          <a:p>
            <a:pPr algn="just">
              <a:lnSpc>
                <a:spcPct val="150000"/>
              </a:lnSpc>
            </a:pPr>
            <a:r>
              <a:rPr lang="en-US" sz="2800" b="1" dirty="0"/>
              <a:t>Post office Protocol (POP): </a:t>
            </a:r>
            <a:r>
              <a:rPr lang="en-US" sz="2800" dirty="0"/>
              <a:t>POP3 is designed for receiving incoming E-mails.</a:t>
            </a:r>
          </a:p>
          <a:p>
            <a:pPr algn="just">
              <a:lnSpc>
                <a:spcPct val="150000"/>
              </a:lnSpc>
            </a:pPr>
            <a:r>
              <a:rPr lang="en-US" sz="2800" b="1" dirty="0"/>
              <a:t>Simple mail transport Protocol (SMTP):</a:t>
            </a:r>
            <a:r>
              <a:rPr lang="en-US" sz="2800" dirty="0"/>
              <a:t> SMTP is designed to send and distribute outgoing E-Mail.</a:t>
            </a:r>
          </a:p>
          <a:p>
            <a:pPr algn="just">
              <a:lnSpc>
                <a:spcPct val="150000"/>
              </a:lnSpc>
            </a:pPr>
            <a:r>
              <a:rPr lang="en-US" sz="2800" b="1" dirty="0"/>
              <a:t>File Transfer Protocol (FTP):</a:t>
            </a:r>
            <a:r>
              <a:rPr lang="en-US" sz="2800" dirty="0"/>
              <a:t> FTP allows users to transfer files from one machine to another. Types of files may include program files, multimedia files, text files, and documents, etc.</a:t>
            </a:r>
          </a:p>
          <a:p>
            <a:pPr marL="0" indent="0">
              <a:buNone/>
            </a:pPr>
            <a:r>
              <a:rPr lang="en-US" dirty="0"/>
              <a:t/>
            </a:r>
            <a:br>
              <a:rPr lang="en-US" dirty="0"/>
            </a:br>
            <a:endParaRPr lang="en-US" dirty="0"/>
          </a:p>
        </p:txBody>
      </p:sp>
    </p:spTree>
    <p:extLst>
      <p:ext uri="{BB962C8B-B14F-4D97-AF65-F5344CB8AC3E}">
        <p14:creationId xmlns:p14="http://schemas.microsoft.com/office/powerpoint/2010/main" val="755385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Wireless LANs (WLAN)</a:t>
            </a:r>
          </a:p>
          <a:p>
            <a:pPr algn="just">
              <a:lnSpc>
                <a:spcPct val="150000"/>
              </a:lnSpc>
            </a:pPr>
            <a:r>
              <a:rPr lang="en-US" dirty="0"/>
              <a:t>Wireless LANs use high-frequency radio waves instead of cables for communications. </a:t>
            </a:r>
            <a:endParaRPr lang="en-US" dirty="0" smtClean="0"/>
          </a:p>
          <a:p>
            <a:pPr algn="just">
              <a:lnSpc>
                <a:spcPct val="150000"/>
              </a:lnSpc>
            </a:pPr>
            <a:r>
              <a:rPr lang="en-US" dirty="0" smtClean="0"/>
              <a:t>They </a:t>
            </a:r>
            <a:r>
              <a:rPr lang="en-US" dirty="0"/>
              <a:t>provide clutter free homes, offices and other networked places. </a:t>
            </a:r>
            <a:endParaRPr lang="en-US" dirty="0" smtClean="0"/>
          </a:p>
          <a:p>
            <a:pPr algn="just">
              <a:lnSpc>
                <a:spcPct val="150000"/>
              </a:lnSpc>
            </a:pPr>
            <a:r>
              <a:rPr lang="en-US" dirty="0" smtClean="0"/>
              <a:t>They </a:t>
            </a:r>
            <a:r>
              <a:rPr lang="en-US" dirty="0"/>
              <a:t>have an Access Point or a wireless router or a base station for transferring packets to and from the wireless computers and the internet. </a:t>
            </a:r>
            <a:endParaRPr lang="en-US" dirty="0" smtClean="0"/>
          </a:p>
          <a:p>
            <a:pPr algn="just">
              <a:lnSpc>
                <a:spcPct val="150000"/>
              </a:lnSpc>
            </a:pPr>
            <a:r>
              <a:rPr lang="en-US" dirty="0" smtClean="0"/>
              <a:t>Most </a:t>
            </a:r>
            <a:r>
              <a:rPr lang="en-US" dirty="0"/>
              <a:t>WLANs are based on the standard IEEE 802.11 or </a:t>
            </a:r>
            <a:r>
              <a:rPr lang="en-US" dirty="0" err="1"/>
              <a:t>WiFi</a:t>
            </a:r>
            <a:r>
              <a:rPr lang="en-US" dirty="0"/>
              <a:t>.</a:t>
            </a:r>
          </a:p>
          <a:p>
            <a:endParaRPr lang="en-US" dirty="0"/>
          </a:p>
        </p:txBody>
      </p:sp>
    </p:spTree>
    <p:extLst>
      <p:ext uri="{BB962C8B-B14F-4D97-AF65-F5344CB8AC3E}">
        <p14:creationId xmlns:p14="http://schemas.microsoft.com/office/powerpoint/2010/main" val="156287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Virtual LANs (VLAN)</a:t>
            </a:r>
          </a:p>
          <a:p>
            <a:pPr algn="just">
              <a:lnSpc>
                <a:spcPct val="150000"/>
              </a:lnSpc>
            </a:pPr>
            <a:r>
              <a:rPr lang="en-US" dirty="0"/>
              <a:t>Virtual LANs are a logical group of computers that appear to be on the same LAN irrespective of the configuration of the underlying physical network. </a:t>
            </a:r>
            <a:endParaRPr lang="en-US" dirty="0" smtClean="0"/>
          </a:p>
          <a:p>
            <a:pPr algn="just">
              <a:lnSpc>
                <a:spcPct val="150000"/>
              </a:lnSpc>
            </a:pPr>
            <a:r>
              <a:rPr lang="en-US" dirty="0" smtClean="0"/>
              <a:t>Network </a:t>
            </a:r>
            <a:r>
              <a:rPr lang="en-US" dirty="0"/>
              <a:t>administrators partition the networks to match the functional requirements of the VLANs so that each VLAN comprise a subset of ports on a single or multiple switches. </a:t>
            </a:r>
            <a:endParaRPr lang="en-US" dirty="0" smtClean="0"/>
          </a:p>
          <a:p>
            <a:pPr algn="just">
              <a:lnSpc>
                <a:spcPct val="150000"/>
              </a:lnSpc>
            </a:pPr>
            <a:r>
              <a:rPr lang="en-US" dirty="0" smtClean="0"/>
              <a:t>This </a:t>
            </a:r>
            <a:r>
              <a:rPr lang="en-US" dirty="0"/>
              <a:t>allows computers and devices on a VLAN to communicate in the simulated environment as if it is a separate LAN.</a:t>
            </a:r>
          </a:p>
          <a:p>
            <a:pPr algn="just">
              <a:lnSpc>
                <a:spcPct val="150000"/>
              </a:lnSpc>
            </a:pPr>
            <a:endParaRPr lang="en-US" dirty="0"/>
          </a:p>
        </p:txBody>
      </p:sp>
    </p:spTree>
    <p:extLst>
      <p:ext uri="{BB962C8B-B14F-4D97-AF65-F5344CB8AC3E}">
        <p14:creationId xmlns:p14="http://schemas.microsoft.com/office/powerpoint/2010/main" val="240804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Characteristics of LAN</a:t>
            </a:r>
          </a:p>
          <a:p>
            <a:pPr algn="just">
              <a:lnSpc>
                <a:spcPct val="150000"/>
              </a:lnSpc>
            </a:pPr>
            <a:r>
              <a:rPr lang="en-US" dirty="0"/>
              <a:t>Here are important characteristics of a LAN network:</a:t>
            </a:r>
          </a:p>
          <a:p>
            <a:pPr algn="just">
              <a:lnSpc>
                <a:spcPct val="150000"/>
              </a:lnSpc>
            </a:pPr>
            <a:r>
              <a:rPr lang="en-US" dirty="0"/>
              <a:t>It is a private network, so an outside regulatory body never controls it.</a:t>
            </a:r>
          </a:p>
          <a:p>
            <a:pPr algn="just">
              <a:lnSpc>
                <a:spcPct val="150000"/>
              </a:lnSpc>
            </a:pPr>
            <a:r>
              <a:rPr lang="en-US" dirty="0"/>
              <a:t>LAN operates at a relatively higher speed compared to other WAN systems.</a:t>
            </a:r>
          </a:p>
          <a:p>
            <a:pPr algn="just">
              <a:lnSpc>
                <a:spcPct val="150000"/>
              </a:lnSpc>
            </a:pPr>
            <a:r>
              <a:rPr lang="en-US" dirty="0"/>
              <a:t>There are various kinds of media access control methods like token ring and </a:t>
            </a:r>
            <a:r>
              <a:rPr lang="en-US" dirty="0" err="1"/>
              <a:t>ethernet</a:t>
            </a:r>
            <a:r>
              <a:rPr lang="en-US" dirty="0"/>
              <a:t>.</a:t>
            </a:r>
          </a:p>
          <a:p>
            <a:endParaRPr lang="en-US" dirty="0"/>
          </a:p>
        </p:txBody>
      </p:sp>
    </p:spTree>
    <p:extLst>
      <p:ext uri="{BB962C8B-B14F-4D97-AF65-F5344CB8AC3E}">
        <p14:creationId xmlns:p14="http://schemas.microsoft.com/office/powerpoint/2010/main" val="1345124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lgn="just">
              <a:buNone/>
            </a:pPr>
            <a:r>
              <a:rPr lang="en-US" b="1" dirty="0"/>
              <a:t>Advantages of LAN</a:t>
            </a:r>
          </a:p>
          <a:p>
            <a:pPr algn="just">
              <a:lnSpc>
                <a:spcPct val="150000"/>
              </a:lnSpc>
            </a:pPr>
            <a:r>
              <a:rPr lang="en-US" dirty="0" smtClean="0"/>
              <a:t>Computer </a:t>
            </a:r>
            <a:r>
              <a:rPr lang="en-US" dirty="0"/>
              <a:t>resources like hard-disks, DVD-ROM, and printers can share local area networks. This significantly reduces the cost of hardware purchases.</a:t>
            </a:r>
          </a:p>
          <a:p>
            <a:pPr algn="just">
              <a:lnSpc>
                <a:spcPct val="150000"/>
              </a:lnSpc>
            </a:pPr>
            <a:r>
              <a:rPr lang="en-US" dirty="0"/>
              <a:t>You can use the same software over the network instead of purchasing the licensed software for each client in the network.</a:t>
            </a:r>
          </a:p>
          <a:p>
            <a:pPr algn="just">
              <a:lnSpc>
                <a:spcPct val="150000"/>
              </a:lnSpc>
            </a:pPr>
            <a:r>
              <a:rPr lang="en-US" dirty="0"/>
              <a:t>Data of all network users can be stored on a single hard disk of the server computer.</a:t>
            </a:r>
          </a:p>
          <a:p>
            <a:pPr algn="just">
              <a:lnSpc>
                <a:spcPct val="150000"/>
              </a:lnSpc>
            </a:pPr>
            <a:r>
              <a:rPr lang="en-US" dirty="0"/>
              <a:t>You can easily transfer data and messages over networked computers.</a:t>
            </a:r>
          </a:p>
          <a:p>
            <a:pPr algn="just">
              <a:lnSpc>
                <a:spcPct val="150000"/>
              </a:lnSpc>
            </a:pPr>
            <a:r>
              <a:rPr lang="en-US" dirty="0"/>
              <a:t>It will be easy to manage data at only one place, which makes data more secure.</a:t>
            </a:r>
          </a:p>
          <a:p>
            <a:pPr algn="just">
              <a:lnSpc>
                <a:spcPct val="150000"/>
              </a:lnSpc>
            </a:pPr>
            <a:r>
              <a:rPr lang="en-US" dirty="0"/>
              <a:t>Local Area Network offers the facility to share a single internet connection among all the LAN users.</a:t>
            </a:r>
          </a:p>
          <a:p>
            <a:endParaRPr lang="en-US" dirty="0"/>
          </a:p>
        </p:txBody>
      </p:sp>
    </p:spTree>
    <p:extLst>
      <p:ext uri="{BB962C8B-B14F-4D97-AF65-F5344CB8AC3E}">
        <p14:creationId xmlns:p14="http://schemas.microsoft.com/office/powerpoint/2010/main" val="896328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Disadvantages of LAN</a:t>
            </a:r>
          </a:p>
          <a:p>
            <a:pPr algn="just">
              <a:lnSpc>
                <a:spcPct val="150000"/>
              </a:lnSpc>
            </a:pPr>
            <a:r>
              <a:rPr lang="en-US" dirty="0" smtClean="0"/>
              <a:t>LAN </a:t>
            </a:r>
            <a:r>
              <a:rPr lang="en-US" dirty="0"/>
              <a:t>will indeed save cost because of shared computer resources, but the initial cost of installing Local Area Networks is quite high.</a:t>
            </a:r>
          </a:p>
          <a:p>
            <a:pPr algn="just">
              <a:lnSpc>
                <a:spcPct val="150000"/>
              </a:lnSpc>
            </a:pPr>
            <a:r>
              <a:rPr lang="en-US" dirty="0"/>
              <a:t>The LAN admin can check personal data files of every LAN user, so it does not offer good privacy.</a:t>
            </a:r>
          </a:p>
          <a:p>
            <a:pPr algn="just">
              <a:lnSpc>
                <a:spcPct val="150000"/>
              </a:lnSpc>
            </a:pPr>
            <a:r>
              <a:rPr lang="en-US" dirty="0"/>
              <a:t>Unauthorized users can access critical data of an organization in case LAN admin is not able to secure centralized data repository.</a:t>
            </a:r>
          </a:p>
          <a:p>
            <a:pPr algn="just">
              <a:lnSpc>
                <a:spcPct val="150000"/>
              </a:lnSpc>
            </a:pPr>
            <a:r>
              <a:rPr lang="en-US" dirty="0"/>
              <a:t>Local Area Network requires a constant LAN administration as there are issues related to software setup and hardware failures</a:t>
            </a:r>
          </a:p>
          <a:p>
            <a:endParaRPr lang="en-US" dirty="0"/>
          </a:p>
        </p:txBody>
      </p:sp>
    </p:spTree>
    <p:extLst>
      <p:ext uri="{BB962C8B-B14F-4D97-AF65-F5344CB8AC3E}">
        <p14:creationId xmlns:p14="http://schemas.microsoft.com/office/powerpoint/2010/main" val="4102700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Importance of Local Area Network in an Organization</a:t>
            </a:r>
          </a:p>
          <a:p>
            <a:pPr algn="just">
              <a:lnSpc>
                <a:spcPct val="150000"/>
              </a:lnSpc>
            </a:pPr>
            <a:r>
              <a:rPr lang="en-US" b="1" dirty="0" smtClean="0"/>
              <a:t>Reduced </a:t>
            </a:r>
            <a:r>
              <a:rPr lang="en-US" b="1" dirty="0"/>
              <a:t>Costs</a:t>
            </a:r>
            <a:r>
              <a:rPr lang="en-US" dirty="0"/>
              <a:t>: LANs present a significant reduction in Local Area Network hardware costs and efficient resource pooling.</a:t>
            </a:r>
          </a:p>
          <a:p>
            <a:pPr algn="just">
              <a:lnSpc>
                <a:spcPct val="150000"/>
              </a:lnSpc>
            </a:pPr>
            <a:r>
              <a:rPr lang="en-US" b="1" dirty="0"/>
              <a:t>Increased Storage Capacity</a:t>
            </a:r>
            <a:r>
              <a:rPr lang="en-US" dirty="0"/>
              <a:t>: By pooling all data into a central data storage server, the number of storage servers required is decreased and the efficiency of operations is increased.</a:t>
            </a:r>
          </a:p>
          <a:p>
            <a:pPr algn="just">
              <a:lnSpc>
                <a:spcPct val="150000"/>
              </a:lnSpc>
            </a:pPr>
            <a:r>
              <a:rPr lang="en-US" b="1" dirty="0"/>
              <a:t>Optimized Flexibility</a:t>
            </a:r>
            <a:r>
              <a:rPr lang="en-US" dirty="0"/>
              <a:t>: Data can be accessed by any device from anywhere via Internet connection.‍</a:t>
            </a:r>
          </a:p>
          <a:p>
            <a:pPr algn="just">
              <a:lnSpc>
                <a:spcPct val="150000"/>
              </a:lnSpc>
            </a:pPr>
            <a:r>
              <a:rPr lang="en-US" b="1" dirty="0"/>
              <a:t>Streamlined Communication:</a:t>
            </a:r>
            <a:r>
              <a:rPr lang="en-US" dirty="0"/>
              <a:t> Files and messages can be transferred in real time and accessed easily from anywhere on any device.</a:t>
            </a:r>
          </a:p>
          <a:p>
            <a:endParaRPr lang="en-US" dirty="0"/>
          </a:p>
        </p:txBody>
      </p:sp>
    </p:spTree>
    <p:extLst>
      <p:ext uri="{BB962C8B-B14F-4D97-AF65-F5344CB8AC3E}">
        <p14:creationId xmlns:p14="http://schemas.microsoft.com/office/powerpoint/2010/main" val="301495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Wide Area </a:t>
            </a:r>
            <a:r>
              <a:rPr lang="en-US" b="1" dirty="0" smtClean="0"/>
              <a:t>Network (WAN)</a:t>
            </a:r>
          </a:p>
          <a:p>
            <a:pPr algn="just">
              <a:lnSpc>
                <a:spcPct val="150000"/>
              </a:lnSpc>
            </a:pPr>
            <a:r>
              <a:rPr lang="en-US" dirty="0" smtClean="0"/>
              <a:t>WAN </a:t>
            </a:r>
            <a:r>
              <a:rPr lang="en-US" dirty="0"/>
              <a:t>(Wide Area Network) is another important computer network that which is spread across a large geographical area. </a:t>
            </a:r>
            <a:endParaRPr lang="en-US" dirty="0" smtClean="0"/>
          </a:p>
          <a:p>
            <a:pPr algn="just">
              <a:lnSpc>
                <a:spcPct val="150000"/>
              </a:lnSpc>
            </a:pPr>
            <a:r>
              <a:rPr lang="en-US" dirty="0" smtClean="0"/>
              <a:t>WAN </a:t>
            </a:r>
            <a:r>
              <a:rPr lang="en-US" dirty="0"/>
              <a:t>network system could be a connection of a LAN which connects with other LAN's using telephone lines and radio waves. </a:t>
            </a:r>
            <a:endParaRPr lang="en-US" dirty="0" smtClean="0"/>
          </a:p>
          <a:p>
            <a:pPr algn="just">
              <a:lnSpc>
                <a:spcPct val="150000"/>
              </a:lnSpc>
            </a:pPr>
            <a:r>
              <a:rPr lang="en-US" dirty="0" smtClean="0"/>
              <a:t>It </a:t>
            </a:r>
            <a:r>
              <a:rPr lang="en-US" dirty="0"/>
              <a:t>is mostly limited to an enterprise or an organization.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030138"/>
            <a:ext cx="6809509" cy="5655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561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50"/>
                                        </p:tgtEl>
                                        <p:attrNameLst>
                                          <p:attrName>style.visibility</p:attrName>
                                        </p:attrNameLst>
                                      </p:cBhvr>
                                      <p:to>
                                        <p:strVal val="visible"/>
                                      </p:to>
                                    </p:set>
                                    <p:anim calcmode="lin" valueType="num">
                                      <p:cBhvr additive="base">
                                        <p:cTn id="31" dur="500" fill="hold"/>
                                        <p:tgtEl>
                                          <p:spTgt spid="2050"/>
                                        </p:tgtEl>
                                        <p:attrNameLst>
                                          <p:attrName>ppt_x</p:attrName>
                                        </p:attrNameLst>
                                      </p:cBhvr>
                                      <p:tavLst>
                                        <p:tav tm="0">
                                          <p:val>
                                            <p:strVal val="#ppt_x"/>
                                          </p:val>
                                        </p:tav>
                                        <p:tav tm="100000">
                                          <p:val>
                                            <p:strVal val="#ppt_x"/>
                                          </p:val>
                                        </p:tav>
                                      </p:tavLst>
                                    </p:anim>
                                    <p:anim calcmode="lin" valueType="num">
                                      <p:cBhvr additive="base">
                                        <p:cTn id="32"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Characteristics of </a:t>
            </a:r>
            <a:r>
              <a:rPr lang="en-US" b="1" dirty="0" smtClean="0"/>
              <a:t> WAN</a:t>
            </a:r>
            <a:r>
              <a:rPr lang="en-US" b="1" dirty="0"/>
              <a:t>:</a:t>
            </a:r>
          </a:p>
          <a:p>
            <a:pPr algn="just">
              <a:lnSpc>
                <a:spcPct val="150000"/>
              </a:lnSpc>
            </a:pPr>
            <a:r>
              <a:rPr lang="en-US" dirty="0"/>
              <a:t>The software files will be shared among all the users; therefore, all can access to the latest files.</a:t>
            </a:r>
          </a:p>
          <a:p>
            <a:pPr algn="just">
              <a:lnSpc>
                <a:spcPct val="150000"/>
              </a:lnSpc>
            </a:pPr>
            <a:r>
              <a:rPr lang="en-US" dirty="0"/>
              <a:t>Any organization can form its global integrated network using WAN.</a:t>
            </a:r>
          </a:p>
          <a:p>
            <a:endParaRPr lang="en-US" dirty="0"/>
          </a:p>
        </p:txBody>
      </p:sp>
    </p:spTree>
    <p:extLst>
      <p:ext uri="{BB962C8B-B14F-4D97-AF65-F5344CB8AC3E}">
        <p14:creationId xmlns:p14="http://schemas.microsoft.com/office/powerpoint/2010/main" val="249038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Advantages of </a:t>
            </a:r>
            <a:r>
              <a:rPr lang="en-US" b="1" dirty="0" smtClean="0"/>
              <a:t> WAN</a:t>
            </a:r>
            <a:endParaRPr lang="en-US" b="1" dirty="0"/>
          </a:p>
          <a:p>
            <a:pPr algn="just">
              <a:lnSpc>
                <a:spcPct val="150000"/>
              </a:lnSpc>
            </a:pPr>
            <a:r>
              <a:rPr lang="en-US" dirty="0" smtClean="0"/>
              <a:t>WAN </a:t>
            </a:r>
            <a:r>
              <a:rPr lang="en-US" dirty="0"/>
              <a:t>helps you to cover a larger geographical area. Therefore business offices situated at longer distances can easily communicate.</a:t>
            </a:r>
          </a:p>
          <a:p>
            <a:pPr algn="just">
              <a:lnSpc>
                <a:spcPct val="150000"/>
              </a:lnSpc>
            </a:pPr>
            <a:r>
              <a:rPr lang="en-US" dirty="0"/>
              <a:t>Contains devices like mobile phones, laptop, tablet, computers, gaming consoles, etc.</a:t>
            </a:r>
          </a:p>
          <a:p>
            <a:pPr algn="just">
              <a:lnSpc>
                <a:spcPct val="150000"/>
              </a:lnSpc>
            </a:pPr>
            <a:r>
              <a:rPr lang="en-US" dirty="0"/>
              <a:t>WLAN connections work using radio transmitters and receivers built into client devices.</a:t>
            </a:r>
          </a:p>
          <a:p>
            <a:endParaRPr lang="en-US" dirty="0"/>
          </a:p>
        </p:txBody>
      </p:sp>
    </p:spTree>
    <p:extLst>
      <p:ext uri="{BB962C8B-B14F-4D97-AF65-F5344CB8AC3E}">
        <p14:creationId xmlns:p14="http://schemas.microsoft.com/office/powerpoint/2010/main" val="2696161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Disadvantage of </a:t>
            </a:r>
            <a:r>
              <a:rPr lang="en-US" b="1" dirty="0" smtClean="0"/>
              <a:t> WAN</a:t>
            </a:r>
            <a:endParaRPr lang="en-US" b="1" dirty="0"/>
          </a:p>
          <a:p>
            <a:pPr algn="just">
              <a:lnSpc>
                <a:spcPct val="150000"/>
              </a:lnSpc>
            </a:pPr>
            <a:r>
              <a:rPr lang="en-US" dirty="0" smtClean="0"/>
              <a:t>The </a:t>
            </a:r>
            <a:r>
              <a:rPr lang="en-US" dirty="0"/>
              <a:t>initial setup cost of investment is very high.</a:t>
            </a:r>
          </a:p>
          <a:p>
            <a:pPr algn="just">
              <a:lnSpc>
                <a:spcPct val="150000"/>
              </a:lnSpc>
            </a:pPr>
            <a:r>
              <a:rPr lang="en-US" dirty="0"/>
              <a:t>It is difficult to maintain the WAN network. You need skilled technicians and network administrators.</a:t>
            </a:r>
          </a:p>
          <a:p>
            <a:pPr algn="just">
              <a:lnSpc>
                <a:spcPct val="150000"/>
              </a:lnSpc>
            </a:pPr>
            <a:r>
              <a:rPr lang="en-US" dirty="0"/>
              <a:t>There are more errors and issues because of the wide coverage and the use of different technologies.</a:t>
            </a:r>
          </a:p>
          <a:p>
            <a:pPr algn="just">
              <a:lnSpc>
                <a:spcPct val="150000"/>
              </a:lnSpc>
            </a:pPr>
            <a:r>
              <a:rPr lang="en-US" dirty="0"/>
              <a:t>It requires more time to resolve issues because of the involvement of multiple wired and wireless technologies.</a:t>
            </a:r>
          </a:p>
          <a:p>
            <a:pPr algn="just">
              <a:lnSpc>
                <a:spcPct val="150000"/>
              </a:lnSpc>
            </a:pPr>
            <a:r>
              <a:rPr lang="en-US" dirty="0"/>
              <a:t>Offers lower security compared to other types of networks.</a:t>
            </a:r>
          </a:p>
          <a:p>
            <a:endParaRPr lang="en-US" dirty="0"/>
          </a:p>
        </p:txBody>
      </p:sp>
    </p:spTree>
    <p:extLst>
      <p:ext uri="{BB962C8B-B14F-4D97-AF65-F5344CB8AC3E}">
        <p14:creationId xmlns:p14="http://schemas.microsoft.com/office/powerpoint/2010/main" val="327244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Hyper Text Transfer Protocol (HTTP):</a:t>
            </a:r>
            <a:r>
              <a:rPr lang="en-US" dirty="0"/>
              <a:t> </a:t>
            </a:r>
            <a:endParaRPr lang="en-US" dirty="0" smtClean="0"/>
          </a:p>
          <a:p>
            <a:pPr algn="just">
              <a:lnSpc>
                <a:spcPct val="150000"/>
              </a:lnSpc>
            </a:pPr>
            <a:r>
              <a:rPr lang="en-US" dirty="0" smtClean="0"/>
              <a:t>HTTP </a:t>
            </a:r>
            <a:r>
              <a:rPr lang="en-US" dirty="0"/>
              <a:t>is designed for transferring a hypertext among two or more systems. </a:t>
            </a:r>
            <a:endParaRPr lang="en-US" dirty="0" smtClean="0"/>
          </a:p>
          <a:p>
            <a:pPr algn="just">
              <a:lnSpc>
                <a:spcPct val="150000"/>
              </a:lnSpc>
            </a:pPr>
            <a:r>
              <a:rPr lang="en-US" dirty="0" smtClean="0"/>
              <a:t>HTML </a:t>
            </a:r>
            <a:r>
              <a:rPr lang="en-US" dirty="0"/>
              <a:t>tags are used for creating links. </a:t>
            </a:r>
            <a:endParaRPr lang="en-US" dirty="0" smtClean="0"/>
          </a:p>
          <a:p>
            <a:pPr algn="just">
              <a:lnSpc>
                <a:spcPct val="150000"/>
              </a:lnSpc>
            </a:pPr>
            <a:r>
              <a:rPr lang="en-US" dirty="0" smtClean="0"/>
              <a:t>These </a:t>
            </a:r>
            <a:r>
              <a:rPr lang="en-US" dirty="0"/>
              <a:t>links may be in any form like text or images. </a:t>
            </a:r>
            <a:endParaRPr lang="en-US" dirty="0" smtClean="0"/>
          </a:p>
          <a:p>
            <a:pPr algn="just">
              <a:lnSpc>
                <a:spcPct val="150000"/>
              </a:lnSpc>
            </a:pPr>
            <a:r>
              <a:rPr lang="en-US" dirty="0" smtClean="0"/>
              <a:t>HTTP </a:t>
            </a:r>
            <a:r>
              <a:rPr lang="en-US" dirty="0"/>
              <a:t>is designed on Client-server principles which allow a client system for establishing a connection with the server machine for making a request. </a:t>
            </a:r>
            <a:endParaRPr lang="en-US" dirty="0" smtClean="0"/>
          </a:p>
          <a:p>
            <a:pPr algn="just">
              <a:lnSpc>
                <a:spcPct val="150000"/>
              </a:lnSpc>
            </a:pPr>
            <a:r>
              <a:rPr lang="en-US" dirty="0" smtClean="0"/>
              <a:t>The </a:t>
            </a:r>
            <a:r>
              <a:rPr lang="en-US" dirty="0"/>
              <a:t>server acknowledges the request initiated by the client and responds accordingly.</a:t>
            </a:r>
          </a:p>
          <a:p>
            <a:endParaRPr lang="en-US" dirty="0"/>
          </a:p>
        </p:txBody>
      </p:sp>
    </p:spTree>
    <p:extLst>
      <p:ext uri="{BB962C8B-B14F-4D97-AF65-F5344CB8AC3E}">
        <p14:creationId xmlns:p14="http://schemas.microsoft.com/office/powerpoint/2010/main" val="238673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ctr">
              <a:buNone/>
            </a:pPr>
            <a:r>
              <a:rPr lang="en-US" b="1" dirty="0" smtClean="0"/>
              <a:t>HTML</a:t>
            </a:r>
          </a:p>
          <a:p>
            <a:pPr algn="just">
              <a:lnSpc>
                <a:spcPct val="150000"/>
              </a:lnSpc>
            </a:pPr>
            <a:r>
              <a:rPr lang="en-US" b="1" dirty="0" smtClean="0"/>
              <a:t>HTML</a:t>
            </a:r>
            <a:r>
              <a:rPr lang="en-US" dirty="0"/>
              <a:t> stands for </a:t>
            </a:r>
            <a:r>
              <a:rPr lang="en-US" b="1" dirty="0"/>
              <a:t>Hyper Text Markup Language</a:t>
            </a:r>
            <a:r>
              <a:rPr lang="en-US" dirty="0"/>
              <a:t>, which is the most widely used language on Web to develop web pages. </a:t>
            </a:r>
            <a:endParaRPr lang="en-US" dirty="0" smtClean="0"/>
          </a:p>
          <a:p>
            <a:pPr algn="just">
              <a:lnSpc>
                <a:spcPct val="150000"/>
              </a:lnSpc>
            </a:pPr>
            <a:r>
              <a:rPr lang="en-US" b="1" dirty="0" smtClean="0"/>
              <a:t>HTML</a:t>
            </a:r>
            <a:r>
              <a:rPr lang="en-US" dirty="0"/>
              <a:t> was created by Berners-Lee in late 1991 but "HTML 2.0" was the first standard HTML specification which was published in 1995. </a:t>
            </a:r>
            <a:endParaRPr lang="en-US" dirty="0" smtClean="0"/>
          </a:p>
          <a:p>
            <a:pPr algn="just">
              <a:lnSpc>
                <a:spcPct val="150000"/>
              </a:lnSpc>
            </a:pPr>
            <a:r>
              <a:rPr lang="en-US" dirty="0" smtClean="0"/>
              <a:t>HTML </a:t>
            </a:r>
            <a:r>
              <a:rPr lang="en-US" dirty="0"/>
              <a:t>4.01 was a major version of HTML and it was published in late 1999. </a:t>
            </a:r>
            <a:endParaRPr lang="en-US" dirty="0" smtClean="0"/>
          </a:p>
          <a:p>
            <a:pPr algn="just">
              <a:lnSpc>
                <a:spcPct val="150000"/>
              </a:lnSpc>
            </a:pPr>
            <a:r>
              <a:rPr lang="en-US" dirty="0" smtClean="0"/>
              <a:t>Though </a:t>
            </a:r>
            <a:r>
              <a:rPr lang="en-US" dirty="0"/>
              <a:t>HTML 4.01 version is widely used but currently we are having HTML-5 version which is an extension to HTML 4.01, and this version was published in 2012.</a:t>
            </a:r>
          </a:p>
        </p:txBody>
      </p:sp>
    </p:spTree>
    <p:extLst>
      <p:ext uri="{BB962C8B-B14F-4D97-AF65-F5344CB8AC3E}">
        <p14:creationId xmlns:p14="http://schemas.microsoft.com/office/powerpoint/2010/main" val="23789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Why to Learn HTML?</a:t>
            </a:r>
          </a:p>
          <a:p>
            <a:pPr algn="just">
              <a:lnSpc>
                <a:spcPct val="150000"/>
              </a:lnSpc>
            </a:pPr>
            <a:r>
              <a:rPr lang="en-US" dirty="0"/>
              <a:t>Originally, </a:t>
            </a:r>
            <a:r>
              <a:rPr lang="en-US" b="1" dirty="0"/>
              <a:t>HTML</a:t>
            </a:r>
            <a:r>
              <a:rPr lang="en-US" dirty="0"/>
              <a:t> was developed with the intent of defining the structure of documents like headings, paragraphs, lists, and so forth to facilitate the sharing of scientific information between researchers. </a:t>
            </a:r>
            <a:endParaRPr lang="en-US" dirty="0" smtClean="0"/>
          </a:p>
          <a:p>
            <a:pPr algn="just">
              <a:lnSpc>
                <a:spcPct val="150000"/>
              </a:lnSpc>
            </a:pPr>
            <a:r>
              <a:rPr lang="en-US" dirty="0" smtClean="0"/>
              <a:t>Now</a:t>
            </a:r>
            <a:r>
              <a:rPr lang="en-US" dirty="0"/>
              <a:t>, HTML is being widely used to format web pages with the help of different tags available in HTML language</a:t>
            </a:r>
            <a:r>
              <a:rPr lang="en-US" dirty="0" smtClean="0"/>
              <a:t>.</a:t>
            </a:r>
          </a:p>
          <a:p>
            <a:pPr algn="just">
              <a:lnSpc>
                <a:spcPct val="150000"/>
              </a:lnSpc>
            </a:pPr>
            <a:r>
              <a:rPr lang="en-US" b="1" dirty="0"/>
              <a:t>HTML</a:t>
            </a:r>
            <a:r>
              <a:rPr lang="en-US" dirty="0"/>
              <a:t> is a MUST for students and working professionals to become a great Software Engineer specially when they are working in Web Development Domain.</a:t>
            </a:r>
          </a:p>
        </p:txBody>
      </p:sp>
    </p:spTree>
    <p:extLst>
      <p:ext uri="{BB962C8B-B14F-4D97-AF65-F5344CB8AC3E}">
        <p14:creationId xmlns:p14="http://schemas.microsoft.com/office/powerpoint/2010/main" val="111937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smtClean="0"/>
              <a:t>Some </a:t>
            </a:r>
            <a:r>
              <a:rPr lang="en-US" b="1" dirty="0"/>
              <a:t>of the key advantages of learning HTML:</a:t>
            </a:r>
          </a:p>
          <a:p>
            <a:pPr algn="just">
              <a:lnSpc>
                <a:spcPct val="150000"/>
              </a:lnSpc>
            </a:pPr>
            <a:r>
              <a:rPr lang="en-US" b="1" dirty="0"/>
              <a:t>Create Web site</a:t>
            </a:r>
            <a:r>
              <a:rPr lang="en-US" dirty="0"/>
              <a:t> - You can create a website or customize an existing web template if you know HTML well.</a:t>
            </a:r>
          </a:p>
          <a:p>
            <a:pPr algn="just">
              <a:lnSpc>
                <a:spcPct val="150000"/>
              </a:lnSpc>
            </a:pPr>
            <a:r>
              <a:rPr lang="en-US" b="1" dirty="0"/>
              <a:t>Become a web designer</a:t>
            </a:r>
            <a:r>
              <a:rPr lang="en-US" dirty="0"/>
              <a:t> - If you want to start a </a:t>
            </a:r>
            <a:r>
              <a:rPr lang="en-US" dirty="0" smtClean="0"/>
              <a:t>carrier </a:t>
            </a:r>
            <a:r>
              <a:rPr lang="en-US" dirty="0"/>
              <a:t>as a professional web designer, HTML and CSS designing is a must skill.</a:t>
            </a:r>
          </a:p>
          <a:p>
            <a:pPr algn="just">
              <a:lnSpc>
                <a:spcPct val="150000"/>
              </a:lnSpc>
            </a:pPr>
            <a:r>
              <a:rPr lang="en-US" b="1" dirty="0"/>
              <a:t>Understand web</a:t>
            </a:r>
            <a:r>
              <a:rPr lang="en-US" dirty="0"/>
              <a:t> - If you want to optimize your website, to boost its speed and performance, it is good to know HTML to yield best results.</a:t>
            </a:r>
          </a:p>
          <a:p>
            <a:pPr algn="just">
              <a:lnSpc>
                <a:spcPct val="150000"/>
              </a:lnSpc>
            </a:pPr>
            <a:r>
              <a:rPr lang="en-US" b="1" dirty="0"/>
              <a:t>Learn other languages</a:t>
            </a:r>
            <a:r>
              <a:rPr lang="en-US" dirty="0"/>
              <a:t> - Once you understands the basic of HTML then other related technologies like </a:t>
            </a:r>
            <a:r>
              <a:rPr lang="en-US" dirty="0" err="1"/>
              <a:t>javascript</a:t>
            </a:r>
            <a:r>
              <a:rPr lang="en-US" dirty="0"/>
              <a:t>, </a:t>
            </a:r>
            <a:r>
              <a:rPr lang="en-US" dirty="0" err="1"/>
              <a:t>php</a:t>
            </a:r>
            <a:r>
              <a:rPr lang="en-US" dirty="0"/>
              <a:t>, or angular are become easier to understand.</a:t>
            </a:r>
          </a:p>
          <a:p>
            <a:endParaRPr lang="en-US" dirty="0"/>
          </a:p>
        </p:txBody>
      </p:sp>
    </p:spTree>
    <p:extLst>
      <p:ext uri="{BB962C8B-B14F-4D97-AF65-F5344CB8AC3E}">
        <p14:creationId xmlns:p14="http://schemas.microsoft.com/office/powerpoint/2010/main" val="370061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Applications </a:t>
            </a:r>
            <a:r>
              <a:rPr lang="en-US" b="1" dirty="0"/>
              <a:t>of HTML</a:t>
            </a:r>
          </a:p>
          <a:p>
            <a:pPr algn="just">
              <a:lnSpc>
                <a:spcPct val="150000"/>
              </a:lnSpc>
            </a:pPr>
            <a:r>
              <a:rPr lang="en-US" b="1" dirty="0" smtClean="0"/>
              <a:t>Web </a:t>
            </a:r>
            <a:r>
              <a:rPr lang="en-US" b="1" dirty="0"/>
              <a:t>pages development</a:t>
            </a:r>
            <a:r>
              <a:rPr lang="en-US" dirty="0"/>
              <a:t> - HTML is used to create pages which are rendered over the web. Almost every page of web is having html tags in it to render its details in browser.</a:t>
            </a:r>
          </a:p>
          <a:p>
            <a:pPr algn="just">
              <a:lnSpc>
                <a:spcPct val="150000"/>
              </a:lnSpc>
            </a:pPr>
            <a:r>
              <a:rPr lang="en-US" b="1" dirty="0"/>
              <a:t>Internet Navigation</a:t>
            </a:r>
            <a:r>
              <a:rPr lang="en-US" dirty="0"/>
              <a:t> - HTML provides tags which are used to navigate from one page to another and is heavily used in internet navigation.</a:t>
            </a:r>
          </a:p>
          <a:p>
            <a:pPr algn="just">
              <a:lnSpc>
                <a:spcPct val="150000"/>
              </a:lnSpc>
            </a:pPr>
            <a:r>
              <a:rPr lang="en-US" b="1" dirty="0"/>
              <a:t>Responsive UI</a:t>
            </a:r>
            <a:r>
              <a:rPr lang="en-US" dirty="0"/>
              <a:t> - HTML pages now-a-days works well on all platform, mobile, tabs, desktop or laptops owing to responsive design strategy.</a:t>
            </a:r>
          </a:p>
          <a:p>
            <a:pPr algn="just">
              <a:lnSpc>
                <a:spcPct val="150000"/>
              </a:lnSpc>
            </a:pPr>
            <a:r>
              <a:rPr lang="en-US" b="1" dirty="0"/>
              <a:t>Offline </a:t>
            </a:r>
            <a:r>
              <a:rPr lang="en-US" b="1" dirty="0" smtClean="0"/>
              <a:t>support - </a:t>
            </a:r>
            <a:r>
              <a:rPr lang="en-US" dirty="0"/>
              <a:t> HTML pages once loaded can be made available offline on the machine without any need of internet.</a:t>
            </a:r>
          </a:p>
          <a:p>
            <a:pPr algn="just">
              <a:lnSpc>
                <a:spcPct val="150000"/>
              </a:lnSpc>
            </a:pPr>
            <a:r>
              <a:rPr lang="en-US" b="1" dirty="0"/>
              <a:t>Game development</a:t>
            </a:r>
            <a:r>
              <a:rPr lang="en-US" dirty="0"/>
              <a:t>- HTML5 has native support for rich experience and is now useful in gaming </a:t>
            </a:r>
            <a:r>
              <a:rPr lang="en-US" dirty="0" smtClean="0"/>
              <a:t>development </a:t>
            </a:r>
            <a:r>
              <a:rPr lang="en-US" dirty="0"/>
              <a:t>arena as well.</a:t>
            </a:r>
          </a:p>
          <a:p>
            <a:endParaRPr lang="en-US" dirty="0"/>
          </a:p>
        </p:txBody>
      </p:sp>
    </p:spTree>
    <p:extLst>
      <p:ext uri="{BB962C8B-B14F-4D97-AF65-F5344CB8AC3E}">
        <p14:creationId xmlns:p14="http://schemas.microsoft.com/office/powerpoint/2010/main" val="2706151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a:bodyPr>
          <a:lstStyle/>
          <a:p>
            <a:pPr marL="0" indent="0">
              <a:buNone/>
            </a:pPr>
            <a:r>
              <a:rPr lang="en-US" sz="2800" b="1" dirty="0"/>
              <a:t>URL</a:t>
            </a:r>
            <a:r>
              <a:rPr lang="en-US" sz="2800" dirty="0"/>
              <a:t> (</a:t>
            </a:r>
            <a:r>
              <a:rPr lang="en-US" sz="2800" b="1" dirty="0"/>
              <a:t>Uniform Resource Locator</a:t>
            </a:r>
            <a:r>
              <a:rPr lang="en-US" sz="2800" dirty="0" smtClean="0"/>
              <a:t>)</a:t>
            </a:r>
          </a:p>
          <a:p>
            <a:pPr algn="just">
              <a:lnSpc>
                <a:spcPct val="150000"/>
              </a:lnSpc>
            </a:pPr>
            <a:r>
              <a:rPr lang="en-US" dirty="0"/>
              <a:t>Also known as a </a:t>
            </a:r>
            <a:r>
              <a:rPr lang="en-US" b="1" dirty="0"/>
              <a:t>internet address</a:t>
            </a:r>
            <a:r>
              <a:rPr lang="en-US" dirty="0"/>
              <a:t> or </a:t>
            </a:r>
            <a:r>
              <a:rPr lang="en-US" b="1" dirty="0"/>
              <a:t>web address</a:t>
            </a:r>
            <a:r>
              <a:rPr lang="en-US" dirty="0"/>
              <a:t>, a </a:t>
            </a:r>
            <a:r>
              <a:rPr lang="en-US" b="1" dirty="0"/>
              <a:t>URL</a:t>
            </a:r>
            <a:r>
              <a:rPr lang="en-US" dirty="0"/>
              <a:t> (</a:t>
            </a:r>
            <a:r>
              <a:rPr lang="en-US" b="1" dirty="0"/>
              <a:t>Uniform Resource Locator</a:t>
            </a:r>
            <a:r>
              <a:rPr lang="en-US" dirty="0"/>
              <a:t>) is a form of </a:t>
            </a:r>
            <a:r>
              <a:rPr lang="en-US" dirty="0" smtClean="0"/>
              <a:t>URI</a:t>
            </a:r>
            <a:r>
              <a:rPr lang="en-US" dirty="0"/>
              <a:t> and standardized naming convention for addressing documents accessible over the </a:t>
            </a:r>
            <a:r>
              <a:rPr lang="en-US" dirty="0" smtClean="0"/>
              <a:t>Internet</a:t>
            </a:r>
            <a:r>
              <a:rPr lang="en-US" dirty="0"/>
              <a:t> and </a:t>
            </a:r>
            <a:r>
              <a:rPr lang="en-US" dirty="0" smtClean="0"/>
              <a:t>Intranet. </a:t>
            </a:r>
          </a:p>
          <a:p>
            <a:pPr algn="just">
              <a:lnSpc>
                <a:spcPct val="150000"/>
              </a:lnSpc>
            </a:pPr>
            <a:r>
              <a:rPr lang="en-US" dirty="0"/>
              <a:t>The URL also specifies how to retrieve that resource, also known as the "protocol", such as HTTP, HTTPS, FTP, etc</a:t>
            </a:r>
            <a:r>
              <a:rPr lang="en-US" dirty="0" smtClean="0"/>
              <a:t>.</a:t>
            </a:r>
          </a:p>
        </p:txBody>
      </p:sp>
    </p:spTree>
    <p:extLst>
      <p:ext uri="{BB962C8B-B14F-4D97-AF65-F5344CB8AC3E}">
        <p14:creationId xmlns:p14="http://schemas.microsoft.com/office/powerpoint/2010/main" val="287991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a:t>What is a URL?</a:t>
            </a:r>
          </a:p>
          <a:p>
            <a:pPr algn="just">
              <a:lnSpc>
                <a:spcPct val="150000"/>
              </a:lnSpc>
            </a:pPr>
            <a:r>
              <a:rPr lang="en-US" dirty="0"/>
              <a:t>A URL is human-readable text that was designed to replace the numbers (IP addresses) that computers use to communicate with servers. </a:t>
            </a:r>
            <a:endParaRPr lang="en-US" dirty="0" smtClean="0"/>
          </a:p>
          <a:p>
            <a:pPr algn="just">
              <a:lnSpc>
                <a:spcPct val="150000"/>
              </a:lnSpc>
            </a:pPr>
            <a:r>
              <a:rPr lang="en-US" dirty="0" smtClean="0"/>
              <a:t>They </a:t>
            </a:r>
            <a:r>
              <a:rPr lang="en-US" dirty="0"/>
              <a:t>also identify the file structure on the given website. </a:t>
            </a:r>
            <a:endParaRPr lang="en-US" dirty="0" smtClean="0"/>
          </a:p>
          <a:p>
            <a:pPr algn="just">
              <a:lnSpc>
                <a:spcPct val="150000"/>
              </a:lnSpc>
            </a:pPr>
            <a:r>
              <a:rPr lang="en-US" dirty="0" smtClean="0"/>
              <a:t>A </a:t>
            </a:r>
            <a:r>
              <a:rPr lang="en-US" dirty="0"/>
              <a:t>URL consists of a protocol, domain name, and path (which includes the specific subfolder structure where a page is located) and has the following basic format:</a:t>
            </a:r>
          </a:p>
          <a:p>
            <a:pPr marL="0" indent="0">
              <a:buNone/>
            </a:pPr>
            <a:r>
              <a:rPr lang="en-US" dirty="0" smtClean="0"/>
              <a:t>	</a:t>
            </a:r>
            <a:r>
              <a:rPr lang="en-US" b="1" dirty="0" smtClean="0"/>
              <a:t>protocol</a:t>
            </a:r>
            <a:r>
              <a:rPr lang="en-US" b="1" dirty="0"/>
              <a:t>://domain-name.top-level-domain/path</a:t>
            </a:r>
          </a:p>
          <a:p>
            <a:endParaRPr lang="en-US" dirty="0"/>
          </a:p>
        </p:txBody>
      </p:sp>
    </p:spTree>
    <p:extLst>
      <p:ext uri="{BB962C8B-B14F-4D97-AF65-F5344CB8AC3E}">
        <p14:creationId xmlns:p14="http://schemas.microsoft.com/office/powerpoint/2010/main" val="83992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The protocol indicates </a:t>
            </a:r>
            <a:r>
              <a:rPr lang="en-US" i="1" dirty="0"/>
              <a:t>how</a:t>
            </a:r>
            <a:r>
              <a:rPr lang="en-US" dirty="0"/>
              <a:t> a browser should retrieve information about a resource. The web standard is http:// or https:// (the "s" stands for "secure</a:t>
            </a:r>
            <a:r>
              <a:rPr lang="en-US" dirty="0" smtClean="0"/>
              <a:t>"),.</a:t>
            </a:r>
          </a:p>
          <a:p>
            <a:pPr algn="just">
              <a:lnSpc>
                <a:spcPct val="150000"/>
              </a:lnSpc>
            </a:pPr>
            <a:r>
              <a:rPr lang="en-US" dirty="0" smtClean="0"/>
              <a:t>The</a:t>
            </a:r>
            <a:r>
              <a:rPr lang="en-US" dirty="0"/>
              <a:t> </a:t>
            </a:r>
            <a:r>
              <a:rPr lang="en-US" dirty="0" smtClean="0"/>
              <a:t>domain name (or </a:t>
            </a:r>
            <a:r>
              <a:rPr lang="en-US" dirty="0"/>
              <a:t>hostname) is the human-readable name of the specific location where a resource (in most cases, a website) is located.</a:t>
            </a:r>
          </a:p>
          <a:p>
            <a:pPr algn="just">
              <a:lnSpc>
                <a:spcPct val="150000"/>
              </a:lnSpc>
            </a:pPr>
            <a:r>
              <a:rPr lang="en-US" dirty="0"/>
              <a:t>Think of the top-level domain (TLD) as something of a </a:t>
            </a:r>
            <a:r>
              <a:rPr lang="en-US" i="1" dirty="0"/>
              <a:t>category</a:t>
            </a:r>
            <a:r>
              <a:rPr lang="en-US" dirty="0"/>
              <a:t> for websites. While you're likely familiar with .com, there is also .</a:t>
            </a:r>
            <a:r>
              <a:rPr lang="en-US" dirty="0" err="1"/>
              <a:t>edu</a:t>
            </a:r>
            <a:r>
              <a:rPr lang="en-US" dirty="0"/>
              <a:t> for educational sites, .</a:t>
            </a:r>
            <a:r>
              <a:rPr lang="en-US" dirty="0" err="1"/>
              <a:t>gov</a:t>
            </a:r>
            <a:r>
              <a:rPr lang="en-US" dirty="0"/>
              <a:t> for governmental sites, and many, many more.</a:t>
            </a:r>
          </a:p>
          <a:p>
            <a:endParaRPr lang="en-US" dirty="0"/>
          </a:p>
        </p:txBody>
      </p:sp>
    </p:spTree>
    <p:extLst>
      <p:ext uri="{BB962C8B-B14F-4D97-AF65-F5344CB8AC3E}">
        <p14:creationId xmlns:p14="http://schemas.microsoft.com/office/powerpoint/2010/main" val="315794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URLs also contain things like the specific folders and/or subfolders that are on a given website, any parameters (like click tracking or session IDs) that might be stored in the URL, and anchors that allow visitors to jump to a specific point in the resource</a:t>
            </a:r>
            <a:r>
              <a:rPr lang="en-US" dirty="0" smtClean="0"/>
              <a:t>.</a:t>
            </a:r>
          </a:p>
          <a:p>
            <a:pPr algn="just">
              <a:lnSpc>
                <a:spcPct val="150000"/>
              </a:lnSpc>
            </a:pPr>
            <a:r>
              <a:rPr lang="en-US" dirty="0"/>
              <a:t>There are 3 main benefits of URLs:</a:t>
            </a:r>
          </a:p>
          <a:p>
            <a:pPr marL="548640" lvl="2" indent="0" algn="just">
              <a:lnSpc>
                <a:spcPct val="150000"/>
              </a:lnSpc>
              <a:buNone/>
            </a:pPr>
            <a:r>
              <a:rPr lang="en-US" sz="2800" dirty="0"/>
              <a:t>1. Improved user experience</a:t>
            </a:r>
          </a:p>
          <a:p>
            <a:pPr marL="548640" lvl="2" indent="0" algn="just">
              <a:lnSpc>
                <a:spcPct val="150000"/>
              </a:lnSpc>
              <a:buNone/>
            </a:pPr>
            <a:r>
              <a:rPr lang="en-US" sz="2800" dirty="0" smtClean="0"/>
              <a:t>2. </a:t>
            </a:r>
            <a:r>
              <a:rPr lang="en-US" sz="2800" dirty="0"/>
              <a:t>Rankings</a:t>
            </a:r>
          </a:p>
          <a:p>
            <a:pPr marL="548640" lvl="2" indent="0" algn="just">
              <a:lnSpc>
                <a:spcPct val="150000"/>
              </a:lnSpc>
              <a:buNone/>
            </a:pPr>
            <a:r>
              <a:rPr lang="en-US" sz="2800" dirty="0"/>
              <a:t>3. Links</a:t>
            </a:r>
          </a:p>
          <a:p>
            <a:endParaRPr lang="en-US" dirty="0"/>
          </a:p>
          <a:p>
            <a:endParaRPr lang="en-US" dirty="0"/>
          </a:p>
        </p:txBody>
      </p:sp>
    </p:spTree>
    <p:extLst>
      <p:ext uri="{BB962C8B-B14F-4D97-AF65-F5344CB8AC3E}">
        <p14:creationId xmlns:p14="http://schemas.microsoft.com/office/powerpoint/2010/main" val="181473297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Where is the URL located?</a:t>
            </a:r>
          </a:p>
          <a:p>
            <a:pPr algn="just">
              <a:lnSpc>
                <a:spcPct val="150000"/>
              </a:lnSpc>
            </a:pPr>
            <a:r>
              <a:rPr lang="en-US" dirty="0"/>
              <a:t>A URL is located at the top of the </a:t>
            </a:r>
            <a:r>
              <a:rPr lang="en-US" dirty="0">
                <a:hlinkClick r:id="rId2"/>
              </a:rPr>
              <a:t>browser</a:t>
            </a:r>
            <a:r>
              <a:rPr lang="en-US" dirty="0"/>
              <a:t> window in the </a:t>
            </a:r>
            <a:r>
              <a:rPr lang="en-US" dirty="0">
                <a:hlinkClick r:id="rId3"/>
              </a:rPr>
              <a:t>address bar</a:t>
            </a:r>
            <a:r>
              <a:rPr lang="en-US" dirty="0"/>
              <a:t> or </a:t>
            </a:r>
            <a:r>
              <a:rPr lang="en-US" dirty="0" err="1">
                <a:hlinkClick r:id="rId4"/>
              </a:rPr>
              <a:t>omnibox</a:t>
            </a:r>
            <a:r>
              <a:rPr lang="en-US" dirty="0"/>
              <a:t> depending on your browser window. </a:t>
            </a:r>
            <a:endParaRPr lang="en-US" dirty="0" smtClean="0"/>
          </a:p>
          <a:p>
            <a:pPr algn="just">
              <a:lnSpc>
                <a:spcPct val="150000"/>
              </a:lnSpc>
            </a:pPr>
            <a:r>
              <a:rPr lang="en-US" dirty="0" smtClean="0"/>
              <a:t>On</a:t>
            </a:r>
            <a:r>
              <a:rPr lang="en-US" dirty="0"/>
              <a:t> </a:t>
            </a:r>
            <a:r>
              <a:rPr lang="en-US" dirty="0">
                <a:hlinkClick r:id="rId5"/>
              </a:rPr>
              <a:t>desktop computers</a:t>
            </a:r>
            <a:r>
              <a:rPr lang="en-US" dirty="0"/>
              <a:t> and </a:t>
            </a:r>
            <a:r>
              <a:rPr lang="en-US" dirty="0">
                <a:hlinkClick r:id="rId6"/>
              </a:rPr>
              <a:t>laptop</a:t>
            </a:r>
            <a:r>
              <a:rPr lang="en-US" dirty="0"/>
              <a:t>, unless your browser is being displayed in </a:t>
            </a:r>
            <a:r>
              <a:rPr lang="en-US" dirty="0" err="1">
                <a:hlinkClick r:id="rId7"/>
              </a:rPr>
              <a:t>fullscreen</a:t>
            </a:r>
            <a:r>
              <a:rPr lang="en-US" dirty="0"/>
              <a:t> the URL is always visible. </a:t>
            </a:r>
            <a:endParaRPr lang="en-US" dirty="0" smtClean="0"/>
          </a:p>
          <a:p>
            <a:pPr algn="just">
              <a:lnSpc>
                <a:spcPct val="150000"/>
              </a:lnSpc>
            </a:pPr>
            <a:r>
              <a:rPr lang="en-US" dirty="0" smtClean="0"/>
              <a:t>In </a:t>
            </a:r>
            <a:r>
              <a:rPr lang="en-US" dirty="0"/>
              <a:t>most </a:t>
            </a:r>
            <a:r>
              <a:rPr lang="en-US" dirty="0">
                <a:hlinkClick r:id="rId8"/>
              </a:rPr>
              <a:t>smartphone</a:t>
            </a:r>
            <a:r>
              <a:rPr lang="en-US" dirty="0"/>
              <a:t> and </a:t>
            </a:r>
            <a:r>
              <a:rPr lang="en-US" dirty="0">
                <a:hlinkClick r:id="rId9"/>
              </a:rPr>
              <a:t>tablet</a:t>
            </a:r>
            <a:r>
              <a:rPr lang="en-US" dirty="0"/>
              <a:t> browsers, the address bar containing the URL will disappear as you scroll down and only show the </a:t>
            </a:r>
            <a:r>
              <a:rPr lang="en-US" dirty="0">
                <a:hlinkClick r:id="rId10"/>
              </a:rPr>
              <a:t>domain</a:t>
            </a:r>
            <a:r>
              <a:rPr lang="en-US" dirty="0"/>
              <a:t> when visible. </a:t>
            </a:r>
            <a:endParaRPr lang="en-US" dirty="0" smtClean="0"/>
          </a:p>
          <a:p>
            <a:pPr algn="just">
              <a:lnSpc>
                <a:spcPct val="150000"/>
              </a:lnSpc>
            </a:pPr>
            <a:r>
              <a:rPr lang="en-US" dirty="0" smtClean="0"/>
              <a:t>When </a:t>
            </a:r>
            <a:r>
              <a:rPr lang="en-US" dirty="0"/>
              <a:t>the address bar is not visible, </a:t>
            </a:r>
            <a:r>
              <a:rPr lang="en-US" dirty="0">
                <a:hlinkClick r:id="rId11"/>
              </a:rPr>
              <a:t>scroll</a:t>
            </a:r>
            <a:r>
              <a:rPr lang="en-US" dirty="0"/>
              <a:t> up the page. If only the domain is shown, tapping on the address bar shows the full address.</a:t>
            </a:r>
          </a:p>
        </p:txBody>
      </p:sp>
    </p:spTree>
    <p:extLst>
      <p:ext uri="{BB962C8B-B14F-4D97-AF65-F5344CB8AC3E}">
        <p14:creationId xmlns:p14="http://schemas.microsoft.com/office/powerpoint/2010/main" val="3943899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a:t>Hypertext Transfer Protocol </a:t>
            </a:r>
            <a:r>
              <a:rPr lang="en-US" sz="2800" b="1" dirty="0" smtClean="0"/>
              <a:t>(HTTP)</a:t>
            </a:r>
          </a:p>
          <a:p>
            <a:pPr algn="just">
              <a:lnSpc>
                <a:spcPct val="150000"/>
              </a:lnSpc>
            </a:pPr>
            <a:r>
              <a:rPr lang="en-US" dirty="0"/>
              <a:t>The Hypertext Transfer Protocol (HTTP) is an application-level protocol for distributed, collaborative, hypermedia information systems. </a:t>
            </a:r>
            <a:endParaRPr lang="en-US" dirty="0" smtClean="0"/>
          </a:p>
          <a:p>
            <a:pPr algn="just">
              <a:lnSpc>
                <a:spcPct val="150000"/>
              </a:lnSpc>
            </a:pPr>
            <a:r>
              <a:rPr lang="en-US" dirty="0" smtClean="0"/>
              <a:t>This </a:t>
            </a:r>
            <a:r>
              <a:rPr lang="en-US" dirty="0"/>
              <a:t>is the foundation for data communication for the World Wide Web (i.e. internet) since 1990</a:t>
            </a:r>
            <a:r>
              <a:rPr lang="en-US" dirty="0" smtClean="0"/>
              <a:t>.</a:t>
            </a:r>
          </a:p>
          <a:p>
            <a:pPr algn="just">
              <a:lnSpc>
                <a:spcPct val="150000"/>
              </a:lnSpc>
            </a:pPr>
            <a:r>
              <a:rPr lang="en-US" dirty="0" smtClean="0"/>
              <a:t> </a:t>
            </a:r>
            <a:r>
              <a:rPr lang="en-US" dirty="0"/>
              <a:t>HTTP is a generic and stateless protocol which can be used for other purposes as well using extensions of its request methods, error codes, and headers.</a:t>
            </a:r>
          </a:p>
        </p:txBody>
      </p:sp>
    </p:spTree>
    <p:extLst>
      <p:ext uri="{BB962C8B-B14F-4D97-AF65-F5344CB8AC3E}">
        <p14:creationId xmlns:p14="http://schemas.microsoft.com/office/powerpoint/2010/main" val="330325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Hyper Text Transfer Protocol Secure (HTTPS):</a:t>
            </a:r>
            <a:r>
              <a:rPr lang="en-US" dirty="0"/>
              <a:t> </a:t>
            </a:r>
            <a:endParaRPr lang="en-US" dirty="0" smtClean="0"/>
          </a:p>
          <a:p>
            <a:pPr algn="just">
              <a:lnSpc>
                <a:spcPct val="150000"/>
              </a:lnSpc>
            </a:pPr>
            <a:r>
              <a:rPr lang="en-US" dirty="0" smtClean="0"/>
              <a:t>HTTPS </a:t>
            </a:r>
            <a:r>
              <a:rPr lang="en-US" dirty="0"/>
              <a:t>is abbreviated as Hyper Text Transfer Protocol Secure is a standard protocol to secure the communication among two computers one using the browser and other fetching data from web server. </a:t>
            </a:r>
            <a:endParaRPr lang="en-US" dirty="0" smtClean="0"/>
          </a:p>
          <a:p>
            <a:pPr algn="just">
              <a:lnSpc>
                <a:spcPct val="150000"/>
              </a:lnSpc>
            </a:pPr>
            <a:r>
              <a:rPr lang="en-US" dirty="0" smtClean="0"/>
              <a:t>HTTP </a:t>
            </a:r>
            <a:r>
              <a:rPr lang="en-US" dirty="0"/>
              <a:t>is used for transferring data between the client browser (request) and the web server (response) in the hypertext format, same in case of HTTPS except that the transferring of data is done in an encrypted format. </a:t>
            </a:r>
            <a:endParaRPr lang="en-US" dirty="0" smtClean="0"/>
          </a:p>
          <a:p>
            <a:pPr algn="just">
              <a:lnSpc>
                <a:spcPct val="150000"/>
              </a:lnSpc>
            </a:pPr>
            <a:r>
              <a:rPr lang="en-US" dirty="0" smtClean="0"/>
              <a:t>So </a:t>
            </a:r>
            <a:r>
              <a:rPr lang="en-US" dirty="0"/>
              <a:t>it can be said that https thwart hackers from interpretation or modification of data throughout the transfer of packets.</a:t>
            </a:r>
          </a:p>
          <a:p>
            <a:endParaRPr lang="en-US" dirty="0"/>
          </a:p>
        </p:txBody>
      </p:sp>
    </p:spTree>
    <p:extLst>
      <p:ext uri="{BB962C8B-B14F-4D97-AF65-F5344CB8AC3E}">
        <p14:creationId xmlns:p14="http://schemas.microsoft.com/office/powerpoint/2010/main" val="97501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algn="just">
              <a:lnSpc>
                <a:spcPct val="150000"/>
              </a:lnSpc>
            </a:pPr>
            <a:r>
              <a:rPr lang="en-US" dirty="0"/>
              <a:t>Basically, HTTP is a TCP/IP based communication protocol, that is used to deliver data (HTML files, image files, query results, etc.) on the World Wide Web. </a:t>
            </a:r>
            <a:endParaRPr lang="en-US" dirty="0" smtClean="0"/>
          </a:p>
          <a:p>
            <a:pPr algn="just">
              <a:lnSpc>
                <a:spcPct val="150000"/>
              </a:lnSpc>
            </a:pPr>
            <a:r>
              <a:rPr lang="en-US" dirty="0" smtClean="0"/>
              <a:t>The </a:t>
            </a:r>
            <a:r>
              <a:rPr lang="en-US" dirty="0"/>
              <a:t>default port is TCP 80, but other ports can be used as well. It provides a standardized way for computers to communicate with each other. </a:t>
            </a:r>
            <a:endParaRPr lang="en-US" dirty="0" smtClean="0"/>
          </a:p>
          <a:p>
            <a:pPr algn="just">
              <a:lnSpc>
                <a:spcPct val="150000"/>
              </a:lnSpc>
            </a:pPr>
            <a:r>
              <a:rPr lang="en-US" dirty="0" smtClean="0"/>
              <a:t>HTTP </a:t>
            </a:r>
            <a:r>
              <a:rPr lang="en-US" dirty="0"/>
              <a:t>specification specifies how clients' request data will be constructed and sent to the server, and how the servers respond to these requests.</a:t>
            </a:r>
          </a:p>
        </p:txBody>
      </p:sp>
    </p:spTree>
    <p:extLst>
      <p:ext uri="{BB962C8B-B14F-4D97-AF65-F5344CB8AC3E}">
        <p14:creationId xmlns:p14="http://schemas.microsoft.com/office/powerpoint/2010/main" val="336843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a:t>Basic </a:t>
            </a:r>
            <a:r>
              <a:rPr lang="en-US" sz="2800" b="1" dirty="0" smtClean="0"/>
              <a:t>Features:</a:t>
            </a:r>
            <a:endParaRPr lang="en-US" sz="2800" dirty="0" smtClean="0"/>
          </a:p>
          <a:p>
            <a:pPr marL="0" indent="0" algn="just">
              <a:lnSpc>
                <a:spcPct val="150000"/>
              </a:lnSpc>
              <a:buNone/>
            </a:pPr>
            <a:r>
              <a:rPr lang="en-US" dirty="0" smtClean="0"/>
              <a:t>There </a:t>
            </a:r>
            <a:r>
              <a:rPr lang="en-US" dirty="0"/>
              <a:t>are three basic features that make HTTP a simple but powerful protocol:</a:t>
            </a:r>
          </a:p>
          <a:p>
            <a:pPr algn="just">
              <a:lnSpc>
                <a:spcPct val="150000"/>
              </a:lnSpc>
            </a:pPr>
            <a:r>
              <a:rPr lang="en-US" b="1" dirty="0"/>
              <a:t>HTTP is connectionless:</a:t>
            </a:r>
            <a:endParaRPr lang="en-US" dirty="0"/>
          </a:p>
          <a:p>
            <a:pPr algn="just">
              <a:lnSpc>
                <a:spcPct val="150000"/>
              </a:lnSpc>
            </a:pPr>
            <a:r>
              <a:rPr lang="en-US" b="1" dirty="0"/>
              <a:t>HTTP is media </a:t>
            </a:r>
            <a:r>
              <a:rPr lang="en-US" b="1" dirty="0" smtClean="0"/>
              <a:t>independent</a:t>
            </a:r>
          </a:p>
          <a:p>
            <a:pPr algn="just">
              <a:lnSpc>
                <a:spcPct val="150000"/>
              </a:lnSpc>
            </a:pPr>
            <a:r>
              <a:rPr lang="en-US" b="1" dirty="0"/>
              <a:t>HTTP is stateless</a:t>
            </a:r>
            <a:endParaRPr lang="en-US" dirty="0"/>
          </a:p>
        </p:txBody>
      </p:sp>
    </p:spTree>
    <p:extLst>
      <p:ext uri="{BB962C8B-B14F-4D97-AF65-F5344CB8AC3E}">
        <p14:creationId xmlns:p14="http://schemas.microsoft.com/office/powerpoint/2010/main" val="1750410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Basic Architecture</a:t>
            </a:r>
          </a:p>
          <a:p>
            <a:pPr algn="just">
              <a:lnSpc>
                <a:spcPct val="150000"/>
              </a:lnSpc>
            </a:pPr>
            <a:r>
              <a:rPr lang="en-US" dirty="0"/>
              <a:t>The HTTP protocol is a request/response protocol based on the client/server based architecture where web browsers, robots and search engines, etc. act like HTTP clients, and the Web server acts as a server.</a:t>
            </a:r>
          </a:p>
          <a:p>
            <a:pPr marL="0" indent="0" algn="just">
              <a:lnSpc>
                <a:spcPct val="150000"/>
              </a:lnSpc>
              <a:buNone/>
            </a:pPr>
            <a:r>
              <a:rPr lang="en-US" b="1" dirty="0"/>
              <a:t>Client</a:t>
            </a:r>
          </a:p>
          <a:p>
            <a:pPr algn="just">
              <a:lnSpc>
                <a:spcPct val="150000"/>
              </a:lnSpc>
            </a:pPr>
            <a:r>
              <a:rPr lang="en-US" dirty="0"/>
              <a:t>The HTTP client sends a request to the server in the form of a request method, URI, and protocol version, followed by a MIME-like message containing request modifiers, client information, and possible body content over a TCP/IP connection.</a:t>
            </a:r>
          </a:p>
          <a:p>
            <a:endParaRPr lang="en-US" dirty="0"/>
          </a:p>
        </p:txBody>
      </p:sp>
    </p:spTree>
    <p:extLst>
      <p:ext uri="{BB962C8B-B14F-4D97-AF65-F5344CB8AC3E}">
        <p14:creationId xmlns:p14="http://schemas.microsoft.com/office/powerpoint/2010/main" val="312430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Server</a:t>
            </a:r>
          </a:p>
          <a:p>
            <a:pPr algn="just">
              <a:lnSpc>
                <a:spcPct val="150000"/>
              </a:lnSpc>
            </a:pPr>
            <a:r>
              <a:rPr lang="en-US" dirty="0"/>
              <a:t>The HTTP server responds with a status line, including the message's protocol version and a success or error code, followed by a MIME-like message containing server information, entity meta information, and possible entity-body content.</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971800"/>
            <a:ext cx="4724400" cy="3471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498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20000"/>
          </a:bodyPr>
          <a:lstStyle/>
          <a:p>
            <a:pPr marL="0" indent="0">
              <a:buNone/>
            </a:pPr>
            <a:r>
              <a:rPr lang="en-US" b="1" dirty="0" smtClean="0"/>
              <a:t>HTML</a:t>
            </a:r>
            <a:r>
              <a:rPr lang="en-US" b="1" dirty="0"/>
              <a:t> Forms</a:t>
            </a:r>
          </a:p>
          <a:p>
            <a:pPr algn="just">
              <a:lnSpc>
                <a:spcPct val="160000"/>
              </a:lnSpc>
            </a:pPr>
            <a:r>
              <a:rPr lang="en-US" dirty="0"/>
              <a:t>An HTML form is used to collect user input. The user input is most often sent to a server for processing</a:t>
            </a:r>
            <a:r>
              <a:rPr lang="en-US" dirty="0" smtClean="0"/>
              <a:t>.</a:t>
            </a:r>
          </a:p>
          <a:p>
            <a:pPr marL="0" indent="0" algn="just">
              <a:lnSpc>
                <a:spcPct val="160000"/>
              </a:lnSpc>
              <a:buNone/>
            </a:pPr>
            <a:r>
              <a:rPr lang="en-US" b="1" dirty="0"/>
              <a:t>The &lt;form&gt; Element</a:t>
            </a:r>
          </a:p>
          <a:p>
            <a:pPr algn="just">
              <a:lnSpc>
                <a:spcPct val="160000"/>
              </a:lnSpc>
            </a:pPr>
            <a:r>
              <a:rPr lang="en-US" dirty="0"/>
              <a:t>The HTML &lt;form&gt; element is used to create an HTML form for user input:</a:t>
            </a:r>
          </a:p>
          <a:p>
            <a:pPr marL="274320" lvl="1" indent="0">
              <a:buNone/>
            </a:pPr>
            <a:r>
              <a:rPr lang="en-US" sz="2800" dirty="0"/>
              <a:t>&lt;form&gt;</a:t>
            </a:r>
            <a:br>
              <a:rPr lang="en-US" sz="2800" dirty="0"/>
            </a:br>
            <a:r>
              <a:rPr lang="en-US" sz="2800" dirty="0"/>
              <a:t>.</a:t>
            </a:r>
            <a:br>
              <a:rPr lang="en-US" sz="2800" dirty="0"/>
            </a:br>
            <a:r>
              <a:rPr lang="en-US" sz="2800" i="1" dirty="0"/>
              <a:t>form elements</a:t>
            </a:r>
            <a:r>
              <a:rPr lang="en-US" sz="2800" dirty="0"/>
              <a:t/>
            </a:r>
            <a:br>
              <a:rPr lang="en-US" sz="2800" dirty="0"/>
            </a:br>
            <a:r>
              <a:rPr lang="en-US" sz="2800" dirty="0"/>
              <a:t>.</a:t>
            </a:r>
            <a:br>
              <a:rPr lang="en-US" sz="2800" dirty="0"/>
            </a:br>
            <a:r>
              <a:rPr lang="en-US" sz="2800" dirty="0"/>
              <a:t>&lt;/form&gt;</a:t>
            </a:r>
            <a:br>
              <a:rPr lang="en-US" sz="2800" dirty="0"/>
            </a:br>
            <a:endParaRPr lang="en-US" sz="2800" dirty="0" smtClean="0"/>
          </a:p>
          <a:p>
            <a:pPr algn="just">
              <a:lnSpc>
                <a:spcPct val="160000"/>
              </a:lnSpc>
            </a:pPr>
            <a:r>
              <a:rPr lang="en-US" dirty="0" smtClean="0"/>
              <a:t>The &lt;form&gt; element is a container for different types of input elements, such as: text fields, checkboxes, radio buttons, submit buttons, etc.</a:t>
            </a:r>
          </a:p>
          <a:p>
            <a:endParaRPr lang="en-US" dirty="0"/>
          </a:p>
        </p:txBody>
      </p:sp>
    </p:spTree>
    <p:extLst>
      <p:ext uri="{BB962C8B-B14F-4D97-AF65-F5344CB8AC3E}">
        <p14:creationId xmlns:p14="http://schemas.microsoft.com/office/powerpoint/2010/main" val="342888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The &lt;input&gt; Element</a:t>
            </a:r>
          </a:p>
          <a:p>
            <a:pPr algn="just">
              <a:lnSpc>
                <a:spcPct val="150000"/>
              </a:lnSpc>
            </a:pPr>
            <a:r>
              <a:rPr lang="en-US" dirty="0"/>
              <a:t>The HTML &lt;input&gt; element is the most used form element.</a:t>
            </a:r>
          </a:p>
          <a:p>
            <a:pPr algn="just">
              <a:lnSpc>
                <a:spcPct val="150000"/>
              </a:lnSpc>
            </a:pPr>
            <a:r>
              <a:rPr lang="en-US" dirty="0"/>
              <a:t>An &lt;input&gt; element can be displayed in many ways, depending on the type attribute.</a:t>
            </a:r>
          </a:p>
          <a:p>
            <a:pPr algn="just">
              <a:lnSpc>
                <a:spcPct val="150000"/>
              </a:lnSpc>
            </a:pPr>
            <a:r>
              <a:rPr lang="en-US" dirty="0"/>
              <a:t>Here are some examples:</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61536632"/>
              </p:ext>
            </p:extLst>
          </p:nvPr>
        </p:nvGraphicFramePr>
        <p:xfrm>
          <a:off x="609600" y="3292536"/>
          <a:ext cx="8153400" cy="3164922"/>
        </p:xfrm>
        <a:graphic>
          <a:graphicData uri="http://schemas.openxmlformats.org/drawingml/2006/table">
            <a:tbl>
              <a:tblPr/>
              <a:tblGrid>
                <a:gridCol w="2667000"/>
                <a:gridCol w="5486400"/>
              </a:tblGrid>
              <a:tr h="397947">
                <a:tc>
                  <a:txBody>
                    <a:bodyPr/>
                    <a:lstStyle/>
                    <a:p>
                      <a:pPr algn="l" fontAlgn="t"/>
                      <a:r>
                        <a:rPr lang="en-US" sz="1700" b="1" dirty="0">
                          <a:effectLst/>
                        </a:rPr>
                        <a:t>Type</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700" b="1" dirty="0">
                          <a:effectLst/>
                        </a:rPr>
                        <a:t>Description</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97947">
                <a:tc>
                  <a:txBody>
                    <a:bodyPr/>
                    <a:lstStyle/>
                    <a:p>
                      <a:pPr algn="l" fontAlgn="t"/>
                      <a:r>
                        <a:rPr lang="en-US" sz="1700">
                          <a:effectLst/>
                        </a:rPr>
                        <a:t>&lt;input type="text"&gt;</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700">
                          <a:effectLst/>
                        </a:rPr>
                        <a:t>Displays a single-line text input field</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653770">
                <a:tc>
                  <a:txBody>
                    <a:bodyPr/>
                    <a:lstStyle/>
                    <a:p>
                      <a:pPr algn="l" fontAlgn="t"/>
                      <a:r>
                        <a:rPr lang="en-US" sz="1700">
                          <a:effectLst/>
                        </a:rPr>
                        <a:t>&lt;input type="radio"&gt;</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700">
                          <a:effectLst/>
                        </a:rPr>
                        <a:t>Displays a radio button (for selecting one of many choices)</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653770">
                <a:tc>
                  <a:txBody>
                    <a:bodyPr/>
                    <a:lstStyle/>
                    <a:p>
                      <a:pPr algn="l" fontAlgn="t"/>
                      <a:r>
                        <a:rPr lang="en-US" sz="1700">
                          <a:effectLst/>
                        </a:rPr>
                        <a:t>&lt;input type="checkbox"&gt;</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700">
                          <a:effectLst/>
                        </a:rPr>
                        <a:t>Displays a checkbox (for selecting zero or more of many choices)</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653770">
                <a:tc>
                  <a:txBody>
                    <a:bodyPr/>
                    <a:lstStyle/>
                    <a:p>
                      <a:pPr algn="l" fontAlgn="t"/>
                      <a:r>
                        <a:rPr lang="en-US" sz="1700">
                          <a:effectLst/>
                        </a:rPr>
                        <a:t>&lt;input type="submit"&gt;</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700">
                          <a:effectLst/>
                        </a:rPr>
                        <a:t>Displays a submit button (for submitting the form)</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97947">
                <a:tc>
                  <a:txBody>
                    <a:bodyPr/>
                    <a:lstStyle/>
                    <a:p>
                      <a:pPr algn="l" fontAlgn="t"/>
                      <a:r>
                        <a:rPr lang="en-US" sz="1700">
                          <a:effectLst/>
                        </a:rPr>
                        <a:t>&lt;input type="button"&gt;</a:t>
                      </a:r>
                    </a:p>
                  </a:txBody>
                  <a:tcPr marL="142124"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700" dirty="0">
                          <a:effectLst/>
                        </a:rPr>
                        <a:t>Displays a clickable button</a:t>
                      </a:r>
                    </a:p>
                  </a:txBody>
                  <a:tcPr marL="71062" marR="71062" marT="71062" marB="7106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Tree>
    <p:extLst>
      <p:ext uri="{BB962C8B-B14F-4D97-AF65-F5344CB8AC3E}">
        <p14:creationId xmlns:p14="http://schemas.microsoft.com/office/powerpoint/2010/main" val="3011569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XML </a:t>
            </a:r>
          </a:p>
          <a:p>
            <a:pPr algn="just">
              <a:lnSpc>
                <a:spcPct val="150000"/>
              </a:lnSpc>
            </a:pPr>
            <a:r>
              <a:rPr lang="en-US" dirty="0"/>
              <a:t>XML stands for </a:t>
            </a:r>
            <a:r>
              <a:rPr lang="en-US" b="1" dirty="0"/>
              <a:t>E</a:t>
            </a:r>
            <a:r>
              <a:rPr lang="en-US" dirty="0"/>
              <a:t>xtensible </a:t>
            </a:r>
            <a:r>
              <a:rPr lang="en-US" b="1" dirty="0"/>
              <a:t>M</a:t>
            </a:r>
            <a:r>
              <a:rPr lang="en-US" dirty="0"/>
              <a:t>arkup </a:t>
            </a:r>
            <a:r>
              <a:rPr lang="en-US" b="1" dirty="0"/>
              <a:t>L</a:t>
            </a:r>
            <a:r>
              <a:rPr lang="en-US" dirty="0"/>
              <a:t>anguage. </a:t>
            </a:r>
            <a:endParaRPr lang="en-US" dirty="0" smtClean="0"/>
          </a:p>
          <a:p>
            <a:pPr algn="just">
              <a:lnSpc>
                <a:spcPct val="150000"/>
              </a:lnSpc>
            </a:pPr>
            <a:r>
              <a:rPr lang="en-US" dirty="0" smtClean="0"/>
              <a:t>It </a:t>
            </a:r>
            <a:r>
              <a:rPr lang="en-US" dirty="0"/>
              <a:t>is a text-based markup language derived from Standard Generalized Markup Language (SGML</a:t>
            </a:r>
            <a:r>
              <a:rPr lang="en-US" dirty="0" smtClean="0"/>
              <a:t>).</a:t>
            </a:r>
          </a:p>
          <a:p>
            <a:pPr algn="just">
              <a:lnSpc>
                <a:spcPct val="150000"/>
              </a:lnSpc>
            </a:pPr>
            <a:r>
              <a:rPr lang="en-US" dirty="0"/>
              <a:t>XML tags identify the data and are used to store and organize the data, rather than specifying how to display it like HTML tags, which are used to display the data. </a:t>
            </a:r>
            <a:endParaRPr lang="en-US" dirty="0" smtClean="0"/>
          </a:p>
          <a:p>
            <a:pPr algn="just">
              <a:lnSpc>
                <a:spcPct val="150000"/>
              </a:lnSpc>
            </a:pPr>
            <a:r>
              <a:rPr lang="en-US" dirty="0" smtClean="0"/>
              <a:t>XML </a:t>
            </a:r>
            <a:r>
              <a:rPr lang="en-US" dirty="0"/>
              <a:t>is not going to replace HTML in the near future, but it introduces new possibilities by adopting many successful features of HTML.</a:t>
            </a:r>
          </a:p>
        </p:txBody>
      </p:sp>
    </p:spTree>
    <p:extLst>
      <p:ext uri="{BB962C8B-B14F-4D97-AF65-F5344CB8AC3E}">
        <p14:creationId xmlns:p14="http://schemas.microsoft.com/office/powerpoint/2010/main" val="125484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dirty="0"/>
              <a:t>There are three important characteristics of XML that make it useful in a variety of systems and solutions −</a:t>
            </a:r>
          </a:p>
          <a:p>
            <a:pPr algn="just">
              <a:lnSpc>
                <a:spcPct val="150000"/>
              </a:lnSpc>
            </a:pPr>
            <a:r>
              <a:rPr lang="en-US" b="1" dirty="0"/>
              <a:t>XML is extensible</a:t>
            </a:r>
            <a:r>
              <a:rPr lang="en-US" dirty="0"/>
              <a:t> − XML allows you to create your own self-descriptive tags, or language, that suits your application.</a:t>
            </a:r>
          </a:p>
          <a:p>
            <a:pPr algn="just">
              <a:lnSpc>
                <a:spcPct val="150000"/>
              </a:lnSpc>
            </a:pPr>
            <a:r>
              <a:rPr lang="en-US" b="1" dirty="0"/>
              <a:t>XML carries the data, does not present it</a:t>
            </a:r>
            <a:r>
              <a:rPr lang="en-US" dirty="0"/>
              <a:t> − XML allows you to store the data irrespective of how it will be presented.</a:t>
            </a:r>
          </a:p>
          <a:p>
            <a:pPr algn="just">
              <a:lnSpc>
                <a:spcPct val="150000"/>
              </a:lnSpc>
            </a:pPr>
            <a:r>
              <a:rPr lang="en-US" b="1" dirty="0"/>
              <a:t>XML is a public standard</a:t>
            </a:r>
            <a:r>
              <a:rPr lang="en-US" dirty="0"/>
              <a:t> − XML was developed by an organization called the World Wide Web Consortium (W3C) and is available as an open standard.</a:t>
            </a:r>
          </a:p>
          <a:p>
            <a:endParaRPr lang="en-US" dirty="0"/>
          </a:p>
        </p:txBody>
      </p:sp>
    </p:spTree>
    <p:extLst>
      <p:ext uri="{BB962C8B-B14F-4D97-AF65-F5344CB8AC3E}">
        <p14:creationId xmlns:p14="http://schemas.microsoft.com/office/powerpoint/2010/main" val="2145489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lnSpcReduction="10000"/>
          </a:bodyPr>
          <a:lstStyle/>
          <a:p>
            <a:pPr marL="0" indent="0">
              <a:buNone/>
            </a:pPr>
            <a:r>
              <a:rPr lang="en-US" b="1" dirty="0"/>
              <a:t>XML Usage</a:t>
            </a:r>
          </a:p>
          <a:p>
            <a:pPr algn="just">
              <a:lnSpc>
                <a:spcPct val="150000"/>
              </a:lnSpc>
            </a:pPr>
            <a:r>
              <a:rPr lang="en-US" dirty="0" smtClean="0"/>
              <a:t>XML </a:t>
            </a:r>
            <a:r>
              <a:rPr lang="en-US" dirty="0"/>
              <a:t>can work behind the scene to simplify the creation of HTML documents for large web sites.</a:t>
            </a:r>
          </a:p>
          <a:p>
            <a:pPr algn="just">
              <a:lnSpc>
                <a:spcPct val="150000"/>
              </a:lnSpc>
            </a:pPr>
            <a:r>
              <a:rPr lang="en-US" dirty="0"/>
              <a:t>XML can be used to exchange the information between organizations and systems.</a:t>
            </a:r>
          </a:p>
          <a:p>
            <a:pPr algn="just">
              <a:lnSpc>
                <a:spcPct val="150000"/>
              </a:lnSpc>
            </a:pPr>
            <a:r>
              <a:rPr lang="en-US" dirty="0"/>
              <a:t>XML can be used for offloading and reloading of databases.</a:t>
            </a:r>
          </a:p>
          <a:p>
            <a:pPr algn="just">
              <a:lnSpc>
                <a:spcPct val="150000"/>
              </a:lnSpc>
            </a:pPr>
            <a:r>
              <a:rPr lang="en-US" dirty="0"/>
              <a:t>XML can be used to store and arrange the data, which can customize your data handling needs.</a:t>
            </a:r>
          </a:p>
          <a:p>
            <a:pPr algn="just">
              <a:lnSpc>
                <a:spcPct val="150000"/>
              </a:lnSpc>
            </a:pPr>
            <a:r>
              <a:rPr lang="en-US" dirty="0"/>
              <a:t>XML can easily be merged with style sheets to create almost any desired output.</a:t>
            </a:r>
          </a:p>
          <a:p>
            <a:pPr algn="just">
              <a:lnSpc>
                <a:spcPct val="150000"/>
              </a:lnSpc>
            </a:pPr>
            <a:r>
              <a:rPr lang="en-US" dirty="0"/>
              <a:t>Virtually, any type of data can be expressed as an XML document.</a:t>
            </a:r>
          </a:p>
          <a:p>
            <a:endParaRPr lang="en-US" dirty="0"/>
          </a:p>
        </p:txBody>
      </p:sp>
    </p:spTree>
    <p:extLst>
      <p:ext uri="{BB962C8B-B14F-4D97-AF65-F5344CB8AC3E}">
        <p14:creationId xmlns:p14="http://schemas.microsoft.com/office/powerpoint/2010/main" val="1527078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What is Markup?</a:t>
            </a:r>
          </a:p>
          <a:p>
            <a:pPr algn="just">
              <a:lnSpc>
                <a:spcPct val="150000"/>
              </a:lnSpc>
            </a:pPr>
            <a:r>
              <a:rPr lang="en-US" dirty="0"/>
              <a:t>XML is a markup language that defines set of rules for encoding documents in a format that is both human-readable and machine-readable. </a:t>
            </a:r>
            <a:endParaRPr lang="en-US" dirty="0" smtClean="0"/>
          </a:p>
          <a:p>
            <a:pPr algn="just">
              <a:lnSpc>
                <a:spcPct val="150000"/>
              </a:lnSpc>
            </a:pPr>
            <a:r>
              <a:rPr lang="en-US" dirty="0" smtClean="0"/>
              <a:t>So</a:t>
            </a:r>
            <a:r>
              <a:rPr lang="en-US" dirty="0"/>
              <a:t> </a:t>
            </a:r>
            <a:r>
              <a:rPr lang="en-US" i="1" dirty="0"/>
              <a:t>what exactly is a markup language?</a:t>
            </a:r>
            <a:r>
              <a:rPr lang="en-US" dirty="0"/>
              <a:t> Markup is information added to a document that enhances its meaning in certain ways, in that it identifies the parts and how they relate to each other. </a:t>
            </a:r>
            <a:endParaRPr lang="en-US" dirty="0" smtClean="0"/>
          </a:p>
          <a:p>
            <a:pPr algn="just">
              <a:lnSpc>
                <a:spcPct val="150000"/>
              </a:lnSpc>
            </a:pPr>
            <a:r>
              <a:rPr lang="en-US" dirty="0" smtClean="0"/>
              <a:t>More </a:t>
            </a:r>
            <a:r>
              <a:rPr lang="en-US" dirty="0"/>
              <a:t>specifically, a markup language is a set of symbols that can be placed in the text of a document to demarcate and label the parts of that document.</a:t>
            </a:r>
          </a:p>
          <a:p>
            <a:endParaRPr lang="en-US" dirty="0"/>
          </a:p>
        </p:txBody>
      </p:sp>
    </p:spTree>
    <p:extLst>
      <p:ext uri="{BB962C8B-B14F-4D97-AF65-F5344CB8AC3E}">
        <p14:creationId xmlns:p14="http://schemas.microsoft.com/office/powerpoint/2010/main" val="1716497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Telnet:</a:t>
            </a:r>
            <a:r>
              <a:rPr lang="en-US" dirty="0"/>
              <a:t> </a:t>
            </a:r>
            <a:endParaRPr lang="en-US" dirty="0" smtClean="0"/>
          </a:p>
          <a:p>
            <a:pPr algn="just">
              <a:lnSpc>
                <a:spcPct val="150000"/>
              </a:lnSpc>
            </a:pPr>
            <a:r>
              <a:rPr lang="en-US" dirty="0" smtClean="0"/>
              <a:t>Telnet </a:t>
            </a:r>
            <a:r>
              <a:rPr lang="en-US" dirty="0"/>
              <a:t>is a set of rules designed for connecting one system with another. </a:t>
            </a:r>
            <a:endParaRPr lang="en-US" dirty="0" smtClean="0"/>
          </a:p>
          <a:p>
            <a:pPr algn="just">
              <a:lnSpc>
                <a:spcPct val="150000"/>
              </a:lnSpc>
            </a:pPr>
            <a:r>
              <a:rPr lang="en-US" dirty="0" smtClean="0"/>
              <a:t>The </a:t>
            </a:r>
            <a:r>
              <a:rPr lang="en-US" dirty="0"/>
              <a:t>connecting process here is termed as remote login. </a:t>
            </a:r>
            <a:endParaRPr lang="en-US" dirty="0" smtClean="0"/>
          </a:p>
          <a:p>
            <a:pPr algn="just">
              <a:lnSpc>
                <a:spcPct val="150000"/>
              </a:lnSpc>
            </a:pPr>
            <a:r>
              <a:rPr lang="en-US" dirty="0" smtClean="0"/>
              <a:t>The </a:t>
            </a:r>
            <a:r>
              <a:rPr lang="en-US" dirty="0"/>
              <a:t>system which requests for connection is the local computer, and the system which accepts the connection is the remote computer.</a:t>
            </a:r>
          </a:p>
          <a:p>
            <a:pPr marL="0" indent="0" algn="just">
              <a:lnSpc>
                <a:spcPct val="150000"/>
              </a:lnSpc>
              <a:buNone/>
            </a:pPr>
            <a:r>
              <a:rPr lang="en-US" b="1" dirty="0"/>
              <a:t>Gopher:</a:t>
            </a:r>
            <a:r>
              <a:rPr lang="en-US" dirty="0"/>
              <a:t> </a:t>
            </a:r>
            <a:endParaRPr lang="en-US" dirty="0" smtClean="0"/>
          </a:p>
          <a:p>
            <a:pPr algn="just">
              <a:lnSpc>
                <a:spcPct val="150000"/>
              </a:lnSpc>
            </a:pPr>
            <a:r>
              <a:rPr lang="en-US" dirty="0" smtClean="0"/>
              <a:t>Gopher </a:t>
            </a:r>
            <a:r>
              <a:rPr lang="en-US" dirty="0"/>
              <a:t>is a collection of rules implemented for searching, retrieving as well as displaying documents from isolated sites. </a:t>
            </a:r>
            <a:endParaRPr lang="en-US" dirty="0" smtClean="0"/>
          </a:p>
          <a:p>
            <a:pPr algn="just">
              <a:lnSpc>
                <a:spcPct val="150000"/>
              </a:lnSpc>
            </a:pPr>
            <a:r>
              <a:rPr lang="en-US" dirty="0" smtClean="0"/>
              <a:t>Gopher </a:t>
            </a:r>
            <a:r>
              <a:rPr lang="en-US" dirty="0"/>
              <a:t>also works on the client/server principle.</a:t>
            </a:r>
          </a:p>
          <a:p>
            <a:endParaRPr lang="en-US" dirty="0"/>
          </a:p>
        </p:txBody>
      </p:sp>
    </p:spTree>
    <p:extLst>
      <p:ext uri="{BB962C8B-B14F-4D97-AF65-F5344CB8AC3E}">
        <p14:creationId xmlns:p14="http://schemas.microsoft.com/office/powerpoint/2010/main" val="415950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Is XML a Programming Language?</a:t>
            </a:r>
          </a:p>
          <a:p>
            <a:pPr algn="just">
              <a:lnSpc>
                <a:spcPct val="150000"/>
              </a:lnSpc>
            </a:pPr>
            <a:r>
              <a:rPr lang="en-US" dirty="0"/>
              <a:t>A programming language consists of grammar rules and its own vocabulary which is used to create computer programs. </a:t>
            </a:r>
            <a:endParaRPr lang="en-US" dirty="0" smtClean="0"/>
          </a:p>
          <a:p>
            <a:pPr algn="just">
              <a:lnSpc>
                <a:spcPct val="150000"/>
              </a:lnSpc>
            </a:pPr>
            <a:r>
              <a:rPr lang="en-US" dirty="0" smtClean="0"/>
              <a:t>These </a:t>
            </a:r>
            <a:r>
              <a:rPr lang="en-US" dirty="0"/>
              <a:t>programs instruct the computer to perform specific tasks. </a:t>
            </a:r>
            <a:endParaRPr lang="en-US" dirty="0" smtClean="0"/>
          </a:p>
          <a:p>
            <a:pPr algn="just">
              <a:lnSpc>
                <a:spcPct val="150000"/>
              </a:lnSpc>
            </a:pPr>
            <a:r>
              <a:rPr lang="en-US" dirty="0" smtClean="0"/>
              <a:t>XML </a:t>
            </a:r>
            <a:r>
              <a:rPr lang="en-US" dirty="0"/>
              <a:t>does not qualify to be a programming language as it does not perform any computation or algorithms. </a:t>
            </a:r>
            <a:endParaRPr lang="en-US" dirty="0" smtClean="0"/>
          </a:p>
          <a:p>
            <a:pPr algn="just">
              <a:lnSpc>
                <a:spcPct val="150000"/>
              </a:lnSpc>
            </a:pPr>
            <a:r>
              <a:rPr lang="en-US" dirty="0" smtClean="0"/>
              <a:t>It </a:t>
            </a:r>
            <a:r>
              <a:rPr lang="en-US" dirty="0"/>
              <a:t>is usually stored in a simple text file and is processed by special software that is capable of interpreting XML.</a:t>
            </a:r>
          </a:p>
          <a:p>
            <a:endParaRPr lang="en-US" dirty="0"/>
          </a:p>
        </p:txBody>
      </p:sp>
    </p:spTree>
    <p:extLst>
      <p:ext uri="{BB962C8B-B14F-4D97-AF65-F5344CB8AC3E}">
        <p14:creationId xmlns:p14="http://schemas.microsoft.com/office/powerpoint/2010/main" val="261579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lgn="just">
              <a:lnSpc>
                <a:spcPct val="150000"/>
              </a:lnSpc>
              <a:buNone/>
            </a:pPr>
            <a:r>
              <a:rPr lang="en-US" b="1" dirty="0"/>
              <a:t>The Difference Between XML and HTML</a:t>
            </a:r>
          </a:p>
          <a:p>
            <a:pPr algn="just">
              <a:lnSpc>
                <a:spcPct val="150000"/>
              </a:lnSpc>
            </a:pPr>
            <a:r>
              <a:rPr lang="en-US" dirty="0" smtClean="0"/>
              <a:t>XML </a:t>
            </a:r>
            <a:r>
              <a:rPr lang="en-US" dirty="0"/>
              <a:t>was designed to carry data - with focus on what data is</a:t>
            </a:r>
          </a:p>
          <a:p>
            <a:pPr algn="just">
              <a:lnSpc>
                <a:spcPct val="150000"/>
              </a:lnSpc>
            </a:pPr>
            <a:r>
              <a:rPr lang="en-US" dirty="0"/>
              <a:t>HTML was designed to display data - with focus on how data looks</a:t>
            </a:r>
          </a:p>
          <a:p>
            <a:pPr algn="just">
              <a:lnSpc>
                <a:spcPct val="150000"/>
              </a:lnSpc>
            </a:pPr>
            <a:r>
              <a:rPr lang="en-US" dirty="0"/>
              <a:t>XML tags are not predefined like HTML tags are</a:t>
            </a:r>
          </a:p>
          <a:p>
            <a:endParaRPr lang="en-US" dirty="0"/>
          </a:p>
        </p:txBody>
      </p:sp>
    </p:spTree>
    <p:extLst>
      <p:ext uri="{BB962C8B-B14F-4D97-AF65-F5344CB8AC3E}">
        <p14:creationId xmlns:p14="http://schemas.microsoft.com/office/powerpoint/2010/main" val="243841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a:t>Features and Advantages of XML</a:t>
            </a:r>
          </a:p>
          <a:p>
            <a:pPr algn="just">
              <a:lnSpc>
                <a:spcPct val="150000"/>
              </a:lnSpc>
            </a:pPr>
            <a:r>
              <a:rPr lang="en-US" dirty="0"/>
              <a:t>XML is widely used in the era of web development. </a:t>
            </a:r>
            <a:endParaRPr lang="en-US" dirty="0" smtClean="0"/>
          </a:p>
          <a:p>
            <a:pPr algn="just">
              <a:lnSpc>
                <a:spcPct val="150000"/>
              </a:lnSpc>
            </a:pPr>
            <a:r>
              <a:rPr lang="en-US" dirty="0" smtClean="0"/>
              <a:t>It </a:t>
            </a:r>
            <a:r>
              <a:rPr lang="en-US" dirty="0"/>
              <a:t>is also used to simplify data storage and data sharing.</a:t>
            </a:r>
          </a:p>
          <a:p>
            <a:pPr marL="0" indent="0" algn="just">
              <a:lnSpc>
                <a:spcPct val="150000"/>
              </a:lnSpc>
              <a:buNone/>
            </a:pPr>
            <a:r>
              <a:rPr lang="en-US" dirty="0"/>
              <a:t>The main features or advantages of XML are given below.</a:t>
            </a:r>
          </a:p>
          <a:p>
            <a:pPr algn="just">
              <a:lnSpc>
                <a:spcPct val="150000"/>
              </a:lnSpc>
            </a:pPr>
            <a:r>
              <a:rPr lang="en-US" dirty="0"/>
              <a:t>1) XML separates data from HTML</a:t>
            </a:r>
          </a:p>
          <a:p>
            <a:pPr algn="just">
              <a:lnSpc>
                <a:spcPct val="150000"/>
              </a:lnSpc>
            </a:pPr>
            <a:r>
              <a:rPr lang="en-US" dirty="0" smtClean="0"/>
              <a:t>2</a:t>
            </a:r>
            <a:r>
              <a:rPr lang="en-US" dirty="0"/>
              <a:t>) XML simplifies data </a:t>
            </a:r>
            <a:r>
              <a:rPr lang="en-US" dirty="0" smtClean="0"/>
              <a:t>sharing</a:t>
            </a:r>
          </a:p>
          <a:p>
            <a:pPr algn="just">
              <a:lnSpc>
                <a:spcPct val="150000"/>
              </a:lnSpc>
            </a:pPr>
            <a:r>
              <a:rPr lang="en-US" dirty="0"/>
              <a:t>3) XML simplifies data transport</a:t>
            </a:r>
          </a:p>
          <a:p>
            <a:pPr algn="just">
              <a:lnSpc>
                <a:spcPct val="150000"/>
              </a:lnSpc>
            </a:pPr>
            <a:r>
              <a:rPr lang="en-US" dirty="0" smtClean="0"/>
              <a:t>4) Simplifies platform change</a:t>
            </a:r>
          </a:p>
          <a:p>
            <a:pPr algn="just">
              <a:lnSpc>
                <a:spcPct val="150000"/>
              </a:lnSpc>
            </a:pPr>
            <a:r>
              <a:rPr lang="en-US" dirty="0" smtClean="0"/>
              <a:t>5) Increases data availability</a:t>
            </a:r>
          </a:p>
          <a:p>
            <a:pPr algn="just">
              <a:lnSpc>
                <a:spcPct val="150000"/>
              </a:lnSpc>
            </a:pPr>
            <a:r>
              <a:rPr lang="en-US" dirty="0" smtClean="0"/>
              <a:t>6) Can be used to create new internet languages</a:t>
            </a:r>
          </a:p>
          <a:p>
            <a:endParaRPr lang="en-US" dirty="0"/>
          </a:p>
          <a:p>
            <a:endParaRPr lang="en-US" dirty="0"/>
          </a:p>
        </p:txBody>
      </p:sp>
    </p:spTree>
    <p:extLst>
      <p:ext uri="{BB962C8B-B14F-4D97-AF65-F5344CB8AC3E}">
        <p14:creationId xmlns:p14="http://schemas.microsoft.com/office/powerpoint/2010/main" val="133032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u="sng" dirty="0"/>
              <a:t>XML Server </a:t>
            </a:r>
            <a:r>
              <a:rPr lang="en-US" b="1" u="sng" dirty="0" smtClean="0"/>
              <a:t>Architecture</a:t>
            </a:r>
            <a:endParaRPr lang="en-US" dirty="0"/>
          </a:p>
          <a:p>
            <a:pPr algn="just">
              <a:lnSpc>
                <a:spcPct val="150000"/>
              </a:lnSpc>
            </a:pPr>
            <a:r>
              <a:rPr lang="en-US" dirty="0"/>
              <a:t>An XML MOM application server can be a small, specialized application -- nothing you couldn't do with a Perl script -- or it can be a complete application development framework for general-purpose use</a:t>
            </a:r>
            <a:r>
              <a:rPr lang="en-US" dirty="0" smtClean="0"/>
              <a:t>.</a:t>
            </a:r>
          </a:p>
          <a:p>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1" y="2590800"/>
            <a:ext cx="76962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8639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anim calcmode="lin" valueType="num">
                                      <p:cBhvr>
                                        <p:cTn id="20" dur="1000" fill="hold"/>
                                        <p:tgtEl>
                                          <p:spTgt spid="1026"/>
                                        </p:tgtEl>
                                        <p:attrNameLst>
                                          <p:attrName>ppt_x</p:attrName>
                                        </p:attrNameLst>
                                      </p:cBhvr>
                                      <p:tavLst>
                                        <p:tav tm="0">
                                          <p:val>
                                            <p:strVal val="#ppt_x"/>
                                          </p:val>
                                        </p:tav>
                                        <p:tav tm="100000">
                                          <p:val>
                                            <p:strVal val="#ppt_x"/>
                                          </p:val>
                                        </p:tav>
                                      </p:tavLst>
                                    </p:anim>
                                    <p:anim calcmode="lin" valueType="num">
                                      <p:cBhvr>
                                        <p:cTn id="21"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85000" lnSpcReduction="20000"/>
          </a:bodyPr>
          <a:lstStyle/>
          <a:p>
            <a:pPr marL="0" indent="0">
              <a:buNone/>
            </a:pPr>
            <a:r>
              <a:rPr lang="en-US" dirty="0"/>
              <a:t>The major components are</a:t>
            </a:r>
            <a:r>
              <a:rPr lang="en-US" dirty="0" smtClean="0"/>
              <a:t>:</a:t>
            </a:r>
            <a:endParaRPr lang="en-US" dirty="0"/>
          </a:p>
          <a:p>
            <a:pPr marL="0" indent="0">
              <a:buNone/>
            </a:pPr>
            <a:r>
              <a:rPr lang="en-US" b="1" dirty="0" smtClean="0"/>
              <a:t>1. Client:</a:t>
            </a:r>
            <a:endParaRPr lang="en-US" dirty="0"/>
          </a:p>
          <a:p>
            <a:pPr algn="just">
              <a:lnSpc>
                <a:spcPct val="160000"/>
              </a:lnSpc>
            </a:pPr>
            <a:r>
              <a:rPr lang="en-US" dirty="0"/>
              <a:t>This can be any application that sends or receives XML documents. </a:t>
            </a:r>
            <a:endParaRPr lang="en-US" dirty="0" smtClean="0"/>
          </a:p>
          <a:p>
            <a:pPr algn="just">
              <a:lnSpc>
                <a:spcPct val="160000"/>
              </a:lnSpc>
            </a:pPr>
            <a:r>
              <a:rPr lang="en-US" dirty="0" smtClean="0"/>
              <a:t>Clients </a:t>
            </a:r>
            <a:r>
              <a:rPr lang="en-US" dirty="0"/>
              <a:t>can range from a device like a Palm Pilot, to a browser or Web server, to another XML server application</a:t>
            </a:r>
            <a:r>
              <a:rPr lang="en-US" dirty="0" smtClean="0"/>
              <a:t>.</a:t>
            </a:r>
            <a:endParaRPr lang="en-US" dirty="0"/>
          </a:p>
          <a:p>
            <a:pPr marL="0" indent="0" algn="just">
              <a:lnSpc>
                <a:spcPct val="160000"/>
              </a:lnSpc>
              <a:buNone/>
            </a:pPr>
            <a:r>
              <a:rPr lang="en-US" b="1" dirty="0" smtClean="0"/>
              <a:t>2. Communications </a:t>
            </a:r>
            <a:r>
              <a:rPr lang="en-US" b="1" dirty="0"/>
              <a:t>Services</a:t>
            </a:r>
            <a:r>
              <a:rPr lang="en-US" b="1" dirty="0" smtClean="0"/>
              <a:t>:</a:t>
            </a:r>
            <a:endParaRPr lang="en-US" dirty="0"/>
          </a:p>
          <a:p>
            <a:pPr algn="just">
              <a:lnSpc>
                <a:spcPct val="160000"/>
              </a:lnSpc>
            </a:pPr>
            <a:r>
              <a:rPr lang="en-US" dirty="0"/>
              <a:t>An XML MOM application server must be able to support a variety of communication protocols. </a:t>
            </a:r>
            <a:endParaRPr lang="en-US" dirty="0" smtClean="0"/>
          </a:p>
          <a:p>
            <a:pPr algn="just">
              <a:lnSpc>
                <a:spcPct val="160000"/>
              </a:lnSpc>
            </a:pPr>
            <a:r>
              <a:rPr lang="en-US" dirty="0" smtClean="0"/>
              <a:t>Email </a:t>
            </a:r>
            <a:r>
              <a:rPr lang="en-US" dirty="0"/>
              <a:t>and HTTP are the most useful, but some applications might need to multicast or broadcast XML documents to a large number of clients, or may need the guaranteed delivery of a message queuing product. </a:t>
            </a:r>
            <a:endParaRPr lang="en-US" dirty="0" smtClean="0"/>
          </a:p>
          <a:p>
            <a:pPr algn="just">
              <a:lnSpc>
                <a:spcPct val="160000"/>
              </a:lnSpc>
            </a:pPr>
            <a:r>
              <a:rPr lang="en-US" dirty="0" smtClean="0"/>
              <a:t>Ideally</a:t>
            </a:r>
            <a:r>
              <a:rPr lang="en-US" dirty="0"/>
              <a:t>, an XML MOM application server should provide a framework for any communications protocol to be used as the transport layer for an application.</a:t>
            </a:r>
          </a:p>
          <a:p>
            <a:endParaRPr lang="en-US" dirty="0"/>
          </a:p>
        </p:txBody>
      </p:sp>
    </p:spTree>
    <p:extLst>
      <p:ext uri="{BB962C8B-B14F-4D97-AF65-F5344CB8AC3E}">
        <p14:creationId xmlns:p14="http://schemas.microsoft.com/office/powerpoint/2010/main" val="921884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3. XML </a:t>
            </a:r>
            <a:r>
              <a:rPr lang="en-US" b="1" dirty="0"/>
              <a:t>Server</a:t>
            </a:r>
            <a:r>
              <a:rPr lang="en-US" b="1" dirty="0" smtClean="0"/>
              <a:t>:</a:t>
            </a:r>
            <a:endParaRPr lang="en-US" dirty="0"/>
          </a:p>
          <a:p>
            <a:pPr algn="just">
              <a:lnSpc>
                <a:spcPct val="150000"/>
              </a:lnSpc>
            </a:pPr>
            <a:r>
              <a:rPr lang="en-US" dirty="0"/>
              <a:t>Bluestone's XML-Server was mentioned for illustration purpose as it was written in Java for reasons of portability, scalability, and productivity. </a:t>
            </a:r>
            <a:endParaRPr lang="en-US" dirty="0" smtClean="0"/>
          </a:p>
          <a:p>
            <a:pPr algn="just">
              <a:lnSpc>
                <a:spcPct val="150000"/>
              </a:lnSpc>
            </a:pPr>
            <a:r>
              <a:rPr lang="en-US" dirty="0" smtClean="0"/>
              <a:t>Java </a:t>
            </a:r>
            <a:r>
              <a:rPr lang="en-US" dirty="0"/>
              <a:t>provides an excellent framework for integrating new services and reusing objects across applications. </a:t>
            </a:r>
            <a:endParaRPr lang="en-US" dirty="0" smtClean="0"/>
          </a:p>
          <a:p>
            <a:pPr algn="just">
              <a:lnSpc>
                <a:spcPct val="150000"/>
              </a:lnSpc>
            </a:pPr>
            <a:r>
              <a:rPr lang="en-US" dirty="0" smtClean="0"/>
              <a:t>Java </a:t>
            </a:r>
            <a:r>
              <a:rPr lang="en-US" dirty="0"/>
              <a:t>also leverages work from many vendors that provide core XML services as well as base-server functionality. </a:t>
            </a:r>
          </a:p>
        </p:txBody>
      </p:sp>
    </p:spTree>
    <p:extLst>
      <p:ext uri="{BB962C8B-B14F-4D97-AF65-F5344CB8AC3E}">
        <p14:creationId xmlns:p14="http://schemas.microsoft.com/office/powerpoint/2010/main" val="156112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4. Document </a:t>
            </a:r>
            <a:r>
              <a:rPr lang="en-US" b="1" dirty="0"/>
              <a:t>Handlers</a:t>
            </a:r>
            <a:r>
              <a:rPr lang="en-US" b="1" dirty="0" smtClean="0"/>
              <a:t>:</a:t>
            </a:r>
            <a:endParaRPr lang="en-US" dirty="0"/>
          </a:p>
          <a:p>
            <a:pPr algn="just">
              <a:lnSpc>
                <a:spcPct val="150000"/>
              </a:lnSpc>
            </a:pPr>
            <a:r>
              <a:rPr lang="en-US" dirty="0"/>
              <a:t>The key functional unit in an XML MOM application server is called a document handler. </a:t>
            </a:r>
            <a:endParaRPr lang="en-US" dirty="0" smtClean="0"/>
          </a:p>
          <a:p>
            <a:pPr algn="just">
              <a:lnSpc>
                <a:spcPct val="150000"/>
              </a:lnSpc>
            </a:pPr>
            <a:r>
              <a:rPr lang="en-US" dirty="0" smtClean="0"/>
              <a:t>A </a:t>
            </a:r>
            <a:r>
              <a:rPr lang="en-US" dirty="0"/>
              <a:t>document handler is a particular piece of business logic that can operate on a certain class of documents. </a:t>
            </a:r>
            <a:endParaRPr lang="en-US" dirty="0" smtClean="0"/>
          </a:p>
          <a:p>
            <a:pPr algn="just">
              <a:lnSpc>
                <a:spcPct val="150000"/>
              </a:lnSpc>
            </a:pPr>
            <a:r>
              <a:rPr lang="en-US" dirty="0" smtClean="0"/>
              <a:t>Each </a:t>
            </a:r>
            <a:r>
              <a:rPr lang="en-US" dirty="0"/>
              <a:t>document handler will usually have multiple methods -- functions that can be performed on a particular type of document. </a:t>
            </a:r>
            <a:endParaRPr lang="en-US" dirty="0" smtClean="0"/>
          </a:p>
          <a:p>
            <a:pPr algn="just">
              <a:lnSpc>
                <a:spcPct val="150000"/>
              </a:lnSpc>
            </a:pPr>
            <a:r>
              <a:rPr lang="en-US" dirty="0" smtClean="0"/>
              <a:t>Each </a:t>
            </a:r>
            <a:r>
              <a:rPr lang="en-US" dirty="0"/>
              <a:t>of these methods would incorporate application-specific logic and they might call different back-end data objects such as a database.</a:t>
            </a:r>
          </a:p>
          <a:p>
            <a:endParaRPr lang="en-US" dirty="0"/>
          </a:p>
        </p:txBody>
      </p:sp>
    </p:spTree>
    <p:extLst>
      <p:ext uri="{BB962C8B-B14F-4D97-AF65-F5344CB8AC3E}">
        <p14:creationId xmlns:p14="http://schemas.microsoft.com/office/powerpoint/2010/main" val="240138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b="1" dirty="0" smtClean="0"/>
              <a:t>5. Data </a:t>
            </a:r>
            <a:r>
              <a:rPr lang="en-US" b="1" dirty="0"/>
              <a:t>Object Access</a:t>
            </a:r>
            <a:r>
              <a:rPr lang="en-US" b="1" dirty="0" smtClean="0"/>
              <a:t>:</a:t>
            </a:r>
            <a:endParaRPr lang="en-US" dirty="0"/>
          </a:p>
          <a:p>
            <a:pPr algn="just">
              <a:lnSpc>
                <a:spcPct val="150000"/>
              </a:lnSpc>
            </a:pPr>
            <a:r>
              <a:rPr lang="en-US" dirty="0"/>
              <a:t>The document handler calls the appropriate back-end data object and passes the appropriate input fields based on the method </a:t>
            </a:r>
            <a:r>
              <a:rPr lang="en-US" dirty="0" smtClean="0"/>
              <a:t>processing. </a:t>
            </a:r>
          </a:p>
          <a:p>
            <a:pPr algn="just">
              <a:lnSpc>
                <a:spcPct val="150000"/>
              </a:lnSpc>
            </a:pPr>
            <a:r>
              <a:rPr lang="en-US" dirty="0" smtClean="0"/>
              <a:t>An </a:t>
            </a:r>
            <a:r>
              <a:rPr lang="en-US" dirty="0"/>
              <a:t>XML MOM application server should have an implementation with production-level features such as connection pooling, secure database login, JDBC support, error handling, and </a:t>
            </a:r>
            <a:r>
              <a:rPr lang="en-US" dirty="0" smtClean="0"/>
              <a:t>transitioning. </a:t>
            </a:r>
          </a:p>
          <a:p>
            <a:pPr algn="just">
              <a:lnSpc>
                <a:spcPct val="150000"/>
              </a:lnSpc>
            </a:pPr>
            <a:r>
              <a:rPr lang="en-US" dirty="0" smtClean="0"/>
              <a:t>Access </a:t>
            </a:r>
            <a:r>
              <a:rPr lang="en-US" dirty="0"/>
              <a:t>to other non-JDBC or XML data sources, including SAP, PeopleSoft, mainframes, middleware, and "new-age" objects like Java, EJB, CORBA, and COM are also important for many implementations.</a:t>
            </a:r>
          </a:p>
          <a:p>
            <a:endParaRPr lang="en-US" dirty="0"/>
          </a:p>
        </p:txBody>
      </p:sp>
    </p:spTree>
    <p:extLst>
      <p:ext uri="{BB962C8B-B14F-4D97-AF65-F5344CB8AC3E}">
        <p14:creationId xmlns:p14="http://schemas.microsoft.com/office/powerpoint/2010/main" val="3767950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normAutofit fontScale="92500" lnSpcReduction="10000"/>
          </a:bodyPr>
          <a:lstStyle/>
          <a:p>
            <a:pPr marL="0" indent="0">
              <a:buNone/>
            </a:pPr>
            <a:r>
              <a:rPr lang="en-US" b="1" dirty="0" smtClean="0"/>
              <a:t>6. XML </a:t>
            </a:r>
            <a:r>
              <a:rPr lang="en-US" b="1" dirty="0"/>
              <a:t>Core Services</a:t>
            </a:r>
            <a:r>
              <a:rPr lang="en-US" b="1" dirty="0" smtClean="0"/>
              <a:t>:</a:t>
            </a:r>
            <a:endParaRPr lang="en-US" dirty="0"/>
          </a:p>
          <a:p>
            <a:pPr algn="just">
              <a:lnSpc>
                <a:spcPct val="150000"/>
              </a:lnSpc>
            </a:pPr>
            <a:r>
              <a:rPr lang="en-US" dirty="0"/>
              <a:t>The XML application server uses core XML services such as a parser and DOM, as well as XSL and XML Query Language (XQL). </a:t>
            </a:r>
            <a:endParaRPr lang="en-US" dirty="0" smtClean="0"/>
          </a:p>
          <a:p>
            <a:pPr algn="just">
              <a:lnSpc>
                <a:spcPct val="150000"/>
              </a:lnSpc>
            </a:pPr>
            <a:r>
              <a:rPr lang="en-US" dirty="0" smtClean="0"/>
              <a:t>In </a:t>
            </a:r>
            <a:r>
              <a:rPr lang="en-US" dirty="0"/>
              <a:t>particular, the aforementioned Bluestone XML-Server bundled the IBM Parser for Java (XML4J), Lotus XSL, and </a:t>
            </a:r>
            <a:r>
              <a:rPr lang="en-US" dirty="0" err="1"/>
              <a:t>Datachannel</a:t>
            </a:r>
            <a:r>
              <a:rPr lang="en-US" dirty="0"/>
              <a:t> XQL implementations</a:t>
            </a:r>
            <a:r>
              <a:rPr lang="en-US" dirty="0" smtClean="0"/>
              <a:t>.</a:t>
            </a:r>
          </a:p>
          <a:p>
            <a:pPr algn="just">
              <a:lnSpc>
                <a:spcPct val="150000"/>
              </a:lnSpc>
            </a:pPr>
            <a:r>
              <a:rPr lang="en-US" dirty="0" smtClean="0"/>
              <a:t> </a:t>
            </a:r>
            <a:r>
              <a:rPr lang="en-US" dirty="0"/>
              <a:t>You could also plug in other implementations such as Sun's or Microsoft's parser</a:t>
            </a:r>
            <a:r>
              <a:rPr lang="en-US" dirty="0" smtClean="0"/>
              <a:t>.</a:t>
            </a:r>
          </a:p>
          <a:p>
            <a:pPr algn="just">
              <a:lnSpc>
                <a:spcPct val="150000"/>
              </a:lnSpc>
            </a:pPr>
            <a:r>
              <a:rPr lang="en-US" dirty="0" smtClean="0"/>
              <a:t> These tools were used by Bluestone XML-Server as core services for parsing the incoming document to determine the appropriate class and method to call, as well as getting the data out of the XML format for manipulation by the database.</a:t>
            </a:r>
          </a:p>
          <a:p>
            <a:endParaRPr lang="en-US" dirty="0"/>
          </a:p>
        </p:txBody>
      </p:sp>
    </p:spTree>
    <p:extLst>
      <p:ext uri="{BB962C8B-B14F-4D97-AF65-F5344CB8AC3E}">
        <p14:creationId xmlns:p14="http://schemas.microsoft.com/office/powerpoint/2010/main" val="3668420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8839200" cy="6553200"/>
          </a:xfrm>
        </p:spPr>
        <p:txBody>
          <a:bodyPr/>
          <a:lstStyle/>
          <a:p>
            <a:pPr marL="0" indent="0">
              <a:buNone/>
            </a:pPr>
            <a:r>
              <a:rPr lang="en-US" sz="2800" b="1" dirty="0" smtClean="0"/>
              <a:t>OSI Model</a:t>
            </a:r>
          </a:p>
          <a:p>
            <a:pPr algn="just">
              <a:lnSpc>
                <a:spcPct val="150000"/>
              </a:lnSpc>
            </a:pPr>
            <a:r>
              <a:rPr lang="en-US" dirty="0"/>
              <a:t>OSI stands for </a:t>
            </a:r>
            <a:r>
              <a:rPr lang="en-US" b="1" dirty="0"/>
              <a:t>Open Systems Interconnection</a:t>
            </a:r>
            <a:r>
              <a:rPr lang="en-US" dirty="0"/>
              <a:t>. </a:t>
            </a:r>
            <a:endParaRPr lang="en-US" dirty="0" smtClean="0"/>
          </a:p>
          <a:p>
            <a:pPr algn="just">
              <a:lnSpc>
                <a:spcPct val="150000"/>
              </a:lnSpc>
            </a:pPr>
            <a:r>
              <a:rPr lang="en-US" dirty="0" smtClean="0"/>
              <a:t>It </a:t>
            </a:r>
            <a:r>
              <a:rPr lang="en-US" dirty="0"/>
              <a:t>has been developed by ISO – ‘</a:t>
            </a:r>
            <a:r>
              <a:rPr lang="en-US" b="1" dirty="0"/>
              <a:t>International Organization of Standardization</a:t>
            </a:r>
            <a:r>
              <a:rPr lang="en-US" dirty="0"/>
              <a:t>‘, in the year 1984. </a:t>
            </a:r>
            <a:endParaRPr lang="en-US" dirty="0" smtClean="0"/>
          </a:p>
          <a:p>
            <a:pPr algn="just">
              <a:lnSpc>
                <a:spcPct val="150000"/>
              </a:lnSpc>
            </a:pPr>
            <a:r>
              <a:rPr lang="en-US" dirty="0" smtClean="0"/>
              <a:t>It </a:t>
            </a:r>
            <a:r>
              <a:rPr lang="en-US" dirty="0"/>
              <a:t>is a 7 layer architecture with each layer having specific functionality to perform. </a:t>
            </a:r>
            <a:endParaRPr lang="en-US" dirty="0" smtClean="0"/>
          </a:p>
          <a:p>
            <a:pPr algn="just">
              <a:lnSpc>
                <a:spcPct val="150000"/>
              </a:lnSpc>
            </a:pPr>
            <a:r>
              <a:rPr lang="en-US" dirty="0" smtClean="0"/>
              <a:t>All </a:t>
            </a:r>
            <a:r>
              <a:rPr lang="en-US" dirty="0"/>
              <a:t>these 7 layers work collaboratively to transmit the data from one person to another across the globe.</a:t>
            </a:r>
          </a:p>
        </p:txBody>
      </p:sp>
    </p:spTree>
    <p:extLst>
      <p:ext uri="{BB962C8B-B14F-4D97-AF65-F5344CB8AC3E}">
        <p14:creationId xmlns:p14="http://schemas.microsoft.com/office/powerpoint/2010/main" val="391986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287</TotalTime>
  <Words>4040</Words>
  <Application>Microsoft Office PowerPoint</Application>
  <PresentationFormat>On-screen Show (4:3)</PresentationFormat>
  <Paragraphs>443</Paragraphs>
  <Slides>88</Slides>
  <Notes>0</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Equity</vt:lpstr>
      <vt:lpstr>Module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dc:title>
  <dc:creator>SAM</dc:creator>
  <cp:lastModifiedBy>SAM</cp:lastModifiedBy>
  <cp:revision>137</cp:revision>
  <dcterms:created xsi:type="dcterms:W3CDTF">2006-08-16T00:00:00Z</dcterms:created>
  <dcterms:modified xsi:type="dcterms:W3CDTF">2021-05-07T07:11:17Z</dcterms:modified>
</cp:coreProperties>
</file>