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7"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3/18/2021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3/18/2021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3/18/2021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3/18/2021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B66A6-8D24-42C3-9815-DF77395526B0}"/>
              </a:ext>
            </a:extLst>
          </p:cNvPr>
          <p:cNvSpPr>
            <a:spLocks noGrp="1"/>
          </p:cNvSpPr>
          <p:nvPr>
            <p:ph type="ctrTitle"/>
          </p:nvPr>
        </p:nvSpPr>
        <p:spPr/>
        <p:txBody>
          <a:bodyPr/>
          <a:lstStyle/>
          <a:p>
            <a:r>
              <a:rPr lang="en-US" dirty="0"/>
              <a:t>Unit 3 Resource Consideration in Project </a:t>
            </a:r>
            <a:endParaRPr lang="en-IN" dirty="0"/>
          </a:p>
        </p:txBody>
      </p:sp>
      <p:sp>
        <p:nvSpPr>
          <p:cNvPr id="3" name="Subtitle 2">
            <a:extLst>
              <a:ext uri="{FF2B5EF4-FFF2-40B4-BE49-F238E27FC236}">
                <a16:creationId xmlns:a16="http://schemas.microsoft.com/office/drawing/2014/main" id="{955E89B9-F3F8-444F-8CD6-18CA51498437}"/>
              </a:ext>
            </a:extLst>
          </p:cNvPr>
          <p:cNvSpPr>
            <a:spLocks noGrp="1"/>
          </p:cNvSpPr>
          <p:nvPr>
            <p:ph type="subTitle" idx="1"/>
          </p:nvPr>
        </p:nvSpPr>
        <p:spPr/>
        <p:txBody>
          <a:bodyPr/>
          <a:lstStyle/>
          <a:p>
            <a:r>
              <a:rPr lang="en-US" dirty="0"/>
              <a:t>By</a:t>
            </a:r>
          </a:p>
          <a:p>
            <a:r>
              <a:rPr lang="en-US" dirty="0"/>
              <a:t> Prof Aarti Vyas </a:t>
            </a:r>
            <a:endParaRPr lang="en-IN" dirty="0"/>
          </a:p>
        </p:txBody>
      </p:sp>
    </p:spTree>
    <p:extLst>
      <p:ext uri="{BB962C8B-B14F-4D97-AF65-F5344CB8AC3E}">
        <p14:creationId xmlns:p14="http://schemas.microsoft.com/office/powerpoint/2010/main" val="1945784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03710-3D31-4DCD-84D6-DB6493838B8F}"/>
              </a:ext>
            </a:extLst>
          </p:cNvPr>
          <p:cNvSpPr>
            <a:spLocks noGrp="1"/>
          </p:cNvSpPr>
          <p:nvPr>
            <p:ph type="title"/>
          </p:nvPr>
        </p:nvSpPr>
        <p:spPr/>
        <p:txBody>
          <a:bodyPr/>
          <a:lstStyle/>
          <a:p>
            <a:r>
              <a:rPr lang="en-US" dirty="0"/>
              <a:t>Resource consideration </a:t>
            </a:r>
            <a:endParaRPr lang="en-IN" dirty="0"/>
          </a:p>
        </p:txBody>
      </p:sp>
      <p:sp>
        <p:nvSpPr>
          <p:cNvPr id="3" name="Content Placeholder 2">
            <a:extLst>
              <a:ext uri="{FF2B5EF4-FFF2-40B4-BE49-F238E27FC236}">
                <a16:creationId xmlns:a16="http://schemas.microsoft.com/office/drawing/2014/main" id="{5222DF73-ACE0-4D3A-ADE6-308C5FD9078B}"/>
              </a:ext>
            </a:extLst>
          </p:cNvPr>
          <p:cNvSpPr>
            <a:spLocks noGrp="1"/>
          </p:cNvSpPr>
          <p:nvPr>
            <p:ph idx="1"/>
          </p:nvPr>
        </p:nvSpPr>
        <p:spPr/>
        <p:txBody>
          <a:bodyPr/>
          <a:lstStyle/>
          <a:p>
            <a:r>
              <a:rPr lang="en-US" dirty="0"/>
              <a:t>Expert Judgment </a:t>
            </a:r>
          </a:p>
          <a:p>
            <a:r>
              <a:rPr lang="en-US" dirty="0"/>
              <a:t>Alternative Analysis</a:t>
            </a:r>
          </a:p>
          <a:p>
            <a:r>
              <a:rPr lang="en-US" dirty="0"/>
              <a:t>Published Estimated Data</a:t>
            </a:r>
          </a:p>
          <a:p>
            <a:r>
              <a:rPr lang="en-US" dirty="0"/>
              <a:t>Bottom up estimating </a:t>
            </a:r>
          </a:p>
          <a:p>
            <a:endParaRPr lang="en-IN" dirty="0"/>
          </a:p>
        </p:txBody>
      </p:sp>
    </p:spTree>
    <p:extLst>
      <p:ext uri="{BB962C8B-B14F-4D97-AF65-F5344CB8AC3E}">
        <p14:creationId xmlns:p14="http://schemas.microsoft.com/office/powerpoint/2010/main" val="3302269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37C7D-B446-4013-9CB9-AE7B6211A990}"/>
              </a:ext>
            </a:extLst>
          </p:cNvPr>
          <p:cNvSpPr>
            <a:spLocks noGrp="1"/>
          </p:cNvSpPr>
          <p:nvPr>
            <p:ph type="title"/>
          </p:nvPr>
        </p:nvSpPr>
        <p:spPr/>
        <p:txBody>
          <a:bodyPr/>
          <a:lstStyle/>
          <a:p>
            <a:r>
              <a:rPr lang="en-US" dirty="0"/>
              <a:t>Resource Allocation </a:t>
            </a:r>
            <a:endParaRPr lang="en-IN" dirty="0"/>
          </a:p>
        </p:txBody>
      </p:sp>
      <p:sp>
        <p:nvSpPr>
          <p:cNvPr id="3" name="Content Placeholder 2">
            <a:extLst>
              <a:ext uri="{FF2B5EF4-FFF2-40B4-BE49-F238E27FC236}">
                <a16:creationId xmlns:a16="http://schemas.microsoft.com/office/drawing/2014/main" id="{21FC4CF3-503A-48E7-86E7-FF72DDACB437}"/>
              </a:ext>
            </a:extLst>
          </p:cNvPr>
          <p:cNvSpPr>
            <a:spLocks noGrp="1"/>
          </p:cNvSpPr>
          <p:nvPr>
            <p:ph idx="1"/>
          </p:nvPr>
        </p:nvSpPr>
        <p:spPr/>
        <p:txBody>
          <a:bodyPr/>
          <a:lstStyle/>
          <a:p>
            <a:pPr marL="0" indent="0">
              <a:buNone/>
            </a:pPr>
            <a:endParaRPr lang="en-IN" dirty="0"/>
          </a:p>
        </p:txBody>
      </p:sp>
      <p:sp>
        <p:nvSpPr>
          <p:cNvPr id="5" name="TextBox 4">
            <a:extLst>
              <a:ext uri="{FF2B5EF4-FFF2-40B4-BE49-F238E27FC236}">
                <a16:creationId xmlns:a16="http://schemas.microsoft.com/office/drawing/2014/main" id="{3F2A67CE-30CE-4C33-9820-D8C556B10477}"/>
              </a:ext>
            </a:extLst>
          </p:cNvPr>
          <p:cNvSpPr txBox="1"/>
          <p:nvPr/>
        </p:nvSpPr>
        <p:spPr>
          <a:xfrm>
            <a:off x="1381587" y="3106263"/>
            <a:ext cx="9428824" cy="1569660"/>
          </a:xfrm>
          <a:prstGeom prst="rect">
            <a:avLst/>
          </a:prstGeom>
          <a:noFill/>
        </p:spPr>
        <p:txBody>
          <a:bodyPr wrap="square">
            <a:spAutoFit/>
          </a:bodyPr>
          <a:lstStyle/>
          <a:p>
            <a:r>
              <a:rPr lang="en-US" sz="2400" dirty="0">
                <a:solidFill>
                  <a:srgbClr val="4C4C4C"/>
                </a:solidFill>
                <a:effectLst/>
                <a:latin typeface="proxima-nova"/>
              </a:rPr>
              <a:t>In project management, resource allocation or resource management is the scheduling of activities and the resources required by those activities while taking into consideration both the resource availability and the project time</a:t>
            </a:r>
            <a:endParaRPr lang="en-IN" sz="2400" dirty="0"/>
          </a:p>
        </p:txBody>
      </p:sp>
    </p:spTree>
    <p:extLst>
      <p:ext uri="{BB962C8B-B14F-4D97-AF65-F5344CB8AC3E}">
        <p14:creationId xmlns:p14="http://schemas.microsoft.com/office/powerpoint/2010/main" val="2414023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F0DD2-BCA3-428D-8E1E-379555B92D9C}"/>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B7601DBA-00B0-4385-B764-8420C1AF3496}"/>
              </a:ext>
            </a:extLst>
          </p:cNvPr>
          <p:cNvSpPr>
            <a:spLocks noGrp="1"/>
          </p:cNvSpPr>
          <p:nvPr>
            <p:ph idx="1"/>
          </p:nvPr>
        </p:nvSpPr>
        <p:spPr/>
        <p:txBody>
          <a:bodyPr/>
          <a:lstStyle/>
          <a:p>
            <a:r>
              <a:rPr lang="en-US" b="0" i="0" dirty="0">
                <a:solidFill>
                  <a:srgbClr val="000000"/>
                </a:solidFill>
                <a:effectLst/>
                <a:latin typeface="proxima-nova"/>
              </a:rPr>
              <a:t>Resource allocation—part art, part science as some call it—is recognizing the best available resources for the project, assigning them to your team and monitoring their workload throughout the work, and re-assigning resources if needed.</a:t>
            </a:r>
          </a:p>
          <a:p>
            <a:endParaRPr lang="en-IN" dirty="0"/>
          </a:p>
        </p:txBody>
      </p:sp>
    </p:spTree>
    <p:extLst>
      <p:ext uri="{BB962C8B-B14F-4D97-AF65-F5344CB8AC3E}">
        <p14:creationId xmlns:p14="http://schemas.microsoft.com/office/powerpoint/2010/main" val="3629401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84644-2B9B-4D37-BA89-9103D2488072}"/>
              </a:ext>
            </a:extLst>
          </p:cNvPr>
          <p:cNvSpPr>
            <a:spLocks noGrp="1"/>
          </p:cNvSpPr>
          <p:nvPr>
            <p:ph type="title"/>
          </p:nvPr>
        </p:nvSpPr>
        <p:spPr/>
        <p:txBody>
          <a:bodyPr/>
          <a:lstStyle/>
          <a:p>
            <a:r>
              <a:rPr lang="en-US" dirty="0"/>
              <a:t>How to allocate resource </a:t>
            </a:r>
            <a:endParaRPr lang="en-IN" dirty="0"/>
          </a:p>
        </p:txBody>
      </p:sp>
      <p:sp>
        <p:nvSpPr>
          <p:cNvPr id="3" name="Content Placeholder 2">
            <a:extLst>
              <a:ext uri="{FF2B5EF4-FFF2-40B4-BE49-F238E27FC236}">
                <a16:creationId xmlns:a16="http://schemas.microsoft.com/office/drawing/2014/main" id="{49388BC1-184C-443A-B90B-EC66AD2419F5}"/>
              </a:ext>
            </a:extLst>
          </p:cNvPr>
          <p:cNvSpPr>
            <a:spLocks noGrp="1"/>
          </p:cNvSpPr>
          <p:nvPr>
            <p:ph idx="1"/>
          </p:nvPr>
        </p:nvSpPr>
        <p:spPr/>
        <p:txBody>
          <a:bodyPr/>
          <a:lstStyle/>
          <a:p>
            <a:r>
              <a:rPr lang="en-US" b="0" i="0" dirty="0">
                <a:solidFill>
                  <a:srgbClr val="000000"/>
                </a:solidFill>
                <a:effectLst/>
                <a:latin typeface="proxima-nova"/>
              </a:rPr>
              <a:t> Know the project and the team</a:t>
            </a:r>
          </a:p>
          <a:p>
            <a:r>
              <a:rPr lang="en-IN" b="0" i="0" dirty="0">
                <a:solidFill>
                  <a:srgbClr val="000000"/>
                </a:solidFill>
                <a:effectLst/>
                <a:latin typeface="proxima-nova"/>
              </a:rPr>
              <a:t> Uncover risks early on</a:t>
            </a:r>
          </a:p>
          <a:p>
            <a:r>
              <a:rPr lang="en-US" b="0" i="0" dirty="0">
                <a:solidFill>
                  <a:srgbClr val="000000"/>
                </a:solidFill>
                <a:effectLst/>
                <a:latin typeface="proxima-nova"/>
              </a:rPr>
              <a:t>Keep track of the project</a:t>
            </a:r>
          </a:p>
          <a:p>
            <a:r>
              <a:rPr lang="en-IN" b="0" i="0" dirty="0">
                <a:solidFill>
                  <a:srgbClr val="000000"/>
                </a:solidFill>
                <a:effectLst/>
                <a:latin typeface="proxima-nova"/>
              </a:rPr>
              <a:t>Analyse the project</a:t>
            </a:r>
          </a:p>
          <a:p>
            <a:endParaRPr lang="en-US" b="0" i="0" dirty="0">
              <a:solidFill>
                <a:srgbClr val="000000"/>
              </a:solidFill>
              <a:effectLst/>
              <a:latin typeface="proxima-nova"/>
            </a:endParaRPr>
          </a:p>
          <a:p>
            <a:endParaRPr lang="en-IN" dirty="0"/>
          </a:p>
        </p:txBody>
      </p:sp>
    </p:spTree>
    <p:extLst>
      <p:ext uri="{BB962C8B-B14F-4D97-AF65-F5344CB8AC3E}">
        <p14:creationId xmlns:p14="http://schemas.microsoft.com/office/powerpoint/2010/main" val="3228481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2953-94F4-4663-A3BC-DF32BA9AEB75}"/>
              </a:ext>
            </a:extLst>
          </p:cNvPr>
          <p:cNvSpPr>
            <a:spLocks noGrp="1"/>
          </p:cNvSpPr>
          <p:nvPr>
            <p:ph type="title"/>
          </p:nvPr>
        </p:nvSpPr>
        <p:spPr/>
        <p:txBody>
          <a:bodyPr>
            <a:normAutofit fontScale="90000"/>
          </a:bodyPr>
          <a:lstStyle/>
          <a:p>
            <a:r>
              <a:rPr lang="en-US" dirty="0"/>
              <a:t>Project Scheduling </a:t>
            </a:r>
            <a:br>
              <a:rPr lang="en-US" dirty="0"/>
            </a:br>
            <a:endParaRPr lang="en-IN" dirty="0"/>
          </a:p>
        </p:txBody>
      </p:sp>
      <p:sp>
        <p:nvSpPr>
          <p:cNvPr id="3" name="Content Placeholder 2">
            <a:extLst>
              <a:ext uri="{FF2B5EF4-FFF2-40B4-BE49-F238E27FC236}">
                <a16:creationId xmlns:a16="http://schemas.microsoft.com/office/drawing/2014/main" id="{8BC42430-2552-4650-B529-C08ECC5638F1}"/>
              </a:ext>
            </a:extLst>
          </p:cNvPr>
          <p:cNvSpPr>
            <a:spLocks noGrp="1"/>
          </p:cNvSpPr>
          <p:nvPr>
            <p:ph idx="1"/>
          </p:nvPr>
        </p:nvSpPr>
        <p:spPr/>
        <p:txBody>
          <a:bodyPr/>
          <a:lstStyle/>
          <a:p>
            <a:r>
              <a:rPr lang="en-US" dirty="0"/>
              <a:t>Project Scheduling is concerned with the techniques that can be employed to manage the activities that need to be undertaken during the development of a project </a:t>
            </a:r>
            <a:endParaRPr lang="en-IN" dirty="0"/>
          </a:p>
        </p:txBody>
      </p:sp>
      <p:pic>
        <p:nvPicPr>
          <p:cNvPr id="1026" name="Picture 2" descr="Project Management Consultancy – Synnovel">
            <a:extLst>
              <a:ext uri="{FF2B5EF4-FFF2-40B4-BE49-F238E27FC236}">
                <a16:creationId xmlns:a16="http://schemas.microsoft.com/office/drawing/2014/main" id="{1C558E7D-7A1C-4C55-A326-4EAA8635D9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1989" y="3551068"/>
            <a:ext cx="7071896" cy="1995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369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FA07B-70EB-44B8-A158-2139F9E9D84D}"/>
              </a:ext>
            </a:extLst>
          </p:cNvPr>
          <p:cNvSpPr>
            <a:spLocks noGrp="1"/>
          </p:cNvSpPr>
          <p:nvPr>
            <p:ph type="title"/>
          </p:nvPr>
        </p:nvSpPr>
        <p:spPr/>
        <p:txBody>
          <a:bodyPr/>
          <a:lstStyle/>
          <a:p>
            <a:r>
              <a:rPr lang="en-US" dirty="0"/>
              <a:t>Project Scheduling </a:t>
            </a:r>
            <a:endParaRPr lang="en-IN" dirty="0"/>
          </a:p>
        </p:txBody>
      </p:sp>
      <p:sp>
        <p:nvSpPr>
          <p:cNvPr id="3" name="Content Placeholder 2">
            <a:extLst>
              <a:ext uri="{FF2B5EF4-FFF2-40B4-BE49-F238E27FC236}">
                <a16:creationId xmlns:a16="http://schemas.microsoft.com/office/drawing/2014/main" id="{6E7241D3-7D86-44A3-A8D5-ADBEA6DE4DDB}"/>
              </a:ext>
            </a:extLst>
          </p:cNvPr>
          <p:cNvSpPr>
            <a:spLocks noGrp="1"/>
          </p:cNvSpPr>
          <p:nvPr>
            <p:ph idx="1"/>
          </p:nvPr>
        </p:nvSpPr>
        <p:spPr/>
        <p:txBody>
          <a:bodyPr/>
          <a:lstStyle/>
          <a:p>
            <a:r>
              <a:rPr lang="en-US" dirty="0"/>
              <a:t>Identifying the tasks that need to be carried out</a:t>
            </a:r>
          </a:p>
          <a:p>
            <a:r>
              <a:rPr lang="en-US" dirty="0"/>
              <a:t>Estimating how long they will take</a:t>
            </a:r>
          </a:p>
          <a:p>
            <a:r>
              <a:rPr lang="en-US" dirty="0"/>
              <a:t>Allocating resources </a:t>
            </a:r>
          </a:p>
          <a:p>
            <a:r>
              <a:rPr lang="en-US" dirty="0" err="1"/>
              <a:t>Schedulling</a:t>
            </a:r>
            <a:r>
              <a:rPr lang="en-US" dirty="0"/>
              <a:t> when the tasks will occur </a:t>
            </a:r>
            <a:endParaRPr lang="en-IN" dirty="0"/>
          </a:p>
        </p:txBody>
      </p:sp>
    </p:spTree>
    <p:extLst>
      <p:ext uri="{BB962C8B-B14F-4D97-AF65-F5344CB8AC3E}">
        <p14:creationId xmlns:p14="http://schemas.microsoft.com/office/powerpoint/2010/main" val="4154677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24EDA-8F9D-4CDF-ACDC-42BD5E5CFB42}"/>
              </a:ext>
            </a:extLst>
          </p:cNvPr>
          <p:cNvSpPr>
            <a:spLocks noGrp="1"/>
          </p:cNvSpPr>
          <p:nvPr>
            <p:ph type="title"/>
          </p:nvPr>
        </p:nvSpPr>
        <p:spPr>
          <a:xfrm>
            <a:off x="1410812" y="671413"/>
            <a:ext cx="9601196" cy="1303867"/>
          </a:xfrm>
        </p:spPr>
        <p:txBody>
          <a:bodyPr>
            <a:normAutofit fontScale="90000"/>
          </a:bodyPr>
          <a:lstStyle/>
          <a:p>
            <a:r>
              <a:rPr lang="en-US" dirty="0"/>
              <a:t>Tools and techniques of Project Scheduling</a:t>
            </a:r>
            <a:endParaRPr lang="en-IN" dirty="0"/>
          </a:p>
        </p:txBody>
      </p:sp>
      <p:sp>
        <p:nvSpPr>
          <p:cNvPr id="3" name="Content Placeholder 2">
            <a:extLst>
              <a:ext uri="{FF2B5EF4-FFF2-40B4-BE49-F238E27FC236}">
                <a16:creationId xmlns:a16="http://schemas.microsoft.com/office/drawing/2014/main" id="{C0E63069-E7A2-4A21-B8EF-4236E663F906}"/>
              </a:ext>
            </a:extLst>
          </p:cNvPr>
          <p:cNvSpPr>
            <a:spLocks noGrp="1"/>
          </p:cNvSpPr>
          <p:nvPr>
            <p:ph idx="1"/>
          </p:nvPr>
        </p:nvSpPr>
        <p:spPr/>
        <p:txBody>
          <a:bodyPr/>
          <a:lstStyle/>
          <a:p>
            <a:r>
              <a:rPr lang="en-US" dirty="0"/>
              <a:t>Bar/ Gantt Chart</a:t>
            </a:r>
          </a:p>
          <a:p>
            <a:r>
              <a:rPr lang="en-US" dirty="0"/>
              <a:t>Line of Balance </a:t>
            </a:r>
          </a:p>
          <a:p>
            <a:r>
              <a:rPr lang="en-US" dirty="0"/>
              <a:t>Linear Programming</a:t>
            </a:r>
          </a:p>
          <a:p>
            <a:r>
              <a:rPr lang="en-US" dirty="0"/>
              <a:t>Splitting and Multitasking</a:t>
            </a:r>
          </a:p>
          <a:p>
            <a:r>
              <a:rPr lang="en-US" dirty="0"/>
              <a:t>Network Analysis </a:t>
            </a:r>
            <a:endParaRPr lang="en-IN" dirty="0"/>
          </a:p>
        </p:txBody>
      </p:sp>
    </p:spTree>
    <p:extLst>
      <p:ext uri="{BB962C8B-B14F-4D97-AF65-F5344CB8AC3E}">
        <p14:creationId xmlns:p14="http://schemas.microsoft.com/office/powerpoint/2010/main" val="2139671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DFFE6-99AF-4C22-9A1E-0E9096327CC6}"/>
              </a:ext>
            </a:extLst>
          </p:cNvPr>
          <p:cNvSpPr>
            <a:spLocks noGrp="1"/>
          </p:cNvSpPr>
          <p:nvPr>
            <p:ph type="title"/>
          </p:nvPr>
        </p:nvSpPr>
        <p:spPr/>
        <p:txBody>
          <a:bodyPr/>
          <a:lstStyle/>
          <a:p>
            <a:r>
              <a:rPr lang="en-US" dirty="0"/>
              <a:t>PROJECT COST ESTIMATION </a:t>
            </a:r>
            <a:endParaRPr lang="en-IN" dirty="0"/>
          </a:p>
        </p:txBody>
      </p:sp>
      <p:sp>
        <p:nvSpPr>
          <p:cNvPr id="3" name="Content Placeholder 2">
            <a:extLst>
              <a:ext uri="{FF2B5EF4-FFF2-40B4-BE49-F238E27FC236}">
                <a16:creationId xmlns:a16="http://schemas.microsoft.com/office/drawing/2014/main" id="{03B47DB0-0E7D-4CE7-815E-C509D1EB6A9F}"/>
              </a:ext>
            </a:extLst>
          </p:cNvPr>
          <p:cNvSpPr>
            <a:spLocks noGrp="1"/>
          </p:cNvSpPr>
          <p:nvPr>
            <p:ph idx="1"/>
          </p:nvPr>
        </p:nvSpPr>
        <p:spPr/>
        <p:txBody>
          <a:bodyPr/>
          <a:lstStyle/>
          <a:p>
            <a:r>
              <a:rPr lang="en-US" dirty="0"/>
              <a:t>NEED FOR LONG TERM FINANCING </a:t>
            </a:r>
          </a:p>
          <a:p>
            <a:r>
              <a:rPr lang="en-US" dirty="0"/>
              <a:t>NEED FOR SHORT TERM FINANCING </a:t>
            </a:r>
          </a:p>
          <a:p>
            <a:r>
              <a:rPr lang="en-US" dirty="0"/>
              <a:t>SHORT TERM FINANCE </a:t>
            </a:r>
          </a:p>
          <a:p>
            <a:r>
              <a:rPr lang="en-US" dirty="0"/>
              <a:t>MEDIUM TERM FINANCE </a:t>
            </a:r>
          </a:p>
          <a:p>
            <a:r>
              <a:rPr lang="en-US" dirty="0"/>
              <a:t>LONG TERM</a:t>
            </a:r>
          </a:p>
          <a:p>
            <a:endParaRPr lang="en-IN" dirty="0"/>
          </a:p>
        </p:txBody>
      </p:sp>
    </p:spTree>
    <p:extLst>
      <p:ext uri="{BB962C8B-B14F-4D97-AF65-F5344CB8AC3E}">
        <p14:creationId xmlns:p14="http://schemas.microsoft.com/office/powerpoint/2010/main" val="254629338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AB946B"/>
      </a:accent1>
      <a:accent2>
        <a:srgbClr val="C04F32"/>
      </a:accent2>
      <a:accent3>
        <a:srgbClr val="DD8C3C"/>
      </a:accent3>
      <a:accent4>
        <a:srgbClr val="8E684C"/>
      </a:accent4>
      <a:accent5>
        <a:srgbClr val="CBAF62"/>
      </a:accent5>
      <a:accent6>
        <a:srgbClr val="803348"/>
      </a:accent6>
      <a:hlink>
        <a:srgbClr val="86724D"/>
      </a:hlink>
      <a:folHlink>
        <a:srgbClr val="B99E84"/>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docProps/app.xml><?xml version="1.0" encoding="utf-8"?>
<Properties xmlns="http://schemas.openxmlformats.org/officeDocument/2006/extended-properties" xmlns:vt="http://schemas.openxmlformats.org/officeDocument/2006/docPropsVTypes">
  <Template>Organic</Template>
  <TotalTime>264</TotalTime>
  <Words>219</Words>
  <Application>Microsoft Office PowerPoint</Application>
  <PresentationFormat>Widescreen</PresentationFormat>
  <Paragraphs>35</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Garamond</vt:lpstr>
      <vt:lpstr>proxima-nova</vt:lpstr>
      <vt:lpstr>Organic</vt:lpstr>
      <vt:lpstr>Unit 3 Resource Consideration in Project </vt:lpstr>
      <vt:lpstr>Resource consideration </vt:lpstr>
      <vt:lpstr>Resource Allocation </vt:lpstr>
      <vt:lpstr>PowerPoint Presentation</vt:lpstr>
      <vt:lpstr>How to allocate resource </vt:lpstr>
      <vt:lpstr>Project Scheduling  </vt:lpstr>
      <vt:lpstr>Project Scheduling </vt:lpstr>
      <vt:lpstr>Tools and techniques of Project Scheduling</vt:lpstr>
      <vt:lpstr>PROJECT COST ESTIMATION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3 Resource Consideration in Project</dc:title>
  <dc:creator>aarti vyas</dc:creator>
  <cp:lastModifiedBy>aarti vyas</cp:lastModifiedBy>
  <cp:revision>17</cp:revision>
  <dcterms:created xsi:type="dcterms:W3CDTF">2021-03-07T10:35:12Z</dcterms:created>
  <dcterms:modified xsi:type="dcterms:W3CDTF">2021-03-18T07:32:25Z</dcterms:modified>
</cp:coreProperties>
</file>