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112"/>
  </p:notesMasterIdLst>
  <p:sldIdLst>
    <p:sldId id="258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6" r:id="rId10"/>
    <p:sldId id="265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8" r:id="rId21"/>
    <p:sldId id="277" r:id="rId22"/>
    <p:sldId id="281" r:id="rId23"/>
    <p:sldId id="282" r:id="rId24"/>
    <p:sldId id="279" r:id="rId25"/>
    <p:sldId id="280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1" r:id="rId35"/>
    <p:sldId id="292" r:id="rId36"/>
    <p:sldId id="293" r:id="rId37"/>
    <p:sldId id="294" r:id="rId38"/>
    <p:sldId id="295" r:id="rId39"/>
    <p:sldId id="296" r:id="rId40"/>
    <p:sldId id="297" r:id="rId41"/>
    <p:sldId id="298" r:id="rId42"/>
    <p:sldId id="299" r:id="rId43"/>
    <p:sldId id="300" r:id="rId44"/>
    <p:sldId id="303" r:id="rId45"/>
    <p:sldId id="301" r:id="rId46"/>
    <p:sldId id="307" r:id="rId47"/>
    <p:sldId id="302" r:id="rId48"/>
    <p:sldId id="304" r:id="rId49"/>
    <p:sldId id="305" r:id="rId50"/>
    <p:sldId id="306" r:id="rId51"/>
    <p:sldId id="309" r:id="rId52"/>
    <p:sldId id="313" r:id="rId53"/>
    <p:sldId id="310" r:id="rId54"/>
    <p:sldId id="311" r:id="rId55"/>
    <p:sldId id="308" r:id="rId56"/>
    <p:sldId id="314" r:id="rId57"/>
    <p:sldId id="315" r:id="rId58"/>
    <p:sldId id="316" r:id="rId59"/>
    <p:sldId id="317" r:id="rId60"/>
    <p:sldId id="318" r:id="rId61"/>
    <p:sldId id="321" r:id="rId62"/>
    <p:sldId id="319" r:id="rId63"/>
    <p:sldId id="320" r:id="rId64"/>
    <p:sldId id="322" r:id="rId65"/>
    <p:sldId id="323" r:id="rId66"/>
    <p:sldId id="324" r:id="rId67"/>
    <p:sldId id="325" r:id="rId68"/>
    <p:sldId id="326" r:id="rId69"/>
    <p:sldId id="327" r:id="rId70"/>
    <p:sldId id="328" r:id="rId71"/>
    <p:sldId id="329" r:id="rId72"/>
    <p:sldId id="330" r:id="rId73"/>
    <p:sldId id="332" r:id="rId74"/>
    <p:sldId id="331" r:id="rId75"/>
    <p:sldId id="333" r:id="rId76"/>
    <p:sldId id="334" r:id="rId77"/>
    <p:sldId id="336" r:id="rId78"/>
    <p:sldId id="338" r:id="rId79"/>
    <p:sldId id="335" r:id="rId80"/>
    <p:sldId id="337" r:id="rId81"/>
    <p:sldId id="339" r:id="rId82"/>
    <p:sldId id="340" r:id="rId83"/>
    <p:sldId id="341" r:id="rId84"/>
    <p:sldId id="342" r:id="rId85"/>
    <p:sldId id="343" r:id="rId86"/>
    <p:sldId id="344" r:id="rId87"/>
    <p:sldId id="345" r:id="rId88"/>
    <p:sldId id="346" r:id="rId89"/>
    <p:sldId id="348" r:id="rId90"/>
    <p:sldId id="347" r:id="rId91"/>
    <p:sldId id="349" r:id="rId92"/>
    <p:sldId id="350" r:id="rId93"/>
    <p:sldId id="351" r:id="rId94"/>
    <p:sldId id="352" r:id="rId95"/>
    <p:sldId id="353" r:id="rId96"/>
    <p:sldId id="355" r:id="rId97"/>
    <p:sldId id="356" r:id="rId98"/>
    <p:sldId id="357" r:id="rId99"/>
    <p:sldId id="358" r:id="rId100"/>
    <p:sldId id="359" r:id="rId101"/>
    <p:sldId id="360" r:id="rId102"/>
    <p:sldId id="361" r:id="rId103"/>
    <p:sldId id="362" r:id="rId104"/>
    <p:sldId id="363" r:id="rId105"/>
    <p:sldId id="364" r:id="rId106"/>
    <p:sldId id="365" r:id="rId107"/>
    <p:sldId id="366" r:id="rId108"/>
    <p:sldId id="367" r:id="rId109"/>
    <p:sldId id="368" r:id="rId110"/>
    <p:sldId id="369" r:id="rId1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5CC9445C-CD5B-42B5-93D3-14BA83E3BAAC}">
          <p14:sldIdLst>
            <p14:sldId id="258"/>
            <p14:sldId id="257"/>
            <p14:sldId id="259"/>
            <p14:sldId id="260"/>
            <p14:sldId id="261"/>
            <p14:sldId id="262"/>
            <p14:sldId id="263"/>
            <p14:sldId id="264"/>
            <p14:sldId id="266"/>
            <p14:sldId id="265"/>
            <p14:sldId id="268"/>
            <p14:sldId id="269"/>
            <p14:sldId id="270"/>
            <p14:sldId id="271"/>
            <p14:sldId id="272"/>
            <p14:sldId id="273"/>
            <p14:sldId id="274"/>
            <p14:sldId id="275"/>
            <p14:sldId id="276"/>
            <p14:sldId id="278"/>
            <p14:sldId id="277"/>
            <p14:sldId id="281"/>
            <p14:sldId id="282"/>
            <p14:sldId id="279"/>
            <p14:sldId id="280"/>
            <p14:sldId id="283"/>
            <p14:sldId id="284"/>
            <p14:sldId id="285"/>
            <p14:sldId id="286"/>
            <p14:sldId id="287"/>
            <p14:sldId id="288"/>
            <p14:sldId id="289"/>
            <p14:sldId id="290"/>
            <p14:sldId id="291"/>
            <p14:sldId id="292"/>
            <p14:sldId id="293"/>
            <p14:sldId id="294"/>
            <p14:sldId id="295"/>
            <p14:sldId id="296"/>
            <p14:sldId id="297"/>
            <p14:sldId id="298"/>
            <p14:sldId id="299"/>
            <p14:sldId id="300"/>
            <p14:sldId id="303"/>
            <p14:sldId id="301"/>
            <p14:sldId id="307"/>
            <p14:sldId id="302"/>
            <p14:sldId id="304"/>
            <p14:sldId id="305"/>
            <p14:sldId id="306"/>
            <p14:sldId id="309"/>
            <p14:sldId id="313"/>
            <p14:sldId id="310"/>
            <p14:sldId id="311"/>
            <p14:sldId id="308"/>
            <p14:sldId id="314"/>
            <p14:sldId id="315"/>
            <p14:sldId id="316"/>
            <p14:sldId id="317"/>
            <p14:sldId id="318"/>
            <p14:sldId id="321"/>
            <p14:sldId id="319"/>
            <p14:sldId id="320"/>
            <p14:sldId id="322"/>
            <p14:sldId id="323"/>
            <p14:sldId id="324"/>
            <p14:sldId id="325"/>
            <p14:sldId id="326"/>
            <p14:sldId id="327"/>
            <p14:sldId id="328"/>
            <p14:sldId id="329"/>
            <p14:sldId id="330"/>
            <p14:sldId id="332"/>
            <p14:sldId id="331"/>
            <p14:sldId id="333"/>
            <p14:sldId id="334"/>
            <p14:sldId id="336"/>
            <p14:sldId id="338"/>
            <p14:sldId id="335"/>
            <p14:sldId id="337"/>
            <p14:sldId id="339"/>
            <p14:sldId id="340"/>
            <p14:sldId id="341"/>
            <p14:sldId id="342"/>
            <p14:sldId id="343"/>
            <p14:sldId id="344"/>
            <p14:sldId id="345"/>
            <p14:sldId id="346"/>
            <p14:sldId id="348"/>
          </p14:sldIdLst>
        </p14:section>
        <p14:section name="Untitled Section" id="{D9592ACA-246B-43FA-9648-C08C9BE5411F}">
          <p14:sldIdLst>
            <p14:sldId id="347"/>
            <p14:sldId id="349"/>
            <p14:sldId id="350"/>
            <p14:sldId id="351"/>
            <p14:sldId id="352"/>
            <p14:sldId id="353"/>
            <p14:sldId id="355"/>
            <p14:sldId id="356"/>
            <p14:sldId id="357"/>
            <p14:sldId id="358"/>
            <p14:sldId id="359"/>
            <p14:sldId id="360"/>
            <p14:sldId id="361"/>
            <p14:sldId id="362"/>
            <p14:sldId id="363"/>
            <p14:sldId id="364"/>
            <p14:sldId id="365"/>
            <p14:sldId id="366"/>
            <p14:sldId id="367"/>
            <p14:sldId id="368"/>
            <p14:sldId id="369"/>
          </p14:sldIdLst>
        </p14:section>
        <p14:section name="Untitled Section" id="{7E01E400-336F-4DA7-ACAB-773DE223F565}">
          <p14:sldIdLst/>
        </p14:section>
        <p14:section name="Untitled Section" id="{1F39BFAD-95AA-4D2B-A4DE-7A160F44944C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eeta Mohite" initials="GM" lastIdx="1" clrIdx="0">
    <p:extLst>
      <p:ext uri="{19B8F6BF-5375-455C-9EA6-DF929625EA0E}">
        <p15:presenceInfo xmlns:p15="http://schemas.microsoft.com/office/powerpoint/2012/main" userId="6407273a918caccd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3" d="100"/>
          <a:sy n="93" d="100"/>
        </p:scale>
        <p:origin x="274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tableStyles" Target="tableStyles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notesMaster" Target="notesMasters/notesMaster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commentAuthors" Target="commentAuthors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49" Type="http://schemas.openxmlformats.org/officeDocument/2006/relationships/slide" Target="slides/slide48.xml"/><Relationship Id="rId114" Type="http://schemas.openxmlformats.org/officeDocument/2006/relationships/presProps" Target="pres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viewProps" Target="viewProps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11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slide" Target="slides/slide110.xml"/><Relationship Id="rId15" Type="http://schemas.openxmlformats.org/officeDocument/2006/relationships/slide" Target="slides/slide14.xml"/><Relationship Id="rId36" Type="http://schemas.openxmlformats.org/officeDocument/2006/relationships/slide" Target="slides/slide35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06-30T08:37:58.651" idx="1">
    <p:pos x="778" y="1188"/>
    <p:text/>
    <p:extLst>
      <p:ext uri="{C676402C-5697-4E1C-873F-D02D1690AC5C}">
        <p15:threadingInfo xmlns:p15="http://schemas.microsoft.com/office/powerpoint/2012/main" timeZoneBias="-33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58C3CC-7452-45A5-BC56-611F93691A52}" type="datetimeFigureOut">
              <a:rPr lang="en-IN" smtClean="0"/>
              <a:t>20-07-2020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2CD993-795E-49D7-8A63-18F66A6A9E7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822482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2CD993-795E-49D7-8A63-18F66A6A9E76}" type="slidenum">
              <a:rPr lang="en-IN" smtClean="0"/>
              <a:t>57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922160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FB465-5E76-415D-8BD3-64E73014AB64}" type="datetimeFigureOut">
              <a:rPr lang="en-IN" smtClean="0"/>
              <a:t>20-07-2020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A6038-7F33-427F-B92C-8B28F1E9B7D1}" type="slidenum">
              <a:rPr lang="en-IN" smtClean="0"/>
              <a:t>‹#›</a:t>
            </a:fld>
            <a:endParaRPr lang="en-IN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52056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FB465-5E76-415D-8BD3-64E73014AB64}" type="datetimeFigureOut">
              <a:rPr lang="en-IN" smtClean="0"/>
              <a:t>20-07-2020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A6038-7F33-427F-B92C-8B28F1E9B7D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39020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FB465-5E76-415D-8BD3-64E73014AB64}" type="datetimeFigureOut">
              <a:rPr lang="en-IN" smtClean="0"/>
              <a:t>20-07-2020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A6038-7F33-427F-B92C-8B28F1E9B7D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66425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FB465-5E76-415D-8BD3-64E73014AB64}" type="datetimeFigureOut">
              <a:rPr lang="en-IN" smtClean="0"/>
              <a:t>20-07-2020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A6038-7F33-427F-B92C-8B28F1E9B7D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489343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FB465-5E76-415D-8BD3-64E73014AB64}" type="datetimeFigureOut">
              <a:rPr lang="en-IN" smtClean="0"/>
              <a:t>20-07-2020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A6038-7F33-427F-B92C-8B28F1E9B7D1}" type="slidenum">
              <a:rPr lang="en-IN" smtClean="0"/>
              <a:t>‹#›</a:t>
            </a:fld>
            <a:endParaRPr lang="en-IN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76156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FB465-5E76-415D-8BD3-64E73014AB64}" type="datetimeFigureOut">
              <a:rPr lang="en-IN" smtClean="0"/>
              <a:t>20-07-2020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A6038-7F33-427F-B92C-8B28F1E9B7D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947148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FB465-5E76-415D-8BD3-64E73014AB64}" type="datetimeFigureOut">
              <a:rPr lang="en-IN" smtClean="0"/>
              <a:t>20-07-2020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A6038-7F33-427F-B92C-8B28F1E9B7D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09710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FB465-5E76-415D-8BD3-64E73014AB64}" type="datetimeFigureOut">
              <a:rPr lang="en-IN" smtClean="0"/>
              <a:t>20-07-2020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A6038-7F33-427F-B92C-8B28F1E9B7D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310717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FB465-5E76-415D-8BD3-64E73014AB64}" type="datetimeFigureOut">
              <a:rPr lang="en-IN" smtClean="0"/>
              <a:t>20-07-2020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A6038-7F33-427F-B92C-8B28F1E9B7D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391183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414FB465-5E76-415D-8BD3-64E73014AB64}" type="datetimeFigureOut">
              <a:rPr lang="en-IN" smtClean="0"/>
              <a:t>20-07-2020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99A6038-7F33-427F-B92C-8B28F1E9B7D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162009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FB465-5E76-415D-8BD3-64E73014AB64}" type="datetimeFigureOut">
              <a:rPr lang="en-IN" smtClean="0"/>
              <a:t>20-07-2020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A6038-7F33-427F-B92C-8B28F1E9B7D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18599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414FB465-5E76-415D-8BD3-64E73014AB64}" type="datetimeFigureOut">
              <a:rPr lang="en-IN" smtClean="0"/>
              <a:t>20-07-2020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899A6038-7F33-427F-B92C-8B28F1E9B7D1}" type="slidenum">
              <a:rPr lang="en-IN" smtClean="0"/>
              <a:t>‹#›</a:t>
            </a:fld>
            <a:endParaRPr lang="en-IN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7569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gif"/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eg"/><Relationship Id="rId2" Type="http://schemas.openxmlformats.org/officeDocument/2006/relationships/image" Target="../media/image83.jpeg"/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cdc.gov/dpdx/taeniasis/index.html#:~:text=Geographic%20Distribution&amp;text=solium%20are%20worldwide%20in%20distribution,pigs%20and%20eat%20undercooked%20pork." TargetMode="Externa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gi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gif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comments" Target="../comments/comment1.xml"/><Relationship Id="rId4" Type="http://schemas.openxmlformats.org/officeDocument/2006/relationships/image" Target="../media/image4.jpe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gif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8" Type="http://schemas.openxmlformats.org/officeDocument/2006/relationships/hyperlink" Target="https://en.wikipedia.org/wiki/Wild_boar" TargetMode="External"/><Relationship Id="rId3" Type="http://schemas.openxmlformats.org/officeDocument/2006/relationships/hyperlink" Target="https://en.wikipedia.org/wiki/Diacinto_Cestoni" TargetMode="External"/><Relationship Id="rId7" Type="http://schemas.openxmlformats.org/officeDocument/2006/relationships/hyperlink" Target="https://en.wikipedia.org/wiki/Ungulate" TargetMode="External"/><Relationship Id="rId12" Type="http://schemas.openxmlformats.org/officeDocument/2006/relationships/hyperlink" Target="https://en.wikipedia.org/wiki/Great_ape" TargetMode="External"/><Relationship Id="rId2" Type="http://schemas.openxmlformats.org/officeDocument/2006/relationships/hyperlink" Target="https://en.wikipedia.org/wiki/Giovanni_Cosimo_Bonomo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n.wikipedia.org/wiki/Mange" TargetMode="External"/><Relationship Id="rId11" Type="http://schemas.openxmlformats.org/officeDocument/2006/relationships/hyperlink" Target="https://en.wikipedia.org/wiki/Koala" TargetMode="External"/><Relationship Id="rId5" Type="http://schemas.openxmlformats.org/officeDocument/2006/relationships/hyperlink" Target="https://en.wikipedia.org/wiki/Cat" TargetMode="External"/><Relationship Id="rId10" Type="http://schemas.openxmlformats.org/officeDocument/2006/relationships/hyperlink" Target="https://en.wikipedia.org/wiki/Wombat" TargetMode="External"/><Relationship Id="rId4" Type="http://schemas.openxmlformats.org/officeDocument/2006/relationships/hyperlink" Target="https://en.wikipedia.org/wiki/Dog" TargetMode="External"/><Relationship Id="rId9" Type="http://schemas.openxmlformats.org/officeDocument/2006/relationships/hyperlink" Target="https://en.wikipedia.org/wiki/Bovid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healthline.com/health/lice-treatments-and-medications#prescription3" TargetMode="External"/><Relationship Id="rId2" Type="http://schemas.openxmlformats.org/officeDocument/2006/relationships/hyperlink" Target="http://amzn.to/2t933Jr" TargetMode="External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s://en.wikipedia.org/wiki/Alaria_americana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6EB1DC-2B9A-46E6-A6E3-F49FBA75A3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8247" y="875918"/>
            <a:ext cx="11402008" cy="23876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Thakur College of Science &amp; Commerce</a:t>
            </a:r>
            <a:br>
              <a:rPr lang="en-US" sz="4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4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Department of Zoology</a:t>
            </a:r>
            <a:b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Welcomes </a:t>
            </a:r>
            <a:b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Academic Year – 2020-21</a:t>
            </a:r>
            <a:endParaRPr lang="en-IN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7931D40-9F7C-4E65-92EA-2ECF1DB4F90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0051" y="3429000"/>
            <a:ext cx="10058400" cy="2169620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en-US" sz="1600" b="1" dirty="0">
                <a:solidFill>
                  <a:srgbClr val="00B050"/>
                </a:solidFill>
                <a:latin typeface="Arial Black" panose="020B0A04020102020204" pitchFamily="34" charset="0"/>
              </a:rPr>
              <a:t>(Paper – III Unit- II)</a:t>
            </a:r>
          </a:p>
          <a:p>
            <a:pPr algn="ctr"/>
            <a:r>
              <a:rPr lang="en-US" sz="43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Parasitology</a:t>
            </a:r>
          </a:p>
          <a:p>
            <a:pPr algn="ctr"/>
            <a:endParaRPr lang="en-US" sz="3600" b="1" dirty="0">
              <a:solidFill>
                <a:srgbClr val="7030A0"/>
              </a:solidFill>
              <a:latin typeface="Arial Black" panose="020B0A04020102020204" pitchFamily="34" charset="0"/>
            </a:endParaRPr>
          </a:p>
          <a:p>
            <a:pPr algn="ctr"/>
            <a:r>
              <a:rPr lang="en-US" b="1" dirty="0">
                <a:latin typeface="Arial Black" panose="020B0A04020102020204" pitchFamily="34" charset="0"/>
              </a:rPr>
              <a:t>Dr. </a:t>
            </a:r>
            <a:r>
              <a:rPr lang="en-US" b="1" dirty="0" err="1">
                <a:latin typeface="Arial Black" panose="020B0A04020102020204" pitchFamily="34" charset="0"/>
              </a:rPr>
              <a:t>Vitthal</a:t>
            </a:r>
            <a:r>
              <a:rPr lang="en-US" b="1" dirty="0">
                <a:latin typeface="Arial Black" panose="020B0A04020102020204" pitchFamily="34" charset="0"/>
              </a:rPr>
              <a:t> T. Mohite</a:t>
            </a:r>
          </a:p>
          <a:p>
            <a:pPr algn="ctr"/>
            <a:r>
              <a:rPr lang="en-US" sz="1800" b="1" dirty="0">
                <a:latin typeface="Arial Black" panose="020B0A04020102020204" pitchFamily="34" charset="0"/>
              </a:rPr>
              <a:t>Head, Department of Zoology</a:t>
            </a:r>
            <a:endParaRPr lang="en-IN" sz="1800" b="1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73501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91EBC7-80F7-4129-B943-AB7B53285D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Hosts-Parasite Relationship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53B714-BD6E-46FA-A1D2-142771B47C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4489078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Highly specific.</a:t>
            </a:r>
          </a:p>
          <a:p>
            <a:r>
              <a:rPr lang="en-US" dirty="0">
                <a:solidFill>
                  <a:schemeClr val="tx1"/>
                </a:solidFill>
              </a:rPr>
              <a:t>Parasite invade only those host which provides nutrition</a:t>
            </a:r>
            <a:r>
              <a:rPr lang="en-US" sz="1800" dirty="0">
                <a:solidFill>
                  <a:schemeClr val="tx1"/>
                </a:solidFill>
              </a:rPr>
              <a:t>, shelter.</a:t>
            </a:r>
          </a:p>
          <a:p>
            <a:r>
              <a:rPr lang="en-IN" dirty="0">
                <a:solidFill>
                  <a:schemeClr val="tx1"/>
                </a:solidFill>
              </a:rPr>
              <a:t>Intracellular parasite attack live host.</a:t>
            </a:r>
          </a:p>
          <a:p>
            <a:r>
              <a:rPr lang="en-IN" dirty="0">
                <a:solidFill>
                  <a:schemeClr val="tx1"/>
                </a:solidFill>
              </a:rPr>
              <a:t>Viruses reproduce in host cells.</a:t>
            </a:r>
          </a:p>
          <a:p>
            <a:r>
              <a:rPr lang="en-IN" dirty="0">
                <a:solidFill>
                  <a:schemeClr val="tx1"/>
                </a:solidFill>
              </a:rPr>
              <a:t>Types:</a:t>
            </a:r>
          </a:p>
          <a:p>
            <a:r>
              <a:rPr lang="en-IN" b="1" dirty="0">
                <a:solidFill>
                  <a:srgbClr val="002060"/>
                </a:solidFill>
              </a:rPr>
              <a:t>1. Structural Specificity :</a:t>
            </a:r>
            <a:r>
              <a:rPr lang="en-IN" b="1" dirty="0">
                <a:solidFill>
                  <a:schemeClr val="tx1"/>
                </a:solidFill>
              </a:rPr>
              <a:t> e.g. Mosquito,</a:t>
            </a:r>
            <a:endParaRPr lang="en-IN" b="1" dirty="0">
              <a:solidFill>
                <a:srgbClr val="002060"/>
              </a:solidFill>
            </a:endParaRPr>
          </a:p>
          <a:p>
            <a:r>
              <a:rPr lang="en-IN" b="1" dirty="0">
                <a:solidFill>
                  <a:srgbClr val="002060"/>
                </a:solidFill>
              </a:rPr>
              <a:t>2. Physiological specificity </a:t>
            </a:r>
            <a:r>
              <a:rPr lang="en-IN" b="1" dirty="0">
                <a:solidFill>
                  <a:schemeClr val="tx1"/>
                </a:solidFill>
              </a:rPr>
              <a:t>e.g. Tapeworm circulatory and digestive syst. absent</a:t>
            </a:r>
            <a:endParaRPr lang="en-IN" b="1" dirty="0">
              <a:solidFill>
                <a:srgbClr val="002060"/>
              </a:solidFill>
            </a:endParaRPr>
          </a:p>
          <a:p>
            <a:r>
              <a:rPr lang="en-IN" b="1" dirty="0">
                <a:solidFill>
                  <a:srgbClr val="002060"/>
                </a:solidFill>
              </a:rPr>
              <a:t>3. Ecological specificity </a:t>
            </a:r>
            <a:r>
              <a:rPr lang="en-IN" b="1" dirty="0">
                <a:solidFill>
                  <a:schemeClr val="tx1"/>
                </a:solidFill>
              </a:rPr>
              <a:t>e.g. common habitat shared by man bat.</a:t>
            </a:r>
            <a:endParaRPr lang="en-IN" b="1" dirty="0">
              <a:solidFill>
                <a:srgbClr val="002060"/>
              </a:solidFill>
            </a:endParaRPr>
          </a:p>
          <a:p>
            <a:endParaRPr lang="en-IN" dirty="0">
              <a:solidFill>
                <a:schemeClr val="tx1"/>
              </a:solidFill>
            </a:endParaRPr>
          </a:p>
        </p:txBody>
      </p:sp>
      <p:pic>
        <p:nvPicPr>
          <p:cNvPr id="4" name="Picture 3" descr="Parasitic Wasp Evania Appendigaster American Cockroach Stock Photo ...">
            <a:extLst>
              <a:ext uri="{FF2B5EF4-FFF2-40B4-BE49-F238E27FC236}">
                <a16:creationId xmlns:a16="http://schemas.microsoft.com/office/drawing/2014/main" id="{62116E95-3F26-4F30-AD13-678F7D48D7E6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4766" y="2075311"/>
            <a:ext cx="2166201" cy="1872129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DC4A37C8-A8A7-4F0C-BEBD-FF52AE62FC1E}"/>
              </a:ext>
            </a:extLst>
          </p:cNvPr>
          <p:cNvSpPr/>
          <p:nvPr/>
        </p:nvSpPr>
        <p:spPr>
          <a:xfrm>
            <a:off x="9247694" y="4001627"/>
            <a:ext cx="2731810" cy="5675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Parasitic Wasp in American Cockroach</a:t>
            </a:r>
            <a:endParaRPr lang="en-IN" dirty="0"/>
          </a:p>
        </p:txBody>
      </p:sp>
      <p:pic>
        <p:nvPicPr>
          <p:cNvPr id="6" name="Picture 5" descr="352 - Cestodes Flashcards | Quizlet">
            <a:extLst>
              <a:ext uri="{FF2B5EF4-FFF2-40B4-BE49-F238E27FC236}">
                <a16:creationId xmlns:a16="http://schemas.microsoft.com/office/drawing/2014/main" id="{7ABB54B1-ECC5-49DE-A824-7CDEC8D80A44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152"/>
            <a:ext cx="2648933" cy="181258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87363304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010C1-F03A-4A20-8E81-15BF2FF7C0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891408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Rabies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CD4780-CA10-43B8-998E-926F787993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2133600"/>
            <a:ext cx="10058400" cy="418482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Viral infection caused by Lyssavirus.</a:t>
            </a:r>
          </a:p>
          <a:p>
            <a:r>
              <a:rPr lang="en-US" dirty="0"/>
              <a:t>Human being called hydrophobia.</a:t>
            </a:r>
          </a:p>
          <a:p>
            <a:r>
              <a:rPr lang="en-US" dirty="0"/>
              <a:t>It is 100% fatal disease if not prevented.</a:t>
            </a:r>
          </a:p>
          <a:p>
            <a:r>
              <a:rPr lang="en-US" dirty="0"/>
              <a:t>In India rabies occurs all parts. </a:t>
            </a:r>
          </a:p>
          <a:p>
            <a:r>
              <a:rPr lang="en-US" dirty="0"/>
              <a:t>Annually 30000 deaths are reported.</a:t>
            </a:r>
          </a:p>
          <a:p>
            <a:r>
              <a:rPr lang="en-US" b="0" i="0" dirty="0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The </a:t>
            </a:r>
            <a:r>
              <a:rPr lang="en-US" b="1" i="0" dirty="0">
                <a:solidFill>
                  <a:srgbClr val="5F6368"/>
                </a:solidFill>
                <a:effectLst/>
                <a:latin typeface="arial" panose="020B0604020202020204" pitchFamily="34" charset="0"/>
              </a:rPr>
              <a:t>rabies virus</a:t>
            </a:r>
            <a:r>
              <a:rPr lang="en-US" b="0" i="0" dirty="0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 infects the central nervous system of mammals, ultimately causing disease in the brain and death.</a:t>
            </a:r>
          </a:p>
          <a:p>
            <a:pPr algn="l"/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Rabies is usually transmitted through an animal bite, for example, from stray dogs.</a:t>
            </a:r>
          </a:p>
          <a:p>
            <a:pPr algn="l"/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Seek immediate medical attention after a bite or suspected bite. </a:t>
            </a:r>
          </a:p>
          <a:p>
            <a:pPr algn="l"/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There is no specific treatment for rabies. Once symptoms appear, it's nearly always fatal.</a:t>
            </a:r>
          </a:p>
          <a:p>
            <a:endParaRPr lang="en-IN" dirty="0"/>
          </a:p>
        </p:txBody>
      </p:sp>
      <p:pic>
        <p:nvPicPr>
          <p:cNvPr id="4" name="Picture 3" descr="Den frygtede virus - Rabies | Fit Hund">
            <a:extLst>
              <a:ext uri="{FF2B5EF4-FFF2-40B4-BE49-F238E27FC236}">
                <a16:creationId xmlns:a16="http://schemas.microsoft.com/office/drawing/2014/main" id="{20666D6C-4438-49A2-A8B5-2F05F62FB630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735" y="74141"/>
            <a:ext cx="2553730" cy="19358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23802806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8D2115-D8A7-49F4-BE14-1C294EAD9A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Causative agent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E6207F-8760-478C-8F65-91F1473132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2907956"/>
            <a:ext cx="10058400" cy="2961137"/>
          </a:xfrm>
        </p:spPr>
        <p:txBody>
          <a:bodyPr>
            <a:normAutofit fontScale="70000" lnSpcReduction="20000"/>
          </a:bodyPr>
          <a:lstStyle/>
          <a:p>
            <a:pPr algn="l"/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The causative agent of rabies is </a:t>
            </a:r>
            <a:r>
              <a:rPr lang="en-US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rabies virus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(</a:t>
            </a:r>
            <a:r>
              <a:rPr lang="en-US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RV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), a </a:t>
            </a:r>
            <a:r>
              <a:rPr lang="en-US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negative-stranded RNA virus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of the </a:t>
            </a:r>
            <a:r>
              <a:rPr lang="en-US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rhabdovirus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family. </a:t>
            </a:r>
          </a:p>
          <a:p>
            <a:pPr algn="l"/>
            <a:r>
              <a:rPr lang="en-US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Neuroinvasiveness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 and neurotropism are the main features that define the pathogenesis of rabies.</a:t>
            </a:r>
          </a:p>
          <a:p>
            <a:pPr algn="l"/>
            <a:r>
              <a:rPr lang="en-US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Rabies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is a zoonotic disease affecting a wide range of domestic and wild mammals, including bats. T</a:t>
            </a:r>
          </a:p>
          <a:p>
            <a:pPr algn="l"/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he </a:t>
            </a:r>
            <a:r>
              <a:rPr lang="en-US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virus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is present primarily in the saliva, and infection of humans usually occurs through the bite of an infected animal, usually a dog, which may not show signs of </a:t>
            </a:r>
            <a:r>
              <a:rPr lang="en-US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rabies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.</a:t>
            </a:r>
          </a:p>
          <a:p>
            <a:endParaRPr lang="en-US" b="0" i="0" dirty="0">
              <a:solidFill>
                <a:srgbClr val="222222"/>
              </a:solidFill>
              <a:effectLst/>
              <a:latin typeface="arial" panose="020B0604020202020204" pitchFamily="34" charset="0"/>
            </a:endParaRPr>
          </a:p>
          <a:p>
            <a:r>
              <a:rPr lang="en-US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Rabies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virus and Australian bat </a:t>
            </a:r>
            <a:r>
              <a:rPr lang="en-US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lyssavirus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(ABLV) belong to a group of viruses called </a:t>
            </a:r>
            <a:r>
              <a:rPr lang="en-US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lyssaviruses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. </a:t>
            </a:r>
          </a:p>
          <a:p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These viruses are usually transmitted via a bite from an infected (“</a:t>
            </a:r>
            <a:r>
              <a:rPr lang="en-US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rabid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”) animal. They all cause a similar illness known as </a:t>
            </a:r>
            <a:r>
              <a:rPr lang="en-US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rabies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, which affects the central nervous system and is usually fatal.</a:t>
            </a:r>
            <a:b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</a:br>
            <a:b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</a:br>
            <a:endParaRPr lang="en-IN" dirty="0"/>
          </a:p>
        </p:txBody>
      </p:sp>
      <p:pic>
        <p:nvPicPr>
          <p:cNvPr id="4" name="Picture 3" descr="Rabies Lyssavirus - microbewiki">
            <a:extLst>
              <a:ext uri="{FF2B5EF4-FFF2-40B4-BE49-F238E27FC236}">
                <a16:creationId xmlns:a16="http://schemas.microsoft.com/office/drawing/2014/main" id="{326FF5E9-893A-46D6-ABA4-2BC86DB10560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230" y="0"/>
            <a:ext cx="3709601" cy="29079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42762115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5BA64F-7309-4937-AB37-5986FC71F3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784316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Symptoms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80BB74-77D8-401B-9807-A9955CEEA9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252151"/>
            <a:ext cx="10058400" cy="4616943"/>
          </a:xfrm>
        </p:spPr>
        <p:txBody>
          <a:bodyPr>
            <a:normAutofit fontScale="85000" lnSpcReduction="20000"/>
          </a:bodyPr>
          <a:lstStyle/>
          <a:p>
            <a:r>
              <a:rPr lang="en-US" b="1" dirty="0">
                <a:effectLst/>
              </a:rPr>
              <a:t>Signs and symptoms of rabies virus and Australian bat lyssavirus infection</a:t>
            </a:r>
            <a:endParaRPr lang="en-US" dirty="0">
              <a:effectLst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headache.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fever.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malaise (feeling of being unwell)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sensory changes around the site of the bite or scratch.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excitability.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an aversion to fresh air and water.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weakness.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delirium, seizures (fits) and coma.</a:t>
            </a:r>
          </a:p>
          <a:p>
            <a:pPr marL="0" indent="0">
              <a:buNone/>
            </a:pPr>
            <a:r>
              <a:rPr lang="en-US" sz="2200" b="1" i="0" dirty="0">
                <a:solidFill>
                  <a:srgbClr val="002060"/>
                </a:solidFill>
                <a:effectLst/>
                <a:latin typeface="arial" panose="020B0604020202020204" pitchFamily="34" charset="0"/>
              </a:rPr>
              <a:t>Incubation Period </a:t>
            </a:r>
          </a:p>
          <a:p>
            <a:r>
              <a:rPr lang="en-US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20-60 days in dogs 4days to many years in humans.</a:t>
            </a:r>
          </a:p>
          <a:p>
            <a:br>
              <a:rPr lang="en-US" b="0" i="0" dirty="0">
                <a:solidFill>
                  <a:srgbClr val="70757A"/>
                </a:solidFill>
                <a:effectLst/>
                <a:latin typeface="arial" panose="020B0604020202020204" pitchFamily="34" charset="0"/>
              </a:rPr>
            </a:b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936653736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D2D793-1FC5-4A42-A828-186BA9EEBC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907883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 of transmission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8B0D65-E040-4154-87F9-A6BBA60644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1351005"/>
            <a:ext cx="10058400" cy="4897030"/>
          </a:xfrm>
        </p:spPr>
        <p:txBody>
          <a:bodyPr>
            <a:normAutofit/>
          </a:bodyPr>
          <a:lstStyle/>
          <a:p>
            <a:r>
              <a:rPr lang="en-US" dirty="0"/>
              <a:t>Animal bite</a:t>
            </a:r>
          </a:p>
          <a:p>
            <a:r>
              <a:rPr lang="en-US" dirty="0"/>
              <a:t>Licks dogs </a:t>
            </a:r>
          </a:p>
          <a:p>
            <a:r>
              <a:rPr lang="en-US" dirty="0"/>
              <a:t>Person to person</a:t>
            </a:r>
          </a:p>
          <a:p>
            <a:r>
              <a:rPr lang="en-US" dirty="0"/>
              <a:t>Aerosol- contact of works in lab </a:t>
            </a:r>
            <a:endParaRPr lang="en-US" dirty="0">
              <a:solidFill>
                <a:srgbClr val="002060"/>
              </a:solidFill>
            </a:endParaRPr>
          </a:p>
          <a:p>
            <a:r>
              <a:rPr lang="en-US" sz="3200" b="1" dirty="0">
                <a:solidFill>
                  <a:srgbClr val="002060"/>
                </a:solidFill>
              </a:rPr>
              <a:t>Control</a:t>
            </a:r>
          </a:p>
          <a:p>
            <a:r>
              <a:rPr lang="en-US" sz="1800" dirty="0"/>
              <a:t> No Specific treatment</a:t>
            </a:r>
          </a:p>
          <a:p>
            <a:r>
              <a:rPr lang="en-US" sz="1800" dirty="0"/>
              <a:t>Vaccines develop immunity.</a:t>
            </a:r>
          </a:p>
          <a:p>
            <a:r>
              <a:rPr lang="en-US" sz="1800" dirty="0"/>
              <a:t>Nervous tissues vaccines.</a:t>
            </a:r>
          </a:p>
          <a:p>
            <a:r>
              <a:rPr lang="en-US" sz="1800" dirty="0"/>
              <a:t>Duck embryo vaccines</a:t>
            </a:r>
          </a:p>
          <a:p>
            <a:r>
              <a:rPr lang="en-US" sz="1800" dirty="0"/>
              <a:t>Cell culture vaccines.</a:t>
            </a:r>
            <a:endParaRPr lang="en-IN" sz="2800" dirty="0"/>
          </a:p>
        </p:txBody>
      </p:sp>
    </p:spTree>
    <p:extLst>
      <p:ext uri="{BB962C8B-B14F-4D97-AF65-F5344CB8AC3E}">
        <p14:creationId xmlns:p14="http://schemas.microsoft.com/office/powerpoint/2010/main" val="413426285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DDC12B-48CF-4240-A01E-E148E8E188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907883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Toxoplasmosis – </a:t>
            </a:r>
            <a:r>
              <a:rPr lang="en-US" sz="2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Toxoplasma gondii</a:t>
            </a:r>
            <a:endParaRPr lang="en-IN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E34686-E4AE-4E83-9039-9632541279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Toxoplasmosis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(</a:t>
            </a:r>
            <a:r>
              <a:rPr lang="en-US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tok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-so-</a:t>
            </a:r>
            <a:r>
              <a:rPr lang="en-US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plaz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-MOE-sis) is a disease that results from infection with parasite, one of the world's most common parasites. </a:t>
            </a:r>
          </a:p>
          <a:p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Infection usually occurs by eating undercooked contaminated meat, exposure from infected cat feces, or mother-to-child transmission during pregnancy.</a:t>
            </a:r>
          </a:p>
          <a:p>
            <a:pPr algn="l"/>
            <a:r>
              <a:rPr lang="en-US" b="0" i="0" dirty="0">
                <a:solidFill>
                  <a:srgbClr val="111111"/>
                </a:solidFill>
                <a:effectLst/>
                <a:latin typeface="Helvetica" panose="020B0604020202020204" pitchFamily="34" charset="0"/>
              </a:rPr>
              <a:t>Toxoplasmosis may cause flu-like symptoms in some people, but most people affected never develop signs and symptoms.</a:t>
            </a:r>
          </a:p>
          <a:p>
            <a:pPr algn="l"/>
            <a:r>
              <a:rPr lang="en-US" b="0" i="0" dirty="0">
                <a:solidFill>
                  <a:srgbClr val="111111"/>
                </a:solidFill>
                <a:effectLst/>
                <a:latin typeface="Helvetica" panose="020B0604020202020204" pitchFamily="34" charset="0"/>
              </a:rPr>
              <a:t>For infants born to infected mothers and for people with weakened immune systems, toxoplasmosis may cause serious complications.</a:t>
            </a:r>
          </a:p>
          <a:p>
            <a:pPr algn="l"/>
            <a:r>
              <a:rPr lang="en-US" b="0" i="0" dirty="0">
                <a:solidFill>
                  <a:srgbClr val="111111"/>
                </a:solidFill>
                <a:effectLst/>
                <a:latin typeface="Helvetica" panose="020B0604020202020204" pitchFamily="34" charset="0"/>
              </a:rPr>
              <a:t>I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6962470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6020A4-5031-4661-B804-7AC673F9E8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4235495" y="286603"/>
            <a:ext cx="15391175" cy="1639008"/>
          </a:xfrm>
        </p:spPr>
        <p:txBody>
          <a:bodyPr/>
          <a:lstStyle/>
          <a:p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213F39-14F2-4524-B306-C4963B6651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 dirty="0"/>
          </a:p>
        </p:txBody>
      </p:sp>
      <p:pic>
        <p:nvPicPr>
          <p:cNvPr id="1026" name="Picture 2" descr="CDC - Toxoplasmosis - Biology">
            <a:extLst>
              <a:ext uri="{FF2B5EF4-FFF2-40B4-BE49-F238E27FC236}">
                <a16:creationId xmlns:a16="http://schemas.microsoft.com/office/drawing/2014/main" id="{4632D812-DEF4-43AC-97DA-C9D0F72C3A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587229"/>
            <a:ext cx="9518708" cy="5451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767163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6EA274-D521-4BD1-B82E-716CBC0736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726651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Causative agent</a:t>
            </a:r>
            <a:endParaRPr lang="en-IN" dirty="0"/>
          </a:p>
        </p:txBody>
      </p:sp>
      <p:pic>
        <p:nvPicPr>
          <p:cNvPr id="4" name="Picture 3" descr="What Is Toxoplasmosis? Symptoms And Treatment | familydoctor.org">
            <a:extLst>
              <a:ext uri="{FF2B5EF4-FFF2-40B4-BE49-F238E27FC236}">
                <a16:creationId xmlns:a16="http://schemas.microsoft.com/office/drawing/2014/main" id="{9A4600AF-49F8-4CA5-BD1E-022DD6E3C495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1189"/>
            <a:ext cx="1902941" cy="152876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Content Placeholder 4" descr="Toxoplasmosis Causative Agent - toxoplasmosis">
            <a:extLst>
              <a:ext uri="{FF2B5EF4-FFF2-40B4-BE49-F238E27FC236}">
                <a16:creationId xmlns:a16="http://schemas.microsoft.com/office/drawing/2014/main" id="{2D72C5CF-972C-416B-8BA0-8D7BE2394D9B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7280" y="1487573"/>
            <a:ext cx="10921725" cy="488851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6553302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CD0A55-679D-453D-8E59-2E7F54511C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Symptoms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369F32-D486-4A60-88B3-98E66CA5DD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/>
            <a:r>
              <a:rPr lang="en-US" b="0" i="0" dirty="0">
                <a:solidFill>
                  <a:srgbClr val="111111"/>
                </a:solidFill>
                <a:effectLst/>
                <a:latin typeface="Helvetica" panose="020B0604020202020204" pitchFamily="34" charset="0"/>
              </a:rPr>
              <a:t>Most healthy people who are infected with toxoplasmosis have no signs or symptoms</a:t>
            </a:r>
          </a:p>
          <a:p>
            <a:pPr algn="l"/>
            <a:r>
              <a:rPr lang="en-US" b="0" i="0" dirty="0">
                <a:solidFill>
                  <a:srgbClr val="111111"/>
                </a:solidFill>
                <a:effectLst/>
                <a:latin typeface="Helvetica" panose="020B0604020202020204" pitchFamily="34" charset="0"/>
              </a:rPr>
              <a:t>Some people, however, develop signs and symptoms similar to those of the flu, including:</a:t>
            </a:r>
          </a:p>
          <a:p>
            <a:r>
              <a:rPr lang="en-IN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Body aches.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IN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Swollen lymph nodes.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IN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Headache.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IN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Fever.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IN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Fatigue.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IN" b="1" dirty="0">
                <a:solidFill>
                  <a:srgbClr val="002060"/>
                </a:solidFill>
                <a:latin typeface="arial" panose="020B0604020202020204" pitchFamily="34" charset="0"/>
              </a:rPr>
              <a:t>Incubation period :</a:t>
            </a:r>
            <a:r>
              <a:rPr lang="en-IN" sz="1800" dirty="0">
                <a:solidFill>
                  <a:schemeClr val="tx1"/>
                </a:solidFill>
                <a:latin typeface="arial" panose="020B0604020202020204" pitchFamily="34" charset="0"/>
              </a:rPr>
              <a:t> few months to many years depends on resistance of host body.</a:t>
            </a:r>
            <a:endParaRPr lang="en-IN" i="0" dirty="0"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endParaRPr lang="en-IN" b="0" i="0" dirty="0">
              <a:solidFill>
                <a:srgbClr val="222222"/>
              </a:solidFill>
              <a:effectLst/>
              <a:latin typeface="arial" panose="020B0604020202020204" pitchFamily="34" charset="0"/>
            </a:endParaRP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350648202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A25C7A-992D-4848-AFBF-571A952A0D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 of transmission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CD0AE9-0B1B-4AC5-AC32-91B8C8AD89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1. Congenital : mother to fetus through placental route.</a:t>
            </a:r>
          </a:p>
          <a:p>
            <a:r>
              <a:rPr lang="en-US" dirty="0"/>
              <a:t>2. Acquired : Improperly cooked meat, milk, excreta.</a:t>
            </a:r>
          </a:p>
          <a:p>
            <a:r>
              <a:rPr lang="en-US" dirty="0"/>
              <a:t>                        by </a:t>
            </a:r>
            <a:r>
              <a:rPr lang="en-US" dirty="0" err="1"/>
              <a:t>inhelation</a:t>
            </a:r>
            <a:r>
              <a:rPr lang="en-US" dirty="0"/>
              <a:t> and direct contact with infected animals.</a:t>
            </a:r>
          </a:p>
          <a:p>
            <a:r>
              <a:rPr lang="en-US" sz="2800" b="1" dirty="0">
                <a:solidFill>
                  <a:srgbClr val="002060"/>
                </a:solidFill>
              </a:rPr>
              <a:t>Control </a:t>
            </a:r>
          </a:p>
          <a:p>
            <a:r>
              <a:rPr lang="en-US" sz="1800" dirty="0">
                <a:solidFill>
                  <a:schemeClr val="tx1"/>
                </a:solidFill>
              </a:rPr>
              <a:t>Do not adopt cat.</a:t>
            </a:r>
          </a:p>
          <a:p>
            <a:r>
              <a:rPr lang="en-US" sz="1800" dirty="0">
                <a:solidFill>
                  <a:schemeClr val="tx1"/>
                </a:solidFill>
              </a:rPr>
              <a:t>Cat’s litter box should be cleared.</a:t>
            </a:r>
          </a:p>
          <a:p>
            <a:r>
              <a:rPr lang="en-US" sz="1800" dirty="0">
                <a:solidFill>
                  <a:schemeClr val="tx1"/>
                </a:solidFill>
              </a:rPr>
              <a:t>Fruits vegetables should be washed before eating.</a:t>
            </a:r>
            <a:endParaRPr lang="en-US" sz="1600" dirty="0">
              <a:solidFill>
                <a:schemeClr val="tx1"/>
              </a:solidFill>
            </a:endParaRPr>
          </a:p>
          <a:p>
            <a:r>
              <a:rPr lang="en-IN" sz="1800" dirty="0">
                <a:solidFill>
                  <a:schemeClr val="tx1"/>
                </a:solidFill>
              </a:rPr>
              <a:t>Meat should be properly cooked. </a:t>
            </a:r>
          </a:p>
        </p:txBody>
      </p:sp>
    </p:spTree>
    <p:extLst>
      <p:ext uri="{BB962C8B-B14F-4D97-AF65-F5344CB8AC3E}">
        <p14:creationId xmlns:p14="http://schemas.microsoft.com/office/powerpoint/2010/main" val="3193072871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7AF1B5-E550-4AFD-833A-2718601436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1089116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Treatment</a:t>
            </a:r>
            <a:endParaRPr lang="en-IN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A6D95A-A773-486B-A0A6-FD718B9ABE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effectLst/>
              </a:rPr>
              <a:t>But if you're otherwise healthy and have signs and symptoms of acute toxoplasmosis, your doctor may prescribe the following drugs:</a:t>
            </a:r>
            <a:endParaRPr lang="en-US" dirty="0">
              <a:effectLst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Pyrimethamine (Daraprim). This </a:t>
            </a:r>
            <a:r>
              <a:rPr lang="en-US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medication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, typically used for malaria, is a folic acid antagonist. ...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Sulfadiazine. This antibiotic is used with pyrimethamine to treat toxoplasmosis.</a:t>
            </a:r>
          </a:p>
          <a:p>
            <a:br>
              <a:rPr lang="en-US" b="0" i="0" dirty="0">
                <a:solidFill>
                  <a:srgbClr val="70757A"/>
                </a:solidFill>
                <a:effectLst/>
                <a:latin typeface="arial" panose="020B0604020202020204" pitchFamily="34" charset="0"/>
              </a:rPr>
            </a:b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311465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96A2A5-7019-4E7F-B539-495D9952EB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806906"/>
          </a:xfrm>
        </p:spPr>
        <p:txBody>
          <a:bodyPr/>
          <a:lstStyle/>
          <a:p>
            <a:pPr algn="ctr"/>
            <a:r>
              <a:rPr lang="en-US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Entamoeba histolytica</a:t>
            </a:r>
            <a:endParaRPr lang="en-IN" i="1" dirty="0"/>
          </a:p>
        </p:txBody>
      </p:sp>
      <p:pic>
        <p:nvPicPr>
          <p:cNvPr id="1026" name="Picture 2" descr="INTRODUCTION&#10;kingdom : Protista&#10;sub kingdom: protozoa&#10;Phylum: Sarcomastigophora&#10;Sub phylum: Sarcodina&#10;Class: Lobosea&#10;Sub c...">
            <a:extLst>
              <a:ext uri="{FF2B5EF4-FFF2-40B4-BE49-F238E27FC236}">
                <a16:creationId xmlns:a16="http://schemas.microsoft.com/office/drawing/2014/main" id="{4D75F53E-6DDD-4B23-8755-5519C8B8AA8E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7280" y="1093510"/>
            <a:ext cx="10205458" cy="5184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8449648"/>
      </p:ext>
    </p:extLst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20A108-372A-4FC2-92AB-73E3AC1267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1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Thank You</a:t>
            </a: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9185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684A0F-E164-42D4-A5AF-7A506A1165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2050" name="Picture 2" descr="INTRODUCTION&#10;- Lambl (1859) first discovered the parasite.&#10;- Losch (1875) prove its pathogenic nature.&#10;- Schaudinn (1903) ...">
            <a:extLst>
              <a:ext uri="{FF2B5EF4-FFF2-40B4-BE49-F238E27FC236}">
                <a16:creationId xmlns:a16="http://schemas.microsoft.com/office/drawing/2014/main" id="{567E38F5-3C93-478A-83E1-1091E6E2D3F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7356" y="-65988"/>
            <a:ext cx="10158324" cy="4015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Geographical Distribution&#10;- World wide&#10;- More common in tropics and sub tropics than in&#10;temprate zone.&#10;Habitat:&#10;Trophozoit...">
            <a:extLst>
              <a:ext uri="{FF2B5EF4-FFF2-40B4-BE49-F238E27FC236}">
                <a16:creationId xmlns:a16="http://schemas.microsoft.com/office/drawing/2014/main" id="{F052CABA-3E8F-4876-8BEA-81985D76F9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182" y="2969442"/>
            <a:ext cx="10285272" cy="3888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69122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50C3B0-D388-438B-B24A-A0311F5585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986016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Introduction</a:t>
            </a:r>
            <a:endParaRPr lang="en-IN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74A675-5602-45A8-9AB9-5D4A10997F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2805" y="1461155"/>
            <a:ext cx="10872876" cy="4407939"/>
          </a:xfrm>
        </p:spPr>
        <p:txBody>
          <a:bodyPr/>
          <a:lstStyle/>
          <a:p>
            <a:r>
              <a:rPr lang="en-US" dirty="0"/>
              <a:t>Unicellular Microscopic, intestinal parasite of man.</a:t>
            </a:r>
          </a:p>
          <a:p>
            <a:r>
              <a:rPr lang="en-US" dirty="0"/>
              <a:t>It hydrolyze tissues by secreting proteolytic enzyme hence named </a:t>
            </a:r>
            <a:r>
              <a:rPr lang="en-US" i="1" dirty="0"/>
              <a:t>Entamoeba </a:t>
            </a:r>
            <a:r>
              <a:rPr lang="en-US" i="1" dirty="0" err="1"/>
              <a:t>hystolytica</a:t>
            </a:r>
            <a:r>
              <a:rPr lang="en-US" i="1" dirty="0"/>
              <a:t>.</a:t>
            </a:r>
          </a:p>
          <a:p>
            <a:r>
              <a:rPr lang="en-US" i="1" dirty="0"/>
              <a:t>Monogenetic parasite.</a:t>
            </a:r>
          </a:p>
          <a:p>
            <a:r>
              <a:rPr lang="en-US" i="1" dirty="0"/>
              <a:t>Shape- no definite shape constantly changing its shape.</a:t>
            </a:r>
          </a:p>
          <a:p>
            <a:r>
              <a:rPr lang="en-US" i="1" dirty="0"/>
              <a:t>Size- Adult 20 to 30 µm </a:t>
            </a:r>
          </a:p>
          <a:p>
            <a:r>
              <a:rPr lang="en-US" i="1" dirty="0"/>
              <a:t>Present in RBCs, Leucocytes and some time in cell debris.</a:t>
            </a:r>
          </a:p>
          <a:p>
            <a:r>
              <a:rPr lang="en-US" i="1" dirty="0"/>
              <a:t>Some species are pathogenic some are nonpathogenic.</a:t>
            </a:r>
          </a:p>
          <a:p>
            <a:r>
              <a:rPr lang="en-US" i="1" dirty="0"/>
              <a:t>Three different stages- </a:t>
            </a:r>
            <a:r>
              <a:rPr lang="en-US" i="1" dirty="0" err="1"/>
              <a:t>trophozite</a:t>
            </a:r>
            <a:r>
              <a:rPr lang="en-US" i="1" dirty="0"/>
              <a:t>, pre-cystic stage and cyst stage</a:t>
            </a:r>
            <a:endParaRPr lang="en-IN" dirty="0"/>
          </a:p>
        </p:txBody>
      </p:sp>
      <p:pic>
        <p:nvPicPr>
          <p:cNvPr id="5" name="Picture 4" descr="The Structure and Life Cycle of Entamoeba (With Diagram)">
            <a:extLst>
              <a:ext uri="{FF2B5EF4-FFF2-40B4-BE49-F238E27FC236}">
                <a16:creationId xmlns:a16="http://schemas.microsoft.com/office/drawing/2014/main" id="{418E93CF-8701-4A92-9C9D-3863768E329D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2397" y="2441542"/>
            <a:ext cx="5159604" cy="390191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759479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B270AC-CCCD-4E57-BB19-3997012CB1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0"/>
            <a:ext cx="10058400" cy="70230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Life Cycle-</a:t>
            </a:r>
            <a:r>
              <a:rPr lang="en-US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Entamoeba</a:t>
            </a:r>
            <a:endParaRPr lang="en-IN" i="1" dirty="0"/>
          </a:p>
        </p:txBody>
      </p:sp>
      <p:pic>
        <p:nvPicPr>
          <p:cNvPr id="8" name="Content Placeholder 7" descr="Explain the structure and life cycle of Entamoeba histolytica with ...">
            <a:extLst>
              <a:ext uri="{FF2B5EF4-FFF2-40B4-BE49-F238E27FC236}">
                <a16:creationId xmlns:a16="http://schemas.microsoft.com/office/drawing/2014/main" id="{86460E74-9AA7-410D-A30E-841CC28E8DF4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5553" y="622169"/>
            <a:ext cx="7720553" cy="573149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098759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4BAD2A-2B6F-4CB2-9587-E5931C5AD4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776387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Life Cycle-</a:t>
            </a:r>
            <a:r>
              <a:rPr lang="en-US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Entamoeba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D3F1A5-3891-4717-8696-23E5306E8D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 dirty="0"/>
          </a:p>
        </p:txBody>
      </p:sp>
      <p:pic>
        <p:nvPicPr>
          <p:cNvPr id="4" name="Picture 3" descr="The Structure and Life Cycle of Entamoeba (With Diagram)">
            <a:extLst>
              <a:ext uri="{FF2B5EF4-FFF2-40B4-BE49-F238E27FC236}">
                <a16:creationId xmlns:a16="http://schemas.microsoft.com/office/drawing/2014/main" id="{F531A10B-40E6-453A-9048-44C87AFA7249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1031" y="1062990"/>
            <a:ext cx="7466029" cy="476972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227320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981B38-D1B0-4F08-872B-CED3F792CA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70230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Pathogenicity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9E4BD5-F9A8-4B0B-83BB-F5442EA14D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9559" y="988905"/>
            <a:ext cx="10326121" cy="5798393"/>
          </a:xfrm>
        </p:spPr>
        <p:txBody>
          <a:bodyPr>
            <a:normAutofit fontScale="92500" lnSpcReduction="20000"/>
          </a:bodyPr>
          <a:lstStyle/>
          <a:p>
            <a:pPr algn="l" fontAlgn="base">
              <a:buFont typeface="+mj-lt"/>
              <a:buAutoNum type="arabicPeriod"/>
            </a:pPr>
            <a:r>
              <a:rPr lang="en-US" b="1" i="0" dirty="0">
                <a:solidFill>
                  <a:srgbClr val="000000"/>
                </a:solidFill>
                <a:effectLst/>
                <a:latin typeface="inherit"/>
              </a:rPr>
              <a:t>Non-invasive infection: </a:t>
            </a:r>
            <a:r>
              <a:rPr lang="en-US" b="0" i="0" dirty="0">
                <a:solidFill>
                  <a:srgbClr val="000000"/>
                </a:solidFill>
                <a:effectLst/>
                <a:latin typeface="Open Sans"/>
              </a:rPr>
              <a:t>In many cases, the trophozoites remain confined to the intestinal lumen of individuals who are thus asymptomatic carriers and cysts passers.</a:t>
            </a:r>
          </a:p>
          <a:p>
            <a:pPr algn="l" fontAlgn="base">
              <a:buFont typeface="+mj-lt"/>
              <a:buAutoNum type="arabicPeriod"/>
            </a:pPr>
            <a:r>
              <a:rPr lang="en-US" b="1" i="0" dirty="0">
                <a:solidFill>
                  <a:srgbClr val="000000"/>
                </a:solidFill>
                <a:effectLst/>
                <a:latin typeface="inherit"/>
              </a:rPr>
              <a:t>Intestinal disease: </a:t>
            </a:r>
            <a:r>
              <a:rPr lang="en-US" b="0" i="0" dirty="0">
                <a:solidFill>
                  <a:srgbClr val="000000"/>
                </a:solidFill>
                <a:effectLst/>
                <a:latin typeface="Open Sans"/>
              </a:rPr>
              <a:t>In some patients, the trophozoites invade the intestinal mucosa,</a:t>
            </a:r>
          </a:p>
          <a:p>
            <a:pPr algn="l" fontAlgn="base">
              <a:buFont typeface="+mj-lt"/>
              <a:buAutoNum type="arabicPeriod"/>
            </a:pPr>
            <a:r>
              <a:rPr lang="en-US" b="1" i="0" dirty="0">
                <a:solidFill>
                  <a:srgbClr val="000000"/>
                </a:solidFill>
                <a:effectLst/>
                <a:latin typeface="inherit"/>
              </a:rPr>
              <a:t>Extra-intestinal disease </a:t>
            </a:r>
            <a:r>
              <a:rPr lang="en-US" b="0" i="0" dirty="0">
                <a:solidFill>
                  <a:srgbClr val="000000"/>
                </a:solidFill>
                <a:effectLst/>
                <a:latin typeface="Open Sans"/>
              </a:rPr>
              <a:t>: through the bloodstream, trophozoites invade extraintestinal sites such as the liver, brain, and lungs, with resultant pathologic manifestations.</a:t>
            </a:r>
          </a:p>
          <a:p>
            <a:pPr marL="0" indent="0" algn="l" fontAlgn="base">
              <a:buNone/>
            </a:pPr>
            <a:r>
              <a:rPr lang="en-US" dirty="0">
                <a:solidFill>
                  <a:srgbClr val="000000"/>
                </a:solidFill>
                <a:latin typeface="Open Sans"/>
              </a:rPr>
              <a:t>    Amoebic Dysentery : </a:t>
            </a:r>
          </a:p>
          <a:p>
            <a:pPr marL="0" indent="0" algn="l" fontAlgn="base">
              <a:buNone/>
            </a:pPr>
            <a:r>
              <a:rPr lang="en-US" b="0" i="0" dirty="0">
                <a:solidFill>
                  <a:srgbClr val="000000"/>
                </a:solidFill>
                <a:effectLst/>
                <a:latin typeface="Open Sans"/>
              </a:rPr>
              <a:t>    Abscess formation in organs : Lungs, Brain, Liver,</a:t>
            </a:r>
          </a:p>
          <a:p>
            <a:pPr fontAlgn="base"/>
            <a:r>
              <a:rPr lang="en-IN" b="1" dirty="0">
                <a:solidFill>
                  <a:srgbClr val="000000"/>
                </a:solidFill>
                <a:effectLst/>
                <a:latin typeface="Open Sans"/>
              </a:rPr>
              <a:t>Amoebic liver abscess</a:t>
            </a:r>
          </a:p>
          <a:p>
            <a:pPr fontAlgn="base">
              <a:buFont typeface="Arial" panose="020B0604020202020204" pitchFamily="34" charset="0"/>
              <a:buChar char="•"/>
            </a:pPr>
            <a:r>
              <a:rPr lang="en-IN" b="0" i="0" dirty="0" err="1">
                <a:solidFill>
                  <a:srgbClr val="000000"/>
                </a:solidFill>
                <a:effectLst/>
                <a:latin typeface="Open Sans"/>
              </a:rPr>
              <a:t>Amebic</a:t>
            </a:r>
            <a:r>
              <a:rPr lang="en-IN" b="0" i="0" dirty="0">
                <a:solidFill>
                  <a:srgbClr val="000000"/>
                </a:solidFill>
                <a:effectLst/>
                <a:latin typeface="Open Sans"/>
              </a:rPr>
              <a:t> abscess of the liver is characterized by</a:t>
            </a:r>
            <a:r>
              <a:rPr lang="en-IN" b="1" i="0" dirty="0">
                <a:solidFill>
                  <a:srgbClr val="000000"/>
                </a:solidFill>
                <a:effectLst/>
                <a:latin typeface="inherit"/>
              </a:rPr>
              <a:t> right upper quadrant pain</a:t>
            </a:r>
            <a:r>
              <a:rPr lang="en-IN" b="0" i="0" dirty="0">
                <a:solidFill>
                  <a:srgbClr val="000000"/>
                </a:solidFill>
                <a:effectLst/>
                <a:latin typeface="Open Sans"/>
              </a:rPr>
              <a:t>, weight loss, fever, and a tender enlarged liver.</a:t>
            </a:r>
          </a:p>
          <a:p>
            <a:pPr fontAlgn="base">
              <a:buFont typeface="Arial" panose="020B0604020202020204" pitchFamily="34" charset="0"/>
              <a:buChar char="•"/>
            </a:pPr>
            <a:r>
              <a:rPr lang="en-IN" b="0" i="0" dirty="0">
                <a:solidFill>
                  <a:srgbClr val="000000"/>
                </a:solidFill>
                <a:effectLst/>
                <a:latin typeface="Open Sans"/>
              </a:rPr>
              <a:t>Right-lobe abscesses can penetrate the diaphragm and cause lung disease (pulmonary amoebiasis)</a:t>
            </a:r>
          </a:p>
          <a:p>
            <a:pPr algn="l" fontAlgn="base">
              <a:buFont typeface="Arial" panose="020B0604020202020204" pitchFamily="34" charset="0"/>
              <a:buChar char="•"/>
            </a:pPr>
            <a:br>
              <a:rPr lang="en-IN" dirty="0">
                <a:effectLst/>
              </a:rPr>
            </a:br>
            <a:r>
              <a:rPr lang="en-IN" b="0" i="0" dirty="0">
                <a:solidFill>
                  <a:srgbClr val="000000"/>
                </a:solidFill>
                <a:effectLst/>
                <a:latin typeface="Open Sans"/>
              </a:rPr>
              <a:t>Other metastatic lesions: Cerebral amoebiasis</a:t>
            </a:r>
          </a:p>
          <a:p>
            <a:pPr algn="l" fontAlgn="base">
              <a:buFont typeface="Arial" panose="020B0604020202020204" pitchFamily="34" charset="0"/>
              <a:buChar char="•"/>
            </a:pPr>
            <a:r>
              <a:rPr lang="en-IN" b="0" i="0" dirty="0">
                <a:solidFill>
                  <a:srgbClr val="000000"/>
                </a:solidFill>
                <a:effectLst/>
                <a:latin typeface="Open Sans"/>
              </a:rPr>
              <a:t>Amoebic pericarditis</a:t>
            </a:r>
          </a:p>
          <a:p>
            <a:pPr algn="l" fontAlgn="base">
              <a:buFont typeface="Arial" panose="020B0604020202020204" pitchFamily="34" charset="0"/>
              <a:buChar char="•"/>
            </a:pPr>
            <a:r>
              <a:rPr lang="en-IN" b="0" i="0" dirty="0">
                <a:solidFill>
                  <a:srgbClr val="000000"/>
                </a:solidFill>
                <a:effectLst/>
                <a:latin typeface="Open Sans"/>
              </a:rPr>
              <a:t>Cutaneous amoebiasis</a:t>
            </a:r>
          </a:p>
          <a:p>
            <a:pPr algn="l" fontAlgn="base">
              <a:buFont typeface="Arial" panose="020B0604020202020204" pitchFamily="34" charset="0"/>
              <a:buChar char="•"/>
            </a:pPr>
            <a:r>
              <a:rPr lang="en-IN" b="0" i="0" dirty="0">
                <a:solidFill>
                  <a:srgbClr val="000000"/>
                </a:solidFill>
                <a:effectLst/>
                <a:latin typeface="Open Sans"/>
              </a:rPr>
              <a:t>Splenic abscess etc.</a:t>
            </a:r>
          </a:p>
          <a:p>
            <a:endParaRPr lang="en-US" b="0" i="0" dirty="0">
              <a:solidFill>
                <a:srgbClr val="000000"/>
              </a:solidFill>
              <a:effectLst/>
              <a:latin typeface="Open Sans"/>
            </a:endParaRPr>
          </a:p>
          <a:p>
            <a:pPr marL="0" indent="0" algn="l" fontAlgn="base">
              <a:buNone/>
            </a:pPr>
            <a:endParaRPr lang="en-US" b="0" i="0" dirty="0">
              <a:solidFill>
                <a:srgbClr val="000000"/>
              </a:solidFill>
              <a:effectLst/>
              <a:latin typeface="Open Sans"/>
            </a:endParaRP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0227542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2C2F9E-37F5-4EF8-A3C9-4A8379B22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Control Measures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CF180A-DBBD-4E0F-856B-B94D644A5D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Improved sanitation will help to reduce the </a:t>
            </a:r>
            <a:r>
              <a:rPr lang="en-US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liklihood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 of transmission. </a:t>
            </a:r>
          </a:p>
          <a:p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washing fruits and vegetables with clean water (or by peeling them yourself).</a:t>
            </a:r>
          </a:p>
          <a:p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</a:rPr>
              <a:t>Personal Hygiene to be strictly followed.</a:t>
            </a:r>
          </a:p>
          <a:p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</a:rPr>
              <a:t>Children's should be trained for their hygiene.</a:t>
            </a:r>
          </a:p>
          <a:p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</a:rPr>
              <a:t>Water should be boiled before drinking.</a:t>
            </a:r>
          </a:p>
          <a:p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</a:rPr>
              <a:t>Proper sewerage system should be constructed.</a:t>
            </a:r>
          </a:p>
          <a:p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</a:rPr>
              <a:t>Cysts may be destroyed by using 1 % formaldehyde, HgCl</a:t>
            </a:r>
            <a:r>
              <a:rPr lang="en-US" baseline="-25000" dirty="0">
                <a:solidFill>
                  <a:srgbClr val="222222"/>
                </a:solidFill>
                <a:latin typeface="arial" panose="020B0604020202020204" pitchFamily="34" charset="0"/>
              </a:rPr>
              <a:t>2</a:t>
            </a:r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</a:rPr>
              <a:t>, HCl or 50 % alcohol.</a:t>
            </a:r>
          </a:p>
          <a:p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</a:rPr>
              <a:t> 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4422070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E4196F-BF5E-4563-8F87-5268C2F076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Treatment</a:t>
            </a:r>
            <a:endParaRPr lang="en-IN" dirty="0"/>
          </a:p>
        </p:txBody>
      </p:sp>
      <p:pic>
        <p:nvPicPr>
          <p:cNvPr id="4" name="Content Placeholder 3" descr="Entamoeba histolytica">
            <a:extLst>
              <a:ext uri="{FF2B5EF4-FFF2-40B4-BE49-F238E27FC236}">
                <a16:creationId xmlns:a16="http://schemas.microsoft.com/office/drawing/2014/main" id="{4E84ECEC-7E11-411D-B393-7A64D7DF26D9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7279" y="1737360"/>
            <a:ext cx="10148897" cy="468229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958199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9354FE-C8FF-4430-B284-D1AFB3307A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920028"/>
          </a:xfrm>
        </p:spPr>
        <p:txBody>
          <a:bodyPr/>
          <a:lstStyle/>
          <a:p>
            <a:pPr algn="ctr"/>
            <a:r>
              <a:rPr lang="en-US" b="1" i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Fasciola</a:t>
            </a:r>
            <a:r>
              <a:rPr lang="en-US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hepatica</a:t>
            </a:r>
            <a:r>
              <a:rPr lang="en-US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Liver fluke</a:t>
            </a:r>
            <a:endParaRPr lang="en-IN" dirty="0"/>
          </a:p>
        </p:txBody>
      </p:sp>
      <p:pic>
        <p:nvPicPr>
          <p:cNvPr id="1026" name="Picture 2" descr="Fasciola hepatica Sarah Richards Max Karpyak. Scientific ...">
            <a:extLst>
              <a:ext uri="{FF2B5EF4-FFF2-40B4-BE49-F238E27FC236}">
                <a16:creationId xmlns:a16="http://schemas.microsoft.com/office/drawing/2014/main" id="{EE40E432-4AF2-403C-8292-103138CCBF2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608" y="1423448"/>
            <a:ext cx="11095349" cy="4939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38482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A5F7A7-CA21-452E-A7EC-55F295A5AA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6134" y="0"/>
            <a:ext cx="10058400" cy="1450757"/>
          </a:xfrm>
        </p:spPr>
        <p:txBody>
          <a:bodyPr>
            <a:normAutofit/>
          </a:bodyPr>
          <a:lstStyle/>
          <a:p>
            <a:pPr algn="ctr"/>
            <a:r>
              <a:rPr lang="en-US" sz="5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Parasitology</a:t>
            </a:r>
            <a:br>
              <a:rPr lang="en-US" sz="5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Study of parasite with reference to their host, life cycle, pathogenicity and control measures</a:t>
            </a:r>
            <a:endParaRPr lang="en-IN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00D63C-3CE1-4105-B75E-6C3B0EA199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6134" y="1836307"/>
            <a:ext cx="10058400" cy="4526786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Applied Branch of Science.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Parasite is microscopic to macroscopic.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E.g. viruses, bacteria, fungi, protists , worms, arthropods, few vertebrates.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Depends on the others for their survival.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2060"/>
                </a:solidFill>
              </a:rPr>
              <a:t>Parasitism</a:t>
            </a:r>
            <a:r>
              <a:rPr lang="en-US" dirty="0"/>
              <a:t>- Association with the other species depends on another for its </a:t>
            </a:r>
            <a:r>
              <a:rPr lang="en-US" dirty="0" err="1"/>
              <a:t>existance</a:t>
            </a:r>
            <a:r>
              <a:rPr lang="en-US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Kind of association one is getting benefited and other is getting harm.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2060"/>
                </a:solidFill>
              </a:rPr>
              <a:t>Host</a:t>
            </a:r>
            <a:r>
              <a:rPr lang="en-US" dirty="0"/>
              <a:t> – Any living organism which </a:t>
            </a:r>
            <a:r>
              <a:rPr lang="en-US" dirty="0" err="1"/>
              <a:t>harbours</a:t>
            </a:r>
            <a:r>
              <a:rPr lang="en-US" dirty="0"/>
              <a:t> the parasites, it provides food and shelter to the parasite.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2060"/>
                </a:solidFill>
              </a:rPr>
              <a:t>Parasite –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living organism which derives food and shelter from the organism where it lives.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2060"/>
                </a:solidFill>
              </a:rPr>
              <a:t>Vector – </a:t>
            </a:r>
            <a:r>
              <a:rPr lang="en-US" dirty="0">
                <a:solidFill>
                  <a:schemeClr val="tx1"/>
                </a:solidFill>
              </a:rPr>
              <a:t>disease transmitting agent. Carry parasite form one host to another. </a:t>
            </a:r>
          </a:p>
          <a:p>
            <a:pPr>
              <a:buFont typeface="Arial" panose="020B0604020202020204" pitchFamily="34" charset="0"/>
              <a:buChar char="•"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7245245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47AE9B-9BE3-415E-A8D2-6290E51C61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3074" name="Picture 2" descr="HISTORY&#10;•First trematode – 600 years ago&#10;– Jehan de Briein -1379&#10;•Linnaeus -1758&#10;•Complete life cycle – Leuckart&#10;and Thoma...">
            <a:extLst>
              <a:ext uri="{FF2B5EF4-FFF2-40B4-BE49-F238E27FC236}">
                <a16:creationId xmlns:a16="http://schemas.microsoft.com/office/drawing/2014/main" id="{0033BAFA-2B33-4803-9C4F-3475DF3407D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119" y="286603"/>
            <a:ext cx="10397765" cy="6284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941877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5419D4-80E7-48E4-95A0-8358AEABF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2050" name="Picture 2" descr="INTRODUCTION• Phylum:  Platyhelminthes• Flat worm• Liver fluke• Effects sheep,  cattle, and  sometimes  humansDR.T.V.RAO M...">
            <a:extLst>
              <a:ext uri="{FF2B5EF4-FFF2-40B4-BE49-F238E27FC236}">
                <a16:creationId xmlns:a16="http://schemas.microsoft.com/office/drawing/2014/main" id="{2B2666AC-D147-47D3-B1E9-9399D8371E81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120" y="188536"/>
            <a:ext cx="10416618" cy="6193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32761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95521E-4684-4A23-97F8-AFF6C71A62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1026" name="Picture 2" descr="FASCIOLA HEPATICA• Fasciola hepatica, also known as the common liver  fluke or sheep liver fluke, is a parasitic flatworm ...">
            <a:extLst>
              <a:ext uri="{FF2B5EF4-FFF2-40B4-BE49-F238E27FC236}">
                <a16:creationId xmlns:a16="http://schemas.microsoft.com/office/drawing/2014/main" id="{4EAACEDB-D1C1-4FF2-8C75-66B6A8DD329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694" y="669303"/>
            <a:ext cx="10727702" cy="5656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705692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CDAB43-C016-4124-AE07-AA9D1330EF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2054" name="Picture 6">
            <a:extLst>
              <a:ext uri="{FF2B5EF4-FFF2-40B4-BE49-F238E27FC236}">
                <a16:creationId xmlns:a16="http://schemas.microsoft.com/office/drawing/2014/main" id="{62F0CD31-E888-4ECB-84D6-D619FB4E9E0C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320" y="678731"/>
            <a:ext cx="10577503" cy="5712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117410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DB7520-A157-40C2-AB28-AD997DF0CE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4098" name="Picture 2" descr="HABITAT&#10;•Primarily a parasite of herbivores (particularly sheep&#10;and cattle) causing zoonosis.&#10;•Human beings are occasional...">
            <a:extLst>
              <a:ext uri="{FF2B5EF4-FFF2-40B4-BE49-F238E27FC236}">
                <a16:creationId xmlns:a16="http://schemas.microsoft.com/office/drawing/2014/main" id="{BE49F41B-218E-4C01-93F7-277DE2E15BC1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1534" y="267749"/>
            <a:ext cx="10360058" cy="6001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215368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1EF949-884C-4CBA-9346-A24A954B1F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702302"/>
          </a:xfrm>
        </p:spPr>
        <p:txBody>
          <a:bodyPr/>
          <a:lstStyle/>
          <a:p>
            <a:pPr algn="ctr"/>
            <a:r>
              <a:rPr lang="en-US" sz="4000" b="1" i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Fasciola</a:t>
            </a:r>
            <a:r>
              <a:rPr lang="en-US" sz="40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hepatica-Life Cycle</a:t>
            </a:r>
            <a:endParaRPr lang="en-IN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21A624-0582-48EA-A869-238C8352A8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5122" name="Picture 2" descr="Fasciola hepatica: parasite from Vetstream | Definitive Veterinary ...">
            <a:extLst>
              <a:ext uri="{FF2B5EF4-FFF2-40B4-BE49-F238E27FC236}">
                <a16:creationId xmlns:a16="http://schemas.microsoft.com/office/drawing/2014/main" id="{88A1C9D7-09F5-4E85-8EB3-92CCB58125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4277" y="988906"/>
            <a:ext cx="8832916" cy="5373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642064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E86834-619C-4372-9B14-1CC8E176B6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4098" name="Picture 2" descr="DR.T.V.RAO MD   12 ">
            <a:extLst>
              <a:ext uri="{FF2B5EF4-FFF2-40B4-BE49-F238E27FC236}">
                <a16:creationId xmlns:a16="http://schemas.microsoft.com/office/drawing/2014/main" id="{62285372-A949-4931-8AA9-DC185320D87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320" y="480767"/>
            <a:ext cx="10615210" cy="5976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300205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FD5A8C-D31C-47D7-92D1-6AD8FD3C33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5122" name="Picture 2" descr="SYMPTOMS•     Abdominal Pain•     Anemia•     Hepatic Tenderness•     Hepatomegaly resulting from Edema•     Intermittent ...">
            <a:extLst>
              <a:ext uri="{FF2B5EF4-FFF2-40B4-BE49-F238E27FC236}">
                <a16:creationId xmlns:a16="http://schemas.microsoft.com/office/drawing/2014/main" id="{D359F037-2095-4AFB-BA10-906370AFB1BC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706" y="490195"/>
            <a:ext cx="10633434" cy="5806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951213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585080-F37C-4D0B-A97F-9BBB754024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30C576-C2B8-4172-97CD-AEDC201E7C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6146" name="Picture 2" descr="SYMPTOMS• Acute     • More common in sheep     • 10,000+ Metacercariae consumed at one time     • Dramatic Liver Inflammat...">
            <a:extLst>
              <a:ext uri="{FF2B5EF4-FFF2-40B4-BE49-F238E27FC236}">
                <a16:creationId xmlns:a16="http://schemas.microsoft.com/office/drawing/2014/main" id="{C5B88BE0-34EB-4132-81F6-E89DEE0791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278" y="286602"/>
            <a:ext cx="10935093" cy="6048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125523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D3F5F7-2DB9-474F-981C-20F4F91C2B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Control Measures</a:t>
            </a:r>
            <a:endParaRPr lang="en-IN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CB1ACD-56E1-4E01-A87D-3D8701FB53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Human infection can be checked.</a:t>
            </a:r>
          </a:p>
          <a:p>
            <a:r>
              <a:rPr lang="en-US" b="0" i="0" dirty="0">
                <a:solidFill>
                  <a:srgbClr val="333333"/>
                </a:solidFill>
                <a:effectLst/>
                <a:latin typeface="Helvetica" panose="020B0604020202020204" pitchFamily="34" charset="0"/>
              </a:rPr>
              <a:t>From a public health perspective, control of human fascioliasis mainly relies on timely treatment with triclabendazole.</a:t>
            </a:r>
          </a:p>
          <a:p>
            <a:r>
              <a:rPr lang="en-US" b="0" i="0" dirty="0">
                <a:solidFill>
                  <a:srgbClr val="333333"/>
                </a:solidFill>
                <a:effectLst/>
                <a:latin typeface="Helvetica" panose="020B0604020202020204" pitchFamily="34" charset="0"/>
              </a:rPr>
              <a:t>individual case-management following a simplified diagnostic protocol</a:t>
            </a:r>
            <a:r>
              <a:rPr lang="en-US" dirty="0">
                <a:solidFill>
                  <a:srgbClr val="333333"/>
                </a:solidFill>
                <a:latin typeface="Helvetica" panose="020B0604020202020204" pitchFamily="34" charset="0"/>
              </a:rPr>
              <a:t>.</a:t>
            </a:r>
          </a:p>
          <a:p>
            <a:r>
              <a:rPr lang="en-US" dirty="0">
                <a:solidFill>
                  <a:srgbClr val="333333"/>
                </a:solidFill>
                <a:latin typeface="Helvetica" panose="020B0604020202020204" pitchFamily="34" charset="0"/>
              </a:rPr>
              <a:t>The population of pond snail ; an intermediate host in infected area should be controlled.</a:t>
            </a:r>
          </a:p>
          <a:p>
            <a:r>
              <a:rPr lang="en-US" dirty="0">
                <a:solidFill>
                  <a:srgbClr val="333333"/>
                </a:solidFill>
                <a:latin typeface="Helvetica" panose="020B0604020202020204" pitchFamily="34" charset="0"/>
              </a:rPr>
              <a:t> </a:t>
            </a:r>
            <a:r>
              <a:rPr lang="en-US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prevents cattle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grazing the snail habitat.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2843723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3D169B-43C6-4AEF-ADF0-14578B15BA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2695" y="1"/>
            <a:ext cx="10058400" cy="988905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Types of Parasites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1DA3EB-E0D9-472F-9DB3-97915C64DD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1327259"/>
            <a:ext cx="10058400" cy="5130101"/>
          </a:xfrm>
        </p:spPr>
        <p:txBody>
          <a:bodyPr>
            <a:normAutofit fontScale="925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>
                <a:solidFill>
                  <a:srgbClr val="002060"/>
                </a:solidFill>
              </a:rPr>
              <a:t>Ectoparasite- </a:t>
            </a:r>
            <a:r>
              <a:rPr lang="en-US" dirty="0" err="1">
                <a:solidFill>
                  <a:schemeClr val="tx1"/>
                </a:solidFill>
              </a:rPr>
              <a:t>e.g</a:t>
            </a:r>
            <a:r>
              <a:rPr lang="en-US" dirty="0">
                <a:solidFill>
                  <a:schemeClr val="tx1"/>
                </a:solidFill>
              </a:rPr>
              <a:t> leech, mosquito, bedbugs</a:t>
            </a:r>
            <a:endParaRPr lang="en-US" dirty="0">
              <a:solidFill>
                <a:srgbClr val="00206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dirty="0">
                <a:solidFill>
                  <a:srgbClr val="002060"/>
                </a:solidFill>
              </a:rPr>
              <a:t>Endoparasite – </a:t>
            </a:r>
            <a:r>
              <a:rPr lang="en-US" dirty="0">
                <a:solidFill>
                  <a:schemeClr val="tx1"/>
                </a:solidFill>
              </a:rPr>
              <a:t>e.g. </a:t>
            </a:r>
            <a:r>
              <a:rPr lang="en-US" i="1" dirty="0">
                <a:solidFill>
                  <a:schemeClr val="tx1"/>
                </a:solidFill>
              </a:rPr>
              <a:t>P. vivax, leishmania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>
                <a:solidFill>
                  <a:srgbClr val="002060"/>
                </a:solidFill>
              </a:rPr>
              <a:t>Temporary parasite – </a:t>
            </a:r>
            <a:r>
              <a:rPr lang="en-US" dirty="0">
                <a:solidFill>
                  <a:schemeClr val="tx1"/>
                </a:solidFill>
              </a:rPr>
              <a:t>e.g. bedbug mosquito </a:t>
            </a:r>
            <a:endParaRPr lang="en-US" dirty="0">
              <a:solidFill>
                <a:srgbClr val="00206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dirty="0">
                <a:solidFill>
                  <a:srgbClr val="002060"/>
                </a:solidFill>
              </a:rPr>
              <a:t>Permanent parasite – </a:t>
            </a:r>
            <a:r>
              <a:rPr lang="en-US" dirty="0">
                <a:solidFill>
                  <a:schemeClr val="tx1"/>
                </a:solidFill>
              </a:rPr>
              <a:t>e.g</a:t>
            </a:r>
            <a:r>
              <a:rPr lang="en-US" dirty="0">
                <a:solidFill>
                  <a:srgbClr val="002060"/>
                </a:solidFill>
              </a:rPr>
              <a:t>. </a:t>
            </a:r>
            <a:r>
              <a:rPr lang="en-US" dirty="0">
                <a:solidFill>
                  <a:schemeClr val="tx1"/>
                </a:solidFill>
              </a:rPr>
              <a:t>Ascaris, </a:t>
            </a:r>
            <a:r>
              <a:rPr lang="en-US" dirty="0" err="1">
                <a:solidFill>
                  <a:schemeClr val="tx1"/>
                </a:solidFill>
              </a:rPr>
              <a:t>Wucheraria</a:t>
            </a:r>
            <a:endParaRPr lang="en-US" dirty="0">
              <a:solidFill>
                <a:srgbClr val="00206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dirty="0">
                <a:solidFill>
                  <a:srgbClr val="002060"/>
                </a:solidFill>
              </a:rPr>
              <a:t>Intracellular parasite- </a:t>
            </a:r>
            <a:r>
              <a:rPr lang="en-US" dirty="0" err="1">
                <a:solidFill>
                  <a:schemeClr val="tx1"/>
                </a:solidFill>
              </a:rPr>
              <a:t>e.g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Plasmodium</a:t>
            </a:r>
            <a:endParaRPr lang="en-US" dirty="0">
              <a:solidFill>
                <a:srgbClr val="00206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dirty="0">
                <a:solidFill>
                  <a:srgbClr val="002060"/>
                </a:solidFill>
              </a:rPr>
              <a:t>Extracellular parasite – </a:t>
            </a:r>
            <a:r>
              <a:rPr lang="en-US" dirty="0">
                <a:solidFill>
                  <a:schemeClr val="tx1"/>
                </a:solidFill>
              </a:rPr>
              <a:t>e.g. Ascaris , liver fluke</a:t>
            </a:r>
            <a:endParaRPr lang="en-US" dirty="0">
              <a:solidFill>
                <a:srgbClr val="00206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dirty="0">
                <a:solidFill>
                  <a:srgbClr val="002060"/>
                </a:solidFill>
              </a:rPr>
              <a:t>Monogenic parasite –</a:t>
            </a:r>
            <a:r>
              <a:rPr lang="en-US" dirty="0">
                <a:solidFill>
                  <a:schemeClr val="tx1"/>
                </a:solidFill>
              </a:rPr>
              <a:t>e.g. </a:t>
            </a:r>
            <a:r>
              <a:rPr lang="en-US" i="1" dirty="0" err="1">
                <a:solidFill>
                  <a:schemeClr val="tx1"/>
                </a:solidFill>
              </a:rPr>
              <a:t>Ancylostoma</a:t>
            </a:r>
            <a:r>
              <a:rPr lang="en-US" i="1" dirty="0">
                <a:solidFill>
                  <a:schemeClr val="tx1"/>
                </a:solidFill>
              </a:rPr>
              <a:t> duodenale </a:t>
            </a:r>
            <a:r>
              <a:rPr lang="en-US" dirty="0">
                <a:solidFill>
                  <a:schemeClr val="tx1"/>
                </a:solidFill>
              </a:rPr>
              <a:t>(man)</a:t>
            </a:r>
            <a:endParaRPr lang="en-US" dirty="0">
              <a:solidFill>
                <a:srgbClr val="00206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dirty="0">
                <a:solidFill>
                  <a:srgbClr val="002060"/>
                </a:solidFill>
              </a:rPr>
              <a:t>Digenetic parasite- </a:t>
            </a:r>
            <a:r>
              <a:rPr lang="en-US" dirty="0">
                <a:solidFill>
                  <a:schemeClr val="tx1"/>
                </a:solidFill>
              </a:rPr>
              <a:t>e.g. </a:t>
            </a:r>
            <a:r>
              <a:rPr lang="en-US" i="1" dirty="0" err="1">
                <a:solidFill>
                  <a:schemeClr val="tx1"/>
                </a:solidFill>
              </a:rPr>
              <a:t>Dracunculus</a:t>
            </a:r>
            <a:r>
              <a:rPr lang="en-US" i="1" dirty="0">
                <a:solidFill>
                  <a:schemeClr val="tx1"/>
                </a:solidFill>
              </a:rPr>
              <a:t>, Taenia </a:t>
            </a:r>
            <a:r>
              <a:rPr lang="en-US" i="1" dirty="0" err="1">
                <a:solidFill>
                  <a:schemeClr val="tx1"/>
                </a:solidFill>
              </a:rPr>
              <a:t>solium</a:t>
            </a:r>
            <a:endParaRPr lang="en-US" i="1" dirty="0">
              <a:solidFill>
                <a:srgbClr val="00206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dirty="0">
                <a:solidFill>
                  <a:srgbClr val="002060"/>
                </a:solidFill>
              </a:rPr>
              <a:t>Obligatory parasite- </a:t>
            </a:r>
            <a:r>
              <a:rPr lang="en-US" dirty="0">
                <a:solidFill>
                  <a:schemeClr val="tx1"/>
                </a:solidFill>
              </a:rPr>
              <a:t>e.g.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i="1" dirty="0">
                <a:solidFill>
                  <a:schemeClr val="tx1"/>
                </a:solidFill>
              </a:rPr>
              <a:t>P. vivax, Trypanosoma </a:t>
            </a:r>
            <a:r>
              <a:rPr lang="en-US" i="1" dirty="0" err="1">
                <a:solidFill>
                  <a:schemeClr val="tx1"/>
                </a:solidFill>
              </a:rPr>
              <a:t>gambiense</a:t>
            </a:r>
            <a:endParaRPr lang="en-US" i="1" dirty="0">
              <a:solidFill>
                <a:schemeClr val="tx1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dirty="0">
                <a:solidFill>
                  <a:srgbClr val="002060"/>
                </a:solidFill>
              </a:rPr>
              <a:t>Facultative parasite-</a:t>
            </a:r>
            <a:r>
              <a:rPr lang="en-US" dirty="0">
                <a:solidFill>
                  <a:schemeClr val="tx1"/>
                </a:solidFill>
              </a:rPr>
              <a:t>e.g. free living nematodes</a:t>
            </a:r>
            <a:endParaRPr lang="en-US" dirty="0">
              <a:solidFill>
                <a:srgbClr val="00206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IN" dirty="0">
                <a:solidFill>
                  <a:srgbClr val="002060"/>
                </a:solidFill>
              </a:rPr>
              <a:t>Occasional or Accidental parasite – </a:t>
            </a:r>
            <a:r>
              <a:rPr lang="en-IN" dirty="0">
                <a:solidFill>
                  <a:schemeClr val="tx1"/>
                </a:solidFill>
              </a:rPr>
              <a:t>e.g. liver fluke found in dogs, cats and humans</a:t>
            </a:r>
            <a:endParaRPr lang="en-IN" dirty="0">
              <a:solidFill>
                <a:srgbClr val="00206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IN" dirty="0">
                <a:solidFill>
                  <a:srgbClr val="002060"/>
                </a:solidFill>
              </a:rPr>
              <a:t>Pathogenic parasite – </a:t>
            </a:r>
            <a:r>
              <a:rPr lang="en-IN" dirty="0">
                <a:solidFill>
                  <a:schemeClr val="tx1"/>
                </a:solidFill>
              </a:rPr>
              <a:t>e.g. </a:t>
            </a:r>
            <a:r>
              <a:rPr lang="en-IN" i="1" dirty="0">
                <a:solidFill>
                  <a:schemeClr val="tx1"/>
                </a:solidFill>
              </a:rPr>
              <a:t>W. </a:t>
            </a:r>
            <a:r>
              <a:rPr lang="en-IN" i="1" dirty="0" err="1">
                <a:solidFill>
                  <a:schemeClr val="tx1"/>
                </a:solidFill>
              </a:rPr>
              <a:t>bancrofti</a:t>
            </a:r>
            <a:endParaRPr lang="en-IN" i="1" dirty="0">
              <a:solidFill>
                <a:srgbClr val="00206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IN" dirty="0">
                <a:solidFill>
                  <a:srgbClr val="002060"/>
                </a:solidFill>
              </a:rPr>
              <a:t>Non pathogenic parasite –</a:t>
            </a:r>
            <a:r>
              <a:rPr lang="en-IN" dirty="0">
                <a:solidFill>
                  <a:schemeClr val="tx1"/>
                </a:solidFill>
              </a:rPr>
              <a:t>e.g. Entamoeba</a:t>
            </a:r>
            <a:endParaRPr lang="en-IN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758263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0BAFA4-3C82-4349-A60A-D36E55EF65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Treatment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1DF6FD-4FB3-4EEE-907A-81504BFEBA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0" i="0" dirty="0">
                <a:solidFill>
                  <a:srgbClr val="000000"/>
                </a:solidFill>
                <a:effectLst/>
                <a:latin typeface="Open Sans"/>
              </a:rPr>
              <a:t>The first step is to make sure the diagnosis is correct.</a:t>
            </a:r>
          </a:p>
          <a:p>
            <a:endParaRPr lang="en-IN" b="0" i="0" dirty="0">
              <a:solidFill>
                <a:srgbClr val="222222"/>
              </a:solidFill>
              <a:effectLst/>
              <a:latin typeface="arial" panose="020B0604020202020204" pitchFamily="34" charset="0"/>
            </a:endParaRPr>
          </a:p>
          <a:p>
            <a:r>
              <a:rPr lang="en-IN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Triclabendazole. Triclabendazole, a benzimidazole compound active against immature and adult </a:t>
            </a:r>
            <a:r>
              <a:rPr lang="en-IN" b="1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Fasciola</a:t>
            </a:r>
            <a:r>
              <a:rPr lang="en-IN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parasites.</a:t>
            </a:r>
          </a:p>
          <a:p>
            <a:r>
              <a:rPr lang="en-IN" dirty="0">
                <a:solidFill>
                  <a:srgbClr val="222222"/>
                </a:solidFill>
                <a:latin typeface="arial" panose="020B0604020202020204" pitchFamily="34" charset="0"/>
              </a:rPr>
              <a:t>Bithionol found to be most effective drug against this parasite.</a:t>
            </a:r>
          </a:p>
          <a:p>
            <a:r>
              <a:rPr lang="en-IN" dirty="0">
                <a:solidFill>
                  <a:srgbClr val="222222"/>
                </a:solidFill>
                <a:latin typeface="arial" panose="020B0604020202020204" pitchFamily="34" charset="0"/>
              </a:rPr>
              <a:t>Liver rot is treated by </a:t>
            </a:r>
            <a:r>
              <a:rPr lang="en-IN" dirty="0" err="1">
                <a:solidFill>
                  <a:srgbClr val="222222"/>
                </a:solidFill>
                <a:latin typeface="arial" panose="020B0604020202020204" pitchFamily="34" charset="0"/>
              </a:rPr>
              <a:t>Emetin</a:t>
            </a:r>
            <a:r>
              <a:rPr lang="en-IN" dirty="0">
                <a:solidFill>
                  <a:srgbClr val="222222"/>
                </a:solidFill>
                <a:latin typeface="arial" panose="020B0604020202020204" pitchFamily="34" charset="0"/>
              </a:rPr>
              <a:t> hydrochloride, </a:t>
            </a:r>
            <a:r>
              <a:rPr lang="en-IN" dirty="0" err="1">
                <a:solidFill>
                  <a:srgbClr val="222222"/>
                </a:solidFill>
                <a:latin typeface="arial" panose="020B0604020202020204" pitchFamily="34" charset="0"/>
              </a:rPr>
              <a:t>filicin</a:t>
            </a:r>
            <a:r>
              <a:rPr lang="en-IN" dirty="0">
                <a:solidFill>
                  <a:srgbClr val="222222"/>
                </a:solidFill>
                <a:latin typeface="arial" panose="020B0604020202020204" pitchFamily="34" charset="0"/>
              </a:rPr>
              <a:t> compounds and tetrachloroethane.</a:t>
            </a:r>
          </a:p>
          <a:p>
            <a:pPr algn="l"/>
            <a:r>
              <a:rPr lang="en-US" b="0" i="0" dirty="0">
                <a:solidFill>
                  <a:srgbClr val="2A2A2A"/>
                </a:solidFill>
                <a:effectLst/>
                <a:latin typeface="proxima_nova_rgregular"/>
              </a:rPr>
              <a:t>Nitazoxanide is a good alternative to triclabendazole, especially in the chronic stage of infection. It is given as 500 mg twice a day for 7 days in adults</a:t>
            </a:r>
          </a:p>
          <a:p>
            <a:br>
              <a:rPr lang="en-US" dirty="0"/>
            </a:b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05523492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375147-5FD0-4713-917F-6B9AE02C69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1089710"/>
          </a:xfrm>
        </p:spPr>
        <p:txBody>
          <a:bodyPr/>
          <a:lstStyle/>
          <a:p>
            <a:pPr algn="ctr"/>
            <a:r>
              <a:rPr lang="en-US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Taenia </a:t>
            </a:r>
            <a:r>
              <a:rPr lang="en-US" b="1" i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solium</a:t>
            </a: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Tape worm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8E7F53-772F-4AD4-884A-79B8F4DAA0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 dirty="0"/>
          </a:p>
        </p:txBody>
      </p:sp>
      <p:pic>
        <p:nvPicPr>
          <p:cNvPr id="1026" name="Picture 2" descr="Taenia: Body wall, Respiration, Excretion and Nervous system ...">
            <a:extLst>
              <a:ext uri="{FF2B5EF4-FFF2-40B4-BE49-F238E27FC236}">
                <a16:creationId xmlns:a16="http://schemas.microsoft.com/office/drawing/2014/main" id="{4BE6EB73-5C72-4464-A190-FC3DA28BE4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278" y="1737360"/>
            <a:ext cx="10293442" cy="4892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807074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1D3336-E335-45C9-B2AA-B3FA0D66D1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778626"/>
          </a:xfrm>
        </p:spPr>
        <p:txBody>
          <a:bodyPr/>
          <a:lstStyle/>
          <a:p>
            <a:pPr algn="ctr"/>
            <a:r>
              <a:rPr lang="en-US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Taenia </a:t>
            </a:r>
            <a:r>
              <a:rPr lang="en-US" b="1" i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solium</a:t>
            </a:r>
            <a:endParaRPr lang="en-IN" dirty="0"/>
          </a:p>
        </p:txBody>
      </p:sp>
      <p:pic>
        <p:nvPicPr>
          <p:cNvPr id="2050" name="Picture 2" descr="LIFE CYCLE&#10; ">
            <a:extLst>
              <a:ext uri="{FF2B5EF4-FFF2-40B4-BE49-F238E27FC236}">
                <a16:creationId xmlns:a16="http://schemas.microsoft.com/office/drawing/2014/main" id="{2490266F-DE36-46F3-9D7A-BAF0307FE97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2619" y="1225485"/>
            <a:ext cx="9153425" cy="5165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824481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8F3AD9-53CA-4871-8F99-51E5F2AC48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976589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Habitat and distribution</a:t>
            </a:r>
            <a:endParaRPr lang="en-IN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2BE7EF-9531-45A5-B00B-49E2F5F282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395167"/>
            <a:ext cx="10058400" cy="4939645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US" b="1" i="0" dirty="0">
                <a:solidFill>
                  <a:srgbClr val="002060"/>
                </a:solidFill>
                <a:effectLst/>
                <a:latin typeface="arial" panose="020B0604020202020204" pitchFamily="34" charset="0"/>
              </a:rPr>
              <a:t>Geographic Distribution</a:t>
            </a:r>
          </a:p>
          <a:p>
            <a:pPr algn="l"/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worldwide in </a:t>
            </a:r>
            <a:r>
              <a:rPr lang="en-US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distribution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. </a:t>
            </a:r>
          </a:p>
          <a:p>
            <a:pPr algn="l"/>
            <a:r>
              <a:rPr lang="en-US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Taenia </a:t>
            </a:r>
            <a:r>
              <a:rPr lang="en-US" b="1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solium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is more prevalent in poorer communities where humans live in close contact with pigs and eat undercooked pork.</a:t>
            </a:r>
          </a:p>
          <a:p>
            <a:pPr algn="l"/>
            <a:endParaRPr lang="en-US" sz="2200" b="1" dirty="0">
              <a:solidFill>
                <a:srgbClr val="002060"/>
              </a:solidFill>
              <a:latin typeface="arial" panose="020B0604020202020204" pitchFamily="34" charset="0"/>
            </a:endParaRPr>
          </a:p>
          <a:p>
            <a:pPr algn="l"/>
            <a:r>
              <a:rPr lang="en-US" sz="2200" b="1" dirty="0">
                <a:solidFill>
                  <a:srgbClr val="002060"/>
                </a:solidFill>
                <a:latin typeface="arial" panose="020B0604020202020204" pitchFamily="34" charset="0"/>
              </a:rPr>
              <a:t>Habitat </a:t>
            </a:r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</a:rPr>
              <a:t>:-</a:t>
            </a:r>
          </a:p>
          <a:p>
            <a:pPr algn="l"/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Tapeworms live in almost all land, sea, and </a:t>
            </a:r>
            <a:r>
              <a:rPr lang="en-US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freshwater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habitats where vertebrates live.</a:t>
            </a:r>
          </a:p>
          <a:p>
            <a:pPr algn="l"/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Most adult tapeworms live in the intestines of the final hosts, but a few </a:t>
            </a:r>
            <a:r>
              <a:rPr lang="en-US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species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live in the body cavity.</a:t>
            </a:r>
            <a:endParaRPr lang="en-US" dirty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pPr algn="l"/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The pork </a:t>
            </a:r>
            <a:r>
              <a:rPr lang="en-US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tapeworm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has several different </a:t>
            </a:r>
            <a:r>
              <a:rPr lang="en-US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habitats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depending on the stage in its life cycle.</a:t>
            </a:r>
          </a:p>
          <a:p>
            <a:pPr algn="l"/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The preadult </a:t>
            </a:r>
            <a:r>
              <a:rPr lang="en-US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tapeworm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and adult </a:t>
            </a:r>
            <a:r>
              <a:rPr lang="en-US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tapeworm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can be found in the small intestine of a human host.</a:t>
            </a:r>
          </a:p>
          <a:p>
            <a:pPr algn="l"/>
            <a:br>
              <a:rPr lang="en-US" b="0" i="0" u="none" strike="noStrike" dirty="0">
                <a:solidFill>
                  <a:srgbClr val="660099"/>
                </a:solidFill>
                <a:effectLst/>
                <a:latin typeface="arial" panose="020B0604020202020204" pitchFamily="34" charset="0"/>
                <a:hlinkClick r:id="rId2"/>
              </a:rPr>
            </a:br>
            <a:endParaRPr lang="en-US" b="0" i="0" dirty="0">
              <a:solidFill>
                <a:srgbClr val="222222"/>
              </a:solidFill>
              <a:effectLst/>
              <a:latin typeface="arial" panose="020B0604020202020204" pitchFamily="34" charset="0"/>
            </a:endParaRP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19910479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2CC81D-04EA-4AE8-BF09-D8952CCD00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3074" name="Picture 2" descr="Morphology     1.   Adult is flattened ribbon-like, creamy write in color, measures about   2-4 m and has 700-1000 proglot...">
            <a:extLst>
              <a:ext uri="{FF2B5EF4-FFF2-40B4-BE49-F238E27FC236}">
                <a16:creationId xmlns:a16="http://schemas.microsoft.com/office/drawing/2014/main" id="{7FD5D885-BB20-43D7-9124-ADBD3345A9E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7280" y="-37706"/>
            <a:ext cx="9997440" cy="627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310794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12D57C-FC8F-4B59-849D-95B6B95988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4098" name="Picture 2" descr="Immature proglottides are transverse rectangle, located inthe anterior part of the body and inner organs aredeveloping.  M...">
            <a:extLst>
              <a:ext uri="{FF2B5EF4-FFF2-40B4-BE49-F238E27FC236}">
                <a16:creationId xmlns:a16="http://schemas.microsoft.com/office/drawing/2014/main" id="{E4A2072E-F775-4E91-A7D7-80BB720BCB8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973" y="452487"/>
            <a:ext cx="10624007" cy="5722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105778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52E012-9839-48A7-B17F-2A2F03F84E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863467"/>
          </a:xfrm>
        </p:spPr>
        <p:txBody>
          <a:bodyPr/>
          <a:lstStyle/>
          <a:p>
            <a:pPr algn="ctr"/>
            <a:r>
              <a:rPr lang="en-US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Taenia </a:t>
            </a:r>
            <a:r>
              <a:rPr lang="en-US" b="1" i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solium</a:t>
            </a:r>
            <a:r>
              <a:rPr lang="en-US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-Life Cycle</a:t>
            </a:r>
            <a:endParaRPr lang="en-IN" dirty="0"/>
          </a:p>
        </p:txBody>
      </p:sp>
      <p:pic>
        <p:nvPicPr>
          <p:cNvPr id="5122" name="Picture 2" descr="Life cycle of Taenia solium cysticercosis (source: CDC- DPDx ...">
            <a:extLst>
              <a:ext uri="{FF2B5EF4-FFF2-40B4-BE49-F238E27FC236}">
                <a16:creationId xmlns:a16="http://schemas.microsoft.com/office/drawing/2014/main" id="{814F0940-40A4-4CDE-BCAF-B3B03053D13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093" y="1036949"/>
            <a:ext cx="8295587" cy="5534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960856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EAF506-0E04-499C-9088-D363AC69FC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 dirty="0"/>
          </a:p>
        </p:txBody>
      </p:sp>
      <p:pic>
        <p:nvPicPr>
          <p:cNvPr id="6146" name="Picture 2" descr="Untitled Document">
            <a:extLst>
              <a:ext uri="{FF2B5EF4-FFF2-40B4-BE49-F238E27FC236}">
                <a16:creationId xmlns:a16="http://schemas.microsoft.com/office/drawing/2014/main" id="{40CE68C1-0176-4A6A-8E13-214DB24BC5F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412" y="286604"/>
            <a:ext cx="10454326" cy="6085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331851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3C745C-A0DE-464D-8A35-25CED89963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854040"/>
          </a:xfrm>
        </p:spPr>
        <p:txBody>
          <a:bodyPr/>
          <a:lstStyle/>
          <a:p>
            <a:pPr algn="ctr"/>
            <a:r>
              <a:rPr lang="en-US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Taenia </a:t>
            </a:r>
            <a:r>
              <a:rPr lang="en-US" b="1" i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solium</a:t>
            </a:r>
            <a:r>
              <a:rPr lang="en-US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-Pathogenicity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000A68-8086-4A20-9D77-7354A628E7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US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Pathogenesis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of </a:t>
            </a:r>
            <a:r>
              <a:rPr lang="en-US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Taenia </a:t>
            </a:r>
            <a:r>
              <a:rPr lang="en-US" b="1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solium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taeniasis and cysticercosis.</a:t>
            </a:r>
            <a:endParaRPr lang="en-US" b="1" i="0" dirty="0">
              <a:solidFill>
                <a:srgbClr val="222222"/>
              </a:solidFill>
              <a:effectLst/>
              <a:latin typeface="arial" panose="020B0604020202020204" pitchFamily="34" charset="0"/>
            </a:endParaRPr>
          </a:p>
          <a:p>
            <a:pPr algn="l"/>
            <a:r>
              <a:rPr lang="en-US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Taenia </a:t>
            </a:r>
            <a:r>
              <a:rPr lang="en-US" b="1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solium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may cause two different infections in humans, intestinal taeniasis (the intestinal infection with the adult </a:t>
            </a:r>
            <a:r>
              <a:rPr lang="en-US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tapeworm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).</a:t>
            </a:r>
          </a:p>
          <a:p>
            <a:pPr algn="l"/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cysticercosis (a tissue infection with the cystic larvae or </a:t>
            </a:r>
            <a:r>
              <a:rPr lang="en-US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cysticercus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).</a:t>
            </a:r>
          </a:p>
          <a:p>
            <a:b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</a:b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97200754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DDE61D-1B08-48A1-AE63-B79AF09465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7170" name="Picture 2" descr="Human infection - taeniasis• The scolex attaches to the mucosa and begins  forming segments (proglotids)• After two months...">
            <a:extLst>
              <a:ext uri="{FF2B5EF4-FFF2-40B4-BE49-F238E27FC236}">
                <a16:creationId xmlns:a16="http://schemas.microsoft.com/office/drawing/2014/main" id="{09F97ABB-93A8-4E49-845D-415613684D6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584" y="207391"/>
            <a:ext cx="10458096" cy="5661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08703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464FFD-B1F0-4CE0-80A0-3FAACAC8B2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Types of Vectors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A8A5F9-F86B-49A0-AE2A-9E81890F7C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Biological Vectors</a:t>
            </a:r>
          </a:p>
          <a:p>
            <a:r>
              <a:rPr lang="en-US" dirty="0"/>
              <a:t>Mechanical vectors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7256089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2B88DD-582C-4953-9978-B90A718ADB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8194" name="Picture 2" descr="Human infection - cysticercosis• Faecal-oral contamination with T. solium eggs from  tapeworm carriers• Internal autoinfec...">
            <a:extLst>
              <a:ext uri="{FF2B5EF4-FFF2-40B4-BE49-F238E27FC236}">
                <a16:creationId xmlns:a16="http://schemas.microsoft.com/office/drawing/2014/main" id="{761EC0EF-DCD3-4F07-8B02-C7666872E11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036" y="179109"/>
            <a:ext cx="10793690" cy="6155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209028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A2BDD1-13B6-4E6B-A98A-57975E26B0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835187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Control Measures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5F986C-ED80-4FC5-B124-F32C7C0DD4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4526786"/>
          </a:xfrm>
        </p:spPr>
        <p:txBody>
          <a:bodyPr>
            <a:normAutofit lnSpcReduction="10000"/>
          </a:bodyPr>
          <a:lstStyle/>
          <a:p>
            <a:pPr marL="457200" indent="-457200" algn="just">
              <a:buFont typeface="+mj-lt"/>
              <a:buAutoNum type="arabicPeriod"/>
            </a:pPr>
            <a:r>
              <a:rPr lang="en-US" sz="2400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Taenia </a:t>
            </a:r>
            <a:r>
              <a:rPr lang="en-US" sz="2400" b="0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solium</a:t>
            </a:r>
            <a:r>
              <a:rPr lang="en-US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is endemic in most of the world, causing seizures and other neurological symptoms. Transmission is mainly maintained in rural areas by a human to pig cycle.</a:t>
            </a:r>
            <a:endParaRPr lang="en-US" sz="2400" b="0" i="0" dirty="0">
              <a:solidFill>
                <a:srgbClr val="222222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en-US" sz="2400" b="0" i="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Infection by </a:t>
            </a:r>
            <a:r>
              <a:rPr lang="en-US" sz="2400" b="1" i="1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Taenia </a:t>
            </a:r>
            <a:r>
              <a:rPr lang="en-US" sz="2400" b="1" i="1" dirty="0" err="1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solium</a:t>
            </a:r>
            <a:r>
              <a:rPr lang="en-US" sz="2400" b="0" i="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adults can be prevented by fully cooking pork before eating it. 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n-US" sz="2400" b="1" i="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Prevention</a:t>
            </a:r>
            <a:r>
              <a:rPr lang="en-US" sz="2400" b="0" i="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of cysticercosis includes the prompt identification and removal of adult infections to eliminate the possibility of autoinfection.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n-US" sz="2400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Slaughter houses should be checked time to time.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n-US" sz="2400" b="0" i="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Strict awareness about parasitic diseases and personal cleanliness is to be created through print and electronic media.</a:t>
            </a:r>
          </a:p>
          <a:p>
            <a:b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</a:b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60661268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2FFDA4-DF65-47BF-8999-FD1EE07E80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Treatment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7FFAD2-3AFF-403F-BEE7-5E20FA7571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Adult worms can be eradicated with praziquantel. </a:t>
            </a:r>
          </a:p>
          <a:p>
            <a:r>
              <a:rPr lang="en-US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Treatment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of symptomatic neurocysticercosis is complicated; it includes corticosteroids, antiseizure drugs, and, in some situations, albendazole or praziquantel. </a:t>
            </a:r>
          </a:p>
          <a:p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</a:rPr>
              <a:t>Vermifuge : remove worms from the intestine without killing by Mepacrine hydrochloride.</a:t>
            </a:r>
            <a:endParaRPr lang="en-US" b="0" i="0" dirty="0">
              <a:solidFill>
                <a:srgbClr val="222222"/>
              </a:solidFill>
              <a:effectLst/>
              <a:latin typeface="arial" panose="020B0604020202020204" pitchFamily="34" charset="0"/>
            </a:endParaRPr>
          </a:p>
          <a:p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Surgery may be required. Presentation, diagnosis, and management of intestinal infection with the adult </a:t>
            </a:r>
            <a:r>
              <a:rPr lang="en-US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T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.</a:t>
            </a:r>
          </a:p>
          <a:p>
            <a:r>
              <a:rPr lang="en-US" b="0" i="0" dirty="0">
                <a:solidFill>
                  <a:srgbClr val="2A2A2A"/>
                </a:solidFill>
                <a:effectLst/>
                <a:latin typeface="proxima_nova_rgregular"/>
              </a:rPr>
              <a:t>Treating individual with Taeniasis is important because it may prevent cases of cysticercosis.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92955022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7DA417-3B0B-492D-9FC2-4612F3C226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1080284"/>
          </a:xfrm>
        </p:spPr>
        <p:txBody>
          <a:bodyPr/>
          <a:lstStyle/>
          <a:p>
            <a:pPr algn="ctr"/>
            <a:r>
              <a:rPr lang="en-US" b="1" i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Wuchereria</a:t>
            </a:r>
            <a:r>
              <a:rPr lang="en-US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bancrofti</a:t>
            </a:r>
            <a:r>
              <a:rPr lang="en-US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Filarial worm</a:t>
            </a:r>
            <a:endParaRPr lang="en-IN" i="1" dirty="0"/>
          </a:p>
        </p:txBody>
      </p:sp>
      <p:pic>
        <p:nvPicPr>
          <p:cNvPr id="1026" name="Picture 2" descr="Wuchereria: General characters, Life cycle and Filariasis ...">
            <a:extLst>
              <a:ext uri="{FF2B5EF4-FFF2-40B4-BE49-F238E27FC236}">
                <a16:creationId xmlns:a16="http://schemas.microsoft.com/office/drawing/2014/main" id="{C92837A7-ABF2-4089-851B-F51A85F3229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5678" y="1593130"/>
            <a:ext cx="8125906" cy="4826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67512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3341DE-2B00-43AF-9614-BF91583B9A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3074" name="Picture 2" descr="Wuchereria: General characters, Life cycle and Filariasis ...">
            <a:extLst>
              <a:ext uri="{FF2B5EF4-FFF2-40B4-BE49-F238E27FC236}">
                <a16:creationId xmlns:a16="http://schemas.microsoft.com/office/drawing/2014/main" id="{A600E83C-B8BA-470A-B24A-6D39FA01875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3340" y="346803"/>
            <a:ext cx="4788816" cy="6164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Wuchereria bancrofti - Alchetron, The Free Social Encyclopedia">
            <a:extLst>
              <a:ext uri="{FF2B5EF4-FFF2-40B4-BE49-F238E27FC236}">
                <a16:creationId xmlns:a16="http://schemas.microsoft.com/office/drawing/2014/main" id="{26130B3C-860E-493B-9426-0F172282E524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524" y="94268"/>
            <a:ext cx="4788816" cy="631902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2778722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C9869C-2F2F-403A-AFDA-B80D97FF99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2050" name="Picture 2" descr="Microfilariae (Wuchereria Bancrofti)">
            <a:extLst>
              <a:ext uri="{FF2B5EF4-FFF2-40B4-BE49-F238E27FC236}">
                <a16:creationId xmlns:a16="http://schemas.microsoft.com/office/drawing/2014/main" id="{3EC853AC-4AD3-4A38-B758-0B5D7A84DBB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631" y="1357459"/>
            <a:ext cx="9888718" cy="4682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566999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066B29-794F-4E5F-96A4-453BE4D1F3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 dirty="0"/>
          </a:p>
        </p:txBody>
      </p:sp>
      <p:pic>
        <p:nvPicPr>
          <p:cNvPr id="7170" name="Picture 2" descr="Filariasis ( wuchereria bancrofti)">
            <a:extLst>
              <a:ext uri="{FF2B5EF4-FFF2-40B4-BE49-F238E27FC236}">
                <a16:creationId xmlns:a16="http://schemas.microsoft.com/office/drawing/2014/main" id="{796150CC-6CCA-45AC-BF2D-B65D9AE7E3B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320" y="75414"/>
            <a:ext cx="10238138" cy="6372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356271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1FCFBF-64F3-45C1-85ED-6AF04B65DF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825760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Distribution &amp; Habitat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895C32-81EB-4462-BF94-FFC8AFC21A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319753"/>
            <a:ext cx="10177178" cy="4977352"/>
          </a:xfrm>
        </p:spPr>
        <p:txBody>
          <a:bodyPr>
            <a:normAutofit fontScale="92500"/>
          </a:bodyPr>
          <a:lstStyle/>
          <a:p>
            <a:pPr algn="just"/>
            <a:r>
              <a:rPr lang="en-US" sz="2400" b="1" dirty="0">
                <a:solidFill>
                  <a:srgbClr val="002060"/>
                </a:solidFill>
              </a:rPr>
              <a:t>Geographical Distribution</a:t>
            </a:r>
            <a:r>
              <a:rPr lang="en-US" dirty="0"/>
              <a:t> : </a:t>
            </a:r>
          </a:p>
          <a:p>
            <a:pPr algn="just"/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Found in tropical and subtropical countries of the world.</a:t>
            </a:r>
          </a:p>
          <a:p>
            <a:pPr algn="just"/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India, west Indies, Southern China, japan, Pacific Island, west and Central Africa, South America.</a:t>
            </a:r>
          </a:p>
          <a:p>
            <a:pPr algn="just"/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India river bank of Indus and also states like Rajasthan, Punjab, Delhi, Different areas of U.P.</a:t>
            </a:r>
          </a:p>
          <a:p>
            <a:endParaRPr lang="en-US" dirty="0"/>
          </a:p>
          <a:p>
            <a:pPr algn="l" fontAlgn="base"/>
            <a:r>
              <a:rPr lang="en-US" sz="2400" b="1" dirty="0">
                <a:solidFill>
                  <a:srgbClr val="002060"/>
                </a:solidFill>
              </a:rPr>
              <a:t>Habitat</a:t>
            </a:r>
            <a:r>
              <a:rPr lang="en-US" dirty="0"/>
              <a:t>: </a:t>
            </a:r>
          </a:p>
          <a:p>
            <a:pPr algn="just" fontAlgn="base"/>
            <a:r>
              <a:rPr lang="en-IN" b="0" dirty="0">
                <a:solidFill>
                  <a:srgbClr val="424142"/>
                </a:solidFill>
                <a:effectLst/>
                <a:latin typeface="Georgia" panose="02040502050405020303" pitchFamily="18" charset="0"/>
              </a:rPr>
              <a:t>It is a dreadful endoparasite of man; adults harbouring the lymphatic vessels and lymph nodes.</a:t>
            </a:r>
          </a:p>
          <a:p>
            <a:pPr algn="just" fontAlgn="base"/>
            <a:r>
              <a:rPr lang="en-US" b="0" i="0" dirty="0">
                <a:solidFill>
                  <a:srgbClr val="424142"/>
                </a:solidFill>
                <a:effectLst/>
                <a:latin typeface="Georgia" panose="02040502050405020303" pitchFamily="18" charset="0"/>
              </a:rPr>
              <a:t>Its life history is digenetic, as it involves a secondary host, the blood­sucking insects, i.e., the female mosquitoes of the genus Culex, Aedes or Anopheles</a:t>
            </a:r>
          </a:p>
          <a:p>
            <a:pPr algn="just" fontAlgn="base"/>
            <a:r>
              <a:rPr lang="en-US" b="0" i="0" dirty="0">
                <a:solidFill>
                  <a:srgbClr val="424142"/>
                </a:solidFill>
                <a:effectLst/>
                <a:latin typeface="Georgia" panose="02040502050405020303" pitchFamily="18" charset="0"/>
              </a:rPr>
              <a:t>It is viviparous or to say ovo-viviparous; its larvae are referred to as microfilariae which/</a:t>
            </a:r>
            <a:r>
              <a:rPr lang="en-US" b="0" i="0" dirty="0" err="1">
                <a:solidFill>
                  <a:srgbClr val="424142"/>
                </a:solidFill>
                <a:effectLst/>
                <a:latin typeface="Georgia" panose="02040502050405020303" pitchFamily="18" charset="0"/>
              </a:rPr>
              <a:t>harbour</a:t>
            </a:r>
            <a:r>
              <a:rPr lang="en-US" b="0" i="0" dirty="0">
                <a:solidFill>
                  <a:srgbClr val="424142"/>
                </a:solidFill>
                <a:effectLst/>
                <a:latin typeface="Georgia" panose="02040502050405020303" pitchFamily="18" charset="0"/>
              </a:rPr>
              <a:t> the blood of human beings.</a:t>
            </a:r>
          </a:p>
          <a:p>
            <a:pPr algn="just" fontAlgn="base"/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30193153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935A84-1FCE-4E4B-9FD3-1C7F5AB4A6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267750"/>
            <a:ext cx="10058400" cy="712638"/>
          </a:xfrm>
        </p:spPr>
        <p:txBody>
          <a:bodyPr>
            <a:normAutofit/>
          </a:bodyPr>
          <a:lstStyle/>
          <a:p>
            <a:pPr algn="ctr"/>
            <a:r>
              <a:rPr lang="en-US" sz="3600" b="1" i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Wuchereria</a:t>
            </a:r>
            <a:r>
              <a:rPr lang="en-US" sz="3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b="1" i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bancrofti</a:t>
            </a:r>
            <a:r>
              <a:rPr lang="en-US" sz="3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Life Cycle</a:t>
            </a:r>
            <a:endParaRPr lang="en-IN" sz="3600" dirty="0"/>
          </a:p>
        </p:txBody>
      </p:sp>
      <p:pic>
        <p:nvPicPr>
          <p:cNvPr id="4098" name="Picture 2" descr="CDC - Lymphatic Filariasis - Biology - Life Cycle of Wuchereria ...">
            <a:extLst>
              <a:ext uri="{FF2B5EF4-FFF2-40B4-BE49-F238E27FC236}">
                <a16:creationId xmlns:a16="http://schemas.microsoft.com/office/drawing/2014/main" id="{B7DAF142-57DB-4C49-BBDB-062057EEC27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3130" y="980389"/>
            <a:ext cx="8710367" cy="5561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569366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AB4391-C79A-4173-978A-457C8569E3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5122" name="Picture 2" descr="Microfilaria | definition of microfilaria by Medical dictionary">
            <a:extLst>
              <a:ext uri="{FF2B5EF4-FFF2-40B4-BE49-F238E27FC236}">
                <a16:creationId xmlns:a16="http://schemas.microsoft.com/office/drawing/2014/main" id="{431FB40B-AB29-4D66-AE63-C9DF3D9B8ED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320" y="286603"/>
            <a:ext cx="10119359" cy="5925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153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850755-539F-438B-9505-A806E77B28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Parasitic adaptation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00A29C-E275-4254-AA57-A9952DC385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b="1" dirty="0">
                <a:solidFill>
                  <a:srgbClr val="002060"/>
                </a:solidFill>
              </a:rPr>
              <a:t>Ectoparasite : </a:t>
            </a:r>
            <a:endParaRPr lang="en-US" sz="2400" b="1" dirty="0">
              <a:solidFill>
                <a:schemeClr val="tx1"/>
              </a:solidFill>
            </a:endParaRPr>
          </a:p>
          <a:p>
            <a:r>
              <a:rPr lang="en-US" sz="2400" b="1" dirty="0">
                <a:solidFill>
                  <a:schemeClr val="tx1"/>
                </a:solidFill>
              </a:rPr>
              <a:t>1. Adaptation for nutrition. e.g. Mouth parts in mosquito, Sucker in leech </a:t>
            </a:r>
          </a:p>
          <a:p>
            <a:r>
              <a:rPr lang="en-US" sz="2400" b="1" dirty="0">
                <a:solidFill>
                  <a:schemeClr val="tx1"/>
                </a:solidFill>
              </a:rPr>
              <a:t>2. Organs of Attachment. E.g. Sucker in leech  </a:t>
            </a:r>
          </a:p>
          <a:p>
            <a:r>
              <a:rPr lang="en-US" sz="2400" b="1" dirty="0">
                <a:solidFill>
                  <a:schemeClr val="tx1"/>
                </a:solidFill>
              </a:rPr>
              <a:t>3. Rate of Reproduction.  E.g. Mosquito, bedbugs</a:t>
            </a:r>
          </a:p>
          <a:p>
            <a:endParaRPr lang="en-US" sz="2400" b="1" dirty="0">
              <a:solidFill>
                <a:schemeClr val="tx1"/>
              </a:solidFill>
            </a:endParaRPr>
          </a:p>
          <a:p>
            <a:endParaRPr lang="en-IN" b="1" dirty="0">
              <a:solidFill>
                <a:srgbClr val="002060"/>
              </a:solidFill>
            </a:endParaRPr>
          </a:p>
        </p:txBody>
      </p:sp>
      <p:pic>
        <p:nvPicPr>
          <p:cNvPr id="5" name="Picture 4" descr="General Characteristics of Parasites | Easy Biology Class">
            <a:extLst>
              <a:ext uri="{FF2B5EF4-FFF2-40B4-BE49-F238E27FC236}">
                <a16:creationId xmlns:a16="http://schemas.microsoft.com/office/drawing/2014/main" id="{492B8C61-9B55-4DD9-8F38-DB5AC38F7EF0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60" y="12071"/>
            <a:ext cx="2040039" cy="1725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What is an example of a human parasite? - Quora">
            <a:extLst>
              <a:ext uri="{FF2B5EF4-FFF2-40B4-BE49-F238E27FC236}">
                <a16:creationId xmlns:a16="http://schemas.microsoft.com/office/drawing/2014/main" id="{50C3F991-DAB8-4BB8-B346-12C89725F8DF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7848" y="12070"/>
            <a:ext cx="2857500" cy="191099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Human Head Louse (Pediculus humanus capitis) macro shot of claw ...">
            <a:extLst>
              <a:ext uri="{FF2B5EF4-FFF2-40B4-BE49-F238E27FC236}">
                <a16:creationId xmlns:a16="http://schemas.microsoft.com/office/drawing/2014/main" id="{7282ECD2-0B18-4C8F-B557-08D33E6E5D0B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8475" y="4845376"/>
            <a:ext cx="3296246" cy="187222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7036396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9E5FB5-F277-464A-A090-51250FDED6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en-IN" dirty="0"/>
          </a:p>
        </p:txBody>
      </p:sp>
      <p:pic>
        <p:nvPicPr>
          <p:cNvPr id="6146" name="Picture 2" descr="Filariasis ( wuchereria bancrofti)">
            <a:extLst>
              <a:ext uri="{FF2B5EF4-FFF2-40B4-BE49-F238E27FC236}">
                <a16:creationId xmlns:a16="http://schemas.microsoft.com/office/drawing/2014/main" id="{67C11D37-1825-467C-A6DD-193D0CEBADD0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7280" y="-18854"/>
            <a:ext cx="10058400" cy="6344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161480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E3A1E4-0A77-41B1-A935-AE5C51A640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Pathogenicity</a:t>
            </a:r>
            <a:endParaRPr lang="en-IN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D160CA-F3F1-4136-A5F4-7407E56A84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Lymphangitis</a:t>
            </a:r>
          </a:p>
          <a:p>
            <a:r>
              <a:rPr lang="en-US" dirty="0"/>
              <a:t>Filarial Fever</a:t>
            </a:r>
          </a:p>
          <a:p>
            <a:r>
              <a:rPr lang="en-US" dirty="0"/>
              <a:t>Elephantiasis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17305089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92F9F1-71A1-4A55-865E-1C0DE562FA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3074" name="Picture 2" descr="LYMPHATIC FILARIASIS&#10;ENDEMIC NORMAL&#10;• In the area of&#10;endemic filariasis, a&#10;certain proportion of&#10;the population living&#10;in ...">
            <a:extLst>
              <a:ext uri="{FF2B5EF4-FFF2-40B4-BE49-F238E27FC236}">
                <a16:creationId xmlns:a16="http://schemas.microsoft.com/office/drawing/2014/main" id="{031AD3DE-A0BC-42AD-B437-0B9DBE1614B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4911" y="216816"/>
            <a:ext cx="9417378" cy="61839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138695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3583C6-0388-400D-83F9-B205BC3F95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1026" name="Picture 2" descr="Pathogenesis&#10; Lymphedema&#10;• abnormal accumulation&#10;of lymph in tissues&#10;causing swelling of&#10;arms, breasts, or&#10;genitals.&#10; ">
            <a:extLst>
              <a:ext uri="{FF2B5EF4-FFF2-40B4-BE49-F238E27FC236}">
                <a16:creationId xmlns:a16="http://schemas.microsoft.com/office/drawing/2014/main" id="{8DDD7714-FDCC-47DE-BD35-5952EE1276F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32" y="1244339"/>
            <a:ext cx="10274588" cy="5024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5351474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B530E3-D38D-4CC8-AF1C-15181D0AB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2050" name="Picture 2" descr="Pathogenesis&#10; Elephantiasis&#10;• disabling and&#10;disfiguring lymphedema&#10;of the limbs, breasts,&#10;and genitals,&#10;accompanied by ma...">
            <a:extLst>
              <a:ext uri="{FF2B5EF4-FFF2-40B4-BE49-F238E27FC236}">
                <a16:creationId xmlns:a16="http://schemas.microsoft.com/office/drawing/2014/main" id="{76058A7A-A211-4E56-836E-5853F669F6F0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7" y="443060"/>
            <a:ext cx="10652289" cy="5882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7332807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4F49C7-A25F-483E-9CF2-0D5C8DF981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910601"/>
          </a:xfrm>
        </p:spPr>
        <p:txBody>
          <a:bodyPr/>
          <a:lstStyle/>
          <a:p>
            <a:pPr algn="ctr"/>
            <a:r>
              <a:rPr lang="en-US" sz="48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W. </a:t>
            </a:r>
            <a:r>
              <a:rPr lang="en-US" sz="4800" b="1" i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bancrofti</a:t>
            </a:r>
            <a:r>
              <a:rPr lang="en-US" sz="48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IN" dirty="0"/>
          </a:p>
        </p:txBody>
      </p:sp>
      <p:pic>
        <p:nvPicPr>
          <p:cNvPr id="4098" name="Picture 2" descr="Control Measures&#10; Previously, even after full regimen of&#10;Diethylcarbamazine(DEC), some microfilariae still&#10;persisted in t...">
            <a:extLst>
              <a:ext uri="{FF2B5EF4-FFF2-40B4-BE49-F238E27FC236}">
                <a16:creationId xmlns:a16="http://schemas.microsoft.com/office/drawing/2014/main" id="{3817CE03-7EF2-436C-9806-CA3A8C3A72FC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425" y="1197205"/>
            <a:ext cx="10058400" cy="5524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9370860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8F16DE-CB37-4F57-9B8B-7C70603D98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Treatment</a:t>
            </a:r>
            <a:endParaRPr lang="en-IN" dirty="0"/>
          </a:p>
        </p:txBody>
      </p:sp>
      <p:pic>
        <p:nvPicPr>
          <p:cNvPr id="5122" name="Picture 2" descr="CHEMOTHERAPY&#10;1) DEC&#10;2) Filaria control&#10;in the&#10;community&#10;a) Mass Therapy&#10;b) Selective&#10;Treatment&#10;c) DEC-&#10;medicated salt&#10;3) I...">
            <a:extLst>
              <a:ext uri="{FF2B5EF4-FFF2-40B4-BE49-F238E27FC236}">
                <a16:creationId xmlns:a16="http://schemas.microsoft.com/office/drawing/2014/main" id="{95F95EFA-52E7-4E30-81C3-07DD4AD7EBCA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471" y="1846263"/>
            <a:ext cx="10237509" cy="4582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7439150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502A03-AB09-4FBE-9FE2-88A9A15AB1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6146" name="Picture 2" descr="1) DEC&#10; It is safe and effective.&#10; Given in divided doses after meals&#10; Rapidly absorbed&#10; Reaches peak blood levels in ...">
            <a:extLst>
              <a:ext uri="{FF2B5EF4-FFF2-40B4-BE49-F238E27FC236}">
                <a16:creationId xmlns:a16="http://schemas.microsoft.com/office/drawing/2014/main" id="{63EC750E-6AF1-4665-8993-00DFCB58695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827" y="443061"/>
            <a:ext cx="10231853" cy="5910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3637833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E35D54-5B8F-42A8-B151-23326832A6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7170" name="Picture 2" descr="a) Mass therapy-&#10; DEC is given to everyone in the community&#10;irrespective of whether they have&#10;microfilaraemia, disease ma...">
            <a:extLst>
              <a:ext uri="{FF2B5EF4-FFF2-40B4-BE49-F238E27FC236}">
                <a16:creationId xmlns:a16="http://schemas.microsoft.com/office/drawing/2014/main" id="{44E412FF-5492-4483-BA66-4431E4C4973A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730" y="744719"/>
            <a:ext cx="11001080" cy="5571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4665223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A4D406-9CA5-405F-B888-AED92C0903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8194" name="Picture 2" descr="b) Selective treatment&#10; DEC given only to those who are Mf positive.&#10; More suitable in low endemicity areas&#10; Dose: 6mg ...">
            <a:extLst>
              <a:ext uri="{FF2B5EF4-FFF2-40B4-BE49-F238E27FC236}">
                <a16:creationId xmlns:a16="http://schemas.microsoft.com/office/drawing/2014/main" id="{5417137A-83DE-4393-959E-B7244BAEAEA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1534" y="895546"/>
            <a:ext cx="10906812" cy="5373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86641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34021-D747-4614-91A9-96EEADA9DA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Endoparasite :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2DB1D5-B233-4A3C-A57C-641256FC79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en-US" sz="2400" b="1" dirty="0">
              <a:solidFill>
                <a:srgbClr val="002060"/>
              </a:solidFill>
            </a:endParaRPr>
          </a:p>
          <a:p>
            <a:r>
              <a:rPr lang="en-US" sz="2400" b="1" dirty="0">
                <a:solidFill>
                  <a:srgbClr val="002060"/>
                </a:solidFill>
              </a:rPr>
              <a:t>1. Structural organs</a:t>
            </a:r>
            <a:endParaRPr lang="en-US" b="1" dirty="0">
              <a:solidFill>
                <a:schemeClr val="tx1"/>
              </a:solidFill>
            </a:endParaRPr>
          </a:p>
          <a:p>
            <a:pPr lvl="1"/>
            <a:r>
              <a:rPr lang="en-US" sz="2000" b="1" dirty="0">
                <a:solidFill>
                  <a:schemeClr val="tx1"/>
                </a:solidFill>
              </a:rPr>
              <a:t>A) Degeneration of Organs  </a:t>
            </a:r>
          </a:p>
          <a:p>
            <a:pPr lvl="1"/>
            <a:r>
              <a:rPr lang="en-US" sz="2000" b="1" dirty="0">
                <a:solidFill>
                  <a:schemeClr val="tx1"/>
                </a:solidFill>
              </a:rPr>
              <a:t>B) Development of Special Device – cuticle, Suckers and Hooks, Suctorial Pharynx, Special structure to penetrate host, </a:t>
            </a:r>
            <a:r>
              <a:rPr lang="en-US" sz="2000" b="1" dirty="0" err="1">
                <a:solidFill>
                  <a:schemeClr val="tx1"/>
                </a:solidFill>
              </a:rPr>
              <a:t>Cystwall</a:t>
            </a:r>
            <a:r>
              <a:rPr lang="en-US" sz="2000" b="1" dirty="0">
                <a:solidFill>
                  <a:schemeClr val="tx1"/>
                </a:solidFill>
              </a:rPr>
              <a:t> formation</a:t>
            </a:r>
          </a:p>
          <a:p>
            <a:pPr marL="201168" lvl="1" indent="0">
              <a:buNone/>
            </a:pPr>
            <a:r>
              <a:rPr lang="en-US" sz="2400" b="1" dirty="0">
                <a:solidFill>
                  <a:srgbClr val="002060"/>
                </a:solidFill>
              </a:rPr>
              <a:t>2. Physiological Adaptation</a:t>
            </a:r>
          </a:p>
          <a:p>
            <a:pPr marL="201168" lvl="1" indent="0">
              <a:buNone/>
            </a:pPr>
            <a:r>
              <a:rPr lang="en-US" sz="2400" b="1" dirty="0">
                <a:solidFill>
                  <a:srgbClr val="002060"/>
                </a:solidFill>
              </a:rPr>
              <a:t>	</a:t>
            </a:r>
            <a:r>
              <a:rPr lang="en-US" sz="2000" b="1" dirty="0">
                <a:solidFill>
                  <a:schemeClr val="tx1"/>
                </a:solidFill>
              </a:rPr>
              <a:t>a) Aerobic respiration</a:t>
            </a:r>
          </a:p>
          <a:p>
            <a:pPr marL="201168" lvl="1" indent="0">
              <a:buNone/>
            </a:pPr>
            <a:r>
              <a:rPr lang="en-US" sz="2000" b="1" dirty="0">
                <a:solidFill>
                  <a:schemeClr val="tx1"/>
                </a:solidFill>
              </a:rPr>
              <a:t>	b) High Fecundity</a:t>
            </a:r>
          </a:p>
          <a:p>
            <a:pPr marL="201168" lvl="1" indent="0">
              <a:buNone/>
            </a:pPr>
            <a:r>
              <a:rPr lang="en-US" sz="2000" b="1" dirty="0">
                <a:solidFill>
                  <a:schemeClr val="tx1"/>
                </a:solidFill>
              </a:rPr>
              <a:t>	c) Chemotaxis - </a:t>
            </a:r>
            <a:r>
              <a:rPr lang="en-US" dirty="0"/>
              <a:t>movement of a cell or organism, or part of one, in a direction corresponding to a gradient of increasing or decreasing concentration of a particular substance.</a:t>
            </a:r>
          </a:p>
          <a:p>
            <a:pPr marL="201168" lvl="1" indent="0">
              <a:buNone/>
            </a:pPr>
            <a:endParaRPr lang="en-US" sz="2000" b="1" dirty="0">
              <a:solidFill>
                <a:schemeClr val="tx1"/>
              </a:solidFill>
            </a:endParaRPr>
          </a:p>
          <a:p>
            <a:pPr marL="201168" lvl="1" indent="0">
              <a:buNone/>
            </a:pPr>
            <a:r>
              <a:rPr lang="en-US" sz="2000" b="1" dirty="0">
                <a:solidFill>
                  <a:schemeClr val="tx1"/>
                </a:solidFill>
              </a:rPr>
              <a:t>	d) Protective Secretion.</a:t>
            </a:r>
          </a:p>
          <a:p>
            <a:pPr marL="201168" lvl="1" indent="0">
              <a:buNone/>
            </a:pPr>
            <a:r>
              <a:rPr lang="en-US" sz="2000" b="1" dirty="0">
                <a:solidFill>
                  <a:schemeClr val="tx1"/>
                </a:solidFill>
              </a:rPr>
              <a:t>	e) Tolerance against environment</a:t>
            </a:r>
          </a:p>
          <a:p>
            <a:pPr marL="201168" lvl="1" indent="0">
              <a:buNone/>
            </a:pPr>
            <a:endParaRPr lang="en-US" sz="2200" b="1" dirty="0">
              <a:solidFill>
                <a:srgbClr val="002060"/>
              </a:solidFill>
            </a:endParaRPr>
          </a:p>
          <a:p>
            <a:endParaRPr lang="en-IN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BBA4DFE-2F03-415F-B645-94D1207A3697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1258" y="0"/>
            <a:ext cx="3131859" cy="225300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JEE Main, JEE Advanced, CBSE, NEET, IIT, free study packages, test ...">
            <a:extLst>
              <a:ext uri="{FF2B5EF4-FFF2-40B4-BE49-F238E27FC236}">
                <a16:creationId xmlns:a16="http://schemas.microsoft.com/office/drawing/2014/main" id="{3C7EFAB3-05B0-43FB-9C9F-D8312C3C1BB7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2289" y="4826523"/>
            <a:ext cx="1394538" cy="186089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47840686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6BE588-2DDF-4DB2-BABE-921794AD07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3903" y="208798"/>
            <a:ext cx="10058400" cy="934674"/>
          </a:xfrm>
        </p:spPr>
        <p:txBody>
          <a:bodyPr>
            <a:normAutofit/>
          </a:bodyPr>
          <a:lstStyle/>
          <a:p>
            <a:pPr algn="ctr"/>
            <a:r>
              <a:rPr lang="en-US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Head Louse – </a:t>
            </a:r>
            <a:r>
              <a:rPr lang="en-US" sz="3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3600" b="1" i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Peciculus</a:t>
            </a:r>
            <a:r>
              <a:rPr lang="en-US" sz="3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b="1" i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humanus</a:t>
            </a:r>
            <a:r>
              <a:rPr lang="en-US" sz="3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capitis)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E0D35B-101A-472E-B22D-9E53B908E4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 dirty="0"/>
          </a:p>
        </p:txBody>
      </p:sp>
      <p:pic>
        <p:nvPicPr>
          <p:cNvPr id="1026" name="Picture 2" descr="Lice Amal Almuhanna ppt video online download">
            <a:extLst>
              <a:ext uri="{FF2B5EF4-FFF2-40B4-BE49-F238E27FC236}">
                <a16:creationId xmlns:a16="http://schemas.microsoft.com/office/drawing/2014/main" id="{3EA97B58-57B0-4EEB-8B88-3A6103BC27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0623" y="988906"/>
            <a:ext cx="9144000" cy="5312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2681751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2A033E-FAEE-4288-8348-55C9299F82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2050" name="Picture 2" descr="INTRODUCTION :&#10;• Worldwide more than 550 species of&#10;louse have been reported.&#10;• These are obligatory ectoparasites of&#10;huma...">
            <a:extLst>
              <a:ext uri="{FF2B5EF4-FFF2-40B4-BE49-F238E27FC236}">
                <a16:creationId xmlns:a16="http://schemas.microsoft.com/office/drawing/2014/main" id="{4463D53B-82B6-463D-A68B-8FBD96D5886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973" y="565608"/>
            <a:ext cx="10331778" cy="5806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7398496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00CE2-2DF3-4EFF-97E4-0D9EC4B796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863467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Distribution &amp; Habitat</a:t>
            </a:r>
            <a:endParaRPr lang="en-IN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7BC792-5433-4A7A-9BCD-635AAB0983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432873"/>
            <a:ext cx="10058400" cy="4854805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rgbClr val="002060"/>
                </a:solidFill>
              </a:rPr>
              <a:t>Distribution</a:t>
            </a:r>
            <a:r>
              <a:rPr lang="en-US" sz="2800" b="1" dirty="0"/>
              <a:t> </a:t>
            </a:r>
            <a:r>
              <a:rPr lang="en-US" dirty="0"/>
              <a:t>: World wide </a:t>
            </a:r>
            <a:r>
              <a:rPr lang="en-IN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including Australia, Denmark, France, Ireland, Israel, and Sweden.</a:t>
            </a:r>
          </a:p>
          <a:p>
            <a:r>
              <a:rPr lang="en-IN" dirty="0">
                <a:solidFill>
                  <a:srgbClr val="202122"/>
                </a:solidFill>
                <a:latin typeface="Arial" panose="020B0604020202020204" pitchFamily="34" charset="0"/>
              </a:rPr>
              <a:t>Asia, Africa, Europe, </a:t>
            </a:r>
            <a:r>
              <a:rPr lang="en-IN" dirty="0" err="1">
                <a:solidFill>
                  <a:srgbClr val="202122"/>
                </a:solidFill>
                <a:latin typeface="Arial" panose="020B0604020202020204" pitchFamily="34" charset="0"/>
              </a:rPr>
              <a:t>America,Australia</a:t>
            </a:r>
            <a:r>
              <a:rPr lang="en-IN" dirty="0">
                <a:solidFill>
                  <a:srgbClr val="202122"/>
                </a:solidFill>
                <a:latin typeface="Arial" panose="020B0604020202020204" pitchFamily="34" charset="0"/>
              </a:rPr>
              <a:t>.</a:t>
            </a:r>
          </a:p>
          <a:p>
            <a:r>
              <a:rPr lang="en-IN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6-12 millions of people get affected </a:t>
            </a:r>
            <a:r>
              <a:rPr lang="en-IN" dirty="0">
                <a:solidFill>
                  <a:srgbClr val="202122"/>
                </a:solidFill>
                <a:latin typeface="Arial" panose="020B0604020202020204" pitchFamily="34" charset="0"/>
              </a:rPr>
              <a:t>only in USA.</a:t>
            </a:r>
          </a:p>
          <a:p>
            <a:r>
              <a:rPr lang="en-IN" sz="2800" b="1" dirty="0">
                <a:solidFill>
                  <a:srgbClr val="002060"/>
                </a:solidFill>
                <a:latin typeface="Arial" panose="020B0604020202020204" pitchFamily="34" charset="0"/>
              </a:rPr>
              <a:t>Habitat</a:t>
            </a:r>
            <a:r>
              <a:rPr lang="en-IN" dirty="0">
                <a:solidFill>
                  <a:srgbClr val="002060"/>
                </a:solidFill>
                <a:latin typeface="Arial" panose="020B0604020202020204" pitchFamily="34" charset="0"/>
              </a:rPr>
              <a:t> : 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The number of children per family, the sharing of beds and closets, hair washing habits.</a:t>
            </a:r>
          </a:p>
          <a:p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 local custom social contacts, healthcare in a particular area (e.g. school), and socioeconomic status were found to be significant factors in head louse infestation. </a:t>
            </a:r>
          </a:p>
          <a:p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Girls are two to four times more frequently infested than boys. </a:t>
            </a:r>
          </a:p>
          <a:p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Children between 4 and 14 years of age are the most frequently infested group.</a:t>
            </a:r>
            <a:endParaRPr lang="en-IN" dirty="0">
              <a:solidFill>
                <a:srgbClr val="002060"/>
              </a:solidFill>
              <a:latin typeface="Arial" panose="020B0604020202020204" pitchFamily="34" charset="0"/>
            </a:endParaRPr>
          </a:p>
          <a:p>
            <a:endParaRPr lang="en-IN" b="0" i="0" dirty="0">
              <a:solidFill>
                <a:srgbClr val="202122"/>
              </a:solidFill>
              <a:effectLst/>
              <a:latin typeface="Arial" panose="020B0604020202020204" pitchFamily="34" charset="0"/>
            </a:endParaRP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768223736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02D57A-88D8-4239-8F61-2C51828B3B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1014296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Morphology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919F2A-ADA1-466D-840F-F58AC9AB58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762812"/>
            <a:ext cx="10058400" cy="4590854"/>
          </a:xfrm>
        </p:spPr>
        <p:txBody>
          <a:bodyPr/>
          <a:lstStyle/>
          <a:p>
            <a:pPr marL="0" indent="0">
              <a:buNone/>
            </a:pPr>
            <a:endParaRPr lang="en-US" b="0" i="0" dirty="0">
              <a:solidFill>
                <a:srgbClr val="222222"/>
              </a:solidFill>
              <a:effectLst/>
              <a:latin typeface="arial" panose="020B0604020202020204" pitchFamily="34" charset="0"/>
            </a:endParaRPr>
          </a:p>
          <a:p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Female </a:t>
            </a:r>
            <a:r>
              <a:rPr lang="en-US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head lice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are generally larger than males length is 2.8 to 4 mm in length male is 2.5 to 3 mm in length.. </a:t>
            </a:r>
          </a:p>
          <a:p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The </a:t>
            </a:r>
            <a:r>
              <a:rPr lang="en-US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louse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is wingless and white to gray and has a long, dorsoventrally flattened, segmented abdomen. </a:t>
            </a:r>
          </a:p>
          <a:p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</a:rPr>
              <a:t>Body is divided in Head, thorax and abdomen.</a:t>
            </a:r>
          </a:p>
          <a:p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Abdomen is with 9 segments.</a:t>
            </a:r>
          </a:p>
          <a:p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It has 3 pairs of clawed legs.</a:t>
            </a:r>
          </a:p>
          <a:p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</a:rPr>
              <a:t>Head is small with paired compound eyes, pair of five jointed antennae.</a:t>
            </a:r>
          </a:p>
          <a:p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</a:rPr>
              <a:t>Piercing and sucking type mouth parts.</a:t>
            </a:r>
          </a:p>
          <a:p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</a:rPr>
              <a:t>Average life span is one month</a:t>
            </a:r>
            <a:endParaRPr lang="en-IN" dirty="0"/>
          </a:p>
        </p:txBody>
      </p:sp>
      <p:pic>
        <p:nvPicPr>
          <p:cNvPr id="4" name="Picture 3" descr="Head lice: So you caught this critter in your hair – Is it a louse?">
            <a:extLst>
              <a:ext uri="{FF2B5EF4-FFF2-40B4-BE49-F238E27FC236}">
                <a16:creationId xmlns:a16="http://schemas.microsoft.com/office/drawing/2014/main" id="{8ACCF454-50E9-4BF9-8D27-4FEDECDD70E1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" y="-21210"/>
            <a:ext cx="2857500" cy="222708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19206664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BF9E40-42B1-45A6-B04B-5603AAF394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Life Cycle</a:t>
            </a:r>
            <a:endParaRPr lang="en-IN" dirty="0"/>
          </a:p>
        </p:txBody>
      </p:sp>
      <p:pic>
        <p:nvPicPr>
          <p:cNvPr id="4" name="Content Placeholder 3" descr="How do you get rid of head lice and nits and how to find lice ...">
            <a:extLst>
              <a:ext uri="{FF2B5EF4-FFF2-40B4-BE49-F238E27FC236}">
                <a16:creationId xmlns:a16="http://schemas.microsoft.com/office/drawing/2014/main" id="{78A02274-954E-495C-92B0-D91295F41983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0140" y="1990725"/>
            <a:ext cx="7993930" cy="444778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58859957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5F7829-DDA3-4787-AEC4-449CE39137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Pathogenicity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5EDD7F-FC05-4D9A-AB2F-AE4FC07676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5291" y="1845734"/>
            <a:ext cx="10784263" cy="4023360"/>
          </a:xfrm>
        </p:spPr>
        <p:txBody>
          <a:bodyPr/>
          <a:lstStyle/>
          <a:p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Body </a:t>
            </a:r>
            <a:r>
              <a:rPr lang="en-US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lice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may transmit bacterial pathogens that cause trench fever, relapsing fever, and epidemic typhus.</a:t>
            </a:r>
          </a:p>
          <a:p>
            <a:pPr marL="0" indent="0">
              <a:buNone/>
            </a:pP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These are potentially life-threatening diseases that remain relevant in contemporary times. </a:t>
            </a:r>
          </a:p>
          <a:p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Recent data from some settings suggest that </a:t>
            </a:r>
            <a:r>
              <a:rPr lang="en-US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head lice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may harbor pathogens.</a:t>
            </a:r>
          </a:p>
          <a:p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</a:rPr>
              <a:t>It causes irritation and red spots at the site of injury.</a:t>
            </a:r>
          </a:p>
          <a:p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</a:rPr>
              <a:t>It is considered as </a:t>
            </a:r>
            <a:r>
              <a:rPr lang="en-US" dirty="0" err="1">
                <a:solidFill>
                  <a:srgbClr val="222222"/>
                </a:solidFill>
                <a:latin typeface="arial" panose="020B0604020202020204" pitchFamily="34" charset="0"/>
              </a:rPr>
              <a:t>biovector</a:t>
            </a:r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</a:rPr>
              <a:t>.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611640313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13E8C5-522C-41C5-9105-60F76D3941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Control Measures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6B4E08-3F87-44FD-B220-BD3462AABB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Font typeface="+mj-lt"/>
              <a:buAutoNum type="arabicPeriod"/>
            </a:pP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Avoid </a:t>
            </a:r>
            <a:r>
              <a:rPr lang="en-US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head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-to-</a:t>
            </a:r>
            <a:r>
              <a:rPr lang="en-US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head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(hair-to-hair) contact during play and other activities at home, school, and elsewhere (sports activities, playground, slumber parties, camp).</a:t>
            </a:r>
          </a:p>
          <a:p>
            <a:pPr algn="l">
              <a:buFont typeface="+mj-lt"/>
              <a:buAutoNum type="arabicPeriod"/>
            </a:pP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Do not share clothing such as hats, scarves, coats, sports uniforms, hair ribbons, or barrettes.</a:t>
            </a:r>
          </a:p>
          <a:p>
            <a:pPr algn="l">
              <a:buFont typeface="+mj-lt"/>
              <a:buAutoNum type="arabicPeriod"/>
            </a:pP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Do not share combs, brushes, or towels.</a:t>
            </a:r>
          </a:p>
          <a:p>
            <a:r>
              <a:rPr lang="en-US" b="0" i="0" dirty="0">
                <a:solidFill>
                  <a:srgbClr val="000000"/>
                </a:solidFill>
                <a:effectLst/>
                <a:latin typeface="Open Sans"/>
              </a:rPr>
              <a:t>4. Do not lie on beds, couches, pillows, carpets, or stuffed animals that have recently been in contact with an infested person.</a:t>
            </a:r>
          </a:p>
          <a:p>
            <a:r>
              <a:rPr lang="en-US" b="0" i="0" dirty="0">
                <a:solidFill>
                  <a:srgbClr val="000000"/>
                </a:solidFill>
                <a:effectLst/>
                <a:latin typeface="Open Sans"/>
              </a:rPr>
              <a:t>5. Head lice survive less than 1–2 days if they fall off a person and cannot feed.</a:t>
            </a:r>
          </a:p>
          <a:p>
            <a:r>
              <a:rPr lang="en-US" dirty="0">
                <a:solidFill>
                  <a:srgbClr val="000000"/>
                </a:solidFill>
                <a:latin typeface="Open Sans"/>
              </a:rPr>
              <a:t>6. Proper shampoo should be used to control its population.</a:t>
            </a:r>
          </a:p>
          <a:p>
            <a:r>
              <a:rPr lang="en-US" dirty="0">
                <a:solidFill>
                  <a:srgbClr val="000000"/>
                </a:solidFill>
                <a:latin typeface="Open Sans"/>
              </a:rPr>
              <a:t>7. Infected cloth should be fumigated by Methyl bromide.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829731391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3B23A4-EECF-4B31-8CD3-EEEC836A72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Treatment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D4ABF8-94E4-4DA4-AF9B-75A462F4B8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Permethrin lotion 1% is approved by the FDA for the </a:t>
            </a:r>
            <a:r>
              <a:rPr lang="en-US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treatment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of </a:t>
            </a:r>
            <a:r>
              <a:rPr lang="en-US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head lice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. </a:t>
            </a:r>
          </a:p>
          <a:p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Permethrin is safe and effective when used as directed. </a:t>
            </a:r>
          </a:p>
          <a:p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Permethrin kills live </a:t>
            </a:r>
            <a:r>
              <a:rPr lang="en-US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lice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but not unhatched eggs. Permethrin may continue to kill newly hatched </a:t>
            </a:r>
            <a:r>
              <a:rPr lang="en-US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lice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for several days after </a:t>
            </a:r>
            <a:r>
              <a:rPr lang="en-US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treatment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.</a:t>
            </a:r>
          </a:p>
          <a:p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</a:rPr>
              <a:t>An insecticides powder of 2% malathion or 1% lindane is found to be effective.</a:t>
            </a:r>
          </a:p>
          <a:p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</a:rPr>
              <a:t>Dust composed of </a:t>
            </a:r>
            <a:r>
              <a:rPr lang="en-US" dirty="0" err="1">
                <a:solidFill>
                  <a:srgbClr val="222222"/>
                </a:solidFill>
                <a:latin typeface="arial" panose="020B0604020202020204" pitchFamily="34" charset="0"/>
              </a:rPr>
              <a:t>carbamyl</a:t>
            </a:r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</a:rPr>
              <a:t> is also effective.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151769372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4B0D54-05C3-4AC3-98E0-02FEBF5FD2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1014296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Mite </a:t>
            </a:r>
            <a:r>
              <a:rPr lang="en-US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b="1" i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Saarcoptes</a:t>
            </a:r>
            <a:r>
              <a:rPr lang="en-US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scabiei</a:t>
            </a:r>
            <a:r>
              <a:rPr lang="en-US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IN" i="1" dirty="0"/>
          </a:p>
        </p:txBody>
      </p:sp>
      <p:pic>
        <p:nvPicPr>
          <p:cNvPr id="3074" name="Picture 2" descr="All Mites">
            <a:extLst>
              <a:ext uri="{FF2B5EF4-FFF2-40B4-BE49-F238E27FC236}">
                <a16:creationId xmlns:a16="http://schemas.microsoft.com/office/drawing/2014/main" id="{C59A4523-C40A-46A6-8779-E282E80E4B6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7281" y="1737360"/>
            <a:ext cx="5966740" cy="4522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Sarcoptes scabiei - Wikipedia">
            <a:extLst>
              <a:ext uri="{FF2B5EF4-FFF2-40B4-BE49-F238E27FC236}">
                <a16:creationId xmlns:a16="http://schemas.microsoft.com/office/drawing/2014/main" id="{D58B5609-D376-46A0-88E8-8199B4C0A821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4022" y="1737361"/>
            <a:ext cx="4427252" cy="452203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94285524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F9F863-1220-4E7C-8D8A-F9063C7699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702303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Distribution &amp; Habitat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675847-7600-4DA4-A449-DA5A5CA20C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4718" y="988906"/>
            <a:ext cx="10906812" cy="5345905"/>
          </a:xfrm>
        </p:spPr>
        <p:txBody>
          <a:bodyPr>
            <a:normAutofit/>
          </a:bodyPr>
          <a:lstStyle/>
          <a:p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The Italian biologists </a:t>
            </a:r>
            <a:r>
              <a:rPr lang="en-US" b="1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  <a:hlinkClick r:id="rId2" tooltip="Giovanni Cosimo Bonomo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Giovanni </a:t>
            </a:r>
            <a:r>
              <a:rPr lang="en-US" b="1" i="0" u="none" strike="noStrike" dirty="0" err="1">
                <a:solidFill>
                  <a:schemeClr val="tx1"/>
                </a:solidFill>
                <a:effectLst/>
                <a:latin typeface="Arial" panose="020B0604020202020204" pitchFamily="34" charset="0"/>
                <a:hlinkClick r:id="rId2" tooltip="Giovanni Cosimo Bonomo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Cosimo</a:t>
            </a:r>
            <a:r>
              <a:rPr lang="en-US" b="1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  <a:hlinkClick r:id="rId2" tooltip="Giovanni Cosimo Bonomo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-US" b="1" i="0" u="none" strike="noStrike" dirty="0" err="1">
                <a:solidFill>
                  <a:schemeClr val="tx1"/>
                </a:solidFill>
                <a:effectLst/>
                <a:latin typeface="Arial" panose="020B0604020202020204" pitchFamily="34" charset="0"/>
                <a:hlinkClick r:id="rId2" tooltip="Giovanni Cosimo Bonomo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Bonomo</a:t>
            </a:r>
            <a:r>
              <a:rPr lang="en-US" b="1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and </a:t>
            </a:r>
            <a:r>
              <a:rPr lang="en-US" b="1" i="0" u="none" strike="noStrike" dirty="0" err="1">
                <a:solidFill>
                  <a:schemeClr val="tx1"/>
                </a:solidFill>
                <a:effectLst/>
                <a:latin typeface="Arial" panose="020B0604020202020204" pitchFamily="34" charset="0"/>
                <a:hlinkClick r:id="rId3" tooltip="Diacinto Cestoni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Diacinto</a:t>
            </a:r>
            <a:r>
              <a:rPr lang="en-US" b="1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  <a:hlinkClick r:id="rId3" tooltip="Diacinto Cestoni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-US" b="1" i="0" u="none" strike="noStrike" dirty="0" err="1">
                <a:solidFill>
                  <a:schemeClr val="tx1"/>
                </a:solidFill>
                <a:effectLst/>
                <a:latin typeface="Arial" panose="020B0604020202020204" pitchFamily="34" charset="0"/>
                <a:hlinkClick r:id="rId3" tooltip="Diacinto Cestoni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Cestoni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discovered  </a:t>
            </a:r>
            <a:r>
              <a:rPr lang="en-US" b="0" i="1" dirty="0" err="1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Sarcoptes</a:t>
            </a:r>
            <a:r>
              <a:rPr lang="en-US" b="0" i="1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US" b="0" i="1" dirty="0" err="1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scabiei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; this discovery of the itch mite in 1687</a:t>
            </a:r>
            <a:endParaRPr lang="en-US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Distribution </a:t>
            </a:r>
          </a:p>
          <a:p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The mite is found in all parts of the world, particularly in tropical areas.</a:t>
            </a:r>
            <a:endParaRPr lang="en-US" b="1" i="0" dirty="0">
              <a:solidFill>
                <a:srgbClr val="222222"/>
              </a:solidFill>
              <a:effectLst/>
              <a:latin typeface="arial" panose="020B0604020202020204" pitchFamily="34" charset="0"/>
            </a:endParaRPr>
          </a:p>
          <a:p>
            <a:r>
              <a:rPr lang="en-US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Mites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have a very patchy </a:t>
            </a:r>
            <a:r>
              <a:rPr lang="en-US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distribution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over small areas because of their special requirements.</a:t>
            </a:r>
          </a:p>
          <a:p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Humans are not the only mammals that can become infected. </a:t>
            </a:r>
          </a:p>
          <a:p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Other mammals, such as wild and domesticated </a:t>
            </a:r>
            <a:r>
              <a:rPr lang="en-US" b="0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  <a:hlinkClick r:id="rId4" tooltip="Dog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dogs</a:t>
            </a:r>
            <a:r>
              <a:rPr lang="en-US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and </a:t>
            </a:r>
            <a:r>
              <a:rPr lang="en-US" b="0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  <a:hlinkClick r:id="rId5" tooltip="Cat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cats</a:t>
            </a:r>
            <a:r>
              <a:rPr lang="en-US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(in which it is one cause of </a:t>
            </a:r>
            <a:r>
              <a:rPr lang="en-US" b="0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  <a:hlinkClick r:id="rId6" tooltip="Mang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mange</a:t>
            </a:r>
            <a:r>
              <a:rPr lang="en-US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) as well as </a:t>
            </a:r>
            <a:r>
              <a:rPr lang="en-US" b="0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  <a:hlinkClick r:id="rId7" tooltip="Ungulat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ungulates</a:t>
            </a:r>
            <a:r>
              <a:rPr lang="en-US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, </a:t>
            </a:r>
            <a:r>
              <a:rPr lang="en-US" b="0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  <a:hlinkClick r:id="rId8" tooltip="Wild boar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wild boars</a:t>
            </a:r>
            <a:r>
              <a:rPr lang="en-US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, </a:t>
            </a:r>
            <a:r>
              <a:rPr lang="en-US" b="0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  <a:hlinkClick r:id="rId9" tooltip="Bovid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bovids</a:t>
            </a:r>
            <a:r>
              <a:rPr lang="en-US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, </a:t>
            </a:r>
            <a:r>
              <a:rPr lang="en-US" b="0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  <a:hlinkClick r:id="rId10" tooltip="Wombat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wombats</a:t>
            </a:r>
            <a:r>
              <a:rPr lang="en-US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, </a:t>
            </a:r>
            <a:r>
              <a:rPr lang="en-US" b="0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  <a:hlinkClick r:id="rId11" tooltip="Koala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koalas</a:t>
            </a:r>
            <a:r>
              <a:rPr lang="en-US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, and </a:t>
            </a:r>
            <a:r>
              <a:rPr lang="en-US" b="0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  <a:hlinkClick r:id="rId12" tooltip="Great ap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great apes</a:t>
            </a:r>
            <a:r>
              <a:rPr lang="en-US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are affected.</a:t>
            </a:r>
          </a:p>
          <a:p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Habitat</a:t>
            </a:r>
            <a:r>
              <a:rPr lang="en-US" dirty="0">
                <a:solidFill>
                  <a:srgbClr val="202122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The best conditions in which to harbor S. </a:t>
            </a:r>
            <a:r>
              <a:rPr lang="en-US" b="1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scabiei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is in areas with frequent skin-to-skin contact, such as the hands and wrists</a:t>
            </a:r>
          </a:p>
          <a:p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Infestations of S. </a:t>
            </a:r>
            <a:r>
              <a:rPr lang="en-US" b="1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scabiei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are commonly found in pigs.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6077735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F9C7DE-F57B-45DA-93A5-36D867645A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8744" y="-71615"/>
            <a:ext cx="10058400" cy="1060522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Parasitism in Animal Kingdom</a:t>
            </a:r>
            <a:endParaRPr lang="en-IN" sz="40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3F4A6-ABB2-4E36-BDBC-3F84DC2690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121790"/>
            <a:ext cx="10058400" cy="5231875"/>
          </a:xfrm>
        </p:spPr>
        <p:txBody>
          <a:bodyPr>
            <a:normAutofit fontScale="92500" lnSpcReduction="20000"/>
          </a:bodyPr>
          <a:lstStyle/>
          <a:p>
            <a:r>
              <a:rPr lang="en-US" sz="2200" b="1" dirty="0">
                <a:solidFill>
                  <a:srgbClr val="C00000"/>
                </a:solidFill>
              </a:rPr>
              <a:t>Non -Chordata</a:t>
            </a:r>
            <a:endParaRPr lang="en-US" b="1" dirty="0">
              <a:solidFill>
                <a:srgbClr val="C00000"/>
              </a:solidFill>
            </a:endParaRPr>
          </a:p>
          <a:p>
            <a:r>
              <a:rPr lang="en-US" b="1" dirty="0">
                <a:solidFill>
                  <a:srgbClr val="002060"/>
                </a:solidFill>
              </a:rPr>
              <a:t>Protozoa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/>
              <a:t>– </a:t>
            </a:r>
            <a:r>
              <a:rPr lang="en-US" dirty="0">
                <a:solidFill>
                  <a:schemeClr val="tx1"/>
                </a:solidFill>
              </a:rPr>
              <a:t>Class : Rhizopoda e.g. Entamoeba </a:t>
            </a:r>
          </a:p>
          <a:p>
            <a:r>
              <a:rPr lang="en-US" dirty="0">
                <a:solidFill>
                  <a:schemeClr val="tx1"/>
                </a:solidFill>
              </a:rPr>
              <a:t>                     Class: </a:t>
            </a:r>
            <a:r>
              <a:rPr lang="en-US" dirty="0" err="1">
                <a:solidFill>
                  <a:schemeClr val="tx1"/>
                </a:solidFill>
              </a:rPr>
              <a:t>Flagellata</a:t>
            </a:r>
            <a:r>
              <a:rPr lang="en-US" dirty="0">
                <a:solidFill>
                  <a:schemeClr val="tx1"/>
                </a:solidFill>
              </a:rPr>
              <a:t>  e.g. Giardia </a:t>
            </a:r>
          </a:p>
          <a:p>
            <a:r>
              <a:rPr lang="en-US" dirty="0">
                <a:solidFill>
                  <a:schemeClr val="tx1"/>
                </a:solidFill>
              </a:rPr>
              <a:t>                     Class : </a:t>
            </a:r>
            <a:r>
              <a:rPr lang="en-US" dirty="0" err="1">
                <a:solidFill>
                  <a:schemeClr val="tx1"/>
                </a:solidFill>
              </a:rPr>
              <a:t>Sporozoa</a:t>
            </a:r>
            <a:r>
              <a:rPr lang="en-US" dirty="0">
                <a:solidFill>
                  <a:schemeClr val="tx1"/>
                </a:solidFill>
              </a:rPr>
              <a:t> e.g. </a:t>
            </a:r>
            <a:r>
              <a:rPr lang="en-US" dirty="0" err="1">
                <a:solidFill>
                  <a:schemeClr val="tx1"/>
                </a:solidFill>
              </a:rPr>
              <a:t>Plasmidium</a:t>
            </a:r>
            <a:r>
              <a:rPr lang="en-US" dirty="0">
                <a:solidFill>
                  <a:schemeClr val="tx1"/>
                </a:solidFill>
              </a:rPr>
              <a:t> (Monocyte)</a:t>
            </a:r>
          </a:p>
          <a:p>
            <a:r>
              <a:rPr lang="en-US" b="1" dirty="0">
                <a:solidFill>
                  <a:srgbClr val="002060"/>
                </a:solidFill>
              </a:rPr>
              <a:t>Platyhelminthes</a:t>
            </a:r>
            <a:r>
              <a:rPr lang="en-US" dirty="0"/>
              <a:t> : </a:t>
            </a:r>
            <a:r>
              <a:rPr lang="en-US" dirty="0">
                <a:solidFill>
                  <a:schemeClr val="tx1"/>
                </a:solidFill>
              </a:rPr>
              <a:t>Class : </a:t>
            </a:r>
            <a:r>
              <a:rPr lang="en-US" dirty="0" err="1">
                <a:solidFill>
                  <a:schemeClr val="tx1"/>
                </a:solidFill>
              </a:rPr>
              <a:t>Cestoda</a:t>
            </a:r>
            <a:r>
              <a:rPr lang="en-US" dirty="0">
                <a:solidFill>
                  <a:schemeClr val="tx1"/>
                </a:solidFill>
              </a:rPr>
              <a:t> : e.g. </a:t>
            </a:r>
            <a:r>
              <a:rPr lang="en-US" dirty="0" err="1">
                <a:solidFill>
                  <a:schemeClr val="tx1"/>
                </a:solidFill>
              </a:rPr>
              <a:t>Tapewarm</a:t>
            </a:r>
            <a:endParaRPr lang="en-US" dirty="0">
              <a:solidFill>
                <a:schemeClr val="tx1"/>
              </a:solidFill>
            </a:endParaRPr>
          </a:p>
          <a:p>
            <a:pPr lvl="8"/>
            <a:r>
              <a:rPr lang="en-US" dirty="0">
                <a:solidFill>
                  <a:schemeClr val="tx1"/>
                </a:solidFill>
              </a:rPr>
              <a:t>        </a:t>
            </a:r>
            <a:r>
              <a:rPr lang="en-US" sz="2000" dirty="0">
                <a:solidFill>
                  <a:schemeClr val="tx1"/>
                </a:solidFill>
              </a:rPr>
              <a:t>Class :</a:t>
            </a:r>
            <a:r>
              <a:rPr lang="en-US" sz="2000" dirty="0" err="1">
                <a:solidFill>
                  <a:schemeClr val="tx1"/>
                </a:solidFill>
              </a:rPr>
              <a:t>Termatoda</a:t>
            </a:r>
            <a:r>
              <a:rPr lang="en-US" sz="2000" dirty="0">
                <a:solidFill>
                  <a:schemeClr val="tx1"/>
                </a:solidFill>
              </a:rPr>
              <a:t> e.g. </a:t>
            </a:r>
            <a:r>
              <a:rPr lang="en-US" sz="2000" dirty="0" err="1">
                <a:solidFill>
                  <a:schemeClr val="tx1"/>
                </a:solidFill>
              </a:rPr>
              <a:t>Fascicola</a:t>
            </a:r>
            <a:endParaRPr lang="en-US" sz="2000" dirty="0">
              <a:solidFill>
                <a:schemeClr val="tx1"/>
              </a:solidFill>
            </a:endParaRPr>
          </a:p>
          <a:p>
            <a:r>
              <a:rPr lang="en-US" b="1" dirty="0" err="1">
                <a:solidFill>
                  <a:srgbClr val="002060"/>
                </a:solidFill>
              </a:rPr>
              <a:t>Aschelminthes</a:t>
            </a:r>
            <a:r>
              <a:rPr lang="en-US" dirty="0"/>
              <a:t> : </a:t>
            </a:r>
            <a:r>
              <a:rPr lang="en-US" dirty="0">
                <a:solidFill>
                  <a:schemeClr val="tx1"/>
                </a:solidFill>
              </a:rPr>
              <a:t>Class : Nematoda e.g.  </a:t>
            </a:r>
            <a:r>
              <a:rPr lang="en-US" i="1" dirty="0">
                <a:solidFill>
                  <a:schemeClr val="tx1"/>
                </a:solidFill>
              </a:rPr>
              <a:t>Ascaris, </a:t>
            </a:r>
            <a:r>
              <a:rPr lang="en-US" i="1" dirty="0" err="1">
                <a:solidFill>
                  <a:schemeClr val="tx1"/>
                </a:solidFill>
              </a:rPr>
              <a:t>Wuchereria</a:t>
            </a:r>
            <a:r>
              <a:rPr lang="en-US" i="1" dirty="0">
                <a:solidFill>
                  <a:schemeClr val="tx1"/>
                </a:solidFill>
              </a:rPr>
              <a:t>.</a:t>
            </a:r>
          </a:p>
          <a:p>
            <a:r>
              <a:rPr lang="en-US" b="1" dirty="0">
                <a:solidFill>
                  <a:srgbClr val="002060"/>
                </a:solidFill>
              </a:rPr>
              <a:t>Annelida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/>
              <a:t>: </a:t>
            </a:r>
            <a:r>
              <a:rPr lang="en-US" dirty="0">
                <a:solidFill>
                  <a:schemeClr val="tx1"/>
                </a:solidFill>
              </a:rPr>
              <a:t>Class </a:t>
            </a:r>
            <a:r>
              <a:rPr lang="en-US" dirty="0" err="1">
                <a:solidFill>
                  <a:schemeClr val="tx1"/>
                </a:solidFill>
              </a:rPr>
              <a:t>Hirudina</a:t>
            </a:r>
            <a:r>
              <a:rPr lang="en-US" dirty="0">
                <a:solidFill>
                  <a:schemeClr val="tx1"/>
                </a:solidFill>
              </a:rPr>
              <a:t> e.g. Indian Cattle leech</a:t>
            </a:r>
          </a:p>
          <a:p>
            <a:r>
              <a:rPr lang="en-US" b="1" dirty="0">
                <a:solidFill>
                  <a:srgbClr val="002060"/>
                </a:solidFill>
              </a:rPr>
              <a:t>Arthropoda </a:t>
            </a:r>
            <a:r>
              <a:rPr lang="en-US" dirty="0"/>
              <a:t>: </a:t>
            </a:r>
            <a:r>
              <a:rPr lang="en-US" dirty="0">
                <a:solidFill>
                  <a:schemeClr val="tx1"/>
                </a:solidFill>
              </a:rPr>
              <a:t>Class: </a:t>
            </a:r>
            <a:r>
              <a:rPr lang="en-US" dirty="0" err="1">
                <a:solidFill>
                  <a:schemeClr val="tx1"/>
                </a:solidFill>
              </a:rPr>
              <a:t>Insecta</a:t>
            </a:r>
            <a:r>
              <a:rPr lang="en-US" dirty="0">
                <a:solidFill>
                  <a:schemeClr val="tx1"/>
                </a:solidFill>
              </a:rPr>
              <a:t> : e.g. Head louse, bedbug.</a:t>
            </a:r>
          </a:p>
          <a:p>
            <a:pPr lvl="6"/>
            <a:r>
              <a:rPr lang="en-US" sz="2200" dirty="0">
                <a:solidFill>
                  <a:schemeClr val="tx1"/>
                </a:solidFill>
              </a:rPr>
              <a:t> Class :Arachnida e.g. Itching mite( Tick Mite)</a:t>
            </a:r>
          </a:p>
          <a:p>
            <a:r>
              <a:rPr lang="en-US" b="1" dirty="0">
                <a:solidFill>
                  <a:srgbClr val="002060"/>
                </a:solidFill>
              </a:rPr>
              <a:t>Mollusca </a:t>
            </a:r>
            <a:r>
              <a:rPr lang="en-US" dirty="0"/>
              <a:t>: </a:t>
            </a:r>
            <a:r>
              <a:rPr lang="en-US" dirty="0">
                <a:solidFill>
                  <a:schemeClr val="tx1"/>
                </a:solidFill>
              </a:rPr>
              <a:t>Class : Bivalvia e.g. Glochidium larva.</a:t>
            </a:r>
          </a:p>
          <a:p>
            <a:r>
              <a:rPr lang="en-US" sz="2600" b="1" dirty="0">
                <a:solidFill>
                  <a:srgbClr val="C00000"/>
                </a:solidFill>
              </a:rPr>
              <a:t>Chordates</a:t>
            </a:r>
            <a:endParaRPr lang="en-US" b="1" dirty="0">
              <a:solidFill>
                <a:srgbClr val="C00000"/>
              </a:solidFill>
            </a:endParaRPr>
          </a:p>
          <a:p>
            <a:r>
              <a:rPr lang="en-US" dirty="0"/>
              <a:t> </a:t>
            </a:r>
            <a:r>
              <a:rPr lang="en-US" dirty="0">
                <a:solidFill>
                  <a:schemeClr val="tx1"/>
                </a:solidFill>
              </a:rPr>
              <a:t>Class : </a:t>
            </a:r>
            <a:r>
              <a:rPr lang="en-US" dirty="0" err="1">
                <a:solidFill>
                  <a:schemeClr val="tx1"/>
                </a:solidFill>
              </a:rPr>
              <a:t>Cyclostomata</a:t>
            </a:r>
            <a:r>
              <a:rPr lang="en-US" dirty="0">
                <a:solidFill>
                  <a:schemeClr val="tx1"/>
                </a:solidFill>
              </a:rPr>
              <a:t> e.g. Petromyzon, Myxine</a:t>
            </a:r>
          </a:p>
          <a:p>
            <a:r>
              <a:rPr lang="en-IN" dirty="0">
                <a:solidFill>
                  <a:schemeClr val="tx1"/>
                </a:solidFill>
              </a:rPr>
              <a:t>Class : Mammalia e.g. Vampire Bats</a:t>
            </a:r>
          </a:p>
        </p:txBody>
      </p:sp>
      <p:pic>
        <p:nvPicPr>
          <p:cNvPr id="4" name="Picture 3" descr="Bloody Bats: Vampire Bats Feast On Prey">
            <a:extLst>
              <a:ext uri="{FF2B5EF4-FFF2-40B4-BE49-F238E27FC236}">
                <a16:creationId xmlns:a16="http://schemas.microsoft.com/office/drawing/2014/main" id="{5D193514-275C-478C-BA38-4EBCC3EA8195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5720" y="4880728"/>
            <a:ext cx="3076280" cy="191039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DIFFERENCES BETWEEN PETROMYZON (LAMPREY) AND MYXINE (HAGFISH)">
            <a:extLst>
              <a:ext uri="{FF2B5EF4-FFF2-40B4-BE49-F238E27FC236}">
                <a16:creationId xmlns:a16="http://schemas.microsoft.com/office/drawing/2014/main" id="{A41A41D4-2D60-4940-82A1-09E6CAA255FB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8779" y="2909617"/>
            <a:ext cx="2400699" cy="183822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Wuchereria Bancrofti, A Roundworm Nematode, One Of The Causative ...">
            <a:extLst>
              <a:ext uri="{FF2B5EF4-FFF2-40B4-BE49-F238E27FC236}">
                <a16:creationId xmlns:a16="http://schemas.microsoft.com/office/drawing/2014/main" id="{F310B985-F7AF-40B9-8D8D-70751E3AB748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7377" y="988907"/>
            <a:ext cx="2774623" cy="192071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Giardia in Dogs: Dog Parasite Information">
            <a:extLst>
              <a:ext uri="{FF2B5EF4-FFF2-40B4-BE49-F238E27FC236}">
                <a16:creationId xmlns:a16="http://schemas.microsoft.com/office/drawing/2014/main" id="{DE0277A7-7492-4612-9F67-86D740E42865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5621" y="-71615"/>
            <a:ext cx="1601618" cy="920027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B1E6F5F5-7AAD-4729-B944-AE9ACFDF5F0C}"/>
              </a:ext>
            </a:extLst>
          </p:cNvPr>
          <p:cNvSpPr/>
          <p:nvPr/>
        </p:nvSpPr>
        <p:spPr>
          <a:xfrm>
            <a:off x="216816" y="988907"/>
            <a:ext cx="1216058" cy="2271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Giardia</a:t>
            </a:r>
            <a:endParaRPr lang="en-IN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006E46D-217B-477F-9BBC-BD1BCA94E45A}"/>
              </a:ext>
            </a:extLst>
          </p:cNvPr>
          <p:cNvSpPr/>
          <p:nvPr/>
        </p:nvSpPr>
        <p:spPr>
          <a:xfrm>
            <a:off x="9939622" y="2648932"/>
            <a:ext cx="1561079" cy="1885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i="1">
                <a:solidFill>
                  <a:schemeClr val="tx1"/>
                </a:solidFill>
              </a:rPr>
              <a:t>Wuchereria.</a:t>
            </a:r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49844990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3A2D62-83B3-49E0-AE9F-67040FD1DB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825760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Morphology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F7F05A-9F4D-4868-8447-EF9C58B846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Body is small, whitish, dorsoventrally  flattened.</a:t>
            </a:r>
          </a:p>
          <a:p>
            <a:r>
              <a:rPr lang="en-US" dirty="0"/>
              <a:t>Body has long pointed, sensory spines.</a:t>
            </a:r>
          </a:p>
          <a:p>
            <a:r>
              <a:rPr lang="en-US" dirty="0"/>
              <a:t>Body divided in </a:t>
            </a:r>
            <a:r>
              <a:rPr lang="en-US" dirty="0" err="1"/>
              <a:t>prostoma</a:t>
            </a:r>
            <a:r>
              <a:rPr lang="en-US" dirty="0"/>
              <a:t> &amp; </a:t>
            </a:r>
            <a:r>
              <a:rPr lang="en-US" dirty="0" err="1"/>
              <a:t>Ophisthosoma</a:t>
            </a:r>
            <a:r>
              <a:rPr lang="en-US" dirty="0"/>
              <a:t>.</a:t>
            </a:r>
          </a:p>
          <a:p>
            <a:r>
              <a:rPr lang="en-US" dirty="0"/>
              <a:t>Mouth parts are piercing and sucking type.</a:t>
            </a:r>
          </a:p>
          <a:p>
            <a:r>
              <a:rPr lang="en-US" dirty="0"/>
              <a:t>Eyes &amp; Trachea are absent.</a:t>
            </a:r>
          </a:p>
          <a:p>
            <a:r>
              <a:rPr lang="en-US" dirty="0"/>
              <a:t>4 pairs of legs, two legs are shorter with long bristle.</a:t>
            </a:r>
          </a:p>
          <a:p>
            <a:r>
              <a:rPr lang="en-US" dirty="0"/>
              <a:t>Tortoise like body. </a:t>
            </a:r>
            <a:endParaRPr lang="en-IN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BC531BE-FBAB-4BAF-9BCD-973E13F7E894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4177" y="1998482"/>
            <a:ext cx="5033913" cy="41666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05207379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ECE495-3884-46E6-B424-3A6E5BBA3E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1026" name="Picture 2" descr="ELISA. - ppt download">
            <a:extLst>
              <a:ext uri="{FF2B5EF4-FFF2-40B4-BE49-F238E27FC236}">
                <a16:creationId xmlns:a16="http://schemas.microsoft.com/office/drawing/2014/main" id="{C747C2CC-9982-4A41-A9D3-693C187A3891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320" y="857838"/>
            <a:ext cx="10119360" cy="5495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0538573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1EAFDC-6F13-45A7-9C8A-38B57152A2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910601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Life Cycle</a:t>
            </a:r>
            <a:endParaRPr lang="en-IN" dirty="0"/>
          </a:p>
        </p:txBody>
      </p:sp>
      <p:pic>
        <p:nvPicPr>
          <p:cNvPr id="2050" name="Picture 2" descr="Life cycle of Sarcoptes scabiei. With permission from Currie and ...">
            <a:extLst>
              <a:ext uri="{FF2B5EF4-FFF2-40B4-BE49-F238E27FC236}">
                <a16:creationId xmlns:a16="http://schemas.microsoft.com/office/drawing/2014/main" id="{8C82D76D-CEC8-44CA-9012-AA599329BA9A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2418" y="1197204"/>
            <a:ext cx="10139471" cy="5147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185945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F65284-C20D-4EC8-8E23-F36BF668C2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48897"/>
            <a:ext cx="10058400" cy="938882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Pathogenicity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0C64C3-D30F-4C6F-9F83-9A99541405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715678"/>
            <a:ext cx="10058400" cy="4543720"/>
          </a:xfrm>
        </p:spPr>
        <p:txBody>
          <a:bodyPr/>
          <a:lstStyle/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Causes </a:t>
            </a:r>
            <a:r>
              <a:rPr lang="en-US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extreme itching sensation after scratching forms ugly  sores and dry scabs.</a:t>
            </a:r>
            <a:endParaRPr lang="en-US" b="1" i="0" dirty="0">
              <a:solidFill>
                <a:srgbClr val="222222"/>
              </a:solidFill>
              <a:effectLst/>
              <a:latin typeface="arial" panose="020B0604020202020204" pitchFamily="34" charset="0"/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Sarcoptic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mange, caused by the parasitic mite </a:t>
            </a:r>
            <a:r>
              <a:rPr lang="en-US" b="1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Sarcoptes</a:t>
            </a:r>
            <a:r>
              <a:rPr lang="en-US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US" b="1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scabiei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, causes a substantive burden of disease to humans, domestic animals and wildlife, globally. 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There are many effects of S. </a:t>
            </a:r>
            <a:r>
              <a:rPr lang="en-US" b="1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scabiei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infection, culminating in the disease which hosts suffer.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</a:rPr>
              <a:t>Pathological condition is known as </a:t>
            </a:r>
            <a:r>
              <a:rPr lang="en-US" b="1" dirty="0">
                <a:solidFill>
                  <a:srgbClr val="222222"/>
                </a:solidFill>
                <a:latin typeface="arial" panose="020B0604020202020204" pitchFamily="34" charset="0"/>
              </a:rPr>
              <a:t>Scabies</a:t>
            </a:r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</a:rPr>
              <a:t> or </a:t>
            </a:r>
            <a:r>
              <a:rPr lang="en-US" b="1" dirty="0">
                <a:solidFill>
                  <a:srgbClr val="222222"/>
                </a:solidFill>
                <a:latin typeface="arial" panose="020B0604020202020204" pitchFamily="34" charset="0"/>
              </a:rPr>
              <a:t>itch</a:t>
            </a:r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</a:rPr>
              <a:t>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</a:rPr>
              <a:t>Continuous itching may leads to </a:t>
            </a:r>
            <a:r>
              <a:rPr lang="en-US" b="1" dirty="0">
                <a:solidFill>
                  <a:schemeClr val="tx1"/>
                </a:solidFill>
                <a:latin typeface="arial" panose="020B0604020202020204" pitchFamily="34" charset="0"/>
              </a:rPr>
              <a:t>eczema</a:t>
            </a:r>
            <a:endParaRPr lang="en-IN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3224780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D57C65-E37B-4858-9B20-3A513E6CE4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976589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Mite - Control Measures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EFD624-DA60-44B1-BE7E-C5946A3CA9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3"/>
            <a:ext cx="10058400" cy="4470225"/>
          </a:xfrm>
        </p:spPr>
        <p:txBody>
          <a:bodyPr/>
          <a:lstStyle/>
          <a:p>
            <a:endParaRPr lang="en-US" b="1" i="0" dirty="0">
              <a:solidFill>
                <a:srgbClr val="222222"/>
              </a:solidFill>
              <a:effectLst/>
              <a:latin typeface="arial" panose="020B0604020202020204" pitchFamily="34" charset="0"/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Scabies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is prevented by avoiding direct </a:t>
            </a:r>
            <a:r>
              <a:rPr lang="en-US" b="1" i="0" dirty="0">
                <a:solidFill>
                  <a:srgbClr val="7030A0"/>
                </a:solidFill>
                <a:effectLst/>
                <a:latin typeface="arial" panose="020B0604020202020204" pitchFamily="34" charset="0"/>
              </a:rPr>
              <a:t>skin-to-skin 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contact with an infested person.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</a:rPr>
              <a:t>Avoid 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with items such as </a:t>
            </a:r>
            <a:r>
              <a:rPr lang="en-US" b="1" i="0" dirty="0">
                <a:solidFill>
                  <a:srgbClr val="7030A0"/>
                </a:solidFill>
                <a:effectLst/>
                <a:latin typeface="arial" panose="020B0604020202020204" pitchFamily="34" charset="0"/>
              </a:rPr>
              <a:t>clothing or bedding 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used by an infested person.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</a:rPr>
              <a:t>The children should </a:t>
            </a:r>
            <a:r>
              <a:rPr lang="en-US" b="1" dirty="0">
                <a:solidFill>
                  <a:srgbClr val="7030A0"/>
                </a:solidFill>
                <a:latin typeface="arial" panose="020B0604020202020204" pitchFamily="34" charset="0"/>
              </a:rPr>
              <a:t>avoid the contact</a:t>
            </a:r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</a:rPr>
              <a:t> with infected children while playing.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b="1" dirty="0">
                <a:solidFill>
                  <a:srgbClr val="7030A0"/>
                </a:solidFill>
                <a:latin typeface="arial" panose="020B0604020202020204" pitchFamily="34" charset="0"/>
              </a:rPr>
              <a:t>Personal Cleanliness and sterilization </a:t>
            </a:r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</a:rPr>
              <a:t>of garments and beddings prevents spread.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b="1" dirty="0">
                <a:solidFill>
                  <a:srgbClr val="7030A0"/>
                </a:solidFill>
                <a:latin typeface="arial" panose="020B0604020202020204" pitchFamily="34" charset="0"/>
              </a:rPr>
              <a:t>Fumigation </a:t>
            </a:r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</a:rPr>
              <a:t>of cattle shade. 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b="1" dirty="0">
                <a:solidFill>
                  <a:srgbClr val="7030A0"/>
                </a:solidFill>
                <a:latin typeface="arial" panose="020B0604020202020204" pitchFamily="34" charset="0"/>
              </a:rPr>
              <a:t>Early diagnosis</a:t>
            </a:r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</a:rPr>
              <a:t> of infestation is suggested.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08676596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E31782-D954-4BBB-854A-3387B4F03E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609136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Treatment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4B291D-7CFC-44D4-AB5E-2A0E010392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895740"/>
            <a:ext cx="10058400" cy="5391939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arenR"/>
            </a:pP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Medications commonly prescribed for scabies include: </a:t>
            </a:r>
            <a:r>
              <a:rPr lang="en-US" b="1" i="0" dirty="0">
                <a:solidFill>
                  <a:srgbClr val="7030A0"/>
                </a:solidFill>
                <a:effectLst/>
                <a:latin typeface="arial" panose="020B0604020202020204" pitchFamily="34" charset="0"/>
              </a:rPr>
              <a:t>Permethrin cream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 (</a:t>
            </a:r>
            <a:r>
              <a:rPr lang="en-US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Elimite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).</a:t>
            </a:r>
          </a:p>
          <a:p>
            <a:pPr marL="457200" indent="-457200">
              <a:buFont typeface="+mj-lt"/>
              <a:buAutoNum type="arabicParenR"/>
            </a:pPr>
            <a:r>
              <a:rPr lang="en-US" b="1" i="0" dirty="0">
                <a:solidFill>
                  <a:srgbClr val="7030A0"/>
                </a:solidFill>
                <a:effectLst/>
                <a:latin typeface="arial" panose="020B0604020202020204" pitchFamily="34" charset="0"/>
              </a:rPr>
              <a:t>Permethrin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 is a topical cream that contains chemicals that kill scabies mites and their eggs.</a:t>
            </a:r>
            <a:endParaRPr lang="en-US" dirty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pPr marL="457200" indent="-457200" algn="l">
              <a:buFont typeface="+mj-lt"/>
              <a:buAutoNum type="arabicParenR"/>
            </a:pPr>
            <a:r>
              <a:rPr lang="en-US" b="0" i="0" dirty="0">
                <a:solidFill>
                  <a:srgbClr val="231F20"/>
                </a:solidFill>
                <a:effectLst/>
                <a:latin typeface="Proxima Nova"/>
              </a:rPr>
              <a:t>Antihistamines, such as </a:t>
            </a:r>
            <a:r>
              <a:rPr lang="en-US" b="1" i="0" u="none" strike="noStrike" dirty="0">
                <a:solidFill>
                  <a:srgbClr val="7030A0"/>
                </a:solidFill>
                <a:effectLst/>
                <a:latin typeface="Proxima Nova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Benadryl</a:t>
            </a:r>
            <a:r>
              <a:rPr lang="en-US" b="1" i="0" dirty="0">
                <a:solidFill>
                  <a:srgbClr val="7030A0"/>
                </a:solidFill>
                <a:effectLst/>
                <a:latin typeface="Proxima Nova"/>
              </a:rPr>
              <a:t> (diphenhydramine) </a:t>
            </a:r>
            <a:r>
              <a:rPr lang="en-US" b="0" i="0" dirty="0">
                <a:solidFill>
                  <a:srgbClr val="231F20"/>
                </a:solidFill>
                <a:effectLst/>
                <a:latin typeface="Proxima Nova"/>
              </a:rPr>
              <a:t>or </a:t>
            </a:r>
            <a:r>
              <a:rPr lang="en-US" b="1" i="0" dirty="0" err="1">
                <a:solidFill>
                  <a:srgbClr val="7030A0"/>
                </a:solidFill>
                <a:effectLst/>
                <a:latin typeface="Proxima Nova"/>
              </a:rPr>
              <a:t>pramoxine</a:t>
            </a:r>
            <a:r>
              <a:rPr lang="en-US" b="0" i="0" dirty="0">
                <a:solidFill>
                  <a:srgbClr val="231F20"/>
                </a:solidFill>
                <a:effectLst/>
                <a:latin typeface="Proxima Nova"/>
              </a:rPr>
              <a:t> lotion to help control the itching</a:t>
            </a:r>
          </a:p>
          <a:p>
            <a:pPr marL="457200" indent="-457200" algn="l">
              <a:buFont typeface="+mj-lt"/>
              <a:buAutoNum type="arabicParenR"/>
            </a:pPr>
            <a:r>
              <a:rPr lang="en-US" b="1" i="0" dirty="0">
                <a:solidFill>
                  <a:srgbClr val="7030A0"/>
                </a:solidFill>
                <a:effectLst/>
                <a:latin typeface="Proxima Nova"/>
              </a:rPr>
              <a:t>Antibiotics</a:t>
            </a:r>
            <a:r>
              <a:rPr lang="en-US" b="0" i="0" dirty="0">
                <a:solidFill>
                  <a:srgbClr val="231F20"/>
                </a:solidFill>
                <a:effectLst/>
                <a:latin typeface="Proxima Nova"/>
              </a:rPr>
              <a:t> to kill any infections that develop as a result of constantly scratching your skin</a:t>
            </a:r>
          </a:p>
          <a:p>
            <a:pPr marL="457200" indent="-457200" algn="l">
              <a:buFont typeface="+mj-lt"/>
              <a:buAutoNum type="arabicParenR"/>
            </a:pPr>
            <a:r>
              <a:rPr lang="en-US" b="1" i="0" dirty="0">
                <a:solidFill>
                  <a:srgbClr val="7030A0"/>
                </a:solidFill>
                <a:effectLst/>
                <a:latin typeface="Proxima Nova"/>
              </a:rPr>
              <a:t>Steroid creams</a:t>
            </a:r>
            <a:r>
              <a:rPr lang="en-US" b="0" i="0" dirty="0">
                <a:solidFill>
                  <a:srgbClr val="231F20"/>
                </a:solidFill>
                <a:effectLst/>
                <a:latin typeface="Proxima Nova"/>
              </a:rPr>
              <a:t> to relieve swelling and itching</a:t>
            </a:r>
          </a:p>
          <a:p>
            <a:pPr marL="457200" indent="-457200" algn="l">
              <a:buFont typeface="+mj-lt"/>
              <a:buAutoNum type="arabicParenR"/>
            </a:pPr>
            <a:r>
              <a:rPr lang="en-IN" b="0" i="0" dirty="0">
                <a:solidFill>
                  <a:srgbClr val="231F20"/>
                </a:solidFill>
                <a:effectLst/>
                <a:latin typeface="Proxima Nova"/>
              </a:rPr>
              <a:t>5 percent </a:t>
            </a:r>
            <a:r>
              <a:rPr lang="en-IN" b="1" i="0" dirty="0">
                <a:solidFill>
                  <a:srgbClr val="7030A0"/>
                </a:solidFill>
                <a:effectLst/>
                <a:latin typeface="Proxima Nova"/>
              </a:rPr>
              <a:t>permethrin cream</a:t>
            </a:r>
          </a:p>
          <a:p>
            <a:pPr marL="457200" indent="-457200" algn="l">
              <a:buFont typeface="+mj-lt"/>
              <a:buAutoNum type="arabicParenR"/>
            </a:pPr>
            <a:r>
              <a:rPr lang="en-IN" b="0" i="0" dirty="0">
                <a:solidFill>
                  <a:srgbClr val="231F20"/>
                </a:solidFill>
                <a:effectLst/>
                <a:latin typeface="Proxima Nova"/>
              </a:rPr>
              <a:t>25 percent </a:t>
            </a:r>
            <a:r>
              <a:rPr lang="en-IN" b="1" i="0" dirty="0">
                <a:solidFill>
                  <a:srgbClr val="7030A0"/>
                </a:solidFill>
                <a:effectLst/>
                <a:latin typeface="Proxima Nova"/>
              </a:rPr>
              <a:t>benzyl benzoate</a:t>
            </a:r>
            <a:r>
              <a:rPr lang="en-IN" b="0" i="0" dirty="0">
                <a:solidFill>
                  <a:srgbClr val="231F20"/>
                </a:solidFill>
                <a:effectLst/>
                <a:latin typeface="Proxima Nova"/>
              </a:rPr>
              <a:t> lotion</a:t>
            </a:r>
          </a:p>
          <a:p>
            <a:pPr marL="457200" indent="-457200" algn="l">
              <a:buFont typeface="+mj-lt"/>
              <a:buAutoNum type="arabicParenR"/>
            </a:pPr>
            <a:r>
              <a:rPr lang="en-IN" b="0" i="0" dirty="0">
                <a:solidFill>
                  <a:srgbClr val="231F20"/>
                </a:solidFill>
                <a:effectLst/>
                <a:latin typeface="Proxima Nova"/>
              </a:rPr>
              <a:t>10 percent </a:t>
            </a:r>
            <a:r>
              <a:rPr lang="en-IN" b="1" i="0" dirty="0" err="1">
                <a:solidFill>
                  <a:srgbClr val="7030A0"/>
                </a:solidFill>
                <a:effectLst/>
                <a:latin typeface="Proxima Nova"/>
              </a:rPr>
              <a:t>sulfur</a:t>
            </a:r>
            <a:r>
              <a:rPr lang="en-IN" b="1" i="0" dirty="0">
                <a:solidFill>
                  <a:srgbClr val="7030A0"/>
                </a:solidFill>
                <a:effectLst/>
                <a:latin typeface="Proxima Nova"/>
              </a:rPr>
              <a:t> </a:t>
            </a:r>
            <a:r>
              <a:rPr lang="en-IN" b="0" i="0" dirty="0">
                <a:solidFill>
                  <a:srgbClr val="231F20"/>
                </a:solidFill>
                <a:effectLst/>
                <a:latin typeface="Proxima Nova"/>
              </a:rPr>
              <a:t>ointment</a:t>
            </a:r>
          </a:p>
          <a:p>
            <a:pPr marL="457200" indent="-457200" algn="l">
              <a:buFont typeface="+mj-lt"/>
              <a:buAutoNum type="arabicParenR"/>
            </a:pPr>
            <a:r>
              <a:rPr lang="en-IN" b="0" i="0" dirty="0">
                <a:solidFill>
                  <a:srgbClr val="231F20"/>
                </a:solidFill>
                <a:effectLst/>
                <a:latin typeface="Proxima Nova"/>
              </a:rPr>
              <a:t>10 percent </a:t>
            </a:r>
            <a:r>
              <a:rPr lang="en-IN" b="1" i="0" dirty="0">
                <a:solidFill>
                  <a:srgbClr val="7030A0"/>
                </a:solidFill>
                <a:effectLst/>
                <a:latin typeface="Proxima Nova"/>
              </a:rPr>
              <a:t>crotamiton</a:t>
            </a:r>
            <a:r>
              <a:rPr lang="en-IN" b="0" i="0" dirty="0">
                <a:solidFill>
                  <a:srgbClr val="231F20"/>
                </a:solidFill>
                <a:effectLst/>
                <a:latin typeface="Proxima Nova"/>
              </a:rPr>
              <a:t> cream</a:t>
            </a:r>
          </a:p>
          <a:p>
            <a:pPr marL="457200" indent="-457200" algn="l">
              <a:buFont typeface="+mj-lt"/>
              <a:buAutoNum type="arabicParenR"/>
            </a:pPr>
            <a:r>
              <a:rPr lang="en-IN" b="0" i="0" dirty="0">
                <a:solidFill>
                  <a:srgbClr val="231F20"/>
                </a:solidFill>
                <a:effectLst/>
                <a:latin typeface="Proxima Nova"/>
              </a:rPr>
              <a:t>1 percent </a:t>
            </a:r>
            <a:r>
              <a:rPr lang="en-IN" b="1" i="0" u="none" strike="noStrike" dirty="0">
                <a:solidFill>
                  <a:srgbClr val="7030A0"/>
                </a:solidFill>
                <a:effectLst/>
                <a:latin typeface="Proxima Nova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lindane lotion</a:t>
            </a:r>
            <a:endParaRPr lang="en-US" b="1" i="0" dirty="0">
              <a:solidFill>
                <a:srgbClr val="7030A0"/>
              </a:solidFill>
              <a:effectLst/>
              <a:latin typeface="Proxima Nova"/>
            </a:endParaRP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933559244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BC7C11-1708-4D29-89C4-4BE201E93C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788053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Bed bug- </a:t>
            </a:r>
            <a:r>
              <a:rPr lang="en-US" b="1" i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Cimex</a:t>
            </a:r>
            <a:r>
              <a:rPr lang="en-US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lectularis</a:t>
            </a:r>
            <a:endParaRPr lang="en-IN" i="1" dirty="0"/>
          </a:p>
        </p:txBody>
      </p:sp>
      <p:pic>
        <p:nvPicPr>
          <p:cNvPr id="3074" name="Picture 2" descr="Amal Almuhanna Bed bugs (Cimex lectularius) Bedbugs are parasitic ...">
            <a:extLst>
              <a:ext uri="{FF2B5EF4-FFF2-40B4-BE49-F238E27FC236}">
                <a16:creationId xmlns:a16="http://schemas.microsoft.com/office/drawing/2014/main" id="{33DEF2C4-6B7F-44B6-9C7A-B29C38A26C3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7715" y="1074656"/>
            <a:ext cx="9096865" cy="5297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2547732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C806AC-5E56-4958-9B62-4ADEDDB9D0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1026" name="Picture 2" descr="•It cause damage during night.&#10;•Its bite is painless&#10;•It feed on blood meal of animals.&#10;•After bite, it cause redness, irr...">
            <a:extLst>
              <a:ext uri="{FF2B5EF4-FFF2-40B4-BE49-F238E27FC236}">
                <a16:creationId xmlns:a16="http://schemas.microsoft.com/office/drawing/2014/main" id="{29EE98E3-165A-446B-B53B-FC908FA4753A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3765" y="697584"/>
            <a:ext cx="9840955" cy="4869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413888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7DCF3F-4C60-4037-83FE-F68F493647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991691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History</a:t>
            </a:r>
            <a:endParaRPr lang="en-IN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Features&#10;Hematophagous&#10;Feeding lasts 3 – 12&#10;minutes&#10;After meal, increase in&#10;length by 30%-50% weight&#10;150%-200%&#10;Wingless, E...">
            <a:extLst>
              <a:ext uri="{FF2B5EF4-FFF2-40B4-BE49-F238E27FC236}">
                <a16:creationId xmlns:a16="http://schemas.microsoft.com/office/drawing/2014/main" id="{7A793D85-75A2-47B3-AB29-7AC81718EB5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319" y="1756022"/>
            <a:ext cx="10253721" cy="5027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7560784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DBB8A0-0179-423B-8DC2-8DEB8BEE26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Distribution &amp; Habitat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B2C90D-C395-46F1-A719-9058C659FB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b="1" i="0" dirty="0">
                <a:solidFill>
                  <a:srgbClr val="002060"/>
                </a:solidFill>
                <a:effectLst/>
                <a:latin typeface="arial" panose="020B0604020202020204" pitchFamily="34" charset="0"/>
              </a:rPr>
              <a:t>Distribution : </a:t>
            </a:r>
            <a:r>
              <a:rPr lang="en-US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World wide distribution. Temperate, &amp; Tropical areas.</a:t>
            </a:r>
          </a:p>
          <a:p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Found in America, Europe, India, Northern China, Siberia, West Africa, Canada and Australia. </a:t>
            </a:r>
            <a:endParaRPr lang="en-US" i="0" dirty="0"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endParaRPr lang="en-US" dirty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pPr algn="just"/>
            <a:r>
              <a:rPr lang="en-US" sz="2400" b="1" i="0" dirty="0">
                <a:solidFill>
                  <a:srgbClr val="002060"/>
                </a:solidFill>
                <a:effectLst/>
                <a:latin typeface="arial" panose="020B0604020202020204" pitchFamily="34" charset="0"/>
              </a:rPr>
              <a:t>Habitat 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- They like to live to a human environment. </a:t>
            </a:r>
          </a:p>
          <a:p>
            <a:pPr algn="just"/>
            <a:r>
              <a:rPr lang="en-US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Bed bugs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are most often found in </a:t>
            </a:r>
            <a:r>
              <a:rPr lang="en-US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bed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parts, mattresses, box springs and folded areas. </a:t>
            </a:r>
          </a:p>
          <a:p>
            <a:pPr marL="0" indent="0" algn="just">
              <a:buNone/>
            </a:pPr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</a:rPr>
              <a:t>They are also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 behind wallpaper, upholstery, picture frames, electrical switch plates, and in furniture.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6572809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01D56A-0AE4-403B-9177-D51A0C64F7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929455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Types of Hosts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D311D1-450B-4DAC-8CFD-00310AF83D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517715"/>
            <a:ext cx="10661716" cy="4266537"/>
          </a:xfrm>
        </p:spPr>
        <p:txBody>
          <a:bodyPr>
            <a:normAutofit/>
          </a:bodyPr>
          <a:lstStyle/>
          <a:p>
            <a:r>
              <a:rPr lang="en-US" sz="2400" b="1" dirty="0">
                <a:solidFill>
                  <a:srgbClr val="002060"/>
                </a:solidFill>
              </a:rPr>
              <a:t>Definitive Host or Primary Host</a:t>
            </a:r>
            <a:r>
              <a:rPr lang="en-US" sz="2400" dirty="0"/>
              <a:t> :  </a:t>
            </a:r>
            <a:r>
              <a:rPr lang="en-US" sz="2400" dirty="0">
                <a:solidFill>
                  <a:schemeClr val="tx1"/>
                </a:solidFill>
              </a:rPr>
              <a:t>Host Harbors adult stage of parasite e.g. </a:t>
            </a:r>
            <a:r>
              <a:rPr lang="en-US" sz="2400" dirty="0" err="1">
                <a:solidFill>
                  <a:schemeClr val="tx1"/>
                </a:solidFill>
              </a:rPr>
              <a:t>Liverfluke</a:t>
            </a:r>
            <a:endParaRPr lang="en-US" sz="2400" dirty="0">
              <a:solidFill>
                <a:schemeClr val="tx1"/>
              </a:solidFill>
            </a:endParaRPr>
          </a:p>
          <a:p>
            <a:r>
              <a:rPr lang="en-US" sz="2400" b="1" dirty="0">
                <a:solidFill>
                  <a:schemeClr val="tx1"/>
                </a:solidFill>
              </a:rPr>
              <a:t>I</a:t>
            </a:r>
            <a:r>
              <a:rPr lang="en-US" sz="2400" b="1" dirty="0">
                <a:solidFill>
                  <a:srgbClr val="002060"/>
                </a:solidFill>
              </a:rPr>
              <a:t>ntermediate Host or Secondary Host:</a:t>
            </a:r>
            <a:r>
              <a:rPr lang="en-US" sz="2400" dirty="0"/>
              <a:t> </a:t>
            </a:r>
            <a:r>
              <a:rPr lang="en-US" sz="2400" dirty="0">
                <a:solidFill>
                  <a:schemeClr val="tx1"/>
                </a:solidFill>
              </a:rPr>
              <a:t>Host harbors larval or asexual stage of parasite </a:t>
            </a:r>
            <a:r>
              <a:rPr lang="en-US" sz="2400" dirty="0" err="1">
                <a:solidFill>
                  <a:schemeClr val="tx1"/>
                </a:solidFill>
              </a:rPr>
              <a:t>e.g</a:t>
            </a:r>
            <a:r>
              <a:rPr lang="en-US" sz="2400" dirty="0">
                <a:solidFill>
                  <a:schemeClr val="tx1"/>
                </a:solidFill>
              </a:rPr>
              <a:t> Mosquito for </a:t>
            </a:r>
            <a:r>
              <a:rPr lang="en-US" sz="2400" dirty="0" err="1">
                <a:solidFill>
                  <a:schemeClr val="tx1"/>
                </a:solidFill>
              </a:rPr>
              <a:t>Wucheraria</a:t>
            </a:r>
            <a:r>
              <a:rPr lang="en-US" sz="2400" dirty="0">
                <a:solidFill>
                  <a:schemeClr val="tx1"/>
                </a:solidFill>
              </a:rPr>
              <a:t>, For </a:t>
            </a:r>
            <a:r>
              <a:rPr lang="en-US" sz="2400" dirty="0" err="1">
                <a:solidFill>
                  <a:schemeClr val="tx1"/>
                </a:solidFill>
              </a:rPr>
              <a:t>p.vivax</a:t>
            </a:r>
            <a:r>
              <a:rPr lang="en-US" sz="2400" dirty="0">
                <a:solidFill>
                  <a:schemeClr val="tx1"/>
                </a:solidFill>
              </a:rPr>
              <a:t> man is intermediate host.</a:t>
            </a:r>
            <a:r>
              <a:rPr lang="en-IN" sz="2000" b="0" i="0" dirty="0">
                <a:solidFill>
                  <a:srgbClr val="2E2E2E"/>
                </a:solidFill>
                <a:effectLst/>
                <a:latin typeface="NexusSans"/>
              </a:rPr>
              <a:t> Red Sheep, Goat,  Eurasian Elk, Moose,  American Bison; </a:t>
            </a:r>
            <a:r>
              <a:rPr lang="en-IN" sz="2000" b="0" i="1" dirty="0">
                <a:solidFill>
                  <a:srgbClr val="2E2E2E"/>
                </a:solidFill>
                <a:effectLst/>
                <a:latin typeface="NexusSans"/>
              </a:rPr>
              <a:t>Cervus </a:t>
            </a:r>
            <a:r>
              <a:rPr lang="en-IN" sz="2000" b="0" i="1" dirty="0" err="1">
                <a:solidFill>
                  <a:srgbClr val="2E2E2E"/>
                </a:solidFill>
                <a:effectLst/>
                <a:latin typeface="NexusSans"/>
              </a:rPr>
              <a:t>elaphus</a:t>
            </a:r>
            <a:r>
              <a:rPr lang="en-IN" sz="2000" b="0" i="0" dirty="0">
                <a:solidFill>
                  <a:srgbClr val="2E2E2E"/>
                </a:solidFill>
                <a:effectLst/>
                <a:latin typeface="NexusSans"/>
              </a:rPr>
              <a:t> L., 1758, Red Deer, Elk, Wapiti.</a:t>
            </a:r>
            <a:endParaRPr lang="en-US" sz="2400" dirty="0">
              <a:solidFill>
                <a:schemeClr val="tx1"/>
              </a:solidFill>
            </a:endParaRPr>
          </a:p>
          <a:p>
            <a:endParaRPr lang="en-US" sz="2400" b="1" dirty="0">
              <a:solidFill>
                <a:srgbClr val="002060"/>
              </a:solidFill>
            </a:endParaRPr>
          </a:p>
          <a:p>
            <a:endParaRPr lang="en-IN" sz="2400" dirty="0">
              <a:solidFill>
                <a:schemeClr val="tx1"/>
              </a:solidFill>
            </a:endParaRPr>
          </a:p>
        </p:txBody>
      </p:sp>
      <p:pic>
        <p:nvPicPr>
          <p:cNvPr id="5" name="Picture 4" descr="Tree of Life Web Project - Details for Media ID# 29543">
            <a:extLst>
              <a:ext uri="{FF2B5EF4-FFF2-40B4-BE49-F238E27FC236}">
                <a16:creationId xmlns:a16="http://schemas.microsoft.com/office/drawing/2014/main" id="{667AB860-9CB6-4CBA-8EB5-0ACED1C97BE4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121" y="-18854"/>
            <a:ext cx="2130458" cy="1536569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AH BiologyUnit 2 – Organisms and Evolution Parasitism A ...">
            <a:extLst>
              <a:ext uri="{FF2B5EF4-FFF2-40B4-BE49-F238E27FC236}">
                <a16:creationId xmlns:a16="http://schemas.microsoft.com/office/drawing/2014/main" id="{9161FEEB-2306-42C1-B515-24141F77BCA7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449" y="3355942"/>
            <a:ext cx="10661716" cy="35209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80318777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6333D7-D8F5-4CB9-8D2F-203CE27292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963699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Bed bug - Morphology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F91442-CD76-42A8-870D-B4AE985C0D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3"/>
            <a:ext cx="10058400" cy="4452429"/>
          </a:xfrm>
        </p:spPr>
        <p:txBody>
          <a:bodyPr/>
          <a:lstStyle/>
          <a:p>
            <a:r>
              <a:rPr lang="en-US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Oval Brown red </a:t>
            </a:r>
            <a:r>
              <a:rPr lang="en-US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colour</a:t>
            </a:r>
            <a:r>
              <a:rPr lang="en-US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 wigless insect 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ovate, dorsoventrally flattened.</a:t>
            </a:r>
          </a:p>
          <a:p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</a:rPr>
              <a:t>Size-5mm in length and 3 mm in width.</a:t>
            </a:r>
            <a:endParaRPr lang="en-US" b="0" i="0" dirty="0">
              <a:solidFill>
                <a:srgbClr val="222222"/>
              </a:solidFill>
              <a:effectLst/>
              <a:latin typeface="arial" panose="020B0604020202020204" pitchFamily="34" charset="0"/>
            </a:endParaRPr>
          </a:p>
          <a:p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Their wings are represented by short, non-functional wing pads and they cannot fly.</a:t>
            </a:r>
          </a:p>
          <a:p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</a:rPr>
              <a:t>Body is divided in head, thorax and abdomen. </a:t>
            </a:r>
          </a:p>
          <a:p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Head bears compound eyes and single pair of antennae</a:t>
            </a:r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</a:rPr>
              <a:t>.</a:t>
            </a:r>
          </a:p>
          <a:p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Thorax is pro, meso and metathorax.</a:t>
            </a:r>
          </a:p>
          <a:p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</a:rPr>
              <a:t>Sucking type of mouth parts.</a:t>
            </a:r>
          </a:p>
          <a:p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</a:rPr>
              <a:t>Abdomen is with 7 segments.</a:t>
            </a:r>
          </a:p>
          <a:p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</a:rPr>
              <a:t>Female has </a:t>
            </a:r>
            <a:r>
              <a:rPr lang="en-US" dirty="0" err="1">
                <a:solidFill>
                  <a:srgbClr val="222222"/>
                </a:solidFill>
                <a:latin typeface="arial" panose="020B0604020202020204" pitchFamily="34" charset="0"/>
              </a:rPr>
              <a:t>copulatroy</a:t>
            </a:r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</a:rPr>
              <a:t> pouch  called </a:t>
            </a:r>
            <a:r>
              <a:rPr lang="en-US" b="1" dirty="0">
                <a:solidFill>
                  <a:srgbClr val="222222"/>
                </a:solidFill>
                <a:latin typeface="arial" panose="020B0604020202020204" pitchFamily="34" charset="0"/>
              </a:rPr>
              <a:t>“Organ of Berlese”</a:t>
            </a:r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</a:rPr>
              <a:t>.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447043985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935C13-6AFC-4C2D-874C-2265012A3C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5231" y="-235911"/>
            <a:ext cx="10058400" cy="1450757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Bed bug – Life cycle</a:t>
            </a:r>
            <a:endParaRPr lang="en-IN" dirty="0"/>
          </a:p>
        </p:txBody>
      </p:sp>
      <p:pic>
        <p:nvPicPr>
          <p:cNvPr id="2050" name="Picture 2" descr="Bed Bug Life Cycle - Life Stages of Bed Bugs">
            <a:extLst>
              <a:ext uri="{FF2B5EF4-FFF2-40B4-BE49-F238E27FC236}">
                <a16:creationId xmlns:a16="http://schemas.microsoft.com/office/drawing/2014/main" id="{E216CB18-5729-4619-8128-656A74CDBFF2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6122" y="1446245"/>
            <a:ext cx="8070980" cy="4935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6326465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F77E8-4F5B-4121-A06D-568E988278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Pathogenicity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D39842-5873-45C8-AD27-FFCFE4606B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Bed bug dose not cause any disease directly but it works like vector of different for diseases.</a:t>
            </a:r>
          </a:p>
          <a:p>
            <a:r>
              <a:rPr lang="en-US" dirty="0"/>
              <a:t>It puncture the skin and fed on the blood of man and rodents.</a:t>
            </a:r>
          </a:p>
          <a:p>
            <a:r>
              <a:rPr lang="en-US" dirty="0"/>
              <a:t>Bed bug bite induces swelling and irritations.</a:t>
            </a:r>
          </a:p>
          <a:p>
            <a:r>
              <a:rPr lang="en-US" dirty="0"/>
              <a:t>It can transmit the parasite of Chagas disease.</a:t>
            </a:r>
          </a:p>
          <a:p>
            <a:r>
              <a:rPr lang="en-US" dirty="0"/>
              <a:t>It is suspected to be vector for disease like Kala-azar, bubonic plague, typhoid and T.B. of human.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365584297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5864F3-186C-4C85-9EDE-48CD641848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954368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Control Measures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551DCD-6E82-4EB6-B22C-1968E2A020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55064"/>
            <a:ext cx="10058400" cy="4023360"/>
          </a:xfrm>
        </p:spPr>
        <p:txBody>
          <a:bodyPr>
            <a:normAutofit fontScale="92500" lnSpcReduction="20000"/>
          </a:bodyPr>
          <a:lstStyle/>
          <a:p>
            <a:pPr algn="l">
              <a:buFont typeface="+mj-lt"/>
              <a:buAutoNum type="arabicPeriod"/>
            </a:pPr>
            <a:r>
              <a:rPr lang="en-US" b="0" i="0" dirty="0">
                <a:solidFill>
                  <a:srgbClr val="0A0A0A"/>
                </a:solidFill>
                <a:effectLst/>
                <a:latin typeface="robotoregular"/>
              </a:rPr>
              <a:t>Make the bed an island: Keep bed away from wall and do not let bedding touch the floor.</a:t>
            </a:r>
          </a:p>
          <a:p>
            <a:pPr algn="l">
              <a:buFont typeface="+mj-lt"/>
              <a:buAutoNum type="arabicPeriod"/>
            </a:pPr>
            <a:r>
              <a:rPr lang="en-US" b="0" i="0" dirty="0">
                <a:solidFill>
                  <a:srgbClr val="0A0A0A"/>
                </a:solidFill>
                <a:effectLst/>
                <a:latin typeface="robotoregular"/>
              </a:rPr>
              <a:t>Install bed bug interceptors under bed and furniture legs.</a:t>
            </a:r>
          </a:p>
          <a:p>
            <a:pPr algn="l">
              <a:buFont typeface="+mj-lt"/>
              <a:buAutoNum type="arabicPeriod"/>
            </a:pPr>
            <a:r>
              <a:rPr lang="en-US" b="0" i="0" dirty="0">
                <a:solidFill>
                  <a:srgbClr val="0A0A0A"/>
                </a:solidFill>
                <a:effectLst/>
                <a:latin typeface="robotoregular"/>
              </a:rPr>
              <a:t>Remove clutter where bed bugs can hide.</a:t>
            </a:r>
          </a:p>
          <a:p>
            <a:pPr algn="l">
              <a:buFont typeface="+mj-lt"/>
              <a:buAutoNum type="arabicPeriod"/>
            </a:pPr>
            <a:r>
              <a:rPr lang="en-US" b="0" i="0" dirty="0">
                <a:solidFill>
                  <a:srgbClr val="0A0A0A"/>
                </a:solidFill>
                <a:effectLst/>
                <a:latin typeface="robotoregular"/>
              </a:rPr>
              <a:t>Keep clothing off of the floor.</a:t>
            </a:r>
          </a:p>
          <a:p>
            <a:pPr algn="l">
              <a:buFont typeface="+mj-lt"/>
              <a:buAutoNum type="arabicPeriod"/>
            </a:pPr>
            <a:r>
              <a:rPr lang="en-US" b="0" i="0" dirty="0">
                <a:solidFill>
                  <a:srgbClr val="0A0A0A"/>
                </a:solidFill>
                <a:effectLst/>
                <a:latin typeface="robotoregular"/>
              </a:rPr>
              <a:t>Isolate infested items in sealed plastic bags or containers.</a:t>
            </a:r>
          </a:p>
          <a:p>
            <a:pPr algn="l">
              <a:buFont typeface="+mj-lt"/>
              <a:buAutoNum type="arabicPeriod"/>
            </a:pPr>
            <a:r>
              <a:rPr lang="en-US" b="0" i="0" dirty="0">
                <a:solidFill>
                  <a:srgbClr val="0A0A0A"/>
                </a:solidFill>
                <a:effectLst/>
                <a:latin typeface="robotoregular"/>
              </a:rPr>
              <a:t>Seal cracks where bed bugs can hide.</a:t>
            </a:r>
          </a:p>
          <a:p>
            <a:pPr algn="l">
              <a:buFont typeface="+mj-lt"/>
              <a:buAutoNum type="arabicPeriod"/>
            </a:pPr>
            <a:r>
              <a:rPr lang="en-US" b="0" i="0" dirty="0">
                <a:solidFill>
                  <a:srgbClr val="0A0A0A"/>
                </a:solidFill>
                <a:effectLst/>
                <a:latin typeface="robotoregular"/>
              </a:rPr>
              <a:t>Launder bed sheets and clothing regularly. Dry for 30 minutes on highest heat setting</a:t>
            </a:r>
          </a:p>
          <a:p>
            <a:pPr algn="l">
              <a:buFont typeface="+mj-lt"/>
              <a:buAutoNum type="arabicPeriod"/>
            </a:pPr>
            <a:r>
              <a:rPr lang="en-US" b="1" i="0" dirty="0">
                <a:solidFill>
                  <a:srgbClr val="0A0A0A"/>
                </a:solidFill>
                <a:effectLst/>
                <a:latin typeface="robotoregular"/>
              </a:rPr>
              <a:t>Diatomaceous Earth (DE)</a:t>
            </a:r>
            <a:r>
              <a:rPr lang="en-US" b="0" i="0" dirty="0">
                <a:solidFill>
                  <a:srgbClr val="0A0A0A"/>
                </a:solidFill>
                <a:effectLst/>
                <a:latin typeface="robotoregular"/>
              </a:rPr>
              <a:t>: DE is a natural, white powder-like substance that kills insects.</a:t>
            </a:r>
          </a:p>
          <a:p>
            <a:pPr algn="l">
              <a:buFont typeface="+mj-lt"/>
              <a:buAutoNum type="arabicPeriod"/>
            </a:pPr>
            <a:r>
              <a:rPr lang="en-US" b="0" i="0" dirty="0">
                <a:solidFill>
                  <a:srgbClr val="0A0A0A"/>
                </a:solidFill>
                <a:effectLst/>
                <a:latin typeface="robotoregular"/>
              </a:rPr>
              <a:t>Began, </a:t>
            </a:r>
            <a:r>
              <a:rPr lang="en-US" b="0" i="0" dirty="0" err="1">
                <a:solidFill>
                  <a:srgbClr val="0A0A0A"/>
                </a:solidFill>
                <a:effectLst/>
                <a:latin typeface="robotoregular"/>
              </a:rPr>
              <a:t>Khatnil</a:t>
            </a:r>
            <a:r>
              <a:rPr lang="en-US" b="0" i="0" dirty="0">
                <a:solidFill>
                  <a:srgbClr val="0A0A0A"/>
                </a:solidFill>
                <a:effectLst/>
                <a:latin typeface="robotoregular"/>
              </a:rPr>
              <a:t>,   hit spray, </a:t>
            </a:r>
            <a:r>
              <a:rPr lang="en-US" b="0" i="0" dirty="0" err="1">
                <a:solidFill>
                  <a:srgbClr val="0A0A0A"/>
                </a:solidFill>
                <a:effectLst/>
                <a:latin typeface="robotoregular"/>
              </a:rPr>
              <a:t>insectide</a:t>
            </a:r>
            <a:r>
              <a:rPr lang="en-US" b="0" i="0" dirty="0">
                <a:solidFill>
                  <a:srgbClr val="0A0A0A"/>
                </a:solidFill>
                <a:effectLst/>
                <a:latin typeface="robotoregular"/>
              </a:rPr>
              <a:t>  to control </a:t>
            </a:r>
            <a:r>
              <a:rPr lang="en-US" b="0" i="0" dirty="0" err="1">
                <a:solidFill>
                  <a:srgbClr val="0A0A0A"/>
                </a:solidFill>
                <a:effectLst/>
                <a:latin typeface="robotoregular"/>
              </a:rPr>
              <a:t>poplulation</a:t>
            </a:r>
            <a:r>
              <a:rPr lang="en-US" b="0" i="0" dirty="0">
                <a:solidFill>
                  <a:srgbClr val="0A0A0A"/>
                </a:solidFill>
                <a:effectLst/>
                <a:latin typeface="robotoregular"/>
              </a:rPr>
              <a:t>. </a:t>
            </a:r>
          </a:p>
          <a:p>
            <a:br>
              <a:rPr lang="en-US" dirty="0"/>
            </a:b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886275429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98769E-B7AB-41FA-8A73-C6C578053F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Treatment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BC5604-C050-4E70-893F-CA446CFB2E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/>
              <a:t>One can apply hydrogen peroxide or ammonia at the place of puncture.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Calamine lotion or skin ointment should applied for getting soothing effect.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081868637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405A29-9BAA-4C5A-AAD3-7978A9E887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874932"/>
          </a:xfrm>
        </p:spPr>
        <p:txBody>
          <a:bodyPr/>
          <a:lstStyle/>
          <a:p>
            <a:pPr algn="ctr"/>
            <a:r>
              <a:rPr lang="en-US" sz="4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Parasitological Significance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C6BED3-9DCE-4BD9-9B98-D26BE55115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383957"/>
            <a:ext cx="10058400" cy="4967416"/>
          </a:xfrm>
        </p:spPr>
        <p:txBody>
          <a:bodyPr>
            <a:normAutofit lnSpcReduction="10000"/>
          </a:bodyPr>
          <a:lstStyle/>
          <a:p>
            <a:r>
              <a:rPr lang="en-US" dirty="0"/>
              <a:t>Zoonosis : Disease of animals.</a:t>
            </a:r>
          </a:p>
          <a:p>
            <a:r>
              <a:rPr lang="en-US" dirty="0"/>
              <a:t>WHO – diseases and infections which are naturally transmitted between vertebrates and animals.</a:t>
            </a:r>
          </a:p>
          <a:p>
            <a:r>
              <a:rPr lang="en-US" dirty="0"/>
              <a:t>1415 pathogens are known to cause infections to man. </a:t>
            </a:r>
          </a:p>
          <a:p>
            <a:r>
              <a:rPr lang="en-US" dirty="0"/>
              <a:t>61 % causes diseases.</a:t>
            </a:r>
          </a:p>
          <a:p>
            <a:r>
              <a:rPr lang="en-US" b="1" dirty="0">
                <a:solidFill>
                  <a:srgbClr val="002060"/>
                </a:solidFill>
              </a:rPr>
              <a:t>Three types</a:t>
            </a:r>
          </a:p>
          <a:p>
            <a:r>
              <a:rPr lang="en-US" b="1" dirty="0" err="1">
                <a:solidFill>
                  <a:srgbClr val="002060"/>
                </a:solidFill>
              </a:rPr>
              <a:t>Anthropozoonoses</a:t>
            </a:r>
            <a:r>
              <a:rPr lang="en-US" b="1" dirty="0">
                <a:solidFill>
                  <a:srgbClr val="002060"/>
                </a:solidFill>
              </a:rPr>
              <a:t> : </a:t>
            </a:r>
            <a:r>
              <a:rPr lang="en-US" dirty="0">
                <a:solidFill>
                  <a:schemeClr val="tx1"/>
                </a:solidFill>
              </a:rPr>
              <a:t>vertebrates to man e.g. Plague and Rabies</a:t>
            </a:r>
          </a:p>
          <a:p>
            <a:r>
              <a:rPr lang="en-US" b="1" dirty="0" err="1">
                <a:solidFill>
                  <a:srgbClr val="002060"/>
                </a:solidFill>
              </a:rPr>
              <a:t>Zooanthroponoses</a:t>
            </a:r>
            <a:r>
              <a:rPr lang="en-US" dirty="0">
                <a:solidFill>
                  <a:schemeClr val="tx1"/>
                </a:solidFill>
              </a:rPr>
              <a:t> : man to vertebrates e.g. T. B. in cattle and </a:t>
            </a:r>
            <a:r>
              <a:rPr lang="en-US" dirty="0" err="1">
                <a:solidFill>
                  <a:schemeClr val="tx1"/>
                </a:solidFill>
              </a:rPr>
              <a:t>Amoebiosis</a:t>
            </a:r>
            <a:r>
              <a:rPr lang="en-US" dirty="0">
                <a:solidFill>
                  <a:schemeClr val="tx1"/>
                </a:solidFill>
              </a:rPr>
              <a:t> in dogs</a:t>
            </a:r>
          </a:p>
          <a:p>
            <a:r>
              <a:rPr lang="en-US" dirty="0" err="1">
                <a:solidFill>
                  <a:schemeClr val="tx1"/>
                </a:solidFill>
              </a:rPr>
              <a:t>Amphixenoses</a:t>
            </a:r>
            <a:r>
              <a:rPr lang="en-US" dirty="0">
                <a:solidFill>
                  <a:schemeClr val="tx1"/>
                </a:solidFill>
              </a:rPr>
              <a:t> : Both e.g. </a:t>
            </a:r>
            <a:r>
              <a:rPr lang="en-US" i="1" dirty="0">
                <a:solidFill>
                  <a:schemeClr val="tx1"/>
                </a:solidFill>
              </a:rPr>
              <a:t>Trypanosoma </a:t>
            </a:r>
            <a:r>
              <a:rPr lang="en-US" i="1" dirty="0" err="1">
                <a:solidFill>
                  <a:schemeClr val="tx1"/>
                </a:solidFill>
              </a:rPr>
              <a:t>cruzi</a:t>
            </a:r>
            <a:r>
              <a:rPr lang="en-US" dirty="0">
                <a:solidFill>
                  <a:schemeClr val="tx1"/>
                </a:solidFill>
              </a:rPr>
              <a:t> (Chagas Disease) &amp; </a:t>
            </a:r>
            <a:r>
              <a:rPr lang="en-US" i="1" dirty="0">
                <a:solidFill>
                  <a:schemeClr val="tx1"/>
                </a:solidFill>
              </a:rPr>
              <a:t>Schistosoma japonicum </a:t>
            </a:r>
            <a:r>
              <a:rPr lang="en-US" dirty="0">
                <a:solidFill>
                  <a:schemeClr val="tx1"/>
                </a:solidFill>
              </a:rPr>
              <a:t>(Schistosomiasis)</a:t>
            </a:r>
          </a:p>
          <a:p>
            <a:r>
              <a:rPr lang="en-US" sz="2800" b="1" dirty="0">
                <a:solidFill>
                  <a:srgbClr val="C00000"/>
                </a:solidFill>
              </a:rPr>
              <a:t>Zoonosis </a:t>
            </a:r>
            <a:r>
              <a:rPr lang="en-US" dirty="0">
                <a:solidFill>
                  <a:schemeClr val="tx1"/>
                </a:solidFill>
              </a:rPr>
              <a:t>: </a:t>
            </a:r>
          </a:p>
          <a:p>
            <a:r>
              <a:rPr lang="en-US" dirty="0">
                <a:solidFill>
                  <a:schemeClr val="tx1"/>
                </a:solidFill>
              </a:rPr>
              <a:t>Bird flu, Anthrax, Rabies and </a:t>
            </a:r>
            <a:r>
              <a:rPr lang="en-US" dirty="0" err="1">
                <a:solidFill>
                  <a:schemeClr val="tx1"/>
                </a:solidFill>
              </a:rPr>
              <a:t>Taxoplasmosis</a:t>
            </a:r>
            <a:endParaRPr lang="en-IN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9831201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EE910-28F2-47D0-BEB7-FCE61BDEE3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817267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Bird Flu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C371B0-CFA8-42AA-A489-8A7C2F7D86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7417" y="2084631"/>
            <a:ext cx="10058400" cy="4266742"/>
          </a:xfrm>
        </p:spPr>
        <p:txBody>
          <a:bodyPr/>
          <a:lstStyle/>
          <a:p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It is called </a:t>
            </a:r>
            <a:r>
              <a:rPr lang="en-US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avian influenza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, is a viral infection that can infect not only </a:t>
            </a:r>
            <a:r>
              <a:rPr lang="en-US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birds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, </a:t>
            </a:r>
          </a:p>
          <a:p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</a:rPr>
              <a:t>A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lso humans and other animals. </a:t>
            </a:r>
          </a:p>
          <a:p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Most forms of the virus are restricted to </a:t>
            </a:r>
            <a:r>
              <a:rPr lang="en-US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birds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. </a:t>
            </a:r>
          </a:p>
          <a:p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H5N1 is the most common form of </a:t>
            </a:r>
            <a:r>
              <a:rPr lang="en-US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bird flu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.</a:t>
            </a:r>
          </a:p>
          <a:p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</a:rPr>
              <a:t>Causes acute respiratory infection.</a:t>
            </a:r>
          </a:p>
          <a:p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Rarely, the virus has </a:t>
            </a:r>
            <a:r>
              <a:rPr lang="en-US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spread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from one person to another.</a:t>
            </a:r>
          </a:p>
          <a:p>
            <a:r>
              <a:rPr lang="pt-BR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There are five subtypes have been known to infect humans: </a:t>
            </a:r>
            <a:r>
              <a:rPr lang="pt-BR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H5N1</a:t>
            </a:r>
            <a:r>
              <a:rPr lang="pt-BR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, H7N3, H7N7, H7N9, and H9N2.</a:t>
            </a:r>
            <a:endParaRPr lang="en-IN" dirty="0"/>
          </a:p>
        </p:txBody>
      </p:sp>
      <p:pic>
        <p:nvPicPr>
          <p:cNvPr id="5" name="Picture 4" descr="Avian Flu - Background - The A, B, C, H and N of Bird Flu Viruses">
            <a:extLst>
              <a:ext uri="{FF2B5EF4-FFF2-40B4-BE49-F238E27FC236}">
                <a16:creationId xmlns:a16="http://schemas.microsoft.com/office/drawing/2014/main" id="{17444A22-5123-4D36-A1EA-D9D26E1191EE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91" y="0"/>
            <a:ext cx="2163977" cy="205966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H5N1 bird flu outbreak reported in Hunan, China">
            <a:extLst>
              <a:ext uri="{FF2B5EF4-FFF2-40B4-BE49-F238E27FC236}">
                <a16:creationId xmlns:a16="http://schemas.microsoft.com/office/drawing/2014/main" id="{2D8A5704-46EE-406B-8D30-020C4553BD8C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3253" y="0"/>
            <a:ext cx="3287927" cy="19354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71863525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6602A6-E5DE-488F-9120-295793996D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106048"/>
            <a:ext cx="10058400" cy="702303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Causative agent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EA2DFB-8A58-4C1A-86B2-E3BF9B7B5A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96134" y="972523"/>
            <a:ext cx="10058400" cy="4023360"/>
          </a:xfrm>
        </p:spPr>
        <p:txBody>
          <a:bodyPr/>
          <a:lstStyle/>
          <a:p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Avian influenza is caused by those </a:t>
            </a:r>
            <a:r>
              <a:rPr lang="en-US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influenza viruses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that mainly affect birds and poultry, such as chickens or ducks.</a:t>
            </a:r>
          </a:p>
          <a:p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</a:rPr>
              <a:t>Three strains A,B,C. </a:t>
            </a:r>
          </a:p>
          <a:p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</a:rPr>
              <a:t>H – the </a:t>
            </a:r>
            <a:r>
              <a:rPr lang="en-US" dirty="0" err="1">
                <a:solidFill>
                  <a:srgbClr val="222222"/>
                </a:solidFill>
                <a:latin typeface="arial" panose="020B0604020202020204" pitchFamily="34" charset="0"/>
              </a:rPr>
              <a:t>haemoagglutinin</a:t>
            </a:r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</a:rPr>
              <a:t> and N – Neuraminidase. </a:t>
            </a:r>
          </a:p>
          <a:p>
            <a:r>
              <a:rPr lang="en-US" b="0" i="0" dirty="0">
                <a:solidFill>
                  <a:srgbClr val="231F20"/>
                </a:solidFill>
                <a:effectLst/>
                <a:latin typeface="Proxima Nova"/>
              </a:rPr>
              <a:t>H5N1 was first discovered in geese in china in 1995 and in humans in 1997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.</a:t>
            </a:r>
          </a:p>
          <a:p>
            <a:r>
              <a:rPr lang="en-US" b="0" i="0" dirty="0">
                <a:solidFill>
                  <a:srgbClr val="231F20"/>
                </a:solidFill>
                <a:effectLst/>
                <a:latin typeface="Proxima Nova"/>
              </a:rPr>
              <a:t>The virus isn’t known to spread via human-to-human contact.</a:t>
            </a:r>
            <a:endParaRPr lang="en-IN" dirty="0"/>
          </a:p>
        </p:txBody>
      </p:sp>
      <p:pic>
        <p:nvPicPr>
          <p:cNvPr id="4" name="Picture 3" descr="Influenza Virus Examples Bird Flu And Swine Flu Royalty Free ...">
            <a:extLst>
              <a:ext uri="{FF2B5EF4-FFF2-40B4-BE49-F238E27FC236}">
                <a16:creationId xmlns:a16="http://schemas.microsoft.com/office/drawing/2014/main" id="{22615273-2991-4BF6-BEBC-4FF4DB1AAE16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2453" y="3429000"/>
            <a:ext cx="4712043" cy="34289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58925679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08E887-EB11-4D73-9189-036496612E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702303"/>
          </a:xfrm>
        </p:spPr>
        <p:txBody>
          <a:bodyPr/>
          <a:lstStyle/>
          <a:p>
            <a:pPr algn="ctr"/>
            <a:r>
              <a:rPr lang="en-US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Bird Flu- Mode of Transmission</a:t>
            </a:r>
            <a:endParaRPr lang="en-IN" dirty="0"/>
          </a:p>
        </p:txBody>
      </p:sp>
      <p:pic>
        <p:nvPicPr>
          <p:cNvPr id="1026" name="Picture 2" descr="Christine Case, Skyline College">
            <a:extLst>
              <a:ext uri="{FF2B5EF4-FFF2-40B4-BE49-F238E27FC236}">
                <a16:creationId xmlns:a16="http://schemas.microsoft.com/office/drawing/2014/main" id="{C890295C-23E5-469C-AB22-B910253EFD0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260" y="1194485"/>
            <a:ext cx="10635048" cy="5090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8604896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3AC06F-2178-490C-AF88-1E72B3FF04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006738"/>
          </a:xfrm>
        </p:spPr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Transmission</a:t>
            </a:r>
            <a:br>
              <a:rPr lang="en-US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(Incubation period : 18 to 72 hrs.)</a:t>
            </a:r>
            <a:endParaRPr lang="en-IN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FAE2E8-F2DF-4EFA-AFB8-F797187AA6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606378"/>
            <a:ext cx="10058400" cy="467909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2300" b="1" dirty="0">
                <a:solidFill>
                  <a:srgbClr val="7030A0"/>
                </a:solidFill>
                <a:effectLst/>
              </a:rPr>
              <a:t>You may have a greater risk of contracting H5N1 if you are: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>
                <a:effectLst/>
              </a:rPr>
              <a:t>Transmitted to one person to another by droplet infection.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>
                <a:effectLst/>
              </a:rPr>
              <a:t>Birds to man through excreta and </a:t>
            </a:r>
            <a:r>
              <a:rPr lang="en-US" dirty="0" err="1">
                <a:effectLst/>
              </a:rPr>
              <a:t>secration</a:t>
            </a:r>
            <a:r>
              <a:rPr lang="en-US" dirty="0">
                <a:effectLst/>
              </a:rPr>
              <a:t> from mouth, eyes and nasal cavity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>
                <a:effectLst/>
              </a:rPr>
              <a:t>a poultry farmer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>
                <a:effectLst/>
              </a:rPr>
              <a:t>a traveler visiting affected areas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>
                <a:effectLst/>
              </a:rPr>
              <a:t>exposed to infected birds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>
                <a:effectLst/>
              </a:rPr>
              <a:t>someone who eats undercooked poultry or eggs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>
                <a:effectLst/>
              </a:rPr>
              <a:t>a healthcare worker caring for infected patients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>
                <a:effectLst/>
              </a:rPr>
              <a:t>a household member of an infected person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>
                <a:effectLst/>
              </a:rPr>
              <a:t>It is found to be originated in aquatic birds.</a:t>
            </a:r>
          </a:p>
          <a:p>
            <a:br>
              <a:rPr lang="en-US" b="1" i="0" dirty="0">
                <a:solidFill>
                  <a:srgbClr val="231F20"/>
                </a:solidFill>
                <a:effectLst/>
                <a:latin typeface="Proxima Nova"/>
              </a:rPr>
            </a:b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8816814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78341E-CDFC-425D-A738-FA48C8B0EA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0"/>
            <a:ext cx="10058400" cy="1070857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Types of Hosts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0EC0B6-0E6E-46A7-A6A9-5A8B913F83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38682" y="1276981"/>
            <a:ext cx="10058400" cy="4023360"/>
          </a:xfrm>
        </p:spPr>
        <p:txBody>
          <a:bodyPr/>
          <a:lstStyle/>
          <a:p>
            <a:r>
              <a:rPr lang="en-US" sz="2000" b="1" dirty="0">
                <a:solidFill>
                  <a:srgbClr val="002060"/>
                </a:solidFill>
              </a:rPr>
              <a:t>Reservoir Host</a:t>
            </a:r>
            <a:r>
              <a:rPr lang="en-US" sz="2000" dirty="0"/>
              <a:t> :</a:t>
            </a:r>
            <a:r>
              <a:rPr lang="en-US" sz="2000" dirty="0">
                <a:solidFill>
                  <a:schemeClr val="tx1"/>
                </a:solidFill>
              </a:rPr>
              <a:t> Host store parasitic stage at dormant condition e.g.</a:t>
            </a:r>
            <a:r>
              <a:rPr lang="en-US" sz="2000" i="1" dirty="0">
                <a:solidFill>
                  <a:schemeClr val="tx1"/>
                </a:solidFill>
              </a:rPr>
              <a:t> Trypanosoma brucei.</a:t>
            </a:r>
          </a:p>
          <a:p>
            <a:r>
              <a:rPr lang="en-IN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bats, rodents, cows, pigs, sheep, swine, rabbits, raccoons, dogs, other mammals.</a:t>
            </a:r>
            <a:endParaRPr lang="en-US" sz="2000" b="1" dirty="0">
              <a:solidFill>
                <a:srgbClr val="002060"/>
              </a:solidFill>
            </a:endParaRPr>
          </a:p>
          <a:p>
            <a:endParaRPr lang="en-US" sz="2000" b="1" dirty="0">
              <a:solidFill>
                <a:srgbClr val="002060"/>
              </a:solidFill>
            </a:endParaRPr>
          </a:p>
          <a:p>
            <a:r>
              <a:rPr lang="en-US" sz="2000" b="1" dirty="0">
                <a:solidFill>
                  <a:srgbClr val="002060"/>
                </a:solidFill>
              </a:rPr>
              <a:t>Paratenic Host or Carrier Host</a:t>
            </a:r>
            <a:r>
              <a:rPr lang="en-US" sz="2000" dirty="0"/>
              <a:t>:</a:t>
            </a:r>
            <a:r>
              <a:rPr lang="en-US" sz="2000" dirty="0">
                <a:solidFill>
                  <a:schemeClr val="tx1"/>
                </a:solidFill>
              </a:rPr>
              <a:t> Host in which the parasite retains viability without further development . E.g. Spiney headed worm. </a:t>
            </a:r>
            <a:r>
              <a:rPr lang="en-IN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trematode </a:t>
            </a:r>
            <a:r>
              <a:rPr lang="en-IN" b="0" i="1" u="none" strike="noStrike" dirty="0" err="1">
                <a:solidFill>
                  <a:srgbClr val="0B0080"/>
                </a:solidFill>
                <a:effectLst/>
                <a:latin typeface="Arial" panose="020B0604020202020204" pitchFamily="34" charset="0"/>
                <a:hlinkClick r:id="rId2" tooltip="Alaria americana"/>
              </a:rPr>
              <a:t>Alaria</a:t>
            </a:r>
            <a:r>
              <a:rPr lang="en-IN" b="0" i="1" u="none" strike="noStrike" dirty="0">
                <a:solidFill>
                  <a:srgbClr val="0B0080"/>
                </a:solidFill>
                <a:effectLst/>
                <a:latin typeface="Arial" panose="020B0604020202020204" pitchFamily="34" charset="0"/>
                <a:hlinkClick r:id="rId2" tooltip="Alaria americana"/>
              </a:rPr>
              <a:t> americana</a:t>
            </a:r>
            <a:r>
              <a:rPr lang="en-IN" b="0" i="1" u="none" strike="noStrike" dirty="0">
                <a:solidFill>
                  <a:srgbClr val="0B0080"/>
                </a:solidFill>
                <a:effectLst/>
                <a:latin typeface="Arial" panose="020B0604020202020204" pitchFamily="34" charset="0"/>
              </a:rPr>
              <a:t>, snakes</a:t>
            </a:r>
            <a:endParaRPr lang="en-IN" sz="2000" dirty="0">
              <a:solidFill>
                <a:schemeClr val="tx1"/>
              </a:solidFill>
            </a:endParaRPr>
          </a:p>
          <a:p>
            <a:endParaRPr lang="en-IN" dirty="0"/>
          </a:p>
        </p:txBody>
      </p:sp>
      <p:pic>
        <p:nvPicPr>
          <p:cNvPr id="4" name="Picture 3" descr="Acanthocephala - Wikipedia">
            <a:extLst>
              <a:ext uri="{FF2B5EF4-FFF2-40B4-BE49-F238E27FC236}">
                <a16:creationId xmlns:a16="http://schemas.microsoft.com/office/drawing/2014/main" id="{3BEF3208-B8B9-404C-8D77-0115F125E268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2713" y="4157221"/>
            <a:ext cx="3214541" cy="2074502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0" name="Picture 2" descr="Carrier | of disease | Britannica">
            <a:extLst>
              <a:ext uri="{FF2B5EF4-FFF2-40B4-BE49-F238E27FC236}">
                <a16:creationId xmlns:a16="http://schemas.microsoft.com/office/drawing/2014/main" id="{36B0446F-D895-4C75-A33F-5A74D4B6F0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3429000"/>
            <a:ext cx="6096001" cy="3325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6448099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02034B-BD2E-41F5-8616-3401070661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907883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Symptoms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E8784C-6E16-4370-BC84-A695EFDD45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l"/>
            <a:r>
              <a:rPr lang="en-US" b="1" i="0" dirty="0">
                <a:solidFill>
                  <a:srgbClr val="231F20"/>
                </a:solidFill>
                <a:effectLst/>
                <a:latin typeface="Proxima Nova"/>
              </a:rPr>
              <a:t>You may have an H5N1 infection if you experience typical flu-like symptoms such as: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231F20"/>
                </a:solidFill>
                <a:effectLst/>
                <a:latin typeface="Proxima Nova"/>
              </a:rPr>
              <a:t>Cough, sore throat, fever (over 100.4°F or 38°C), Trachea and Bronchi undergo necrotic changes.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231F20"/>
                </a:solidFill>
                <a:effectLst/>
                <a:latin typeface="Proxima Nova"/>
              </a:rPr>
              <a:t>diarrhea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231F20"/>
                </a:solidFill>
                <a:effectLst/>
                <a:latin typeface="Proxima Nova"/>
              </a:rPr>
              <a:t>respiratory difficulties, inflammation to RT.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231F20"/>
                </a:solidFill>
                <a:effectLst/>
                <a:latin typeface="Proxima Nova"/>
              </a:rPr>
              <a:t>Headache, muscle aches severe viral pneumonia.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231F20"/>
                </a:solidFill>
                <a:effectLst/>
                <a:latin typeface="Proxima Nova"/>
              </a:rPr>
              <a:t>Malaise, runny nose.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231F20"/>
                </a:solidFill>
                <a:effectLst/>
                <a:latin typeface="Proxima Nova"/>
              </a:rPr>
              <a:t>Multi – organ failure at later stage of disease.</a:t>
            </a:r>
          </a:p>
          <a:p>
            <a:pPr algn="l">
              <a:buFont typeface="Arial" panose="020B0604020202020204" pitchFamily="34" charset="0"/>
              <a:buChar char="•"/>
            </a:pPr>
            <a:endParaRPr lang="en-US" b="0" i="0" dirty="0">
              <a:solidFill>
                <a:srgbClr val="231F20"/>
              </a:solidFill>
              <a:effectLst/>
              <a:latin typeface="Proxima Nova"/>
            </a:endParaRPr>
          </a:p>
          <a:p>
            <a:br>
              <a:rPr lang="en-US" dirty="0"/>
            </a:b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98113428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AF1EFE-21BF-4B07-94F7-D733764472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Control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489CBF-1562-44E8-BE98-920E6FF13F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231F20"/>
                </a:solidFill>
                <a:effectLst/>
                <a:latin typeface="Proxima Nova"/>
              </a:rPr>
              <a:t>Avoid direct contact with infected </a:t>
            </a:r>
            <a:r>
              <a:rPr lang="en-US" b="0" i="0" dirty="0" err="1">
                <a:solidFill>
                  <a:srgbClr val="231F20"/>
                </a:solidFill>
                <a:effectLst/>
                <a:latin typeface="Proxima Nova"/>
              </a:rPr>
              <a:t>poultrybirds</a:t>
            </a:r>
            <a:r>
              <a:rPr lang="en-US" b="0" i="0" dirty="0">
                <a:solidFill>
                  <a:srgbClr val="231F20"/>
                </a:solidFill>
                <a:effectLst/>
                <a:latin typeface="Proxima Nova"/>
              </a:rPr>
              <a:t>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231F20"/>
                </a:solidFill>
                <a:effectLst/>
                <a:latin typeface="Proxima Nova"/>
              </a:rPr>
              <a:t>open-air markets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231F20"/>
                </a:solidFill>
                <a:effectLst/>
                <a:latin typeface="Proxima Nova"/>
              </a:rPr>
              <a:t>contact with infected birds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231F20"/>
                </a:solidFill>
                <a:effectLst/>
                <a:latin typeface="Proxima Nova"/>
              </a:rPr>
              <a:t>undercooked poultry.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31F20"/>
                </a:solidFill>
                <a:latin typeface="Proxima Nova"/>
              </a:rPr>
              <a:t>Residential area should have good ventilation. 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231F20"/>
                </a:solidFill>
                <a:effectLst/>
                <a:latin typeface="Proxima Nova"/>
              </a:rPr>
              <a:t>Stimulate localized immunity </a:t>
            </a:r>
            <a:r>
              <a:rPr lang="en-US" dirty="0">
                <a:solidFill>
                  <a:srgbClr val="231F20"/>
                </a:solidFill>
                <a:latin typeface="Proxima Nova"/>
              </a:rPr>
              <a:t>by vaccines.</a:t>
            </a:r>
          </a:p>
          <a:p>
            <a:pPr algn="l">
              <a:buFont typeface="Arial" panose="020B0604020202020204" pitchFamily="34" charset="0"/>
              <a:buChar char="•"/>
            </a:pPr>
            <a:endParaRPr lang="en-US" b="0" i="0" dirty="0">
              <a:solidFill>
                <a:srgbClr val="231F20"/>
              </a:solidFill>
              <a:effectLst/>
              <a:latin typeface="Proxima Nova"/>
            </a:endParaRPr>
          </a:p>
          <a:p>
            <a:br>
              <a:rPr lang="en-US" dirty="0"/>
            </a:b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689363683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DF3738-9B20-4EB3-AADC-DCF4C3BE42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Treatment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F315F6-2D7A-472F-BA10-D09BA70381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The </a:t>
            </a:r>
            <a:r>
              <a:rPr lang="en-IN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flu</a:t>
            </a:r>
            <a:r>
              <a:rPr lang="en-IN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drugs oseltamivir (Tamiflu), zanamivir (Relenza), or peramivir (</a:t>
            </a:r>
            <a:r>
              <a:rPr lang="en-IN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Rapivab</a:t>
            </a:r>
            <a:r>
              <a:rPr lang="en-IN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) should work against </a:t>
            </a:r>
            <a:r>
              <a:rPr lang="en-IN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bird flu.</a:t>
            </a:r>
          </a:p>
          <a:p>
            <a:r>
              <a:rPr lang="en-IN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These drugs must be given soon after </a:t>
            </a:r>
            <a:r>
              <a:rPr lang="en-IN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symptoms</a:t>
            </a:r>
            <a:r>
              <a:rPr lang="en-IN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appear. </a:t>
            </a:r>
          </a:p>
          <a:p>
            <a:r>
              <a:rPr lang="en-IN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Unfortunately, </a:t>
            </a:r>
            <a:r>
              <a:rPr lang="en-IN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H5N1</a:t>
            </a:r>
            <a:r>
              <a:rPr lang="en-IN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in humans can be a severe illness requiring hospitalization, isolation, and intensive care.</a:t>
            </a:r>
            <a:r>
              <a:rPr lang="en-US" b="0" i="0" dirty="0">
                <a:solidFill>
                  <a:srgbClr val="111111"/>
                </a:solidFill>
                <a:effectLst/>
                <a:latin typeface="Helvetica" panose="020B0604020202020204" pitchFamily="34" charset="0"/>
              </a:rPr>
              <a:t> </a:t>
            </a:r>
          </a:p>
          <a:p>
            <a:r>
              <a:rPr lang="en-US" b="0" i="0" dirty="0">
                <a:solidFill>
                  <a:srgbClr val="111111"/>
                </a:solidFill>
                <a:effectLst/>
                <a:latin typeface="Helvetica" panose="020B0604020202020204" pitchFamily="34" charset="0"/>
              </a:rPr>
              <a:t>Many influenza viruses have become resistant to the effects of a category of antiviral drugs that includes amantadine and rimantadine (</a:t>
            </a:r>
            <a:r>
              <a:rPr lang="en-US" b="0" i="0" dirty="0" err="1">
                <a:solidFill>
                  <a:srgbClr val="111111"/>
                </a:solidFill>
                <a:effectLst/>
                <a:latin typeface="Helvetica" panose="020B0604020202020204" pitchFamily="34" charset="0"/>
              </a:rPr>
              <a:t>Flumadine</a:t>
            </a:r>
            <a:r>
              <a:rPr lang="en-US" b="0" i="0" dirty="0">
                <a:solidFill>
                  <a:srgbClr val="111111"/>
                </a:solidFill>
                <a:effectLst/>
                <a:latin typeface="Helvetica" panose="020B0604020202020204" pitchFamily="34" charset="0"/>
              </a:rPr>
              <a:t>). 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383122403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5BB9BC-057F-4AFF-A20C-17532DF104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Anthrax- </a:t>
            </a:r>
            <a:r>
              <a:rPr lang="en-US" sz="32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Bacillus anthracis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C6D423-FFA6-420A-AF7A-A8C5ADAA6E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b="0" i="0" dirty="0">
              <a:solidFill>
                <a:srgbClr val="222222"/>
              </a:solidFill>
              <a:effectLst/>
              <a:latin typeface="arial" panose="020B0604020202020204" pitchFamily="34" charset="0"/>
            </a:endParaRPr>
          </a:p>
          <a:p>
            <a:r>
              <a:rPr lang="en-US" b="0" i="1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Caused by Bacillus anthracis d</a:t>
            </a:r>
            <a:r>
              <a:rPr lang="en-US" dirty="0">
                <a:solidFill>
                  <a:srgbClr val="202122"/>
                </a:solidFill>
                <a:latin typeface="Arial" panose="020B0604020202020204" pitchFamily="34" charset="0"/>
              </a:rPr>
              <a:t>evelops 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Black skin lesions. </a:t>
            </a:r>
          </a:p>
          <a:p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It can occur in four forms: skin, lungs, intestinal, and injection. </a:t>
            </a:r>
          </a:p>
          <a:p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Symptom onset occurs between one day to over two months after the infection is contracted.</a:t>
            </a:r>
          </a:p>
          <a:p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</a:rPr>
              <a:t>It is disease of herbivores like goat, sheep, cattle and horses.</a:t>
            </a:r>
          </a:p>
          <a:p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</a:rPr>
              <a:t>Cat, dogs and pigs are resistant.</a:t>
            </a:r>
          </a:p>
        </p:txBody>
      </p:sp>
      <p:pic>
        <p:nvPicPr>
          <p:cNvPr id="4" name="Picture 3" descr="Understanding anthrax: How it can evade the immune system - Vital ...">
            <a:extLst>
              <a:ext uri="{FF2B5EF4-FFF2-40B4-BE49-F238E27FC236}">
                <a16:creationId xmlns:a16="http://schemas.microsoft.com/office/drawing/2014/main" id="{D59A0A31-83CE-49E4-95F1-2C51B7E6C026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885" y="1"/>
            <a:ext cx="2931658" cy="2133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7757443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9F288C-89F9-489A-A8FB-6600C006A2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1026" name="Picture 2" descr="Basic Information | Anthrax | CDC">
            <a:extLst>
              <a:ext uri="{FF2B5EF4-FFF2-40B4-BE49-F238E27FC236}">
                <a16:creationId xmlns:a16="http://schemas.microsoft.com/office/drawing/2014/main" id="{4C8ADF8C-0355-4D3A-BC5B-846401E694F2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503" y="74141"/>
            <a:ext cx="10939848" cy="6252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7168042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A0D539-BF74-4F90-9B54-1E64985346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Anthrax- Causative agent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6B0F77-B2C4-4064-AB34-6823503847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Anthrax is a serious infectious disease caused by </a:t>
            </a:r>
            <a:r>
              <a:rPr lang="en-US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gram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-positive, </a:t>
            </a:r>
            <a:r>
              <a:rPr lang="en-US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rod-shaped bacteria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known as </a:t>
            </a:r>
            <a:r>
              <a:rPr lang="en-US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Bacillus anthracis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. </a:t>
            </a:r>
          </a:p>
          <a:p>
            <a:pPr marL="457200" indent="-457200">
              <a:buFont typeface="+mj-lt"/>
              <a:buAutoNum type="arabicPeriod"/>
            </a:pP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It is a facultative anaerobic bacterium about 1 by 9 </a:t>
            </a:r>
            <a:r>
              <a:rPr lang="en-US" b="0" i="0" dirty="0" err="1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μm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 in size.</a:t>
            </a:r>
            <a:endParaRPr lang="en-US" b="0" i="0" dirty="0">
              <a:solidFill>
                <a:srgbClr val="222222"/>
              </a:solidFill>
              <a:effectLst/>
              <a:latin typeface="arial" panose="020B0604020202020204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Anthrax can be found naturally in soil and commonly affects domestic and wild animals around the world.</a:t>
            </a:r>
          </a:p>
          <a:p>
            <a:pPr marL="457200" indent="-457200">
              <a:buFont typeface="+mj-lt"/>
              <a:buAutoNum type="arabicPeriod"/>
            </a:pPr>
            <a:r>
              <a:rPr lang="en-US" b="0" i="0" dirty="0">
                <a:solidFill>
                  <a:srgbClr val="111111"/>
                </a:solidFill>
                <a:effectLst/>
                <a:latin typeface="Helvetica" panose="020B0604020202020204" pitchFamily="34" charset="0"/>
              </a:rPr>
              <a:t>Humans can become infected through direct or indirect contact with sick animals.</a:t>
            </a:r>
          </a:p>
          <a:p>
            <a:pPr marL="457200" indent="-457200">
              <a:buFont typeface="+mj-lt"/>
              <a:buAutoNum type="arabicPeriod"/>
            </a:pPr>
            <a:r>
              <a:rPr lang="en-US" b="0" i="0" dirty="0">
                <a:solidFill>
                  <a:srgbClr val="111111"/>
                </a:solidFill>
                <a:effectLst/>
                <a:latin typeface="Helvetica" panose="020B0604020202020204" pitchFamily="34" charset="0"/>
              </a:rPr>
              <a:t>There's no evidence that anthrax is transmitted from person to person,</a:t>
            </a:r>
          </a:p>
          <a:p>
            <a:br>
              <a:rPr lang="en-US" dirty="0"/>
            </a:br>
            <a:endParaRPr lang="en-IN" dirty="0"/>
          </a:p>
        </p:txBody>
      </p:sp>
      <p:pic>
        <p:nvPicPr>
          <p:cNvPr id="4" name="Picture 3" descr="Understanding anthrax: How it can evade the immune system - Vital ...">
            <a:extLst>
              <a:ext uri="{FF2B5EF4-FFF2-40B4-BE49-F238E27FC236}">
                <a16:creationId xmlns:a16="http://schemas.microsoft.com/office/drawing/2014/main" id="{DFAC3F08-78E7-40B4-BFAF-E0D5C2EFDAD8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7639" y="4724400"/>
            <a:ext cx="2931658" cy="2133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30920868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023592-27EF-45A4-87E4-6D6DB1D7B6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850219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 of transmission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9AD893-7B62-45F8-BACA-8B4182B965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375719"/>
            <a:ext cx="10058400" cy="4926227"/>
          </a:xfrm>
        </p:spPr>
        <p:txBody>
          <a:bodyPr>
            <a:normAutofit/>
          </a:bodyPr>
          <a:lstStyle/>
          <a:p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Ingestion of infected carcass diseased wild or domestic herbivores.</a:t>
            </a:r>
          </a:p>
          <a:p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Humans can become infected through direct or indirect contact with sick animals. </a:t>
            </a:r>
          </a:p>
          <a:p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There's no evidence that </a:t>
            </a:r>
            <a:r>
              <a:rPr lang="en-US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anthrax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is </a:t>
            </a:r>
            <a:r>
              <a:rPr lang="en-US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transmitted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from person to person,</a:t>
            </a:r>
          </a:p>
          <a:p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it's possible that </a:t>
            </a:r>
            <a:r>
              <a:rPr lang="en-US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anthrax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skin lesions may be contagious through direct contact or through contact with a contaminated object (fomite).</a:t>
            </a:r>
          </a:p>
          <a:p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</a:rPr>
              <a:t>Direct contact of skin of human with pathogen from soil.</a:t>
            </a:r>
          </a:p>
          <a:p>
            <a:endParaRPr lang="en-US" dirty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</a:rPr>
              <a:t>Site of Infection &amp; Incubation period</a:t>
            </a:r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</a:rPr>
              <a:t> : </a:t>
            </a:r>
          </a:p>
          <a:p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</a:rPr>
              <a:t>Skin – 2-5 days</a:t>
            </a:r>
          </a:p>
          <a:p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</a:rPr>
              <a:t>Lungs – 1-3 days</a:t>
            </a:r>
          </a:p>
          <a:p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</a:rPr>
              <a:t>Digestive tract – 7 days.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760335290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549550-9A6F-4EAF-8D7F-2A099631CD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203547"/>
          </a:xfrm>
        </p:spPr>
        <p:txBody>
          <a:bodyPr>
            <a:normAutofit fontScale="90000"/>
          </a:bodyPr>
          <a:lstStyle/>
          <a:p>
            <a:pPr algn="ctr"/>
            <a:endParaRPr lang="en-IN" dirty="0"/>
          </a:p>
        </p:txBody>
      </p:sp>
      <p:pic>
        <p:nvPicPr>
          <p:cNvPr id="1026" name="Picture 2" descr="Anthrax">
            <a:extLst>
              <a:ext uri="{FF2B5EF4-FFF2-40B4-BE49-F238E27FC236}">
                <a16:creationId xmlns:a16="http://schemas.microsoft.com/office/drawing/2014/main" id="{D7991BF5-BE7E-4B2B-A49A-3A7BE4F90BC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9773" y="-65902"/>
            <a:ext cx="10058400" cy="6433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0792924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F131A1-6701-4B5A-84B0-6DF5255470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899646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Symptoms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907796-EA49-44C5-B565-83D09A2FDB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268627"/>
            <a:ext cx="10058400" cy="5148649"/>
          </a:xfrm>
        </p:spPr>
        <p:txBody>
          <a:bodyPr>
            <a:normAutofit fontScale="77500" lnSpcReduction="20000"/>
          </a:bodyPr>
          <a:lstStyle/>
          <a:p>
            <a:pPr algn="l"/>
            <a:r>
              <a:rPr lang="en-US" b="0" i="0" dirty="0">
                <a:solidFill>
                  <a:srgbClr val="70757A"/>
                </a:solidFill>
                <a:effectLst/>
                <a:latin typeface="arial" panose="020B0604020202020204" pitchFamily="34" charset="0"/>
              </a:rPr>
              <a:t>Pain areas: 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in the chest or muscles</a:t>
            </a:r>
          </a:p>
          <a:p>
            <a:pPr algn="l"/>
            <a:r>
              <a:rPr lang="en-US" b="0" i="0" dirty="0">
                <a:solidFill>
                  <a:srgbClr val="70757A"/>
                </a:solidFill>
                <a:effectLst/>
                <a:latin typeface="arial" panose="020B0604020202020204" pitchFamily="34" charset="0"/>
              </a:rPr>
              <a:t>Skin: 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blister, dark scab, small bump, or ulcers</a:t>
            </a:r>
          </a:p>
          <a:p>
            <a:pPr algn="l"/>
            <a:r>
              <a:rPr lang="en-US" b="0" i="0" dirty="0">
                <a:solidFill>
                  <a:srgbClr val="70757A"/>
                </a:solidFill>
                <a:effectLst/>
                <a:latin typeface="arial" panose="020B0604020202020204" pitchFamily="34" charset="0"/>
              </a:rPr>
              <a:t>Whole body: 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fever or malaise</a:t>
            </a:r>
          </a:p>
          <a:p>
            <a:pPr algn="l"/>
            <a:r>
              <a:rPr lang="en-US" b="0" i="0" dirty="0">
                <a:solidFill>
                  <a:srgbClr val="70757A"/>
                </a:solidFill>
                <a:effectLst/>
                <a:latin typeface="arial" panose="020B0604020202020204" pitchFamily="34" charset="0"/>
              </a:rPr>
              <a:t>Respiratory: 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respiratory distress or shortness of breath</a:t>
            </a:r>
          </a:p>
          <a:p>
            <a:pPr algn="l"/>
            <a:r>
              <a:rPr lang="en-US" b="0" i="0" dirty="0">
                <a:solidFill>
                  <a:srgbClr val="70757A"/>
                </a:solidFill>
                <a:effectLst/>
                <a:latin typeface="arial" panose="020B0604020202020204" pitchFamily="34" charset="0"/>
              </a:rPr>
              <a:t>Also common: 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coughing, headache, itching, nausea, sore throat, or swollen lymph nodes</a:t>
            </a:r>
          </a:p>
          <a:p>
            <a:pPr algn="l">
              <a:buFont typeface="Arial" panose="020B0604020202020204" pitchFamily="34" charset="0"/>
              <a:buChar char="•"/>
            </a:pPr>
            <a:b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</a:br>
            <a:r>
              <a:rPr lang="en-US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Fever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and chills.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Chest Discomfort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Shortness of breath.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Confusion or dizziness.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Cough.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Nausea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, vomiting, or stomach pains.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Headache.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Sweats (often drenching)</a:t>
            </a:r>
          </a:p>
          <a:p>
            <a:b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</a:br>
            <a:endParaRPr lang="en-IN" dirty="0"/>
          </a:p>
        </p:txBody>
      </p:sp>
      <p:pic>
        <p:nvPicPr>
          <p:cNvPr id="4" name="Picture 3" descr="St. Elizabeth Healthcare - Condition">
            <a:extLst>
              <a:ext uri="{FF2B5EF4-FFF2-40B4-BE49-F238E27FC236}">
                <a16:creationId xmlns:a16="http://schemas.microsoft.com/office/drawing/2014/main" id="{49C40E41-9F32-4EC2-994F-39D0219A0CA4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5039" y="2973860"/>
            <a:ext cx="5601730" cy="388414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Anthrax - Symptoms and causes - Mayo Clinic">
            <a:extLst>
              <a:ext uri="{FF2B5EF4-FFF2-40B4-BE49-F238E27FC236}">
                <a16:creationId xmlns:a16="http://schemas.microsoft.com/office/drawing/2014/main" id="{A8362AE3-CCA8-4845-99D8-5A037B84F1E4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0702" y="0"/>
            <a:ext cx="3164978" cy="229011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09372866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64A9F9-ABAD-41FA-B6BA-66EE4C55E1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Control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0C71F0-0DED-44C0-A5E9-4926753F0F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Antibiotics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are usually used to treat anthrax. </a:t>
            </a:r>
          </a:p>
          <a:p>
            <a:r>
              <a:rPr lang="en-US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Antibiotics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that may be prescribed include penicillin, </a:t>
            </a:r>
            <a:r>
              <a:rPr lang="en-US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doxycycline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, and </a:t>
            </a:r>
            <a:r>
              <a:rPr lang="en-US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ciprofloxacin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. </a:t>
            </a:r>
          </a:p>
          <a:p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Inhalation anthrax is treated with a combination of </a:t>
            </a:r>
            <a:r>
              <a:rPr lang="en-US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antibiotics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such as </a:t>
            </a:r>
            <a:r>
              <a:rPr lang="en-US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ciprofloxacin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plus another </a:t>
            </a:r>
            <a:r>
              <a:rPr lang="en-US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medicine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. </a:t>
            </a:r>
          </a:p>
          <a:p>
            <a:r>
              <a:rPr lang="en-US" dirty="0" err="1">
                <a:solidFill>
                  <a:srgbClr val="222222"/>
                </a:solidFill>
                <a:latin typeface="arial" panose="020B0604020202020204" pitchFamily="34" charset="0"/>
              </a:rPr>
              <a:t>Biothrax</a:t>
            </a:r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</a:rPr>
              <a:t> vaccine can prevent disease anthrax due to active immunization.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632998605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1993</TotalTime>
  <Words>4599</Words>
  <Application>Microsoft Office PowerPoint</Application>
  <PresentationFormat>Widescreen</PresentationFormat>
  <Paragraphs>492</Paragraphs>
  <Slides>110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110</vt:i4>
      </vt:variant>
    </vt:vector>
  </HeadingPairs>
  <TitlesOfParts>
    <vt:vector size="125" baseType="lpstr">
      <vt:lpstr>arial</vt:lpstr>
      <vt:lpstr>arial</vt:lpstr>
      <vt:lpstr>Arial Black</vt:lpstr>
      <vt:lpstr>Calibri</vt:lpstr>
      <vt:lpstr>Calibri Light</vt:lpstr>
      <vt:lpstr>Georgia</vt:lpstr>
      <vt:lpstr>Helvetica</vt:lpstr>
      <vt:lpstr>inherit</vt:lpstr>
      <vt:lpstr>NexusSans</vt:lpstr>
      <vt:lpstr>Open Sans</vt:lpstr>
      <vt:lpstr>Proxima Nova</vt:lpstr>
      <vt:lpstr>proxima_nova_rgregular</vt:lpstr>
      <vt:lpstr>robotoregular</vt:lpstr>
      <vt:lpstr>Times New Roman</vt:lpstr>
      <vt:lpstr>Retrospect</vt:lpstr>
      <vt:lpstr>Thakur College of Science &amp; Commerce  Department of Zoology Welcomes  Academic Year – 2020-21</vt:lpstr>
      <vt:lpstr>Parasitology Study of parasite with reference to their host, life cycle, pathogenicity and control measures</vt:lpstr>
      <vt:lpstr>Types of Parasites</vt:lpstr>
      <vt:lpstr>Types of Vectors</vt:lpstr>
      <vt:lpstr>Parasitic adaptation</vt:lpstr>
      <vt:lpstr>Endoparasite :</vt:lpstr>
      <vt:lpstr>Parasitism in Animal Kingdom</vt:lpstr>
      <vt:lpstr>Types of Hosts</vt:lpstr>
      <vt:lpstr>Types of Hosts</vt:lpstr>
      <vt:lpstr> Hosts-Parasite Relationship</vt:lpstr>
      <vt:lpstr>Entamoeba histolytica</vt:lpstr>
      <vt:lpstr>PowerPoint Presentation</vt:lpstr>
      <vt:lpstr>Introduction</vt:lpstr>
      <vt:lpstr>Life Cycle-Entamoeba</vt:lpstr>
      <vt:lpstr>Life Cycle-Entamoeba</vt:lpstr>
      <vt:lpstr>Pathogenicity</vt:lpstr>
      <vt:lpstr>Control Measures</vt:lpstr>
      <vt:lpstr>Treatment</vt:lpstr>
      <vt:lpstr>Fasciola hepatica – Liver fluke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Fasciola hepatica-Life Cycle</vt:lpstr>
      <vt:lpstr>PowerPoint Presentation</vt:lpstr>
      <vt:lpstr>PowerPoint Presentation</vt:lpstr>
      <vt:lpstr>PowerPoint Presentation</vt:lpstr>
      <vt:lpstr>Control Measures</vt:lpstr>
      <vt:lpstr>Treatment</vt:lpstr>
      <vt:lpstr>Taenia solium- Tape worm</vt:lpstr>
      <vt:lpstr>Taenia solium</vt:lpstr>
      <vt:lpstr>Habitat and distribution</vt:lpstr>
      <vt:lpstr>PowerPoint Presentation</vt:lpstr>
      <vt:lpstr>PowerPoint Presentation</vt:lpstr>
      <vt:lpstr>Taenia solium-Life Cycle</vt:lpstr>
      <vt:lpstr>PowerPoint Presentation</vt:lpstr>
      <vt:lpstr>Taenia solium -Pathogenicity</vt:lpstr>
      <vt:lpstr>PowerPoint Presentation</vt:lpstr>
      <vt:lpstr>PowerPoint Presentation</vt:lpstr>
      <vt:lpstr>Control Measures</vt:lpstr>
      <vt:lpstr>Treatment</vt:lpstr>
      <vt:lpstr>Wuchereria bancrofti – Filarial worm</vt:lpstr>
      <vt:lpstr>PowerPoint Presentation</vt:lpstr>
      <vt:lpstr>PowerPoint Presentation</vt:lpstr>
      <vt:lpstr>PowerPoint Presentation</vt:lpstr>
      <vt:lpstr>Distribution &amp; Habitat</vt:lpstr>
      <vt:lpstr>Wuchereria bancrofti – Life Cycle</vt:lpstr>
      <vt:lpstr>PowerPoint Presentation</vt:lpstr>
      <vt:lpstr>PowerPoint Presentation</vt:lpstr>
      <vt:lpstr>Pathogenicity</vt:lpstr>
      <vt:lpstr>PowerPoint Presentation</vt:lpstr>
      <vt:lpstr>PowerPoint Presentation</vt:lpstr>
      <vt:lpstr>PowerPoint Presentation</vt:lpstr>
      <vt:lpstr>W. bancrofti </vt:lpstr>
      <vt:lpstr>Treatment</vt:lpstr>
      <vt:lpstr>PowerPoint Presentation</vt:lpstr>
      <vt:lpstr>PowerPoint Presentation</vt:lpstr>
      <vt:lpstr>PowerPoint Presentation</vt:lpstr>
      <vt:lpstr>Head Louse – (Peciculus humanus capitis)</vt:lpstr>
      <vt:lpstr>PowerPoint Presentation</vt:lpstr>
      <vt:lpstr>Distribution &amp; Habitat</vt:lpstr>
      <vt:lpstr>Morphology</vt:lpstr>
      <vt:lpstr>Life Cycle</vt:lpstr>
      <vt:lpstr>Pathogenicity</vt:lpstr>
      <vt:lpstr>Control Measures</vt:lpstr>
      <vt:lpstr>Treatment</vt:lpstr>
      <vt:lpstr>Mite (Saarcoptes scabiei)</vt:lpstr>
      <vt:lpstr>Distribution &amp; Habitat</vt:lpstr>
      <vt:lpstr>Morphology</vt:lpstr>
      <vt:lpstr>PowerPoint Presentation</vt:lpstr>
      <vt:lpstr>Life Cycle</vt:lpstr>
      <vt:lpstr>Pathogenicity</vt:lpstr>
      <vt:lpstr>Mite - Control Measures</vt:lpstr>
      <vt:lpstr>Treatment</vt:lpstr>
      <vt:lpstr>Bed bug- Cimex lectularis</vt:lpstr>
      <vt:lpstr>PowerPoint Presentation</vt:lpstr>
      <vt:lpstr>History</vt:lpstr>
      <vt:lpstr>Distribution &amp; Habitat</vt:lpstr>
      <vt:lpstr>Bed bug - Morphology</vt:lpstr>
      <vt:lpstr>Bed bug – Life cycle</vt:lpstr>
      <vt:lpstr>Pathogenicity</vt:lpstr>
      <vt:lpstr>Control Measures</vt:lpstr>
      <vt:lpstr>Treatment</vt:lpstr>
      <vt:lpstr>Parasitological Significance</vt:lpstr>
      <vt:lpstr>Bird Flu</vt:lpstr>
      <vt:lpstr>Causative agent</vt:lpstr>
      <vt:lpstr>Bird Flu- Mode of Transmission</vt:lpstr>
      <vt:lpstr>Transmission (Incubation period : 18 to 72 hrs.)</vt:lpstr>
      <vt:lpstr>Symptoms</vt:lpstr>
      <vt:lpstr>Control</vt:lpstr>
      <vt:lpstr>Treatment</vt:lpstr>
      <vt:lpstr>Anthrax- Bacillus anthracis</vt:lpstr>
      <vt:lpstr>PowerPoint Presentation</vt:lpstr>
      <vt:lpstr>Anthrax- Causative agent</vt:lpstr>
      <vt:lpstr>Mode of transmission</vt:lpstr>
      <vt:lpstr>PowerPoint Presentation</vt:lpstr>
      <vt:lpstr>Symptoms</vt:lpstr>
      <vt:lpstr>Control</vt:lpstr>
      <vt:lpstr>Rabies</vt:lpstr>
      <vt:lpstr>      Causative agent</vt:lpstr>
      <vt:lpstr>Symptoms</vt:lpstr>
      <vt:lpstr>Mode of transmission</vt:lpstr>
      <vt:lpstr>Toxoplasmosis – Toxoplasma gondii</vt:lpstr>
      <vt:lpstr>PowerPoint Presentation</vt:lpstr>
      <vt:lpstr>Causative agent</vt:lpstr>
      <vt:lpstr>Symptoms</vt:lpstr>
      <vt:lpstr>Mode of transmission</vt:lpstr>
      <vt:lpstr>Treatment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Geeta Mohite</dc:creator>
  <cp:lastModifiedBy>Geeta Mohite</cp:lastModifiedBy>
  <cp:revision>123</cp:revision>
  <dcterms:created xsi:type="dcterms:W3CDTF">2020-06-27T04:06:14Z</dcterms:created>
  <dcterms:modified xsi:type="dcterms:W3CDTF">2020-07-20T04:29:39Z</dcterms:modified>
</cp:coreProperties>
</file>