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20D4A-03A7-45AC-BE03-96072D71E8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9005C1-1445-40D7-BA81-7334BE62D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019E5-08D5-4003-8431-41EBA9206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8D482-EC6E-4FFE-908D-A25236DC3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1C50C-B210-489B-9143-6463739E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81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1DB5E-5D79-4581-85BC-FEE038CD8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1F865-3930-4AC2-945D-B95E3876C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7E30E-0112-44B4-A6D4-9BF527D5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F6CCB-6FAC-40FB-A7D6-0D8704C93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9D8FA-EC99-404E-AD31-80A3B7BB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757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05834-2940-4E25-91BD-92161E5251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40A39E-32D4-464D-8FF4-9AB0ECC507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07245-40D6-4C45-AFAE-CA3AF5B1A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568B0-C897-495A-8DC7-B412DBA04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72C03-EA3D-42B9-83B9-7C4DC61C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614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810B5-DF47-46DC-B087-67863A3EA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FB954-FE5E-4C18-803F-EBB879CF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D4294-D105-4BBE-9DC1-4F4C46608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0F9C8-7B28-43F3-B377-88AB6A87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AD91F-E383-4D52-BBCD-BA96F118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72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7AC4-0FA8-4169-BC34-1CB285D88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792B6-614D-484A-840B-E6731538B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DBDBE-FCE3-45DD-B5A1-E52897F9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F1C-FA18-455E-8A39-5A70A8C76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B687B-38AB-4655-B402-E31C31F97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937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59D62-8F65-4A42-A64C-CDBDB9D07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2E4E1-E450-4DD1-B753-8522BA2BC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137CB1-175D-45DA-920A-EC8CCC2E9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443EE-3E64-46F3-9342-3E9B6A51A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56446-7843-443A-89FD-00949DA7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A46F45-D153-4923-8064-17218E47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046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3C32-588C-4128-9FC2-636ACA3AB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5023D-42F5-4A3E-9686-9C9C798A1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F6654D-3AD8-4451-A479-575D9115B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79BBD9-F12F-492C-97F7-FDD04D6B79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21E0C5-1A86-4876-85A4-E0D007144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318A36-DE5C-443B-96C1-EAD17EF7D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9A5658-2FE8-48C9-85F4-05B46B68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1BF805-5BD9-4350-8629-777B44D8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506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5FF76-CB39-4DFA-A115-E8D9AE69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2C4C7-0A6C-452C-8C04-3C970997D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0671E5-2FF6-434F-8167-ED7D2F2E6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0BE87-2B3C-4506-BA77-8120271F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246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0CCA91-8673-4E7C-9B5A-921BA1F87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66C071-315A-428D-B438-2F2D75EF7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50CE4-1FD6-44BE-9A70-BD2EC450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742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C9232-CE5B-40BC-B77F-656D0FA29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E05CC-7D0E-4FDC-BB89-91595388D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E3F5B-E2FE-4098-8580-B3C08B7F8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E80BC-F169-45B5-B7E5-45D646EE0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9B4503-0829-4EAE-B1D5-094868205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429ED-7AD0-45F5-8038-C06AFE10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757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7D108-60E7-42E2-9052-9B9FD63CE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D90F16-9A32-4BEC-A8B9-389A25A0FC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9CDAA-CFD9-427A-9C80-C929B1841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8F64E-8702-43C8-932C-E62F401F9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0F313-759B-4F5A-ADC3-181B87BA7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EAE12-4B10-4D17-94D0-9082B4A61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197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E5C903-4A9F-41E3-8707-5F233F8BE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1539D-67E7-4905-A2AB-1021C29DC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9DA6B-30DA-41F8-A7D2-0DA13FDDC6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ED3C4-EC46-40C1-8D5F-5BCF7BAC371C}" type="datetimeFigureOut">
              <a:rPr lang="en-IN" smtClean="0"/>
              <a:t>27-01-2021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01AB0-FE79-4E75-BFC5-6A9FFE2BA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5526D-BCF0-4055-B9A6-0E612F0E5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85C64-4250-4591-BD09-4A85AFB4C9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65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7E3DC2-EE53-4845-A9E6-CEB0AB7395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3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DD876-F6D0-4C23-A1B4-79C3CDC8B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0" y="2277613"/>
            <a:ext cx="3852041" cy="751337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</a:t>
            </a:r>
            <a:endParaRPr lang="en-IN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BDAF7D-176F-4216-AEA5-1E7AAD743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2826" y="3329678"/>
            <a:ext cx="4829174" cy="279489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66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MERGERS AND </a:t>
            </a:r>
            <a:r>
              <a:rPr lang="en-US" sz="6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ACQUISITIONS</a:t>
            </a:r>
            <a:endParaRPr lang="en-IN" sz="60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36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4FF14-5034-42F6-A48D-BA4A6758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675" y="365125"/>
            <a:ext cx="8267700" cy="1101725"/>
          </a:xfr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MERGER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71A65-65C8-42C0-9C50-674DCB943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150"/>
            <a:ext cx="10515600" cy="4595813"/>
          </a:xfrm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r>
              <a:rPr lang="en-US" dirty="0"/>
              <a:t> When the </a:t>
            </a:r>
            <a:r>
              <a:rPr lang="en-US" b="1" u="sng" dirty="0">
                <a:solidFill>
                  <a:srgbClr val="002060"/>
                </a:solidFill>
              </a:rPr>
              <a:t>Shareholders of more than one company,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usually Two</a:t>
            </a:r>
            <a:r>
              <a:rPr lang="en-US" dirty="0"/>
              <a:t>, decides to </a:t>
            </a:r>
            <a:r>
              <a:rPr lang="en-US" b="1" u="sng" dirty="0">
                <a:solidFill>
                  <a:srgbClr val="FF0000"/>
                </a:solidFill>
              </a:rPr>
              <a:t>pool the Resources of the Companies under a Common Entity</a:t>
            </a:r>
            <a:r>
              <a:rPr lang="en-US" dirty="0"/>
              <a:t> ‘Merger’ is the Result.</a:t>
            </a:r>
          </a:p>
          <a:p>
            <a:r>
              <a:rPr lang="en-US" b="1" dirty="0"/>
              <a:t> </a:t>
            </a:r>
            <a:r>
              <a:rPr lang="en-US" b="1" u="sng" dirty="0"/>
              <a:t>For e.g.</a:t>
            </a:r>
            <a:r>
              <a:rPr lang="en-US" b="1" dirty="0"/>
              <a:t>:- </a:t>
            </a:r>
          </a:p>
          <a:p>
            <a:pPr marL="0" indent="0">
              <a:buNone/>
            </a:pPr>
            <a:r>
              <a:rPr lang="en-US" dirty="0"/>
              <a:t>				</a:t>
            </a:r>
            <a:r>
              <a:rPr lang="en-US" b="1" u="sng" dirty="0">
                <a:solidFill>
                  <a:srgbClr val="00B050"/>
                </a:solidFill>
              </a:rPr>
              <a:t>Individuals Cos.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Co. A</a:t>
            </a:r>
            <a:r>
              <a:rPr lang="en-US" dirty="0"/>
              <a:t>							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</a:rPr>
              <a:t>Co. 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i="1" u="sng" dirty="0">
                <a:solidFill>
                  <a:srgbClr val="00B0F0"/>
                </a:solidFill>
              </a:rPr>
              <a:t>Shareholders Pool the Resources of the Cos. Under Common Entity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IN" dirty="0"/>
              <a:t>				</a:t>
            </a:r>
          </a:p>
          <a:p>
            <a:pPr marL="0" indent="0">
              <a:buNone/>
            </a:pPr>
            <a:r>
              <a:rPr lang="en-IN" dirty="0"/>
              <a:t>			</a:t>
            </a:r>
            <a:r>
              <a:rPr lang="en-IN" b="1" u="sng" dirty="0">
                <a:solidFill>
                  <a:srgbClr val="C00000"/>
                </a:solidFill>
              </a:rPr>
              <a:t>Co. AB (Merged Company)</a:t>
            </a:r>
            <a:endParaRPr lang="en-US" b="1" u="sng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28F51C-8113-4C99-AED3-68A11F8136F7}"/>
              </a:ext>
            </a:extLst>
          </p:cNvPr>
          <p:cNvCxnSpPr>
            <a:cxnSpLocks/>
          </p:cNvCxnSpPr>
          <p:nvPr/>
        </p:nvCxnSpPr>
        <p:spPr>
          <a:xfrm flipH="1">
            <a:off x="2552700" y="3164680"/>
            <a:ext cx="2000250" cy="600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E44420-C1E1-43A5-A677-BCAF715888B3}"/>
              </a:ext>
            </a:extLst>
          </p:cNvPr>
          <p:cNvCxnSpPr/>
          <p:nvPr/>
        </p:nvCxnSpPr>
        <p:spPr>
          <a:xfrm>
            <a:off x="6753225" y="3164680"/>
            <a:ext cx="1476375" cy="690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2ADD6DB-8F08-4C0E-9B7B-40A5B3CB9C8C}"/>
              </a:ext>
            </a:extLst>
          </p:cNvPr>
          <p:cNvSpPr/>
          <p:nvPr/>
        </p:nvSpPr>
        <p:spPr>
          <a:xfrm>
            <a:off x="2114550" y="4191000"/>
            <a:ext cx="438150" cy="276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DD2A870-C426-4398-88F5-C148C736BB6B}"/>
              </a:ext>
            </a:extLst>
          </p:cNvPr>
          <p:cNvSpPr/>
          <p:nvPr/>
        </p:nvSpPr>
        <p:spPr>
          <a:xfrm>
            <a:off x="8229600" y="4205287"/>
            <a:ext cx="438150" cy="276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DB84BF-AF02-4BD6-AABA-BE841467879D}"/>
              </a:ext>
            </a:extLst>
          </p:cNvPr>
          <p:cNvCxnSpPr>
            <a:endCxn id="13" idx="1"/>
          </p:cNvCxnSpPr>
          <p:nvPr/>
        </p:nvCxnSpPr>
        <p:spPr>
          <a:xfrm>
            <a:off x="2552700" y="4329112"/>
            <a:ext cx="5676900" cy="14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Down 15">
            <a:extLst>
              <a:ext uri="{FF2B5EF4-FFF2-40B4-BE49-F238E27FC236}">
                <a16:creationId xmlns:a16="http://schemas.microsoft.com/office/drawing/2014/main" id="{E6734D69-9ED9-4820-9D43-B2D0C05DCDFA}"/>
              </a:ext>
            </a:extLst>
          </p:cNvPr>
          <p:cNvSpPr/>
          <p:nvPr/>
        </p:nvSpPr>
        <p:spPr>
          <a:xfrm>
            <a:off x="5010150" y="4419599"/>
            <a:ext cx="323850" cy="19049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1258955-E27D-44BE-80A0-78700DCA1C9B}"/>
              </a:ext>
            </a:extLst>
          </p:cNvPr>
          <p:cNvSpPr/>
          <p:nvPr/>
        </p:nvSpPr>
        <p:spPr>
          <a:xfrm>
            <a:off x="5172075" y="4914900"/>
            <a:ext cx="323850" cy="81438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14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D493C-CAA8-47AD-BA68-826E48DBC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675" y="365125"/>
            <a:ext cx="8296276" cy="1325563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algn="ctr"/>
            <a:r>
              <a:rPr lang="en-US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ACQUISITION</a:t>
            </a:r>
            <a:endParaRPr lang="en-IN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11FCD-6FFC-4F0A-B626-7268A4150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03700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/>
              <a:t> Acquisition refers to </a:t>
            </a:r>
            <a:r>
              <a:rPr lang="en-US" b="1" u="sng" dirty="0">
                <a:solidFill>
                  <a:srgbClr val="C00000"/>
                </a:solidFill>
              </a:rPr>
              <a:t>The Acquiring of Ownership Right in the Property and Asset without any combination of Companies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Thus in Acquisition Two or More Companies may remain Independent, Separate Legal Entity But there may be Change in Control of Companies.</a:t>
            </a:r>
          </a:p>
          <a:p>
            <a:r>
              <a:rPr lang="en-US" dirty="0"/>
              <a:t> The </a:t>
            </a:r>
            <a:r>
              <a:rPr lang="en-US" b="1" u="sng" dirty="0">
                <a:solidFill>
                  <a:srgbClr val="00B050"/>
                </a:solidFill>
              </a:rPr>
              <a:t>Company Acquiring Controlling Interest is termed as the </a:t>
            </a:r>
            <a:r>
              <a:rPr lang="en-US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Holding Company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While </a:t>
            </a:r>
            <a:r>
              <a:rPr lang="en-US" b="1" u="sng" dirty="0">
                <a:solidFill>
                  <a:srgbClr val="00B0F0"/>
                </a:solidFill>
              </a:rPr>
              <a:t>The Company in which the Shares are Acquired is termed as the </a:t>
            </a:r>
            <a:r>
              <a:rPr lang="en-US" b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Subsidiary Company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9395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EF71-8006-4ED5-B518-5F603B237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365125"/>
            <a:ext cx="8943976" cy="1325563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en-US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SYNERGY EFFECT</a:t>
            </a:r>
            <a:endParaRPr lang="en-IN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C8058-8A6A-43B3-A733-B4A455E7B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4400" dirty="0"/>
              <a:t> Synergy is </a:t>
            </a:r>
            <a:r>
              <a:rPr lang="en-US" sz="44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Advantage to a Company gained by merging Existing Resources with Another Company’s Resources</a:t>
            </a:r>
            <a:r>
              <a:rPr lang="en-US" sz="4400" dirty="0"/>
              <a:t>.</a:t>
            </a:r>
          </a:p>
          <a:p>
            <a:r>
              <a:rPr lang="en-US" sz="4400" dirty="0"/>
              <a:t> It is Called 1 + 1 = 11 Effect (more than normal i.e. more than 2).</a:t>
            </a:r>
          </a:p>
          <a:p>
            <a:r>
              <a:rPr lang="en-US" sz="4400" dirty="0"/>
              <a:t> It means </a:t>
            </a:r>
            <a:r>
              <a:rPr lang="en-US" sz="4400" b="1" u="sng" dirty="0">
                <a:solidFill>
                  <a:srgbClr val="C00000"/>
                </a:solidFill>
              </a:rPr>
              <a:t>Combined Performance is better than the Sum of its parts</a:t>
            </a:r>
            <a:r>
              <a:rPr lang="en-US" sz="4400" dirty="0"/>
              <a:t>.</a:t>
            </a:r>
            <a:endParaRPr lang="en-IN" sz="4400" dirty="0"/>
          </a:p>
        </p:txBody>
      </p:sp>
    </p:spTree>
    <p:extLst>
      <p:ext uri="{BB962C8B-B14F-4D97-AF65-F5344CB8AC3E}">
        <p14:creationId xmlns:p14="http://schemas.microsoft.com/office/powerpoint/2010/main" val="369175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732E-14AE-4C38-B1C9-65D51D3F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327025"/>
            <a:ext cx="9972676" cy="1325563"/>
          </a:xfrm>
          <a:solidFill>
            <a:schemeClr val="accent4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artDeco"/>
          </a:sp3d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IMPORTANT FORMULA’S TO BE USED WHILE SOLVING PRACTICAL PROBLEMS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AE6AD-F263-417F-96FB-D649BD898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1" y="1825625"/>
            <a:ext cx="11344274" cy="4351338"/>
          </a:xfrm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b="1" dirty="0">
                <a:solidFill>
                  <a:srgbClr val="C00000"/>
                </a:solidFill>
              </a:rPr>
              <a:t>Earning Per Share (EPS) </a:t>
            </a:r>
            <a:r>
              <a:rPr lang="en-US" dirty="0"/>
              <a:t>= </a:t>
            </a:r>
            <a:r>
              <a:rPr lang="en-US" u="sng" dirty="0"/>
              <a:t>Earning After Tax (EAT) / Profit After Tax (PAT)</a:t>
            </a:r>
          </a:p>
          <a:p>
            <a:pPr marL="0" indent="0">
              <a:buNone/>
            </a:pPr>
            <a:r>
              <a:rPr lang="en-US" dirty="0"/>
              <a:t> 					       Number of Equity Shares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 startAt="2"/>
            </a:pPr>
            <a:r>
              <a:rPr lang="en-US" b="1" dirty="0">
                <a:solidFill>
                  <a:srgbClr val="00B050"/>
                </a:solidFill>
              </a:rPr>
              <a:t>Price-Earning Ratio (P/E Ratio)</a:t>
            </a:r>
            <a:r>
              <a:rPr lang="en-US" dirty="0"/>
              <a:t> = </a:t>
            </a:r>
            <a:r>
              <a:rPr lang="en-US" u="sng" dirty="0"/>
              <a:t>Market Price Per Share (MPS)</a:t>
            </a:r>
          </a:p>
          <a:p>
            <a:pPr marL="0" indent="0">
              <a:buNone/>
            </a:pPr>
            <a:r>
              <a:rPr lang="en-US" dirty="0"/>
              <a:t>					            Earning Per Share (EPS)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 startAt="3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Swap Ratio </a:t>
            </a:r>
            <a:r>
              <a:rPr lang="en-US" b="1" dirty="0">
                <a:solidFill>
                  <a:srgbClr val="0070C0"/>
                </a:solidFill>
              </a:rPr>
              <a:t>or Exchange Ratio </a:t>
            </a:r>
            <a:r>
              <a:rPr lang="en-US" sz="2600" dirty="0"/>
              <a:t>for number of shares offered by Acquiring firm to Target Firm or Co.</a:t>
            </a:r>
          </a:p>
          <a:p>
            <a:pPr marL="0" indent="0">
              <a:buNone/>
            </a:pPr>
            <a:r>
              <a:rPr lang="en-US" dirty="0"/>
              <a:t>	= </a:t>
            </a:r>
            <a:r>
              <a:rPr lang="en-US" u="sng" dirty="0"/>
              <a:t>Market Price of Target Firm or Co.</a:t>
            </a:r>
          </a:p>
          <a:p>
            <a:pPr marL="0" indent="0">
              <a:buNone/>
            </a:pPr>
            <a:r>
              <a:rPr lang="en-US" dirty="0"/>
              <a:t>	   Market Price of Acquiring Firm or Co.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51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732E-14AE-4C38-B1C9-65D51D3F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327025"/>
            <a:ext cx="9972676" cy="1325563"/>
          </a:xfrm>
          <a:solidFill>
            <a:schemeClr val="accent4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artDeco"/>
          </a:sp3d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IMPORTANT FORMULA’S TO BE USED WHILE SOLVING PRACTICAL PROBLEMS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AE6AD-F263-417F-96FB-D649BD898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825625"/>
            <a:ext cx="11906250" cy="4351338"/>
          </a:xfrm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 startAt="4"/>
            </a:pPr>
            <a:r>
              <a:rPr lang="en-US" b="1" dirty="0">
                <a:solidFill>
                  <a:srgbClr val="0070C0"/>
                </a:solidFill>
              </a:rPr>
              <a:t>Weighted Average Cost of Capital (WACC) of Combined Firm or Co.</a:t>
            </a:r>
          </a:p>
          <a:p>
            <a:pPr marL="0" indent="0">
              <a:buNone/>
            </a:pPr>
            <a:r>
              <a:rPr lang="en-US" sz="2000" dirty="0"/>
              <a:t>  = [ Cost of Capital of Firm A X </a:t>
            </a:r>
            <a:r>
              <a:rPr lang="en-US" sz="2000" u="sng" dirty="0"/>
              <a:t>Value of Firm A             ]</a:t>
            </a:r>
            <a:r>
              <a:rPr lang="en-US" sz="2000" dirty="0"/>
              <a:t>  + [ Cost of Capital of Firm B X  </a:t>
            </a:r>
            <a:r>
              <a:rPr lang="en-US" sz="2000" u="sng" dirty="0"/>
              <a:t>Value of Firm B	  ]</a:t>
            </a:r>
          </a:p>
          <a:p>
            <a:pPr marL="0" indent="0">
              <a:buNone/>
            </a:pPr>
            <a:r>
              <a:rPr lang="en-US" sz="2000" dirty="0"/>
              <a:t>			    Combined Value of Firm			                   Combined Value of Firm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5)  Weighted Average Expected Growth Rate of Combined Firm or Co.</a:t>
            </a:r>
          </a:p>
          <a:p>
            <a:pPr marL="0" indent="0">
              <a:buNone/>
            </a:pPr>
            <a:r>
              <a:rPr lang="en-US" sz="2000" dirty="0"/>
              <a:t>  = [ Growth Rate of Firm A X </a:t>
            </a:r>
            <a:r>
              <a:rPr lang="en-US" sz="2000" u="sng" dirty="0"/>
              <a:t>Value of Firm A             ]</a:t>
            </a:r>
            <a:r>
              <a:rPr lang="en-US" sz="2000" dirty="0"/>
              <a:t>  + [ Growth Rate of Firm B X     </a:t>
            </a:r>
            <a:r>
              <a:rPr lang="en-US" sz="2000" u="sng" dirty="0"/>
              <a:t>Value of Firm B	  ]</a:t>
            </a:r>
          </a:p>
          <a:p>
            <a:pPr marL="0" indent="0">
              <a:buNone/>
            </a:pPr>
            <a:r>
              <a:rPr lang="en-US" sz="2000" dirty="0"/>
              <a:t>			  Combined Value of Firm			                Combined Value of Firm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AutoNum type="arabicParenR" startAt="6"/>
            </a:pPr>
            <a:r>
              <a:rPr lang="en-US" sz="2200" b="1" dirty="0">
                <a:solidFill>
                  <a:srgbClr val="00B050"/>
                </a:solidFill>
              </a:rPr>
              <a:t>Value of Firm or Co. After Considering Free Cash Flow (FCF), Growth Rate (g) &amp; Cost of Capital (ke)</a:t>
            </a:r>
          </a:p>
          <a:p>
            <a:pPr marL="0" indent="0" algn="ctr">
              <a:buNone/>
            </a:pPr>
            <a:r>
              <a:rPr lang="en-US" sz="3000" dirty="0"/>
              <a:t>   </a:t>
            </a:r>
            <a:r>
              <a:rPr lang="en-US" sz="2200" dirty="0"/>
              <a:t>=    </a:t>
            </a:r>
            <a:r>
              <a:rPr lang="en-US" sz="2200" u="sng" dirty="0"/>
              <a:t>FCF (1 + g)</a:t>
            </a:r>
          </a:p>
          <a:p>
            <a:pPr marL="0" indent="0" algn="ctr">
              <a:buNone/>
            </a:pPr>
            <a:r>
              <a:rPr lang="en-IN" sz="2200" dirty="0"/>
              <a:t>          Ke - g</a:t>
            </a:r>
          </a:p>
          <a:p>
            <a:pPr marL="0" indent="0">
              <a:buNone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84107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500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CHAPTER 2</vt:lpstr>
      <vt:lpstr>MERGER</vt:lpstr>
      <vt:lpstr>ACQUISITION</vt:lpstr>
      <vt:lpstr>SYNERGY EFFECT</vt:lpstr>
      <vt:lpstr>SOME IMPORTANT FORMULA’S TO BE USED WHILE SOLVING PRACTICAL PROBLEMS</vt:lpstr>
      <vt:lpstr>SOME IMPORTANT FORMULA’S TO BE USED WHILE SOLVING PRACTICAL PROBLEMS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Asst.Prof. Gavaskar Pandey</dc:creator>
  <cp:lastModifiedBy>PRADEEP</cp:lastModifiedBy>
  <cp:revision>24</cp:revision>
  <dcterms:created xsi:type="dcterms:W3CDTF">2021-01-10T17:25:15Z</dcterms:created>
  <dcterms:modified xsi:type="dcterms:W3CDTF">2021-01-26T23:48:47Z</dcterms:modified>
</cp:coreProperties>
</file>