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85" r:id="rId2"/>
    <p:sldId id="256" r:id="rId3"/>
    <p:sldId id="257" r:id="rId4"/>
    <p:sldId id="259" r:id="rId5"/>
    <p:sldId id="279" r:id="rId6"/>
    <p:sldId id="260" r:id="rId7"/>
    <p:sldId id="277" r:id="rId8"/>
    <p:sldId id="278" r:id="rId9"/>
    <p:sldId id="262" r:id="rId10"/>
    <p:sldId id="264" r:id="rId11"/>
    <p:sldId id="265" r:id="rId12"/>
    <p:sldId id="266" r:id="rId13"/>
    <p:sldId id="271" r:id="rId14"/>
    <p:sldId id="272" r:id="rId15"/>
    <p:sldId id="280" r:id="rId16"/>
    <p:sldId id="281" r:id="rId17"/>
    <p:sldId id="268" r:id="rId18"/>
    <p:sldId id="269" r:id="rId19"/>
    <p:sldId id="274" r:id="rId20"/>
    <p:sldId id="275" r:id="rId21"/>
    <p:sldId id="282" r:id="rId22"/>
    <p:sldId id="283" r:id="rId23"/>
    <p:sldId id="284" r:id="rId2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165AC-7D6E-4A14-A67D-4E51FD338F32}" type="datetimeFigureOut">
              <a:rPr lang="en-US" smtClean="0"/>
              <a:pPr/>
              <a:t>8/18/2020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8A409-1796-4DCF-A6AA-2222248175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8A409-1796-4DCF-A6AA-22222481758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8A409-1796-4DCF-A6AA-22222481758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04873" y="1585086"/>
            <a:ext cx="6334252" cy="2769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4296" y="521080"/>
            <a:ext cx="8455406" cy="2312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5290" y="2420873"/>
            <a:ext cx="8313419" cy="2494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8/18/2020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96" y="521081"/>
            <a:ext cx="8455406" cy="698119"/>
          </a:xfrm>
        </p:spPr>
        <p:txBody>
          <a:bodyPr/>
          <a:lstStyle/>
          <a:p>
            <a:r>
              <a:rPr lang="en-GB" sz="3000" b="1" dirty="0" smtClean="0">
                <a:solidFill>
                  <a:srgbClr val="FF0000"/>
                </a:solidFill>
              </a:rPr>
              <a:t>Lets’ Revise Previous Lecture.....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290" y="1371600"/>
            <a:ext cx="8313419" cy="4708981"/>
          </a:xfrm>
        </p:spPr>
        <p:txBody>
          <a:bodyPr/>
          <a:lstStyle/>
          <a:p>
            <a:r>
              <a:rPr lang="en-GB" sz="2400" b="1" dirty="0" smtClean="0">
                <a:solidFill>
                  <a:srgbClr val="7030A0"/>
                </a:solidFill>
              </a:rPr>
              <a:t>Management is the art of getting things done through people.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b="1" dirty="0" smtClean="0">
                <a:solidFill>
                  <a:srgbClr val="FF0000"/>
                </a:solidFill>
              </a:rPr>
              <a:t>Nature of Management</a:t>
            </a:r>
          </a:p>
          <a:p>
            <a:endParaRPr lang="en-GB" sz="2400" dirty="0" smtClean="0"/>
          </a:p>
          <a:p>
            <a:pPr marL="342900" indent="-34290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Group Activity</a:t>
            </a:r>
          </a:p>
          <a:p>
            <a:pPr marL="342900" indent="-34290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 Management is profession</a:t>
            </a:r>
          </a:p>
          <a:p>
            <a:pPr marL="342900" indent="-34290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Management is art as well as science</a:t>
            </a:r>
          </a:p>
          <a:p>
            <a:pPr marL="342900" indent="-34290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Management is Dynamic in nature</a:t>
            </a:r>
          </a:p>
          <a:p>
            <a:pPr marL="342900" indent="-34290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Management is continuous process</a:t>
            </a:r>
          </a:p>
          <a:p>
            <a:pPr marL="342900" indent="-34290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All pervasive</a:t>
            </a:r>
          </a:p>
          <a:p>
            <a:pPr marL="342900" indent="-34290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Achieve Result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447673"/>
            <a:ext cx="9116695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0" b="1" spc="-15" dirty="0">
                <a:solidFill>
                  <a:schemeClr val="accent3">
                    <a:lumMod val="50000"/>
                  </a:schemeClr>
                </a:solidFill>
              </a:rPr>
              <a:t>ORGANIZING</a:t>
            </a:r>
            <a:endParaRPr sz="120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3428998"/>
            <a:ext cx="91440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140" y="623061"/>
            <a:ext cx="8808720" cy="54707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3000" b="1" spc="-5" dirty="0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Meaning and Definition of Organizing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GB" sz="3000" b="1" spc="-5" dirty="0" smtClean="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2400" u="heavy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 Black"/>
                <a:cs typeface="Arial Black"/>
              </a:rPr>
              <a:t>Definition</a:t>
            </a:r>
            <a:endParaRPr lang="en-GB" sz="24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marL="12700" marR="5080">
              <a:lnSpc>
                <a:spcPct val="100000"/>
              </a:lnSpc>
            </a:pPr>
            <a:r>
              <a:rPr lang="en-GB" sz="2400" b="1" i="1" spc="-10" dirty="0" smtClean="0">
                <a:solidFill>
                  <a:srgbClr val="00B0F0"/>
                </a:solidFill>
                <a:cs typeface="Calibri"/>
              </a:rPr>
              <a:t>"Organization </a:t>
            </a:r>
            <a:r>
              <a:rPr lang="en-GB" sz="2400" b="1" i="1" dirty="0" smtClean="0">
                <a:solidFill>
                  <a:srgbClr val="00B0F0"/>
                </a:solidFill>
                <a:cs typeface="Calibri"/>
              </a:rPr>
              <a:t>is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the process of identifying </a:t>
            </a:r>
            <a:r>
              <a:rPr lang="en-GB" sz="2400" b="1" i="1" dirty="0" smtClean="0">
                <a:solidFill>
                  <a:srgbClr val="00B0F0"/>
                </a:solidFill>
                <a:cs typeface="Calibri"/>
              </a:rPr>
              <a:t>and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grouping of  the </a:t>
            </a:r>
            <a:r>
              <a:rPr lang="en-GB" sz="2400" b="1" i="1" spc="-10" dirty="0" smtClean="0">
                <a:solidFill>
                  <a:srgbClr val="00B0F0"/>
                </a:solidFill>
                <a:cs typeface="Calibri"/>
              </a:rPr>
              <a:t>works </a:t>
            </a:r>
            <a:r>
              <a:rPr lang="en-GB" sz="2400" b="1" i="1" spc="-15" dirty="0" smtClean="0">
                <a:solidFill>
                  <a:srgbClr val="00B0F0"/>
                </a:solidFill>
                <a:cs typeface="Calibri"/>
              </a:rPr>
              <a:t>to </a:t>
            </a:r>
            <a:r>
              <a:rPr lang="en-GB" sz="2400" b="1" i="1" dirty="0" smtClean="0">
                <a:solidFill>
                  <a:srgbClr val="00B0F0"/>
                </a:solidFill>
                <a:cs typeface="Calibri"/>
              </a:rPr>
              <a:t>be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performed, defining </a:t>
            </a:r>
            <a:r>
              <a:rPr lang="en-GB" sz="2400" b="1" i="1" dirty="0" smtClean="0">
                <a:solidFill>
                  <a:srgbClr val="00B0F0"/>
                </a:solidFill>
                <a:cs typeface="Calibri"/>
              </a:rPr>
              <a:t>and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delegating  </a:t>
            </a:r>
            <a:r>
              <a:rPr lang="en-GB" sz="2400" b="1" i="1" spc="-10" dirty="0" smtClean="0">
                <a:solidFill>
                  <a:srgbClr val="00B0F0"/>
                </a:solidFill>
                <a:cs typeface="Calibri"/>
              </a:rPr>
              <a:t>responsibility </a:t>
            </a:r>
            <a:r>
              <a:rPr lang="en-GB" sz="2400" b="1" i="1" dirty="0" smtClean="0">
                <a:solidFill>
                  <a:srgbClr val="00B0F0"/>
                </a:solidFill>
                <a:cs typeface="Calibri"/>
              </a:rPr>
              <a:t>and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authority </a:t>
            </a:r>
            <a:r>
              <a:rPr lang="en-GB" sz="2400" b="1" i="1" dirty="0" smtClean="0">
                <a:solidFill>
                  <a:srgbClr val="00B0F0"/>
                </a:solidFill>
                <a:cs typeface="Calibri"/>
              </a:rPr>
              <a:t>and </a:t>
            </a:r>
            <a:r>
              <a:rPr lang="en-GB" sz="2400" b="1" i="1" spc="-10" dirty="0" smtClean="0">
                <a:solidFill>
                  <a:srgbClr val="00B0F0"/>
                </a:solidFill>
                <a:cs typeface="Calibri"/>
              </a:rPr>
              <a:t>establishing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relationships </a:t>
            </a:r>
            <a:r>
              <a:rPr lang="en-GB" sz="2400" b="1" i="1" spc="-10" dirty="0" smtClean="0">
                <a:solidFill>
                  <a:srgbClr val="00B0F0"/>
                </a:solidFill>
                <a:cs typeface="Calibri"/>
              </a:rPr>
              <a:t>for 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the purpose of enabling </a:t>
            </a:r>
            <a:r>
              <a:rPr lang="en-GB" sz="2400" b="1" i="1" dirty="0" smtClean="0">
                <a:solidFill>
                  <a:srgbClr val="00B0F0"/>
                </a:solidFill>
                <a:cs typeface="Calibri"/>
              </a:rPr>
              <a:t>people </a:t>
            </a:r>
            <a:r>
              <a:rPr lang="en-GB" sz="2400" b="1" i="1" spc="-15" dirty="0" smtClean="0">
                <a:solidFill>
                  <a:srgbClr val="00B0F0"/>
                </a:solidFill>
                <a:cs typeface="Calibri"/>
              </a:rPr>
              <a:t>to </a:t>
            </a:r>
            <a:r>
              <a:rPr lang="en-GB" sz="2400" b="1" i="1" spc="-5" dirty="0" smtClean="0">
                <a:solidFill>
                  <a:srgbClr val="00B0F0"/>
                </a:solidFill>
                <a:cs typeface="Calibri"/>
              </a:rPr>
              <a:t>work </a:t>
            </a:r>
            <a:r>
              <a:rPr lang="en-GB" sz="2400" b="1" i="1" spc="-10" dirty="0" smtClean="0">
                <a:solidFill>
                  <a:srgbClr val="00B0F0"/>
                </a:solidFill>
                <a:cs typeface="Calibri"/>
              </a:rPr>
              <a:t>most</a:t>
            </a:r>
            <a:r>
              <a:rPr lang="en-GB" sz="2400" b="1" i="1" spc="-55" dirty="0" smtClean="0">
                <a:solidFill>
                  <a:srgbClr val="00B0F0"/>
                </a:solidFill>
                <a:cs typeface="Calibri"/>
              </a:rPr>
              <a:t> </a:t>
            </a:r>
            <a:r>
              <a:rPr lang="en-GB" sz="2400" b="1" i="1" spc="-10" dirty="0" smtClean="0">
                <a:solidFill>
                  <a:srgbClr val="00B0F0"/>
                </a:solidFill>
                <a:cs typeface="Calibri"/>
              </a:rPr>
              <a:t>efficiently".</a:t>
            </a:r>
            <a:endParaRPr lang="en-GB" sz="2400" dirty="0" smtClean="0">
              <a:solidFill>
                <a:srgbClr val="00B0F0"/>
              </a:solidFill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GB" sz="2400" dirty="0" smtClean="0">
                <a:solidFill>
                  <a:srgbClr val="7030A0"/>
                </a:solidFill>
                <a:cs typeface="Calibri"/>
              </a:rPr>
              <a:t>- </a:t>
            </a:r>
            <a:r>
              <a:rPr lang="en-GB" sz="2400" b="1" spc="-5" dirty="0" smtClean="0">
                <a:solidFill>
                  <a:srgbClr val="7030A0"/>
                </a:solidFill>
                <a:cs typeface="Calibri"/>
              </a:rPr>
              <a:t>Louis </a:t>
            </a:r>
            <a:r>
              <a:rPr lang="en-GB" sz="2400" b="1" dirty="0" smtClean="0">
                <a:solidFill>
                  <a:srgbClr val="7030A0"/>
                </a:solidFill>
                <a:cs typeface="Calibri"/>
              </a:rPr>
              <a:t>A.</a:t>
            </a:r>
            <a:r>
              <a:rPr lang="en-GB" sz="2400" b="1" spc="-30" dirty="0" smtClean="0">
                <a:solidFill>
                  <a:srgbClr val="7030A0"/>
                </a:solidFill>
                <a:cs typeface="Calibri"/>
              </a:rPr>
              <a:t> </a:t>
            </a:r>
            <a:r>
              <a:rPr lang="en-GB" sz="2400" b="1" spc="-5" dirty="0" smtClean="0">
                <a:solidFill>
                  <a:srgbClr val="7030A0"/>
                </a:solidFill>
                <a:cs typeface="Calibri"/>
              </a:rPr>
              <a:t>Allen</a:t>
            </a:r>
            <a:endParaRPr lang="en-GB" sz="2400" dirty="0" smtClean="0">
              <a:solidFill>
                <a:srgbClr val="7030A0"/>
              </a:solidFill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GB" sz="2400" spc="-5" dirty="0" smtClean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2400" spc="-5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en-GB" sz="2400" b="1" spc="-5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Meaning from above definition</a:t>
            </a:r>
            <a:r>
              <a:rPr lang="en-GB" sz="2400" spc="-5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 Organizing means,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sz="2400" spc="-5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Division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of </a:t>
            </a:r>
            <a:r>
              <a:rPr sz="2400" spc="-10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work </a:t>
            </a:r>
            <a:r>
              <a:rPr sz="2400" spc="-15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into </a:t>
            </a:r>
            <a:r>
              <a:rPr sz="2400" spc="-5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functions </a:t>
            </a:r>
            <a:r>
              <a:rPr sz="240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sub-functions</a:t>
            </a:r>
            <a:r>
              <a:rPr sz="2400" spc="-5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, </a:t>
            </a:r>
            <a:endParaRPr lang="en-GB" sz="2400" spc="-5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sz="2400" spc="-1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grouping </a:t>
            </a:r>
            <a:r>
              <a:rPr sz="2400" spc="-5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of </a:t>
            </a:r>
            <a:r>
              <a:rPr sz="240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activities</a:t>
            </a:r>
            <a:endParaRPr lang="en-GB" sz="2400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sz="240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 assigning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of duties </a:t>
            </a:r>
            <a:r>
              <a:rPr sz="240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and  </a:t>
            </a:r>
            <a:r>
              <a:rPr sz="2400" spc="-5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responsibilities</a:t>
            </a:r>
            <a:endParaRPr lang="en-GB" sz="2400" spc="-5" dirty="0" smtClean="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ü"/>
            </a:pPr>
            <a:r>
              <a:rPr sz="2400" spc="-1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delegation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of </a:t>
            </a:r>
            <a:r>
              <a:rPr sz="2400" spc="-5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authority  </a:t>
            </a:r>
            <a:endParaRPr sz="240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540" y="620013"/>
            <a:ext cx="6017260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3400" b="1" u="heavy" spc="-5" dirty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Importance of </a:t>
            </a:r>
            <a:r>
              <a:rPr sz="3400" b="1" u="heavy" spc="-15" dirty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Organizing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540" y="1598421"/>
            <a:ext cx="8594090" cy="32795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2729" indent="-240665">
              <a:lnSpc>
                <a:spcPct val="150000"/>
              </a:lnSpc>
              <a:spcBef>
                <a:spcPts val="100"/>
              </a:spcBef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spc="-10" smtClean="0">
                <a:latin typeface="Calibri"/>
                <a:cs typeface="Calibri"/>
              </a:rPr>
              <a:t> </a:t>
            </a:r>
            <a:r>
              <a:rPr sz="2400" spc="-10">
                <a:solidFill>
                  <a:srgbClr val="0070C0"/>
                </a:solidFill>
                <a:latin typeface="Calibri"/>
                <a:cs typeface="Calibri"/>
              </a:rPr>
              <a:t>helps </a:t>
            </a:r>
            <a:r>
              <a:rPr sz="2400" spc="-15" smtClean="0">
                <a:solidFill>
                  <a:srgbClr val="0070C0"/>
                </a:solidFill>
                <a:latin typeface="Calibri"/>
                <a:cs typeface="Calibri"/>
              </a:rPr>
              <a:t>to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reap 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benefit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of</a:t>
            </a:r>
            <a:r>
              <a:rPr sz="2400" spc="8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specialization.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spc="-5" smtClean="0">
                <a:solidFill>
                  <a:srgbClr val="0070C0"/>
                </a:solidFill>
                <a:latin typeface="Calibri"/>
                <a:cs typeface="Calibri"/>
              </a:rPr>
              <a:t>Optimum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utilization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of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resources.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spc="-10" smtClean="0">
                <a:solidFill>
                  <a:srgbClr val="0070C0"/>
                </a:solidFill>
                <a:latin typeface="Calibri"/>
                <a:cs typeface="Calibri"/>
              </a:rPr>
              <a:t>helps 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in </a:t>
            </a:r>
            <a:r>
              <a:rPr sz="2400" spc="-25" dirty="0">
                <a:solidFill>
                  <a:srgbClr val="0070C0"/>
                </a:solidFill>
                <a:latin typeface="Calibri"/>
                <a:cs typeface="Calibri"/>
              </a:rPr>
              <a:t>Effective</a:t>
            </a:r>
            <a:r>
              <a:rPr sz="2400" spc="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administration.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smtClean="0">
                <a:solidFill>
                  <a:srgbClr val="0070C0"/>
                </a:solidFill>
                <a:latin typeface="Calibri"/>
                <a:cs typeface="Calibri"/>
              </a:rPr>
              <a:t>channels </a:t>
            </a:r>
            <a:r>
              <a:rPr sz="2400" spc="-20" dirty="0">
                <a:solidFill>
                  <a:srgbClr val="0070C0"/>
                </a:solidFill>
                <a:latin typeface="Calibri"/>
                <a:cs typeface="Calibri"/>
              </a:rPr>
              <a:t>for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Expansion 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and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 growth.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  <a:tab pos="6902450" algn="l"/>
              </a:tabLst>
            </a:pPr>
            <a:r>
              <a:rPr sz="2400" spc="-5" smtClean="0">
                <a:solidFill>
                  <a:srgbClr val="0070C0"/>
                </a:solidFill>
                <a:latin typeface="Calibri"/>
                <a:cs typeface="Calibri"/>
              </a:rPr>
              <a:t>achieves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co-ordination</a:t>
            </a:r>
            <a:r>
              <a:rPr sz="2400" spc="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>
                <a:solidFill>
                  <a:srgbClr val="0070C0"/>
                </a:solidFill>
                <a:latin typeface="Calibri"/>
                <a:cs typeface="Calibri"/>
              </a:rPr>
              <a:t>among</a:t>
            </a:r>
            <a:r>
              <a:rPr sz="2400" spc="5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20" smtClean="0">
                <a:solidFill>
                  <a:srgbClr val="0070C0"/>
                </a:solidFill>
                <a:latin typeface="Calibri"/>
                <a:cs typeface="Calibri"/>
              </a:rPr>
              <a:t>different</a:t>
            </a:r>
            <a:r>
              <a:rPr lang="en-GB" sz="2400" spc="-20" dirty="0" smtClean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5" smtClean="0">
                <a:solidFill>
                  <a:srgbClr val="0070C0"/>
                </a:solidFill>
                <a:latin typeface="Calibri"/>
                <a:cs typeface="Calibri"/>
              </a:rPr>
              <a:t>departments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.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spc="-15" smtClean="0">
                <a:solidFill>
                  <a:srgbClr val="0070C0"/>
                </a:solidFill>
                <a:latin typeface="Calibri"/>
                <a:cs typeface="Calibri"/>
              </a:rPr>
              <a:t>creates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scope </a:t>
            </a:r>
            <a:r>
              <a:rPr sz="2400" spc="-20" dirty="0">
                <a:solidFill>
                  <a:srgbClr val="0070C0"/>
                </a:solidFill>
                <a:latin typeface="Calibri"/>
                <a:cs typeface="Calibri"/>
              </a:rPr>
              <a:t>for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new</a:t>
            </a:r>
            <a:r>
              <a:rPr sz="2400" spc="1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change.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400" y="838201"/>
            <a:ext cx="7437120" cy="23217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000" spc="-114" dirty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sz="15000" spc="-1175" dirty="0">
                <a:solidFill>
                  <a:schemeClr val="accent3">
                    <a:lumMod val="50000"/>
                  </a:schemeClr>
                </a:solidFill>
              </a:rPr>
              <a:t>T</a:t>
            </a:r>
            <a:r>
              <a:rPr sz="15000" spc="5" dirty="0">
                <a:solidFill>
                  <a:schemeClr val="accent3">
                    <a:lumMod val="50000"/>
                  </a:schemeClr>
                </a:solidFill>
              </a:rPr>
              <a:t>AFFING</a:t>
            </a:r>
            <a:endParaRPr sz="150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9600" y="3276600"/>
            <a:ext cx="8229600" cy="32293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3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4296" y="521080"/>
            <a:ext cx="8455406" cy="973856"/>
          </a:xfrm>
          <a:prstGeom prst="rect">
            <a:avLst/>
          </a:prstGeom>
        </p:spPr>
        <p:txBody>
          <a:bodyPr vert="horz" wrap="square" lIns="0" tIns="110998" rIns="0" bIns="0" rtlCol="0">
            <a:spAutoFit/>
          </a:bodyPr>
          <a:lstStyle/>
          <a:p>
            <a:pPr marL="51435" marR="5080" indent="51435">
              <a:lnSpc>
                <a:spcPct val="100000"/>
              </a:lnSpc>
              <a:spcBef>
                <a:spcPts val="95"/>
              </a:spcBef>
            </a:pPr>
            <a:r>
              <a:rPr spc="-5" smtClean="0">
                <a:solidFill>
                  <a:schemeClr val="accent6">
                    <a:lumMod val="50000"/>
                  </a:schemeClr>
                </a:solidFill>
              </a:rPr>
              <a:t>In the </a:t>
            </a:r>
            <a:r>
              <a:rPr spc="-15" smtClean="0">
                <a:solidFill>
                  <a:schemeClr val="accent6">
                    <a:lumMod val="50000"/>
                  </a:schemeClr>
                </a:solidFill>
              </a:rPr>
              <a:t>simplest </a:t>
            </a:r>
            <a:r>
              <a:rPr spc="-10" smtClean="0">
                <a:solidFill>
                  <a:schemeClr val="accent6">
                    <a:lumMod val="50000"/>
                  </a:schemeClr>
                </a:solidFill>
              </a:rPr>
              <a:t>terms, </a:t>
            </a:r>
            <a:r>
              <a:rPr spc="-20" smtClean="0">
                <a:solidFill>
                  <a:schemeClr val="accent6">
                    <a:lumMod val="50000"/>
                  </a:schemeClr>
                </a:solidFill>
              </a:rPr>
              <a:t>staffing </a:t>
            </a:r>
            <a:r>
              <a:rPr spc="-5" smtClean="0">
                <a:solidFill>
                  <a:schemeClr val="accent6">
                    <a:lumMod val="50000"/>
                  </a:schemeClr>
                </a:solidFill>
              </a:rPr>
              <a:t>in </a:t>
            </a:r>
            <a:r>
              <a:rPr spc="-10" smtClean="0">
                <a:solidFill>
                  <a:schemeClr val="accent6">
                    <a:lumMod val="50000"/>
                  </a:schemeClr>
                </a:solidFill>
              </a:rPr>
              <a:t>management </a:t>
            </a:r>
            <a:r>
              <a:rPr spc="-5" smtClean="0">
                <a:solidFill>
                  <a:schemeClr val="accent6">
                    <a:lumMod val="50000"/>
                  </a:schemeClr>
                </a:solidFill>
              </a:rPr>
              <a:t>is </a:t>
            </a:r>
            <a:r>
              <a:rPr spc="-10" smtClean="0">
                <a:solidFill>
                  <a:schemeClr val="accent6">
                    <a:lumMod val="50000"/>
                  </a:schemeClr>
                </a:solidFill>
              </a:rPr>
              <a:t>‘putting  people </a:t>
            </a:r>
            <a:r>
              <a:rPr spc="-20" smtClean="0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spc="15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spc="-50" smtClean="0">
                <a:solidFill>
                  <a:schemeClr val="accent6">
                    <a:lumMod val="50000"/>
                  </a:schemeClr>
                </a:solidFill>
              </a:rPr>
              <a:t>jobs’.</a:t>
            </a:r>
            <a:endParaRPr spc="-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1700225"/>
            <a:ext cx="8527415" cy="5039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uFill>
                  <a:solidFill>
                    <a:srgbClr val="333333"/>
                  </a:solidFill>
                </a:uFill>
                <a:latin typeface="Arial"/>
                <a:cs typeface="Arial"/>
              </a:rPr>
              <a:t>Definition</a:t>
            </a:r>
            <a:endParaRPr sz="2800">
              <a:solidFill>
                <a:srgbClr val="FF0000"/>
              </a:solidFill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964"/>
              </a:spcBef>
            </a:pPr>
            <a:r>
              <a:rPr sz="2400" b="1" spc="-10" dirty="0">
                <a:solidFill>
                  <a:srgbClr val="0070C0"/>
                </a:solidFill>
                <a:latin typeface="Calibri"/>
                <a:cs typeface="Calibri"/>
              </a:rPr>
              <a:t>"Staffing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is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the function </a:t>
            </a:r>
            <a:r>
              <a:rPr sz="2400" b="1" spc="-10" dirty="0">
                <a:solidFill>
                  <a:srgbClr val="0070C0"/>
                </a:solidFill>
                <a:latin typeface="Calibri"/>
                <a:cs typeface="Calibri"/>
              </a:rPr>
              <a:t>by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which </a:t>
            </a:r>
            <a:r>
              <a:rPr sz="2400" b="1" spc="-10" dirty="0">
                <a:solidFill>
                  <a:srgbClr val="0070C0"/>
                </a:solidFill>
                <a:latin typeface="Calibri"/>
                <a:cs typeface="Calibri"/>
              </a:rPr>
              <a:t>managers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build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an </a:t>
            </a:r>
            <a:r>
              <a:rPr sz="2400" b="1" spc="-10" dirty="0">
                <a:solidFill>
                  <a:srgbClr val="0070C0"/>
                </a:solidFill>
                <a:latin typeface="Calibri"/>
                <a:cs typeface="Calibri"/>
              </a:rPr>
              <a:t>organisation  through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the </a:t>
            </a:r>
            <a:r>
              <a:rPr sz="2400" b="1" spc="-10" dirty="0">
                <a:solidFill>
                  <a:srgbClr val="0070C0"/>
                </a:solidFill>
                <a:latin typeface="Calibri"/>
                <a:cs typeface="Calibri"/>
              </a:rPr>
              <a:t>recruitment,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selection,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and </a:t>
            </a:r>
            <a:r>
              <a:rPr sz="2400" b="1" spc="-10" dirty="0">
                <a:solidFill>
                  <a:srgbClr val="0070C0"/>
                </a:solidFill>
                <a:latin typeface="Calibri"/>
                <a:cs typeface="Calibri"/>
              </a:rPr>
              <a:t>development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of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individuals 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as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capable</a:t>
            </a:r>
            <a:r>
              <a:rPr sz="2400" b="1" spc="-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70C0"/>
                </a:solidFill>
                <a:latin typeface="Calibri"/>
                <a:cs typeface="Calibri"/>
              </a:rPr>
              <a:t>employees"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7030A0"/>
                </a:solidFill>
                <a:latin typeface="Calibri"/>
                <a:cs typeface="Calibri"/>
              </a:rPr>
              <a:t>-</a:t>
            </a:r>
            <a:r>
              <a:rPr sz="2400" b="1" spc="-1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7030A0"/>
                </a:solidFill>
                <a:latin typeface="Calibri"/>
                <a:cs typeface="Calibri"/>
              </a:rPr>
              <a:t>McFarland</a:t>
            </a:r>
            <a:endParaRPr sz="2400">
              <a:solidFill>
                <a:srgbClr val="7030A0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50">
              <a:solidFill>
                <a:srgbClr val="7030A0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 u="heavy" spc="-10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Staffing</a:t>
            </a:r>
            <a:r>
              <a:rPr lang="en-GB" sz="2400" b="1" u="heavy" spc="-10" dirty="0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Involves </a:t>
            </a:r>
            <a:endParaRPr sz="240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50">
              <a:latin typeface="Calibri"/>
              <a:cs typeface="Calibri"/>
            </a:endParaRPr>
          </a:p>
          <a:p>
            <a:pPr marL="252729" indent="-240665">
              <a:lnSpc>
                <a:spcPct val="10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lang="en-GB" sz="2400" spc="-5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Placing the right person at right job</a:t>
            </a:r>
            <a:endParaRPr sz="240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00000"/>
              </a:lnSpc>
              <a:spcBef>
                <a:spcPts val="5"/>
              </a:spcBef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lang="en-GB" sz="2400" spc="-5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Training and development of the employees</a:t>
            </a:r>
            <a:endParaRPr sz="240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0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lang="en-GB" sz="2400" spc="-1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Motivation and Performance appraisal of the employees</a:t>
            </a:r>
          </a:p>
          <a:p>
            <a:pPr marL="252729" indent="-240665">
              <a:lnSpc>
                <a:spcPct val="10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lang="en-GB" sz="2400" spc="-10" dirty="0" smtClean="0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rPr>
              <a:t>Retention of employees</a:t>
            </a:r>
            <a:endParaRPr sz="2400">
              <a:solidFill>
                <a:schemeClr val="accent6">
                  <a:lumMod val="50000"/>
                </a:schemeClr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0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  <p:transition>
    <p:wheel spokes="3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96" y="521080"/>
            <a:ext cx="8455406" cy="2000548"/>
          </a:xfrm>
        </p:spPr>
        <p:txBody>
          <a:bodyPr/>
          <a:lstStyle/>
          <a:p>
            <a:pPr algn="ctr"/>
            <a:r>
              <a:rPr lang="en-GB" sz="6500" dirty="0" smtClean="0">
                <a:solidFill>
                  <a:schemeClr val="accent3">
                    <a:lumMod val="50000"/>
                  </a:schemeClr>
                </a:solidFill>
                <a:latin typeface="Cooper Black" pitchFamily="18" charset="0"/>
              </a:rPr>
              <a:t>DECISION MAKING</a:t>
            </a:r>
            <a:r>
              <a:rPr lang="en-GB" sz="13000" dirty="0" smtClean="0"/>
              <a:t> </a:t>
            </a:r>
            <a:endParaRPr lang="en-US" sz="13000" dirty="0"/>
          </a:p>
        </p:txBody>
      </p:sp>
      <p:pic>
        <p:nvPicPr>
          <p:cNvPr id="4098" name="Picture 2" descr="Decision Making Images, Stock Photos &amp; Vectors | Shuttersto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0"/>
            <a:ext cx="6553200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96" y="521080"/>
            <a:ext cx="8455406" cy="4431920"/>
          </a:xfrm>
        </p:spPr>
        <p:txBody>
          <a:bodyPr/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Definition of Decision Making </a:t>
            </a:r>
            <a:r>
              <a:rPr lang="en-GB" b="1" dirty="0" smtClean="0">
                <a:solidFill>
                  <a:srgbClr val="FF0000"/>
                </a:solidFill>
              </a:rPr>
              <a:t/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/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0070C0"/>
                </a:solidFill>
              </a:rPr>
              <a:t>“ the process of identifying and selecting a course of action to solve a specific problem”.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7030A0"/>
                </a:solidFill>
              </a:rPr>
              <a:t>- James Stoner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290" y="3124200"/>
            <a:ext cx="8313419" cy="180049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</a:rPr>
              <a:t>It is essence of management.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</a:rPr>
              <a:t>Managers must take  right decision at the right time.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</a:rPr>
              <a:t>Mangers need to take proactive decisions.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6108" y="914401"/>
            <a:ext cx="8481060" cy="23217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000" spc="-20" dirty="0">
                <a:solidFill>
                  <a:schemeClr val="accent3">
                    <a:lumMod val="50000"/>
                  </a:schemeClr>
                </a:solidFill>
              </a:rPr>
              <a:t>DIRECTING</a:t>
            </a:r>
            <a:endParaRPr sz="150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3048001"/>
            <a:ext cx="9144000" cy="3809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3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740" y="699261"/>
            <a:ext cx="7949565" cy="23827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3400" b="1" spc="-5" dirty="0" smtClean="0">
                <a:solidFill>
                  <a:schemeClr val="accent3">
                    <a:lumMod val="50000"/>
                  </a:schemeClr>
                </a:solidFill>
              </a:rPr>
              <a:t>Meaning and Definition </a:t>
            </a:r>
            <a:r>
              <a:rPr lang="en-GB" sz="2400" spc="-5" dirty="0" smtClean="0"/>
              <a:t/>
            </a:r>
            <a:br>
              <a:rPr lang="en-GB" sz="2400" spc="-5" dirty="0" smtClean="0"/>
            </a:br>
            <a:r>
              <a:rPr lang="en-GB" sz="2400" spc="-5" dirty="0" smtClean="0"/>
              <a:t/>
            </a:r>
            <a:br>
              <a:rPr lang="en-GB" sz="2400" spc="-5" dirty="0" smtClean="0"/>
            </a:br>
            <a:r>
              <a:rPr sz="2400" spc="-5" smtClean="0">
                <a:solidFill>
                  <a:schemeClr val="accent6">
                    <a:lumMod val="50000"/>
                  </a:schemeClr>
                </a:solidFill>
              </a:rPr>
              <a:t>Directing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is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</a:rPr>
              <a:t>nothing but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guiding and leading the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</a:rPr>
              <a:t>people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in an  </a:t>
            </a:r>
            <a:r>
              <a:rPr sz="2400" spc="-15" dirty="0">
                <a:solidFill>
                  <a:schemeClr val="accent6">
                    <a:lumMod val="50000"/>
                  </a:schemeClr>
                </a:solidFill>
              </a:rPr>
              <a:t>organization.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It is </a:t>
            </a:r>
            <a:r>
              <a:rPr sz="2400" spc="-10" dirty="0">
                <a:solidFill>
                  <a:schemeClr val="accent6">
                    <a:lumMod val="50000"/>
                  </a:schemeClr>
                </a:solidFill>
              </a:rPr>
              <a:t>not just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</a:rPr>
              <a:t>giving instructions </a:t>
            </a:r>
            <a:r>
              <a:rPr sz="2400" spc="-10" dirty="0">
                <a:solidFill>
                  <a:schemeClr val="accent6">
                    <a:lumMod val="50000"/>
                  </a:schemeClr>
                </a:solidFill>
              </a:rPr>
              <a:t>by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a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</a:rPr>
              <a:t>superior </a:t>
            </a:r>
            <a:r>
              <a:rPr sz="2400" spc="-15" dirty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sz="2400">
                <a:solidFill>
                  <a:schemeClr val="accent6">
                    <a:lumMod val="50000"/>
                  </a:schemeClr>
                </a:solidFill>
              </a:rPr>
              <a:t>the  </a:t>
            </a:r>
            <a:r>
              <a:rPr sz="2400" spc="-10" smtClean="0">
                <a:solidFill>
                  <a:schemeClr val="accent6">
                    <a:lumMod val="50000"/>
                  </a:schemeClr>
                </a:solidFill>
              </a:rPr>
              <a:t>subordinates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</a:rPr>
              <a:t>but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also is a </a:t>
            </a:r>
            <a:r>
              <a:rPr sz="2400" spc="-10" dirty="0">
                <a:solidFill>
                  <a:schemeClr val="accent6">
                    <a:lumMod val="50000"/>
                  </a:schemeClr>
                </a:solidFill>
              </a:rPr>
              <a:t>process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</a:rPr>
              <a:t>of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supervising, guiding and  </a:t>
            </a:r>
            <a:r>
              <a:rPr sz="2400" spc="-10">
                <a:solidFill>
                  <a:schemeClr val="accent6">
                    <a:lumMod val="50000"/>
                  </a:schemeClr>
                </a:solidFill>
              </a:rPr>
              <a:t>motivating </a:t>
            </a:r>
            <a:r>
              <a:rPr sz="2400" spc="-15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sz="2400" spc="-15" dirty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sz="2400" spc="-5" dirty="0">
                <a:solidFill>
                  <a:schemeClr val="accent6">
                    <a:lumMod val="50000"/>
                  </a:schemeClr>
                </a:solidFill>
              </a:rPr>
              <a:t>achieve </a:t>
            </a:r>
            <a:r>
              <a:rPr sz="24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sz="2400" spc="-15" dirty="0">
                <a:solidFill>
                  <a:schemeClr val="accent6">
                    <a:lumMod val="50000"/>
                  </a:schemeClr>
                </a:solidFill>
              </a:rPr>
              <a:t>organizational</a:t>
            </a:r>
            <a:r>
              <a:rPr sz="2400" spc="-3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sz="2400" spc="-10" dirty="0">
                <a:solidFill>
                  <a:schemeClr val="accent6">
                    <a:lumMod val="50000"/>
                  </a:schemeClr>
                </a:solidFill>
              </a:rPr>
              <a:t>goals.</a:t>
            </a:r>
            <a:endParaRPr sz="24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3657600"/>
            <a:ext cx="7623175" cy="197425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uFill>
                  <a:solidFill>
                    <a:srgbClr val="333333"/>
                  </a:solidFill>
                </a:uFill>
                <a:latin typeface="Arial"/>
                <a:cs typeface="Arial"/>
              </a:rPr>
              <a:t>Definition</a:t>
            </a:r>
            <a:endParaRPr sz="280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5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2400" b="1" i="1" spc="-5" dirty="0">
                <a:solidFill>
                  <a:srgbClr val="0070C0"/>
                </a:solidFill>
                <a:latin typeface="Calibri"/>
                <a:cs typeface="Calibri"/>
              </a:rPr>
              <a:t>"Activating </a:t>
            </a:r>
            <a:r>
              <a:rPr sz="2400" b="1" i="1" dirty="0">
                <a:solidFill>
                  <a:srgbClr val="0070C0"/>
                </a:solidFill>
                <a:latin typeface="Calibri"/>
                <a:cs typeface="Calibri"/>
              </a:rPr>
              <a:t>deals </a:t>
            </a:r>
            <a:r>
              <a:rPr sz="2400" b="1" i="1" spc="-5" dirty="0">
                <a:solidFill>
                  <a:srgbClr val="0070C0"/>
                </a:solidFill>
                <a:latin typeface="Calibri"/>
                <a:cs typeface="Calibri"/>
              </a:rPr>
              <a:t>with the </a:t>
            </a:r>
            <a:r>
              <a:rPr sz="2400" b="1" i="1" spc="-15" dirty="0">
                <a:solidFill>
                  <a:srgbClr val="0070C0"/>
                </a:solidFill>
                <a:latin typeface="Calibri"/>
                <a:cs typeface="Calibri"/>
              </a:rPr>
              <a:t>steps </a:t>
            </a:r>
            <a:r>
              <a:rPr sz="2400" b="1" i="1" dirty="0">
                <a:solidFill>
                  <a:srgbClr val="0070C0"/>
                </a:solidFill>
                <a:latin typeface="Calibri"/>
                <a:cs typeface="Calibri"/>
              </a:rPr>
              <a:t>a </a:t>
            </a:r>
            <a:r>
              <a:rPr sz="2400" b="1" i="1" spc="-5" dirty="0">
                <a:solidFill>
                  <a:srgbClr val="0070C0"/>
                </a:solidFill>
                <a:latin typeface="Calibri"/>
                <a:cs typeface="Calibri"/>
              </a:rPr>
              <a:t>manager </a:t>
            </a:r>
            <a:r>
              <a:rPr sz="2400" b="1" i="1" spc="-25" dirty="0">
                <a:solidFill>
                  <a:srgbClr val="0070C0"/>
                </a:solidFill>
                <a:latin typeface="Calibri"/>
                <a:cs typeface="Calibri"/>
              </a:rPr>
              <a:t>takes </a:t>
            </a:r>
            <a:r>
              <a:rPr sz="2400" b="1" i="1" spc="-15" dirty="0">
                <a:solidFill>
                  <a:srgbClr val="0070C0"/>
                </a:solidFill>
                <a:latin typeface="Calibri"/>
                <a:cs typeface="Calibri"/>
              </a:rPr>
              <a:t>to </a:t>
            </a:r>
            <a:r>
              <a:rPr sz="2400" b="1" i="1" spc="-5" dirty="0">
                <a:solidFill>
                  <a:srgbClr val="0070C0"/>
                </a:solidFill>
                <a:latin typeface="Calibri"/>
                <a:cs typeface="Calibri"/>
              </a:rPr>
              <a:t>get </a:t>
            </a:r>
            <a:r>
              <a:rPr sz="2400" b="1" i="1" spc="5" dirty="0">
                <a:solidFill>
                  <a:srgbClr val="0070C0"/>
                </a:solidFill>
                <a:latin typeface="Calibri"/>
                <a:cs typeface="Calibri"/>
              </a:rPr>
              <a:t>sub-  </a:t>
            </a:r>
            <a:r>
              <a:rPr sz="2400" b="1" i="1" spc="-10" dirty="0">
                <a:solidFill>
                  <a:srgbClr val="0070C0"/>
                </a:solidFill>
                <a:latin typeface="Calibri"/>
                <a:cs typeface="Calibri"/>
              </a:rPr>
              <a:t>ordinates </a:t>
            </a:r>
            <a:r>
              <a:rPr sz="2400" b="1" i="1" dirty="0">
                <a:solidFill>
                  <a:srgbClr val="0070C0"/>
                </a:solidFill>
                <a:latin typeface="Calibri"/>
                <a:cs typeface="Calibri"/>
              </a:rPr>
              <a:t>and </a:t>
            </a:r>
            <a:r>
              <a:rPr sz="2400" b="1" i="1" spc="-10" dirty="0">
                <a:solidFill>
                  <a:srgbClr val="0070C0"/>
                </a:solidFill>
                <a:latin typeface="Calibri"/>
                <a:cs typeface="Calibri"/>
              </a:rPr>
              <a:t>others </a:t>
            </a:r>
            <a:r>
              <a:rPr sz="2400" b="1" i="1" spc="-15" dirty="0">
                <a:solidFill>
                  <a:srgbClr val="0070C0"/>
                </a:solidFill>
                <a:latin typeface="Calibri"/>
                <a:cs typeface="Calibri"/>
              </a:rPr>
              <a:t>to </a:t>
            </a:r>
            <a:r>
              <a:rPr sz="2400" b="1" i="1" spc="-5" dirty="0">
                <a:solidFill>
                  <a:srgbClr val="0070C0"/>
                </a:solidFill>
                <a:latin typeface="Calibri"/>
                <a:cs typeface="Calibri"/>
              </a:rPr>
              <a:t>carry </a:t>
            </a:r>
            <a:r>
              <a:rPr sz="2400" b="1" i="1" spc="-10" dirty="0">
                <a:solidFill>
                  <a:srgbClr val="0070C0"/>
                </a:solidFill>
                <a:latin typeface="Calibri"/>
                <a:cs typeface="Calibri"/>
              </a:rPr>
              <a:t>out</a:t>
            </a:r>
            <a:r>
              <a:rPr sz="2400" b="1" i="1" spc="3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0070C0"/>
                </a:solidFill>
                <a:latin typeface="Calibri"/>
                <a:cs typeface="Calibri"/>
              </a:rPr>
              <a:t>plans"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.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7030A0"/>
                </a:solidFill>
                <a:latin typeface="Calibri"/>
                <a:cs typeface="Calibri"/>
              </a:rPr>
              <a:t>- Newman and</a:t>
            </a:r>
            <a:r>
              <a:rPr sz="2400" b="1" spc="-4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400" b="1" spc="-20" dirty="0">
                <a:solidFill>
                  <a:srgbClr val="7030A0"/>
                </a:solidFill>
                <a:latin typeface="Calibri"/>
                <a:cs typeface="Calibri"/>
              </a:rPr>
              <a:t>Warren.</a:t>
            </a:r>
            <a:endParaRPr sz="2400">
              <a:solidFill>
                <a:srgbClr val="7030A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>
    <p:wheel spokes="3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219200"/>
            <a:ext cx="8991600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14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sz="12000" spc="-5" dirty="0">
                <a:solidFill>
                  <a:schemeClr val="accent3">
                    <a:lumMod val="50000"/>
                  </a:schemeClr>
                </a:solidFill>
              </a:rPr>
              <a:t>ONT</a:t>
            </a:r>
            <a:r>
              <a:rPr sz="12000" spc="-125" dirty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sz="12000" spc="-5" dirty="0">
                <a:solidFill>
                  <a:schemeClr val="accent3">
                    <a:lumMod val="50000"/>
                  </a:schemeClr>
                </a:solidFill>
              </a:rPr>
              <a:t>OLLING</a:t>
            </a:r>
            <a:endParaRPr sz="1200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2400" y="3048000"/>
            <a:ext cx="88392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54861" y="1585086"/>
            <a:ext cx="6184265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 algn="ctr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solidFill>
                  <a:schemeClr val="accent6">
                    <a:lumMod val="50000"/>
                  </a:schemeClr>
                </a:solidFill>
                <a:latin typeface="Arial Black"/>
                <a:cs typeface="Arial Black"/>
              </a:rPr>
              <a:t>FUNCTIONS  OF       MA</a:t>
            </a:r>
            <a:r>
              <a:rPr sz="6000" spc="-55" dirty="0">
                <a:solidFill>
                  <a:schemeClr val="accent6">
                    <a:lumMod val="50000"/>
                  </a:schemeClr>
                </a:solidFill>
                <a:latin typeface="Arial Black"/>
                <a:cs typeface="Arial Black"/>
              </a:rPr>
              <a:t>N</a:t>
            </a:r>
            <a:r>
              <a:rPr sz="6000" spc="-110" dirty="0">
                <a:solidFill>
                  <a:schemeClr val="accent6">
                    <a:lumMod val="50000"/>
                  </a:schemeClr>
                </a:solidFill>
                <a:latin typeface="Arial Black"/>
                <a:cs typeface="Arial Black"/>
              </a:rPr>
              <a:t>A</a:t>
            </a:r>
            <a:r>
              <a:rPr sz="6000" dirty="0">
                <a:solidFill>
                  <a:schemeClr val="accent6">
                    <a:lumMod val="50000"/>
                  </a:schemeClr>
                </a:solidFill>
                <a:latin typeface="Arial Black"/>
                <a:cs typeface="Arial Black"/>
              </a:rPr>
              <a:t>GEMENT</a:t>
            </a:r>
            <a:endParaRPr sz="6000">
              <a:solidFill>
                <a:schemeClr val="accent6">
                  <a:lumMod val="50000"/>
                </a:schemeClr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wheel spokes="3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470661"/>
            <a:ext cx="8604885" cy="16696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3400" b="1" dirty="0" smtClean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Meaning and Definition of Controlling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GB" sz="2400" dirty="0" smtClean="0">
              <a:solidFill>
                <a:schemeClr val="accent2">
                  <a:lumMod val="50000"/>
                </a:schemeClr>
              </a:solidFill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2400" spc="-10" dirty="0" smtClean="0">
                <a:solidFill>
                  <a:schemeClr val="accent2">
                    <a:lumMod val="50000"/>
                  </a:schemeClr>
                </a:solidFill>
                <a:latin typeface="Calibri"/>
                <a:cs typeface="Calibri"/>
              </a:rPr>
              <a:t>to monitor  actual performance and take corrective measures if required.  </a:t>
            </a:r>
            <a:endParaRPr sz="2400">
              <a:solidFill>
                <a:schemeClr val="accent2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3179298"/>
            <a:ext cx="8077834" cy="15029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70C0"/>
                </a:solidFill>
                <a:latin typeface="Calibri"/>
                <a:cs typeface="Calibri"/>
              </a:rPr>
              <a:t>"</a:t>
            </a:r>
            <a:r>
              <a:rPr sz="2400" b="1" spc="-10">
                <a:solidFill>
                  <a:srgbClr val="0070C0"/>
                </a:solidFill>
                <a:latin typeface="Calibri"/>
                <a:cs typeface="Calibri"/>
              </a:rPr>
              <a:t>Controlling </a:t>
            </a:r>
            <a:r>
              <a:rPr sz="2400" b="1" smtClean="0">
                <a:solidFill>
                  <a:srgbClr val="0070C0"/>
                </a:solidFill>
                <a:latin typeface="Calibri"/>
                <a:cs typeface="Calibri"/>
              </a:rPr>
              <a:t>is</a:t>
            </a:r>
            <a:r>
              <a:rPr lang="en-GB" sz="2400" b="1" dirty="0" smtClean="0">
                <a:solidFill>
                  <a:srgbClr val="0070C0"/>
                </a:solidFill>
                <a:latin typeface="Calibri"/>
                <a:cs typeface="Calibri"/>
              </a:rPr>
              <a:t> the process of ensuring that actual activities conform to the planned activities.”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>
                <a:solidFill>
                  <a:srgbClr val="7030A0"/>
                </a:solidFill>
                <a:latin typeface="Calibri"/>
                <a:cs typeface="Calibri"/>
              </a:rPr>
              <a:t>- </a:t>
            </a:r>
            <a:r>
              <a:rPr lang="en-GB" sz="2400" b="1" spc="-40" dirty="0" smtClean="0">
                <a:solidFill>
                  <a:srgbClr val="7030A0"/>
                </a:solidFill>
                <a:latin typeface="Calibri"/>
                <a:cs typeface="Calibri"/>
              </a:rPr>
              <a:t>James Stoner</a:t>
            </a:r>
            <a:endParaRPr sz="2400">
              <a:solidFill>
                <a:srgbClr val="7030A0"/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540" y="2590799"/>
            <a:ext cx="166433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spc="-5" dirty="0">
                <a:solidFill>
                  <a:srgbClr val="FF0000"/>
                </a:solidFill>
                <a:uFill>
                  <a:solidFill>
                    <a:srgbClr val="333333"/>
                  </a:solidFill>
                </a:uFill>
                <a:latin typeface="Arial"/>
                <a:cs typeface="Arial"/>
              </a:rPr>
              <a:t>Definition</a:t>
            </a:r>
          </a:p>
        </p:txBody>
      </p:sp>
    </p:spTree>
  </p:cSld>
  <p:clrMapOvr>
    <a:masterClrMapping/>
  </p:clrMapOvr>
  <p:transition>
    <p:wheel spokes="3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455406" cy="4308872"/>
          </a:xfrm>
        </p:spPr>
        <p:txBody>
          <a:bodyPr/>
          <a:lstStyle/>
          <a:p>
            <a:pPr algn="ctr"/>
            <a:r>
              <a:rPr lang="en-GB" sz="7000" dirty="0" smtClean="0">
                <a:solidFill>
                  <a:schemeClr val="accent3">
                    <a:lumMod val="50000"/>
                  </a:schemeClr>
                </a:solidFill>
                <a:latin typeface="Bodoni MT Black" pitchFamily="18" charset="0"/>
              </a:rPr>
              <a:t>Coordination </a:t>
            </a:r>
            <a:br>
              <a:rPr lang="en-GB" sz="7000" dirty="0" smtClean="0">
                <a:solidFill>
                  <a:schemeClr val="accent3">
                    <a:lumMod val="50000"/>
                  </a:schemeClr>
                </a:solidFill>
                <a:latin typeface="Bodoni MT Black" pitchFamily="18" charset="0"/>
              </a:rPr>
            </a:br>
            <a:r>
              <a:rPr lang="en-GB" sz="7000" dirty="0" smtClean="0">
                <a:solidFill>
                  <a:schemeClr val="accent3">
                    <a:lumMod val="50000"/>
                  </a:schemeClr>
                </a:solidFill>
                <a:latin typeface="Bodoni MT Black" pitchFamily="18" charset="0"/>
              </a:rPr>
              <a:t/>
            </a:r>
            <a:br>
              <a:rPr lang="en-GB" sz="7000" dirty="0" smtClean="0">
                <a:solidFill>
                  <a:schemeClr val="accent3">
                    <a:lumMod val="50000"/>
                  </a:schemeClr>
                </a:solidFill>
                <a:latin typeface="Bodoni MT Black" pitchFamily="18" charset="0"/>
              </a:rPr>
            </a:br>
            <a:r>
              <a:rPr lang="en-GB" sz="7000" dirty="0" smtClean="0">
                <a:solidFill>
                  <a:schemeClr val="accent3">
                    <a:lumMod val="50000"/>
                  </a:schemeClr>
                </a:solidFill>
                <a:latin typeface="Bodoni MT Black" pitchFamily="18" charset="0"/>
              </a:rPr>
              <a:t/>
            </a:r>
            <a:br>
              <a:rPr lang="en-GB" sz="7000" dirty="0" smtClean="0">
                <a:solidFill>
                  <a:schemeClr val="accent3">
                    <a:lumMod val="50000"/>
                  </a:schemeClr>
                </a:solidFill>
                <a:latin typeface="Bodoni MT Black" pitchFamily="18" charset="0"/>
              </a:rPr>
            </a:br>
            <a:endParaRPr lang="en-US" sz="7000" dirty="0">
              <a:solidFill>
                <a:schemeClr val="accent3">
                  <a:lumMod val="50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290" y="2133600"/>
            <a:ext cx="8313419" cy="1210603"/>
          </a:xfrm>
        </p:spPr>
        <p:txBody>
          <a:bodyPr/>
          <a:lstStyle/>
          <a:p>
            <a:r>
              <a:rPr lang="en-GB" sz="3000" dirty="0" smtClean="0">
                <a:solidFill>
                  <a:srgbClr val="0070C0"/>
                </a:solidFill>
              </a:rPr>
              <a:t>Integration of activities or actions of the subordinates by the superiors.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2052" name="Picture 4" descr="Coordinating Requirements and Objectives Across Silos During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657600"/>
            <a:ext cx="6172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96" y="521080"/>
            <a:ext cx="8455406" cy="523220"/>
          </a:xfrm>
        </p:spPr>
        <p:txBody>
          <a:bodyPr/>
          <a:lstStyle/>
          <a:p>
            <a:r>
              <a:rPr lang="en-GB" sz="3400" dirty="0" smtClean="0">
                <a:latin typeface="Arial Black" pitchFamily="34" charset="0"/>
              </a:rPr>
              <a:t>Summary</a:t>
            </a:r>
            <a:endParaRPr lang="en-US" sz="3400" dirty="0">
              <a:latin typeface="Arial Black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290" y="1524001"/>
            <a:ext cx="8313419" cy="4955203"/>
          </a:xfrm>
        </p:spPr>
        <p:txBody>
          <a:bodyPr/>
          <a:lstStyle/>
          <a:p>
            <a:r>
              <a:rPr lang="en-GB" sz="2600" b="1" dirty="0" smtClean="0">
                <a:latin typeface="Bodoni MT Black" pitchFamily="18" charset="0"/>
              </a:rPr>
              <a:t>Functions of Management</a:t>
            </a:r>
          </a:p>
          <a:p>
            <a:endParaRPr lang="en-GB" dirty="0" smtClean="0"/>
          </a:p>
          <a:p>
            <a:r>
              <a:rPr lang="en-GB" sz="2600" b="1" dirty="0" smtClean="0"/>
              <a:t>(POSDCORB)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Planning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Organizing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Staffing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Directing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Decision Making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Controlling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Coordination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Reporting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Budgeting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3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tivoliservices.com/wp-content/uploads/2020/03/thank-you-lettering_1262-69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828800"/>
            <a:ext cx="6705600" cy="2743200"/>
          </a:xfrm>
          <a:prstGeom prst="rect">
            <a:avLst/>
          </a:prstGeom>
          <a:noFill/>
        </p:spPr>
      </p:pic>
      <p:sp>
        <p:nvSpPr>
          <p:cNvPr id="5" name="Subtitle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800" cy="601980"/>
          </a:xfrm>
        </p:spPr>
        <p:txBody>
          <a:bodyPr/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For any query message me on : 9892349293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464308"/>
            <a:ext cx="6705600" cy="39549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GB" sz="2100" dirty="0" smtClean="0">
              <a:latin typeface="Arial Black"/>
              <a:cs typeface="Arial Black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smtClean="0">
                <a:latin typeface="Arial Black"/>
                <a:cs typeface="Arial Black"/>
              </a:rPr>
              <a:t>"</a:t>
            </a:r>
            <a:r>
              <a:rPr sz="2100" dirty="0">
                <a:latin typeface="Arial Black"/>
                <a:cs typeface="Arial Black"/>
              </a:rPr>
              <a:t>Management is a distinct </a:t>
            </a:r>
            <a:r>
              <a:rPr sz="2100" spc="5" dirty="0">
                <a:latin typeface="Arial Black"/>
                <a:cs typeface="Arial Black"/>
              </a:rPr>
              <a:t>process </a:t>
            </a:r>
            <a:r>
              <a:rPr sz="2100" dirty="0">
                <a:latin typeface="Arial Black"/>
                <a:cs typeface="Arial Black"/>
              </a:rPr>
              <a:t>consisting of  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planning, organizing</a:t>
            </a:r>
            <a:r>
              <a:rPr sz="2100">
                <a:solidFill>
                  <a:srgbClr val="FF0000"/>
                </a:solidFill>
                <a:latin typeface="Arial Black"/>
                <a:cs typeface="Arial Black"/>
              </a:rPr>
              <a:t>, </a:t>
            </a:r>
            <a:r>
              <a:rPr lang="en-GB" sz="2100" spc="-5" dirty="0" smtClean="0">
                <a:solidFill>
                  <a:srgbClr val="FF0000"/>
                </a:solidFill>
                <a:latin typeface="Arial Black"/>
                <a:cs typeface="Arial Black"/>
              </a:rPr>
              <a:t>directing </a:t>
            </a:r>
            <a:r>
              <a:rPr sz="2100" smtClean="0">
                <a:solidFill>
                  <a:srgbClr val="FF0000"/>
                </a:solidFill>
                <a:latin typeface="Arial Black"/>
                <a:cs typeface="Arial Black"/>
              </a:rPr>
              <a:t>and 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controlling</a:t>
            </a:r>
            <a:r>
              <a:rPr sz="2100" dirty="0">
                <a:latin typeface="Arial Black"/>
                <a:cs typeface="Arial Black"/>
              </a:rPr>
              <a:t> to  </a:t>
            </a:r>
            <a:r>
              <a:rPr sz="2100" spc="10" dirty="0">
                <a:latin typeface="Arial Black"/>
                <a:cs typeface="Arial Black"/>
              </a:rPr>
              <a:t>determine </a:t>
            </a:r>
            <a:r>
              <a:rPr sz="2100" dirty="0">
                <a:latin typeface="Arial Black"/>
                <a:cs typeface="Arial Black"/>
              </a:rPr>
              <a:t>and accomplish the </a:t>
            </a:r>
            <a:r>
              <a:rPr sz="2100" spc="-10" dirty="0">
                <a:latin typeface="Arial Black"/>
                <a:cs typeface="Arial Black"/>
              </a:rPr>
              <a:t>objectives </a:t>
            </a:r>
            <a:r>
              <a:rPr sz="2100" dirty="0">
                <a:latin typeface="Arial Black"/>
                <a:cs typeface="Arial Black"/>
              </a:rPr>
              <a:t>by the use</a:t>
            </a:r>
            <a:r>
              <a:rPr sz="2100" spc="-90" dirty="0">
                <a:latin typeface="Arial Black"/>
                <a:cs typeface="Arial Black"/>
              </a:rPr>
              <a:t> </a:t>
            </a:r>
            <a:r>
              <a:rPr sz="2100" dirty="0">
                <a:latin typeface="Arial Black"/>
                <a:cs typeface="Arial Black"/>
              </a:rPr>
              <a:t>of  people and </a:t>
            </a:r>
            <a:r>
              <a:rPr sz="2100" spc="5" dirty="0">
                <a:latin typeface="Arial Black"/>
                <a:cs typeface="Arial Black"/>
              </a:rPr>
              <a:t>resources."- G.R.</a:t>
            </a:r>
            <a:r>
              <a:rPr sz="2100" spc="-65" dirty="0">
                <a:latin typeface="Arial Black"/>
                <a:cs typeface="Arial Black"/>
              </a:rPr>
              <a:t> </a:t>
            </a:r>
            <a:r>
              <a:rPr sz="2100" spc="15" dirty="0">
                <a:latin typeface="Arial Black"/>
                <a:cs typeface="Arial Black"/>
              </a:rPr>
              <a:t>Terry</a:t>
            </a:r>
            <a:endParaRPr sz="21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600">
              <a:latin typeface="Arial Black"/>
              <a:cs typeface="Arial Black"/>
            </a:endParaRPr>
          </a:p>
          <a:p>
            <a:pPr marL="88900">
              <a:lnSpc>
                <a:spcPct val="100000"/>
              </a:lnSpc>
            </a:pPr>
            <a:r>
              <a:rPr sz="2100" spc="-50" dirty="0">
                <a:latin typeface="Arial Black"/>
                <a:cs typeface="Arial Black"/>
              </a:rPr>
              <a:t>"To </a:t>
            </a:r>
            <a:r>
              <a:rPr sz="2100" spc="5" dirty="0">
                <a:latin typeface="Arial Black"/>
                <a:cs typeface="Arial Black"/>
              </a:rPr>
              <a:t>manage </a:t>
            </a:r>
            <a:r>
              <a:rPr sz="2100" dirty="0">
                <a:latin typeface="Arial Black"/>
                <a:cs typeface="Arial Black"/>
              </a:rPr>
              <a:t>is 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to </a:t>
            </a:r>
            <a:r>
              <a:rPr sz="2100" spc="-5" dirty="0">
                <a:solidFill>
                  <a:srgbClr val="FF0000"/>
                </a:solidFill>
                <a:latin typeface="Arial Black"/>
                <a:cs typeface="Arial Black"/>
              </a:rPr>
              <a:t>forecast 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and plan</a:t>
            </a:r>
            <a:r>
              <a:rPr sz="2100">
                <a:solidFill>
                  <a:srgbClr val="FF0000"/>
                </a:solidFill>
                <a:latin typeface="Arial Black"/>
                <a:cs typeface="Arial Black"/>
              </a:rPr>
              <a:t>,</a:t>
            </a:r>
            <a:r>
              <a:rPr sz="2100">
                <a:latin typeface="Arial Black"/>
                <a:cs typeface="Arial Black"/>
              </a:rPr>
              <a:t> </a:t>
            </a:r>
            <a:r>
              <a:rPr sz="2100" smtClean="0">
                <a:solidFill>
                  <a:srgbClr val="FF0000"/>
                </a:solidFill>
                <a:latin typeface="Arial Black"/>
                <a:cs typeface="Arial Black"/>
              </a:rPr>
              <a:t>to</a:t>
            </a:r>
            <a:r>
              <a:rPr lang="en-GB" sz="2100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2100" spc="5" smtClean="0">
                <a:solidFill>
                  <a:srgbClr val="FF0000"/>
                </a:solidFill>
                <a:latin typeface="Arial Black"/>
                <a:cs typeface="Arial Black"/>
              </a:rPr>
              <a:t>organise</a:t>
            </a:r>
            <a:r>
              <a:rPr sz="2100" spc="5">
                <a:latin typeface="Arial Black"/>
                <a:cs typeface="Arial Black"/>
              </a:rPr>
              <a:t>,</a:t>
            </a:r>
            <a:r>
              <a:rPr sz="2100" spc="-15">
                <a:latin typeface="Arial Black"/>
                <a:cs typeface="Arial Black"/>
              </a:rPr>
              <a:t> </a:t>
            </a:r>
            <a:r>
              <a:rPr sz="2100" smtClean="0">
                <a:solidFill>
                  <a:srgbClr val="FF0000"/>
                </a:solidFill>
                <a:latin typeface="Arial Black"/>
                <a:cs typeface="Arial Black"/>
              </a:rPr>
              <a:t>to</a:t>
            </a:r>
            <a:r>
              <a:rPr lang="en-GB" sz="2100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2100" smtClean="0">
                <a:solidFill>
                  <a:srgbClr val="FF0000"/>
                </a:solidFill>
                <a:latin typeface="Arial Black"/>
                <a:cs typeface="Arial Black"/>
              </a:rPr>
              <a:t>command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,</a:t>
            </a:r>
            <a:r>
              <a:rPr sz="2100" dirty="0">
                <a:latin typeface="Arial Black"/>
                <a:cs typeface="Arial Black"/>
              </a:rPr>
              <a:t> 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to co-ordinate</a:t>
            </a:r>
            <a:r>
              <a:rPr sz="2100" dirty="0">
                <a:latin typeface="Arial Black"/>
                <a:cs typeface="Arial Black"/>
              </a:rPr>
              <a:t> and 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to</a:t>
            </a:r>
            <a:r>
              <a:rPr sz="2100" spc="-4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2100" dirty="0">
                <a:solidFill>
                  <a:srgbClr val="FF0000"/>
                </a:solidFill>
                <a:latin typeface="Arial Black"/>
                <a:cs typeface="Arial Black"/>
              </a:rPr>
              <a:t>control</a:t>
            </a:r>
            <a:r>
              <a:rPr sz="2100" dirty="0">
                <a:latin typeface="Arial Black"/>
                <a:cs typeface="Arial Black"/>
              </a:rPr>
              <a:t>."</a:t>
            </a:r>
            <a:endParaRPr sz="2100">
              <a:latin typeface="Arial Black"/>
              <a:cs typeface="Arial Black"/>
            </a:endParaRPr>
          </a:p>
          <a:p>
            <a:pPr marL="266700" indent="-178435">
              <a:lnSpc>
                <a:spcPct val="100000"/>
              </a:lnSpc>
              <a:buChar char="-"/>
              <a:tabLst>
                <a:tab pos="267335" algn="l"/>
              </a:tabLst>
            </a:pPr>
            <a:r>
              <a:rPr sz="2100" spc="25" dirty="0">
                <a:latin typeface="Arial Black"/>
                <a:cs typeface="Arial Black"/>
              </a:rPr>
              <a:t>Henry</a:t>
            </a:r>
            <a:r>
              <a:rPr sz="2100" spc="-5" dirty="0">
                <a:latin typeface="Arial Black"/>
                <a:cs typeface="Arial Black"/>
              </a:rPr>
              <a:t> </a:t>
            </a:r>
            <a:r>
              <a:rPr sz="2100" spc="-20" dirty="0">
                <a:latin typeface="Arial Black"/>
                <a:cs typeface="Arial Black"/>
              </a:rPr>
              <a:t>Fayol</a:t>
            </a:r>
            <a:endParaRPr sz="21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 Black"/>
              <a:buChar char="-"/>
            </a:pPr>
            <a:endParaRPr sz="1850">
              <a:solidFill>
                <a:schemeClr val="accent3">
                  <a:lumMod val="50000"/>
                </a:schemeClr>
              </a:solidFill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000" y="382269"/>
            <a:ext cx="7239000" cy="108940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GB" sz="3500" b="1" spc="-10" dirty="0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</a:rPr>
              <a:t>Functions Described in the </a:t>
            </a:r>
            <a:r>
              <a:rPr lang="en-US" sz="3500" b="1" spc="-10" dirty="0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</a:rPr>
              <a:t>Definitions </a:t>
            </a:r>
            <a:r>
              <a:rPr lang="en-US" sz="3500" b="1" spc="-5" dirty="0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</a:rPr>
              <a:t>of Management</a:t>
            </a:r>
            <a:endParaRPr sz="3500" b="1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71600" y="693165"/>
            <a:ext cx="6492240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GB" sz="3200" b="1" u="heavy" spc="-5" dirty="0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</a:rPr>
              <a:t>FIVE FUNCTIONS </a:t>
            </a:r>
            <a:r>
              <a:rPr sz="3200" b="1" u="heavy" spc="-5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</a:rPr>
              <a:t>OF</a:t>
            </a:r>
            <a:r>
              <a:rPr sz="3200" b="1" u="heavy" spc="5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sz="3200" b="1" u="heavy" spc="-10" dirty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</a:rPr>
              <a:t>MANAGEMENT</a:t>
            </a:r>
            <a:endParaRPr sz="32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524000"/>
            <a:ext cx="662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pc="-20" dirty="0" smtClean="0">
                <a:solidFill>
                  <a:srgbClr val="0070C0"/>
                </a:solidFill>
                <a:latin typeface="Arial Black"/>
                <a:cs typeface="Arial Black"/>
              </a:rPr>
              <a:t>Koontz </a:t>
            </a:r>
            <a:r>
              <a:rPr lang="en-GB" spc="-5" dirty="0" smtClean="0">
                <a:solidFill>
                  <a:srgbClr val="0070C0"/>
                </a:solidFill>
                <a:latin typeface="Arial Black"/>
                <a:cs typeface="Arial Black"/>
              </a:rPr>
              <a:t>and O'Donnell</a:t>
            </a:r>
            <a:r>
              <a:rPr lang="en-GB" spc="-5" dirty="0" smtClean="0">
                <a:latin typeface="Arial Black"/>
                <a:cs typeface="Arial Black"/>
              </a:rPr>
              <a:t> </a:t>
            </a:r>
            <a:r>
              <a:rPr lang="en-GB" spc="-10" dirty="0" smtClean="0">
                <a:latin typeface="Arial Black"/>
                <a:cs typeface="Arial Black"/>
              </a:rPr>
              <a:t>explained </a:t>
            </a:r>
            <a:r>
              <a:rPr lang="en-GB" spc="-20" dirty="0" smtClean="0">
                <a:latin typeface="Arial Black"/>
                <a:cs typeface="Arial Black"/>
              </a:rPr>
              <a:t>five </a:t>
            </a:r>
            <a:r>
              <a:rPr lang="en-GB" spc="-5" dirty="0" smtClean="0">
                <a:latin typeface="Arial Black"/>
                <a:cs typeface="Arial Black"/>
              </a:rPr>
              <a:t>functions </a:t>
            </a:r>
            <a:r>
              <a:rPr lang="en-GB" dirty="0" smtClean="0">
                <a:latin typeface="Arial Black"/>
                <a:cs typeface="Arial Black"/>
              </a:rPr>
              <a:t>of  </a:t>
            </a:r>
            <a:r>
              <a:rPr lang="en-GB" spc="-5" dirty="0" smtClean="0">
                <a:latin typeface="Arial Black"/>
                <a:cs typeface="Arial Black"/>
              </a:rPr>
              <a:t>management. </a:t>
            </a:r>
            <a:r>
              <a:rPr lang="en-GB" spc="10" dirty="0" smtClean="0">
                <a:latin typeface="Arial Black"/>
                <a:cs typeface="Arial Black"/>
              </a:rPr>
              <a:t>They </a:t>
            </a:r>
            <a:r>
              <a:rPr lang="en-GB" spc="-30" dirty="0" smtClean="0">
                <a:latin typeface="Arial Black"/>
                <a:cs typeface="Arial Black"/>
              </a:rPr>
              <a:t>have </a:t>
            </a:r>
            <a:r>
              <a:rPr lang="en-GB" spc="-5" dirty="0" smtClean="0">
                <a:latin typeface="Arial Black"/>
                <a:cs typeface="Arial Black"/>
              </a:rPr>
              <a:t>become </a:t>
            </a:r>
            <a:r>
              <a:rPr lang="en-GB" spc="5" dirty="0" smtClean="0">
                <a:latin typeface="Arial Black"/>
                <a:cs typeface="Arial Black"/>
              </a:rPr>
              <a:t>widely  </a:t>
            </a:r>
            <a:r>
              <a:rPr lang="en-GB" spc="-5" dirty="0" smtClean="0">
                <a:latin typeface="Arial Black"/>
                <a:cs typeface="Arial Black"/>
              </a:rPr>
              <a:t>accepted functions </a:t>
            </a:r>
            <a:r>
              <a:rPr lang="en-GB" dirty="0" smtClean="0">
                <a:latin typeface="Arial Black"/>
                <a:cs typeface="Arial Black"/>
              </a:rPr>
              <a:t>of management </a:t>
            </a:r>
            <a:r>
              <a:rPr lang="en-GB" spc="5" dirty="0" smtClean="0">
                <a:latin typeface="Arial Black"/>
                <a:cs typeface="Arial Black"/>
              </a:rPr>
              <a:t>everywhere.  </a:t>
            </a:r>
            <a:r>
              <a:rPr lang="en-GB" spc="10" dirty="0" smtClean="0">
                <a:latin typeface="Arial Black"/>
                <a:cs typeface="Arial Black"/>
              </a:rPr>
              <a:t>They</a:t>
            </a:r>
            <a:r>
              <a:rPr lang="en-GB" spc="5" dirty="0" smtClean="0">
                <a:latin typeface="Arial Black"/>
                <a:cs typeface="Arial Black"/>
              </a:rPr>
              <a:t> </a:t>
            </a:r>
            <a:r>
              <a:rPr lang="en-GB" spc="10" dirty="0" smtClean="0">
                <a:latin typeface="Arial Black"/>
                <a:cs typeface="Arial Black"/>
              </a:rPr>
              <a:t>are</a:t>
            </a:r>
            <a:endParaRPr lang="en-GB" dirty="0">
              <a:latin typeface="Arial Black"/>
              <a:cs typeface="Arial Black"/>
            </a:endParaRPr>
          </a:p>
        </p:txBody>
      </p:sp>
      <p:pic>
        <p:nvPicPr>
          <p:cNvPr id="18434" name="Picture 2" descr="Functions of Management | Management Study H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2752" y="2743200"/>
            <a:ext cx="5677647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96" y="521081"/>
            <a:ext cx="8455406" cy="492443"/>
          </a:xfrm>
        </p:spPr>
        <p:txBody>
          <a:bodyPr/>
          <a:lstStyle/>
          <a:p>
            <a:pPr algn="ctr"/>
            <a:r>
              <a:rPr lang="en-GB" sz="3200" b="1" dirty="0" smtClean="0">
                <a:solidFill>
                  <a:schemeClr val="accent3">
                    <a:lumMod val="50000"/>
                  </a:schemeClr>
                </a:solidFill>
              </a:rPr>
              <a:t> 7 Functions of Management by Luther </a:t>
            </a:r>
            <a:r>
              <a:rPr lang="en-GB" sz="3200" b="1" dirty="0" err="1" smtClean="0">
                <a:solidFill>
                  <a:schemeClr val="accent3">
                    <a:lumMod val="50000"/>
                  </a:schemeClr>
                </a:solidFill>
              </a:rPr>
              <a:t>Gullick</a:t>
            </a:r>
            <a:r>
              <a:rPr lang="en-GB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Giacomo Matrone Timeline - History of Management | Timetoast timeli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81200"/>
            <a:ext cx="723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685800"/>
            <a:ext cx="8455406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6530" algn="ctr">
              <a:lnSpc>
                <a:spcPct val="100000"/>
              </a:lnSpc>
              <a:spcBef>
                <a:spcPts val="100"/>
              </a:spcBef>
            </a:pPr>
            <a:r>
              <a:rPr sz="8000" b="1" spc="5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PLANNING</a:t>
            </a:r>
            <a:endParaRPr sz="8000" b="1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7414" name="Picture 6" descr="Public Relations Planning - Business 2 Commun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514600"/>
            <a:ext cx="7315200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96" y="521081"/>
            <a:ext cx="8455406" cy="3200876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accent3">
                    <a:lumMod val="50000"/>
                  </a:schemeClr>
                </a:solidFill>
              </a:rPr>
              <a:t>Meaning and Definition of Planning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Koontz and O’Donnell, </a:t>
            </a:r>
            <a:r>
              <a:rPr lang="en-GB" dirty="0" smtClean="0">
                <a:solidFill>
                  <a:srgbClr val="0070C0"/>
                </a:solidFill>
              </a:rPr>
              <a:t>“Planning is deciding in advance what to do, how to do it, when to do it, and who is to do it.”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pic>
        <p:nvPicPr>
          <p:cNvPr id="28674" name="Picture 2" descr="Software Project Planning and Processes: 5 Steps to Succes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657600"/>
            <a:ext cx="44196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96" y="521081"/>
            <a:ext cx="8455406" cy="861774"/>
          </a:xfrm>
        </p:spPr>
        <p:txBody>
          <a:bodyPr/>
          <a:lstStyle/>
          <a:p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For Example before set up any business we need to make business plan and decide following points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29698" name="Picture 2" descr="The Main Difference Between Small Company Planning along with a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09800"/>
            <a:ext cx="6781800" cy="41719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81000" y="958340"/>
            <a:ext cx="7848600" cy="48910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3500" b="1" u="heavy" spc="-15" smtClean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Features </a:t>
            </a:r>
            <a:r>
              <a:rPr sz="3500" b="1" u="heavy" dirty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of</a:t>
            </a:r>
            <a:r>
              <a:rPr sz="3500" b="1" u="heavy" spc="5" dirty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3500" b="1" u="heavy" spc="-5" dirty="0">
                <a:solidFill>
                  <a:schemeClr val="accent3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planning</a:t>
            </a:r>
            <a:endParaRPr sz="3500">
              <a:solidFill>
                <a:schemeClr val="accent3">
                  <a:lumMod val="50000"/>
                </a:schemeClr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000"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Planning </a:t>
            </a:r>
            <a:r>
              <a:rPr sz="2400" spc="-15" dirty="0">
                <a:solidFill>
                  <a:srgbClr val="0070C0"/>
                </a:solidFill>
                <a:latin typeface="Calibri"/>
                <a:cs typeface="Calibri"/>
              </a:rPr>
              <a:t>focuses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on achieving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objectives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Planning is a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primary function of</a:t>
            </a:r>
            <a:r>
              <a:rPr sz="2400" spc="-6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management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Planning is</a:t>
            </a:r>
            <a:r>
              <a:rPr sz="2400" spc="-1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pervasive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spcBef>
                <a:spcPts val="5"/>
              </a:spcBef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Planning is</a:t>
            </a:r>
            <a:r>
              <a:rPr sz="2400" spc="-1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continuous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Planning is</a:t>
            </a:r>
            <a:r>
              <a:rPr sz="2400" spc="-1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futuristic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Planning </a:t>
            </a:r>
            <a:r>
              <a:rPr sz="2400" spc="-15" dirty="0">
                <a:solidFill>
                  <a:srgbClr val="0070C0"/>
                </a:solidFill>
                <a:latin typeface="Calibri"/>
                <a:cs typeface="Calibri"/>
              </a:rPr>
              <a:t>involves </a:t>
            </a:r>
            <a:r>
              <a:rPr sz="2400" spc="-5" dirty="0">
                <a:solidFill>
                  <a:srgbClr val="0070C0"/>
                </a:solidFill>
                <a:latin typeface="Calibri"/>
                <a:cs typeface="Calibri"/>
              </a:rPr>
              <a:t>decision</a:t>
            </a:r>
            <a:r>
              <a:rPr sz="2400" spc="-1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making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  <a:p>
            <a:pPr marL="252729" indent="-240665">
              <a:lnSpc>
                <a:spcPct val="150000"/>
              </a:lnSpc>
              <a:buSzPct val="95833"/>
              <a:buFont typeface="Wingdings"/>
              <a:buChar char=""/>
              <a:tabLst>
                <a:tab pos="253365" algn="l"/>
              </a:tabLst>
            </a:pP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Planning is a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mental</a:t>
            </a:r>
            <a:r>
              <a:rPr sz="2400" spc="-5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0070C0"/>
                </a:solidFill>
                <a:latin typeface="Calibri"/>
                <a:cs typeface="Calibri"/>
              </a:rPr>
              <a:t>exercise</a:t>
            </a:r>
            <a:endParaRPr sz="2400">
              <a:solidFill>
                <a:srgbClr val="0070C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>
    <p:wheel spokes="3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521</Words>
  <Application>Microsoft Office PowerPoint</Application>
  <PresentationFormat>On-screen Show (4:3)</PresentationFormat>
  <Paragraphs>103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Lets’ Revise Previous Lecture.....</vt:lpstr>
      <vt:lpstr>Slide 2</vt:lpstr>
      <vt:lpstr>Functions Described in the Definitions of Management</vt:lpstr>
      <vt:lpstr>FIVE FUNCTIONS OF MANAGEMENT</vt:lpstr>
      <vt:lpstr> 7 Functions of Management by Luther Gullick </vt:lpstr>
      <vt:lpstr>PLANNING</vt:lpstr>
      <vt:lpstr>Meaning and Definition of Planning    Koontz and O’Donnell, “Planning is deciding in advance what to do, how to do it, when to do it, and who is to do it.” </vt:lpstr>
      <vt:lpstr>For Example before set up any business we need to make business plan and decide following points</vt:lpstr>
      <vt:lpstr>Slide 9</vt:lpstr>
      <vt:lpstr>ORGANIZING</vt:lpstr>
      <vt:lpstr>Slide 11</vt:lpstr>
      <vt:lpstr>Importance of Organizing</vt:lpstr>
      <vt:lpstr>STAFFING</vt:lpstr>
      <vt:lpstr>In the simplest terms, staffing in management is ‘putting  people to jobs’.</vt:lpstr>
      <vt:lpstr>DECISION MAKING </vt:lpstr>
      <vt:lpstr>Definition of Decision Making   “ the process of identifying and selecting a course of action to solve a specific problem”.  - James Stoner </vt:lpstr>
      <vt:lpstr>DIRECTING</vt:lpstr>
      <vt:lpstr>Meaning and Definition   Directing is nothing but guiding and leading the people in an  organization. It is not just giving instructions by a superior to the  subordinates but also is a process of supervising, guiding and  motivating  to achieve the organizational goals.</vt:lpstr>
      <vt:lpstr>CONTROLLING</vt:lpstr>
      <vt:lpstr>Definition</vt:lpstr>
      <vt:lpstr>Coordination    </vt:lpstr>
      <vt:lpstr>Summary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Windows User</cp:lastModifiedBy>
  <cp:revision>32</cp:revision>
  <dcterms:created xsi:type="dcterms:W3CDTF">2020-05-25T14:01:22Z</dcterms:created>
  <dcterms:modified xsi:type="dcterms:W3CDTF">2020-08-19T00:01:04Z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2020-05-25T00:00:00Z</vt:filetime>
  </property>
</Properties>
</file>