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20" d="100"/>
          <a:sy n="120" d="100"/>
        </p:scale>
        <p:origin x="120"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3/1/2021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95B6C-5B6F-4C01-9444-5265AEEB0234}"/>
              </a:ext>
            </a:extLst>
          </p:cNvPr>
          <p:cNvSpPr>
            <a:spLocks noGrp="1"/>
          </p:cNvSpPr>
          <p:nvPr>
            <p:ph type="ctrTitle"/>
          </p:nvPr>
        </p:nvSpPr>
        <p:spPr/>
        <p:txBody>
          <a:bodyPr/>
          <a:lstStyle/>
          <a:p>
            <a:r>
              <a:rPr lang="en-IN" dirty="0"/>
              <a:t>Advertising Agencies</a:t>
            </a:r>
          </a:p>
        </p:txBody>
      </p:sp>
      <p:sp>
        <p:nvSpPr>
          <p:cNvPr id="3" name="Subtitle 2">
            <a:extLst>
              <a:ext uri="{FF2B5EF4-FFF2-40B4-BE49-F238E27FC236}">
                <a16:creationId xmlns:a16="http://schemas.microsoft.com/office/drawing/2014/main" id="{2FFDAFE0-8B1A-45BF-B3F8-A53D268853B0}"/>
              </a:ext>
            </a:extLst>
          </p:cNvPr>
          <p:cNvSpPr>
            <a:spLocks noGrp="1"/>
          </p:cNvSpPr>
          <p:nvPr>
            <p:ph type="subTitle" idx="1"/>
          </p:nvPr>
        </p:nvSpPr>
        <p:spPr/>
        <p:txBody>
          <a:bodyPr/>
          <a:lstStyle/>
          <a:p>
            <a:r>
              <a:rPr lang="en-IN" dirty="0"/>
              <a:t>Divya Narang Tinna</a:t>
            </a:r>
          </a:p>
          <a:p>
            <a:r>
              <a:rPr lang="en-IN" dirty="0"/>
              <a:t>AP, TCSC</a:t>
            </a:r>
          </a:p>
        </p:txBody>
      </p:sp>
    </p:spTree>
    <p:extLst>
      <p:ext uri="{BB962C8B-B14F-4D97-AF65-F5344CB8AC3E}">
        <p14:creationId xmlns:p14="http://schemas.microsoft.com/office/powerpoint/2010/main" val="2921961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1DE25-6533-42AB-854C-CA4C25EC9C0E}"/>
              </a:ext>
            </a:extLst>
          </p:cNvPr>
          <p:cNvSpPr>
            <a:spLocks noGrp="1"/>
          </p:cNvSpPr>
          <p:nvPr>
            <p:ph type="title"/>
          </p:nvPr>
        </p:nvSpPr>
        <p:spPr/>
        <p:txBody>
          <a:bodyPr/>
          <a:lstStyle/>
          <a:p>
            <a:r>
              <a:rPr lang="en-IN" dirty="0"/>
              <a:t>Functions of Advertising Agency</a:t>
            </a:r>
          </a:p>
        </p:txBody>
      </p:sp>
      <p:sp>
        <p:nvSpPr>
          <p:cNvPr id="3" name="Content Placeholder 2">
            <a:extLst>
              <a:ext uri="{FF2B5EF4-FFF2-40B4-BE49-F238E27FC236}">
                <a16:creationId xmlns:a16="http://schemas.microsoft.com/office/drawing/2014/main" id="{134BC0D3-BDD4-4262-B674-81EF5DB6CC99}"/>
              </a:ext>
            </a:extLst>
          </p:cNvPr>
          <p:cNvSpPr>
            <a:spLocks noGrp="1"/>
          </p:cNvSpPr>
          <p:nvPr>
            <p:ph idx="1"/>
          </p:nvPr>
        </p:nvSpPr>
        <p:spPr/>
        <p:txBody>
          <a:bodyPr/>
          <a:lstStyle/>
          <a:p>
            <a:r>
              <a:rPr lang="en-US" dirty="0"/>
              <a:t>6. </a:t>
            </a:r>
            <a:r>
              <a:rPr lang="en-US" b="1" u="sng" dirty="0"/>
              <a:t>Media Selection and scheduling</a:t>
            </a:r>
            <a:r>
              <a:rPr lang="en-US" dirty="0"/>
              <a:t>: It is very important function of ad agency to select appropriate media for its clients. </a:t>
            </a:r>
          </a:p>
          <a:p>
            <a:r>
              <a:rPr lang="en-US" dirty="0"/>
              <a:t>Ad-agency has to consider various factors like- </a:t>
            </a:r>
            <a:r>
              <a:rPr lang="en-US" b="1" dirty="0"/>
              <a:t>media cost</a:t>
            </a:r>
            <a:r>
              <a:rPr lang="en-US" dirty="0"/>
              <a:t>, </a:t>
            </a:r>
            <a:r>
              <a:rPr lang="en-US" b="1" dirty="0"/>
              <a:t>media coverage, ad-budget</a:t>
            </a:r>
            <a:r>
              <a:rPr lang="en-US" dirty="0"/>
              <a:t>, </a:t>
            </a:r>
            <a:r>
              <a:rPr lang="en-US" b="1" dirty="0"/>
              <a:t>nature of product</a:t>
            </a:r>
            <a:r>
              <a:rPr lang="en-US" dirty="0"/>
              <a:t>, </a:t>
            </a:r>
            <a:r>
              <a:rPr lang="en-US" b="1" dirty="0"/>
              <a:t>client's needs</a:t>
            </a:r>
            <a:r>
              <a:rPr lang="en-US" dirty="0"/>
              <a:t>, </a:t>
            </a:r>
            <a:r>
              <a:rPr lang="en-US" b="1" dirty="0"/>
              <a:t>targeted customer</a:t>
            </a:r>
            <a:r>
              <a:rPr lang="en-US" dirty="0"/>
              <a:t> etc. while selecting media. </a:t>
            </a:r>
          </a:p>
          <a:p>
            <a:r>
              <a:rPr lang="en-US" dirty="0"/>
              <a:t>7. </a:t>
            </a:r>
            <a:r>
              <a:rPr lang="en-US" b="1" u="sng" dirty="0"/>
              <a:t>Ad-Execution</a:t>
            </a:r>
            <a:r>
              <a:rPr lang="en-US" dirty="0"/>
              <a:t>: After approval, verification, and required changes, the ad copy is handed to the media for ad-execution.</a:t>
            </a:r>
            <a:endParaRPr lang="en-IN" dirty="0"/>
          </a:p>
        </p:txBody>
      </p:sp>
    </p:spTree>
    <p:extLst>
      <p:ext uri="{BB962C8B-B14F-4D97-AF65-F5344CB8AC3E}">
        <p14:creationId xmlns:p14="http://schemas.microsoft.com/office/powerpoint/2010/main" val="3290378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12C67-2E60-46EB-852B-5FEED9A8FB9D}"/>
              </a:ext>
            </a:extLst>
          </p:cNvPr>
          <p:cNvSpPr>
            <a:spLocks noGrp="1"/>
          </p:cNvSpPr>
          <p:nvPr>
            <p:ph type="title"/>
          </p:nvPr>
        </p:nvSpPr>
        <p:spPr/>
        <p:txBody>
          <a:bodyPr/>
          <a:lstStyle/>
          <a:p>
            <a:r>
              <a:rPr lang="en-IN" dirty="0"/>
              <a:t>Functions of Advertising Agency</a:t>
            </a:r>
          </a:p>
        </p:txBody>
      </p:sp>
      <p:sp>
        <p:nvSpPr>
          <p:cNvPr id="3" name="Content Placeholder 2">
            <a:extLst>
              <a:ext uri="{FF2B5EF4-FFF2-40B4-BE49-F238E27FC236}">
                <a16:creationId xmlns:a16="http://schemas.microsoft.com/office/drawing/2014/main" id="{536BBF77-CB09-498E-BD93-A6C28D840E8B}"/>
              </a:ext>
            </a:extLst>
          </p:cNvPr>
          <p:cNvSpPr>
            <a:spLocks noGrp="1"/>
          </p:cNvSpPr>
          <p:nvPr>
            <p:ph idx="1"/>
          </p:nvPr>
        </p:nvSpPr>
        <p:spPr/>
        <p:txBody>
          <a:bodyPr/>
          <a:lstStyle/>
          <a:p>
            <a:r>
              <a:rPr lang="en-US" dirty="0"/>
              <a:t>8.</a:t>
            </a:r>
            <a:r>
              <a:rPr lang="en-US" b="1" u="sng" dirty="0"/>
              <a:t>Evaluation Function</a:t>
            </a:r>
            <a:r>
              <a:rPr lang="en-US" dirty="0"/>
              <a:t>: After execution, it is the responsibility of ad-agency to evaluate the effectiveness of ad to know how beneficial the ad is for its client. </a:t>
            </a:r>
          </a:p>
          <a:p>
            <a:r>
              <a:rPr lang="en-US" dirty="0"/>
              <a:t>9. </a:t>
            </a:r>
            <a:r>
              <a:rPr lang="en-US" b="1" u="sng" dirty="0"/>
              <a:t>Marketing Function</a:t>
            </a:r>
            <a:r>
              <a:rPr lang="en-US" dirty="0"/>
              <a:t>: The advertising agency also performs various marketing function like- selecting target audience, designing products, designing packages, determining prices, study of channel of distribution, market research, sales promotion, publicity, etc.</a:t>
            </a:r>
            <a:endParaRPr lang="en-IN" dirty="0"/>
          </a:p>
        </p:txBody>
      </p:sp>
    </p:spTree>
    <p:extLst>
      <p:ext uri="{BB962C8B-B14F-4D97-AF65-F5344CB8AC3E}">
        <p14:creationId xmlns:p14="http://schemas.microsoft.com/office/powerpoint/2010/main" val="1644780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07002-3C9A-40D6-88A6-CD2DD59A6946}"/>
              </a:ext>
            </a:extLst>
          </p:cNvPr>
          <p:cNvSpPr>
            <a:spLocks noGrp="1"/>
          </p:cNvSpPr>
          <p:nvPr>
            <p:ph type="title"/>
          </p:nvPr>
        </p:nvSpPr>
        <p:spPr/>
        <p:txBody>
          <a:bodyPr/>
          <a:lstStyle/>
          <a:p>
            <a:r>
              <a:rPr lang="en-IN" dirty="0"/>
              <a:t>Functions of Advertising Agency</a:t>
            </a:r>
          </a:p>
        </p:txBody>
      </p:sp>
      <p:sp>
        <p:nvSpPr>
          <p:cNvPr id="3" name="Content Placeholder 2">
            <a:extLst>
              <a:ext uri="{FF2B5EF4-FFF2-40B4-BE49-F238E27FC236}">
                <a16:creationId xmlns:a16="http://schemas.microsoft.com/office/drawing/2014/main" id="{0FD29BE6-B3E3-4292-8171-B9278B6B8181}"/>
              </a:ext>
            </a:extLst>
          </p:cNvPr>
          <p:cNvSpPr>
            <a:spLocks noGrp="1"/>
          </p:cNvSpPr>
          <p:nvPr>
            <p:ph idx="1"/>
          </p:nvPr>
        </p:nvSpPr>
        <p:spPr/>
        <p:txBody>
          <a:bodyPr/>
          <a:lstStyle/>
          <a:p>
            <a:r>
              <a:rPr lang="en-US" dirty="0"/>
              <a:t>10. </a:t>
            </a:r>
            <a:r>
              <a:rPr lang="en-US" b="1" u="sng" dirty="0"/>
              <a:t>Research Function</a:t>
            </a:r>
            <a:r>
              <a:rPr lang="en-US" dirty="0"/>
              <a:t>: Ad-agency performs various research functions like research of different media, media cost, media reach, circulation, entry of new media, information regarding ratings, and TRP's of TV programs, serials.</a:t>
            </a:r>
          </a:p>
          <a:p>
            <a:r>
              <a:rPr lang="en-US" dirty="0"/>
              <a:t>11. </a:t>
            </a:r>
            <a:r>
              <a:rPr lang="en-US" b="1" u="sng" dirty="0"/>
              <a:t>Accounting Function</a:t>
            </a:r>
            <a:r>
              <a:rPr lang="en-US" dirty="0"/>
              <a:t>: Accounting function of ad-agency includes checking bills, making payments, cash discounts allowed by media, collection of dues from clients, payment to staff, payment to outside professionals like- writers, producers, models, </a:t>
            </a:r>
            <a:r>
              <a:rPr lang="en-US" dirty="0" err="1"/>
              <a:t>etc</a:t>
            </a:r>
            <a:endParaRPr lang="en-IN" dirty="0"/>
          </a:p>
        </p:txBody>
      </p:sp>
    </p:spTree>
    <p:extLst>
      <p:ext uri="{BB962C8B-B14F-4D97-AF65-F5344CB8AC3E}">
        <p14:creationId xmlns:p14="http://schemas.microsoft.com/office/powerpoint/2010/main" val="2819155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3A708-1629-427A-96D6-E15FD3E59B9E}"/>
              </a:ext>
            </a:extLst>
          </p:cNvPr>
          <p:cNvSpPr>
            <a:spLocks noGrp="1"/>
          </p:cNvSpPr>
          <p:nvPr>
            <p:ph type="title"/>
          </p:nvPr>
        </p:nvSpPr>
        <p:spPr/>
        <p:txBody>
          <a:bodyPr/>
          <a:lstStyle/>
          <a:p>
            <a:r>
              <a:rPr lang="en-IN" dirty="0"/>
              <a:t>Structure of an AD Agency</a:t>
            </a:r>
          </a:p>
        </p:txBody>
      </p:sp>
      <p:pic>
        <p:nvPicPr>
          <p:cNvPr id="5" name="Content Placeholder 4">
            <a:extLst>
              <a:ext uri="{FF2B5EF4-FFF2-40B4-BE49-F238E27FC236}">
                <a16:creationId xmlns:a16="http://schemas.microsoft.com/office/drawing/2014/main" id="{4E33A5FE-BE3F-414A-BE66-A63D3E5CCCE9}"/>
              </a:ext>
            </a:extLst>
          </p:cNvPr>
          <p:cNvPicPr>
            <a:picLocks noGrp="1" noChangeAspect="1"/>
          </p:cNvPicPr>
          <p:nvPr>
            <p:ph idx="1"/>
          </p:nvPr>
        </p:nvPicPr>
        <p:blipFill rotWithShape="1">
          <a:blip r:embed="rId2"/>
          <a:srcRect l="30911" t="22828" r="30969" b="36146"/>
          <a:stretch/>
        </p:blipFill>
        <p:spPr>
          <a:xfrm>
            <a:off x="2536466" y="2504661"/>
            <a:ext cx="7315200" cy="3673502"/>
          </a:xfrm>
        </p:spPr>
      </p:pic>
    </p:spTree>
    <p:extLst>
      <p:ext uri="{BB962C8B-B14F-4D97-AF65-F5344CB8AC3E}">
        <p14:creationId xmlns:p14="http://schemas.microsoft.com/office/powerpoint/2010/main" val="481268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88968-FC5C-4585-9C3F-01797F3D3960}"/>
              </a:ext>
            </a:extLst>
          </p:cNvPr>
          <p:cNvSpPr>
            <a:spLocks noGrp="1"/>
          </p:cNvSpPr>
          <p:nvPr>
            <p:ph type="title"/>
          </p:nvPr>
        </p:nvSpPr>
        <p:spPr>
          <a:xfrm>
            <a:off x="2231136" y="1004448"/>
            <a:ext cx="7729728" cy="1188720"/>
          </a:xfrm>
        </p:spPr>
        <p:txBody>
          <a:bodyPr/>
          <a:lstStyle/>
          <a:p>
            <a:r>
              <a:rPr lang="en-IN" dirty="0"/>
              <a:t>Structure of an AD Agency</a:t>
            </a:r>
          </a:p>
        </p:txBody>
      </p:sp>
      <p:sp>
        <p:nvSpPr>
          <p:cNvPr id="3" name="Content Placeholder 2">
            <a:extLst>
              <a:ext uri="{FF2B5EF4-FFF2-40B4-BE49-F238E27FC236}">
                <a16:creationId xmlns:a16="http://schemas.microsoft.com/office/drawing/2014/main" id="{8C4A696A-DECD-48BC-8715-47B9B943F4E1}"/>
              </a:ext>
            </a:extLst>
          </p:cNvPr>
          <p:cNvSpPr>
            <a:spLocks noGrp="1"/>
          </p:cNvSpPr>
          <p:nvPr>
            <p:ph idx="1"/>
          </p:nvPr>
        </p:nvSpPr>
        <p:spPr/>
        <p:txBody>
          <a:bodyPr/>
          <a:lstStyle/>
          <a:p>
            <a:r>
              <a:rPr lang="en-US" dirty="0"/>
              <a:t>1.  </a:t>
            </a:r>
            <a:r>
              <a:rPr lang="en-US" b="1" u="sng" dirty="0"/>
              <a:t>Account service or Client servicing department</a:t>
            </a:r>
            <a:r>
              <a:rPr lang="en-US" dirty="0"/>
              <a:t>: </a:t>
            </a:r>
          </a:p>
          <a:p>
            <a:r>
              <a:rPr lang="en-US" dirty="0"/>
              <a:t>The account service, or the Client service department, is the link between the ad agency and its clients. </a:t>
            </a:r>
          </a:p>
          <a:p>
            <a:r>
              <a:rPr lang="en-US" dirty="0"/>
              <a:t>Depending upon the size of the account and its advertising budget one or two account executives serve as </a:t>
            </a:r>
            <a:r>
              <a:rPr lang="en-US" dirty="0" err="1"/>
              <a:t>liason</a:t>
            </a:r>
            <a:r>
              <a:rPr lang="en-US" dirty="0"/>
              <a:t> to the client. </a:t>
            </a:r>
          </a:p>
          <a:p>
            <a:r>
              <a:rPr lang="en-US" dirty="0"/>
              <a:t>The account executive’s job requires high degree of diplomacy and tact </a:t>
            </a:r>
          </a:p>
          <a:p>
            <a:r>
              <a:rPr lang="en-US" dirty="0"/>
              <a:t>As misunderstanding may lead to loss of an account. </a:t>
            </a:r>
          </a:p>
        </p:txBody>
      </p:sp>
    </p:spTree>
    <p:extLst>
      <p:ext uri="{BB962C8B-B14F-4D97-AF65-F5344CB8AC3E}">
        <p14:creationId xmlns:p14="http://schemas.microsoft.com/office/powerpoint/2010/main" val="2304299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DDB58-AF8F-42A0-BCE3-6241FEC2DFBF}"/>
              </a:ext>
            </a:extLst>
          </p:cNvPr>
          <p:cNvSpPr>
            <a:spLocks noGrp="1"/>
          </p:cNvSpPr>
          <p:nvPr>
            <p:ph type="title"/>
          </p:nvPr>
        </p:nvSpPr>
        <p:spPr/>
        <p:txBody>
          <a:bodyPr/>
          <a:lstStyle/>
          <a:p>
            <a:r>
              <a:rPr lang="en-IN" dirty="0"/>
              <a:t>Structure of an AD Agency</a:t>
            </a:r>
          </a:p>
        </p:txBody>
      </p:sp>
      <p:sp>
        <p:nvSpPr>
          <p:cNvPr id="3" name="Content Placeholder 2">
            <a:extLst>
              <a:ext uri="{FF2B5EF4-FFF2-40B4-BE49-F238E27FC236}">
                <a16:creationId xmlns:a16="http://schemas.microsoft.com/office/drawing/2014/main" id="{1F0B983E-269A-4905-8C79-2D1123DF2DE7}"/>
              </a:ext>
            </a:extLst>
          </p:cNvPr>
          <p:cNvSpPr>
            <a:spLocks noGrp="1"/>
          </p:cNvSpPr>
          <p:nvPr>
            <p:ph idx="1"/>
          </p:nvPr>
        </p:nvSpPr>
        <p:spPr/>
        <p:txBody>
          <a:bodyPr/>
          <a:lstStyle/>
          <a:p>
            <a:r>
              <a:rPr lang="en-US" dirty="0"/>
              <a:t>The account executive is mainly responsible to gain knowledge about the client’s business, profit goals, marketing problems and advertising objectives. </a:t>
            </a:r>
          </a:p>
          <a:p>
            <a:r>
              <a:rPr lang="en-US" dirty="0"/>
              <a:t>The account executive is responsible for getting approved the media schedules, budgets and rough ads or story boards from the client. </a:t>
            </a:r>
          </a:p>
          <a:p>
            <a:r>
              <a:rPr lang="en-US" dirty="0"/>
              <a:t>The next task is to make sure that the agency personnel produce the advertising to the client’s satisfaction. </a:t>
            </a:r>
            <a:endParaRPr lang="en-IN" dirty="0"/>
          </a:p>
        </p:txBody>
      </p:sp>
    </p:spTree>
    <p:extLst>
      <p:ext uri="{BB962C8B-B14F-4D97-AF65-F5344CB8AC3E}">
        <p14:creationId xmlns:p14="http://schemas.microsoft.com/office/powerpoint/2010/main" val="2220543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09FCB-B394-4035-8AE0-E01D9956B975}"/>
              </a:ext>
            </a:extLst>
          </p:cNvPr>
          <p:cNvSpPr>
            <a:spLocks noGrp="1"/>
          </p:cNvSpPr>
          <p:nvPr>
            <p:ph type="title"/>
          </p:nvPr>
        </p:nvSpPr>
        <p:spPr/>
        <p:txBody>
          <a:bodyPr/>
          <a:lstStyle/>
          <a:p>
            <a:r>
              <a:rPr lang="en-IN" dirty="0"/>
              <a:t>Structure of an AD Agency</a:t>
            </a:r>
          </a:p>
        </p:txBody>
      </p:sp>
      <p:sp>
        <p:nvSpPr>
          <p:cNvPr id="3" name="Content Placeholder 2">
            <a:extLst>
              <a:ext uri="{FF2B5EF4-FFF2-40B4-BE49-F238E27FC236}">
                <a16:creationId xmlns:a16="http://schemas.microsoft.com/office/drawing/2014/main" id="{768BF887-0C35-4B7A-ACAE-E95D529E918E}"/>
              </a:ext>
            </a:extLst>
          </p:cNvPr>
          <p:cNvSpPr>
            <a:spLocks noGrp="1"/>
          </p:cNvSpPr>
          <p:nvPr>
            <p:ph idx="1"/>
          </p:nvPr>
        </p:nvSpPr>
        <p:spPr/>
        <p:txBody>
          <a:bodyPr/>
          <a:lstStyle/>
          <a:p>
            <a:r>
              <a:rPr lang="en-IN" dirty="0"/>
              <a:t>2. </a:t>
            </a:r>
            <a:r>
              <a:rPr lang="en-US" b="1" u="sng" dirty="0"/>
              <a:t>Account planning- </a:t>
            </a:r>
          </a:p>
          <a:p>
            <a:r>
              <a:rPr lang="en-US" dirty="0"/>
              <a:t>It is an advertising agency department and works alongside client facing managers (account management), buying advertising (media), and creating advertising (creative).</a:t>
            </a:r>
            <a:endParaRPr lang="en-IN" dirty="0"/>
          </a:p>
        </p:txBody>
      </p:sp>
    </p:spTree>
    <p:extLst>
      <p:ext uri="{BB962C8B-B14F-4D97-AF65-F5344CB8AC3E}">
        <p14:creationId xmlns:p14="http://schemas.microsoft.com/office/powerpoint/2010/main" val="1459620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F10D9-EC55-4782-B3E9-C1146BB1E7B9}"/>
              </a:ext>
            </a:extLst>
          </p:cNvPr>
          <p:cNvSpPr>
            <a:spLocks noGrp="1"/>
          </p:cNvSpPr>
          <p:nvPr>
            <p:ph type="title"/>
          </p:nvPr>
        </p:nvSpPr>
        <p:spPr/>
        <p:txBody>
          <a:bodyPr/>
          <a:lstStyle/>
          <a:p>
            <a:r>
              <a:rPr lang="en-IN" dirty="0"/>
              <a:t>Structure of an AD Agency</a:t>
            </a:r>
          </a:p>
        </p:txBody>
      </p:sp>
      <p:sp>
        <p:nvSpPr>
          <p:cNvPr id="3" name="Content Placeholder 2">
            <a:extLst>
              <a:ext uri="{FF2B5EF4-FFF2-40B4-BE49-F238E27FC236}">
                <a16:creationId xmlns:a16="http://schemas.microsoft.com/office/drawing/2014/main" id="{843AB1EF-EA67-45AB-B8D9-D416AD9C3DFD}"/>
              </a:ext>
            </a:extLst>
          </p:cNvPr>
          <p:cNvSpPr>
            <a:spLocks noGrp="1"/>
          </p:cNvSpPr>
          <p:nvPr>
            <p:ph idx="1"/>
          </p:nvPr>
        </p:nvSpPr>
        <p:spPr/>
        <p:txBody>
          <a:bodyPr/>
          <a:lstStyle/>
          <a:p>
            <a:r>
              <a:rPr lang="en-US" dirty="0"/>
              <a:t>3. </a:t>
            </a:r>
            <a:r>
              <a:rPr lang="en-US" b="1" u="sng" dirty="0"/>
              <a:t>Media department</a:t>
            </a:r>
          </a:p>
          <a:p>
            <a:r>
              <a:rPr lang="en-US" dirty="0"/>
              <a:t>The responsibility of the agency’s media department is to develop a media plan </a:t>
            </a:r>
          </a:p>
          <a:p>
            <a:r>
              <a:rPr lang="en-US" dirty="0"/>
              <a:t>To reach the target audience effectively in a cost-effective manner. </a:t>
            </a:r>
          </a:p>
          <a:p>
            <a:r>
              <a:rPr lang="en-US" dirty="0"/>
              <a:t>The staff analyses, selects and contracts for media time or space that will be used to deliver the ad message. </a:t>
            </a:r>
          </a:p>
          <a:p>
            <a:r>
              <a:rPr lang="en-US" dirty="0"/>
              <a:t>This is one of the most important decisions since a significantly large part of the client’s money is spent on the media time and/or space</a:t>
            </a:r>
            <a:endParaRPr lang="en-IN" dirty="0"/>
          </a:p>
        </p:txBody>
      </p:sp>
    </p:spTree>
    <p:extLst>
      <p:ext uri="{BB962C8B-B14F-4D97-AF65-F5344CB8AC3E}">
        <p14:creationId xmlns:p14="http://schemas.microsoft.com/office/powerpoint/2010/main" val="997110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8282B-1AF3-4B22-A649-EF6F47397334}"/>
              </a:ext>
            </a:extLst>
          </p:cNvPr>
          <p:cNvSpPr>
            <a:spLocks noGrp="1"/>
          </p:cNvSpPr>
          <p:nvPr>
            <p:ph type="title"/>
          </p:nvPr>
        </p:nvSpPr>
        <p:spPr/>
        <p:txBody>
          <a:bodyPr/>
          <a:lstStyle/>
          <a:p>
            <a:r>
              <a:rPr lang="en-IN" dirty="0"/>
              <a:t>Structure of an AD Agency</a:t>
            </a:r>
          </a:p>
        </p:txBody>
      </p:sp>
      <p:sp>
        <p:nvSpPr>
          <p:cNvPr id="3" name="Content Placeholder 2">
            <a:extLst>
              <a:ext uri="{FF2B5EF4-FFF2-40B4-BE49-F238E27FC236}">
                <a16:creationId xmlns:a16="http://schemas.microsoft.com/office/drawing/2014/main" id="{2A35C617-AE38-44B1-8C8D-586F62642EBD}"/>
              </a:ext>
            </a:extLst>
          </p:cNvPr>
          <p:cNvSpPr>
            <a:spLocks noGrp="1"/>
          </p:cNvSpPr>
          <p:nvPr>
            <p:ph idx="1"/>
          </p:nvPr>
        </p:nvSpPr>
        <p:spPr/>
        <p:txBody>
          <a:bodyPr/>
          <a:lstStyle/>
          <a:p>
            <a:r>
              <a:rPr lang="en-US" dirty="0"/>
              <a:t>4. </a:t>
            </a:r>
            <a:r>
              <a:rPr lang="en-US" b="1" u="sng" dirty="0"/>
              <a:t>Creative department</a:t>
            </a:r>
            <a:endParaRPr lang="en-US" b="1" dirty="0"/>
          </a:p>
          <a:p>
            <a:r>
              <a:rPr lang="en-US" dirty="0"/>
              <a:t>To a large extent, the success of an ad agency depends upon the creative department responsible for the creation and execution of the advertisements. </a:t>
            </a:r>
          </a:p>
          <a:p>
            <a:r>
              <a:rPr lang="en-US" dirty="0"/>
              <a:t>The creative specialists are known as copywriters</a:t>
            </a:r>
          </a:p>
          <a:p>
            <a:r>
              <a:rPr lang="en-US" dirty="0"/>
              <a:t>They are the ones who conceive ideas for the ads and write the headlines, subheads and the body copy. </a:t>
            </a:r>
          </a:p>
          <a:p>
            <a:r>
              <a:rPr lang="en-US" dirty="0"/>
              <a:t>They are also involved in deciding the basic theme of the advertising campaign, and often they do prepare the rough layout of the print ad or the commercial story board.</a:t>
            </a:r>
            <a:endParaRPr lang="en-IN" dirty="0"/>
          </a:p>
        </p:txBody>
      </p:sp>
    </p:spTree>
    <p:extLst>
      <p:ext uri="{BB962C8B-B14F-4D97-AF65-F5344CB8AC3E}">
        <p14:creationId xmlns:p14="http://schemas.microsoft.com/office/powerpoint/2010/main" val="2846343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78BCE-E37A-41B5-8EB7-8036DCDA3AE0}"/>
              </a:ext>
            </a:extLst>
          </p:cNvPr>
          <p:cNvSpPr>
            <a:spLocks noGrp="1"/>
          </p:cNvSpPr>
          <p:nvPr>
            <p:ph type="title"/>
          </p:nvPr>
        </p:nvSpPr>
        <p:spPr/>
        <p:txBody>
          <a:bodyPr/>
          <a:lstStyle/>
          <a:p>
            <a:r>
              <a:rPr lang="en-IN" dirty="0"/>
              <a:t>Structure of an AD Agency</a:t>
            </a:r>
          </a:p>
        </p:txBody>
      </p:sp>
      <p:sp>
        <p:nvSpPr>
          <p:cNvPr id="3" name="Content Placeholder 2">
            <a:extLst>
              <a:ext uri="{FF2B5EF4-FFF2-40B4-BE49-F238E27FC236}">
                <a16:creationId xmlns:a16="http://schemas.microsoft.com/office/drawing/2014/main" id="{06080215-5AF7-4CDF-9EC4-DB9DF72C913A}"/>
              </a:ext>
            </a:extLst>
          </p:cNvPr>
          <p:cNvSpPr>
            <a:spLocks noGrp="1"/>
          </p:cNvSpPr>
          <p:nvPr>
            <p:ph idx="1"/>
          </p:nvPr>
        </p:nvSpPr>
        <p:spPr/>
        <p:txBody>
          <a:bodyPr/>
          <a:lstStyle/>
          <a:p>
            <a:r>
              <a:rPr lang="en-US" dirty="0"/>
              <a:t>5. </a:t>
            </a:r>
            <a:r>
              <a:rPr lang="en-US" b="1" u="sng" dirty="0"/>
              <a:t>Production department: </a:t>
            </a:r>
          </a:p>
          <a:p>
            <a:r>
              <a:rPr lang="en-US" dirty="0"/>
              <a:t>After the completion and approval of the copy and the illustrations the ad is sent to the production department. </a:t>
            </a:r>
          </a:p>
          <a:p>
            <a:r>
              <a:rPr lang="en-US" dirty="0"/>
              <a:t>Generally agencies do not actually produce the finished ads</a:t>
            </a:r>
          </a:p>
          <a:p>
            <a:r>
              <a:rPr lang="en-US" dirty="0"/>
              <a:t>Instead they hire printers, photographers, engravers, typographers and others to complete the finished ad. </a:t>
            </a:r>
          </a:p>
          <a:p>
            <a:r>
              <a:rPr lang="en-US" dirty="0"/>
              <a:t>For the production of the approved TV commercial, the production department may supervise the casting of actors to appear in the ad, the setting for scenes and selecting an independent production studio. </a:t>
            </a:r>
            <a:endParaRPr lang="en-IN" dirty="0"/>
          </a:p>
        </p:txBody>
      </p:sp>
    </p:spTree>
    <p:extLst>
      <p:ext uri="{BB962C8B-B14F-4D97-AF65-F5344CB8AC3E}">
        <p14:creationId xmlns:p14="http://schemas.microsoft.com/office/powerpoint/2010/main" val="3945382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F9A17-1377-4D90-84CB-6CE44B49FFFE}"/>
              </a:ext>
            </a:extLst>
          </p:cNvPr>
          <p:cNvSpPr>
            <a:spLocks noGrp="1"/>
          </p:cNvSpPr>
          <p:nvPr>
            <p:ph type="title"/>
          </p:nvPr>
        </p:nvSpPr>
        <p:spPr/>
        <p:txBody>
          <a:bodyPr/>
          <a:lstStyle/>
          <a:p>
            <a:r>
              <a:rPr lang="en-IN" dirty="0"/>
              <a:t>Advertising</a:t>
            </a:r>
          </a:p>
        </p:txBody>
      </p:sp>
      <p:sp>
        <p:nvSpPr>
          <p:cNvPr id="3" name="Content Placeholder 2">
            <a:extLst>
              <a:ext uri="{FF2B5EF4-FFF2-40B4-BE49-F238E27FC236}">
                <a16:creationId xmlns:a16="http://schemas.microsoft.com/office/drawing/2014/main" id="{B0CB4E79-B38B-4CE6-A5C0-9ED0B074148B}"/>
              </a:ext>
            </a:extLst>
          </p:cNvPr>
          <p:cNvSpPr>
            <a:spLocks noGrp="1"/>
          </p:cNvSpPr>
          <p:nvPr>
            <p:ph idx="1"/>
          </p:nvPr>
        </p:nvSpPr>
        <p:spPr/>
        <p:txBody>
          <a:bodyPr/>
          <a:lstStyle/>
          <a:p>
            <a:r>
              <a:rPr lang="en-US" dirty="0"/>
              <a:t>Advertising is a form of marketing communication</a:t>
            </a:r>
          </a:p>
          <a:p>
            <a:r>
              <a:rPr lang="en-US" dirty="0"/>
              <a:t>Which is used to persuade an audience to take or continue some action</a:t>
            </a:r>
          </a:p>
          <a:p>
            <a:r>
              <a:rPr lang="en-US" dirty="0"/>
              <a:t>Usually with respect to a commercial offering, or political or ideological support</a:t>
            </a:r>
          </a:p>
          <a:p>
            <a:r>
              <a:rPr lang="en-US" dirty="0"/>
              <a:t>In Latin, ad </a:t>
            </a:r>
            <a:r>
              <a:rPr lang="en-US" dirty="0" err="1"/>
              <a:t>vertere</a:t>
            </a:r>
            <a:r>
              <a:rPr lang="en-US" dirty="0"/>
              <a:t> means "to turn toward“</a:t>
            </a:r>
          </a:p>
          <a:p>
            <a:r>
              <a:rPr lang="en-US" dirty="0"/>
              <a:t>Advertising messages are usually paid for by sponsors and viewed via various old media and new media</a:t>
            </a:r>
          </a:p>
          <a:p>
            <a:r>
              <a:rPr lang="en-US" dirty="0"/>
              <a:t>TV, Radio, Newspapers, Blogs, Websites, Transit Media etc.</a:t>
            </a:r>
          </a:p>
          <a:p>
            <a:endParaRPr lang="en-IN" dirty="0"/>
          </a:p>
        </p:txBody>
      </p:sp>
    </p:spTree>
    <p:extLst>
      <p:ext uri="{BB962C8B-B14F-4D97-AF65-F5344CB8AC3E}">
        <p14:creationId xmlns:p14="http://schemas.microsoft.com/office/powerpoint/2010/main" val="1805515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8AB79-67B3-459C-902E-F924FFAA1EF1}"/>
              </a:ext>
            </a:extLst>
          </p:cNvPr>
          <p:cNvSpPr>
            <a:spLocks noGrp="1"/>
          </p:cNvSpPr>
          <p:nvPr>
            <p:ph type="title"/>
          </p:nvPr>
        </p:nvSpPr>
        <p:spPr/>
        <p:txBody>
          <a:bodyPr/>
          <a:lstStyle/>
          <a:p>
            <a:r>
              <a:rPr lang="en-IN" dirty="0"/>
              <a:t>Structure of an AD Agency</a:t>
            </a:r>
          </a:p>
        </p:txBody>
      </p:sp>
      <p:sp>
        <p:nvSpPr>
          <p:cNvPr id="3" name="Content Placeholder 2">
            <a:extLst>
              <a:ext uri="{FF2B5EF4-FFF2-40B4-BE49-F238E27FC236}">
                <a16:creationId xmlns:a16="http://schemas.microsoft.com/office/drawing/2014/main" id="{D7C86D58-6EAE-4E9A-BEFC-2473E614B6D8}"/>
              </a:ext>
            </a:extLst>
          </p:cNvPr>
          <p:cNvSpPr>
            <a:spLocks noGrp="1"/>
          </p:cNvSpPr>
          <p:nvPr>
            <p:ph idx="1"/>
          </p:nvPr>
        </p:nvSpPr>
        <p:spPr/>
        <p:txBody>
          <a:bodyPr/>
          <a:lstStyle/>
          <a:p>
            <a:r>
              <a:rPr lang="en-US" dirty="0"/>
              <a:t>6. </a:t>
            </a:r>
            <a:r>
              <a:rPr lang="en-US" b="1" dirty="0"/>
              <a:t>Finance and accounting department</a:t>
            </a:r>
            <a:r>
              <a:rPr lang="en-US" dirty="0"/>
              <a:t>: </a:t>
            </a:r>
          </a:p>
          <a:p>
            <a:r>
              <a:rPr lang="en-US" dirty="0"/>
              <a:t>An advertising agency is in the business of providing services and must be managed that way. Thus, it has to perform various functions such as accounting, finance, human resources etc. </a:t>
            </a:r>
          </a:p>
          <a:p>
            <a:r>
              <a:rPr lang="en-US" dirty="0"/>
              <a:t>It must also attempt to generate new business. </a:t>
            </a:r>
          </a:p>
          <a:p>
            <a:r>
              <a:rPr lang="en-US" dirty="0"/>
              <a:t>Also this department is important since bulk of the agency’s income approx. 65% goes as salary and benefits to the employees. </a:t>
            </a:r>
            <a:endParaRPr lang="en-IN" dirty="0"/>
          </a:p>
        </p:txBody>
      </p:sp>
    </p:spTree>
    <p:extLst>
      <p:ext uri="{BB962C8B-B14F-4D97-AF65-F5344CB8AC3E}">
        <p14:creationId xmlns:p14="http://schemas.microsoft.com/office/powerpoint/2010/main" val="1080598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F6165-5C88-4264-ADB0-2F3C37D57B4C}"/>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14832556-B863-48F4-ADD3-F861BDBDC90B}"/>
              </a:ext>
            </a:extLst>
          </p:cNvPr>
          <p:cNvSpPr>
            <a:spLocks noGrp="1"/>
          </p:cNvSpPr>
          <p:nvPr>
            <p:ph idx="1"/>
          </p:nvPr>
        </p:nvSpPr>
        <p:spPr/>
        <p:txBody>
          <a:bodyPr/>
          <a:lstStyle/>
          <a:p>
            <a:r>
              <a:rPr lang="en-US" dirty="0"/>
              <a:t>1.In-house agencies </a:t>
            </a:r>
          </a:p>
          <a:p>
            <a:r>
              <a:rPr lang="en-US" dirty="0"/>
              <a:t>2. Creative boutiques </a:t>
            </a:r>
          </a:p>
          <a:p>
            <a:r>
              <a:rPr lang="en-US" dirty="0"/>
              <a:t>3. Media buying agencies </a:t>
            </a:r>
          </a:p>
          <a:p>
            <a:r>
              <a:rPr lang="en-US" dirty="0"/>
              <a:t>4. Full-service agencies </a:t>
            </a:r>
          </a:p>
          <a:p>
            <a:r>
              <a:rPr lang="en-US" dirty="0"/>
              <a:t>5. Virtual Agencies </a:t>
            </a:r>
          </a:p>
          <a:p>
            <a:r>
              <a:rPr lang="en-US" dirty="0"/>
              <a:t>6. Satellite Agencies or Subsidiaries of Large Agencies or Second Agency</a:t>
            </a:r>
          </a:p>
          <a:p>
            <a:r>
              <a:rPr lang="en-US" dirty="0"/>
              <a:t>7. Specialized Agencies </a:t>
            </a:r>
            <a:endParaRPr lang="en-IN" dirty="0"/>
          </a:p>
        </p:txBody>
      </p:sp>
    </p:spTree>
    <p:extLst>
      <p:ext uri="{BB962C8B-B14F-4D97-AF65-F5344CB8AC3E}">
        <p14:creationId xmlns:p14="http://schemas.microsoft.com/office/powerpoint/2010/main" val="3218250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02CC4-BF19-4A95-8855-A66CBDEDBEC0}"/>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A2B66A0C-6C16-4810-9AEC-C22607E46E7A}"/>
              </a:ext>
            </a:extLst>
          </p:cNvPr>
          <p:cNvSpPr>
            <a:spLocks noGrp="1"/>
          </p:cNvSpPr>
          <p:nvPr>
            <p:ph idx="1"/>
          </p:nvPr>
        </p:nvSpPr>
        <p:spPr/>
        <p:txBody>
          <a:bodyPr/>
          <a:lstStyle/>
          <a:p>
            <a:r>
              <a:rPr lang="en-US" dirty="0"/>
              <a:t>1. </a:t>
            </a:r>
            <a:r>
              <a:rPr lang="en-US" b="1" dirty="0"/>
              <a:t>In-house Agencies</a:t>
            </a:r>
          </a:p>
          <a:p>
            <a:r>
              <a:rPr lang="en-US" dirty="0"/>
              <a:t>An in-house agency is an ad agency set up, owned and operated by the advertiser. Many companies use in-house agencies exclusively</a:t>
            </a:r>
          </a:p>
          <a:p>
            <a:r>
              <a:rPr lang="en-US" dirty="0"/>
              <a:t>Others combine inhouse efforts with those of outside agencies.</a:t>
            </a:r>
          </a:p>
          <a:p>
            <a:r>
              <a:rPr lang="en-US" dirty="0"/>
              <a:t> </a:t>
            </a:r>
            <a:endParaRPr lang="en-IN" dirty="0"/>
          </a:p>
        </p:txBody>
      </p:sp>
      <p:pic>
        <p:nvPicPr>
          <p:cNvPr id="5" name="Picture 4">
            <a:extLst>
              <a:ext uri="{FF2B5EF4-FFF2-40B4-BE49-F238E27FC236}">
                <a16:creationId xmlns:a16="http://schemas.microsoft.com/office/drawing/2014/main" id="{F0FE1A4A-D95B-4A1E-8E46-CB17967FB7F2}"/>
              </a:ext>
            </a:extLst>
          </p:cNvPr>
          <p:cNvPicPr>
            <a:picLocks noChangeAspect="1"/>
          </p:cNvPicPr>
          <p:nvPr/>
        </p:nvPicPr>
        <p:blipFill rotWithShape="1">
          <a:blip r:embed="rId2"/>
          <a:srcRect l="34175" t="69691" r="35283" b="19313"/>
          <a:stretch/>
        </p:blipFill>
        <p:spPr>
          <a:xfrm>
            <a:off x="4234206" y="4303644"/>
            <a:ext cx="3723588" cy="754144"/>
          </a:xfrm>
          <a:prstGeom prst="rect">
            <a:avLst/>
          </a:prstGeom>
        </p:spPr>
      </p:pic>
    </p:spTree>
    <p:extLst>
      <p:ext uri="{BB962C8B-B14F-4D97-AF65-F5344CB8AC3E}">
        <p14:creationId xmlns:p14="http://schemas.microsoft.com/office/powerpoint/2010/main" val="344174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C091F-BF5B-4D91-A08D-6630F8A226AA}"/>
              </a:ext>
            </a:extLst>
          </p:cNvPr>
          <p:cNvSpPr>
            <a:spLocks noGrp="1"/>
          </p:cNvSpPr>
          <p:nvPr>
            <p:ph type="title"/>
          </p:nvPr>
        </p:nvSpPr>
        <p:spPr>
          <a:xfrm>
            <a:off x="2151623" y="901082"/>
            <a:ext cx="7729728" cy="1188720"/>
          </a:xfrm>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73C8A233-AF95-4E22-8F49-AB7EE001F1C1}"/>
              </a:ext>
            </a:extLst>
          </p:cNvPr>
          <p:cNvSpPr>
            <a:spLocks noGrp="1"/>
          </p:cNvSpPr>
          <p:nvPr>
            <p:ph idx="1"/>
          </p:nvPr>
        </p:nvSpPr>
        <p:spPr/>
        <p:txBody>
          <a:bodyPr/>
          <a:lstStyle/>
          <a:p>
            <a:r>
              <a:rPr lang="en-US" dirty="0"/>
              <a:t>1980, Reliance </a:t>
            </a:r>
            <a:r>
              <a:rPr lang="en-US" dirty="0" err="1"/>
              <a:t>launhced</a:t>
            </a:r>
            <a:r>
              <a:rPr lang="en-US" dirty="0"/>
              <a:t> Mudra to </a:t>
            </a:r>
            <a:r>
              <a:rPr lang="en-US" b="0" i="0" dirty="0">
                <a:solidFill>
                  <a:schemeClr val="tx1"/>
                </a:solidFill>
                <a:effectLst/>
                <a:latin typeface="Merriweather"/>
              </a:rPr>
              <a:t>service its own communication needs</a:t>
            </a:r>
          </a:p>
          <a:p>
            <a:r>
              <a:rPr lang="en-US" b="0" i="0" dirty="0">
                <a:solidFill>
                  <a:schemeClr val="tx1"/>
                </a:solidFill>
                <a:effectLst/>
                <a:latin typeface="Merriweather"/>
              </a:rPr>
              <a:t>It won Vimal and then </a:t>
            </a:r>
            <a:r>
              <a:rPr lang="en-US" b="0" i="0" dirty="0" err="1">
                <a:solidFill>
                  <a:schemeClr val="tx1"/>
                </a:solidFill>
                <a:effectLst/>
                <a:latin typeface="Merriweather"/>
              </a:rPr>
              <a:t>Rasna</a:t>
            </a:r>
            <a:r>
              <a:rPr lang="en-US" b="0" i="0" dirty="0">
                <a:solidFill>
                  <a:schemeClr val="tx1"/>
                </a:solidFill>
                <a:effectLst/>
                <a:latin typeface="Merriweather"/>
              </a:rPr>
              <a:t> and gradually Mudra which started with 15 employees became a large player in the advertising industry with clients across categories</a:t>
            </a:r>
            <a:endParaRPr lang="en-IN" dirty="0">
              <a:solidFill>
                <a:schemeClr val="tx1"/>
              </a:solidFill>
            </a:endParaRPr>
          </a:p>
        </p:txBody>
      </p:sp>
    </p:spTree>
    <p:extLst>
      <p:ext uri="{BB962C8B-B14F-4D97-AF65-F5344CB8AC3E}">
        <p14:creationId xmlns:p14="http://schemas.microsoft.com/office/powerpoint/2010/main" val="29769132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FE15-AC21-45D5-AA54-875341102944}"/>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32D22BB3-1D34-4E3A-BDF9-9E7AD7605A3C}"/>
              </a:ext>
            </a:extLst>
          </p:cNvPr>
          <p:cNvSpPr>
            <a:spLocks noGrp="1"/>
          </p:cNvSpPr>
          <p:nvPr>
            <p:ph idx="1"/>
          </p:nvPr>
        </p:nvSpPr>
        <p:spPr/>
        <p:txBody>
          <a:bodyPr/>
          <a:lstStyle/>
          <a:p>
            <a:r>
              <a:rPr lang="en-US" dirty="0"/>
              <a:t>2. Full-Service Agency-</a:t>
            </a:r>
          </a:p>
          <a:p>
            <a:r>
              <a:rPr lang="en-US" dirty="0"/>
              <a:t>The function of an advertising agency is to see to it that its client’s advertising leads to greater profits in the long run </a:t>
            </a:r>
          </a:p>
          <a:p>
            <a:r>
              <a:rPr lang="en-US" dirty="0"/>
              <a:t>Most such agencies are large in size and offer their clients a full range of services in the area of marketing, communications and promotions. </a:t>
            </a:r>
          </a:p>
          <a:p>
            <a:r>
              <a:rPr lang="en-US" dirty="0"/>
              <a:t>These include planning, creating and producing the advertisement, media selection and research. </a:t>
            </a:r>
            <a:endParaRPr lang="en-IN" dirty="0"/>
          </a:p>
        </p:txBody>
      </p:sp>
    </p:spTree>
    <p:extLst>
      <p:ext uri="{BB962C8B-B14F-4D97-AF65-F5344CB8AC3E}">
        <p14:creationId xmlns:p14="http://schemas.microsoft.com/office/powerpoint/2010/main" val="3860235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E2418-1998-4F92-8AC1-A0598CD93098}"/>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A1C43FDD-1D8F-4CE4-8FFD-BA6A258E5843}"/>
              </a:ext>
            </a:extLst>
          </p:cNvPr>
          <p:cNvSpPr>
            <a:spLocks noGrp="1"/>
          </p:cNvSpPr>
          <p:nvPr>
            <p:ph idx="1"/>
          </p:nvPr>
        </p:nvSpPr>
        <p:spPr/>
        <p:txBody>
          <a:bodyPr/>
          <a:lstStyle/>
          <a:p>
            <a:r>
              <a:rPr lang="en-US" dirty="0"/>
              <a:t>The full-service agency is composed of various departments</a:t>
            </a:r>
          </a:p>
          <a:p>
            <a:r>
              <a:rPr lang="en-US" dirty="0"/>
              <a:t>Each is responsible to provide required inputs to perform various functions to serve the client. </a:t>
            </a:r>
          </a:p>
          <a:p>
            <a:r>
              <a:rPr lang="en-US" dirty="0"/>
              <a:t>BBDO (</a:t>
            </a:r>
            <a:r>
              <a:rPr lang="en-IN" b="1" i="0" dirty="0">
                <a:solidFill>
                  <a:schemeClr val="tx1"/>
                </a:solidFill>
                <a:effectLst/>
                <a:latin typeface="arial" panose="020B0604020202020204" pitchFamily="34" charset="0"/>
              </a:rPr>
              <a:t>Batten, Barton, </a:t>
            </a:r>
            <a:r>
              <a:rPr lang="en-IN" b="1" i="0" dirty="0" err="1">
                <a:solidFill>
                  <a:schemeClr val="tx1"/>
                </a:solidFill>
                <a:effectLst/>
                <a:latin typeface="arial" panose="020B0604020202020204" pitchFamily="34" charset="0"/>
              </a:rPr>
              <a:t>Durstine</a:t>
            </a:r>
            <a:r>
              <a:rPr lang="en-IN" b="1" i="0" dirty="0">
                <a:solidFill>
                  <a:schemeClr val="tx1"/>
                </a:solidFill>
                <a:effectLst/>
                <a:latin typeface="arial" panose="020B0604020202020204" pitchFamily="34" charset="0"/>
              </a:rPr>
              <a:t>, and Osborn)</a:t>
            </a:r>
            <a:endParaRPr lang="en-IN" dirty="0">
              <a:solidFill>
                <a:schemeClr val="tx1"/>
              </a:solidFill>
            </a:endParaRPr>
          </a:p>
        </p:txBody>
      </p:sp>
    </p:spTree>
    <p:extLst>
      <p:ext uri="{BB962C8B-B14F-4D97-AF65-F5344CB8AC3E}">
        <p14:creationId xmlns:p14="http://schemas.microsoft.com/office/powerpoint/2010/main" val="77235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C927E-CB38-49B2-8129-3613A1A03116}"/>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22BA478B-082F-40B9-BA8B-C33887E05ED9}"/>
              </a:ext>
            </a:extLst>
          </p:cNvPr>
          <p:cNvSpPr>
            <a:spLocks noGrp="1"/>
          </p:cNvSpPr>
          <p:nvPr>
            <p:ph idx="1"/>
          </p:nvPr>
        </p:nvSpPr>
        <p:spPr/>
        <p:txBody>
          <a:bodyPr/>
          <a:lstStyle/>
          <a:p>
            <a:r>
              <a:rPr lang="en-US" dirty="0"/>
              <a:t>3. </a:t>
            </a:r>
            <a:r>
              <a:rPr lang="en-US" b="1" u="sng" dirty="0"/>
              <a:t>Creative boutiques</a:t>
            </a:r>
            <a:r>
              <a:rPr lang="en-US" dirty="0"/>
              <a:t>: Creative boutique is an agency that provides only creative services. </a:t>
            </a:r>
          </a:p>
          <a:p>
            <a:r>
              <a:rPr lang="en-US" dirty="0"/>
              <a:t>These specialized companies have developed in response to some client’s desires to use only the creative talent of an outside provider while maintaining the other functions internally. </a:t>
            </a:r>
          </a:p>
          <a:p>
            <a:r>
              <a:rPr lang="en-US" b="1" dirty="0"/>
              <a:t>The client may seek outside creative talent for two reasons: </a:t>
            </a:r>
          </a:p>
          <a:p>
            <a:r>
              <a:rPr lang="en-US" dirty="0"/>
              <a:t>a. Because he wants an extra creative effort </a:t>
            </a:r>
          </a:p>
          <a:p>
            <a:r>
              <a:rPr lang="en-US" dirty="0"/>
              <a:t>b. May be because its own employees of the in-house agency or the agency that he has appointed do not have sufficient skills in this regard. </a:t>
            </a:r>
            <a:endParaRPr lang="en-IN" dirty="0"/>
          </a:p>
        </p:txBody>
      </p:sp>
    </p:spTree>
    <p:extLst>
      <p:ext uri="{BB962C8B-B14F-4D97-AF65-F5344CB8AC3E}">
        <p14:creationId xmlns:p14="http://schemas.microsoft.com/office/powerpoint/2010/main" val="2609954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3323E-F7CF-4A00-8430-07BFE22F14C1}"/>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86DA1121-BB3B-4F5F-A6D1-45E105B8E810}"/>
              </a:ext>
            </a:extLst>
          </p:cNvPr>
          <p:cNvSpPr>
            <a:spLocks noGrp="1"/>
          </p:cNvSpPr>
          <p:nvPr>
            <p:ph idx="1"/>
          </p:nvPr>
        </p:nvSpPr>
        <p:spPr/>
        <p:txBody>
          <a:bodyPr/>
          <a:lstStyle/>
          <a:p>
            <a:pPr marL="0" indent="0">
              <a:buNone/>
            </a:pPr>
            <a:r>
              <a:rPr lang="en-US" b="1" dirty="0"/>
              <a:t>Examples of creative boutiques are: </a:t>
            </a:r>
          </a:p>
          <a:p>
            <a:pPr marL="0" indent="0">
              <a:buNone/>
            </a:pPr>
            <a:r>
              <a:rPr lang="en-US" dirty="0"/>
              <a:t>RMG David (Drops RMG now) (</a:t>
            </a:r>
            <a:r>
              <a:rPr lang="en-US" dirty="0" err="1"/>
              <a:t>Creative+Full</a:t>
            </a:r>
            <a:r>
              <a:rPr lang="en-US" dirty="0"/>
              <a:t> service)</a:t>
            </a:r>
          </a:p>
          <a:p>
            <a:pPr marL="0" indent="0">
              <a:buNone/>
            </a:pPr>
            <a:r>
              <a:rPr lang="en-US" dirty="0"/>
              <a:t> Vyas </a:t>
            </a:r>
            <a:r>
              <a:rPr lang="en-US" dirty="0" err="1"/>
              <a:t>Gianetti</a:t>
            </a:r>
            <a:r>
              <a:rPr lang="en-US" dirty="0"/>
              <a:t> Creatives (https://www.vgc.in/work/)</a:t>
            </a:r>
          </a:p>
          <a:p>
            <a:pPr marL="0" indent="0">
              <a:buNone/>
            </a:pPr>
            <a:r>
              <a:rPr lang="en-US" dirty="0"/>
              <a:t>Chlorophyll </a:t>
            </a:r>
            <a:endParaRPr lang="en-IN" dirty="0"/>
          </a:p>
        </p:txBody>
      </p:sp>
    </p:spTree>
    <p:extLst>
      <p:ext uri="{BB962C8B-B14F-4D97-AF65-F5344CB8AC3E}">
        <p14:creationId xmlns:p14="http://schemas.microsoft.com/office/powerpoint/2010/main" val="341974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DE8CB-0ECD-4FAA-AEF8-3AFCAC7A828B}"/>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453A4482-271C-46E9-B411-9BF9B821CD7A}"/>
              </a:ext>
            </a:extLst>
          </p:cNvPr>
          <p:cNvSpPr>
            <a:spLocks noGrp="1"/>
          </p:cNvSpPr>
          <p:nvPr>
            <p:ph idx="1"/>
          </p:nvPr>
        </p:nvSpPr>
        <p:spPr/>
        <p:txBody>
          <a:bodyPr/>
          <a:lstStyle/>
          <a:p>
            <a:r>
              <a:rPr lang="en-US" dirty="0"/>
              <a:t>4. </a:t>
            </a:r>
            <a:r>
              <a:rPr lang="en-US" b="1" dirty="0"/>
              <a:t>Media buying agencies</a:t>
            </a:r>
            <a:r>
              <a:rPr lang="en-US" dirty="0"/>
              <a:t>: Media buying agencies are independent companies </a:t>
            </a:r>
          </a:p>
          <a:p>
            <a:r>
              <a:rPr lang="en-US" dirty="0"/>
              <a:t>That specialize in the buying of media, particularly radio and television. </a:t>
            </a:r>
          </a:p>
          <a:p>
            <a:r>
              <a:rPr lang="en-US" dirty="0"/>
              <a:t>Media buying services have found a niche by specializing in the analysis and purchase of the advertising time and space.</a:t>
            </a:r>
          </a:p>
          <a:p>
            <a:r>
              <a:rPr lang="en-US" dirty="0"/>
              <a:t>Agencies and clients generally develop their own media plans and then hire the buying services to execute them.</a:t>
            </a:r>
          </a:p>
          <a:p>
            <a:r>
              <a:rPr lang="en-US" dirty="0"/>
              <a:t>Some media buying agencies do help advertisers plan their media strategies. </a:t>
            </a:r>
          </a:p>
          <a:p>
            <a:r>
              <a:rPr lang="en-US" dirty="0"/>
              <a:t>Because media buying agencies purchase such large amounts of time and space</a:t>
            </a:r>
            <a:endParaRPr lang="en-IN" b="1" dirty="0"/>
          </a:p>
        </p:txBody>
      </p:sp>
    </p:spTree>
    <p:extLst>
      <p:ext uri="{BB962C8B-B14F-4D97-AF65-F5344CB8AC3E}">
        <p14:creationId xmlns:p14="http://schemas.microsoft.com/office/powerpoint/2010/main" val="42472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4A2DA-D2FD-4617-8AA5-7F9C0EB8AEFC}"/>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C9BC89E9-CAF0-4A4A-BE9C-1A8CAD33169B}"/>
              </a:ext>
            </a:extLst>
          </p:cNvPr>
          <p:cNvSpPr>
            <a:spLocks noGrp="1"/>
          </p:cNvSpPr>
          <p:nvPr>
            <p:ph idx="1"/>
          </p:nvPr>
        </p:nvSpPr>
        <p:spPr/>
        <p:txBody>
          <a:bodyPr/>
          <a:lstStyle/>
          <a:p>
            <a:r>
              <a:rPr lang="en-IN" dirty="0"/>
              <a:t>Examples-</a:t>
            </a:r>
          </a:p>
          <a:p>
            <a:r>
              <a:rPr lang="en-IN" dirty="0"/>
              <a:t>Mindshare</a:t>
            </a:r>
          </a:p>
          <a:p>
            <a:r>
              <a:rPr lang="en-US" dirty="0"/>
              <a:t>Zenith Media (Bates, Saatchi &amp; Saatchi) </a:t>
            </a:r>
            <a:endParaRPr lang="en-IN" dirty="0"/>
          </a:p>
          <a:p>
            <a:r>
              <a:rPr lang="en-IN" dirty="0" err="1"/>
              <a:t>Optimedia</a:t>
            </a:r>
            <a:r>
              <a:rPr lang="en-IN" dirty="0"/>
              <a:t> (Publicis) </a:t>
            </a:r>
          </a:p>
          <a:p>
            <a:r>
              <a:rPr lang="en-IN" dirty="0"/>
              <a:t>Starcom (Leo Burnett)</a:t>
            </a:r>
          </a:p>
        </p:txBody>
      </p:sp>
    </p:spTree>
    <p:extLst>
      <p:ext uri="{BB962C8B-B14F-4D97-AF65-F5344CB8AC3E}">
        <p14:creationId xmlns:p14="http://schemas.microsoft.com/office/powerpoint/2010/main" val="2062531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C6B04-FB64-4BFE-9B1A-B5A5EAA4EB47}"/>
              </a:ext>
            </a:extLst>
          </p:cNvPr>
          <p:cNvSpPr>
            <a:spLocks noGrp="1"/>
          </p:cNvSpPr>
          <p:nvPr>
            <p:ph type="title"/>
          </p:nvPr>
        </p:nvSpPr>
        <p:spPr/>
        <p:txBody>
          <a:bodyPr/>
          <a:lstStyle/>
          <a:p>
            <a:r>
              <a:rPr lang="en-IN" dirty="0"/>
              <a:t>Advertising Agencies</a:t>
            </a:r>
          </a:p>
        </p:txBody>
      </p:sp>
      <p:sp>
        <p:nvSpPr>
          <p:cNvPr id="3" name="Content Placeholder 2">
            <a:extLst>
              <a:ext uri="{FF2B5EF4-FFF2-40B4-BE49-F238E27FC236}">
                <a16:creationId xmlns:a16="http://schemas.microsoft.com/office/drawing/2014/main" id="{64AC1BBC-98F1-428F-B43D-33EA0CE9561B}"/>
              </a:ext>
            </a:extLst>
          </p:cNvPr>
          <p:cNvSpPr>
            <a:spLocks noGrp="1"/>
          </p:cNvSpPr>
          <p:nvPr>
            <p:ph idx="1"/>
          </p:nvPr>
        </p:nvSpPr>
        <p:spPr/>
        <p:txBody>
          <a:bodyPr/>
          <a:lstStyle/>
          <a:p>
            <a:r>
              <a:rPr lang="en-US" b="1" dirty="0"/>
              <a:t>According to American marketing Association</a:t>
            </a:r>
            <a:r>
              <a:rPr lang="en-US" dirty="0"/>
              <a:t>, "An Advertising agency is an independent business </a:t>
            </a:r>
            <a:r>
              <a:rPr lang="en-US" dirty="0" err="1"/>
              <a:t>organisation</a:t>
            </a:r>
            <a:r>
              <a:rPr lang="en-US" dirty="0"/>
              <a:t> composed of </a:t>
            </a:r>
            <a:r>
              <a:rPr lang="en-US" b="1" dirty="0"/>
              <a:t>creative</a:t>
            </a:r>
            <a:r>
              <a:rPr lang="en-US" dirty="0"/>
              <a:t> and </a:t>
            </a:r>
            <a:r>
              <a:rPr lang="en-US" b="1" dirty="0"/>
              <a:t>business</a:t>
            </a:r>
            <a:r>
              <a:rPr lang="en-US" dirty="0"/>
              <a:t> people who </a:t>
            </a:r>
            <a:r>
              <a:rPr lang="en-US" b="1" u="sng" dirty="0"/>
              <a:t>develop, prepare </a:t>
            </a:r>
            <a:r>
              <a:rPr lang="en-US" dirty="0"/>
              <a:t>and </a:t>
            </a:r>
            <a:r>
              <a:rPr lang="en-US" b="1" u="sng" dirty="0"/>
              <a:t>place</a:t>
            </a:r>
            <a:r>
              <a:rPr lang="en-US" dirty="0"/>
              <a:t> advertising in advertising media for sellers seeking to find </a:t>
            </a:r>
            <a:r>
              <a:rPr lang="en-US" b="1" u="sng" dirty="0"/>
              <a:t>customers</a:t>
            </a:r>
            <a:r>
              <a:rPr lang="en-US" dirty="0"/>
              <a:t> for their </a:t>
            </a:r>
            <a:r>
              <a:rPr lang="en-US" b="1" u="sng" dirty="0"/>
              <a:t>goods and services</a:t>
            </a:r>
            <a:r>
              <a:rPr lang="en-US" dirty="0"/>
              <a:t>."</a:t>
            </a:r>
            <a:endParaRPr lang="en-IN" dirty="0"/>
          </a:p>
        </p:txBody>
      </p:sp>
    </p:spTree>
    <p:extLst>
      <p:ext uri="{BB962C8B-B14F-4D97-AF65-F5344CB8AC3E}">
        <p14:creationId xmlns:p14="http://schemas.microsoft.com/office/powerpoint/2010/main" val="4289715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D6E46-7AA9-46BC-B7EB-477E1C936E01}"/>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99AC419E-B13B-4393-9BFF-B6672C2F5F44}"/>
              </a:ext>
            </a:extLst>
          </p:cNvPr>
          <p:cNvSpPr>
            <a:spLocks noGrp="1"/>
          </p:cNvSpPr>
          <p:nvPr>
            <p:ph idx="1"/>
          </p:nvPr>
        </p:nvSpPr>
        <p:spPr/>
        <p:txBody>
          <a:bodyPr/>
          <a:lstStyle/>
          <a:p>
            <a:r>
              <a:rPr lang="en-IN" dirty="0"/>
              <a:t>5</a:t>
            </a:r>
            <a:r>
              <a:rPr lang="en-IN" b="1" dirty="0"/>
              <a:t>. Virtual Agencies- </a:t>
            </a:r>
            <a:r>
              <a:rPr lang="en-IN" dirty="0"/>
              <a:t>Group of Freelancers</a:t>
            </a:r>
          </a:p>
          <a:p>
            <a:r>
              <a:rPr lang="en-US" dirty="0"/>
              <a:t>This type of agency abandons conventional office space.</a:t>
            </a:r>
          </a:p>
          <a:p>
            <a:r>
              <a:rPr lang="en-US" dirty="0"/>
              <a:t>Staff members do not have fixed offices</a:t>
            </a:r>
          </a:p>
          <a:p>
            <a:r>
              <a:rPr lang="en-US" dirty="0"/>
              <a:t>They work at home, in their cars, or at their clients’ offices. </a:t>
            </a:r>
            <a:endParaRPr lang="en-IN" dirty="0"/>
          </a:p>
        </p:txBody>
      </p:sp>
    </p:spTree>
    <p:extLst>
      <p:ext uri="{BB962C8B-B14F-4D97-AF65-F5344CB8AC3E}">
        <p14:creationId xmlns:p14="http://schemas.microsoft.com/office/powerpoint/2010/main" val="802658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401DB-2D79-4995-B259-8939335B72FE}"/>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562AE4AD-56F1-4AD0-B26A-B651EB6BA7D3}"/>
              </a:ext>
            </a:extLst>
          </p:cNvPr>
          <p:cNvSpPr>
            <a:spLocks noGrp="1"/>
          </p:cNvSpPr>
          <p:nvPr>
            <p:ph idx="1"/>
          </p:nvPr>
        </p:nvSpPr>
        <p:spPr/>
        <p:txBody>
          <a:bodyPr>
            <a:normAutofit fontScale="92500"/>
          </a:bodyPr>
          <a:lstStyle/>
          <a:p>
            <a:r>
              <a:rPr lang="en-IN" dirty="0"/>
              <a:t>6. Satellite Agencies</a:t>
            </a:r>
          </a:p>
          <a:p>
            <a:r>
              <a:rPr lang="en-US" dirty="0"/>
              <a:t>Bigger agencies these days form smaller subsidiary agencies called satellite agencies</a:t>
            </a:r>
            <a:endParaRPr lang="en-IN" dirty="0"/>
          </a:p>
          <a:p>
            <a:r>
              <a:rPr lang="en-US" dirty="0"/>
              <a:t>It is a sensible way for a big agency to offer nimbleness and personal service of a small shop.</a:t>
            </a:r>
            <a:endParaRPr lang="en-IN" dirty="0"/>
          </a:p>
          <a:p>
            <a:r>
              <a:rPr lang="en-US" dirty="0"/>
              <a:t>Subsidiaries can have fresh, creative approach and can cater to smaller accounts. </a:t>
            </a:r>
            <a:endParaRPr lang="en-IN" dirty="0"/>
          </a:p>
          <a:p>
            <a:r>
              <a:rPr lang="en-US" dirty="0"/>
              <a:t>Forming subsidiary does not mean partitioning a little office space and putting a new sign-board</a:t>
            </a:r>
          </a:p>
          <a:p>
            <a:r>
              <a:rPr lang="en-US" dirty="0"/>
              <a:t>It must be totally independent resource-- wise. </a:t>
            </a:r>
            <a:endParaRPr lang="en-IN" dirty="0"/>
          </a:p>
        </p:txBody>
      </p:sp>
    </p:spTree>
    <p:extLst>
      <p:ext uri="{BB962C8B-B14F-4D97-AF65-F5344CB8AC3E}">
        <p14:creationId xmlns:p14="http://schemas.microsoft.com/office/powerpoint/2010/main" val="662187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296E3-F0AD-453A-9CD3-71508CCDF36D}"/>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270926EC-35F3-4C47-A3D5-539E216C16E3}"/>
              </a:ext>
            </a:extLst>
          </p:cNvPr>
          <p:cNvSpPr>
            <a:spLocks noGrp="1"/>
          </p:cNvSpPr>
          <p:nvPr>
            <p:ph idx="1"/>
          </p:nvPr>
        </p:nvSpPr>
        <p:spPr/>
        <p:txBody>
          <a:bodyPr/>
          <a:lstStyle/>
          <a:p>
            <a:r>
              <a:rPr lang="en-IN" dirty="0"/>
              <a:t>7. Specialized Agencies</a:t>
            </a:r>
          </a:p>
          <a:p>
            <a:r>
              <a:rPr lang="en-US" dirty="0"/>
              <a:t>Some agencies develop a reputation for working only in certain areas and therefore they are called specialists</a:t>
            </a:r>
            <a:endParaRPr lang="en-IN" dirty="0"/>
          </a:p>
          <a:p>
            <a:r>
              <a:rPr lang="en-US" dirty="0"/>
              <a:t>They either specialize in certain functions (creative or media buying), </a:t>
            </a:r>
          </a:p>
          <a:p>
            <a:r>
              <a:rPr lang="en-US" dirty="0"/>
              <a:t>Audiences (minority, youth), </a:t>
            </a:r>
          </a:p>
          <a:p>
            <a:pPr marL="0" indent="0">
              <a:buNone/>
            </a:pPr>
            <a:r>
              <a:rPr lang="en-US" dirty="0"/>
              <a:t>   or industries healthcare, computers, agriculture, or business-to business     communication).</a:t>
            </a:r>
            <a:endParaRPr lang="en-IN" dirty="0"/>
          </a:p>
        </p:txBody>
      </p:sp>
    </p:spTree>
    <p:extLst>
      <p:ext uri="{BB962C8B-B14F-4D97-AF65-F5344CB8AC3E}">
        <p14:creationId xmlns:p14="http://schemas.microsoft.com/office/powerpoint/2010/main" val="594497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ABD9E-A86B-4E20-B08A-4251F531D7E2}"/>
              </a:ext>
            </a:extLst>
          </p:cNvPr>
          <p:cNvSpPr>
            <a:spLocks noGrp="1"/>
          </p:cNvSpPr>
          <p:nvPr>
            <p:ph type="title"/>
          </p:nvPr>
        </p:nvSpPr>
        <p:spPr/>
        <p:txBody>
          <a:bodyPr/>
          <a:lstStyle/>
          <a:p>
            <a:r>
              <a:rPr lang="en-US" dirty="0"/>
              <a:t>TYPES of ad agencies</a:t>
            </a:r>
            <a:endParaRPr lang="en-IN" dirty="0"/>
          </a:p>
        </p:txBody>
      </p:sp>
      <p:sp>
        <p:nvSpPr>
          <p:cNvPr id="3" name="Content Placeholder 2">
            <a:extLst>
              <a:ext uri="{FF2B5EF4-FFF2-40B4-BE49-F238E27FC236}">
                <a16:creationId xmlns:a16="http://schemas.microsoft.com/office/drawing/2014/main" id="{7724DCC9-42E4-4909-831B-BC668EFCF8A1}"/>
              </a:ext>
            </a:extLst>
          </p:cNvPr>
          <p:cNvSpPr>
            <a:spLocks noGrp="1"/>
          </p:cNvSpPr>
          <p:nvPr>
            <p:ph idx="1"/>
          </p:nvPr>
        </p:nvSpPr>
        <p:spPr/>
        <p:txBody>
          <a:bodyPr/>
          <a:lstStyle/>
          <a:p>
            <a:r>
              <a:rPr lang="en-US" dirty="0"/>
              <a:t>. 1.JWT </a:t>
            </a:r>
          </a:p>
          <a:p>
            <a:r>
              <a:rPr lang="en-US" dirty="0"/>
              <a:t>2. O&amp;M </a:t>
            </a:r>
          </a:p>
          <a:p>
            <a:r>
              <a:rPr lang="en-US" dirty="0"/>
              <a:t>3. Rediffusion Y&amp;R </a:t>
            </a:r>
          </a:p>
          <a:p>
            <a:r>
              <a:rPr lang="en-US" dirty="0"/>
              <a:t>4. Grey Worldwide</a:t>
            </a:r>
          </a:p>
          <a:p>
            <a:r>
              <a:rPr lang="en-US" dirty="0"/>
              <a:t>5. Lowe. </a:t>
            </a:r>
          </a:p>
          <a:p>
            <a:r>
              <a:rPr lang="en-US" dirty="0"/>
              <a:t>6. Bates Enterprise</a:t>
            </a:r>
            <a:endParaRPr lang="en-IN" dirty="0"/>
          </a:p>
        </p:txBody>
      </p:sp>
    </p:spTree>
    <p:extLst>
      <p:ext uri="{BB962C8B-B14F-4D97-AF65-F5344CB8AC3E}">
        <p14:creationId xmlns:p14="http://schemas.microsoft.com/office/powerpoint/2010/main" val="3348829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E7249-A352-48C3-BF84-3F6371031F50}"/>
              </a:ext>
            </a:extLst>
          </p:cNvPr>
          <p:cNvSpPr>
            <a:spLocks noGrp="1"/>
          </p:cNvSpPr>
          <p:nvPr>
            <p:ph type="title"/>
          </p:nvPr>
        </p:nvSpPr>
        <p:spPr/>
        <p:txBody>
          <a:bodyPr/>
          <a:lstStyle/>
          <a:p>
            <a:r>
              <a:rPr lang="en-IN" dirty="0"/>
              <a:t>Activities performed by Ad Agencies</a:t>
            </a:r>
          </a:p>
        </p:txBody>
      </p:sp>
      <p:sp>
        <p:nvSpPr>
          <p:cNvPr id="3" name="Content Placeholder 2">
            <a:extLst>
              <a:ext uri="{FF2B5EF4-FFF2-40B4-BE49-F238E27FC236}">
                <a16:creationId xmlns:a16="http://schemas.microsoft.com/office/drawing/2014/main" id="{E3BCBCAD-0756-4284-A520-4868E0BBF1A9}"/>
              </a:ext>
            </a:extLst>
          </p:cNvPr>
          <p:cNvSpPr>
            <a:spLocks noGrp="1"/>
          </p:cNvSpPr>
          <p:nvPr>
            <p:ph idx="1"/>
          </p:nvPr>
        </p:nvSpPr>
        <p:spPr/>
        <p:txBody>
          <a:bodyPr/>
          <a:lstStyle/>
          <a:p>
            <a:r>
              <a:rPr lang="en-US" b="1" dirty="0"/>
              <a:t>Planning</a:t>
            </a:r>
            <a:r>
              <a:rPr lang="en-US" dirty="0"/>
              <a:t>:  Advertising agency studies the product or services of clients</a:t>
            </a:r>
          </a:p>
          <a:p>
            <a:r>
              <a:rPr lang="en-US" dirty="0"/>
              <a:t>To identify the inherent qualities in relation to competitor's product or services, </a:t>
            </a:r>
          </a:p>
          <a:p>
            <a:r>
              <a:rPr lang="en-US" dirty="0"/>
              <a:t>It analyses competition and marketing environment to formulate advertising plan</a:t>
            </a:r>
            <a:endParaRPr lang="en-IN" dirty="0"/>
          </a:p>
        </p:txBody>
      </p:sp>
    </p:spTree>
    <p:extLst>
      <p:ext uri="{BB962C8B-B14F-4D97-AF65-F5344CB8AC3E}">
        <p14:creationId xmlns:p14="http://schemas.microsoft.com/office/powerpoint/2010/main" val="1891926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3FB23-0099-4BDD-9C28-E1598C665085}"/>
              </a:ext>
            </a:extLst>
          </p:cNvPr>
          <p:cNvSpPr>
            <a:spLocks noGrp="1"/>
          </p:cNvSpPr>
          <p:nvPr>
            <p:ph type="title"/>
          </p:nvPr>
        </p:nvSpPr>
        <p:spPr/>
        <p:txBody>
          <a:bodyPr/>
          <a:lstStyle/>
          <a:p>
            <a:r>
              <a:rPr lang="en-IN" dirty="0"/>
              <a:t>Activities performed by Ad Agencies</a:t>
            </a:r>
          </a:p>
        </p:txBody>
      </p:sp>
      <p:sp>
        <p:nvSpPr>
          <p:cNvPr id="3" name="Content Placeholder 2">
            <a:extLst>
              <a:ext uri="{FF2B5EF4-FFF2-40B4-BE49-F238E27FC236}">
                <a16:creationId xmlns:a16="http://schemas.microsoft.com/office/drawing/2014/main" id="{CFD389CA-B149-47BD-B5AF-0806D8CEAD7E}"/>
              </a:ext>
            </a:extLst>
          </p:cNvPr>
          <p:cNvSpPr>
            <a:spLocks noGrp="1"/>
          </p:cNvSpPr>
          <p:nvPr>
            <p:ph idx="1"/>
          </p:nvPr>
        </p:nvSpPr>
        <p:spPr/>
        <p:txBody>
          <a:bodyPr/>
          <a:lstStyle/>
          <a:p>
            <a:r>
              <a:rPr lang="en-US" b="1" u="sng" dirty="0"/>
              <a:t>Preparing</a:t>
            </a:r>
            <a:r>
              <a:rPr lang="en-US" u="sng" dirty="0"/>
              <a:t>:  </a:t>
            </a:r>
            <a:r>
              <a:rPr lang="en-US" dirty="0"/>
              <a:t>After the study of product, competition, and marketing environment the experts of agency </a:t>
            </a:r>
            <a:r>
              <a:rPr lang="en-US" b="1" u="sng" dirty="0"/>
              <a:t>has to write, design, and produce the advertisement,</a:t>
            </a:r>
            <a:r>
              <a:rPr lang="en-US" dirty="0"/>
              <a:t> it is also called formulation of ad-copy.</a:t>
            </a:r>
          </a:p>
          <a:p>
            <a:endParaRPr lang="en-IN" dirty="0"/>
          </a:p>
        </p:txBody>
      </p:sp>
    </p:spTree>
    <p:extLst>
      <p:ext uri="{BB962C8B-B14F-4D97-AF65-F5344CB8AC3E}">
        <p14:creationId xmlns:p14="http://schemas.microsoft.com/office/powerpoint/2010/main" val="2680402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E04D3-4F80-4021-8174-AB48D1E955DC}"/>
              </a:ext>
            </a:extLst>
          </p:cNvPr>
          <p:cNvSpPr>
            <a:spLocks noGrp="1"/>
          </p:cNvSpPr>
          <p:nvPr>
            <p:ph type="title"/>
          </p:nvPr>
        </p:nvSpPr>
        <p:spPr/>
        <p:txBody>
          <a:bodyPr/>
          <a:lstStyle/>
          <a:p>
            <a:r>
              <a:rPr lang="en-IN" dirty="0"/>
              <a:t>Activities performed by Ad Agencies</a:t>
            </a:r>
          </a:p>
        </p:txBody>
      </p:sp>
      <p:sp>
        <p:nvSpPr>
          <p:cNvPr id="3" name="Content Placeholder 2">
            <a:extLst>
              <a:ext uri="{FF2B5EF4-FFF2-40B4-BE49-F238E27FC236}">
                <a16:creationId xmlns:a16="http://schemas.microsoft.com/office/drawing/2014/main" id="{29235DDF-0DC1-4D4D-917F-AC925FE261BF}"/>
              </a:ext>
            </a:extLst>
          </p:cNvPr>
          <p:cNvSpPr>
            <a:spLocks noGrp="1"/>
          </p:cNvSpPr>
          <p:nvPr>
            <p:ph idx="1"/>
          </p:nvPr>
        </p:nvSpPr>
        <p:spPr/>
        <p:txBody>
          <a:bodyPr/>
          <a:lstStyle/>
          <a:p>
            <a:r>
              <a:rPr lang="en-US" b="1" u="sng" dirty="0"/>
              <a:t>Executing:</a:t>
            </a:r>
            <a:r>
              <a:rPr lang="en-US" dirty="0"/>
              <a:t> Now, media is selected for time or space, ad is delivered to media, checked, verified, and released in media. </a:t>
            </a:r>
          </a:p>
          <a:p>
            <a:r>
              <a:rPr lang="en-US" dirty="0"/>
              <a:t>After ad release payment is done to media and client is billed for the services provided.</a:t>
            </a:r>
            <a:endParaRPr lang="en-IN" dirty="0"/>
          </a:p>
        </p:txBody>
      </p:sp>
    </p:spTree>
    <p:extLst>
      <p:ext uri="{BB962C8B-B14F-4D97-AF65-F5344CB8AC3E}">
        <p14:creationId xmlns:p14="http://schemas.microsoft.com/office/powerpoint/2010/main" val="3557177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A7DA9-1704-453F-9081-0BDCA1D4B603}"/>
              </a:ext>
            </a:extLst>
          </p:cNvPr>
          <p:cNvSpPr>
            <a:spLocks noGrp="1"/>
          </p:cNvSpPr>
          <p:nvPr>
            <p:ph type="title"/>
          </p:nvPr>
        </p:nvSpPr>
        <p:spPr/>
        <p:txBody>
          <a:bodyPr/>
          <a:lstStyle/>
          <a:p>
            <a:r>
              <a:rPr lang="en-IN" dirty="0"/>
              <a:t>Activities performed by Ad Agencies</a:t>
            </a:r>
          </a:p>
        </p:txBody>
      </p:sp>
      <p:sp>
        <p:nvSpPr>
          <p:cNvPr id="3" name="Content Placeholder 2">
            <a:extLst>
              <a:ext uri="{FF2B5EF4-FFF2-40B4-BE49-F238E27FC236}">
                <a16:creationId xmlns:a16="http://schemas.microsoft.com/office/drawing/2014/main" id="{89F49E79-4F6C-49B1-90BA-E16F04F18C21}"/>
              </a:ext>
            </a:extLst>
          </p:cNvPr>
          <p:cNvSpPr>
            <a:spLocks noGrp="1"/>
          </p:cNvSpPr>
          <p:nvPr>
            <p:ph idx="1"/>
          </p:nvPr>
        </p:nvSpPr>
        <p:spPr/>
        <p:txBody>
          <a:bodyPr/>
          <a:lstStyle/>
          <a:p>
            <a:r>
              <a:rPr lang="en-US" b="1" u="sng" dirty="0"/>
              <a:t>Executing</a:t>
            </a:r>
            <a:r>
              <a:rPr lang="en-US" dirty="0"/>
              <a:t>:  Now, media is selected for time or space, ad is delivered to media, </a:t>
            </a:r>
            <a:r>
              <a:rPr lang="en-US" b="1" dirty="0"/>
              <a:t>checked, verified, and released </a:t>
            </a:r>
            <a:r>
              <a:rPr lang="en-US" dirty="0"/>
              <a:t>in media. </a:t>
            </a:r>
          </a:p>
          <a:p>
            <a:r>
              <a:rPr lang="en-US" dirty="0"/>
              <a:t>After ad release payment is done to media and client is billed for the services provided.</a:t>
            </a:r>
            <a:endParaRPr lang="en-IN" dirty="0"/>
          </a:p>
        </p:txBody>
      </p:sp>
    </p:spTree>
    <p:extLst>
      <p:ext uri="{BB962C8B-B14F-4D97-AF65-F5344CB8AC3E}">
        <p14:creationId xmlns:p14="http://schemas.microsoft.com/office/powerpoint/2010/main" val="1625232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5561F-697A-4A5E-904D-48448CD60F08}"/>
              </a:ext>
            </a:extLst>
          </p:cNvPr>
          <p:cNvSpPr>
            <a:spLocks noGrp="1"/>
          </p:cNvSpPr>
          <p:nvPr>
            <p:ph type="title"/>
          </p:nvPr>
        </p:nvSpPr>
        <p:spPr/>
        <p:txBody>
          <a:bodyPr/>
          <a:lstStyle/>
          <a:p>
            <a:r>
              <a:rPr lang="en-IN" dirty="0"/>
              <a:t>Functions of Advertising Agency</a:t>
            </a:r>
          </a:p>
        </p:txBody>
      </p:sp>
      <p:sp>
        <p:nvSpPr>
          <p:cNvPr id="3" name="Content Placeholder 2">
            <a:extLst>
              <a:ext uri="{FF2B5EF4-FFF2-40B4-BE49-F238E27FC236}">
                <a16:creationId xmlns:a16="http://schemas.microsoft.com/office/drawing/2014/main" id="{F0C05BAA-C97B-442F-89E4-1A0D986ABF3B}"/>
              </a:ext>
            </a:extLst>
          </p:cNvPr>
          <p:cNvSpPr>
            <a:spLocks noGrp="1"/>
          </p:cNvSpPr>
          <p:nvPr>
            <p:ph idx="1"/>
          </p:nvPr>
        </p:nvSpPr>
        <p:spPr/>
        <p:txBody>
          <a:bodyPr/>
          <a:lstStyle/>
          <a:p>
            <a:r>
              <a:rPr lang="en-US" b="1" u="sng" dirty="0"/>
              <a:t>1. Contacting Clients: </a:t>
            </a:r>
          </a:p>
          <a:p>
            <a:r>
              <a:rPr lang="en-US" dirty="0"/>
              <a:t>Advertising agency first of all identify and contact firms which are desirous of advertising their product or services. </a:t>
            </a:r>
          </a:p>
          <a:p>
            <a:r>
              <a:rPr lang="en-US" dirty="0"/>
              <a:t>Ad-agency selects those firms which are financially sound,</a:t>
            </a:r>
          </a:p>
          <a:p>
            <a:r>
              <a:rPr lang="en-US" dirty="0"/>
              <a:t>Makes quality products or services and have efficient management</a:t>
            </a:r>
          </a:p>
          <a:p>
            <a:endParaRPr lang="en-IN" dirty="0"/>
          </a:p>
        </p:txBody>
      </p:sp>
    </p:spTree>
    <p:extLst>
      <p:ext uri="{BB962C8B-B14F-4D97-AF65-F5344CB8AC3E}">
        <p14:creationId xmlns:p14="http://schemas.microsoft.com/office/powerpoint/2010/main" val="1272657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52100-3D06-4415-803C-661C25CC66BC}"/>
              </a:ext>
            </a:extLst>
          </p:cNvPr>
          <p:cNvSpPr>
            <a:spLocks noGrp="1"/>
          </p:cNvSpPr>
          <p:nvPr>
            <p:ph type="title"/>
          </p:nvPr>
        </p:nvSpPr>
        <p:spPr/>
        <p:txBody>
          <a:bodyPr/>
          <a:lstStyle/>
          <a:p>
            <a:r>
              <a:rPr lang="en-IN" dirty="0"/>
              <a:t>Functions of Advertising Agency</a:t>
            </a:r>
          </a:p>
        </p:txBody>
      </p:sp>
      <p:sp>
        <p:nvSpPr>
          <p:cNvPr id="3" name="Content Placeholder 2">
            <a:extLst>
              <a:ext uri="{FF2B5EF4-FFF2-40B4-BE49-F238E27FC236}">
                <a16:creationId xmlns:a16="http://schemas.microsoft.com/office/drawing/2014/main" id="{0716B186-3C45-48E3-9FBC-31FC9A1EA9CD}"/>
              </a:ext>
            </a:extLst>
          </p:cNvPr>
          <p:cNvSpPr>
            <a:spLocks noGrp="1"/>
          </p:cNvSpPr>
          <p:nvPr>
            <p:ph idx="1"/>
          </p:nvPr>
        </p:nvSpPr>
        <p:spPr/>
        <p:txBody>
          <a:bodyPr>
            <a:normAutofit fontScale="85000" lnSpcReduction="10000"/>
          </a:bodyPr>
          <a:lstStyle/>
          <a:p>
            <a:r>
              <a:rPr lang="en-US" b="1" dirty="0"/>
              <a:t>2. </a:t>
            </a:r>
            <a:r>
              <a:rPr lang="en-US" b="1" u="sng" dirty="0"/>
              <a:t>Planning Advertisement</a:t>
            </a:r>
            <a:r>
              <a:rPr lang="en-US" dirty="0"/>
              <a:t>: Advertising agency's next function is to plan ad for its client.</a:t>
            </a:r>
          </a:p>
          <a:p>
            <a:r>
              <a:rPr lang="en-US" dirty="0"/>
              <a:t>For ad planning following tasks are required to be performed by ad agency</a:t>
            </a:r>
          </a:p>
          <a:p>
            <a:pPr marL="342900" indent="-342900">
              <a:buFont typeface="+mj-lt"/>
              <a:buAutoNum type="arabicPeriod"/>
            </a:pPr>
            <a:r>
              <a:rPr lang="en-US" dirty="0"/>
              <a:t>Study of client’s product to identify its inherent qualities in relation to competitor’s product. </a:t>
            </a:r>
          </a:p>
          <a:p>
            <a:pPr marL="342900" indent="-342900">
              <a:buFont typeface="+mj-lt"/>
              <a:buAutoNum type="arabicPeriod"/>
            </a:pPr>
            <a:r>
              <a:rPr lang="en-US" dirty="0"/>
              <a:t>Analysis of present and potential market for the product.</a:t>
            </a:r>
          </a:p>
          <a:p>
            <a:pPr marL="342900" indent="-342900">
              <a:buFont typeface="+mj-lt"/>
              <a:buAutoNum type="arabicPeriod"/>
            </a:pPr>
            <a:r>
              <a:rPr lang="en-US" dirty="0"/>
              <a:t>Study of trade and economic conditions in the market.</a:t>
            </a:r>
          </a:p>
          <a:p>
            <a:pPr marL="342900" indent="-342900">
              <a:buFont typeface="+mj-lt"/>
              <a:buAutoNum type="arabicPeriod"/>
            </a:pPr>
            <a:r>
              <a:rPr lang="en-US" dirty="0"/>
              <a:t>Study of seasonal demand of the product </a:t>
            </a:r>
          </a:p>
          <a:p>
            <a:pPr marL="342900" indent="-342900">
              <a:buFont typeface="+mj-lt"/>
              <a:buAutoNum type="arabicPeriod"/>
            </a:pPr>
            <a:r>
              <a:rPr lang="en-US" dirty="0"/>
              <a:t>Study of competition, and competitor’s spending on advertising. </a:t>
            </a:r>
          </a:p>
          <a:p>
            <a:pPr marL="342900" indent="-342900">
              <a:buFont typeface="+mj-lt"/>
              <a:buAutoNum type="arabicPeriod"/>
            </a:pPr>
            <a:r>
              <a:rPr lang="en-US" dirty="0"/>
              <a:t>Knowledge of channels of distribution, their sales, operations, etc.</a:t>
            </a:r>
          </a:p>
          <a:p>
            <a:pPr marL="342900" indent="-342900">
              <a:buFont typeface="+mj-lt"/>
              <a:buAutoNum type="arabicPeriod"/>
            </a:pPr>
            <a:r>
              <a:rPr lang="en-US" dirty="0"/>
              <a:t>Finally, formulation of advertising plan</a:t>
            </a:r>
            <a:endParaRPr lang="en-IN" dirty="0"/>
          </a:p>
        </p:txBody>
      </p:sp>
    </p:spTree>
    <p:extLst>
      <p:ext uri="{BB962C8B-B14F-4D97-AF65-F5344CB8AC3E}">
        <p14:creationId xmlns:p14="http://schemas.microsoft.com/office/powerpoint/2010/main" val="55522986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docProps/app.xml><?xml version="1.0" encoding="utf-8"?>
<Properties xmlns="http://schemas.openxmlformats.org/officeDocument/2006/extended-properties" xmlns:vt="http://schemas.openxmlformats.org/officeDocument/2006/docPropsVTypes">
  <Template>TM10001115[[fn=Parcel]]</Template>
  <TotalTime>332</TotalTime>
  <Words>1940</Words>
  <Application>Microsoft Office PowerPoint</Application>
  <PresentationFormat>Widescreen</PresentationFormat>
  <Paragraphs>160</Paragraphs>
  <Slides>33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Arial</vt:lpstr>
      <vt:lpstr>Gill Sans MT</vt:lpstr>
      <vt:lpstr>Merriweather</vt:lpstr>
      <vt:lpstr>Parcel</vt:lpstr>
      <vt:lpstr>Advertising Agencies</vt:lpstr>
      <vt:lpstr>Advertising</vt:lpstr>
      <vt:lpstr>Advertising Agencies</vt:lpstr>
      <vt:lpstr>Activities performed by Ad Agencies</vt:lpstr>
      <vt:lpstr>Activities performed by Ad Agencies</vt:lpstr>
      <vt:lpstr>Activities performed by Ad Agencies</vt:lpstr>
      <vt:lpstr>Activities performed by Ad Agencies</vt:lpstr>
      <vt:lpstr>Functions of Advertising Agency</vt:lpstr>
      <vt:lpstr>Functions of Advertising Agency</vt:lpstr>
      <vt:lpstr>Functions of Advertising Agency</vt:lpstr>
      <vt:lpstr>Functions of Advertising Agency</vt:lpstr>
      <vt:lpstr>Functions of Advertising Agency</vt:lpstr>
      <vt:lpstr>Structure of an AD Agency</vt:lpstr>
      <vt:lpstr>Structure of an AD Agency</vt:lpstr>
      <vt:lpstr>Structure of an AD Agency</vt:lpstr>
      <vt:lpstr>Structure of an AD Agency</vt:lpstr>
      <vt:lpstr>Structure of an AD Agency</vt:lpstr>
      <vt:lpstr>Structure of an AD Agency</vt:lpstr>
      <vt:lpstr>Structure of an AD Agency</vt:lpstr>
      <vt:lpstr>Structure of an AD Agency</vt:lpstr>
      <vt:lpstr>TYPES of ad agencies</vt:lpstr>
      <vt:lpstr>TYPES of ad agencies</vt:lpstr>
      <vt:lpstr>TYPES of ad agencies</vt:lpstr>
      <vt:lpstr>TYPES of ad agencies</vt:lpstr>
      <vt:lpstr>TYPES of ad agencies</vt:lpstr>
      <vt:lpstr>TYPES of ad agencies</vt:lpstr>
      <vt:lpstr>TYPES of ad agencies</vt:lpstr>
      <vt:lpstr>TYPES of ad agencies</vt:lpstr>
      <vt:lpstr>TYPES of ad agencies</vt:lpstr>
      <vt:lpstr>TYPES of ad agencies</vt:lpstr>
      <vt:lpstr>TYPES of ad agencies</vt:lpstr>
      <vt:lpstr>TYPES of ad agencies</vt:lpstr>
      <vt:lpstr>TYPES of ad agencies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Advertising Agencies</dc:title>
  <dc:creator>Nilit Tinna</dc:creator>
  <cp:lastModifiedBy>Nilit Tinna</cp:lastModifiedBy>
  <cp:revision>30</cp:revision>
  <dcterms:created xsi:type="dcterms:W3CDTF">2021-02-22T13:13:09Z</dcterms:created>
  <dcterms:modified xsi:type="dcterms:W3CDTF">2021-03-01T13:00:45Z</dcterms:modified>
</cp:coreProperties>
</file>