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2" r:id="rId3"/>
    <p:sldId id="258" r:id="rId4"/>
    <p:sldId id="263" r:id="rId5"/>
    <p:sldId id="257" r:id="rId6"/>
    <p:sldId id="264" r:id="rId7"/>
    <p:sldId id="260" r:id="rId8"/>
    <p:sldId id="259" r:id="rId9"/>
    <p:sldId id="261" r:id="rId10"/>
    <p:sldId id="266"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82" autoAdjust="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59F3C67-6AF5-49D1-9288-247D373529B6}" type="datetimeFigureOut">
              <a:rPr lang="en-IN" smtClean="0"/>
              <a:t>15/07/2020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F3551AA5-7F0F-4C9D-81F1-B17B08147D80}" type="slidenum">
              <a:rPr lang="en-IN" smtClean="0"/>
              <a:t>‹#›</a:t>
            </a:fld>
            <a:endParaRPr lang="en-I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9F3C67-6AF5-49D1-9288-247D373529B6}" type="datetimeFigureOut">
              <a:rPr lang="en-IN" smtClean="0"/>
              <a:t>15/07/2020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F3551AA5-7F0F-4C9D-81F1-B17B08147D80}" type="slidenum">
              <a:rPr lang="en-IN" smtClean="0"/>
              <a:t>‹#›</a:t>
            </a:fld>
            <a:endParaRPr lang="en-I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9F3C67-6AF5-49D1-9288-247D373529B6}" type="datetimeFigureOut">
              <a:rPr lang="en-IN" smtClean="0"/>
              <a:t>15/07/2020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F3551AA5-7F0F-4C9D-81F1-B17B08147D80}" type="slidenum">
              <a:rPr lang="en-IN" smtClean="0"/>
              <a:t>‹#›</a:t>
            </a:fld>
            <a:endParaRPr lang="en-I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9F3C67-6AF5-49D1-9288-247D373529B6}" type="datetimeFigureOut">
              <a:rPr lang="en-IN" smtClean="0"/>
              <a:t>15/07/2020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F3551AA5-7F0F-4C9D-81F1-B17B08147D80}" type="slidenum">
              <a:rPr lang="en-IN" smtClean="0"/>
              <a:t>‹#›</a:t>
            </a:fld>
            <a:endParaRPr lang="en-IN"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9F3C67-6AF5-49D1-9288-247D373529B6}" type="datetimeFigureOut">
              <a:rPr lang="en-IN" smtClean="0"/>
              <a:t>15/07/2020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F3551AA5-7F0F-4C9D-81F1-B17B08147D80}" type="slidenum">
              <a:rPr lang="en-IN" smtClean="0"/>
              <a:t>‹#›</a:t>
            </a:fld>
            <a:endParaRPr lang="en-I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9F3C67-6AF5-49D1-9288-247D373529B6}" type="datetimeFigureOut">
              <a:rPr lang="en-IN" smtClean="0"/>
              <a:t>15/07/2020</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F3551AA5-7F0F-4C9D-81F1-B17B08147D80}" type="slidenum">
              <a:rPr lang="en-IN" smtClean="0"/>
              <a:t>‹#›</a:t>
            </a:fld>
            <a:endParaRPr lang="en-I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9F3C67-6AF5-49D1-9288-247D373529B6}" type="datetimeFigureOut">
              <a:rPr lang="en-IN" smtClean="0"/>
              <a:t>15/07/2020</a:t>
            </a:fld>
            <a:endParaRPr lang="en-IN" dirty="0"/>
          </a:p>
        </p:txBody>
      </p:sp>
      <p:sp>
        <p:nvSpPr>
          <p:cNvPr id="8" name="Footer Placeholder 7"/>
          <p:cNvSpPr>
            <a:spLocks noGrp="1"/>
          </p:cNvSpPr>
          <p:nvPr>
            <p:ph type="ftr" sz="quarter" idx="11"/>
          </p:nvPr>
        </p:nvSpPr>
        <p:spPr/>
        <p:txBody>
          <a:bodyPr/>
          <a:lstStyle/>
          <a:p>
            <a:endParaRPr lang="en-IN" dirty="0"/>
          </a:p>
        </p:txBody>
      </p:sp>
      <p:sp>
        <p:nvSpPr>
          <p:cNvPr id="9" name="Slide Number Placeholder 8"/>
          <p:cNvSpPr>
            <a:spLocks noGrp="1"/>
          </p:cNvSpPr>
          <p:nvPr>
            <p:ph type="sldNum" sz="quarter" idx="12"/>
          </p:nvPr>
        </p:nvSpPr>
        <p:spPr/>
        <p:txBody>
          <a:bodyPr/>
          <a:lstStyle/>
          <a:p>
            <a:fld id="{F3551AA5-7F0F-4C9D-81F1-B17B08147D80}" type="slidenum">
              <a:rPr lang="en-IN" smtClean="0"/>
              <a:t>‹#›</a:t>
            </a:fld>
            <a:endParaRPr lang="en-IN"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9F3C67-6AF5-49D1-9288-247D373529B6}" type="datetimeFigureOut">
              <a:rPr lang="en-IN" smtClean="0"/>
              <a:t>15/07/2020</a:t>
            </a:fld>
            <a:endParaRPr lang="en-IN" dirty="0"/>
          </a:p>
        </p:txBody>
      </p:sp>
      <p:sp>
        <p:nvSpPr>
          <p:cNvPr id="4" name="Footer Placeholder 3"/>
          <p:cNvSpPr>
            <a:spLocks noGrp="1"/>
          </p:cNvSpPr>
          <p:nvPr>
            <p:ph type="ftr" sz="quarter" idx="11"/>
          </p:nvPr>
        </p:nvSpPr>
        <p:spPr/>
        <p:txBody>
          <a:bodyPr/>
          <a:lstStyle/>
          <a:p>
            <a:endParaRPr lang="en-IN" dirty="0"/>
          </a:p>
        </p:txBody>
      </p:sp>
      <p:sp>
        <p:nvSpPr>
          <p:cNvPr id="5" name="Slide Number Placeholder 4"/>
          <p:cNvSpPr>
            <a:spLocks noGrp="1"/>
          </p:cNvSpPr>
          <p:nvPr>
            <p:ph type="sldNum" sz="quarter" idx="12"/>
          </p:nvPr>
        </p:nvSpPr>
        <p:spPr/>
        <p:txBody>
          <a:bodyPr/>
          <a:lstStyle/>
          <a:p>
            <a:fld id="{F3551AA5-7F0F-4C9D-81F1-B17B08147D80}" type="slidenum">
              <a:rPr lang="en-IN" smtClean="0"/>
              <a:t>‹#›</a:t>
            </a:fld>
            <a:endParaRPr lang="en-I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9F3C67-6AF5-49D1-9288-247D373529B6}" type="datetimeFigureOut">
              <a:rPr lang="en-IN" smtClean="0"/>
              <a:t>15/07/2020</a:t>
            </a:fld>
            <a:endParaRPr lang="en-IN" dirty="0"/>
          </a:p>
        </p:txBody>
      </p:sp>
      <p:sp>
        <p:nvSpPr>
          <p:cNvPr id="3" name="Footer Placeholder 2"/>
          <p:cNvSpPr>
            <a:spLocks noGrp="1"/>
          </p:cNvSpPr>
          <p:nvPr>
            <p:ph type="ftr" sz="quarter" idx="11"/>
          </p:nvPr>
        </p:nvSpPr>
        <p:spPr/>
        <p:txBody>
          <a:bodyPr/>
          <a:lstStyle/>
          <a:p>
            <a:endParaRPr lang="en-IN" dirty="0"/>
          </a:p>
        </p:txBody>
      </p:sp>
      <p:sp>
        <p:nvSpPr>
          <p:cNvPr id="4" name="Slide Number Placeholder 3"/>
          <p:cNvSpPr>
            <a:spLocks noGrp="1"/>
          </p:cNvSpPr>
          <p:nvPr>
            <p:ph type="sldNum" sz="quarter" idx="12"/>
          </p:nvPr>
        </p:nvSpPr>
        <p:spPr/>
        <p:txBody>
          <a:bodyPr/>
          <a:lstStyle/>
          <a:p>
            <a:fld id="{F3551AA5-7F0F-4C9D-81F1-B17B08147D80}" type="slidenum">
              <a:rPr lang="en-IN" smtClean="0"/>
              <a:t>‹#›</a:t>
            </a:fld>
            <a:endParaRPr lang="en-I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9F3C67-6AF5-49D1-9288-247D373529B6}" type="datetimeFigureOut">
              <a:rPr lang="en-IN" smtClean="0"/>
              <a:t>15/07/2020</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F3551AA5-7F0F-4C9D-81F1-B17B08147D80}" type="slidenum">
              <a:rPr lang="en-IN" smtClean="0"/>
              <a:t>‹#›</a:t>
            </a:fld>
            <a:endParaRPr lang="en-IN" dirty="0"/>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059F3C67-6AF5-49D1-9288-247D373529B6}" type="datetimeFigureOut">
              <a:rPr lang="en-IN" smtClean="0"/>
              <a:t>15/07/2020</a:t>
            </a:fld>
            <a:endParaRPr lang="en-IN" dirty="0"/>
          </a:p>
        </p:txBody>
      </p:sp>
      <p:sp>
        <p:nvSpPr>
          <p:cNvPr id="9" name="Slide Number Placeholder 8"/>
          <p:cNvSpPr>
            <a:spLocks noGrp="1"/>
          </p:cNvSpPr>
          <p:nvPr>
            <p:ph type="sldNum" sz="quarter" idx="11"/>
          </p:nvPr>
        </p:nvSpPr>
        <p:spPr/>
        <p:txBody>
          <a:bodyPr/>
          <a:lstStyle/>
          <a:p>
            <a:fld id="{F3551AA5-7F0F-4C9D-81F1-B17B08147D80}" type="slidenum">
              <a:rPr lang="en-IN" smtClean="0"/>
              <a:t>‹#›</a:t>
            </a:fld>
            <a:endParaRPr lang="en-IN" dirty="0"/>
          </a:p>
        </p:txBody>
      </p:sp>
      <p:sp>
        <p:nvSpPr>
          <p:cNvPr id="10" name="Footer Placeholder 9"/>
          <p:cNvSpPr>
            <a:spLocks noGrp="1"/>
          </p:cNvSpPr>
          <p:nvPr>
            <p:ph type="ftr" sz="quarter" idx="12"/>
          </p:nvPr>
        </p:nvSpPr>
        <p:spPr/>
        <p:txBody>
          <a:bodyPr/>
          <a:lstStyle/>
          <a:p>
            <a:endParaRPr lang="en-IN"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F3551AA5-7F0F-4C9D-81F1-B17B08147D80}" type="slidenum">
              <a:rPr lang="en-IN" smtClean="0"/>
              <a:t>‹#›</a:t>
            </a:fld>
            <a:endParaRPr lang="en-IN"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IN"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059F3C67-6AF5-49D1-9288-247D373529B6}" type="datetimeFigureOut">
              <a:rPr lang="en-IN" smtClean="0"/>
              <a:t>15/07/2020</a:t>
            </a:fld>
            <a:endParaRPr lang="en-IN"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businesstopia.net/mass-communication/development-communication-theory" TargetMode="External"/><Relationship Id="rId2" Type="http://schemas.openxmlformats.org/officeDocument/2006/relationships/hyperlink" Target="https://www.businesstopia.net/author/shraddha"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905000"/>
            <a:ext cx="8229600" cy="2593975"/>
          </a:xfrm>
        </p:spPr>
        <p:txBody>
          <a:bodyPr/>
          <a:lstStyle/>
          <a:p>
            <a:pPr algn="ctr"/>
            <a:r>
              <a:rPr lang="en-IN" dirty="0" smtClean="0"/>
              <a:t>Development Media Theory</a:t>
            </a:r>
            <a:endParaRPr lang="en-IN" dirty="0"/>
          </a:p>
        </p:txBody>
      </p:sp>
      <p:sp>
        <p:nvSpPr>
          <p:cNvPr id="3" name="Subtitle 2"/>
          <p:cNvSpPr>
            <a:spLocks noGrp="1"/>
          </p:cNvSpPr>
          <p:nvPr>
            <p:ph type="subTitle" idx="1"/>
          </p:nvPr>
        </p:nvSpPr>
        <p:spPr/>
        <p:txBody>
          <a:bodyPr/>
          <a:lstStyle/>
          <a:p>
            <a:pPr algn="ctr"/>
            <a:r>
              <a:rPr lang="en-IN" dirty="0" smtClean="0"/>
              <a:t>Presented by</a:t>
            </a:r>
          </a:p>
          <a:p>
            <a:pPr algn="ctr"/>
            <a:r>
              <a:rPr lang="en-IN" dirty="0" smtClean="0"/>
              <a:t> Deepak Kumar Tiwari</a:t>
            </a:r>
            <a:endParaRPr lang="en-IN" dirty="0"/>
          </a:p>
        </p:txBody>
      </p:sp>
    </p:spTree>
    <p:extLst>
      <p:ext uri="{BB962C8B-B14F-4D97-AF65-F5344CB8AC3E}">
        <p14:creationId xmlns:p14="http://schemas.microsoft.com/office/powerpoint/2010/main" val="1726130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References</a:t>
            </a:r>
            <a:endParaRPr lang="en-IN" dirty="0"/>
          </a:p>
        </p:txBody>
      </p:sp>
      <p:sp>
        <p:nvSpPr>
          <p:cNvPr id="3" name="Content Placeholder 2"/>
          <p:cNvSpPr>
            <a:spLocks noGrp="1"/>
          </p:cNvSpPr>
          <p:nvPr>
            <p:ph idx="1"/>
          </p:nvPr>
        </p:nvSpPr>
        <p:spPr>
          <a:xfrm>
            <a:off x="323528" y="1600200"/>
            <a:ext cx="7753672" cy="4800600"/>
          </a:xfrm>
        </p:spPr>
        <p:txBody>
          <a:bodyPr/>
          <a:lstStyle/>
          <a:p>
            <a:r>
              <a:rPr lang="en-IN" dirty="0"/>
              <a:t>MASS COMMUNICATION THEORY- Foundations, Ferment, and Future- SEVENTH EDITION- by Stanley J. </a:t>
            </a:r>
            <a:r>
              <a:rPr lang="en-IN" dirty="0"/>
              <a:t>Baran</a:t>
            </a:r>
            <a:r>
              <a:rPr lang="en-IN" dirty="0"/>
              <a:t> and  Dennis K.  Published by </a:t>
            </a:r>
            <a:r>
              <a:rPr lang="en-IN" dirty="0"/>
              <a:t>Ceneage</a:t>
            </a:r>
            <a:r>
              <a:rPr lang="en-IN" dirty="0"/>
              <a:t> Learning</a:t>
            </a:r>
          </a:p>
          <a:p>
            <a:r>
              <a:rPr lang="en-US" dirty="0"/>
              <a:t>Encyclopedia of Communication Theory- by </a:t>
            </a:r>
            <a:r>
              <a:rPr lang="en-IN" dirty="0"/>
              <a:t>Stephen W. Littlejohn Karen A. Foss- Sage </a:t>
            </a:r>
            <a:r>
              <a:rPr lang="en-IN" dirty="0" smtClean="0"/>
              <a:t>Publication</a:t>
            </a:r>
          </a:p>
          <a:p>
            <a:r>
              <a:rPr lang="en-IN" dirty="0"/>
              <a:t>Development Communication </a:t>
            </a:r>
            <a:r>
              <a:rPr lang="en-IN" dirty="0" smtClean="0"/>
              <a:t>Theory- explained by </a:t>
            </a:r>
            <a:r>
              <a:rPr lang="en-IN" b="1" i="1" dirty="0">
                <a:hlinkClick r:id="rId2" tooltip="Posts by Shraddha Bajracharya"/>
              </a:rPr>
              <a:t>Shraddha</a:t>
            </a:r>
            <a:r>
              <a:rPr lang="en-IN" b="1" i="1" dirty="0">
                <a:hlinkClick r:id="rId2" tooltip="Posts by Shraddha Bajracharya"/>
              </a:rPr>
              <a:t> </a:t>
            </a:r>
            <a:r>
              <a:rPr lang="en-IN" b="1" i="1" dirty="0" smtClean="0">
                <a:hlinkClick r:id="rId2" tooltip="Posts by Shraddha Bajracharya"/>
              </a:rPr>
              <a:t>Bajracharya</a:t>
            </a:r>
            <a:r>
              <a:rPr lang="en-IN" b="1" i="1" dirty="0" smtClean="0"/>
              <a:t> -</a:t>
            </a:r>
            <a:r>
              <a:rPr lang="en-IN" dirty="0" smtClean="0">
                <a:hlinkClick r:id="rId3"/>
              </a:rPr>
              <a:t>https</a:t>
            </a:r>
            <a:r>
              <a:rPr lang="en-IN" dirty="0">
                <a:hlinkClick r:id="rId3"/>
              </a:rPr>
              <a:t>://www.businesstopia.net/mass-communication/development-communication-theory</a:t>
            </a:r>
            <a:endParaRPr lang="en-IN" b="1" dirty="0"/>
          </a:p>
          <a:p>
            <a:endParaRPr lang="en-IN" dirty="0"/>
          </a:p>
          <a:p>
            <a:endParaRPr lang="en-IN" dirty="0"/>
          </a:p>
        </p:txBody>
      </p:sp>
    </p:spTree>
    <p:extLst>
      <p:ext uri="{BB962C8B-B14F-4D97-AF65-F5344CB8AC3E}">
        <p14:creationId xmlns:p14="http://schemas.microsoft.com/office/powerpoint/2010/main" val="3992666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3429000"/>
            <a:ext cx="7620000" cy="1143000"/>
          </a:xfrm>
        </p:spPr>
        <p:txBody>
          <a:bodyPr/>
          <a:lstStyle/>
          <a:p>
            <a:pPr algn="ctr"/>
            <a:r>
              <a:rPr lang="en-IN" dirty="0" smtClean="0"/>
              <a:t>The End</a:t>
            </a:r>
            <a:endParaRPr lang="en-IN" dirty="0"/>
          </a:p>
        </p:txBody>
      </p:sp>
    </p:spTree>
    <p:extLst>
      <p:ext uri="{BB962C8B-B14F-4D97-AF65-F5344CB8AC3E}">
        <p14:creationId xmlns:p14="http://schemas.microsoft.com/office/powerpoint/2010/main" val="2945595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780928"/>
            <a:ext cx="8280920" cy="1143000"/>
          </a:xfrm>
        </p:spPr>
        <p:txBody>
          <a:bodyPr/>
          <a:lstStyle/>
          <a:p>
            <a:r>
              <a:rPr lang="en-IN" dirty="0" smtClean="0"/>
              <a:t>Is Growth Same as Development?</a:t>
            </a:r>
            <a:endParaRPr lang="en-IN" dirty="0"/>
          </a:p>
        </p:txBody>
      </p:sp>
    </p:spTree>
    <p:extLst>
      <p:ext uri="{BB962C8B-B14F-4D97-AF65-F5344CB8AC3E}">
        <p14:creationId xmlns:p14="http://schemas.microsoft.com/office/powerpoint/2010/main" val="2811220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smtClean="0"/>
              <a:t>The idea of Development</a:t>
            </a:r>
            <a:endParaRPr lang="en-IN" dirty="0"/>
          </a:p>
        </p:txBody>
      </p:sp>
      <p:sp>
        <p:nvSpPr>
          <p:cNvPr id="3" name="Content Placeholder 2"/>
          <p:cNvSpPr>
            <a:spLocks noGrp="1"/>
          </p:cNvSpPr>
          <p:nvPr>
            <p:ph idx="1"/>
          </p:nvPr>
        </p:nvSpPr>
        <p:spPr>
          <a:xfrm>
            <a:off x="0" y="1268760"/>
            <a:ext cx="4320480" cy="5589240"/>
          </a:xfrm>
        </p:spPr>
        <p:txBody>
          <a:bodyPr>
            <a:normAutofit fontScale="92500"/>
          </a:bodyPr>
          <a:lstStyle/>
          <a:p>
            <a:pPr algn="just"/>
            <a:r>
              <a:rPr lang="en-US" b="1" dirty="0"/>
              <a:t>Development</a:t>
            </a:r>
            <a:r>
              <a:rPr lang="en-US" dirty="0"/>
              <a:t> was believed to be the process which made the third world countries follow the first world countries/ western countries, which were considered to be fully developed</a:t>
            </a:r>
            <a:r>
              <a:rPr lang="en-US" dirty="0" smtClean="0"/>
              <a:t>.</a:t>
            </a:r>
          </a:p>
          <a:p>
            <a:endParaRPr lang="en-US" dirty="0" smtClean="0"/>
          </a:p>
          <a:p>
            <a:pPr algn="just"/>
            <a:r>
              <a:rPr lang="en-US" dirty="0" smtClean="0"/>
              <a:t>The </a:t>
            </a:r>
            <a:r>
              <a:rPr lang="en-US" dirty="0"/>
              <a:t>under-developed countries had to follow their kind of political and economic systems, like </a:t>
            </a:r>
            <a:r>
              <a:rPr lang="en-US" b="1" dirty="0"/>
              <a:t>heavy industries, capital intensive technology</a:t>
            </a:r>
            <a:r>
              <a:rPr lang="en-US" dirty="0"/>
              <a:t>, etc. </a:t>
            </a:r>
            <a:endParaRPr lang="en-US" dirty="0" smtClean="0"/>
          </a:p>
          <a:p>
            <a:endParaRPr lang="en-US" dirty="0"/>
          </a:p>
          <a:p>
            <a:r>
              <a:rPr lang="en-US" dirty="0" smtClean="0"/>
              <a:t>The underdeveloped </a:t>
            </a:r>
            <a:r>
              <a:rPr lang="en-US" dirty="0"/>
              <a:t>countries had to replicate a single form of development process which was practiced in some specific countries.</a:t>
            </a:r>
            <a:endParaRPr lang="en-IN"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3968" y="1415988"/>
            <a:ext cx="4098032" cy="204901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2858" y="3573016"/>
            <a:ext cx="4003723" cy="2664296"/>
          </a:xfrm>
          <a:prstGeom prst="rect">
            <a:avLst/>
          </a:prstGeom>
        </p:spPr>
      </p:pic>
    </p:spTree>
    <p:extLst>
      <p:ext uri="{BB962C8B-B14F-4D97-AF65-F5344CB8AC3E}">
        <p14:creationId xmlns:p14="http://schemas.microsoft.com/office/powerpoint/2010/main" val="1645069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smtClean="0"/>
              <a:t>Read this very carefully</a:t>
            </a:r>
            <a:endParaRPr lang="en-IN" b="1" dirty="0"/>
          </a:p>
        </p:txBody>
      </p:sp>
      <p:sp>
        <p:nvSpPr>
          <p:cNvPr id="3" name="Content Placeholder 2"/>
          <p:cNvSpPr>
            <a:spLocks noGrp="1"/>
          </p:cNvSpPr>
          <p:nvPr>
            <p:ph idx="1"/>
          </p:nvPr>
        </p:nvSpPr>
        <p:spPr/>
        <p:txBody>
          <a:bodyPr/>
          <a:lstStyle/>
          <a:p>
            <a:r>
              <a:rPr lang="en-US" dirty="0"/>
              <a:t>This </a:t>
            </a:r>
            <a:r>
              <a:rPr lang="en-US" dirty="0" smtClean="0"/>
              <a:t> was propounded </a:t>
            </a:r>
            <a:r>
              <a:rPr lang="en-US" dirty="0"/>
              <a:t>by Dennis </a:t>
            </a:r>
            <a:r>
              <a:rPr lang="en-US" dirty="0"/>
              <a:t>McQuail</a:t>
            </a:r>
            <a:r>
              <a:rPr lang="en-US" dirty="0"/>
              <a:t> (</a:t>
            </a:r>
            <a:r>
              <a:rPr lang="en-US" dirty="0" smtClean="0"/>
              <a:t>1987). It talks about media </a:t>
            </a:r>
            <a:r>
              <a:rPr lang="en-US" dirty="0"/>
              <a:t>support for an existing government and its efforts to bring about socio-economic development</a:t>
            </a:r>
            <a:r>
              <a:rPr lang="en-US" dirty="0" smtClean="0"/>
              <a:t>.</a:t>
            </a:r>
          </a:p>
          <a:p>
            <a:endParaRPr lang="en-US" dirty="0"/>
          </a:p>
          <a:p>
            <a:r>
              <a:rPr lang="en-US" dirty="0"/>
              <a:t>It argues that until a nation is well established and its economic development well underway, media must be supportive rather than critical of government, but assist them in implementing their policies</a:t>
            </a:r>
            <a:r>
              <a:rPr lang="en-US" dirty="0" smtClean="0"/>
              <a:t>.</a:t>
            </a:r>
          </a:p>
          <a:p>
            <a:endParaRPr lang="en-US" dirty="0"/>
          </a:p>
          <a:p>
            <a:r>
              <a:rPr lang="en-US" dirty="0"/>
              <a:t>Media should therefore give priorities to the coverage of those areas that touch on the lives of the people. In other words, content should be development-driven and should </a:t>
            </a:r>
            <a:r>
              <a:rPr lang="en-US" dirty="0" smtClean="0"/>
              <a:t>center </a:t>
            </a:r>
            <a:r>
              <a:rPr lang="en-US" dirty="0"/>
              <a:t>on socio-economic and political lives of the people.</a:t>
            </a:r>
            <a:endParaRPr lang="en-IN" dirty="0"/>
          </a:p>
          <a:p>
            <a:endParaRPr lang="en-IN" dirty="0"/>
          </a:p>
        </p:txBody>
      </p:sp>
    </p:spTree>
    <p:extLst>
      <p:ext uri="{BB962C8B-B14F-4D97-AF65-F5344CB8AC3E}">
        <p14:creationId xmlns:p14="http://schemas.microsoft.com/office/powerpoint/2010/main" val="11860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Development Media Theory</a:t>
            </a:r>
          </a:p>
        </p:txBody>
      </p:sp>
      <p:sp>
        <p:nvSpPr>
          <p:cNvPr id="3" name="Content Placeholder 2"/>
          <p:cNvSpPr>
            <a:spLocks noGrp="1"/>
          </p:cNvSpPr>
          <p:nvPr>
            <p:ph idx="1"/>
          </p:nvPr>
        </p:nvSpPr>
        <p:spPr/>
        <p:txBody>
          <a:bodyPr>
            <a:normAutofit/>
          </a:bodyPr>
          <a:lstStyle/>
          <a:p>
            <a:pPr algn="just"/>
            <a:r>
              <a:rPr lang="en-US" i="1" dirty="0"/>
              <a:t>Development</a:t>
            </a:r>
            <a:r>
              <a:rPr lang="en-US" dirty="0"/>
              <a:t> media </a:t>
            </a:r>
            <a:r>
              <a:rPr lang="en-US" dirty="0" smtClean="0"/>
              <a:t>theory relates </a:t>
            </a:r>
            <a:r>
              <a:rPr lang="en-US" dirty="0"/>
              <a:t>to media in third world nations.</a:t>
            </a:r>
            <a:r>
              <a:rPr lang="en-US" dirty="0" smtClean="0"/>
              <a:t> </a:t>
            </a:r>
          </a:p>
          <a:p>
            <a:pPr algn="just"/>
            <a:r>
              <a:rPr lang="en-US" dirty="0" smtClean="0"/>
              <a:t>It proposes </a:t>
            </a:r>
            <a:r>
              <a:rPr lang="en-US" dirty="0"/>
              <a:t>that media </a:t>
            </a:r>
            <a:r>
              <a:rPr lang="en-US" dirty="0" smtClean="0"/>
              <a:t>should support economic</a:t>
            </a:r>
            <a:r>
              <a:rPr lang="en-US" dirty="0"/>
              <a:t>, social and political development</a:t>
            </a:r>
            <a:r>
              <a:rPr lang="en-US" dirty="0" smtClean="0"/>
              <a:t>.</a:t>
            </a:r>
          </a:p>
          <a:p>
            <a:pPr algn="just"/>
            <a:endParaRPr lang="en-US" dirty="0"/>
          </a:p>
          <a:p>
            <a:pPr algn="just"/>
            <a:r>
              <a:rPr lang="en-US" dirty="0"/>
              <a:t>It </a:t>
            </a:r>
            <a:r>
              <a:rPr lang="en-US" dirty="0" smtClean="0"/>
              <a:t>favors </a:t>
            </a:r>
            <a:r>
              <a:rPr lang="en-US" dirty="0"/>
              <a:t>journalism that seeks out good news, requires that bad news stories are treated with </a:t>
            </a:r>
            <a:r>
              <a:rPr lang="en-US" dirty="0" smtClean="0"/>
              <a:t>caution. As </a:t>
            </a:r>
            <a:r>
              <a:rPr lang="en-US" dirty="0"/>
              <a:t>such stories could be economically damaging to a </a:t>
            </a:r>
            <a:r>
              <a:rPr lang="en-US" dirty="0" smtClean="0"/>
              <a:t>nation.</a:t>
            </a:r>
            <a:endParaRPr lang="en-US" dirty="0"/>
          </a:p>
          <a:p>
            <a:pPr algn="just"/>
            <a:r>
              <a:rPr lang="en-US" dirty="0" smtClean="0"/>
              <a:t>Media should play an active role in development.</a:t>
            </a:r>
          </a:p>
          <a:p>
            <a:pPr marL="114300" indent="0" algn="just">
              <a:buNone/>
            </a:pPr>
            <a:endParaRPr lang="en-US" dirty="0" smtClean="0"/>
          </a:p>
          <a:p>
            <a:pPr algn="just"/>
            <a:r>
              <a:rPr lang="en-US" b="1" dirty="0" smtClean="0"/>
              <a:t>This was the theory of social change</a:t>
            </a:r>
            <a:endParaRPr lang="en-IN" b="1" dirty="0"/>
          </a:p>
        </p:txBody>
      </p:sp>
    </p:spTree>
    <p:extLst>
      <p:ext uri="{BB962C8B-B14F-4D97-AF65-F5344CB8AC3E}">
        <p14:creationId xmlns:p14="http://schemas.microsoft.com/office/powerpoint/2010/main" val="4673520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sp>
        <p:nvSpPr>
          <p:cNvPr id="3" name="Content Placeholder 2"/>
          <p:cNvSpPr>
            <a:spLocks noGrp="1"/>
          </p:cNvSpPr>
          <p:nvPr>
            <p:ph idx="1"/>
          </p:nvPr>
        </p:nvSpPr>
        <p:spPr/>
        <p:txBody>
          <a:bodyPr/>
          <a:lstStyle/>
          <a:p>
            <a:r>
              <a:rPr lang="en-US" dirty="0"/>
              <a:t>T</a:t>
            </a:r>
            <a:r>
              <a:rPr lang="en-US" dirty="0" smtClean="0"/>
              <a:t>he </a:t>
            </a:r>
            <a:r>
              <a:rPr lang="en-US" dirty="0"/>
              <a:t>state has the right to intervene in media operations by the use of censorship devices, especially when the activities of the press are not in consonance with the development objectives of the government.</a:t>
            </a:r>
            <a:endParaRPr lang="en-IN" dirty="0"/>
          </a:p>
        </p:txBody>
      </p:sp>
    </p:spTree>
    <p:extLst>
      <p:ext uri="{BB962C8B-B14F-4D97-AF65-F5344CB8AC3E}">
        <p14:creationId xmlns:p14="http://schemas.microsoft.com/office/powerpoint/2010/main" val="35964589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Development Media Theory- Features</a:t>
            </a:r>
            <a:endParaRPr lang="en-IN" dirty="0"/>
          </a:p>
        </p:txBody>
      </p:sp>
      <p:sp>
        <p:nvSpPr>
          <p:cNvPr id="3" name="Content Placeholder 2"/>
          <p:cNvSpPr>
            <a:spLocks noGrp="1"/>
          </p:cNvSpPr>
          <p:nvPr>
            <p:ph idx="1"/>
          </p:nvPr>
        </p:nvSpPr>
        <p:spPr/>
        <p:txBody>
          <a:bodyPr/>
          <a:lstStyle/>
          <a:p>
            <a:pPr fontAlgn="base"/>
            <a:r>
              <a:rPr lang="en-US" dirty="0"/>
              <a:t>Development roles and objectives</a:t>
            </a:r>
          </a:p>
          <a:p>
            <a:pPr fontAlgn="base"/>
            <a:r>
              <a:rPr lang="en-US" dirty="0"/>
              <a:t>To help people</a:t>
            </a:r>
          </a:p>
          <a:p>
            <a:pPr fontAlgn="base"/>
            <a:r>
              <a:rPr lang="en-US" dirty="0"/>
              <a:t>No manipulation or propaganda</a:t>
            </a:r>
          </a:p>
          <a:p>
            <a:pPr fontAlgn="base"/>
            <a:r>
              <a:rPr lang="en-US" dirty="0"/>
              <a:t>Generates genuine response from the audience</a:t>
            </a:r>
          </a:p>
          <a:p>
            <a:pPr fontAlgn="base"/>
            <a:r>
              <a:rPr lang="en-US" dirty="0"/>
              <a:t>Used to develop critical consciousness</a:t>
            </a:r>
          </a:p>
          <a:p>
            <a:pPr fontAlgn="base"/>
            <a:r>
              <a:rPr lang="en-US" dirty="0"/>
              <a:t>Self-responsibility and self-determination</a:t>
            </a:r>
          </a:p>
          <a:p>
            <a:pPr fontAlgn="base"/>
            <a:r>
              <a:rPr lang="en-US" dirty="0"/>
              <a:t>Two way communication flow</a:t>
            </a:r>
          </a:p>
          <a:p>
            <a:pPr fontAlgn="base"/>
            <a:r>
              <a:rPr lang="en-US" dirty="0"/>
              <a:t>Uses development communication tools</a:t>
            </a:r>
          </a:p>
          <a:p>
            <a:pPr marL="114300" indent="0">
              <a:buNone/>
            </a:pPr>
            <a:endParaRPr lang="en-IN" dirty="0"/>
          </a:p>
        </p:txBody>
      </p:sp>
    </p:spTree>
    <p:extLst>
      <p:ext uri="{BB962C8B-B14F-4D97-AF65-F5344CB8AC3E}">
        <p14:creationId xmlns:p14="http://schemas.microsoft.com/office/powerpoint/2010/main" val="14092882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14300" indent="0" algn="ctr">
              <a:buNone/>
            </a:pPr>
            <a:r>
              <a:rPr lang="en-IN" sz="4400" b="1" dirty="0" smtClean="0"/>
              <a:t>Development= Westernization</a:t>
            </a:r>
          </a:p>
          <a:p>
            <a:pPr marL="114300" indent="0" algn="ctr">
              <a:buNone/>
            </a:pPr>
            <a:endParaRPr lang="en-IN" b="1" dirty="0"/>
          </a:p>
          <a:p>
            <a:pPr marL="114300" indent="0" algn="ctr">
              <a:buNone/>
            </a:pPr>
            <a:r>
              <a:rPr lang="en-IN" sz="11500" b="1" dirty="0" smtClean="0"/>
              <a:t>????</a:t>
            </a:r>
            <a:endParaRPr lang="en-IN" sz="11500" b="1" dirty="0"/>
          </a:p>
        </p:txBody>
      </p:sp>
    </p:spTree>
    <p:extLst>
      <p:ext uri="{BB962C8B-B14F-4D97-AF65-F5344CB8AC3E}">
        <p14:creationId xmlns:p14="http://schemas.microsoft.com/office/powerpoint/2010/main" val="4241379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7620000" cy="868958"/>
          </a:xfrm>
        </p:spPr>
        <p:txBody>
          <a:bodyPr/>
          <a:lstStyle/>
          <a:p>
            <a:pPr algn="ctr"/>
            <a:r>
              <a:rPr lang="en-US" dirty="0"/>
              <a:t>Weaknesses of Development </a:t>
            </a:r>
            <a:r>
              <a:rPr lang="en-US" dirty="0" smtClean="0"/>
              <a:t>Media Theory</a:t>
            </a:r>
            <a:r>
              <a:rPr lang="en-US" dirty="0"/>
              <a:t/>
            </a:r>
            <a:br>
              <a:rPr lang="en-US" dirty="0"/>
            </a:br>
            <a:endParaRPr lang="en-IN" dirty="0"/>
          </a:p>
        </p:txBody>
      </p:sp>
      <p:sp>
        <p:nvSpPr>
          <p:cNvPr id="3" name="Content Placeholder 2"/>
          <p:cNvSpPr>
            <a:spLocks noGrp="1"/>
          </p:cNvSpPr>
          <p:nvPr>
            <p:ph idx="1"/>
          </p:nvPr>
        </p:nvSpPr>
        <p:spPr>
          <a:xfrm>
            <a:off x="0" y="1600200"/>
            <a:ext cx="8388424" cy="4800600"/>
          </a:xfrm>
        </p:spPr>
        <p:txBody>
          <a:bodyPr>
            <a:normAutofit/>
          </a:bodyPr>
          <a:lstStyle/>
          <a:p>
            <a:pPr fontAlgn="base"/>
            <a:r>
              <a:rPr lang="en-US" sz="3200" dirty="0"/>
              <a:t>It enforces westernization more than modernization.</a:t>
            </a:r>
          </a:p>
          <a:p>
            <a:pPr fontAlgn="base"/>
            <a:r>
              <a:rPr lang="en-US" sz="3200" dirty="0"/>
              <a:t>Cultural hegemony is occurred through development communication implementation</a:t>
            </a:r>
          </a:p>
        </p:txBody>
      </p:sp>
    </p:spTree>
    <p:extLst>
      <p:ext uri="{BB962C8B-B14F-4D97-AF65-F5344CB8AC3E}">
        <p14:creationId xmlns:p14="http://schemas.microsoft.com/office/powerpoint/2010/main" val="398547750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78</TotalTime>
  <Words>352</Words>
  <Application>Microsoft Office PowerPoint</Application>
  <PresentationFormat>On-screen Show (4:3)</PresentationFormat>
  <Paragraphs>45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Adjacency</vt:lpstr>
      <vt:lpstr>Development Media Theory</vt:lpstr>
      <vt:lpstr>Is Growth Same as Development?</vt:lpstr>
      <vt:lpstr>The idea of Development</vt:lpstr>
      <vt:lpstr>Read this very carefully</vt:lpstr>
      <vt:lpstr>Development Media Theory</vt:lpstr>
      <vt:lpstr>PowerPoint Presentation</vt:lpstr>
      <vt:lpstr>Development Media Theory- Features</vt:lpstr>
      <vt:lpstr>PowerPoint Presentation</vt:lpstr>
      <vt:lpstr>Weaknesses of Development Media Theory </vt:lpstr>
      <vt:lpstr>References</vt:lpstr>
      <vt:lpstr>The End</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Development Media Theory</dc:title>
  <dc:creator>HP</dc:creator>
  <cp:lastModifiedBy>HP</cp:lastModifiedBy>
  <cp:revision>8</cp:revision>
  <dcterms:created xsi:type="dcterms:W3CDTF">2020-06-17T01:33:15Z</dcterms:created>
  <dcterms:modified xsi:type="dcterms:W3CDTF">2020-07-15T07:34:04Z</dcterms:modified>
</cp:coreProperties>
</file>