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9" r:id="rId3"/>
    <p:sldId id="260" r:id="rId4"/>
    <p:sldId id="261" r:id="rId5"/>
    <p:sldId id="262" r:id="rId6"/>
    <p:sldId id="268" r:id="rId7"/>
    <p:sldId id="263" r:id="rId8"/>
    <p:sldId id="264" r:id="rId9"/>
    <p:sldId id="265" r:id="rId10"/>
    <p:sldId id="269" r:id="rId11"/>
    <p:sldId id="270" r:id="rId12"/>
    <p:sldId id="267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  <p:sldId id="283" r:id="rId26"/>
    <p:sldId id="284" r:id="rId27"/>
    <p:sldId id="285" r:id="rId28"/>
    <p:sldId id="286" r:id="rId29"/>
    <p:sldId id="287" r:id="rId30"/>
    <p:sldId id="289" r:id="rId31"/>
    <p:sldId id="291" r:id="rId32"/>
    <p:sldId id="288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2" r:id="rId43"/>
    <p:sldId id="301" r:id="rId44"/>
    <p:sldId id="303" r:id="rId45"/>
    <p:sldId id="304" r:id="rId46"/>
    <p:sldId id="307" r:id="rId47"/>
    <p:sldId id="306" r:id="rId48"/>
    <p:sldId id="305" r:id="rId49"/>
    <p:sldId id="308" r:id="rId50"/>
    <p:sldId id="309" r:id="rId51"/>
    <p:sldId id="310" r:id="rId52"/>
    <p:sldId id="311" r:id="rId53"/>
    <p:sldId id="312" r:id="rId54"/>
    <p:sldId id="313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16CCEB6-3CF2-42F8-A5FD-053BB2E9762E}">
          <p14:sldIdLst>
            <p14:sldId id="256"/>
            <p14:sldId id="259"/>
            <p14:sldId id="260"/>
            <p14:sldId id="261"/>
            <p14:sldId id="262"/>
            <p14:sldId id="268"/>
            <p14:sldId id="263"/>
            <p14:sldId id="264"/>
            <p14:sldId id="265"/>
            <p14:sldId id="269"/>
            <p14:sldId id="270"/>
            <p14:sldId id="267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2"/>
            <p14:sldId id="281"/>
            <p14:sldId id="283"/>
            <p14:sldId id="284"/>
            <p14:sldId id="285"/>
            <p14:sldId id="286"/>
            <p14:sldId id="287"/>
            <p14:sldId id="289"/>
            <p14:sldId id="291"/>
            <p14:sldId id="288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2"/>
            <p14:sldId id="301"/>
            <p14:sldId id="303"/>
            <p14:sldId id="304"/>
            <p14:sldId id="307"/>
            <p14:sldId id="306"/>
            <p14:sldId id="305"/>
            <p14:sldId id="308"/>
            <p14:sldId id="309"/>
            <p14:sldId id="310"/>
            <p14:sldId id="311"/>
            <p14:sldId id="312"/>
            <p14:sldId id="31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6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626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774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460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92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568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239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434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564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947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187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8CAF5E6-7FBB-4901-9AD9-1276E4B19104}" type="datetimeFigureOut">
              <a:rPr lang="en-IN" smtClean="0"/>
              <a:t>18-07-2020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B170624-CB6F-486D-A2F1-5EA0D8BC29D0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78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lnewstoday.com/articles/279610.php" TargetMode="External"/><Relationship Id="rId2" Type="http://schemas.openxmlformats.org/officeDocument/2006/relationships/hyperlink" Target="https://www.medicalnewstoday.com/articles/252758.php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lnewstoday.com/articles/168266.php" TargetMode="External"/><Relationship Id="rId2" Type="http://schemas.openxmlformats.org/officeDocument/2006/relationships/hyperlink" Target="https://www.medicalnewstoday.com/articles/248002.php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E1DA-50F0-4C7E-A6BF-D0956F49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123" y="1131790"/>
            <a:ext cx="1135929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17040-C88B-494A-8203-8247682DB6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Vitthal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T. Mohite</a:t>
            </a:r>
          </a:p>
          <a:p>
            <a:pPr algn="ctr"/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532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518E5-BC4A-4CEF-A2C6-1F6B96B2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PPT - Cell injury PowerPoint Presentation, free download - ID:2244293">
            <a:extLst>
              <a:ext uri="{FF2B5EF4-FFF2-40B4-BE49-F238E27FC236}">
                <a16:creationId xmlns:a16="http://schemas.microsoft.com/office/drawing/2014/main" id="{586A5407-BA2B-4256-878D-3E3C1503FB7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18" y="-216816"/>
            <a:ext cx="10492033" cy="6598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90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A1041-5407-45D3-B821-ADD990D8C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Cell Injury….An Introduction">
            <a:extLst>
              <a:ext uri="{FF2B5EF4-FFF2-40B4-BE49-F238E27FC236}">
                <a16:creationId xmlns:a16="http://schemas.microsoft.com/office/drawing/2014/main" id="{CBFA10D5-FF2C-44CD-A31A-22DA926A52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139" y="615099"/>
            <a:ext cx="7447175" cy="562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411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4625-C2F3-4EDA-9819-F1D2B6EB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FB436-BFCB-4D71-B29C-E5F3FD18B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 descr="Reversible vs Irreversible cell injury - ppt download">
            <a:extLst>
              <a:ext uri="{FF2B5EF4-FFF2-40B4-BE49-F238E27FC236}">
                <a16:creationId xmlns:a16="http://schemas.microsoft.com/office/drawing/2014/main" id="{CAA7001A-5C20-48D2-A349-11DAC772F81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141402"/>
            <a:ext cx="10247565" cy="61179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341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08946-9101-4B8C-9777-3E44B8C60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ell Injury + Death - Medical Sciences Medical School Bbod with ...">
            <a:extLst>
              <a:ext uri="{FF2B5EF4-FFF2-40B4-BE49-F238E27FC236}">
                <a16:creationId xmlns:a16="http://schemas.microsoft.com/office/drawing/2014/main" id="{7319C5FB-7BA9-4D1F-99CC-A471F1A80E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70" y="867266"/>
            <a:ext cx="6410226" cy="530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185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9211E-3E5C-42C0-AC31-C1EC2FA36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33587-B1C7-4D3F-98C1-079DE9C4C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100" name="Picture 4" descr="General pathology lecture 1 introduction &amp; cell injury">
            <a:extLst>
              <a:ext uri="{FF2B5EF4-FFF2-40B4-BE49-F238E27FC236}">
                <a16:creationId xmlns:a16="http://schemas.microsoft.com/office/drawing/2014/main" id="{F6813B65-E3CA-4528-9A5F-C9301229B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63" y="207391"/>
            <a:ext cx="10982226" cy="620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72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1389-590B-4C71-9099-94B4CBFE3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Ischemic Cell Injury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4BD2-18B6-4ACD-B80C-7ACDAED17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Renal Ischemia -</a:t>
            </a:r>
          </a:p>
          <a:p>
            <a:r>
              <a:rPr lang="en-US" dirty="0"/>
              <a:t>Heart</a:t>
            </a:r>
          </a:p>
          <a:p>
            <a:r>
              <a:rPr lang="en-US" dirty="0"/>
              <a:t>Colon- Ischemic colitis</a:t>
            </a:r>
          </a:p>
          <a:p>
            <a:r>
              <a:rPr lang="en-US" dirty="0"/>
              <a:t>Brain</a:t>
            </a:r>
          </a:p>
          <a:p>
            <a:r>
              <a:rPr lang="en-US" dirty="0"/>
              <a:t>Limbs </a:t>
            </a:r>
          </a:p>
          <a:p>
            <a:r>
              <a:rPr lang="en-US" dirty="0"/>
              <a:t>Skin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8202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B6625-2C51-4198-8530-69B939702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Hypoxic Cell Injury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12E40-40A8-44B5-96CE-D86454FCE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Reduction in blood flow.</a:t>
            </a:r>
          </a:p>
          <a:p>
            <a:r>
              <a:rPr lang="en-US" dirty="0"/>
              <a:t>Inadequate oxygenation of the blood due to cardiorespiratory </a:t>
            </a:r>
            <a:r>
              <a:rPr lang="en-US" dirty="0" err="1"/>
              <a:t>falure</a:t>
            </a:r>
            <a:r>
              <a:rPr lang="en-US" dirty="0"/>
              <a:t>.</a:t>
            </a:r>
          </a:p>
          <a:p>
            <a:r>
              <a:rPr lang="en-US" dirty="0"/>
              <a:t>Decrease in oxygen carrying capacity of the blood.</a:t>
            </a:r>
          </a:p>
          <a:p>
            <a:r>
              <a:rPr lang="en-US"/>
              <a:t>Severe blood loss.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0197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6A7EA-9AD7-418D-BF0E-2A491B9EE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6919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Radical Mediated Cell Injury</a:t>
            </a:r>
            <a:endParaRPr lang="en-IN" dirty="0"/>
          </a:p>
        </p:txBody>
      </p:sp>
      <p:pic>
        <p:nvPicPr>
          <p:cNvPr id="1026" name="Picture 2" descr="Free radical induced injury">
            <a:extLst>
              <a:ext uri="{FF2B5EF4-FFF2-40B4-BE49-F238E27FC236}">
                <a16:creationId xmlns:a16="http://schemas.microsoft.com/office/drawing/2014/main" id="{A5BEFCCD-404D-4F3B-B91E-D9990737F3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85" y="1150070"/>
            <a:ext cx="10953946" cy="52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383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65BB-D696-463F-81EE-0DA9D1CE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Free radicals induced cell injury. | Download Scientific Diagram">
            <a:extLst>
              <a:ext uri="{FF2B5EF4-FFF2-40B4-BE49-F238E27FC236}">
                <a16:creationId xmlns:a16="http://schemas.microsoft.com/office/drawing/2014/main" id="{97134931-6A5E-4EB5-B339-73B94338AA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461913"/>
            <a:ext cx="10058400" cy="585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449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704C8-5A0A-4168-ADE4-90AB6411A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ell injury">
            <a:extLst>
              <a:ext uri="{FF2B5EF4-FFF2-40B4-BE49-F238E27FC236}">
                <a16:creationId xmlns:a16="http://schemas.microsoft.com/office/drawing/2014/main" id="{29C3D54C-3B04-4754-A2A8-DD0FADDB9F7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39" y="339366"/>
            <a:ext cx="10614582" cy="604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06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ECFEE-DF7F-473A-8633-03E255F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V </a:t>
            </a:r>
            <a:b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 – III                                                 Unit- III</a:t>
            </a:r>
            <a:endParaRPr lang="en-IN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1BEC9-1727-45D5-892F-C9F5F73E5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Pathology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018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C4FA8-0D5D-49CB-A240-B284989D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48015"/>
            <a:ext cx="10058400" cy="5995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Chemical Cell Injury</a:t>
            </a:r>
            <a:endParaRPr lang="en-IN" dirty="0"/>
          </a:p>
        </p:txBody>
      </p:sp>
      <p:pic>
        <p:nvPicPr>
          <p:cNvPr id="1026" name="Picture 2" descr="Cell injury and death, med., final 2011">
            <a:extLst>
              <a:ext uri="{FF2B5EF4-FFF2-40B4-BE49-F238E27FC236}">
                <a16:creationId xmlns:a16="http://schemas.microsoft.com/office/drawing/2014/main" id="{87EA7612-B0FC-4D82-9E1B-677F7FD4AC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1" y="669304"/>
            <a:ext cx="11123627" cy="574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16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6AF5-3E8D-4745-A4B7-E8641276B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99137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Retrogressive changes in cell injury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BD5FC-4582-4E5D-9F29-C9EC40F72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Processes</a:t>
            </a:r>
          </a:p>
          <a:p>
            <a:r>
              <a:rPr lang="en-US" dirty="0"/>
              <a:t>1. Degenerations – Accumulation of metabolite &amp; other material in the cell.</a:t>
            </a:r>
          </a:p>
          <a:p>
            <a:r>
              <a:rPr lang="en-US" dirty="0"/>
              <a:t>2. Infiltration – Overloading of normal cell material by quantity &amp; Quality.</a:t>
            </a:r>
          </a:p>
          <a:p>
            <a:endParaRPr lang="en-US" dirty="0"/>
          </a:p>
          <a:p>
            <a:r>
              <a:rPr lang="en-US" dirty="0"/>
              <a:t>Patterns of Degeneration and Infiltration</a:t>
            </a:r>
          </a:p>
          <a:p>
            <a:r>
              <a:rPr lang="en-US" dirty="0"/>
              <a:t>I) Water Overload</a:t>
            </a:r>
          </a:p>
          <a:p>
            <a:r>
              <a:rPr lang="en-US" dirty="0"/>
              <a:t>II)Metabolic Overload</a:t>
            </a:r>
          </a:p>
          <a:p>
            <a:r>
              <a:rPr lang="en-US" dirty="0"/>
              <a:t>III)Storage loading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3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AF9AD-D084-4301-B3E6-0CFC32DA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Cloudy Swelling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6EA80-B62E-4D3F-ADD3-50E024885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Normal Epithelium</a:t>
            </a:r>
          </a:p>
          <a:p>
            <a:r>
              <a:rPr lang="en-US" dirty="0"/>
              <a:t>2. Beginning of Cloudy Swelling.</a:t>
            </a:r>
          </a:p>
          <a:p>
            <a:pPr marL="0" indent="0">
              <a:buNone/>
            </a:pPr>
            <a:r>
              <a:rPr lang="en-US" dirty="0"/>
              <a:t> 3. Marked degeneration </a:t>
            </a:r>
          </a:p>
          <a:p>
            <a:pPr marL="0" indent="0">
              <a:buNone/>
            </a:pPr>
            <a:r>
              <a:rPr lang="en-US" dirty="0"/>
              <a:t> 4. Desquamated degenerated epithelium</a:t>
            </a:r>
            <a:endParaRPr lang="en-IN" dirty="0"/>
          </a:p>
        </p:txBody>
      </p:sp>
      <p:pic>
        <p:nvPicPr>
          <p:cNvPr id="4" name="Picture 3" descr="Cell Swelling - an overview | ScienceDirect Topics">
            <a:extLst>
              <a:ext uri="{FF2B5EF4-FFF2-40B4-BE49-F238E27FC236}">
                <a16:creationId xmlns:a16="http://schemas.microsoft.com/office/drawing/2014/main" id="{835FA6C9-3C3D-4622-A2F2-AA2532CD6BA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858" y="1845733"/>
            <a:ext cx="3573780" cy="3037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3247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E7244-26FF-4995-9609-39A8372F8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E087B-871F-47A6-A5E5-A1DEEF749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 descr="General pathology lecture 1 introduction &amp; cell injury">
            <a:extLst>
              <a:ext uri="{FF2B5EF4-FFF2-40B4-BE49-F238E27FC236}">
                <a16:creationId xmlns:a16="http://schemas.microsoft.com/office/drawing/2014/main" id="{5B331665-3633-45F6-B4BF-A9F2050C1C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-1"/>
            <a:ext cx="10119360" cy="6315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9680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C49D8-66FD-4F99-9C4F-D8311F28B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Cloudy Swelling Of The Renal Tubules In Kidney Stock Photo - Image ...">
            <a:extLst>
              <a:ext uri="{FF2B5EF4-FFF2-40B4-BE49-F238E27FC236}">
                <a16:creationId xmlns:a16="http://schemas.microsoft.com/office/drawing/2014/main" id="{0D9E50FC-4287-483D-A6F0-69A5D3B9881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735292"/>
            <a:ext cx="10058400" cy="58361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8112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8F2D-AB46-4371-8D8F-11FBDFA5A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5760"/>
          </a:xfrm>
        </p:spPr>
        <p:txBody>
          <a:bodyPr/>
          <a:lstStyle/>
          <a:p>
            <a:pPr algn="ctr"/>
            <a:endParaRPr lang="en-IN" dirty="0"/>
          </a:p>
        </p:txBody>
      </p:sp>
      <p:pic>
        <p:nvPicPr>
          <p:cNvPr id="1026" name="Picture 2" descr="General pathology lecture 1 introduction &amp; cell injury">
            <a:extLst>
              <a:ext uri="{FF2B5EF4-FFF2-40B4-BE49-F238E27FC236}">
                <a16:creationId xmlns:a16="http://schemas.microsoft.com/office/drawing/2014/main" id="{1B677B47-DA05-4313-A37B-B6A3943E797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5415"/>
            <a:ext cx="10510887" cy="629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269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72AC-2873-4B90-8A6E-04FC1B02E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5B5B00-2901-475F-AA03-620999C3001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62" y="923827"/>
            <a:ext cx="11114202" cy="5495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358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9F8F1-19BC-4363-B8F0-58751296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31492"/>
          </a:xfrm>
        </p:spPr>
        <p:txBody>
          <a:bodyPr/>
          <a:lstStyle/>
          <a:p>
            <a:pPr algn="ctr"/>
            <a:endParaRPr lang="en-IN" dirty="0"/>
          </a:p>
        </p:txBody>
      </p:sp>
      <p:pic>
        <p:nvPicPr>
          <p:cNvPr id="1026" name="Picture 2" descr="Cell injury">
            <a:extLst>
              <a:ext uri="{FF2B5EF4-FFF2-40B4-BE49-F238E27FC236}">
                <a16:creationId xmlns:a16="http://schemas.microsoft.com/office/drawing/2014/main" id="{CA551C43-BEA1-41EE-A188-FABA39120B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64" y="1"/>
            <a:ext cx="10576874" cy="639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654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3B5CC-C859-4FFF-A974-348527AEA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9174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Amyloid Degeneration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4F3EA-21D6-437D-852A-4DE324C5F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78351"/>
            <a:ext cx="10058400" cy="5165887"/>
          </a:xfrm>
        </p:spPr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Amyloidosis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when an abnormal protein called amyloid builds up in your tissues and organs. When it does, it affects their shape and how they work. 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Amyloidosis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a serious health problem that can lead to life-threatening organ failure</a:t>
            </a:r>
            <a:endParaRPr lang="en-US" dirty="0"/>
          </a:p>
          <a:p>
            <a:r>
              <a:rPr lang="en-US" dirty="0"/>
              <a:t>1. AL Amyloidosis – Primary Amyloidosis  : Immunoglobulin light chain Amyloidosis</a:t>
            </a:r>
          </a:p>
          <a:p>
            <a:r>
              <a:rPr lang="en-US" dirty="0"/>
              <a:t>2. AA Amyloidosis - Secondary Amyloidosis</a:t>
            </a:r>
          </a:p>
          <a:p>
            <a:r>
              <a:rPr lang="en-IN" dirty="0"/>
              <a:t>3. Dialysis related </a:t>
            </a:r>
            <a:r>
              <a:rPr lang="en-US" dirty="0"/>
              <a:t>Amyloidosis</a:t>
            </a:r>
          </a:p>
          <a:p>
            <a:r>
              <a:rPr lang="en-IN" dirty="0"/>
              <a:t>4. Hereditary </a:t>
            </a:r>
            <a:r>
              <a:rPr lang="en-US" dirty="0"/>
              <a:t>Amyloidosis</a:t>
            </a:r>
          </a:p>
          <a:p>
            <a:r>
              <a:rPr lang="en-US" dirty="0"/>
              <a:t>5.  Age related systemic Amyloidosis</a:t>
            </a:r>
          </a:p>
          <a:p>
            <a:r>
              <a:rPr lang="en-US" dirty="0"/>
              <a:t>6. Organ Specific Amyloidosis</a:t>
            </a:r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 descr="Amyloid Deposition">
            <a:extLst>
              <a:ext uri="{FF2B5EF4-FFF2-40B4-BE49-F238E27FC236}">
                <a16:creationId xmlns:a16="http://schemas.microsoft.com/office/drawing/2014/main" id="{2A6B5D61-0E0B-4A2E-964A-308DC860D36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265" y="3261674"/>
            <a:ext cx="6608191" cy="3082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43082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0E355-4241-4F06-BF4A-53AAB4652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 of Amyloidosis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77F48-3ABC-44A2-80BB-D45FF8926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85739"/>
            <a:ext cx="10058400" cy="49584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Change in skin Color.</a:t>
            </a:r>
          </a:p>
          <a:p>
            <a:r>
              <a:rPr lang="en-US" dirty="0"/>
              <a:t>Sudden weight loss.</a:t>
            </a:r>
          </a:p>
          <a:p>
            <a:r>
              <a:rPr lang="en-US" dirty="0"/>
              <a:t>Shortness in breath.</a:t>
            </a:r>
          </a:p>
          <a:p>
            <a:r>
              <a:rPr lang="en-US" dirty="0"/>
              <a:t>Swelling of tongue.</a:t>
            </a:r>
          </a:p>
          <a:p>
            <a:r>
              <a:rPr lang="en-US" dirty="0"/>
              <a:t>Low RBC count.</a:t>
            </a:r>
          </a:p>
          <a:p>
            <a:r>
              <a:rPr lang="en-US" dirty="0"/>
              <a:t>Joint pain. Numbness in legs and feet.</a:t>
            </a:r>
          </a:p>
          <a:p>
            <a:r>
              <a:rPr lang="en-US" dirty="0"/>
              <a:t>Severe weakness.</a:t>
            </a:r>
            <a:endParaRPr lang="en-US" b="1" dirty="0"/>
          </a:p>
          <a:p>
            <a:r>
              <a:rPr lang="en-US" b="1" dirty="0"/>
              <a:t>Types</a:t>
            </a:r>
          </a:p>
          <a:p>
            <a:r>
              <a:rPr lang="en-US" dirty="0"/>
              <a:t>Cardiac Amyloidosis</a:t>
            </a:r>
          </a:p>
          <a:p>
            <a:r>
              <a:rPr lang="en-US" dirty="0"/>
              <a:t>Renal Amyloidosis</a:t>
            </a:r>
          </a:p>
          <a:p>
            <a:r>
              <a:rPr lang="en-US" dirty="0"/>
              <a:t>Gastrointestinal Amyloidosis</a:t>
            </a:r>
          </a:p>
          <a:p>
            <a:r>
              <a:rPr lang="en-US" dirty="0"/>
              <a:t>Neuropathy Amyloidosis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9105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0E43B-608A-4003-94C3-10AFB8195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68359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Pathology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General pathology</a:t>
            </a:r>
            <a:r>
              <a:rPr lang="en-US" sz="18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involves all aspects of pathology. It deals with the diagnosis and management of disease 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21714-04CA-4FF4-A9EB-ECA04A356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639907"/>
          </a:xfrm>
        </p:spPr>
        <p:txBody>
          <a:bodyPr>
            <a:normAutofit fontScale="77500" lnSpcReduction="20000"/>
          </a:bodyPr>
          <a:lstStyle/>
          <a:p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Introduction  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field of modern medical &amp; Medical Research.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Typical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examples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include cervical smear, sputum and gastric washings.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Forensic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pathology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- post mortem examination of a corpse for cause of death using a process called autopsy. </a:t>
            </a:r>
          </a:p>
          <a:p>
            <a:pPr algn="l"/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Dermatopathology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concerns the study of skin diseases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Anatomical,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Clinical and molecular pathology.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Pathology consider four main component of Disease: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1. Causes of disease.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2. Mechanism of development of disease(Pathogenesis)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3. Structural alterations of cells (morphological changes)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4. Consequences of changes ( Clinical Symptoms)</a:t>
            </a:r>
          </a:p>
          <a:p>
            <a:b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n-IN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68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051C6-C6B2-4D86-8001-8CCBC066D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 of Pigmentation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FA743-FC87-44A9-AE65-51B146508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Responsible to develop body color.</a:t>
            </a:r>
          </a:p>
          <a:p>
            <a:r>
              <a:rPr lang="en-US" dirty="0"/>
              <a:t>Disorders of pigmentation can change skin </a:t>
            </a:r>
            <a:r>
              <a:rPr lang="en-US" dirty="0" err="1"/>
              <a:t>colour</a:t>
            </a:r>
            <a:r>
              <a:rPr lang="en-US" dirty="0"/>
              <a:t>.</a:t>
            </a:r>
          </a:p>
          <a:p>
            <a:r>
              <a:rPr lang="en-US" dirty="0"/>
              <a:t>Special cells in the skin produces melanin pigment.</a:t>
            </a:r>
          </a:p>
          <a:p>
            <a:r>
              <a:rPr lang="en-US" dirty="0"/>
              <a:t>More melanin production leads darker skin &amp; less leads lighter color.</a:t>
            </a:r>
          </a:p>
          <a:p>
            <a:r>
              <a:rPr lang="en-US" dirty="0"/>
              <a:t>Missing of skin color due to genetic disorder called Albinism.</a:t>
            </a:r>
          </a:p>
          <a:p>
            <a:r>
              <a:rPr lang="en-US" b="1" dirty="0"/>
              <a:t>Types of Pigments </a:t>
            </a:r>
            <a:endParaRPr lang="en-US" dirty="0"/>
          </a:p>
          <a:p>
            <a:r>
              <a:rPr lang="en-US" b="1" dirty="0"/>
              <a:t>1. Exogenous pigments – </a:t>
            </a:r>
            <a:r>
              <a:rPr lang="en-US" dirty="0"/>
              <a:t>Coming from outside the body.</a:t>
            </a:r>
          </a:p>
          <a:p>
            <a:r>
              <a:rPr lang="en-US" b="1" dirty="0"/>
              <a:t>2. Endogenous pigments – </a:t>
            </a:r>
            <a:r>
              <a:rPr lang="en-US" dirty="0"/>
              <a:t>Synthesized within the body</a:t>
            </a:r>
            <a:endParaRPr lang="en-IN" dirty="0"/>
          </a:p>
        </p:txBody>
      </p:sp>
      <p:pic>
        <p:nvPicPr>
          <p:cNvPr id="4" name="Picture 3" descr="Skin Pigmentation Home Remedies">
            <a:extLst>
              <a:ext uri="{FF2B5EF4-FFF2-40B4-BE49-F238E27FC236}">
                <a16:creationId xmlns:a16="http://schemas.microsoft.com/office/drawing/2014/main" id="{5C555206-9288-4376-8FBC-9DCD54512E2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026" y="2982060"/>
            <a:ext cx="3952974" cy="32302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4502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7AFCA-0E3F-48E9-8034-8CA85754C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Pigments">
            <a:extLst>
              <a:ext uri="{FF2B5EF4-FFF2-40B4-BE49-F238E27FC236}">
                <a16:creationId xmlns:a16="http://schemas.microsoft.com/office/drawing/2014/main" id="{83E1013E-A623-4670-973F-061BE60C53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46" y="612743"/>
            <a:ext cx="10260133" cy="563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1077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93A65-9639-4035-82BF-09A0522F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Exogenous pigments</a:t>
            </a:r>
            <a:endParaRPr lang="en-IN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249EC-552A-46F9-9002-8B90FF4C0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1. 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pigments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characterized as agents containing color that are formed outside of the body but found within tissues.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2. 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Exogenous pigments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can find their way into the body in a variety of ways.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3.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Examples of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exogenous pigments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carbon, asbestos fibers, tattoo ink, and metals.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4.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Copper is the most commonly visualized exogenous pigment found in liver tissue.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Carbon, dust , pollutants, lubricants, tattooing.</a:t>
            </a:r>
          </a:p>
          <a:p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1131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DE426-22A7-40A9-B386-0E13C3EA0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Pigments">
            <a:extLst>
              <a:ext uri="{FF2B5EF4-FFF2-40B4-BE49-F238E27FC236}">
                <a16:creationId xmlns:a16="http://schemas.microsoft.com/office/drawing/2014/main" id="{816601BA-DB17-449A-9ABE-4501C34FAC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286603"/>
            <a:ext cx="10119360" cy="603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8017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2483-0A48-4E27-9067-09CBE1C0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7862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Lipofuscin –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Aging pigment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83F96-EE2F-4C7C-981C-FD17566FC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508289"/>
            <a:ext cx="10058400" cy="4794438"/>
          </a:xfrm>
        </p:spPr>
        <p:txBody>
          <a:bodyPr>
            <a:normAutofit/>
          </a:bodyPr>
          <a:lstStyle/>
          <a:p>
            <a:r>
              <a:rPr lang="en-US" dirty="0"/>
              <a:t>Yellow brown </a:t>
            </a:r>
            <a:r>
              <a:rPr lang="en-US" dirty="0" err="1"/>
              <a:t>colour</a:t>
            </a:r>
            <a:r>
              <a:rPr lang="en-US" dirty="0"/>
              <a:t> due to extracellular peroxidation of poly-saturated lipids.</a:t>
            </a:r>
          </a:p>
          <a:p>
            <a:r>
              <a:rPr lang="en-US" dirty="0"/>
              <a:t>It is made up of lipids and phospholipids attached to protein.</a:t>
            </a:r>
          </a:p>
          <a:p>
            <a:pPr marL="0" indent="0">
              <a:buNone/>
            </a:pPr>
            <a:r>
              <a:rPr lang="en-US" dirty="0"/>
              <a:t>Extra accumulation  of lipofuscin causes disease called </a:t>
            </a:r>
            <a:r>
              <a:rPr lang="en-US" b="1" dirty="0"/>
              <a:t>Lipofuscinosis.</a:t>
            </a:r>
          </a:p>
          <a:p>
            <a:pPr marL="0" indent="0">
              <a:buNone/>
            </a:pPr>
            <a:r>
              <a:rPr lang="en-US" b="1" dirty="0"/>
              <a:t>Types</a:t>
            </a:r>
          </a:p>
          <a:p>
            <a:pPr marL="0" indent="0">
              <a:buNone/>
            </a:pPr>
            <a:r>
              <a:rPr lang="en-US" b="1" dirty="0"/>
              <a:t>Primary : </a:t>
            </a:r>
            <a:r>
              <a:rPr lang="en-US" dirty="0"/>
              <a:t> Hereditary</a:t>
            </a:r>
          </a:p>
          <a:p>
            <a:pPr marL="0" indent="0">
              <a:buNone/>
            </a:pPr>
            <a:r>
              <a:rPr lang="en-US" dirty="0"/>
              <a:t>Accumulation in certain organs e.g. Liver , brain.</a:t>
            </a:r>
          </a:p>
          <a:p>
            <a:pPr marL="0" indent="0">
              <a:buNone/>
            </a:pPr>
            <a:r>
              <a:rPr lang="en-US" dirty="0" err="1"/>
              <a:t>Dabin</a:t>
            </a:r>
            <a:r>
              <a:rPr lang="en-US" dirty="0"/>
              <a:t> –</a:t>
            </a:r>
            <a:r>
              <a:rPr lang="en-US" dirty="0" err="1"/>
              <a:t>johnson</a:t>
            </a:r>
            <a:r>
              <a:rPr lang="en-US" dirty="0"/>
              <a:t> Syndrome and Gilbert syndrome.</a:t>
            </a:r>
          </a:p>
          <a:p>
            <a:pPr marL="0" indent="0">
              <a:buNone/>
            </a:pPr>
            <a:r>
              <a:rPr lang="en-US" b="1" dirty="0"/>
              <a:t>Secondary : </a:t>
            </a:r>
            <a:r>
              <a:rPr lang="en-US" dirty="0"/>
              <a:t>Found in cells show slow changes.</a:t>
            </a:r>
          </a:p>
          <a:p>
            <a:pPr marL="0" indent="0">
              <a:buNone/>
            </a:pPr>
            <a:r>
              <a:rPr lang="en-US" dirty="0"/>
              <a:t>Mainly seen in malnutrition people.</a:t>
            </a:r>
          </a:p>
          <a:p>
            <a:pPr marL="0" indent="0">
              <a:buNone/>
            </a:pPr>
            <a:r>
              <a:rPr lang="en-US" dirty="0"/>
              <a:t>Can show effect on liver or myocardium muscle.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3" descr="Lipofuscin - Wikipedia">
            <a:extLst>
              <a:ext uri="{FF2B5EF4-FFF2-40B4-BE49-F238E27FC236}">
                <a16:creationId xmlns:a16="http://schemas.microsoft.com/office/drawing/2014/main" id="{DCE2042D-23B4-4700-AF8A-90336A85D4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249" y="3572759"/>
            <a:ext cx="3215287" cy="2296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84317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5DB1D-FDF4-4D72-BBEB-C172B11FB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173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Melanin – 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important endogenous pigment brownish black in </a:t>
            </a:r>
            <a:r>
              <a:rPr lang="en-US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endParaRPr lang="en-IN" dirty="0">
              <a:solidFill>
                <a:srgbClr val="002060"/>
              </a:solidFill>
            </a:endParaRPr>
          </a:p>
        </p:txBody>
      </p:sp>
      <p:pic>
        <p:nvPicPr>
          <p:cNvPr id="4" name="Content Placeholder 3" descr="What Is Melanin? How Does Melanin Affect Skin Color? » Science ABC">
            <a:extLst>
              <a:ext uri="{FF2B5EF4-FFF2-40B4-BE49-F238E27FC236}">
                <a16:creationId xmlns:a16="http://schemas.microsoft.com/office/drawing/2014/main" id="{4DF2BCE8-E90C-4351-8CA1-B3A5BB74941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54" y="1737360"/>
            <a:ext cx="3823422" cy="4395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Melanin Review Project: biology, chemistry, en, melanin, pigment ...">
            <a:extLst>
              <a:ext uri="{FF2B5EF4-FFF2-40B4-BE49-F238E27FC236}">
                <a16:creationId xmlns:a16="http://schemas.microsoft.com/office/drawing/2014/main" id="{79F1FC7E-E804-46B4-BE70-D5CF05F4FCD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73" y="1808940"/>
            <a:ext cx="6319373" cy="43959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53231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9E757-166A-4229-AB50-86721707A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9838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Melanin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DE8F0-09F1-4751-B577-EDD1A1510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84988"/>
            <a:ext cx="10058400" cy="517849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Melasnoblasts</a:t>
            </a:r>
            <a:r>
              <a:rPr lang="en-US" dirty="0"/>
              <a:t> is precursor cell of melanocyte.</a:t>
            </a:r>
          </a:p>
          <a:p>
            <a:r>
              <a:rPr lang="en-US" dirty="0"/>
              <a:t>Located basal layer of epidermis and hair follicles.</a:t>
            </a:r>
          </a:p>
          <a:p>
            <a:r>
              <a:rPr lang="en-US" dirty="0"/>
              <a:t>Skin </a:t>
            </a:r>
            <a:r>
              <a:rPr lang="en-US" dirty="0" err="1"/>
              <a:t>colour</a:t>
            </a:r>
            <a:r>
              <a:rPr lang="en-US" dirty="0"/>
              <a:t> depends on type &amp; Amount of melanin present in the skin of individuals.</a:t>
            </a:r>
          </a:p>
          <a:p>
            <a:r>
              <a:rPr lang="en-US" dirty="0"/>
              <a:t>Melanin content changes at various sites of skin of the same individuals.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humans, melanin exists as three forms: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eumelanin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(which is subdivided further into black and brown forms),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pheomelanin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neuromelanin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Four different types of pigments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Oxygenated hemoglobin ( Red)  -  Arteries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Reduced Hemoglobin (Blue)  -Veins.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Exogenous – Carotenoids (Yellow)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Endogenously – melanin (Brown)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59742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DC691-4D09-48FB-BF75-1A13938B3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1035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controlling Pigmentation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313DF-96E4-4135-87C1-CE944564F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08921"/>
            <a:ext cx="10058400" cy="476794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Extrinsic Factors :</a:t>
            </a:r>
          </a:p>
          <a:p>
            <a:pPr>
              <a:lnSpc>
                <a:spcPct val="150000"/>
              </a:lnSpc>
            </a:pPr>
            <a:r>
              <a:rPr lang="en-US" dirty="0"/>
              <a:t>Body distribution, Sex, genetic problems, age, variable hormones, responsiveness, hair cycle dependent changes, climate, UV radiations, toxins, pollutants, infestations.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Intrinsic Factors</a:t>
            </a:r>
            <a:r>
              <a:rPr lang="en-US" b="1" dirty="0"/>
              <a:t> :</a:t>
            </a:r>
          </a:p>
          <a:p>
            <a:pPr>
              <a:lnSpc>
                <a:spcPct val="150000"/>
              </a:lnSpc>
            </a:pPr>
            <a:r>
              <a:rPr lang="en-US" dirty="0"/>
              <a:t>Keratinocytes, fibroblast, hormonal secretion, blood supply, working of nervous system.</a:t>
            </a:r>
          </a:p>
          <a:p>
            <a:pPr>
              <a:lnSpc>
                <a:spcPct val="150000"/>
              </a:lnSpc>
            </a:pPr>
            <a:r>
              <a:rPr lang="en-US" dirty="0"/>
              <a:t>Number of melanocyte</a:t>
            </a:r>
          </a:p>
          <a:p>
            <a:pPr>
              <a:lnSpc>
                <a:spcPct val="150000"/>
              </a:lnSpc>
            </a:pPr>
            <a:r>
              <a:rPr lang="en-US" dirty="0"/>
              <a:t>Expression and function of </a:t>
            </a:r>
            <a:r>
              <a:rPr lang="en-US" dirty="0" err="1"/>
              <a:t>melanosomal</a:t>
            </a:r>
            <a:r>
              <a:rPr lang="en-US" dirty="0"/>
              <a:t> enzymes.</a:t>
            </a:r>
          </a:p>
          <a:p>
            <a:pPr>
              <a:lnSpc>
                <a:spcPct val="150000"/>
              </a:lnSpc>
            </a:pPr>
            <a:r>
              <a:rPr lang="en-IN" dirty="0"/>
              <a:t>The amount of eumelanin and pheomelanin synthesized.</a:t>
            </a:r>
          </a:p>
        </p:txBody>
      </p:sp>
    </p:spTree>
    <p:extLst>
      <p:ext uri="{BB962C8B-B14F-4D97-AF65-F5344CB8AC3E}">
        <p14:creationId xmlns:p14="http://schemas.microsoft.com/office/powerpoint/2010/main" val="1688783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9ECD4-9D45-4600-BF9E-0E2CF5937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7039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Melanosis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C747-0E98-4A31-A828-4625C5B28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Disorder by melanin metabolism</a:t>
            </a:r>
          </a:p>
          <a:p>
            <a:r>
              <a:rPr lang="en-US" dirty="0"/>
              <a:t>Hyper pigmentation &amp; Hypopigmentation.</a:t>
            </a:r>
          </a:p>
          <a:p>
            <a:r>
              <a:rPr lang="en-US" dirty="0"/>
              <a:t>Hereditary</a:t>
            </a:r>
          </a:p>
          <a:p>
            <a:r>
              <a:rPr lang="en-US" dirty="0"/>
              <a:t>Acquired </a:t>
            </a:r>
          </a:p>
          <a:p>
            <a:r>
              <a:rPr lang="en-US" dirty="0"/>
              <a:t>Local  hyperpigmentation : </a:t>
            </a:r>
          </a:p>
          <a:p>
            <a:pPr lvl="1"/>
            <a:r>
              <a:rPr lang="en-US" dirty="0"/>
              <a:t>1. Freckles</a:t>
            </a:r>
          </a:p>
          <a:p>
            <a:pPr lvl="1"/>
            <a:r>
              <a:rPr lang="en-US" dirty="0"/>
              <a:t>2. Melanoderma</a:t>
            </a:r>
          </a:p>
          <a:p>
            <a:pPr lvl="1"/>
            <a:r>
              <a:rPr lang="en-US" dirty="0"/>
              <a:t>3. Lentigo</a:t>
            </a:r>
          </a:p>
          <a:p>
            <a:pPr lvl="1"/>
            <a:r>
              <a:rPr lang="en-US" dirty="0"/>
              <a:t>4. Non –Cell nevus (Birth Marks)</a:t>
            </a:r>
          </a:p>
          <a:p>
            <a:r>
              <a:rPr lang="en-US" dirty="0"/>
              <a:t>Common</a:t>
            </a:r>
          </a:p>
          <a:p>
            <a:endParaRPr lang="en-IN" dirty="0"/>
          </a:p>
        </p:txBody>
      </p:sp>
      <p:pic>
        <p:nvPicPr>
          <p:cNvPr id="4" name="Picture 3" descr="What causes freckles? Here's how they form - Insider">
            <a:extLst>
              <a:ext uri="{FF2B5EF4-FFF2-40B4-BE49-F238E27FC236}">
                <a16:creationId xmlns:a16="http://schemas.microsoft.com/office/drawing/2014/main" id="{41F2DA31-0DAD-47DD-AE9C-966A203E67F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939143" cy="16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9985689-D058-41E0-8570-5484F22592AA}"/>
              </a:ext>
            </a:extLst>
          </p:cNvPr>
          <p:cNvSpPr/>
          <p:nvPr/>
        </p:nvSpPr>
        <p:spPr>
          <a:xfrm>
            <a:off x="354563" y="1511559"/>
            <a:ext cx="1950098" cy="186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Freckles</a:t>
            </a:r>
            <a:endParaRPr lang="en-IN" dirty="0"/>
          </a:p>
        </p:txBody>
      </p:sp>
      <p:pic>
        <p:nvPicPr>
          <p:cNvPr id="6" name="Picture 5" descr="melanoderma - Liberal Dictionary">
            <a:extLst>
              <a:ext uri="{FF2B5EF4-FFF2-40B4-BE49-F238E27FC236}">
                <a16:creationId xmlns:a16="http://schemas.microsoft.com/office/drawing/2014/main" id="{A0945F96-7175-4D6B-9762-DB44B02EB80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582" y="22198"/>
            <a:ext cx="3214098" cy="23664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301674F-FDF2-48C4-A141-F2BBB19B9873}"/>
              </a:ext>
            </a:extLst>
          </p:cNvPr>
          <p:cNvSpPr/>
          <p:nvPr/>
        </p:nvSpPr>
        <p:spPr>
          <a:xfrm>
            <a:off x="8406882" y="2528596"/>
            <a:ext cx="2043404" cy="3265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Melanoderma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8" name="Picture 7" descr="Lentigo: Background, Pathophysiology, Etiology">
            <a:extLst>
              <a:ext uri="{FF2B5EF4-FFF2-40B4-BE49-F238E27FC236}">
                <a16:creationId xmlns:a16="http://schemas.microsoft.com/office/drawing/2014/main" id="{0A940DAB-F75F-4569-9A72-B0176ADB8A5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841" y="3754638"/>
            <a:ext cx="3619500" cy="24688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9B2AFCE-8F8D-4C9C-97B8-89E99FC562D1}"/>
              </a:ext>
            </a:extLst>
          </p:cNvPr>
          <p:cNvSpPr/>
          <p:nvPr/>
        </p:nvSpPr>
        <p:spPr>
          <a:xfrm>
            <a:off x="9428584" y="5839445"/>
            <a:ext cx="2146041" cy="35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Lentigo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" name="Picture 9" descr="Congenital melanocytic nevus - Dermatology Advisor">
            <a:extLst>
              <a:ext uri="{FF2B5EF4-FFF2-40B4-BE49-F238E27FC236}">
                <a16:creationId xmlns:a16="http://schemas.microsoft.com/office/drawing/2014/main" id="{1C36E139-C685-4388-9636-E4B92C00F9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917" y="3754638"/>
            <a:ext cx="3694923" cy="24688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6D787DA-724F-4EAC-88B2-3C42C62669C3}"/>
              </a:ext>
            </a:extLst>
          </p:cNvPr>
          <p:cNvSpPr/>
          <p:nvPr/>
        </p:nvSpPr>
        <p:spPr>
          <a:xfrm>
            <a:off x="5815914" y="5896947"/>
            <a:ext cx="2438400" cy="3265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Non –Cell nevus ( Birth marks)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110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4BF6F-9E41-4826-8B7A-F4E1D3B1A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5960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Jaundice</a:t>
            </a:r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971BD8F-888A-4F2F-8C79-213BEB19A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66335"/>
            <a:ext cx="10058400" cy="4819135"/>
          </a:xfrm>
        </p:spPr>
        <p:txBody>
          <a:bodyPr>
            <a:normAutofit/>
          </a:bodyPr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Jaundice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a condition in which the skin, whites of the eyes and mucous membranes turn yellow because of a high level of bilirubin, a yellow-orange bile pigment. 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Jaundice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has many causes, including hepatitis, gallstones and tumors.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 adults,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jaundice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usually doesn't need to be treated.</a:t>
            </a:r>
          </a:p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Jaundice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caused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by a buildup of bilirubin, a waste material, in the blood.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An inflamed liver or obstructed bile duct can lead to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jaundice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as well as other underlying conditions.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Three types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1. Hepatocellular  - due to liver injury.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2. Hemolytic – due to hemolysis of erythrocytes.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3. Obstructive – Obstruction in bile duct.</a:t>
            </a:r>
            <a:endParaRPr lang="en-IN" dirty="0"/>
          </a:p>
        </p:txBody>
      </p:sp>
      <p:pic>
        <p:nvPicPr>
          <p:cNvPr id="6" name="Picture 5" descr="Jaundice: Symptoms, Treatment, Causes, and Types">
            <a:extLst>
              <a:ext uri="{FF2B5EF4-FFF2-40B4-BE49-F238E27FC236}">
                <a16:creationId xmlns:a16="http://schemas.microsoft.com/office/drawing/2014/main" id="{521FE127-8DD4-4A5B-BE6F-21B58DCE302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027" y="4028303"/>
            <a:ext cx="3525795" cy="23647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570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76A7-BFCE-4C0A-B595-59DCFAFD5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 of Pathology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AFD56-1202-460E-96B8-F0940876A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8905"/>
            <a:ext cx="10058400" cy="558249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Anatomical Pathology </a:t>
            </a:r>
          </a:p>
          <a:p>
            <a:r>
              <a:rPr lang="en-US" b="1" dirty="0"/>
              <a:t>Cytopathology</a:t>
            </a:r>
          </a:p>
          <a:p>
            <a:r>
              <a:rPr lang="en-US" b="1" dirty="0"/>
              <a:t>Dermatopathology</a:t>
            </a:r>
          </a:p>
          <a:p>
            <a:r>
              <a:rPr lang="en-US" b="1" dirty="0"/>
              <a:t>Forensic pathology</a:t>
            </a:r>
          </a:p>
          <a:p>
            <a:r>
              <a:rPr lang="en-US" b="1" dirty="0"/>
              <a:t>Histopathology</a:t>
            </a:r>
          </a:p>
          <a:p>
            <a:r>
              <a:rPr lang="en-US" b="1" dirty="0" err="1"/>
              <a:t>Nephro</a:t>
            </a:r>
            <a:r>
              <a:rPr lang="en-US" b="1" dirty="0"/>
              <a:t>-pathology or Renal Pathology</a:t>
            </a:r>
          </a:p>
          <a:p>
            <a:r>
              <a:rPr lang="en-US" b="1" dirty="0"/>
              <a:t>Neuropathology</a:t>
            </a:r>
          </a:p>
          <a:p>
            <a:r>
              <a:rPr lang="en-US" b="1" dirty="0"/>
              <a:t>Pulmonary Pathology</a:t>
            </a:r>
          </a:p>
          <a:p>
            <a:r>
              <a:rPr lang="en-US" b="1" dirty="0"/>
              <a:t>Surgical pathology </a:t>
            </a:r>
          </a:p>
          <a:p>
            <a:r>
              <a:rPr lang="en-US" b="1" dirty="0"/>
              <a:t>Clinical Pathology</a:t>
            </a:r>
          </a:p>
          <a:p>
            <a:r>
              <a:rPr lang="en-IN" b="1" dirty="0"/>
              <a:t>Hematopathology</a:t>
            </a:r>
          </a:p>
          <a:p>
            <a:r>
              <a:rPr lang="en-IN" b="1" dirty="0"/>
              <a:t>Immunopathology</a:t>
            </a:r>
          </a:p>
          <a:p>
            <a:r>
              <a:rPr lang="en-IN" b="1" dirty="0"/>
              <a:t>Radiation pathology</a:t>
            </a:r>
          </a:p>
          <a:p>
            <a:r>
              <a:rPr lang="en-IN" b="1" dirty="0"/>
              <a:t>Molecular pathology</a:t>
            </a:r>
          </a:p>
          <a:p>
            <a:r>
              <a:rPr lang="en-IN" b="1" dirty="0"/>
              <a:t>Psychopathology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668366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E4B7-33F0-46EF-B3BA-85E16F39F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021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Jaundice- Causes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5D3F2-C4DD-4DD7-A67C-E30FD8F07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74573"/>
            <a:ext cx="10058400" cy="48191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Due to accumulation of bilirubin in tissues. </a:t>
            </a:r>
          </a:p>
          <a:p>
            <a:pPr marL="0" indent="0">
              <a:buNone/>
            </a:pPr>
            <a:r>
              <a:rPr lang="en-US" dirty="0"/>
              <a:t> Bilirubin level in blood gets increased. ( Above 2-3 mg/dl) gives rise to jaundice.</a:t>
            </a:r>
          </a:p>
          <a:p>
            <a:pPr marL="0" indent="0">
              <a:buNone/>
            </a:pPr>
            <a:r>
              <a:rPr lang="en-US" b="1" dirty="0"/>
              <a:t>High bilirubin is of two types :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Unconjugated type : </a:t>
            </a:r>
            <a:r>
              <a:rPr lang="en-US" dirty="0"/>
              <a:t>bilirubin excess in RBCs </a:t>
            </a:r>
            <a:r>
              <a:rPr lang="en-US" dirty="0" err="1"/>
              <a:t>e.g</a:t>
            </a:r>
            <a:r>
              <a:rPr lang="en-US" dirty="0"/>
              <a:t> Gilbert’s Syndrome, Newborn jaundice.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 Conjugated Type</a:t>
            </a:r>
            <a:r>
              <a:rPr lang="en-US" dirty="0"/>
              <a:t>: due to liver disorders like cirrhosis, hepatitis, infections, medicines, obstruction in the bile.</a:t>
            </a:r>
          </a:p>
          <a:p>
            <a:pPr marL="0" indent="0">
              <a:buNone/>
            </a:pPr>
            <a:r>
              <a:rPr lang="en-US" b="1" dirty="0"/>
              <a:t>It is detected by using ultrasound medical imaging.</a:t>
            </a:r>
          </a:p>
          <a:p>
            <a:pPr marL="0" indent="0">
              <a:buNone/>
            </a:pPr>
            <a:r>
              <a:rPr lang="en-US" b="1" dirty="0"/>
              <a:t>Inner disorders : Acute inflammation of liver.</a:t>
            </a:r>
          </a:p>
          <a:p>
            <a:pPr marL="0" indent="0">
              <a:buNone/>
            </a:pPr>
            <a:r>
              <a:rPr lang="en-US" b="1" dirty="0"/>
              <a:t>Obstruction of bile duct.</a:t>
            </a:r>
          </a:p>
          <a:p>
            <a:pPr marL="0" indent="0">
              <a:buNone/>
            </a:pPr>
            <a:r>
              <a:rPr lang="en-US" b="1" dirty="0"/>
              <a:t>Hemolytic anemia</a:t>
            </a:r>
          </a:p>
          <a:p>
            <a:pPr marL="0" indent="0">
              <a:buNone/>
            </a:pPr>
            <a:r>
              <a:rPr lang="en-US" b="1" dirty="0"/>
              <a:t>Gilbert Syndrome</a:t>
            </a:r>
          </a:p>
          <a:p>
            <a:pPr marL="0" indent="0">
              <a:buNone/>
            </a:pPr>
            <a:r>
              <a:rPr lang="en-US" b="1" dirty="0"/>
              <a:t>Cholestasis</a:t>
            </a:r>
            <a:endParaRPr lang="en-IN" b="1" dirty="0"/>
          </a:p>
        </p:txBody>
      </p:sp>
      <p:pic>
        <p:nvPicPr>
          <p:cNvPr id="4" name="Picture 3" descr="Gilbert syndrome - Symptoms, diagnosis and treatment | BMJ Best ...">
            <a:extLst>
              <a:ext uri="{FF2B5EF4-FFF2-40B4-BE49-F238E27FC236}">
                <a16:creationId xmlns:a16="http://schemas.microsoft.com/office/drawing/2014/main" id="{441E25CF-C616-4DE2-A5E3-D2C9C3717A2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60" y="4299843"/>
            <a:ext cx="4290060" cy="16687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84AEF01-2E76-4499-977D-294127286E71}"/>
              </a:ext>
            </a:extLst>
          </p:cNvPr>
          <p:cNvSpPr/>
          <p:nvPr/>
        </p:nvSpPr>
        <p:spPr>
          <a:xfrm>
            <a:off x="7191632" y="6096000"/>
            <a:ext cx="2940909" cy="197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Gilbert’s Syndrome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231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emolytic anemia x">
            <a:extLst>
              <a:ext uri="{FF2B5EF4-FFF2-40B4-BE49-F238E27FC236}">
                <a16:creationId xmlns:a16="http://schemas.microsoft.com/office/drawing/2014/main" id="{B24A1D76-8529-45AF-AB80-76D2796E8BD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16" y="1128584"/>
            <a:ext cx="4974639" cy="5049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Bile duct obstruction causes, signs, symptoms, diagnosis and treatment">
            <a:extLst>
              <a:ext uri="{FF2B5EF4-FFF2-40B4-BE49-F238E27FC236}">
                <a16:creationId xmlns:a16="http://schemas.microsoft.com/office/drawing/2014/main" id="{878473C2-60E1-49FE-9043-D6E705DD0FE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28584"/>
            <a:ext cx="5395783" cy="51815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A9CE9D-E47D-41B6-AE98-676EA961F84C}"/>
              </a:ext>
            </a:extLst>
          </p:cNvPr>
          <p:cNvSpPr/>
          <p:nvPr/>
        </p:nvSpPr>
        <p:spPr>
          <a:xfrm>
            <a:off x="6738551" y="5980670"/>
            <a:ext cx="3756454" cy="329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Obstruction of liver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187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F766-3323-46BF-890F-8C37E23DB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20346"/>
            <a:ext cx="10058400" cy="525574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effectLst/>
              </a:rPr>
              <a:t>Rarer conditions that may cause jaundice include: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rgbClr val="002060"/>
                </a:solidFill>
                <a:effectLst/>
              </a:rPr>
              <a:t>Crigler</a:t>
            </a:r>
            <a:r>
              <a:rPr lang="en-US" sz="2400" b="1" dirty="0">
                <a:solidFill>
                  <a:srgbClr val="002060"/>
                </a:solidFill>
                <a:effectLst/>
              </a:rPr>
              <a:t>-Najjar syndrome:</a:t>
            </a:r>
            <a:r>
              <a:rPr lang="en-US" sz="2400" dirty="0">
                <a:solidFill>
                  <a:srgbClr val="002060"/>
                </a:solidFill>
                <a:effectLst/>
              </a:rPr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This is an inherited condition that impairs the specific enzyme responsible for processing bilirubin.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rgbClr val="002060"/>
                </a:solidFill>
                <a:effectLst/>
              </a:rPr>
              <a:t>Dubin</a:t>
            </a:r>
            <a:r>
              <a:rPr lang="en-US" sz="2400" b="1" dirty="0">
                <a:solidFill>
                  <a:srgbClr val="002060"/>
                </a:solidFill>
                <a:effectLst/>
              </a:rPr>
              <a:t>-Johnson syndrome:</a:t>
            </a:r>
            <a:r>
              <a:rPr lang="en-US" sz="2400" dirty="0">
                <a:solidFill>
                  <a:srgbClr val="002060"/>
                </a:solidFill>
                <a:effectLst/>
              </a:rPr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This is an inherited form of chronic jaundice that prevents conjugated bilirubin from being secreted from of the cells of the liver.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effectLst/>
              </a:rPr>
              <a:t>Pseudojaundice: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 This is a harmless form of jaundice. The yellowing of the skin results from an excess of </a:t>
            </a:r>
            <a:r>
              <a:rPr lang="en-US" sz="2400" u="none" strike="noStrike" dirty="0">
                <a:solidFill>
                  <a:srgbClr val="05A2D3"/>
                </a:solidFill>
                <a:effectLst/>
                <a:hlinkClick r:id="rId2" tooltip="All you need to know about beta carotene"/>
              </a:rPr>
              <a:t>beta-carotene</a:t>
            </a:r>
            <a:r>
              <a:rPr lang="en-US" sz="2400" dirty="0">
                <a:effectLst/>
              </a:rPr>
              <a:t>, not from an excess of bilirubin. Pseudojaundice usually arises from eating large quantities of carrot, </a:t>
            </a:r>
            <a:r>
              <a:rPr lang="en-US" sz="2400" u="none" strike="noStrike" dirty="0">
                <a:solidFill>
                  <a:srgbClr val="05A2D3"/>
                </a:solidFill>
                <a:effectLst/>
                <a:hlinkClick r:id="rId3" tooltip="What are the health benefits of pumpkins?"/>
              </a:rPr>
              <a:t>pumpkin</a:t>
            </a:r>
            <a:r>
              <a:rPr lang="en-US" sz="2400" dirty="0">
                <a:effectLst/>
              </a:rPr>
              <a:t>, or melon.</a:t>
            </a:r>
          </a:p>
          <a:p>
            <a:br>
              <a:rPr lang="en-US" sz="1600" b="0" i="0" dirty="0">
                <a:solidFill>
                  <a:srgbClr val="231F20"/>
                </a:solidFill>
                <a:effectLst/>
                <a:latin typeface="Proxima Nova"/>
              </a:rPr>
            </a:b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7851191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3586B-CC32-417B-9578-F58C6FD8E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Jaundice- Effects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870D1-D679-428E-9F5F-54CF8B166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8906"/>
            <a:ext cx="10058400" cy="5436608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a yellow tinge to the skin and the whites of the eyes.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 normally starting at the head and spreading down the body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pale stools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dark urine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Itchiness.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31F20"/>
                </a:solidFill>
                <a:latin typeface="Proxima Nova"/>
              </a:rPr>
              <a:t>Stools are pale.</a:t>
            </a:r>
          </a:p>
          <a:p>
            <a:pPr algn="l"/>
            <a:r>
              <a:rPr lang="en-US" b="0" i="0" dirty="0">
                <a:solidFill>
                  <a:srgbClr val="231F20"/>
                </a:solidFill>
                <a:effectLst/>
                <a:latin typeface="Proxima Nova"/>
              </a:rPr>
              <a:t>Accompanying symptoms of jaundice resulting from low bilirubin levels include: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Proxima Nova"/>
                <a:hlinkClick r:id="rId2" tooltip="Fatigue: Why am I so tired and what can I do about it?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fatigue</a:t>
            </a:r>
            <a:endParaRPr lang="en-US" b="0" i="0" dirty="0">
              <a:solidFill>
                <a:schemeClr val="tx1"/>
              </a:solidFill>
              <a:effectLst/>
              <a:latin typeface="Proxima Nova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Proxima Nova"/>
              </a:rPr>
              <a:t>abdominal pain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Proxima Nova"/>
              </a:rPr>
              <a:t>weight loss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Proxima Nova"/>
              </a:rPr>
              <a:t>vomiting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Proxima Nova"/>
                <a:hlinkClick r:id="rId3" tooltip="Fever: What you need to know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fever</a:t>
            </a:r>
            <a:endParaRPr lang="en-US" b="0" i="0" dirty="0">
              <a:solidFill>
                <a:schemeClr val="tx1"/>
              </a:solidFill>
              <a:effectLst/>
              <a:latin typeface="Proxima Nova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99231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30C60-0A8A-4C3A-B7E2-9EF70D51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 descr="General Treatment• - Drink 6-8 glasses of water a day  - Eat lots of raw fruits and vegetables (especially green leafy  ve...">
            <a:extLst>
              <a:ext uri="{FF2B5EF4-FFF2-40B4-BE49-F238E27FC236}">
                <a16:creationId xmlns:a16="http://schemas.microsoft.com/office/drawing/2014/main" id="{25155E82-05BC-4FCC-B288-5F3D4AE33C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1" y="222422"/>
            <a:ext cx="10224804" cy="623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783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39A-0E60-450D-BA9A-BFDB85D79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7493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Necrosis 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injury leads programmed premature death.</a:t>
            </a:r>
            <a:endParaRPr lang="en-IN" dirty="0">
              <a:solidFill>
                <a:srgbClr val="002060"/>
              </a:solidFill>
            </a:endParaRPr>
          </a:p>
        </p:txBody>
      </p:sp>
      <p:pic>
        <p:nvPicPr>
          <p:cNvPr id="2050" name="Picture 2" descr="Hallmarks of the apoptotic and necrotic cell death process ...">
            <a:extLst>
              <a:ext uri="{FF2B5EF4-FFF2-40B4-BE49-F238E27FC236}">
                <a16:creationId xmlns:a16="http://schemas.microsoft.com/office/drawing/2014/main" id="{26301FE6-9E57-44BB-8D0B-5B08B440B7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14" y="1449859"/>
            <a:ext cx="1055267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0631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crosis as Programmed Cell Death | IntechOpen">
            <a:extLst>
              <a:ext uri="{FF2B5EF4-FFF2-40B4-BE49-F238E27FC236}">
                <a16:creationId xmlns:a16="http://schemas.microsoft.com/office/drawing/2014/main" id="{236AF123-BFF0-428B-9107-204F0901271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53514"/>
            <a:ext cx="9936480" cy="4176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28088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60967-E2F3-44B8-9453-83D2D545B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76078"/>
          </a:xfrm>
        </p:spPr>
        <p:txBody>
          <a:bodyPr/>
          <a:lstStyle/>
          <a:p>
            <a:pPr algn="ctr"/>
            <a:r>
              <a:rPr lang="en-US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necrosis: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6ABFA-03A0-4F4D-9A59-E40F82850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85103"/>
            <a:ext cx="10058400" cy="462518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External Factors : </a:t>
            </a:r>
          </a:p>
          <a:p>
            <a:r>
              <a:rPr lang="en-US" dirty="0"/>
              <a:t>1.Mechanical trauma</a:t>
            </a:r>
          </a:p>
          <a:p>
            <a:r>
              <a:rPr lang="en-US" dirty="0"/>
              <a:t>2. Damage to blood vessels.</a:t>
            </a:r>
          </a:p>
          <a:p>
            <a:r>
              <a:rPr lang="en-US" dirty="0"/>
              <a:t>3. Cellular Ischemia or Cellular burns </a:t>
            </a:r>
          </a:p>
          <a:p>
            <a:r>
              <a:rPr lang="en-US" dirty="0"/>
              <a:t>4. Low temperature</a:t>
            </a:r>
          </a:p>
          <a:p>
            <a:r>
              <a:rPr lang="en-US" dirty="0"/>
              <a:t>5. Toxin mediated necrosis e.g. snake venom</a:t>
            </a:r>
          </a:p>
          <a:p>
            <a:r>
              <a:rPr lang="en-US" b="1" dirty="0">
                <a:solidFill>
                  <a:srgbClr val="002060"/>
                </a:solidFill>
              </a:rPr>
              <a:t>Internal factors :</a:t>
            </a:r>
          </a:p>
          <a:p>
            <a:r>
              <a:rPr lang="en-US" dirty="0"/>
              <a:t>1. Injury &amp; paralysis to nervous tissues.</a:t>
            </a:r>
          </a:p>
          <a:p>
            <a:r>
              <a:rPr lang="en-US" dirty="0"/>
              <a:t>2. Pancreatic enzyme causes fat necrosis</a:t>
            </a:r>
          </a:p>
          <a:p>
            <a:r>
              <a:rPr lang="en-US" dirty="0"/>
              <a:t>3. Denature of cellular protein.</a:t>
            </a:r>
          </a:p>
          <a:p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4. Enzymatic digestion </a:t>
            </a:r>
            <a:r>
              <a:rPr lang="en-US" sz="16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cellular debris in dead</a:t>
            </a:r>
            <a:endParaRPr lang="en-US" sz="16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62743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F5BDD-4C55-4C44-AA6E-4F5EA50D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ypes of necrosis:</a:t>
            </a:r>
            <a:endParaRPr lang="en-IN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27517-CFFB-40D8-AB16-0CF8BCAE3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0389"/>
            <a:ext cx="10058400" cy="4608705"/>
          </a:xfrm>
        </p:spPr>
        <p:txBody>
          <a:bodyPr/>
          <a:lstStyle/>
          <a:p>
            <a:pPr algn="l"/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Coagulative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Liquefactive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Caseous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Fat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Fibroid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Gangrenous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480964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A1AD0-C0CC-4698-B567-BF0065318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3170"/>
          </a:xfrm>
        </p:spPr>
        <p:txBody>
          <a:bodyPr/>
          <a:lstStyle/>
          <a:p>
            <a:pPr algn="ctr"/>
            <a:r>
              <a:rPr lang="en-US" sz="40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Coagulative necrosis</a:t>
            </a:r>
            <a:endParaRPr lang="en-IN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8438A-3409-4456-83A9-126EDFAEE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Formation of gelatinous substance in dead tissues.</a:t>
            </a:r>
          </a:p>
          <a:p>
            <a:r>
              <a:rPr lang="en-US" dirty="0"/>
              <a:t>Proteins denatured and transformed in firm , opaque state resulting coagulation</a:t>
            </a:r>
          </a:p>
          <a:p>
            <a:r>
              <a:rPr lang="en-US" dirty="0"/>
              <a:t>This occurred during hypoxic condition.</a:t>
            </a:r>
          </a:p>
          <a:p>
            <a:r>
              <a:rPr lang="en-US" dirty="0"/>
              <a:t>Show effect on kidney, heart, adrenal glands, GI and lower limbs.</a:t>
            </a:r>
            <a:endParaRPr lang="en-IN" dirty="0"/>
          </a:p>
        </p:txBody>
      </p:sp>
      <p:pic>
        <p:nvPicPr>
          <p:cNvPr id="4" name="Picture 3" descr="Necrosis">
            <a:extLst>
              <a:ext uri="{FF2B5EF4-FFF2-40B4-BE49-F238E27FC236}">
                <a16:creationId xmlns:a16="http://schemas.microsoft.com/office/drawing/2014/main" id="{31A25157-80E6-4E02-A023-D2006C01F85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45" y="3682314"/>
            <a:ext cx="5731510" cy="3336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330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2C33-CAC1-40AC-A805-2381A20D6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0690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 of Pathology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CA83-1CC8-41EC-8B62-A469CFC2F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80007"/>
            <a:ext cx="10058400" cy="49113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Separate field in medical practice.</a:t>
            </a:r>
          </a:p>
          <a:p>
            <a:r>
              <a:rPr lang="en-US" dirty="0"/>
              <a:t>Contribute greatly to disease diagnosis.</a:t>
            </a:r>
          </a:p>
          <a:p>
            <a:r>
              <a:rPr lang="en-US" dirty="0"/>
              <a:t>Blood analysis, epidemiology, etiology, immunology, parasitology.</a:t>
            </a:r>
          </a:p>
          <a:p>
            <a:r>
              <a:rPr lang="en-US" dirty="0"/>
              <a:t>Also involves biomedical research of disease.</a:t>
            </a:r>
          </a:p>
          <a:p>
            <a:r>
              <a:rPr lang="en-US" dirty="0"/>
              <a:t>Experimental pathology.</a:t>
            </a:r>
          </a:p>
          <a:p>
            <a:r>
              <a:rPr lang="en-US" dirty="0"/>
              <a:t>Disease diagnosis</a:t>
            </a:r>
          </a:p>
          <a:p>
            <a:r>
              <a:rPr lang="en-US" dirty="0"/>
              <a:t>Therapy</a:t>
            </a:r>
          </a:p>
          <a:p>
            <a:r>
              <a:rPr lang="en-US" dirty="0"/>
              <a:t>Histopathology</a:t>
            </a:r>
          </a:p>
          <a:p>
            <a:r>
              <a:rPr lang="en-US" dirty="0"/>
              <a:t>Cytopathology</a:t>
            </a:r>
          </a:p>
          <a:p>
            <a:r>
              <a:rPr lang="en-US" dirty="0"/>
              <a:t>Clinical Pathology</a:t>
            </a:r>
          </a:p>
          <a:p>
            <a:r>
              <a:rPr lang="en-US" dirty="0"/>
              <a:t>Parasitology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69806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C031-AE16-44CF-A841-6F4C41520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/>
          <a:p>
            <a:pPr algn="ctr"/>
            <a:r>
              <a:rPr lang="en-US" sz="36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Liquefactive necrosis</a:t>
            </a:r>
            <a:endParaRPr lang="en-IN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55D75-6515-4507-A9FC-A9F2B9634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277323"/>
            <a:ext cx="10058400" cy="4023360"/>
          </a:xfrm>
        </p:spPr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Liquefactive</a:t>
            </a:r>
            <a:r>
              <a:rPr lang="en-US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(or colliquative </a:t>
            </a:r>
            <a:r>
              <a:rPr lang="en-US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is a type of </a:t>
            </a:r>
            <a:r>
              <a:rPr lang="en-US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which results in a transformation of the tissue into a liquid viscous mass.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Often it is associated with focal bacterial or fungal infections, and can also manifest as one of the symptoms of an internal chemical burn.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While the reason for liquefactive necrosis following ischemic injury in the brain is poorly understood,</a:t>
            </a:r>
            <a:endParaRPr lang="en-US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Gross Appearance: The tissue is in a  liquid form and sometimes creamy yellow because of pus formation.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Microscopic: Inflammatory cells with numerous neutrophils.</a:t>
            </a:r>
          </a:p>
          <a:p>
            <a:endParaRPr lang="en-IN" dirty="0"/>
          </a:p>
        </p:txBody>
      </p:sp>
      <p:pic>
        <p:nvPicPr>
          <p:cNvPr id="4" name="Picture 3" descr="Necrosis">
            <a:extLst>
              <a:ext uri="{FF2B5EF4-FFF2-40B4-BE49-F238E27FC236}">
                <a16:creationId xmlns:a16="http://schemas.microsoft.com/office/drawing/2014/main" id="{8D088F8D-4B3C-460E-93F7-E6F61AA2B6C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45" y="4613188"/>
            <a:ext cx="5731510" cy="2244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43704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0EFDC-CD3D-4695-AE89-2C2866893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00792"/>
          </a:xfrm>
        </p:spPr>
        <p:txBody>
          <a:bodyPr/>
          <a:lstStyle/>
          <a:p>
            <a:pPr algn="ctr"/>
            <a:r>
              <a:rPr lang="en-US" sz="4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Caseous necrosis</a:t>
            </a:r>
            <a:endParaRPr lang="en-IN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5AAB2-EEFE-4412-8B28-8D672E2D7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18054"/>
            <a:ext cx="10058400" cy="4542802"/>
          </a:xfrm>
        </p:spPr>
        <p:txBody>
          <a:bodyPr/>
          <a:lstStyle/>
          <a:p>
            <a:r>
              <a:rPr lang="en-US" dirty="0"/>
              <a:t>Due to combine effect of Coagulative &amp; Liquefactive necrosis.</a:t>
            </a:r>
          </a:p>
          <a:p>
            <a:r>
              <a:rPr lang="en-US" dirty="0"/>
              <a:t>Infection of Mycobacteria, fungi, some foreign substance responsible for this necrosis.</a:t>
            </a:r>
          </a:p>
          <a:p>
            <a:r>
              <a:rPr lang="en-US" dirty="0"/>
              <a:t>Digestion of dead cells in incomplete , but disintegrate living molecules.</a:t>
            </a:r>
          </a:p>
          <a:p>
            <a:r>
              <a:rPr lang="en-US" dirty="0"/>
              <a:t>Microscopic observation shows amorphous granules.</a:t>
            </a:r>
          </a:p>
          <a:p>
            <a:r>
              <a:rPr lang="en-US" dirty="0"/>
              <a:t>Results in inflammatory borders.</a:t>
            </a:r>
            <a:endParaRPr lang="en-IN" dirty="0"/>
          </a:p>
        </p:txBody>
      </p:sp>
      <p:pic>
        <p:nvPicPr>
          <p:cNvPr id="4" name="Picture 3" descr="Necrosis">
            <a:extLst>
              <a:ext uri="{FF2B5EF4-FFF2-40B4-BE49-F238E27FC236}">
                <a16:creationId xmlns:a16="http://schemas.microsoft.com/office/drawing/2014/main" id="{7050AE5B-54CF-4C77-AE21-7DD6F93392A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148" y="3270422"/>
            <a:ext cx="5731510" cy="3595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3437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730E-A681-4D1A-9D65-02AA3FA7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0902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4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Fat necrosis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2FF6E-1E27-4217-B5F5-9A745719C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02724"/>
            <a:ext cx="10058400" cy="4666370"/>
          </a:xfrm>
        </p:spPr>
        <p:txBody>
          <a:bodyPr/>
          <a:lstStyle/>
          <a:p>
            <a:r>
              <a:rPr lang="en-US" dirty="0"/>
              <a:t>Fatty tissues shows this type of necrosis.</a:t>
            </a:r>
          </a:p>
          <a:p>
            <a:r>
              <a:rPr lang="en-US" dirty="0"/>
              <a:t>In Pancreases these tissues acted upon by lipase enzyme during cell injury.</a:t>
            </a:r>
          </a:p>
          <a:p>
            <a:r>
              <a:rPr lang="en-US" dirty="0"/>
              <a:t>Pancreatic fluid flow out the peritoneal cavity.</a:t>
            </a:r>
          </a:p>
          <a:p>
            <a:r>
              <a:rPr lang="en-US" dirty="0"/>
              <a:t>Appears chalky white substance due to binding of Ca, Mg, K to these lesions.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 descr="Fat necrosis - Wikipedia">
            <a:extLst>
              <a:ext uri="{FF2B5EF4-FFF2-40B4-BE49-F238E27FC236}">
                <a16:creationId xmlns:a16="http://schemas.microsoft.com/office/drawing/2014/main" id="{04AFC2BA-99B7-4D07-A316-BE088E62B7F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45" y="3978876"/>
            <a:ext cx="4035528" cy="2965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5818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7235F-E964-47F3-8ED2-959F64492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8456"/>
          </a:xfrm>
        </p:spPr>
        <p:txBody>
          <a:bodyPr/>
          <a:lstStyle/>
          <a:p>
            <a:pPr algn="ctr"/>
            <a:r>
              <a:rPr lang="en-US" sz="4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Fibrinoid  necrosis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83B29-0703-4CF1-BCF9-14DF718D9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45060"/>
            <a:ext cx="10058400" cy="4724034"/>
          </a:xfrm>
        </p:spPr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Fibrinoid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is a specific pattern of irreversible, uncontrolled cell death.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It is immune mediated vascular damage results into necrosis.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when antigen-antibody complexes are deposited in the walls of blood vessels along with fibrin. 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is common in the immune-mediated vasculitis which are a result of type III hypersensitivity.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very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high blood pressure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pre-eclampsia, vasculitis, and rejection of organ transplants.</a:t>
            </a:r>
            <a:endParaRPr lang="en-IN" dirty="0"/>
          </a:p>
        </p:txBody>
      </p:sp>
      <p:pic>
        <p:nvPicPr>
          <p:cNvPr id="4" name="Picture 3" descr="Fibrinoid necrosis in an artery Stock Photo - Alamy">
            <a:extLst>
              <a:ext uri="{FF2B5EF4-FFF2-40B4-BE49-F238E27FC236}">
                <a16:creationId xmlns:a16="http://schemas.microsoft.com/office/drawing/2014/main" id="{9768803B-7AC2-46B4-BA85-9E891E087F9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35" y="3805881"/>
            <a:ext cx="3484606" cy="3052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91853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548D9-9CD0-40EE-86AE-4201A3EC8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Gangrenous necrosis</a:t>
            </a:r>
            <a:endParaRPr lang="en-IN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93408-3F1D-4816-A349-08AD8294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Gangrenous necrosis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refers to the death of tissue due to a lack of blood flow, and can be broken up into categories.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Most affected part is hands &amp; feet.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condition often affects toes, fingers and limbs, but can affect muscles and organs.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Dry, Wet and gaseous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gangrine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IN" dirty="0"/>
          </a:p>
        </p:txBody>
      </p:sp>
      <p:pic>
        <p:nvPicPr>
          <p:cNvPr id="4" name="Picture 3" descr="Gangrene: Types, Symptoms, and Diagnosis">
            <a:extLst>
              <a:ext uri="{FF2B5EF4-FFF2-40B4-BE49-F238E27FC236}">
                <a16:creationId xmlns:a16="http://schemas.microsoft.com/office/drawing/2014/main" id="{4B0348BD-E2AE-4F36-8D86-A9C2764F62F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3" y="-74141"/>
            <a:ext cx="2084173" cy="1545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Necrosis,gangrene and apoptosis">
            <a:extLst>
              <a:ext uri="{FF2B5EF4-FFF2-40B4-BE49-F238E27FC236}">
                <a16:creationId xmlns:a16="http://schemas.microsoft.com/office/drawing/2014/main" id="{6791EF2D-FEA8-4FA3-9264-4794E86363B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627" y="4341339"/>
            <a:ext cx="4439182" cy="2592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Gangrene - Wikipedia">
            <a:extLst>
              <a:ext uri="{FF2B5EF4-FFF2-40B4-BE49-F238E27FC236}">
                <a16:creationId xmlns:a16="http://schemas.microsoft.com/office/drawing/2014/main" id="{3076A51B-E142-495A-8795-EA8C5827C72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3016"/>
            <a:ext cx="2265405" cy="280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63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1971D-4E14-44FB-8393-5675C7D5C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1225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Injury 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Definition- </a:t>
            </a:r>
            <a:r>
              <a:rPr lang="en-US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variety of stresses due to etiological agents a cell encounters resulting in changes in its internal and external environment.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CC45E-A908-4636-96EB-01F83D573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9850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Cellular Response depends on:-</a:t>
            </a:r>
          </a:p>
          <a:p>
            <a:r>
              <a:rPr lang="en-US" dirty="0"/>
              <a:t>1. </a:t>
            </a:r>
            <a:r>
              <a:rPr lang="en-US" b="1" dirty="0">
                <a:solidFill>
                  <a:srgbClr val="002060"/>
                </a:solidFill>
              </a:rPr>
              <a:t>Host factors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/>
              <a:t>– types of cell and tissues involved.</a:t>
            </a:r>
          </a:p>
          <a:p>
            <a:r>
              <a:rPr lang="en-US" dirty="0"/>
              <a:t>2. </a:t>
            </a:r>
            <a:r>
              <a:rPr lang="en-US" b="1" dirty="0">
                <a:solidFill>
                  <a:srgbClr val="002060"/>
                </a:solidFill>
              </a:rPr>
              <a:t>Factors pertaining to injurious agents</a:t>
            </a:r>
            <a:r>
              <a:rPr lang="en-US" dirty="0"/>
              <a:t>- extent and type of cell injury.</a:t>
            </a:r>
          </a:p>
          <a:p>
            <a:r>
              <a:rPr lang="en-US" b="1" dirty="0">
                <a:solidFill>
                  <a:schemeClr val="tx1"/>
                </a:solidFill>
              </a:rPr>
              <a:t>Types of Cell Injury </a:t>
            </a:r>
          </a:p>
          <a:p>
            <a:r>
              <a:rPr lang="en-US" b="1" dirty="0">
                <a:solidFill>
                  <a:schemeClr val="tx1"/>
                </a:solidFill>
              </a:rPr>
              <a:t>I   Genetic Causes</a:t>
            </a:r>
          </a:p>
          <a:p>
            <a:r>
              <a:rPr lang="en-US" b="1" dirty="0">
                <a:solidFill>
                  <a:schemeClr val="tx1"/>
                </a:solidFill>
              </a:rPr>
              <a:t>II Acquired causes-</a:t>
            </a:r>
          </a:p>
          <a:p>
            <a:r>
              <a:rPr lang="en-US" b="1" dirty="0">
                <a:solidFill>
                  <a:schemeClr val="tx1"/>
                </a:solidFill>
              </a:rPr>
              <a:t>1. Physical agents –</a:t>
            </a:r>
          </a:p>
          <a:p>
            <a:r>
              <a:rPr lang="en-US" b="1" dirty="0">
                <a:solidFill>
                  <a:schemeClr val="tx1"/>
                </a:solidFill>
              </a:rPr>
              <a:t>2. Chemical Agents and drugs-</a:t>
            </a:r>
          </a:p>
          <a:p>
            <a:r>
              <a:rPr lang="en-US" b="1" dirty="0">
                <a:solidFill>
                  <a:schemeClr val="tx1"/>
                </a:solidFill>
              </a:rPr>
              <a:t>3. Microbial agents-</a:t>
            </a:r>
          </a:p>
          <a:p>
            <a:r>
              <a:rPr lang="en-US" b="1" dirty="0">
                <a:solidFill>
                  <a:schemeClr val="tx1"/>
                </a:solidFill>
              </a:rPr>
              <a:t>4. Immunological agents-</a:t>
            </a:r>
          </a:p>
          <a:p>
            <a:r>
              <a:rPr lang="en-US" b="1" dirty="0">
                <a:solidFill>
                  <a:schemeClr val="tx1"/>
                </a:solidFill>
              </a:rPr>
              <a:t>5. Nutritional Imbalance -</a:t>
            </a: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Cell Injury - Pathology - Medbullets Step 1">
            <a:extLst>
              <a:ext uri="{FF2B5EF4-FFF2-40B4-BE49-F238E27FC236}">
                <a16:creationId xmlns:a16="http://schemas.microsoft.com/office/drawing/2014/main" id="{FBB692F3-BC13-4F88-9F9F-3E7F945C43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989" y="2941164"/>
            <a:ext cx="7418894" cy="3403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098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284C-E7F8-4D0B-8FC2-CDF9AA149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 Injury- Mechanism</a:t>
            </a:r>
            <a:endParaRPr lang="en-IN" dirty="0"/>
          </a:p>
        </p:txBody>
      </p:sp>
      <p:pic>
        <p:nvPicPr>
          <p:cNvPr id="4" name="Content Placeholder 3" descr="JaypeeDigital | eBook Reader">
            <a:extLst>
              <a:ext uri="{FF2B5EF4-FFF2-40B4-BE49-F238E27FC236}">
                <a16:creationId xmlns:a16="http://schemas.microsoft.com/office/drawing/2014/main" id="{AF0D6EE7-49D4-4480-92D6-547A04FC59F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03" y="1451728"/>
            <a:ext cx="10831398" cy="4779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8655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73DB2-FD1B-4DA7-963E-4FB0E9DB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MECHANISM OF CELL INJURY&#10;1.DEPLETION OF ATP&#10;2.MITOCHONDRIAL DAMAGE&#10;3.INFLUX OF INTRACELLULAR CALCIUM &amp; LOSS&#10;OF CALCIUM ...">
            <a:extLst>
              <a:ext uri="{FF2B5EF4-FFF2-40B4-BE49-F238E27FC236}">
                <a16:creationId xmlns:a16="http://schemas.microsoft.com/office/drawing/2014/main" id="{33C916EC-7960-4CB0-8EEF-40FFD112A9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13" y="169682"/>
            <a:ext cx="11095349" cy="60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573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264C2-53B9-451F-8445-AEE1D83C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alterations in cell injury</a:t>
            </a:r>
            <a:endParaRPr lang="en-IN" dirty="0"/>
          </a:p>
        </p:txBody>
      </p:sp>
      <p:pic>
        <p:nvPicPr>
          <p:cNvPr id="4" name="Content Placeholder 3" descr="ToxTutor - Cell Damage and Tissue Repair">
            <a:extLst>
              <a:ext uri="{FF2B5EF4-FFF2-40B4-BE49-F238E27FC236}">
                <a16:creationId xmlns:a16="http://schemas.microsoft.com/office/drawing/2014/main" id="{84376571-CF17-49CC-AD56-9DCD3168AC5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118" y="1846263"/>
            <a:ext cx="6318090" cy="4022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26317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1528</TotalTime>
  <Words>1927</Words>
  <Application>Microsoft Office PowerPoint</Application>
  <PresentationFormat>Widescreen</PresentationFormat>
  <Paragraphs>274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Arial</vt:lpstr>
      <vt:lpstr>Arial</vt:lpstr>
      <vt:lpstr>Calibri</vt:lpstr>
      <vt:lpstr>Calibri Light</vt:lpstr>
      <vt:lpstr>Proxima Nova</vt:lpstr>
      <vt:lpstr>Times New Roman</vt:lpstr>
      <vt:lpstr>Retrospect</vt:lpstr>
      <vt:lpstr>Thakur College of Science &amp; Commerce Department of Zoology Welcomes  Academic Year – 2020-21</vt:lpstr>
      <vt:lpstr>Semester – V  Paper – III                                                 Unit- III</vt:lpstr>
      <vt:lpstr>Pathology General pathology involves all aspects of pathology. It deals with the diagnosis and management of disease  </vt:lpstr>
      <vt:lpstr>Fields of Pathology</vt:lpstr>
      <vt:lpstr>Scope of Pathology</vt:lpstr>
      <vt:lpstr>Cell Injury  Definition- The effect of variety of stresses due to etiological agents a cell encounters resulting in changes in its internal and external environment.</vt:lpstr>
      <vt:lpstr>Cell Injury- Mechanism</vt:lpstr>
      <vt:lpstr>PowerPoint Presentation</vt:lpstr>
      <vt:lpstr>Physiological alterations in cell injury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Ischemic Cell Injury</vt:lpstr>
      <vt:lpstr>Hypoxic Cell Injury</vt:lpstr>
      <vt:lpstr>Free Radical Mediated Cell Injury</vt:lpstr>
      <vt:lpstr>PowerPoint Presentation</vt:lpstr>
      <vt:lpstr>PowerPoint Presentation</vt:lpstr>
      <vt:lpstr> Chemical Cell Injury</vt:lpstr>
      <vt:lpstr>Retrogressive changes in cell injury</vt:lpstr>
      <vt:lpstr>Cloudy Swelling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Amyloid Degeneration</vt:lpstr>
      <vt:lpstr>Effects of Amyloidosis</vt:lpstr>
      <vt:lpstr>Disorders of Pigmentation</vt:lpstr>
      <vt:lpstr>PowerPoint Presentation</vt:lpstr>
      <vt:lpstr>1. Exogenous pigments</vt:lpstr>
      <vt:lpstr>PowerPoint Presentation</vt:lpstr>
      <vt:lpstr>Lipofuscin – Aging pigment</vt:lpstr>
      <vt:lpstr>Melanin –  More important endogenous pigment brownish black in colour</vt:lpstr>
      <vt:lpstr>Melanin</vt:lpstr>
      <vt:lpstr>Factors controlling Pigmentation</vt:lpstr>
      <vt:lpstr>Melanosis</vt:lpstr>
      <vt:lpstr>Jaundice</vt:lpstr>
      <vt:lpstr>Jaundice- Causes</vt:lpstr>
      <vt:lpstr>PowerPoint Presentation</vt:lpstr>
      <vt:lpstr>PowerPoint Presentation</vt:lpstr>
      <vt:lpstr>Jaundice- Effects</vt:lpstr>
      <vt:lpstr>PowerPoint Presentation</vt:lpstr>
      <vt:lpstr>Necrosis  Cell injury leads programmed premature death.</vt:lpstr>
      <vt:lpstr>PowerPoint Presentation</vt:lpstr>
      <vt:lpstr>Factors affecting necrosis:</vt:lpstr>
      <vt:lpstr>Types of necrosis:</vt:lpstr>
      <vt:lpstr>1. Coagulative necrosis</vt:lpstr>
      <vt:lpstr>2. Liquefactive necrosis</vt:lpstr>
      <vt:lpstr>3. Caseous necrosis</vt:lpstr>
      <vt:lpstr>4. Fat necrosis</vt:lpstr>
      <vt:lpstr>5. Fibrinoid  necrosis</vt:lpstr>
      <vt:lpstr>6. Gangrenous necrosis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Department of Zoology Welcomes  Academic Year – 2020-21</dc:title>
  <dc:creator>Geeta Mohite</dc:creator>
  <cp:lastModifiedBy>Geeta Mohite</cp:lastModifiedBy>
  <cp:revision>80</cp:revision>
  <dcterms:created xsi:type="dcterms:W3CDTF">2020-07-03T04:27:22Z</dcterms:created>
  <dcterms:modified xsi:type="dcterms:W3CDTF">2020-07-18T06:27:33Z</dcterms:modified>
</cp:coreProperties>
</file>