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embeddings/oleObject1.bin" ContentType="application/vnd.openxmlformats-officedocument.oleObject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6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8.png" ContentType="image/png"/>
  <Override PartName="/ppt/media/image17.png" ContentType="image/png"/>
  <Override PartName="/ppt/media/image16.wmf" ContentType="image/x-wmf"/>
  <Override PartName="/ppt/media/image14.png" ContentType="image/png"/>
  <Override PartName="/ppt/media/image13.png" ContentType="image/png"/>
  <Override PartName="/ppt/media/image15.gif" ContentType="image/gif"/>
  <Override PartName="/ppt/media/image12.png" ContentType="image/png"/>
  <Override PartName="/ppt/media/image11.png" ContentType="image/png"/>
  <Override PartName="/ppt/media/image4.png" ContentType="image/png"/>
  <Override PartName="/ppt/media/image3.png" ContentType="image/png"/>
  <Override PartName="/ppt/media/image1.png" ContentType="image/png"/>
  <Override PartName="/ppt/media/image5.png" ContentType="image/png"/>
  <Override PartName="/ppt/media/image6.png" ContentType="image/png"/>
  <Override PartName="/ppt/media/image2.png" ContentType="image/png"/>
  <Override PartName="/ppt/media/image7.jpeg" ContentType="image/jpeg"/>
  <Override PartName="/ppt/media/image8.png" ContentType="image/png"/>
  <Override PartName="/ppt/media/image10.png" ContentType="image/png"/>
  <Override PartName="/ppt/media/image9.png" ContentType="image/pn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530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pic>
        <p:nvPicPr>
          <p:cNvPr id="7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530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pic>
        <p:nvPicPr>
          <p:cNvPr id="12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457200" y="2530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pic>
        <p:nvPicPr>
          <p:cNvPr id="161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62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457200" y="2530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530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pic>
        <p:nvPicPr>
          <p:cNvPr id="20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0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164520" y="147240"/>
            <a:ext cx="8810640" cy="656496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160">
            <a:solidFill>
              <a:schemeClr val="bg2">
                <a:tint val="78000"/>
                <a:satMod val="180000"/>
                <a:alpha val="88000"/>
              </a:schemeClr>
            </a:solidFill>
            <a:round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5562720" y="6400800"/>
            <a:ext cx="3002040" cy="2739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IN" sz="1300" spc="-1" strike="noStrike">
                <a:solidFill>
                  <a:srgbClr val="b9bbb1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03/04/19</a:t>
            </a:r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1295280" y="6400800"/>
            <a:ext cx="4212000" cy="273960"/>
          </a:xfrm>
          <a:prstGeom prst="rect">
            <a:avLst/>
          </a:prstGeom>
        </p:spPr>
        <p:txBody>
          <a:bodyPr lIns="90000" rIns="90000" tIns="45000" bIns="45000"/>
          <a:p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38920" y="6514560"/>
            <a:ext cx="464040" cy="273960"/>
          </a:xfrm>
          <a:prstGeom prst="rect">
            <a:avLst/>
          </a:prstGeom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962014DA-9803-4AED-B0B2-596ABD194881}" type="slidenum">
              <a:rPr b="0" lang="en-IN" sz="1600" spc="-1" strike="noStrike">
                <a:solidFill>
                  <a:srgbClr val="dfe0d4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&lt;number&gt;</a:t>
            </a:fld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Click to edit the title text format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Click to edit the outline text format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Second Outline Level</a:t>
            </a:r>
            <a:endParaRPr b="0" lang="en-US" sz="23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Third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9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Fourth Outline Level</a:t>
            </a:r>
            <a:endParaRPr b="0" lang="en-US" sz="19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Fifth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Sixth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Seventh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164520" y="147240"/>
            <a:ext cx="8810640" cy="656496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160">
            <a:solidFill>
              <a:schemeClr val="bg2">
                <a:tint val="78000"/>
                <a:satMod val="180000"/>
                <a:alpha val="88000"/>
              </a:schemeClr>
            </a:solidFill>
            <a:round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588240" y="1424520"/>
            <a:ext cx="8000640" cy="86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algn="tl" blurRad="12700" dir="5400000" dist="12900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2" name="PlaceHolder 3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marL="54720" algn="r">
              <a:lnSpc>
                <a:spcPct val="100000"/>
              </a:lnSpc>
            </a:pPr>
            <a:r>
              <a:rPr b="0" lang="en-US" sz="4600" spc="-1" strike="noStrike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Click to edit Master title style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90000" rIns="90000" tIns="45000" bIns="4500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Click to edit the outline text format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Second Outline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Third Outline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Fourth Outline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Fifth Outline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Sixth Outline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Seventh Outline LevelClick to edit Master text styles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1" marL="640080" indent="-228240">
              <a:lnSpc>
                <a:spcPct val="100000"/>
              </a:lnSpc>
              <a:buClr>
                <a:srgbClr val="b0ccb0"/>
              </a:buClr>
              <a:buSzPct val="90000"/>
              <a:buFont typeface="Symbol" charset="2"/>
              <a:buChar char=""/>
            </a:pPr>
            <a:r>
              <a:rPr b="0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Second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2" marL="822960" indent="-191520">
              <a:lnSpc>
                <a:spcPct val="100000"/>
              </a:lnSpc>
              <a:buClr>
                <a:srgbClr val="a8cdd7"/>
              </a:buClr>
              <a:buFont typeface="Wingdings 2" charset="2"/>
              <a:buChar char=""/>
            </a:pPr>
            <a:r>
              <a:rPr b="0" lang="en-US" sz="23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Third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3" marL="1005840" indent="-182520">
              <a:lnSpc>
                <a:spcPct val="100000"/>
              </a:lnSpc>
              <a:buClr>
                <a:srgbClr val="a8cdd7"/>
              </a:buClr>
              <a:buFont typeface="Wingdings 2" charset="2"/>
              <a:buChar char="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Fourth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4" marL="1188720" indent="-182520">
              <a:lnSpc>
                <a:spcPct val="100000"/>
              </a:lnSpc>
              <a:buClr>
                <a:srgbClr val="a8cdd7"/>
              </a:buClr>
              <a:buFont typeface="Wingdings 2" charset="2"/>
              <a:buChar char=""/>
            </a:pPr>
            <a:r>
              <a:rPr b="0" lang="en-US" sz="19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Fifth level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dt"/>
          </p:nvPr>
        </p:nvSpPr>
        <p:spPr>
          <a:xfrm>
            <a:off x="5562720" y="6400800"/>
            <a:ext cx="3002040" cy="2739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IN" sz="1300" spc="-1" strike="noStrike">
                <a:solidFill>
                  <a:srgbClr val="b9bbb1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03/04/19</a:t>
            </a:r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ftr"/>
          </p:nvPr>
        </p:nvSpPr>
        <p:spPr>
          <a:xfrm>
            <a:off x="1295280" y="6400800"/>
            <a:ext cx="4212000" cy="273960"/>
          </a:xfrm>
          <a:prstGeom prst="rect">
            <a:avLst/>
          </a:prstGeom>
        </p:spPr>
        <p:txBody>
          <a:bodyPr lIns="90000" rIns="90000" tIns="45000" bIns="45000"/>
          <a:p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sldNum"/>
          </p:nvPr>
        </p:nvSpPr>
        <p:spPr>
          <a:xfrm>
            <a:off x="8638920" y="6514560"/>
            <a:ext cx="464040" cy="273960"/>
          </a:xfrm>
          <a:prstGeom prst="rect">
            <a:avLst/>
          </a:prstGeom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2859E3C0-002D-4E6C-8071-6AC3E28C4316}" type="slidenum">
              <a:rPr b="0" lang="en-IN" sz="1600" spc="-1" strike="noStrike">
                <a:solidFill>
                  <a:srgbClr val="dfe0d4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&lt;number&gt;</a:t>
            </a:fld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716400" y="5001840"/>
            <a:ext cx="3801600" cy="1442880"/>
          </a:xfrm>
          <a:custGeom>
            <a:avLst/>
            <a:gdLst/>
            <a:ahLst/>
            <a:rect l="l" t="t" r="r" b="b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2"/>
          <p:cNvSpPr/>
          <p:nvPr/>
        </p:nvSpPr>
        <p:spPr>
          <a:xfrm>
            <a:off x="-53640" y="5785200"/>
            <a:ext cx="3801600" cy="837720"/>
          </a:xfrm>
          <a:custGeom>
            <a:avLst/>
            <a:gdLst/>
            <a:ahLst/>
            <a:rect l="l" t="t" r="r" b="b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3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  <a:effectLst>
            <a:outerShdw blurRad="50800" dir="5400000" dist="381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4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5" name="PlaceHolder 5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en-IN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03/04/19</a:t>
            </a:r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ftr"/>
          </p:nvPr>
        </p:nvSpPr>
        <p:spPr>
          <a:xfrm>
            <a:off x="4380120" y="6408000"/>
            <a:ext cx="2350440" cy="364680"/>
          </a:xfrm>
          <a:prstGeom prst="rect">
            <a:avLst/>
          </a:prstGeom>
        </p:spPr>
        <p:txBody>
          <a:bodyPr lIns="90000" rIns="90000" tIns="45000" bIns="45000" anchor="b"/>
          <a:p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AA45D303-CA84-40A7-9568-232ECAFB5219}" type="slidenum">
              <a:rPr b="0" lang="en-IN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&lt;number&gt;</a:t>
            </a:fld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8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89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Click to edit the outline text format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Second Outline Level</a:t>
            </a:r>
            <a:endParaRPr b="0" lang="en-US" sz="2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Third Outline Level</a:t>
            </a:r>
            <a:endParaRPr b="0" lang="en-US" sz="1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IN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03/04/19</a:t>
            </a:r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EE911924-57F0-4466-802A-28E013A817FD}" type="slidenum">
              <a:rPr b="0" lang="en-IN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164520" y="147240"/>
            <a:ext cx="8810640" cy="656496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160">
            <a:solidFill>
              <a:schemeClr val="bg2">
                <a:tint val="78000"/>
                <a:satMod val="180000"/>
                <a:alpha val="88000"/>
              </a:schemeClr>
            </a:solidFill>
            <a:round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4" name="PlaceHolder 2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marL="54720" algn="r">
              <a:lnSpc>
                <a:spcPct val="100000"/>
              </a:lnSpc>
            </a:pPr>
            <a:r>
              <a:rPr b="0" lang="en-US" sz="4600" spc="-1" strike="noStrike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Click to edit Master title style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dt"/>
          </p:nvPr>
        </p:nvSpPr>
        <p:spPr>
          <a:xfrm>
            <a:off x="5562720" y="6400800"/>
            <a:ext cx="3002040" cy="2739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IN" sz="1300" spc="-1" strike="noStrike">
                <a:solidFill>
                  <a:srgbClr val="b9bbb1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03/04/19</a:t>
            </a:r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ftr"/>
          </p:nvPr>
        </p:nvSpPr>
        <p:spPr>
          <a:xfrm>
            <a:off x="1295280" y="6400800"/>
            <a:ext cx="4212000" cy="273960"/>
          </a:xfrm>
          <a:prstGeom prst="rect">
            <a:avLst/>
          </a:prstGeom>
        </p:spPr>
        <p:txBody>
          <a:bodyPr lIns="90000" rIns="90000" tIns="45000" bIns="45000"/>
          <a:p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sldNum"/>
          </p:nvPr>
        </p:nvSpPr>
        <p:spPr>
          <a:xfrm>
            <a:off x="8638920" y="6514560"/>
            <a:ext cx="464040" cy="273960"/>
          </a:xfrm>
          <a:prstGeom prst="rect">
            <a:avLst/>
          </a:prstGeom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2049E640-E364-4FD4-A9C6-656619C0F1EA}" type="slidenum">
              <a:rPr b="0" lang="en-IN" sz="1600" spc="-1" strike="noStrike">
                <a:solidFill>
                  <a:srgbClr val="dfe0d4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&lt;number&gt;</a:t>
            </a:fld>
            <a:endParaRPr b="0" lang="en-IN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8" name="CustomShape 6"/>
          <p:cNvSpPr/>
          <p:nvPr/>
        </p:nvSpPr>
        <p:spPr>
          <a:xfrm>
            <a:off x="588240" y="1424520"/>
            <a:ext cx="8000640" cy="86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algn="tl" blurRad="12700" dir="5400000" dist="12900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9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Click to edit the outline text format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Second Outline Level</a:t>
            </a:r>
            <a:endParaRPr b="0" lang="en-US" sz="23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Third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9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Fourth Outline Level</a:t>
            </a:r>
            <a:endParaRPr b="0" lang="en-US" sz="19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Fifth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Sixth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Seventh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5.gif"/><Relationship Id="rId2" Type="http://schemas.openxmlformats.org/officeDocument/2006/relationships/slideLayout" Target="../slideLayouts/slideLayout1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16.wmf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57200" y="253440"/>
            <a:ext cx="8229240" cy="1041480"/>
          </a:xfrm>
          <a:prstGeom prst="rect">
            <a:avLst/>
          </a:prstGeom>
          <a:noFill/>
          <a:ln>
            <a:noFill/>
          </a:ln>
        </p:spPr>
        <p:txBody>
          <a:bodyPr lIns="90000" tIns="45000" bIns="45000" anchor="b"/>
          <a:p>
            <a:pPr marL="54720">
              <a:lnSpc>
                <a:spcPct val="100000"/>
              </a:lnSpc>
            </a:pPr>
            <a:r>
              <a:rPr b="0" lang="en-US" sz="4600" spc="-1" strike="noStrike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Electromagnetic Spectrum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pic>
        <p:nvPicPr>
          <p:cNvPr id="205" name="Content Placeholder 3" descr=""/>
          <p:cNvPicPr/>
          <p:nvPr/>
        </p:nvPicPr>
        <p:blipFill>
          <a:blip r:embed="rId1"/>
          <a:stretch/>
        </p:blipFill>
        <p:spPr>
          <a:xfrm>
            <a:off x="228600" y="1733760"/>
            <a:ext cx="8762760" cy="5123880"/>
          </a:xfrm>
          <a:prstGeom prst="rect">
            <a:avLst/>
          </a:prstGeom>
          <a:ln>
            <a:solidFill>
              <a:schemeClr val="accent6">
                <a:lumMod val="10000"/>
              </a:schemeClr>
            </a:solidFill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Picture 2" descr=""/>
          <p:cNvPicPr/>
          <p:nvPr/>
        </p:nvPicPr>
        <p:blipFill>
          <a:blip r:embed="rId1"/>
          <a:stretch/>
        </p:blipFill>
        <p:spPr>
          <a:xfrm>
            <a:off x="0" y="394200"/>
            <a:ext cx="8915040" cy="64634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457200" y="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bIns="45000" anchor="b"/>
          <a:p>
            <a:pPr marL="54720" algn="ctr">
              <a:lnSpc>
                <a:spcPct val="100000"/>
              </a:lnSpc>
            </a:pPr>
            <a:r>
              <a:rPr b="0" lang="en-US" sz="4600" spc="-1" strike="noStrike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Electron Spin Resonance (ESR)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911600" y="838080"/>
            <a:ext cx="534132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5400" spc="-1" strike="noStrike" u="sng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Infrared Waves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bIns="45000" anchor="b"/>
          <a:p>
            <a:pPr marL="54720" algn="ctr">
              <a:lnSpc>
                <a:spcPct val="100000"/>
              </a:lnSpc>
            </a:pPr>
            <a:r>
              <a:rPr b="0" lang="en-US" sz="4600" spc="-1" strike="noStrike" u="sng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Vibrations Of Molecules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08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" charset="2"/>
              <a:buChar char="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Symmetrical Stretching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" charset="2"/>
              <a:buChar char="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Anti symmetrical Stretching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" charset="2"/>
              <a:buChar char="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Scissoring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" charset="2"/>
              <a:buChar char="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Rocking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" charset="2"/>
              <a:buChar char="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Wagging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" charset="2"/>
              <a:buChar char="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Twisting 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bIns="45000" anchor="b"/>
          <a:p>
            <a:pPr marL="54720">
              <a:lnSpc>
                <a:spcPct val="100000"/>
              </a:lnSpc>
            </a:pPr>
            <a:r>
              <a:rPr b="0" lang="en-US" sz="4600" spc="-1" strike="noStrike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Theory of IR…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10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There must be </a:t>
            </a:r>
            <a:r>
              <a:rPr b="0" lang="en-US" sz="3200" spc="-1" strike="noStrike" u="sng">
                <a:solidFill>
                  <a:srgbClr val="0d0d0d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change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in the </a:t>
            </a:r>
            <a:r>
              <a:rPr b="1" lang="en-US" sz="3200" spc="-1" strike="noStrike" u="sng">
                <a:solidFill>
                  <a:srgbClr val="0d0d0d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dipole moment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of the molecule as a result of molecular vibration/rotation.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Symmetric molecules do not absorb IR radiation since there is no dipole moment.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If the frequency of the radiation matches the natural frequency of vibration, the IR photon is absorbed and the amplitude increases.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bIns="45000" anchor="b"/>
          <a:p>
            <a:pPr marL="54720" algn="ctr">
              <a:lnSpc>
                <a:spcPct val="100000"/>
              </a:lnSpc>
            </a:pPr>
            <a:r>
              <a:rPr b="0" lang="en-US" sz="4600" spc="-1" strike="noStrike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In Organometallic Compounds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12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These compounds contain ligands that are bonded to metal atoms through carbon bonds.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M-C stretching of OMC are observed in </a:t>
            </a:r>
            <a:r>
              <a:rPr b="0" lang="en-US" sz="3200" spc="-1" strike="noStrike" u="sng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600-400 cmˉ¹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In M-CH</a:t>
            </a:r>
            <a:r>
              <a:rPr b="0" lang="en-US" sz="60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³</a:t>
            </a:r>
            <a:r>
              <a:rPr b="0" lang="en-US" sz="6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Groups, the IR bands appear in the range of 1210-1180 cmˉ¹ (M = Hg &amp; Sn).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When the compound is a Pb compound the IR spectra is observed at a lower wave number i.e. 1170-1150 cmˉ¹.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Aromatic organometallic molecules show a strong band at 1430 cmˉ¹.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bIns="45000" anchor="b"/>
          <a:p>
            <a:pPr marL="54720" algn="ctr">
              <a:lnSpc>
                <a:spcPct val="100000"/>
              </a:lnSpc>
            </a:pPr>
            <a:r>
              <a:rPr b="0" lang="en-US" sz="4600" spc="-1" strike="noStrike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In Coordination Compounds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533520" y="160020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M   +   NH</a:t>
            </a:r>
            <a:r>
              <a:rPr b="0" lang="en-US" sz="32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3                                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[M(NH</a:t>
            </a:r>
            <a:r>
              <a:rPr b="0" lang="en-US" sz="32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3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)</a:t>
            </a:r>
            <a:r>
              <a:rPr b="0" lang="en-US" sz="32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n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]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Free N-H group = 3300 cmˉ¹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Differences  in the IR values i.e.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M- NH</a:t>
            </a:r>
            <a:r>
              <a:rPr b="0" lang="en-US" sz="32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3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rocking = 900-600 cmˉ¹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M-NH</a:t>
            </a:r>
            <a:r>
              <a:rPr b="0" lang="en-US" sz="32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3  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bending = 1400-1100 cmˉ¹</a:t>
            </a:r>
            <a:r>
              <a:rPr b="0" lang="en-US" sz="32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 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N-H stretching = 3700-2500 cmˉ¹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N-H bending = 1750-1500 cmˉ¹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graphicFrame>
        <p:nvGraphicFramePr>
          <p:cNvPr id="216" name="Object 3"/>
          <p:cNvGraphicFramePr/>
          <p:nvPr/>
        </p:nvGraphicFramePr>
        <p:xfrm>
          <a:off x="3200400" y="1676520"/>
          <a:ext cx="1752120" cy="533160"/>
        </p:xfrm>
        <a:graphic>
          <a:graphicData uri="http://schemas.openxmlformats.org/presentationml/2006/ole">
            <p:oleObj progId="ACD.ChemSketch.20" r:id="rId1" spid="">
              <p:embed/>
              <p:pic>
                <p:nvPicPr>
                  <p:cNvPr id="217" name="Object 2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3200400" y="1676520"/>
                    <a:ext cx="1752120" cy="53316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icture 2" descr=""/>
          <p:cNvPicPr/>
          <p:nvPr/>
        </p:nvPicPr>
        <p:blipFill>
          <a:blip r:embed="rId1"/>
          <a:stretch/>
        </p:blipFill>
        <p:spPr>
          <a:xfrm>
            <a:off x="0" y="1530720"/>
            <a:ext cx="9143640" cy="5326920"/>
          </a:xfrm>
          <a:prstGeom prst="rect">
            <a:avLst/>
          </a:prstGeom>
          <a:ln>
            <a:noFill/>
          </a:ln>
        </p:spPr>
      </p:pic>
      <p:sp>
        <p:nvSpPr>
          <p:cNvPr id="219" name="CustomShape 1"/>
          <p:cNvSpPr/>
          <p:nvPr/>
        </p:nvSpPr>
        <p:spPr>
          <a:xfrm>
            <a:off x="609480" y="533520"/>
            <a:ext cx="6629040" cy="11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e.g. Consider  [Ni(NH</a:t>
            </a:r>
            <a:r>
              <a:rPr b="0" lang="en-IN" sz="3200" spc="-1" strike="noStrike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3</a:t>
            </a:r>
            <a:r>
              <a:rPr b="0"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)</a:t>
            </a:r>
            <a:r>
              <a:rPr b="0" lang="en-IN" sz="3200" spc="-1" strike="noStrike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6</a:t>
            </a:r>
            <a:r>
              <a:rPr b="0"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]</a:t>
            </a:r>
            <a:r>
              <a:rPr b="0" lang="en-IN" sz="3200" spc="-1" strike="noStrike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2+</a:t>
            </a:r>
            <a:r>
              <a:rPr b="0" lang="en-IN" sz="3200" spc="-1" strike="noStrike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304920" y="22860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bIns="45000" anchor="b"/>
          <a:p>
            <a:pPr marL="54720" algn="ctr">
              <a:lnSpc>
                <a:spcPct val="100000"/>
              </a:lnSpc>
            </a:pPr>
            <a:r>
              <a:rPr b="0" lang="en-US" sz="4600" spc="-1" strike="noStrike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Metal – Sulphur Complex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91960" indent="-29160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Another example can be M-S complex i.e.  [M-Tu] Complex.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NH</a:t>
            </a:r>
            <a:r>
              <a:rPr b="0" lang="en-US" sz="32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2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asymmetric stretching = 3395 cmˉ¹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NH stretching = 3179 cmˉ¹ 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NH</a:t>
            </a:r>
            <a:r>
              <a:rPr b="0" lang="en-US" sz="32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2</a:t>
            </a: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 stretching = 2674 cmˉ¹ 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CN asymmetric stretching = 1464 cmˉ¹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C=S asymmetric stretching=1395 cmˉ¹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C=S stretching = 729 cmˉ¹ 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  <a:p>
            <a:pPr marL="291960" indent="-291600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</a:rPr>
              <a:t>NCN asymmetric bending = 485 cmˉ¹ </a:t>
            </a:r>
            <a:endParaRPr b="0" lang="en-US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Rockwel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Application>LibreOffice/5.1.6.2$Linux_X86_64 LibreOffice_project/10m0$Build-2</Application>
  <Words>325</Words>
  <Paragraphs>56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2017-12-30T18:14:10Z</dcterms:created>
  <dc:creator>Admin</dc:creator>
  <dc:description/>
  <dc:language>en-IN</dc:language>
  <cp:lastModifiedBy/>
  <dcterms:modified xsi:type="dcterms:W3CDTF">2019-04-03T15:50:16Z</dcterms:modified>
  <cp:revision>43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12</vt:i4>
  </property>
</Properties>
</file>