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5"/>
  </p:notesMasterIdLst>
  <p:sldIdLst>
    <p:sldId id="295" r:id="rId2"/>
    <p:sldId id="296" r:id="rId3"/>
    <p:sldId id="256" r:id="rId4"/>
    <p:sldId id="298" r:id="rId5"/>
    <p:sldId id="299" r:id="rId6"/>
    <p:sldId id="300" r:id="rId7"/>
    <p:sldId id="301" r:id="rId8"/>
    <p:sldId id="302" r:id="rId9"/>
    <p:sldId id="311" r:id="rId10"/>
    <p:sldId id="303" r:id="rId11"/>
    <p:sldId id="304" r:id="rId12"/>
    <p:sldId id="305" r:id="rId13"/>
    <p:sldId id="306" r:id="rId14"/>
    <p:sldId id="307" r:id="rId15"/>
    <p:sldId id="308" r:id="rId16"/>
    <p:sldId id="309" r:id="rId17"/>
    <p:sldId id="310" r:id="rId18"/>
    <p:sldId id="324" r:id="rId19"/>
    <p:sldId id="312" r:id="rId20"/>
    <p:sldId id="313" r:id="rId21"/>
    <p:sldId id="314" r:id="rId22"/>
    <p:sldId id="315" r:id="rId23"/>
    <p:sldId id="316" r:id="rId24"/>
    <p:sldId id="317" r:id="rId25"/>
    <p:sldId id="318" r:id="rId26"/>
    <p:sldId id="319" r:id="rId27"/>
    <p:sldId id="320" r:id="rId28"/>
    <p:sldId id="325" r:id="rId29"/>
    <p:sldId id="321" r:id="rId30"/>
    <p:sldId id="322" r:id="rId31"/>
    <p:sldId id="323" r:id="rId32"/>
    <p:sldId id="258" r:id="rId33"/>
    <p:sldId id="263" r:id="rId34"/>
    <p:sldId id="259" r:id="rId35"/>
    <p:sldId id="262" r:id="rId36"/>
    <p:sldId id="264" r:id="rId37"/>
    <p:sldId id="266" r:id="rId38"/>
    <p:sldId id="269" r:id="rId39"/>
    <p:sldId id="270" r:id="rId40"/>
    <p:sldId id="271" r:id="rId41"/>
    <p:sldId id="272" r:id="rId42"/>
    <p:sldId id="273" r:id="rId43"/>
    <p:sldId id="288" r:id="rId44"/>
    <p:sldId id="292" r:id="rId45"/>
    <p:sldId id="326" r:id="rId46"/>
    <p:sldId id="327" r:id="rId47"/>
    <p:sldId id="275" r:id="rId48"/>
    <p:sldId id="276" r:id="rId49"/>
    <p:sldId id="277" r:id="rId50"/>
    <p:sldId id="278" r:id="rId51"/>
    <p:sldId id="279" r:id="rId52"/>
    <p:sldId id="280" r:id="rId53"/>
    <p:sldId id="281" r:id="rId54"/>
    <p:sldId id="282" r:id="rId55"/>
    <p:sldId id="290" r:id="rId56"/>
    <p:sldId id="283" r:id="rId57"/>
    <p:sldId id="291" r:id="rId58"/>
    <p:sldId id="286" r:id="rId59"/>
    <p:sldId id="289" r:id="rId60"/>
    <p:sldId id="293" r:id="rId61"/>
    <p:sldId id="294" r:id="rId62"/>
    <p:sldId id="287" r:id="rId63"/>
    <p:sldId id="297"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NOVO"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386"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A468FF-AEB1-4A6D-9855-29CDEE4D444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8EA917F2-EE39-42BE-99F4-81CD7F99E577}">
      <dgm:prSet phldrT="[Text]" custT="1"/>
      <dgm:spPr/>
      <dgm:t>
        <a:bodyPr/>
        <a:lstStyle/>
        <a:p>
          <a:r>
            <a:rPr lang="en-IN" sz="2000" dirty="0" smtClean="0"/>
            <a:t>Movement</a:t>
          </a:r>
        </a:p>
        <a:p>
          <a:r>
            <a:rPr lang="en-IN" sz="2000" dirty="0" smtClean="0"/>
            <a:t> possible</a:t>
          </a:r>
          <a:endParaRPr lang="en-IN" sz="2000" dirty="0"/>
        </a:p>
      </dgm:t>
    </dgm:pt>
    <dgm:pt modelId="{392ECEEF-9016-40D3-AA08-1BB97B2EA93C}" type="parTrans" cxnId="{5D191FBC-4341-49F6-ACC4-7AA379A508FA}">
      <dgm:prSet/>
      <dgm:spPr/>
      <dgm:t>
        <a:bodyPr/>
        <a:lstStyle/>
        <a:p>
          <a:endParaRPr lang="en-IN"/>
        </a:p>
      </dgm:t>
    </dgm:pt>
    <dgm:pt modelId="{502A2B76-49B0-40FF-8D69-A8F68E71F500}" type="sibTrans" cxnId="{5D191FBC-4341-49F6-ACC4-7AA379A508FA}">
      <dgm:prSet/>
      <dgm:spPr/>
      <dgm:t>
        <a:bodyPr/>
        <a:lstStyle/>
        <a:p>
          <a:endParaRPr lang="en-IN"/>
        </a:p>
      </dgm:t>
    </dgm:pt>
    <dgm:pt modelId="{33E7AFC5-B0C0-4D64-AF26-06C1114902B8}">
      <dgm:prSet phldrT="[Text]" custT="1"/>
      <dgm:spPr/>
      <dgm:t>
        <a:bodyPr/>
        <a:lstStyle/>
        <a:p>
          <a:r>
            <a:rPr lang="en-IN" sz="2400" b="1" u="sng" dirty="0" smtClean="0"/>
            <a:t>Location of supplier :</a:t>
          </a:r>
          <a:endParaRPr lang="en-IN" sz="2400" b="1" u="sng" dirty="0"/>
        </a:p>
      </dgm:t>
    </dgm:pt>
    <dgm:pt modelId="{F19D0F6A-868E-49D8-9BE7-2653E657AC0B}" type="parTrans" cxnId="{C7C6E39D-DA94-48E2-8922-162C39821A3B}">
      <dgm:prSet/>
      <dgm:spPr/>
      <dgm:t>
        <a:bodyPr/>
        <a:lstStyle/>
        <a:p>
          <a:endParaRPr lang="en-IN"/>
        </a:p>
      </dgm:t>
    </dgm:pt>
    <dgm:pt modelId="{06C2F81E-BF05-40C5-AFAE-0F6EB7A58F1F}" type="sibTrans" cxnId="{C7C6E39D-DA94-48E2-8922-162C39821A3B}">
      <dgm:prSet/>
      <dgm:spPr/>
      <dgm:t>
        <a:bodyPr/>
        <a:lstStyle/>
        <a:p>
          <a:endParaRPr lang="en-IN"/>
        </a:p>
      </dgm:t>
    </dgm:pt>
    <dgm:pt modelId="{6657C9A2-4534-42F9-B59D-CCFC948F90A3}">
      <dgm:prSet phldrT="[Text]" custT="1"/>
      <dgm:spPr/>
      <dgm:t>
        <a:bodyPr/>
        <a:lstStyle/>
        <a:p>
          <a:r>
            <a:rPr lang="en-IN" sz="2400" u="sng" dirty="0" smtClean="0">
              <a:solidFill>
                <a:srgbClr val="FF0000"/>
              </a:solidFill>
            </a:rPr>
            <a:t>Services</a:t>
          </a:r>
          <a:r>
            <a:rPr lang="en-IN" sz="2400" dirty="0" smtClean="0"/>
            <a:t> </a:t>
          </a:r>
          <a:endParaRPr lang="en-IN" sz="2400" dirty="0"/>
        </a:p>
      </dgm:t>
    </dgm:pt>
    <dgm:pt modelId="{D2C22E29-8D82-4304-AE06-59F6CB56DB90}" type="parTrans" cxnId="{A912FF78-0CBE-4C1A-BF8A-4A02BEB13300}">
      <dgm:prSet/>
      <dgm:spPr/>
      <dgm:t>
        <a:bodyPr/>
        <a:lstStyle/>
        <a:p>
          <a:endParaRPr lang="en-IN"/>
        </a:p>
      </dgm:t>
    </dgm:pt>
    <dgm:pt modelId="{87CB0016-8EED-4D60-9629-51D0C65C98E4}" type="sibTrans" cxnId="{A912FF78-0CBE-4C1A-BF8A-4A02BEB13300}">
      <dgm:prSet/>
      <dgm:spPr/>
      <dgm:t>
        <a:bodyPr/>
        <a:lstStyle/>
        <a:p>
          <a:endParaRPr lang="en-IN"/>
        </a:p>
      </dgm:t>
    </dgm:pt>
    <dgm:pt modelId="{F7D477C1-D5A4-421C-A6D5-F77035C52239}">
      <dgm:prSet phldrT="[Text]" custT="1"/>
      <dgm:spPr/>
      <dgm:t>
        <a:bodyPr/>
        <a:lstStyle/>
        <a:p>
          <a:r>
            <a:rPr lang="en-IN" sz="1800" dirty="0" smtClean="0"/>
            <a:t>Does not involve movement of goods</a:t>
          </a:r>
          <a:endParaRPr lang="en-IN" sz="1800" dirty="0"/>
        </a:p>
      </dgm:t>
    </dgm:pt>
    <dgm:pt modelId="{8B102374-3F02-4513-856E-3D5500A1FCAA}" type="parTrans" cxnId="{EF5926F5-7514-4E5D-B979-372B7A47B620}">
      <dgm:prSet/>
      <dgm:spPr/>
      <dgm:t>
        <a:bodyPr/>
        <a:lstStyle/>
        <a:p>
          <a:endParaRPr lang="en-IN"/>
        </a:p>
      </dgm:t>
    </dgm:pt>
    <dgm:pt modelId="{A0ED8F9C-DFFA-48AC-8A5C-7315AB2F6EEA}" type="sibTrans" cxnId="{EF5926F5-7514-4E5D-B979-372B7A47B620}">
      <dgm:prSet/>
      <dgm:spPr/>
      <dgm:t>
        <a:bodyPr/>
        <a:lstStyle/>
        <a:p>
          <a:endParaRPr lang="en-IN"/>
        </a:p>
      </dgm:t>
    </dgm:pt>
    <dgm:pt modelId="{D3B52516-EC97-4419-8277-68C425F269DE}">
      <dgm:prSet phldrT="[Text]" custT="1"/>
      <dgm:spPr/>
      <dgm:t>
        <a:bodyPr/>
        <a:lstStyle/>
        <a:p>
          <a:r>
            <a:rPr lang="en-IN" sz="1800" dirty="0" smtClean="0"/>
            <a:t>Place of registration</a:t>
          </a:r>
          <a:endParaRPr lang="en-IN" sz="1800" dirty="0"/>
        </a:p>
      </dgm:t>
    </dgm:pt>
    <dgm:pt modelId="{34B4CA0B-742C-4C45-98F2-9FCF81FB2CCB}" type="parTrans" cxnId="{AE149A15-AF76-4D73-A17F-277EA1FA7F19}">
      <dgm:prSet/>
      <dgm:spPr/>
      <dgm:t>
        <a:bodyPr/>
        <a:lstStyle/>
        <a:p>
          <a:endParaRPr lang="en-IN"/>
        </a:p>
      </dgm:t>
    </dgm:pt>
    <dgm:pt modelId="{5125F4FC-0ADD-49D6-A700-71F4A1216D15}" type="sibTrans" cxnId="{AE149A15-AF76-4D73-A17F-277EA1FA7F19}">
      <dgm:prSet/>
      <dgm:spPr/>
      <dgm:t>
        <a:bodyPr/>
        <a:lstStyle/>
        <a:p>
          <a:endParaRPr lang="en-IN"/>
        </a:p>
      </dgm:t>
    </dgm:pt>
    <dgm:pt modelId="{F7C1C739-C597-48E4-8E89-6D5230233E91}">
      <dgm:prSet phldrT="[Text]" custT="1"/>
      <dgm:spPr/>
      <dgm:t>
        <a:bodyPr/>
        <a:lstStyle/>
        <a:p>
          <a:r>
            <a:rPr lang="en-IN" sz="1800" dirty="0" smtClean="0"/>
            <a:t>None of above available then place of resident by service provider.</a:t>
          </a:r>
          <a:endParaRPr lang="en-IN" sz="1800" dirty="0"/>
        </a:p>
      </dgm:t>
    </dgm:pt>
    <dgm:pt modelId="{4837A268-A561-4521-AE54-A8780C1211F3}" type="parTrans" cxnId="{7022992B-7740-425D-9EF8-2AA974D10EA4}">
      <dgm:prSet/>
      <dgm:spPr/>
      <dgm:t>
        <a:bodyPr/>
        <a:lstStyle/>
        <a:p>
          <a:endParaRPr lang="en-IN"/>
        </a:p>
      </dgm:t>
    </dgm:pt>
    <dgm:pt modelId="{2ED1C809-F416-440D-AC69-4FB0E09ECD43}" type="sibTrans" cxnId="{7022992B-7740-425D-9EF8-2AA974D10EA4}">
      <dgm:prSet/>
      <dgm:spPr/>
      <dgm:t>
        <a:bodyPr/>
        <a:lstStyle/>
        <a:p>
          <a:endParaRPr lang="en-IN"/>
        </a:p>
      </dgm:t>
    </dgm:pt>
    <dgm:pt modelId="{DE462B55-D02D-4F18-91B8-4FEF9536227E}">
      <dgm:prSet phldrT="[Text]" custT="1"/>
      <dgm:spPr/>
      <dgm:t>
        <a:bodyPr/>
        <a:lstStyle/>
        <a:p>
          <a:r>
            <a:rPr lang="en-IN" sz="1800" dirty="0" smtClean="0"/>
            <a:t>Import    /Export </a:t>
          </a:r>
          <a:endParaRPr lang="en-IN" sz="1800" dirty="0"/>
        </a:p>
      </dgm:t>
    </dgm:pt>
    <dgm:pt modelId="{EB594BD0-2DB4-41F3-9954-C2F6CE94BFBF}" type="parTrans" cxnId="{6A2BE899-9738-4DB1-A99E-4C3D30C0ABC6}">
      <dgm:prSet/>
      <dgm:spPr/>
      <dgm:t>
        <a:bodyPr/>
        <a:lstStyle/>
        <a:p>
          <a:endParaRPr lang="en-IN"/>
        </a:p>
      </dgm:t>
    </dgm:pt>
    <dgm:pt modelId="{959E28F2-2951-4A6C-8EA8-6ACD6019D7A5}" type="sibTrans" cxnId="{6A2BE899-9738-4DB1-A99E-4C3D30C0ABC6}">
      <dgm:prSet/>
      <dgm:spPr/>
      <dgm:t>
        <a:bodyPr/>
        <a:lstStyle/>
        <a:p>
          <a:endParaRPr lang="en-IN"/>
        </a:p>
      </dgm:t>
    </dgm:pt>
    <dgm:pt modelId="{7A4EE6FC-617D-4DA5-B3A3-7178A922C8E3}">
      <dgm:prSet phldrT="[Text]"/>
      <dgm:spPr/>
      <dgm:t>
        <a:bodyPr/>
        <a:lstStyle/>
        <a:p>
          <a:endParaRPr lang="en-IN" sz="1500" dirty="0"/>
        </a:p>
      </dgm:t>
    </dgm:pt>
    <dgm:pt modelId="{E9077CEC-67ED-409D-81E6-011E8E5AFCC7}" type="parTrans" cxnId="{6067D0E0-16F5-477D-B2E6-417674F9EB30}">
      <dgm:prSet/>
      <dgm:spPr/>
      <dgm:t>
        <a:bodyPr/>
        <a:lstStyle/>
        <a:p>
          <a:endParaRPr lang="en-IN"/>
        </a:p>
      </dgm:t>
    </dgm:pt>
    <dgm:pt modelId="{BCDF9D7D-B3FE-4AFF-885D-13BF322F4B5A}" type="sibTrans" cxnId="{6067D0E0-16F5-477D-B2E6-417674F9EB30}">
      <dgm:prSet/>
      <dgm:spPr/>
      <dgm:t>
        <a:bodyPr/>
        <a:lstStyle/>
        <a:p>
          <a:endParaRPr lang="en-IN"/>
        </a:p>
      </dgm:t>
    </dgm:pt>
    <dgm:pt modelId="{364355F5-5BF6-4580-A369-137F8563F9B0}">
      <dgm:prSet phldrT="[Text]" custT="1"/>
      <dgm:spPr/>
      <dgm:t>
        <a:bodyPr/>
        <a:lstStyle/>
        <a:p>
          <a:r>
            <a:rPr lang="en-IN" sz="2400" b="0" u="none" dirty="0" smtClean="0"/>
            <a:t>Goods (When Supplier ready with goods)</a:t>
          </a:r>
          <a:endParaRPr lang="en-IN" sz="2400" b="0" u="none" dirty="0"/>
        </a:p>
      </dgm:t>
    </dgm:pt>
    <dgm:pt modelId="{9DC53B6D-AEF7-4180-BBE0-3937B0A7074A}" type="parTrans" cxnId="{3A03772B-69BF-4527-990A-36931CF1A27D}">
      <dgm:prSet/>
      <dgm:spPr/>
      <dgm:t>
        <a:bodyPr/>
        <a:lstStyle/>
        <a:p>
          <a:endParaRPr lang="en-IN"/>
        </a:p>
      </dgm:t>
    </dgm:pt>
    <dgm:pt modelId="{0C5DBFB0-1B78-4772-BFF2-27626A003B63}" type="sibTrans" cxnId="{3A03772B-69BF-4527-990A-36931CF1A27D}">
      <dgm:prSet/>
      <dgm:spPr/>
      <dgm:t>
        <a:bodyPr/>
        <a:lstStyle/>
        <a:p>
          <a:endParaRPr lang="en-IN"/>
        </a:p>
      </dgm:t>
    </dgm:pt>
    <dgm:pt modelId="{AD7A0145-AC72-4A69-9C90-2A7B540D6B0C}">
      <dgm:prSet phldrT="[Text]" custT="1"/>
      <dgm:spPr/>
      <dgm:t>
        <a:bodyPr/>
        <a:lstStyle/>
        <a:p>
          <a:r>
            <a:rPr lang="en-IN" sz="1800" dirty="0" smtClean="0"/>
            <a:t>If registration NA there (then location of Service).</a:t>
          </a:r>
          <a:endParaRPr lang="en-IN" sz="1800" dirty="0"/>
        </a:p>
      </dgm:t>
    </dgm:pt>
    <dgm:pt modelId="{3BCC546D-2078-4F4F-86BB-66118E435427}" type="parTrans" cxnId="{68D058CB-7AB3-4F71-A43A-BB40CF2C8143}">
      <dgm:prSet/>
      <dgm:spPr/>
      <dgm:t>
        <a:bodyPr/>
        <a:lstStyle/>
        <a:p>
          <a:endParaRPr lang="en-IN"/>
        </a:p>
      </dgm:t>
    </dgm:pt>
    <dgm:pt modelId="{F453B009-96B2-4D30-A4B5-367332ADE44C}" type="sibTrans" cxnId="{68D058CB-7AB3-4F71-A43A-BB40CF2C8143}">
      <dgm:prSet/>
      <dgm:spPr/>
      <dgm:t>
        <a:bodyPr/>
        <a:lstStyle/>
        <a:p>
          <a:endParaRPr lang="en-IN"/>
        </a:p>
      </dgm:t>
    </dgm:pt>
    <dgm:pt modelId="{01DAAF38-D536-4ECF-9EB8-5D601FABE9D9}">
      <dgm:prSet phldrT="[Text]" custT="1"/>
      <dgm:spPr/>
      <dgm:t>
        <a:bodyPr/>
        <a:lstStyle/>
        <a:p>
          <a:r>
            <a:rPr lang="en-IN" sz="1800" dirty="0" smtClean="0"/>
            <a:t>More than one establishment (from where more service provided)</a:t>
          </a:r>
          <a:endParaRPr lang="en-IN" sz="1800" dirty="0"/>
        </a:p>
      </dgm:t>
    </dgm:pt>
    <dgm:pt modelId="{A73E6BF9-7956-403E-86EE-FA25E6454662}" type="parTrans" cxnId="{6A6AC1B2-BB23-452B-803D-67E8C950C5D0}">
      <dgm:prSet/>
      <dgm:spPr/>
      <dgm:t>
        <a:bodyPr/>
        <a:lstStyle/>
        <a:p>
          <a:endParaRPr lang="en-IN"/>
        </a:p>
      </dgm:t>
    </dgm:pt>
    <dgm:pt modelId="{3D7E9A7F-D2EB-4540-81F6-9B78A3A75F94}" type="sibTrans" cxnId="{6A6AC1B2-BB23-452B-803D-67E8C950C5D0}">
      <dgm:prSet/>
      <dgm:spPr/>
      <dgm:t>
        <a:bodyPr/>
        <a:lstStyle/>
        <a:p>
          <a:endParaRPr lang="en-IN"/>
        </a:p>
      </dgm:t>
    </dgm:pt>
    <dgm:pt modelId="{9764D4CC-5B3B-4AC2-8984-62EC22502662}">
      <dgm:prSet phldrT="[Text]" custT="1"/>
      <dgm:spPr/>
      <dgm:t>
        <a:bodyPr/>
        <a:lstStyle/>
        <a:p>
          <a:r>
            <a:rPr lang="en-IN" sz="1600" dirty="0" smtClean="0"/>
            <a:t>L.O.R. (Recipient)–     India               outside </a:t>
          </a:r>
          <a:endParaRPr lang="en-IN" sz="1600" dirty="0"/>
        </a:p>
      </dgm:t>
    </dgm:pt>
    <dgm:pt modelId="{12813891-A5AE-4A53-88AF-F11D47ABEE5E}" type="parTrans" cxnId="{4BC922E8-B934-4CA8-975D-AC40BDD89D9A}">
      <dgm:prSet/>
      <dgm:spPr/>
      <dgm:t>
        <a:bodyPr/>
        <a:lstStyle/>
        <a:p>
          <a:endParaRPr lang="en-IN"/>
        </a:p>
      </dgm:t>
    </dgm:pt>
    <dgm:pt modelId="{E9FC87F0-3A99-48C2-898D-6F32B1288C10}" type="sibTrans" cxnId="{4BC922E8-B934-4CA8-975D-AC40BDD89D9A}">
      <dgm:prSet/>
      <dgm:spPr/>
      <dgm:t>
        <a:bodyPr/>
        <a:lstStyle/>
        <a:p>
          <a:endParaRPr lang="en-IN"/>
        </a:p>
      </dgm:t>
    </dgm:pt>
    <dgm:pt modelId="{BAB2ED3D-3D84-41DE-8706-74CCA6486C86}">
      <dgm:prSet phldrT="[Text]" custT="1"/>
      <dgm:spPr/>
      <dgm:t>
        <a:bodyPr/>
        <a:lstStyle/>
        <a:p>
          <a:r>
            <a:rPr lang="en-IN" sz="1600" dirty="0" smtClean="0"/>
            <a:t>P.O.S. (Payment) -     Outside            India </a:t>
          </a:r>
          <a:endParaRPr lang="en-IN" sz="1600" dirty="0"/>
        </a:p>
      </dgm:t>
    </dgm:pt>
    <dgm:pt modelId="{2B4446D4-FBB6-49EF-AA0B-E763FE27D6CB}" type="parTrans" cxnId="{935A4B03-EEA4-4774-AFA6-A335DF6794E3}">
      <dgm:prSet/>
      <dgm:spPr/>
      <dgm:t>
        <a:bodyPr/>
        <a:lstStyle/>
        <a:p>
          <a:endParaRPr lang="en-IN"/>
        </a:p>
      </dgm:t>
    </dgm:pt>
    <dgm:pt modelId="{8423ADD2-4AC6-4C43-98DC-ADE914FF8A7C}" type="sibTrans" cxnId="{935A4B03-EEA4-4774-AFA6-A335DF6794E3}">
      <dgm:prSet/>
      <dgm:spPr/>
      <dgm:t>
        <a:bodyPr/>
        <a:lstStyle/>
        <a:p>
          <a:endParaRPr lang="en-IN"/>
        </a:p>
      </dgm:t>
    </dgm:pt>
    <dgm:pt modelId="{209F9B10-9CA8-4FB3-8B6F-E6F723993AEC}">
      <dgm:prSet phldrT="[Text]" custT="1"/>
      <dgm:spPr/>
      <dgm:t>
        <a:bodyPr/>
        <a:lstStyle/>
        <a:p>
          <a:r>
            <a:rPr lang="en-IN" sz="1600" dirty="0" smtClean="0"/>
            <a:t>Place Of Supply  -      India                outside</a:t>
          </a:r>
          <a:endParaRPr lang="en-IN" sz="1600" dirty="0"/>
        </a:p>
      </dgm:t>
    </dgm:pt>
    <dgm:pt modelId="{B0B6FC81-15A5-4AB1-A63B-82BBD36C3064}" type="parTrans" cxnId="{3BEEAEF5-0D2E-4BF1-96A7-BE7B30724102}">
      <dgm:prSet/>
      <dgm:spPr/>
      <dgm:t>
        <a:bodyPr/>
        <a:lstStyle/>
        <a:p>
          <a:endParaRPr lang="en-IN"/>
        </a:p>
      </dgm:t>
    </dgm:pt>
    <dgm:pt modelId="{A5518020-39AA-444B-9FD1-1C3F04DCB794}" type="sibTrans" cxnId="{3BEEAEF5-0D2E-4BF1-96A7-BE7B30724102}">
      <dgm:prSet/>
      <dgm:spPr/>
      <dgm:t>
        <a:bodyPr/>
        <a:lstStyle/>
        <a:p>
          <a:endParaRPr lang="en-IN"/>
        </a:p>
      </dgm:t>
    </dgm:pt>
    <dgm:pt modelId="{CECE1422-9541-4B3F-BEA6-05E4E5F8DAAB}">
      <dgm:prSet phldrT="[Text]"/>
      <dgm:spPr/>
      <dgm:t>
        <a:bodyPr/>
        <a:lstStyle/>
        <a:p>
          <a:r>
            <a:rPr lang="en-IN" sz="1500" dirty="0" smtClean="0">
              <a:solidFill>
                <a:srgbClr val="FF0000"/>
              </a:solidFill>
            </a:rPr>
            <a:t>Note: Inter state deemed Supply (IGST)</a:t>
          </a:r>
          <a:endParaRPr lang="en-IN" sz="1500" dirty="0">
            <a:solidFill>
              <a:srgbClr val="FF0000"/>
            </a:solidFill>
          </a:endParaRPr>
        </a:p>
      </dgm:t>
    </dgm:pt>
    <dgm:pt modelId="{50E65AEE-2F45-447D-B5DA-2EEB38A633B3}" type="parTrans" cxnId="{1D63037A-FD2C-4A0E-AAD9-5DDB69539B11}">
      <dgm:prSet/>
      <dgm:spPr/>
      <dgm:t>
        <a:bodyPr/>
        <a:lstStyle/>
        <a:p>
          <a:endParaRPr lang="en-US"/>
        </a:p>
      </dgm:t>
    </dgm:pt>
    <dgm:pt modelId="{D6F054B3-C0E3-4299-8134-3AA21BBE23BA}" type="sibTrans" cxnId="{1D63037A-FD2C-4A0E-AAD9-5DDB69539B11}">
      <dgm:prSet/>
      <dgm:spPr/>
      <dgm:t>
        <a:bodyPr/>
        <a:lstStyle/>
        <a:p>
          <a:endParaRPr lang="en-US"/>
        </a:p>
      </dgm:t>
    </dgm:pt>
    <dgm:pt modelId="{059C43F2-DF29-4711-9B36-1959DF8A76F8}">
      <dgm:prSet phldrT="[Text]"/>
      <dgm:spPr/>
      <dgm:t>
        <a:bodyPr/>
        <a:lstStyle/>
        <a:p>
          <a:r>
            <a:rPr lang="en-IN" sz="1500" dirty="0" smtClean="0"/>
            <a:t>  Between 2 State or U. T.</a:t>
          </a:r>
          <a:endParaRPr lang="en-IN" sz="1500" dirty="0"/>
        </a:p>
      </dgm:t>
    </dgm:pt>
    <dgm:pt modelId="{4C02189B-3D2A-4C3F-A16E-3FBC183B1679}" type="parTrans" cxnId="{FD4688F8-40D4-4AF1-99E6-89140280F450}">
      <dgm:prSet/>
      <dgm:spPr/>
      <dgm:t>
        <a:bodyPr/>
        <a:lstStyle/>
        <a:p>
          <a:endParaRPr lang="en-US"/>
        </a:p>
      </dgm:t>
    </dgm:pt>
    <dgm:pt modelId="{E0A641F2-ED1D-41A4-BBF9-E383F2774067}" type="sibTrans" cxnId="{FD4688F8-40D4-4AF1-99E6-89140280F450}">
      <dgm:prSet/>
      <dgm:spPr/>
      <dgm:t>
        <a:bodyPr/>
        <a:lstStyle/>
        <a:p>
          <a:endParaRPr lang="en-US"/>
        </a:p>
      </dgm:t>
    </dgm:pt>
    <dgm:pt modelId="{F59E13D0-7821-434C-BB92-8B26E47DEEB2}">
      <dgm:prSet phldrT="[Text]"/>
      <dgm:spPr/>
      <dgm:t>
        <a:bodyPr/>
        <a:lstStyle/>
        <a:p>
          <a:r>
            <a:rPr lang="en-IN" sz="1500" dirty="0" smtClean="0"/>
            <a:t>SEZ  / Development of SEZ</a:t>
          </a:r>
          <a:endParaRPr lang="en-IN" sz="1500" dirty="0"/>
        </a:p>
      </dgm:t>
    </dgm:pt>
    <dgm:pt modelId="{FD575952-CD8C-4E6B-B471-2EDB9931DE2C}" type="parTrans" cxnId="{1A544FE6-F373-4A90-85BE-61E504653C7C}">
      <dgm:prSet/>
      <dgm:spPr/>
      <dgm:t>
        <a:bodyPr/>
        <a:lstStyle/>
        <a:p>
          <a:endParaRPr lang="en-US"/>
        </a:p>
      </dgm:t>
    </dgm:pt>
    <dgm:pt modelId="{3A7F458B-2055-48BB-AB6E-27BFA05F7EC1}" type="sibTrans" cxnId="{1A544FE6-F373-4A90-85BE-61E504653C7C}">
      <dgm:prSet/>
      <dgm:spPr/>
      <dgm:t>
        <a:bodyPr/>
        <a:lstStyle/>
        <a:p>
          <a:endParaRPr lang="en-US"/>
        </a:p>
      </dgm:t>
    </dgm:pt>
    <dgm:pt modelId="{BBBD8596-5353-4EFD-8ACF-016E23B320F3}">
      <dgm:prSet phldrT="[Text]"/>
      <dgm:spPr/>
      <dgm:t>
        <a:bodyPr/>
        <a:lstStyle/>
        <a:p>
          <a:r>
            <a:rPr lang="en-IN" sz="1500" dirty="0" smtClean="0"/>
            <a:t>Import till </a:t>
          </a:r>
          <a:r>
            <a:rPr lang="en-IN" sz="1500" smtClean="0"/>
            <a:t>Custom forntier </a:t>
          </a:r>
          <a:endParaRPr lang="en-IN" sz="1500" dirty="0"/>
        </a:p>
      </dgm:t>
    </dgm:pt>
    <dgm:pt modelId="{F16D6402-6951-4FC0-8812-E5CF35094CAE}" type="parTrans" cxnId="{013888BE-7A9C-4892-A609-57FBE605AB35}">
      <dgm:prSet/>
      <dgm:spPr/>
      <dgm:t>
        <a:bodyPr/>
        <a:lstStyle/>
        <a:p>
          <a:endParaRPr lang="en-US"/>
        </a:p>
      </dgm:t>
    </dgm:pt>
    <dgm:pt modelId="{AC542D81-A398-4023-B68B-2305DDC3BFCF}" type="sibTrans" cxnId="{013888BE-7A9C-4892-A609-57FBE605AB35}">
      <dgm:prSet/>
      <dgm:spPr/>
      <dgm:t>
        <a:bodyPr/>
        <a:lstStyle/>
        <a:p>
          <a:endParaRPr lang="en-US"/>
        </a:p>
      </dgm:t>
    </dgm:pt>
    <dgm:pt modelId="{7DD8B368-DEA6-4E2F-8B9C-883170EB0EFF}">
      <dgm:prSet phldrT="[Text]"/>
      <dgm:spPr/>
      <dgm:t>
        <a:bodyPr/>
        <a:lstStyle/>
        <a:p>
          <a:r>
            <a:rPr lang="en-IN" sz="1500" dirty="0" smtClean="0"/>
            <a:t>Export </a:t>
          </a:r>
          <a:endParaRPr lang="en-IN" sz="1500" dirty="0"/>
        </a:p>
      </dgm:t>
    </dgm:pt>
    <dgm:pt modelId="{104C7CB3-196C-476A-8B54-0B49A166D2C7}" type="parTrans" cxnId="{94457B75-AEDD-4249-8A47-4D52FEDC6E75}">
      <dgm:prSet/>
      <dgm:spPr/>
      <dgm:t>
        <a:bodyPr/>
        <a:lstStyle/>
        <a:p>
          <a:endParaRPr lang="en-US"/>
        </a:p>
      </dgm:t>
    </dgm:pt>
    <dgm:pt modelId="{2D84FB03-EB5D-4BB5-AB83-9B9B5C9220C3}" type="sibTrans" cxnId="{94457B75-AEDD-4249-8A47-4D52FEDC6E75}">
      <dgm:prSet/>
      <dgm:spPr/>
      <dgm:t>
        <a:bodyPr/>
        <a:lstStyle/>
        <a:p>
          <a:endParaRPr lang="en-US"/>
        </a:p>
      </dgm:t>
    </dgm:pt>
    <dgm:pt modelId="{8E5A611E-BDF5-4070-9392-F2F7DECFE2B4}">
      <dgm:prSet phldrT="[Text]"/>
      <dgm:spPr/>
      <dgm:t>
        <a:bodyPr/>
        <a:lstStyle/>
        <a:p>
          <a:r>
            <a:rPr lang="en-IN" sz="1500" smtClean="0"/>
            <a:t>Foriegn </a:t>
          </a:r>
          <a:r>
            <a:rPr lang="en-IN" sz="1500" dirty="0" smtClean="0"/>
            <a:t>Tourist </a:t>
          </a:r>
          <a:endParaRPr lang="en-IN" sz="1500" dirty="0"/>
        </a:p>
      </dgm:t>
    </dgm:pt>
    <dgm:pt modelId="{7E5B96A4-3958-4480-BDF7-28E73B4103F6}" type="parTrans" cxnId="{E19BFAED-4FD4-4C7C-BDC0-0E754CFB9063}">
      <dgm:prSet/>
      <dgm:spPr/>
      <dgm:t>
        <a:bodyPr/>
        <a:lstStyle/>
        <a:p>
          <a:endParaRPr lang="en-US"/>
        </a:p>
      </dgm:t>
    </dgm:pt>
    <dgm:pt modelId="{2139E14B-59D5-47AB-8093-315417C71ABA}" type="sibTrans" cxnId="{E19BFAED-4FD4-4C7C-BDC0-0E754CFB9063}">
      <dgm:prSet/>
      <dgm:spPr/>
      <dgm:t>
        <a:bodyPr/>
        <a:lstStyle/>
        <a:p>
          <a:endParaRPr lang="en-US"/>
        </a:p>
      </dgm:t>
    </dgm:pt>
    <dgm:pt modelId="{2D33D4D1-56A1-4DE0-9BBC-E0123B1D9D3F}">
      <dgm:prSet phldrT="[Text]" custT="1"/>
      <dgm:spPr/>
      <dgm:t>
        <a:bodyPr/>
        <a:lstStyle/>
        <a:p>
          <a:r>
            <a:rPr lang="en-IN" sz="1600" dirty="0" smtClean="0"/>
            <a:t>L.O.S.(Supplier) –      Outside            India </a:t>
          </a:r>
          <a:endParaRPr lang="en-IN" sz="1600" dirty="0"/>
        </a:p>
      </dgm:t>
    </dgm:pt>
    <dgm:pt modelId="{F70334F0-D6D3-4913-ABD8-2036D9176AF6}" type="parTrans" cxnId="{8FF43FB7-ACCF-4632-8D47-1C5FB8A030E5}">
      <dgm:prSet/>
      <dgm:spPr/>
      <dgm:t>
        <a:bodyPr/>
        <a:lstStyle/>
        <a:p>
          <a:endParaRPr lang="en-US"/>
        </a:p>
      </dgm:t>
    </dgm:pt>
    <dgm:pt modelId="{C0E537B8-AC21-49BA-BFFB-7D5E1CFFB812}" type="sibTrans" cxnId="{8FF43FB7-ACCF-4632-8D47-1C5FB8A030E5}">
      <dgm:prSet/>
      <dgm:spPr/>
      <dgm:t>
        <a:bodyPr/>
        <a:lstStyle/>
        <a:p>
          <a:endParaRPr lang="en-US"/>
        </a:p>
      </dgm:t>
    </dgm:pt>
    <dgm:pt modelId="{88D31B35-1CE5-45C0-85D1-190E1927E0C6}" type="pres">
      <dgm:prSet presAssocID="{B5A468FF-AEB1-4A6D-9855-29CDEE4D444D}" presName="Name0" presStyleCnt="0">
        <dgm:presLayoutVars>
          <dgm:dir/>
          <dgm:animLvl val="lvl"/>
          <dgm:resizeHandles val="exact"/>
        </dgm:presLayoutVars>
      </dgm:prSet>
      <dgm:spPr/>
      <dgm:t>
        <a:bodyPr/>
        <a:lstStyle/>
        <a:p>
          <a:endParaRPr lang="en-IN"/>
        </a:p>
      </dgm:t>
    </dgm:pt>
    <dgm:pt modelId="{13457037-D823-4661-ACD8-121EC26FADE1}" type="pres">
      <dgm:prSet presAssocID="{8EA917F2-EE39-42BE-99F4-81CD7F99E577}" presName="composite" presStyleCnt="0"/>
      <dgm:spPr/>
    </dgm:pt>
    <dgm:pt modelId="{705B33C7-7727-4D0A-B215-BE242D269F05}" type="pres">
      <dgm:prSet presAssocID="{8EA917F2-EE39-42BE-99F4-81CD7F99E577}" presName="parTx" presStyleLbl="alignNode1" presStyleIdx="0" presStyleCnt="3" custFlipHor="1" custScaleX="93840" custScaleY="116521" custLinFactY="-100000" custLinFactNeighborX="2163" custLinFactNeighborY="-173440">
        <dgm:presLayoutVars>
          <dgm:chMax val="0"/>
          <dgm:chPref val="0"/>
          <dgm:bulletEnabled val="1"/>
        </dgm:presLayoutVars>
      </dgm:prSet>
      <dgm:spPr/>
      <dgm:t>
        <a:bodyPr/>
        <a:lstStyle/>
        <a:p>
          <a:endParaRPr lang="en-IN"/>
        </a:p>
      </dgm:t>
    </dgm:pt>
    <dgm:pt modelId="{F4023D9E-4E05-4F86-A015-6767BD6EA545}" type="pres">
      <dgm:prSet presAssocID="{8EA917F2-EE39-42BE-99F4-81CD7F99E577}" presName="desTx" presStyleLbl="alignAccFollowNode1" presStyleIdx="0" presStyleCnt="3" custFlipHor="1" custScaleX="102276" custScaleY="86399" custLinFactNeighborX="-3303" custLinFactNeighborY="-32587">
        <dgm:presLayoutVars>
          <dgm:bulletEnabled val="1"/>
        </dgm:presLayoutVars>
      </dgm:prSet>
      <dgm:spPr/>
      <dgm:t>
        <a:bodyPr/>
        <a:lstStyle/>
        <a:p>
          <a:endParaRPr lang="en-IN"/>
        </a:p>
      </dgm:t>
    </dgm:pt>
    <dgm:pt modelId="{CFE51786-053D-42F5-9B66-0681BFC76B67}" type="pres">
      <dgm:prSet presAssocID="{502A2B76-49B0-40FF-8D69-A8F68E71F500}" presName="space" presStyleCnt="0"/>
      <dgm:spPr/>
    </dgm:pt>
    <dgm:pt modelId="{48099529-F75C-4B92-9065-17AB3947C5ED}" type="pres">
      <dgm:prSet presAssocID="{F7D477C1-D5A4-421C-A6D5-F77035C52239}" presName="composite" presStyleCnt="0"/>
      <dgm:spPr/>
    </dgm:pt>
    <dgm:pt modelId="{A97D2213-389A-4942-991B-513A76F70A53}" type="pres">
      <dgm:prSet presAssocID="{F7D477C1-D5A4-421C-A6D5-F77035C52239}" presName="parTx" presStyleLbl="alignNode1" presStyleIdx="1" presStyleCnt="3" custScaleX="112376" custLinFactY="-100000" custLinFactNeighborX="1208" custLinFactNeighborY="-155408">
        <dgm:presLayoutVars>
          <dgm:chMax val="0"/>
          <dgm:chPref val="0"/>
          <dgm:bulletEnabled val="1"/>
        </dgm:presLayoutVars>
      </dgm:prSet>
      <dgm:spPr/>
      <dgm:t>
        <a:bodyPr/>
        <a:lstStyle/>
        <a:p>
          <a:endParaRPr lang="en-IN"/>
        </a:p>
      </dgm:t>
    </dgm:pt>
    <dgm:pt modelId="{44CEA643-FD4E-477F-B0AC-5256A39777A4}" type="pres">
      <dgm:prSet presAssocID="{F7D477C1-D5A4-421C-A6D5-F77035C52239}" presName="desTx" presStyleLbl="alignAccFollowNode1" presStyleIdx="1" presStyleCnt="3" custScaleX="104349" custLinFactNeighborX="-5825" custLinFactNeighborY="-30689">
        <dgm:presLayoutVars>
          <dgm:bulletEnabled val="1"/>
        </dgm:presLayoutVars>
      </dgm:prSet>
      <dgm:spPr/>
      <dgm:t>
        <a:bodyPr/>
        <a:lstStyle/>
        <a:p>
          <a:endParaRPr lang="en-IN"/>
        </a:p>
      </dgm:t>
    </dgm:pt>
    <dgm:pt modelId="{7C61F380-C22E-4EFD-95F8-50806198E2A4}" type="pres">
      <dgm:prSet presAssocID="{A0ED8F9C-DFFA-48AC-8A5C-7315AB2F6EEA}" presName="space" presStyleCnt="0"/>
      <dgm:spPr/>
    </dgm:pt>
    <dgm:pt modelId="{1FDB77A5-EB25-4E5D-A48A-A4BD7CD0A4BA}" type="pres">
      <dgm:prSet presAssocID="{DE462B55-D02D-4F18-91B8-4FEF9536227E}" presName="composite" presStyleCnt="0"/>
      <dgm:spPr/>
    </dgm:pt>
    <dgm:pt modelId="{F4DDDF06-44AA-4E7F-A620-640323ECA091}" type="pres">
      <dgm:prSet presAssocID="{DE462B55-D02D-4F18-91B8-4FEF9536227E}" presName="parTx" presStyleLbl="alignNode1" presStyleIdx="2" presStyleCnt="3" custScaleX="128185" custLinFactY="-100000" custLinFactNeighborX="6321" custLinFactNeighborY="-155408">
        <dgm:presLayoutVars>
          <dgm:chMax val="0"/>
          <dgm:chPref val="0"/>
          <dgm:bulletEnabled val="1"/>
        </dgm:presLayoutVars>
      </dgm:prSet>
      <dgm:spPr/>
      <dgm:t>
        <a:bodyPr/>
        <a:lstStyle/>
        <a:p>
          <a:endParaRPr lang="en-IN"/>
        </a:p>
      </dgm:t>
    </dgm:pt>
    <dgm:pt modelId="{A1924299-7C5F-4812-818B-FBD80CCF0309}" type="pres">
      <dgm:prSet presAssocID="{DE462B55-D02D-4F18-91B8-4FEF9536227E}" presName="desTx" presStyleLbl="alignAccFollowNode1" presStyleIdx="2" presStyleCnt="3" custScaleX="124324" custLinFactNeighborX="-6312" custLinFactNeighborY="-33070">
        <dgm:presLayoutVars>
          <dgm:bulletEnabled val="1"/>
        </dgm:presLayoutVars>
      </dgm:prSet>
      <dgm:spPr/>
      <dgm:t>
        <a:bodyPr/>
        <a:lstStyle/>
        <a:p>
          <a:endParaRPr lang="en-IN"/>
        </a:p>
      </dgm:t>
    </dgm:pt>
  </dgm:ptLst>
  <dgm:cxnLst>
    <dgm:cxn modelId="{8F759ADD-3DEF-4966-BE14-E608D2875EBA}" type="presOf" srcId="{6657C9A2-4534-42F9-B59D-CCFC948F90A3}" destId="{F4023D9E-4E05-4F86-A015-6767BD6EA545}" srcOrd="0" destOrd="2" presId="urn:microsoft.com/office/officeart/2005/8/layout/hList1"/>
    <dgm:cxn modelId="{1F6C5599-3807-42C9-BAF3-087961A5DA68}" type="presOf" srcId="{8EA917F2-EE39-42BE-99F4-81CD7F99E577}" destId="{705B33C7-7727-4D0A-B215-BE242D269F05}" srcOrd="0" destOrd="0" presId="urn:microsoft.com/office/officeart/2005/8/layout/hList1"/>
    <dgm:cxn modelId="{A858078B-63A5-40BB-9477-32F4EAE13B1B}" type="presOf" srcId="{9764D4CC-5B3B-4AC2-8984-62EC22502662}" destId="{A1924299-7C5F-4812-818B-FBD80CCF0309}" srcOrd="0" destOrd="1" presId="urn:microsoft.com/office/officeart/2005/8/layout/hList1"/>
    <dgm:cxn modelId="{C7C6E39D-DA94-48E2-8922-162C39821A3B}" srcId="{8EA917F2-EE39-42BE-99F4-81CD7F99E577}" destId="{33E7AFC5-B0C0-4D64-AF26-06C1114902B8}" srcOrd="0" destOrd="0" parTransId="{F19D0F6A-868E-49D8-9BE7-2653E657AC0B}" sibTransId="{06C2F81E-BF05-40C5-AFAE-0F6EB7A58F1F}"/>
    <dgm:cxn modelId="{2EA5FC2A-25C2-4C6F-AE75-F590A0F25B58}" type="presOf" srcId="{F7C1C739-C597-48E4-8E89-6D5230233E91}" destId="{44CEA643-FD4E-477F-B0AC-5256A39777A4}" srcOrd="0" destOrd="3" presId="urn:microsoft.com/office/officeart/2005/8/layout/hList1"/>
    <dgm:cxn modelId="{E19BFAED-4FD4-4C7C-BDC0-0E754CFB9063}" srcId="{DE462B55-D02D-4F18-91B8-4FEF9536227E}" destId="{8E5A611E-BDF5-4070-9392-F2F7DECFE2B4}" srcOrd="9" destOrd="0" parTransId="{7E5B96A4-3958-4480-BDF7-28E73B4103F6}" sibTransId="{2139E14B-59D5-47AB-8093-315417C71ABA}"/>
    <dgm:cxn modelId="{1B0D7587-315A-4F89-8AD7-C3932841C392}" type="presOf" srcId="{F7D477C1-D5A4-421C-A6D5-F77035C52239}" destId="{A97D2213-389A-4942-991B-513A76F70A53}" srcOrd="0" destOrd="0" presId="urn:microsoft.com/office/officeart/2005/8/layout/hList1"/>
    <dgm:cxn modelId="{3A83239F-D321-40A0-AE1E-02562E8B41E2}" type="presOf" srcId="{364355F5-5BF6-4580-A369-137F8563F9B0}" destId="{F4023D9E-4E05-4F86-A015-6767BD6EA545}" srcOrd="0" destOrd="1" presId="urn:microsoft.com/office/officeart/2005/8/layout/hList1"/>
    <dgm:cxn modelId="{DC5F8F40-B815-4779-A964-58A072535DC7}" type="presOf" srcId="{B5A468FF-AEB1-4A6D-9855-29CDEE4D444D}" destId="{88D31B35-1CE5-45C0-85D1-190E1927E0C6}" srcOrd="0" destOrd="0" presId="urn:microsoft.com/office/officeart/2005/8/layout/hList1"/>
    <dgm:cxn modelId="{68D058CB-7AB3-4F71-A43A-BB40CF2C8143}" srcId="{F7D477C1-D5A4-421C-A6D5-F77035C52239}" destId="{AD7A0145-AC72-4A69-9C90-2A7B540D6B0C}" srcOrd="1" destOrd="0" parTransId="{3BCC546D-2078-4F4F-86BB-66118E435427}" sibTransId="{F453B009-96B2-4D30-A4B5-367332ADE44C}"/>
    <dgm:cxn modelId="{EF5926F5-7514-4E5D-B979-372B7A47B620}" srcId="{B5A468FF-AEB1-4A6D-9855-29CDEE4D444D}" destId="{F7D477C1-D5A4-421C-A6D5-F77035C52239}" srcOrd="1" destOrd="0" parTransId="{8B102374-3F02-4513-856E-3D5500A1FCAA}" sibTransId="{A0ED8F9C-DFFA-48AC-8A5C-7315AB2F6EEA}"/>
    <dgm:cxn modelId="{94457B75-AEDD-4249-8A47-4D52FEDC6E75}" srcId="{DE462B55-D02D-4F18-91B8-4FEF9536227E}" destId="{7DD8B368-DEA6-4E2F-8B9C-883170EB0EFF}" srcOrd="8" destOrd="0" parTransId="{104C7CB3-196C-476A-8B54-0B49A166D2C7}" sibTransId="{2D84FB03-EB5D-4BB5-AB83-9B9B5C9220C3}"/>
    <dgm:cxn modelId="{BCCCA145-A918-40F9-AF4F-F8A054662302}" type="presOf" srcId="{8E5A611E-BDF5-4070-9392-F2F7DECFE2B4}" destId="{A1924299-7C5F-4812-818B-FBD80CCF0309}" srcOrd="0" destOrd="9" presId="urn:microsoft.com/office/officeart/2005/8/layout/hList1"/>
    <dgm:cxn modelId="{5D191FBC-4341-49F6-ACC4-7AA379A508FA}" srcId="{B5A468FF-AEB1-4A6D-9855-29CDEE4D444D}" destId="{8EA917F2-EE39-42BE-99F4-81CD7F99E577}" srcOrd="0" destOrd="0" parTransId="{392ECEEF-9016-40D3-AA08-1BB97B2EA93C}" sibTransId="{502A2B76-49B0-40FF-8D69-A8F68E71F500}"/>
    <dgm:cxn modelId="{261F6ADB-A6B8-4334-9562-2669DE9216CB}" type="presOf" srcId="{DE462B55-D02D-4F18-91B8-4FEF9536227E}" destId="{F4DDDF06-44AA-4E7F-A620-640323ECA091}" srcOrd="0" destOrd="0" presId="urn:microsoft.com/office/officeart/2005/8/layout/hList1"/>
    <dgm:cxn modelId="{AE149A15-AF76-4D73-A17F-277EA1FA7F19}" srcId="{F7D477C1-D5A4-421C-A6D5-F77035C52239}" destId="{D3B52516-EC97-4419-8277-68C425F269DE}" srcOrd="0" destOrd="0" parTransId="{34B4CA0B-742C-4C45-98F2-9FCF81FB2CCB}" sibTransId="{5125F4FC-0ADD-49D6-A700-71F4A1216D15}"/>
    <dgm:cxn modelId="{87785DC0-AFA9-40E6-AF77-039D7630CC70}" type="presOf" srcId="{CECE1422-9541-4B3F-BEA6-05E4E5F8DAAB}" destId="{A1924299-7C5F-4812-818B-FBD80CCF0309}" srcOrd="0" destOrd="4" presId="urn:microsoft.com/office/officeart/2005/8/layout/hList1"/>
    <dgm:cxn modelId="{1D63037A-FD2C-4A0E-AAD9-5DDB69539B11}" srcId="{DE462B55-D02D-4F18-91B8-4FEF9536227E}" destId="{CECE1422-9541-4B3F-BEA6-05E4E5F8DAAB}" srcOrd="4" destOrd="0" parTransId="{50E65AEE-2F45-447D-B5DA-2EEB38A633B3}" sibTransId="{D6F054B3-C0E3-4299-8134-3AA21BBE23BA}"/>
    <dgm:cxn modelId="{B49B856A-95C1-43A7-985A-25A25E09578A}" type="presOf" srcId="{F59E13D0-7821-434C-BB92-8B26E47DEEB2}" destId="{A1924299-7C5F-4812-818B-FBD80CCF0309}" srcOrd="0" destOrd="6" presId="urn:microsoft.com/office/officeart/2005/8/layout/hList1"/>
    <dgm:cxn modelId="{8FF43FB7-ACCF-4632-8D47-1C5FB8A030E5}" srcId="{DE462B55-D02D-4F18-91B8-4FEF9536227E}" destId="{2D33D4D1-56A1-4DE0-9BBC-E0123B1D9D3F}" srcOrd="0" destOrd="0" parTransId="{F70334F0-D6D3-4913-ABD8-2036D9176AF6}" sibTransId="{C0E537B8-AC21-49BA-BFFB-7D5E1CFFB812}"/>
    <dgm:cxn modelId="{7022992B-7740-425D-9EF8-2AA974D10EA4}" srcId="{F7D477C1-D5A4-421C-A6D5-F77035C52239}" destId="{F7C1C739-C597-48E4-8E89-6D5230233E91}" srcOrd="3" destOrd="0" parTransId="{4837A268-A561-4521-AE54-A8780C1211F3}" sibTransId="{2ED1C809-F416-440D-AC69-4FB0E09ECD43}"/>
    <dgm:cxn modelId="{28483AB3-E2B4-4B86-89D3-AF97D891C054}" type="presOf" srcId="{D3B52516-EC97-4419-8277-68C425F269DE}" destId="{44CEA643-FD4E-477F-B0AC-5256A39777A4}" srcOrd="0" destOrd="0" presId="urn:microsoft.com/office/officeart/2005/8/layout/hList1"/>
    <dgm:cxn modelId="{6067D0E0-16F5-477D-B2E6-417674F9EB30}" srcId="{8EA917F2-EE39-42BE-99F4-81CD7F99E577}" destId="{7A4EE6FC-617D-4DA5-B3A3-7178A922C8E3}" srcOrd="3" destOrd="0" parTransId="{E9077CEC-67ED-409D-81E6-011E8E5AFCC7}" sibTransId="{BCDF9D7D-B3FE-4AFF-885D-13BF322F4B5A}"/>
    <dgm:cxn modelId="{013888BE-7A9C-4892-A609-57FBE605AB35}" srcId="{DE462B55-D02D-4F18-91B8-4FEF9536227E}" destId="{BBBD8596-5353-4EFD-8ACF-016E23B320F3}" srcOrd="7" destOrd="0" parTransId="{F16D6402-6951-4FC0-8812-E5CF35094CAE}" sibTransId="{AC542D81-A398-4023-B68B-2305DDC3BFCF}"/>
    <dgm:cxn modelId="{2C6FF697-92CD-4E87-AC40-FA5E72A40640}" type="presOf" srcId="{01DAAF38-D536-4ECF-9EB8-5D601FABE9D9}" destId="{44CEA643-FD4E-477F-B0AC-5256A39777A4}" srcOrd="0" destOrd="2" presId="urn:microsoft.com/office/officeart/2005/8/layout/hList1"/>
    <dgm:cxn modelId="{1A544FE6-F373-4A90-85BE-61E504653C7C}" srcId="{DE462B55-D02D-4F18-91B8-4FEF9536227E}" destId="{F59E13D0-7821-434C-BB92-8B26E47DEEB2}" srcOrd="6" destOrd="0" parTransId="{FD575952-CD8C-4E6B-B471-2EDB9931DE2C}" sibTransId="{3A7F458B-2055-48BB-AB6E-27BFA05F7EC1}"/>
    <dgm:cxn modelId="{377E3A05-A858-4FB9-9A52-59AAFF03B57C}" type="presOf" srcId="{BAB2ED3D-3D84-41DE-8706-74CCA6486C86}" destId="{A1924299-7C5F-4812-818B-FBD80CCF0309}" srcOrd="0" destOrd="2" presId="urn:microsoft.com/office/officeart/2005/8/layout/hList1"/>
    <dgm:cxn modelId="{8161D073-744D-409D-8192-0C32BCEDD201}" type="presOf" srcId="{7DD8B368-DEA6-4E2F-8B9C-883170EB0EFF}" destId="{A1924299-7C5F-4812-818B-FBD80CCF0309}" srcOrd="0" destOrd="8" presId="urn:microsoft.com/office/officeart/2005/8/layout/hList1"/>
    <dgm:cxn modelId="{6A2BE899-9738-4DB1-A99E-4C3D30C0ABC6}" srcId="{B5A468FF-AEB1-4A6D-9855-29CDEE4D444D}" destId="{DE462B55-D02D-4F18-91B8-4FEF9536227E}" srcOrd="2" destOrd="0" parTransId="{EB594BD0-2DB4-41F3-9954-C2F6CE94BFBF}" sibTransId="{959E28F2-2951-4A6C-8EA8-6ACD6019D7A5}"/>
    <dgm:cxn modelId="{4BC922E8-B934-4CA8-975D-AC40BDD89D9A}" srcId="{DE462B55-D02D-4F18-91B8-4FEF9536227E}" destId="{9764D4CC-5B3B-4AC2-8984-62EC22502662}" srcOrd="1" destOrd="0" parTransId="{12813891-A5AE-4A53-88AF-F11D47ABEE5E}" sibTransId="{E9FC87F0-3A99-48C2-898D-6F32B1288C10}"/>
    <dgm:cxn modelId="{3BEEAEF5-0D2E-4BF1-96A7-BE7B30724102}" srcId="{DE462B55-D02D-4F18-91B8-4FEF9536227E}" destId="{209F9B10-9CA8-4FB3-8B6F-E6F723993AEC}" srcOrd="3" destOrd="0" parTransId="{B0B6FC81-15A5-4AB1-A63B-82BBD36C3064}" sibTransId="{A5518020-39AA-444B-9FD1-1C3F04DCB794}"/>
    <dgm:cxn modelId="{704DEE5D-A3C7-4893-97AB-1AFA0D398102}" type="presOf" srcId="{33E7AFC5-B0C0-4D64-AF26-06C1114902B8}" destId="{F4023D9E-4E05-4F86-A015-6767BD6EA545}" srcOrd="0" destOrd="0" presId="urn:microsoft.com/office/officeart/2005/8/layout/hList1"/>
    <dgm:cxn modelId="{A912FF78-0CBE-4C1A-BF8A-4A02BEB13300}" srcId="{8EA917F2-EE39-42BE-99F4-81CD7F99E577}" destId="{6657C9A2-4534-42F9-B59D-CCFC948F90A3}" srcOrd="2" destOrd="0" parTransId="{D2C22E29-8D82-4304-AE06-59F6CB56DB90}" sibTransId="{87CB0016-8EED-4D60-9629-51D0C65C98E4}"/>
    <dgm:cxn modelId="{E0446987-C0EA-4FE7-BF8D-2554F4C39298}" type="presOf" srcId="{2D33D4D1-56A1-4DE0-9BBC-E0123B1D9D3F}" destId="{A1924299-7C5F-4812-818B-FBD80CCF0309}" srcOrd="0" destOrd="0" presId="urn:microsoft.com/office/officeart/2005/8/layout/hList1"/>
    <dgm:cxn modelId="{A3CCCD20-C604-4064-B715-BC4764D57C1B}" type="presOf" srcId="{209F9B10-9CA8-4FB3-8B6F-E6F723993AEC}" destId="{A1924299-7C5F-4812-818B-FBD80CCF0309}" srcOrd="0" destOrd="3" presId="urn:microsoft.com/office/officeart/2005/8/layout/hList1"/>
    <dgm:cxn modelId="{9D21CD1A-6712-48C9-B454-BA184DB6F426}" type="presOf" srcId="{AD7A0145-AC72-4A69-9C90-2A7B540D6B0C}" destId="{44CEA643-FD4E-477F-B0AC-5256A39777A4}" srcOrd="0" destOrd="1" presId="urn:microsoft.com/office/officeart/2005/8/layout/hList1"/>
    <dgm:cxn modelId="{3A03772B-69BF-4527-990A-36931CF1A27D}" srcId="{8EA917F2-EE39-42BE-99F4-81CD7F99E577}" destId="{364355F5-5BF6-4580-A369-137F8563F9B0}" srcOrd="1" destOrd="0" parTransId="{9DC53B6D-AEF7-4180-BBE0-3937B0A7074A}" sibTransId="{0C5DBFB0-1B78-4772-BFF2-27626A003B63}"/>
    <dgm:cxn modelId="{935A4B03-EEA4-4774-AFA6-A335DF6794E3}" srcId="{DE462B55-D02D-4F18-91B8-4FEF9536227E}" destId="{BAB2ED3D-3D84-41DE-8706-74CCA6486C86}" srcOrd="2" destOrd="0" parTransId="{2B4446D4-FBB6-49EF-AA0B-E763FE27D6CB}" sibTransId="{8423ADD2-4AC6-4C43-98DC-ADE914FF8A7C}"/>
    <dgm:cxn modelId="{3FAE71CF-ADC4-48B8-8ED3-D6ACF1F5FA3C}" type="presOf" srcId="{BBBD8596-5353-4EFD-8ACF-016E23B320F3}" destId="{A1924299-7C5F-4812-818B-FBD80CCF0309}" srcOrd="0" destOrd="7" presId="urn:microsoft.com/office/officeart/2005/8/layout/hList1"/>
    <dgm:cxn modelId="{375EE006-34FC-4F0D-9F05-0B0542DAD4F5}" type="presOf" srcId="{059C43F2-DF29-4711-9B36-1959DF8A76F8}" destId="{A1924299-7C5F-4812-818B-FBD80CCF0309}" srcOrd="0" destOrd="5" presId="urn:microsoft.com/office/officeart/2005/8/layout/hList1"/>
    <dgm:cxn modelId="{6A6AC1B2-BB23-452B-803D-67E8C950C5D0}" srcId="{F7D477C1-D5A4-421C-A6D5-F77035C52239}" destId="{01DAAF38-D536-4ECF-9EB8-5D601FABE9D9}" srcOrd="2" destOrd="0" parTransId="{A73E6BF9-7956-403E-86EE-FA25E6454662}" sibTransId="{3D7E9A7F-D2EB-4540-81F6-9B78A3A75F94}"/>
    <dgm:cxn modelId="{FD4688F8-40D4-4AF1-99E6-89140280F450}" srcId="{DE462B55-D02D-4F18-91B8-4FEF9536227E}" destId="{059C43F2-DF29-4711-9B36-1959DF8A76F8}" srcOrd="5" destOrd="0" parTransId="{4C02189B-3D2A-4C3F-A16E-3FBC183B1679}" sibTransId="{E0A641F2-ED1D-41A4-BBF9-E383F2774067}"/>
    <dgm:cxn modelId="{F370C89F-6856-486B-BB88-2F03AD74F3CE}" type="presOf" srcId="{7A4EE6FC-617D-4DA5-B3A3-7178A922C8E3}" destId="{F4023D9E-4E05-4F86-A015-6767BD6EA545}" srcOrd="0" destOrd="3" presId="urn:microsoft.com/office/officeart/2005/8/layout/hList1"/>
    <dgm:cxn modelId="{D9ABC3A0-3D1F-4891-89D5-3799931D7C59}" type="presParOf" srcId="{88D31B35-1CE5-45C0-85D1-190E1927E0C6}" destId="{13457037-D823-4661-ACD8-121EC26FADE1}" srcOrd="0" destOrd="0" presId="urn:microsoft.com/office/officeart/2005/8/layout/hList1"/>
    <dgm:cxn modelId="{4342892A-9EC4-4068-9E58-2B9FB13280DA}" type="presParOf" srcId="{13457037-D823-4661-ACD8-121EC26FADE1}" destId="{705B33C7-7727-4D0A-B215-BE242D269F05}" srcOrd="0" destOrd="0" presId="urn:microsoft.com/office/officeart/2005/8/layout/hList1"/>
    <dgm:cxn modelId="{50C4F2CF-FE68-4E21-A404-FDB1D090E74B}" type="presParOf" srcId="{13457037-D823-4661-ACD8-121EC26FADE1}" destId="{F4023D9E-4E05-4F86-A015-6767BD6EA545}" srcOrd="1" destOrd="0" presId="urn:microsoft.com/office/officeart/2005/8/layout/hList1"/>
    <dgm:cxn modelId="{8F1136EB-617B-44B5-B554-FC0C65DF1F3E}" type="presParOf" srcId="{88D31B35-1CE5-45C0-85D1-190E1927E0C6}" destId="{CFE51786-053D-42F5-9B66-0681BFC76B67}" srcOrd="1" destOrd="0" presId="urn:microsoft.com/office/officeart/2005/8/layout/hList1"/>
    <dgm:cxn modelId="{65FF5972-C767-40CD-8D52-FF5F0468EA4A}" type="presParOf" srcId="{88D31B35-1CE5-45C0-85D1-190E1927E0C6}" destId="{48099529-F75C-4B92-9065-17AB3947C5ED}" srcOrd="2" destOrd="0" presId="urn:microsoft.com/office/officeart/2005/8/layout/hList1"/>
    <dgm:cxn modelId="{6EBD202B-8430-4E0E-86C7-FB0768C897F1}" type="presParOf" srcId="{48099529-F75C-4B92-9065-17AB3947C5ED}" destId="{A97D2213-389A-4942-991B-513A76F70A53}" srcOrd="0" destOrd="0" presId="urn:microsoft.com/office/officeart/2005/8/layout/hList1"/>
    <dgm:cxn modelId="{436B6D16-7A78-449D-8F90-8C492DAA0DD2}" type="presParOf" srcId="{48099529-F75C-4B92-9065-17AB3947C5ED}" destId="{44CEA643-FD4E-477F-B0AC-5256A39777A4}" srcOrd="1" destOrd="0" presId="urn:microsoft.com/office/officeart/2005/8/layout/hList1"/>
    <dgm:cxn modelId="{6435D91C-1366-4B7C-AF94-4E357D61926E}" type="presParOf" srcId="{88D31B35-1CE5-45C0-85D1-190E1927E0C6}" destId="{7C61F380-C22E-4EFD-95F8-50806198E2A4}" srcOrd="3" destOrd="0" presId="urn:microsoft.com/office/officeart/2005/8/layout/hList1"/>
    <dgm:cxn modelId="{BF23B69E-F83A-4C63-BD1D-78296411B071}" type="presParOf" srcId="{88D31B35-1CE5-45C0-85D1-190E1927E0C6}" destId="{1FDB77A5-EB25-4E5D-A48A-A4BD7CD0A4BA}" srcOrd="4" destOrd="0" presId="urn:microsoft.com/office/officeart/2005/8/layout/hList1"/>
    <dgm:cxn modelId="{2A661C01-F4EA-4C74-AA5F-B20F1D6CEE9B}" type="presParOf" srcId="{1FDB77A5-EB25-4E5D-A48A-A4BD7CD0A4BA}" destId="{F4DDDF06-44AA-4E7F-A620-640323ECA091}" srcOrd="0" destOrd="0" presId="urn:microsoft.com/office/officeart/2005/8/layout/hList1"/>
    <dgm:cxn modelId="{57E2967A-D299-4BE5-B33D-2AFC79418B89}" type="presParOf" srcId="{1FDB77A5-EB25-4E5D-A48A-A4BD7CD0A4BA}" destId="{A1924299-7C5F-4812-818B-FBD80CCF0309}" srcOrd="1" destOrd="0" presId="urn:microsoft.com/office/officeart/2005/8/layout/hList1"/>
  </dgm:cxnLst>
  <dgm:bg/>
  <dgm:whole/>
</dgm:dataModel>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B1F4CA-38D1-4206-93E5-0FF09B1BDEF6}" type="datetimeFigureOut">
              <a:rPr lang="en-US" smtClean="0"/>
              <a:pPr/>
              <a:t>12/01/2021</a:t>
            </a:fld>
            <a:endParaRPr lang="en-IN"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87F5AC-F2D3-4712-BCB4-B0A63E7F5863}" type="slidenum">
              <a:rPr lang="en-IN" smtClean="0"/>
              <a:pPr/>
              <a:t>‹#›</a:t>
            </a:fld>
            <a:endParaRPr lang="en-IN"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6">
            <a:extLst>
              <a:ext uri="{FF2B5EF4-FFF2-40B4-BE49-F238E27FC236}">
                <a16:creationId xmlns="" xmlns:a16="http://schemas.microsoft.com/office/drawing/2014/main" id="{6F1969D1-F9D2-4D60-B0DC-D3DA64EE4A12}"/>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720AFE3F-A495-46A7-926D-2313964141E6}" type="slidenum">
              <a:rPr lang="en-IN" altLang="en-US" sz="1200"/>
              <a:pPr algn="r"/>
              <a:t>10</a:t>
            </a:fld>
            <a:endParaRPr lang="en-IN" altLang="en-US" sz="1200"/>
          </a:p>
        </p:txBody>
      </p:sp>
      <p:sp>
        <p:nvSpPr>
          <p:cNvPr id="72707" name="Slide Image Placeholder 1">
            <a:extLst>
              <a:ext uri="{FF2B5EF4-FFF2-40B4-BE49-F238E27FC236}">
                <a16:creationId xmlns="" xmlns:a16="http://schemas.microsoft.com/office/drawing/2014/main" id="{CFCFFCF2-D7F2-4DDC-8958-2874C824390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2708" name="Notes Placeholder 2">
            <a:extLst>
              <a:ext uri="{FF2B5EF4-FFF2-40B4-BE49-F238E27FC236}">
                <a16:creationId xmlns="" xmlns:a16="http://schemas.microsoft.com/office/drawing/2014/main" id="{B26D65B5-C5A3-480D-B469-412D51260974}"/>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altLang="en-US"/>
          </a:p>
        </p:txBody>
      </p:sp>
      <p:sp>
        <p:nvSpPr>
          <p:cNvPr id="72709" name="Slide Number Placeholder 3">
            <a:extLst>
              <a:ext uri="{FF2B5EF4-FFF2-40B4-BE49-F238E27FC236}">
                <a16:creationId xmlns="" xmlns:a16="http://schemas.microsoft.com/office/drawing/2014/main" id="{00F9DBFE-7528-4581-9719-15ECF2991B50}"/>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BD9FC7A1-59A7-4464-8392-6DF5598D5038}" type="slidenum">
              <a:rPr lang="en-IN" altLang="en-US" sz="1200"/>
              <a:pPr algn="r"/>
              <a:t>10</a:t>
            </a:fld>
            <a:endParaRPr lang="en-IN"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6">
            <a:extLst>
              <a:ext uri="{FF2B5EF4-FFF2-40B4-BE49-F238E27FC236}">
                <a16:creationId xmlns="" xmlns:a16="http://schemas.microsoft.com/office/drawing/2014/main" id="{71F9442B-CB3F-4BC0-B6FE-D031034724BA}"/>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E76B4E0C-2373-47BA-812F-5BCA987D9851}" type="slidenum">
              <a:rPr lang="en-IN" altLang="en-US" sz="1200"/>
              <a:pPr algn="r"/>
              <a:t>11</a:t>
            </a:fld>
            <a:endParaRPr lang="en-IN" altLang="en-US" sz="1200"/>
          </a:p>
        </p:txBody>
      </p:sp>
      <p:sp>
        <p:nvSpPr>
          <p:cNvPr id="73731" name="Slide Image Placeholder 1">
            <a:extLst>
              <a:ext uri="{FF2B5EF4-FFF2-40B4-BE49-F238E27FC236}">
                <a16:creationId xmlns="" xmlns:a16="http://schemas.microsoft.com/office/drawing/2014/main" id="{8E1B0D7A-6C08-4B00-A98E-FA53CD60365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3732" name="Notes Placeholder 2">
            <a:extLst>
              <a:ext uri="{FF2B5EF4-FFF2-40B4-BE49-F238E27FC236}">
                <a16:creationId xmlns="" xmlns:a16="http://schemas.microsoft.com/office/drawing/2014/main" id="{69043F9D-AB6F-43C8-9E13-105ED2F60919}"/>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altLang="en-US"/>
          </a:p>
        </p:txBody>
      </p:sp>
      <p:sp>
        <p:nvSpPr>
          <p:cNvPr id="73733" name="Slide Number Placeholder 3">
            <a:extLst>
              <a:ext uri="{FF2B5EF4-FFF2-40B4-BE49-F238E27FC236}">
                <a16:creationId xmlns="" xmlns:a16="http://schemas.microsoft.com/office/drawing/2014/main" id="{185EDA1F-681E-4708-BF4F-37BFD6D91E36}"/>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B7022A36-2199-48C5-A13B-1691C53DC132}" type="slidenum">
              <a:rPr lang="en-IN" altLang="en-US" sz="1200"/>
              <a:pPr algn="r"/>
              <a:t>11</a:t>
            </a:fld>
            <a:endParaRPr lang="en-IN"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6">
            <a:extLst>
              <a:ext uri="{FF2B5EF4-FFF2-40B4-BE49-F238E27FC236}">
                <a16:creationId xmlns="" xmlns:a16="http://schemas.microsoft.com/office/drawing/2014/main" id="{31C5B958-31C5-4844-8112-6F96477E0610}"/>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ABF73D71-5559-4D8A-8FE4-B436049F35EE}" type="slidenum">
              <a:rPr lang="en-IN" altLang="en-US" sz="1200"/>
              <a:pPr algn="r"/>
              <a:t>12</a:t>
            </a:fld>
            <a:endParaRPr lang="en-IN" altLang="en-US" sz="1200"/>
          </a:p>
        </p:txBody>
      </p:sp>
      <p:sp>
        <p:nvSpPr>
          <p:cNvPr id="74755" name="Slide Image Placeholder 1">
            <a:extLst>
              <a:ext uri="{FF2B5EF4-FFF2-40B4-BE49-F238E27FC236}">
                <a16:creationId xmlns="" xmlns:a16="http://schemas.microsoft.com/office/drawing/2014/main" id="{F5545396-853E-4191-ABF7-4905E32D71A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4756" name="Notes Placeholder 2">
            <a:extLst>
              <a:ext uri="{FF2B5EF4-FFF2-40B4-BE49-F238E27FC236}">
                <a16:creationId xmlns="" xmlns:a16="http://schemas.microsoft.com/office/drawing/2014/main" id="{697E3048-567F-43A4-A6FF-FCA5E10B4DCD}"/>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altLang="en-US"/>
          </a:p>
        </p:txBody>
      </p:sp>
      <p:sp>
        <p:nvSpPr>
          <p:cNvPr id="74757" name="Slide Number Placeholder 3">
            <a:extLst>
              <a:ext uri="{FF2B5EF4-FFF2-40B4-BE49-F238E27FC236}">
                <a16:creationId xmlns="" xmlns:a16="http://schemas.microsoft.com/office/drawing/2014/main" id="{5CCA6229-D501-4396-8CD2-B6156EA8D999}"/>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03ED24F2-46B1-4507-BEB0-684FBC9F41AB}" type="slidenum">
              <a:rPr lang="en-IN" altLang="en-US" sz="1200"/>
              <a:pPr algn="r"/>
              <a:t>12</a:t>
            </a:fld>
            <a:endParaRPr lang="en-IN"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6">
            <a:extLst>
              <a:ext uri="{FF2B5EF4-FFF2-40B4-BE49-F238E27FC236}">
                <a16:creationId xmlns="" xmlns:a16="http://schemas.microsoft.com/office/drawing/2014/main" id="{AFC18B85-B6A6-476A-B00D-5A5408A799DD}"/>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AD4D315E-B14C-4922-A2CA-2A12F525114F}" type="slidenum">
              <a:rPr lang="en-IN" altLang="en-US" sz="1200"/>
              <a:pPr algn="r"/>
              <a:t>13</a:t>
            </a:fld>
            <a:endParaRPr lang="en-IN" altLang="en-US" sz="1200"/>
          </a:p>
        </p:txBody>
      </p:sp>
      <p:sp>
        <p:nvSpPr>
          <p:cNvPr id="75779" name="Slide Image Placeholder 1">
            <a:extLst>
              <a:ext uri="{FF2B5EF4-FFF2-40B4-BE49-F238E27FC236}">
                <a16:creationId xmlns="" xmlns:a16="http://schemas.microsoft.com/office/drawing/2014/main" id="{D8E475C3-9E1D-4395-A9E9-22CAE805B74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5780" name="Notes Placeholder 2">
            <a:extLst>
              <a:ext uri="{FF2B5EF4-FFF2-40B4-BE49-F238E27FC236}">
                <a16:creationId xmlns="" xmlns:a16="http://schemas.microsoft.com/office/drawing/2014/main" id="{E2208FE4-68A3-455A-911A-08413A02763F}"/>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altLang="en-US"/>
          </a:p>
        </p:txBody>
      </p:sp>
      <p:sp>
        <p:nvSpPr>
          <p:cNvPr id="75781" name="Slide Number Placeholder 3">
            <a:extLst>
              <a:ext uri="{FF2B5EF4-FFF2-40B4-BE49-F238E27FC236}">
                <a16:creationId xmlns="" xmlns:a16="http://schemas.microsoft.com/office/drawing/2014/main" id="{64AF9448-B707-4440-A6C8-8B391374A93E}"/>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D3F89103-E271-475C-8EC1-827479822C1A}" type="slidenum">
              <a:rPr lang="en-IN" altLang="en-US" sz="1200"/>
              <a:pPr algn="r"/>
              <a:t>13</a:t>
            </a:fld>
            <a:endParaRPr lang="en-IN"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6">
            <a:extLst>
              <a:ext uri="{FF2B5EF4-FFF2-40B4-BE49-F238E27FC236}">
                <a16:creationId xmlns="" xmlns:a16="http://schemas.microsoft.com/office/drawing/2014/main" id="{D8DD6097-D26D-41E9-89BA-611A819354C5}"/>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7378F2D6-323A-426E-B683-993574173C60}" type="slidenum">
              <a:rPr lang="en-IN" altLang="en-US" sz="1200"/>
              <a:pPr algn="r"/>
              <a:t>15</a:t>
            </a:fld>
            <a:endParaRPr lang="en-IN" altLang="en-US" sz="1200"/>
          </a:p>
        </p:txBody>
      </p:sp>
      <p:sp>
        <p:nvSpPr>
          <p:cNvPr id="76803" name="Slide Image Placeholder 1">
            <a:extLst>
              <a:ext uri="{FF2B5EF4-FFF2-40B4-BE49-F238E27FC236}">
                <a16:creationId xmlns="" xmlns:a16="http://schemas.microsoft.com/office/drawing/2014/main" id="{145B885E-21F1-4A10-8886-B19C27C41F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6804" name="Notes Placeholder 2">
            <a:extLst>
              <a:ext uri="{FF2B5EF4-FFF2-40B4-BE49-F238E27FC236}">
                <a16:creationId xmlns="" xmlns:a16="http://schemas.microsoft.com/office/drawing/2014/main" id="{B2360B48-9989-4C22-A613-901D446B2F4B}"/>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altLang="en-US"/>
          </a:p>
        </p:txBody>
      </p:sp>
      <p:sp>
        <p:nvSpPr>
          <p:cNvPr id="76805" name="Slide Number Placeholder 3">
            <a:extLst>
              <a:ext uri="{FF2B5EF4-FFF2-40B4-BE49-F238E27FC236}">
                <a16:creationId xmlns="" xmlns:a16="http://schemas.microsoft.com/office/drawing/2014/main" id="{3E997042-513C-493D-B99D-EB5D5EA52241}"/>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088B31AD-7A41-4427-893A-8CFB2FEDBFF7}" type="slidenum">
              <a:rPr lang="en-IN" altLang="en-US" sz="1200"/>
              <a:pPr algn="r"/>
              <a:t>15</a:t>
            </a:fld>
            <a:endParaRPr lang="en-IN"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6">
            <a:extLst>
              <a:ext uri="{FF2B5EF4-FFF2-40B4-BE49-F238E27FC236}">
                <a16:creationId xmlns="" xmlns:a16="http://schemas.microsoft.com/office/drawing/2014/main" id="{B3DC1EEE-B7C0-4A8B-9954-EBA37B7D28AA}"/>
              </a:ext>
            </a:extLst>
          </p:cNvPr>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BE7A189-1684-4C2F-90A4-9E92C127CA7E}" type="slidenum">
              <a:rPr lang="en-IN" altLang="en-US"/>
              <a:pPr/>
              <a:t>20</a:t>
            </a:fld>
            <a:endParaRPr lang="en-IN" altLang="en-US"/>
          </a:p>
        </p:txBody>
      </p:sp>
      <p:sp>
        <p:nvSpPr>
          <p:cNvPr id="77827" name="Slide Image Placeholder 1">
            <a:extLst>
              <a:ext uri="{FF2B5EF4-FFF2-40B4-BE49-F238E27FC236}">
                <a16:creationId xmlns="" xmlns:a16="http://schemas.microsoft.com/office/drawing/2014/main" id="{AF65DC9D-F4CD-4613-8263-F77438A5E02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7828" name="Notes Placeholder 2">
            <a:extLst>
              <a:ext uri="{FF2B5EF4-FFF2-40B4-BE49-F238E27FC236}">
                <a16:creationId xmlns="" xmlns:a16="http://schemas.microsoft.com/office/drawing/2014/main" id="{638F4B7A-44F0-46C3-A8A7-07D0999B64BF}"/>
              </a:ext>
            </a:extLst>
          </p:cNvPr>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IN" altLang="en-US"/>
          </a:p>
        </p:txBody>
      </p:sp>
      <p:sp>
        <p:nvSpPr>
          <p:cNvPr id="77829" name="Slide Number Placeholder 3">
            <a:extLst>
              <a:ext uri="{FF2B5EF4-FFF2-40B4-BE49-F238E27FC236}">
                <a16:creationId xmlns="" xmlns:a16="http://schemas.microsoft.com/office/drawing/2014/main" id="{2D47278B-B8A0-45AD-98C1-9CB65C0D2FEC}"/>
              </a:ext>
            </a:extLst>
          </p:cNvPr>
          <p:cNvSpPr txBox="1">
            <a:spLocks noGrp="1"/>
          </p:cNvSpPr>
          <p:nvPr/>
        </p:nvSpPr>
        <p:spPr bwMode="auto">
          <a:xfrm>
            <a:off x="3886164" y="8686692"/>
            <a:ext cx="2970741" cy="455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77" tIns="45789" rIns="91577" bIns="45789"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fld id="{23C7C63B-3493-47D4-97F2-E2DEE87BE7F4}" type="slidenum">
              <a:rPr lang="en-IN" altLang="en-US" sz="1200"/>
              <a:pPr algn="r"/>
              <a:t>20</a:t>
            </a:fld>
            <a:endParaRPr lang="en-IN"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C187F5AC-F2D3-4712-BCB4-B0A63E7F5863}" type="slidenum">
              <a:rPr lang="en-IN" smtClean="0"/>
              <a:pPr/>
              <a:t>59</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2F81E53-F473-456A-86EB-09FFF3DF63AF}" type="datetimeFigureOut">
              <a:rPr lang="en-US" smtClean="0"/>
              <a:pPr/>
              <a:t>12/01/2021</a:t>
            </a:fld>
            <a:endParaRPr lang="en-IN"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IN"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34A0798-CCA5-4AA7-82F4-F882DFCBE6CD}" type="slidenum">
              <a:rPr lang="en-IN" smtClean="0"/>
              <a:pPr/>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F81E53-F473-456A-86EB-09FFF3DF63AF}" type="datetimeFigureOut">
              <a:rPr lang="en-US" smtClean="0"/>
              <a:pPr/>
              <a:t>12/01/2021</a:t>
            </a:fld>
            <a:endParaRPr lang="en-IN" dirty="0"/>
          </a:p>
        </p:txBody>
      </p:sp>
      <p:sp>
        <p:nvSpPr>
          <p:cNvPr id="5" name="Footer Placeholder 4"/>
          <p:cNvSpPr>
            <a:spLocks noGrp="1"/>
          </p:cNvSpPr>
          <p:nvPr>
            <p:ph type="ftr" sz="quarter" idx="11"/>
          </p:nvPr>
        </p:nvSpPr>
        <p:spPr/>
        <p:txBody>
          <a:bodyPr/>
          <a:lstStyle>
            <a:extLst/>
          </a:lstStyle>
          <a:p>
            <a:endParaRPr lang="en-IN" dirty="0"/>
          </a:p>
        </p:txBody>
      </p:sp>
      <p:sp>
        <p:nvSpPr>
          <p:cNvPr id="6" name="Slide Number Placeholder 5"/>
          <p:cNvSpPr>
            <a:spLocks noGrp="1"/>
          </p:cNvSpPr>
          <p:nvPr>
            <p:ph type="sldNum" sz="quarter" idx="12"/>
          </p:nvPr>
        </p:nvSpPr>
        <p:spPr/>
        <p:txBody>
          <a:bodyPr/>
          <a:lstStyle>
            <a:extLst/>
          </a:lstStyle>
          <a:p>
            <a:fld id="{E34A0798-CCA5-4AA7-82F4-F882DFCBE6CD}" type="slidenum">
              <a:rPr lang="en-IN" smtClean="0"/>
              <a:pPr/>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F81E53-F473-456A-86EB-09FFF3DF63AF}" type="datetimeFigureOut">
              <a:rPr lang="en-US" smtClean="0"/>
              <a:pPr/>
              <a:t>12/01/2021</a:t>
            </a:fld>
            <a:endParaRPr lang="en-IN" dirty="0"/>
          </a:p>
        </p:txBody>
      </p:sp>
      <p:sp>
        <p:nvSpPr>
          <p:cNvPr id="5" name="Footer Placeholder 4"/>
          <p:cNvSpPr>
            <a:spLocks noGrp="1"/>
          </p:cNvSpPr>
          <p:nvPr>
            <p:ph type="ftr" sz="quarter" idx="11"/>
          </p:nvPr>
        </p:nvSpPr>
        <p:spPr/>
        <p:txBody>
          <a:bodyPr/>
          <a:lstStyle>
            <a:extLst/>
          </a:lstStyle>
          <a:p>
            <a:endParaRPr lang="en-IN" dirty="0"/>
          </a:p>
        </p:txBody>
      </p:sp>
      <p:sp>
        <p:nvSpPr>
          <p:cNvPr id="6" name="Slide Number Placeholder 5"/>
          <p:cNvSpPr>
            <a:spLocks noGrp="1"/>
          </p:cNvSpPr>
          <p:nvPr>
            <p:ph type="sldNum" sz="quarter" idx="12"/>
          </p:nvPr>
        </p:nvSpPr>
        <p:spPr/>
        <p:txBody>
          <a:bodyPr/>
          <a:lstStyle>
            <a:extLst/>
          </a:lstStyle>
          <a:p>
            <a:fld id="{E34A0798-CCA5-4AA7-82F4-F882DFCBE6CD}" type="slidenum">
              <a:rPr lang="en-IN" smtClean="0"/>
              <a:pPr/>
              <a:t>‹#›</a:t>
            </a:fld>
            <a:endParaRPr lang="en-IN"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3" name="Rectangle 4">
            <a:extLst>
              <a:ext uri="{FF2B5EF4-FFF2-40B4-BE49-F238E27FC236}">
                <a16:creationId xmlns="" xmlns:a16="http://schemas.microsoft.com/office/drawing/2014/main" id="{211159BE-1B5C-41E5-805D-FFDF1DE054F6}"/>
              </a:ext>
            </a:extLst>
          </p:cNvPr>
          <p:cNvSpPr>
            <a:spLocks noGrp="1" noChangeArrowheads="1"/>
          </p:cNvSpPr>
          <p:nvPr>
            <p:ph type="dt" sz="half" idx="10"/>
          </p:nvPr>
        </p:nvSpPr>
        <p:spPr>
          <a:ln/>
        </p:spPr>
        <p:txBody>
          <a:bodyPr/>
          <a:lstStyle>
            <a:lvl1pPr>
              <a:defRPr/>
            </a:lvl1pPr>
          </a:lstStyle>
          <a:p>
            <a:pPr>
              <a:defRPr/>
            </a:pPr>
            <a:fld id="{C503BBA1-C639-42F8-816A-4505397776F4}" type="datetime1">
              <a:rPr lang="en-US"/>
              <a:pPr>
                <a:defRPr/>
              </a:pPr>
              <a:t>12/01/2021</a:t>
            </a:fld>
            <a:endParaRPr lang="en-US"/>
          </a:p>
        </p:txBody>
      </p:sp>
      <p:sp>
        <p:nvSpPr>
          <p:cNvPr id="4" name="Rectangle 5">
            <a:extLst>
              <a:ext uri="{FF2B5EF4-FFF2-40B4-BE49-F238E27FC236}">
                <a16:creationId xmlns="" xmlns:a16="http://schemas.microsoft.com/office/drawing/2014/main" id="{48F27999-CA00-4265-AE92-3CDFDEC3479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 xmlns:a16="http://schemas.microsoft.com/office/drawing/2014/main" id="{F822808F-56DA-4888-BDC2-FFEA1CBD2472}"/>
              </a:ext>
            </a:extLst>
          </p:cNvPr>
          <p:cNvSpPr>
            <a:spLocks noGrp="1" noChangeArrowheads="1"/>
          </p:cNvSpPr>
          <p:nvPr>
            <p:ph type="sldNum" sz="quarter" idx="12"/>
          </p:nvPr>
        </p:nvSpPr>
        <p:spPr>
          <a:ln/>
        </p:spPr>
        <p:txBody>
          <a:bodyPr/>
          <a:lstStyle>
            <a:lvl1pPr>
              <a:defRPr/>
            </a:lvl1pPr>
          </a:lstStyle>
          <a:p>
            <a:fld id="{168C999A-5054-4B7D-8110-C52FC7EF359F}" type="slidenum">
              <a:rPr lang="en-US" altLang="en-US"/>
              <a:pPr/>
              <a:t>‹#›</a:t>
            </a:fld>
            <a:endParaRPr lang="en-US" altLang="en-US"/>
          </a:p>
        </p:txBody>
      </p:sp>
    </p:spTree>
    <p:extLst>
      <p:ext uri="{BB962C8B-B14F-4D97-AF65-F5344CB8AC3E}">
        <p14:creationId xmlns="" xmlns:p14="http://schemas.microsoft.com/office/powerpoint/2010/main" val="757902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F81E53-F473-456A-86EB-09FFF3DF63AF}" type="datetimeFigureOut">
              <a:rPr lang="en-US" smtClean="0"/>
              <a:pPr/>
              <a:t>12/01/2021</a:t>
            </a:fld>
            <a:endParaRPr lang="en-IN" dirty="0"/>
          </a:p>
        </p:txBody>
      </p:sp>
      <p:sp>
        <p:nvSpPr>
          <p:cNvPr id="5" name="Footer Placeholder 4"/>
          <p:cNvSpPr>
            <a:spLocks noGrp="1"/>
          </p:cNvSpPr>
          <p:nvPr>
            <p:ph type="ftr" sz="quarter" idx="11"/>
          </p:nvPr>
        </p:nvSpPr>
        <p:spPr/>
        <p:txBody>
          <a:bodyPr/>
          <a:lstStyle>
            <a:extLst/>
          </a:lstStyle>
          <a:p>
            <a:endParaRPr lang="en-IN" dirty="0"/>
          </a:p>
        </p:txBody>
      </p:sp>
      <p:sp>
        <p:nvSpPr>
          <p:cNvPr id="6" name="Slide Number Placeholder 5"/>
          <p:cNvSpPr>
            <a:spLocks noGrp="1"/>
          </p:cNvSpPr>
          <p:nvPr>
            <p:ph type="sldNum" sz="quarter" idx="12"/>
          </p:nvPr>
        </p:nvSpPr>
        <p:spPr/>
        <p:txBody>
          <a:bodyPr/>
          <a:lstStyle>
            <a:extLst/>
          </a:lstStyle>
          <a:p>
            <a:fld id="{E34A0798-CCA5-4AA7-82F4-F882DFCBE6CD}" type="slidenum">
              <a:rPr lang="en-IN" smtClean="0"/>
              <a:pPr/>
              <a:t>‹#›</a:t>
            </a:fld>
            <a:endParaRPr lang="en-IN"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2F81E53-F473-456A-86EB-09FFF3DF63AF}" type="datetimeFigureOut">
              <a:rPr lang="en-US" smtClean="0"/>
              <a:pPr/>
              <a:t>12/01/2021</a:t>
            </a:fld>
            <a:endParaRPr lang="en-IN" dirty="0"/>
          </a:p>
        </p:txBody>
      </p:sp>
      <p:sp>
        <p:nvSpPr>
          <p:cNvPr id="5" name="Footer Placeholder 4"/>
          <p:cNvSpPr>
            <a:spLocks noGrp="1"/>
          </p:cNvSpPr>
          <p:nvPr>
            <p:ph type="ftr" sz="quarter" idx="11"/>
          </p:nvPr>
        </p:nvSpPr>
        <p:spPr/>
        <p:txBody>
          <a:bodyPr/>
          <a:lstStyle>
            <a:extLst/>
          </a:lstStyle>
          <a:p>
            <a:endParaRPr lang="en-IN" dirty="0"/>
          </a:p>
        </p:txBody>
      </p:sp>
      <p:sp>
        <p:nvSpPr>
          <p:cNvPr id="6" name="Slide Number Placeholder 5"/>
          <p:cNvSpPr>
            <a:spLocks noGrp="1"/>
          </p:cNvSpPr>
          <p:nvPr>
            <p:ph type="sldNum" sz="quarter" idx="12"/>
          </p:nvPr>
        </p:nvSpPr>
        <p:spPr/>
        <p:txBody>
          <a:bodyPr/>
          <a:lstStyle>
            <a:extLst/>
          </a:lstStyle>
          <a:p>
            <a:fld id="{E34A0798-CCA5-4AA7-82F4-F882DFCBE6CD}" type="slidenum">
              <a:rPr lang="en-IN" smtClean="0"/>
              <a:pPr/>
              <a:t>‹#›</a:t>
            </a:fld>
            <a:endParaRPr lang="en-IN"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F81E53-F473-456A-86EB-09FFF3DF63AF}" type="datetimeFigureOut">
              <a:rPr lang="en-US" smtClean="0"/>
              <a:pPr/>
              <a:t>12/01/2021</a:t>
            </a:fld>
            <a:endParaRPr lang="en-IN" dirty="0"/>
          </a:p>
        </p:txBody>
      </p:sp>
      <p:sp>
        <p:nvSpPr>
          <p:cNvPr id="6" name="Footer Placeholder 5"/>
          <p:cNvSpPr>
            <a:spLocks noGrp="1"/>
          </p:cNvSpPr>
          <p:nvPr>
            <p:ph type="ftr" sz="quarter" idx="11"/>
          </p:nvPr>
        </p:nvSpPr>
        <p:spPr/>
        <p:txBody>
          <a:bodyPr/>
          <a:lstStyle>
            <a:extLst/>
          </a:lstStyle>
          <a:p>
            <a:endParaRPr lang="en-IN" dirty="0"/>
          </a:p>
        </p:txBody>
      </p:sp>
      <p:sp>
        <p:nvSpPr>
          <p:cNvPr id="7" name="Slide Number Placeholder 6"/>
          <p:cNvSpPr>
            <a:spLocks noGrp="1"/>
          </p:cNvSpPr>
          <p:nvPr>
            <p:ph type="sldNum" sz="quarter" idx="12"/>
          </p:nvPr>
        </p:nvSpPr>
        <p:spPr/>
        <p:txBody>
          <a:bodyPr/>
          <a:lstStyle>
            <a:extLst/>
          </a:lstStyle>
          <a:p>
            <a:fld id="{E34A0798-CCA5-4AA7-82F4-F882DFCBE6CD}" type="slidenum">
              <a:rPr lang="en-IN" smtClean="0"/>
              <a:pPr/>
              <a:t>‹#›</a:t>
            </a:fld>
            <a:endParaRPr lang="en-IN"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2F81E53-F473-456A-86EB-09FFF3DF63AF}" type="datetimeFigureOut">
              <a:rPr lang="en-US" smtClean="0"/>
              <a:pPr/>
              <a:t>12/01/2021</a:t>
            </a:fld>
            <a:endParaRPr lang="en-IN" dirty="0"/>
          </a:p>
        </p:txBody>
      </p:sp>
      <p:sp>
        <p:nvSpPr>
          <p:cNvPr id="8" name="Footer Placeholder 7"/>
          <p:cNvSpPr>
            <a:spLocks noGrp="1"/>
          </p:cNvSpPr>
          <p:nvPr>
            <p:ph type="ftr" sz="quarter" idx="11"/>
          </p:nvPr>
        </p:nvSpPr>
        <p:spPr/>
        <p:txBody>
          <a:bodyPr/>
          <a:lstStyle>
            <a:extLst/>
          </a:lstStyle>
          <a:p>
            <a:endParaRPr lang="en-IN" dirty="0"/>
          </a:p>
        </p:txBody>
      </p:sp>
      <p:sp>
        <p:nvSpPr>
          <p:cNvPr id="9" name="Slide Number Placeholder 8"/>
          <p:cNvSpPr>
            <a:spLocks noGrp="1"/>
          </p:cNvSpPr>
          <p:nvPr>
            <p:ph type="sldNum" sz="quarter" idx="12"/>
          </p:nvPr>
        </p:nvSpPr>
        <p:spPr/>
        <p:txBody>
          <a:bodyPr/>
          <a:lstStyle>
            <a:extLst/>
          </a:lstStyle>
          <a:p>
            <a:fld id="{E34A0798-CCA5-4AA7-82F4-F882DFCBE6CD}" type="slidenum">
              <a:rPr lang="en-IN" smtClean="0"/>
              <a:pPr/>
              <a:t>‹#›</a:t>
            </a:fld>
            <a:endParaRPr lang="en-IN"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2F81E53-F473-456A-86EB-09FFF3DF63AF}" type="datetimeFigureOut">
              <a:rPr lang="en-US" smtClean="0"/>
              <a:pPr/>
              <a:t>12/01/2021</a:t>
            </a:fld>
            <a:endParaRPr lang="en-IN" dirty="0"/>
          </a:p>
        </p:txBody>
      </p:sp>
      <p:sp>
        <p:nvSpPr>
          <p:cNvPr id="4" name="Footer Placeholder 3"/>
          <p:cNvSpPr>
            <a:spLocks noGrp="1"/>
          </p:cNvSpPr>
          <p:nvPr>
            <p:ph type="ftr" sz="quarter" idx="11"/>
          </p:nvPr>
        </p:nvSpPr>
        <p:spPr/>
        <p:txBody>
          <a:bodyPr/>
          <a:lstStyle>
            <a:extLst/>
          </a:lstStyle>
          <a:p>
            <a:endParaRPr lang="en-IN" dirty="0"/>
          </a:p>
        </p:txBody>
      </p:sp>
      <p:sp>
        <p:nvSpPr>
          <p:cNvPr id="5" name="Slide Number Placeholder 4"/>
          <p:cNvSpPr>
            <a:spLocks noGrp="1"/>
          </p:cNvSpPr>
          <p:nvPr>
            <p:ph type="sldNum" sz="quarter" idx="12"/>
          </p:nvPr>
        </p:nvSpPr>
        <p:spPr/>
        <p:txBody>
          <a:bodyPr/>
          <a:lstStyle>
            <a:extLst/>
          </a:lstStyle>
          <a:p>
            <a:fld id="{E34A0798-CCA5-4AA7-82F4-F882DFCBE6CD}" type="slidenum">
              <a:rPr lang="en-IN" smtClean="0"/>
              <a:pPr/>
              <a:t>‹#›</a:t>
            </a:fld>
            <a:endParaRPr lang="en-IN"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2F81E53-F473-456A-86EB-09FFF3DF63AF}" type="datetimeFigureOut">
              <a:rPr lang="en-US" smtClean="0"/>
              <a:pPr/>
              <a:t>12/01/2021</a:t>
            </a:fld>
            <a:endParaRPr lang="en-IN" dirty="0"/>
          </a:p>
        </p:txBody>
      </p:sp>
      <p:sp>
        <p:nvSpPr>
          <p:cNvPr id="3" name="Footer Placeholder 2"/>
          <p:cNvSpPr>
            <a:spLocks noGrp="1"/>
          </p:cNvSpPr>
          <p:nvPr>
            <p:ph type="ftr" sz="quarter" idx="11"/>
          </p:nvPr>
        </p:nvSpPr>
        <p:spPr/>
        <p:txBody>
          <a:bodyPr/>
          <a:lstStyle>
            <a:extLst/>
          </a:lstStyle>
          <a:p>
            <a:endParaRPr lang="en-IN" dirty="0"/>
          </a:p>
        </p:txBody>
      </p:sp>
      <p:sp>
        <p:nvSpPr>
          <p:cNvPr id="4" name="Slide Number Placeholder 3"/>
          <p:cNvSpPr>
            <a:spLocks noGrp="1"/>
          </p:cNvSpPr>
          <p:nvPr>
            <p:ph type="sldNum" sz="quarter" idx="12"/>
          </p:nvPr>
        </p:nvSpPr>
        <p:spPr/>
        <p:txBody>
          <a:bodyPr/>
          <a:lstStyle>
            <a:extLst/>
          </a:lstStyle>
          <a:p>
            <a:fld id="{E34A0798-CCA5-4AA7-82F4-F882DFCBE6CD}" type="slidenum">
              <a:rPr lang="en-IN" smtClean="0"/>
              <a:pPr/>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2F81E53-F473-456A-86EB-09FFF3DF63AF}" type="datetimeFigureOut">
              <a:rPr lang="en-US" smtClean="0"/>
              <a:pPr/>
              <a:t>12/01/2021</a:t>
            </a:fld>
            <a:endParaRPr lang="en-IN" dirty="0"/>
          </a:p>
        </p:txBody>
      </p:sp>
      <p:sp>
        <p:nvSpPr>
          <p:cNvPr id="6" name="Footer Placeholder 5"/>
          <p:cNvSpPr>
            <a:spLocks noGrp="1"/>
          </p:cNvSpPr>
          <p:nvPr>
            <p:ph type="ftr" sz="quarter" idx="11"/>
          </p:nvPr>
        </p:nvSpPr>
        <p:spPr/>
        <p:txBody>
          <a:bodyPr/>
          <a:lstStyle>
            <a:extLst/>
          </a:lstStyle>
          <a:p>
            <a:endParaRPr lang="en-IN" dirty="0"/>
          </a:p>
        </p:txBody>
      </p:sp>
      <p:sp>
        <p:nvSpPr>
          <p:cNvPr id="7" name="Slide Number Placeholder 6"/>
          <p:cNvSpPr>
            <a:spLocks noGrp="1"/>
          </p:cNvSpPr>
          <p:nvPr>
            <p:ph type="sldNum" sz="quarter" idx="12"/>
          </p:nvPr>
        </p:nvSpPr>
        <p:spPr/>
        <p:txBody>
          <a:bodyPr/>
          <a:lstStyle>
            <a:extLst/>
          </a:lstStyle>
          <a:p>
            <a:fld id="{E34A0798-CCA5-4AA7-82F4-F882DFCBE6CD}" type="slidenum">
              <a:rPr lang="en-IN" smtClean="0"/>
              <a:pPr/>
              <a:t>‹#›</a:t>
            </a:fld>
            <a:endParaRPr lang="en-IN"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2F81E53-F473-456A-86EB-09FFF3DF63AF}" type="datetimeFigureOut">
              <a:rPr lang="en-US" smtClean="0"/>
              <a:pPr/>
              <a:t>12/01/2021</a:t>
            </a:fld>
            <a:endParaRPr lang="en-IN"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IN"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34A0798-CCA5-4AA7-82F4-F882DFCBE6CD}" type="slidenum">
              <a:rPr lang="en-IN" smtClean="0"/>
              <a:pPr/>
              <a:t>‹#›</a:t>
            </a:fld>
            <a:endParaRPr lang="en-IN"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2F81E53-F473-456A-86EB-09FFF3DF63AF}" type="datetimeFigureOut">
              <a:rPr lang="en-US" smtClean="0"/>
              <a:pPr/>
              <a:t>12/01/2021</a:t>
            </a:fld>
            <a:endParaRPr lang="en-IN"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IN"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34A0798-CCA5-4AA7-82F4-F882DFCBE6CD}"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mailto:nishisir2001@gmail.com" TargetMode="External"/><Relationship Id="rId2" Type="http://schemas.openxmlformats.org/officeDocument/2006/relationships/hyperlink" Target="mailto:drnishikantjha@gmail.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AUT0008"/>
          <p:cNvPicPr>
            <a:picLocks noChangeAspect="1" noChangeArrowheads="1"/>
          </p:cNvPicPr>
          <p:nvPr/>
        </p:nvPicPr>
        <p:blipFill>
          <a:blip r:embed="rId2" cstate="print"/>
          <a:srcRect/>
          <a:stretch>
            <a:fillRect/>
          </a:stretch>
        </p:blipFill>
        <p:spPr bwMode="auto">
          <a:xfrm>
            <a:off x="0" y="0"/>
            <a:ext cx="1309254" cy="1600200"/>
          </a:xfrm>
          <a:prstGeom prst="rect">
            <a:avLst/>
          </a:prstGeom>
          <a:noFill/>
          <a:ln w="9525">
            <a:noFill/>
            <a:miter lim="800000"/>
            <a:headEnd/>
            <a:tailEnd/>
          </a:ln>
        </p:spPr>
      </p:pic>
      <p:sp>
        <p:nvSpPr>
          <p:cNvPr id="5" name="Rectangle 6"/>
          <p:cNvSpPr>
            <a:spLocks noChangeArrowheads="1"/>
          </p:cNvSpPr>
          <p:nvPr/>
        </p:nvSpPr>
        <p:spPr bwMode="auto">
          <a:xfrm>
            <a:off x="1143000" y="0"/>
            <a:ext cx="7487030" cy="2492990"/>
          </a:xfrm>
          <a:prstGeom prst="rect">
            <a:avLst/>
          </a:prstGeom>
          <a:noFill/>
          <a:ln w="9525">
            <a:noFill/>
            <a:miter lim="800000"/>
            <a:headEnd/>
            <a:tailEnd/>
          </a:ln>
        </p:spPr>
        <p:txBody>
          <a:bodyPr wrap="square">
            <a:spAutoFit/>
          </a:bodyPr>
          <a:lstStyle/>
          <a:p>
            <a:pPr algn="ctr"/>
            <a:r>
              <a:rPr lang="en-US" sz="2800" b="1" dirty="0">
                <a:solidFill>
                  <a:schemeClr val="tx2"/>
                </a:solidFill>
              </a:rPr>
              <a:t>	Lion Dr. </a:t>
            </a:r>
            <a:r>
              <a:rPr lang="en-US" sz="2800" b="1" dirty="0" err="1">
                <a:solidFill>
                  <a:schemeClr val="tx2"/>
                </a:solidFill>
              </a:rPr>
              <a:t>Nishikant</a:t>
            </a:r>
            <a:r>
              <a:rPr lang="en-US" sz="2800" b="1" dirty="0">
                <a:solidFill>
                  <a:schemeClr val="tx2"/>
                </a:solidFill>
              </a:rPr>
              <a:t> </a:t>
            </a:r>
            <a:r>
              <a:rPr lang="en-US" sz="2800" b="1" dirty="0" err="1">
                <a:solidFill>
                  <a:schemeClr val="tx2"/>
                </a:solidFill>
              </a:rPr>
              <a:t>Jha</a:t>
            </a:r>
            <a:r>
              <a:rPr lang="en-US" sz="2800" b="1" dirty="0">
                <a:solidFill>
                  <a:schemeClr val="tx2"/>
                </a:solidFill>
              </a:rPr>
              <a:t> </a:t>
            </a:r>
          </a:p>
          <a:p>
            <a:pPr algn="ctr"/>
            <a:r>
              <a:rPr lang="en-US" sz="2800" b="1" dirty="0">
                <a:solidFill>
                  <a:schemeClr val="tx2"/>
                </a:solidFill>
              </a:rPr>
              <a:t>	“Where there is a will there is a way</a:t>
            </a:r>
            <a:r>
              <a:rPr lang="en-US" sz="2800" b="1" dirty="0" smtClean="0">
                <a:solidFill>
                  <a:schemeClr val="tx2"/>
                </a:solidFill>
              </a:rPr>
              <a:t>”</a:t>
            </a:r>
          </a:p>
          <a:p>
            <a:pPr algn="ctr"/>
            <a:r>
              <a:rPr lang="en-US" sz="1200" b="1" dirty="0" smtClean="0"/>
              <a:t># Disclaimer: The views expressed in these slides and during our discussion is purely my personal and individual opinion and does not have anything to do with  my Institution Thakur College of Science  &amp; Commerce  or  University of  Mumbai.</a:t>
            </a:r>
          </a:p>
          <a:p>
            <a:pPr algn="ctr"/>
            <a:r>
              <a:rPr lang="en-US" sz="1200" b="1" dirty="0" smtClean="0"/>
              <a:t>* Facts, figures and certain graphical representations have been used from secondary data available. Due attribution to the source has been made at appropriate places. Any misses is purely inadvertent. They continue to belong to the original owner.  </a:t>
            </a:r>
          </a:p>
          <a:p>
            <a:pPr algn="ctr"/>
            <a:endParaRPr lang="en-US" sz="2800" b="1" dirty="0">
              <a:solidFill>
                <a:schemeClr val="tx2"/>
              </a:solidFill>
            </a:endParaRPr>
          </a:p>
        </p:txBody>
      </p:sp>
      <p:sp>
        <p:nvSpPr>
          <p:cNvPr id="6" name="Title 1"/>
          <p:cNvSpPr>
            <a:spLocks noGrp="1"/>
          </p:cNvSpPr>
          <p:nvPr>
            <p:ph type="ctrTitle"/>
          </p:nvPr>
        </p:nvSpPr>
        <p:spPr>
          <a:xfrm>
            <a:off x="0" y="1981200"/>
            <a:ext cx="9144000" cy="4876800"/>
          </a:xfrm>
        </p:spPr>
        <p:txBody>
          <a:bodyPr>
            <a:noAutofit/>
          </a:bodyPr>
          <a:lstStyle/>
          <a:p>
            <a:r>
              <a:rPr lang="en-US" sz="1200" b="1" cap="none" dirty="0" smtClean="0">
                <a:solidFill>
                  <a:schemeClr val="tx1"/>
                </a:solidFill>
                <a:latin typeface="Times New Roman" pitchFamily="18" charset="0"/>
                <a:cs typeface="Times New Roman" pitchFamily="18" charset="0"/>
              </a:rPr>
              <a:t>Profile: </a:t>
            </a:r>
            <a:r>
              <a:rPr lang="en-IN" sz="1200" cap="none" dirty="0" smtClean="0">
                <a:solidFill>
                  <a:schemeClr val="tx1"/>
                </a:solidFill>
                <a:latin typeface="Times New Roman" pitchFamily="18" charset="0"/>
                <a:cs typeface="Times New Roman" pitchFamily="18" charset="0"/>
              </a:rPr>
              <a:t> </a:t>
            </a:r>
            <a:r>
              <a:rPr lang="en-US" sz="1200" dirty="0" smtClean="0">
                <a:solidFill>
                  <a:schemeClr val="tx1"/>
                </a:solidFill>
              </a:rPr>
              <a:t/>
            </a:r>
            <a:br>
              <a:rPr lang="en-US" sz="1200" dirty="0" smtClean="0">
                <a:solidFill>
                  <a:schemeClr val="tx1"/>
                </a:solidFill>
              </a:rPr>
            </a:br>
            <a:r>
              <a:rPr lang="en-US" sz="1200" dirty="0" smtClean="0">
                <a:solidFill>
                  <a:schemeClr val="accent2">
                    <a:lumMod val="75000"/>
                  </a:schemeClr>
                </a:solidFill>
                <a:latin typeface="Times New Roman" pitchFamily="18" charset="0"/>
                <a:cs typeface="Times New Roman" pitchFamily="18" charset="0"/>
              </a:rPr>
              <a:t>Lion Dr. </a:t>
            </a:r>
            <a:r>
              <a:rPr lang="en-US" sz="1200" dirty="0" err="1" smtClean="0">
                <a:solidFill>
                  <a:schemeClr val="accent2">
                    <a:lumMod val="75000"/>
                  </a:schemeClr>
                </a:solidFill>
                <a:latin typeface="Times New Roman" pitchFamily="18" charset="0"/>
                <a:cs typeface="Times New Roman" pitchFamily="18" charset="0"/>
              </a:rPr>
              <a:t>Nishikant</a:t>
            </a:r>
            <a:r>
              <a:rPr lang="en-US" sz="1200" dirty="0" smtClean="0">
                <a:solidFill>
                  <a:schemeClr val="accent2">
                    <a:lumMod val="75000"/>
                  </a:schemeClr>
                </a:solidFill>
                <a:latin typeface="Times New Roman" pitchFamily="18" charset="0"/>
                <a:cs typeface="Times New Roman" pitchFamily="18" charset="0"/>
              </a:rPr>
              <a:t> </a:t>
            </a:r>
            <a:r>
              <a:rPr lang="en-US" sz="1200" dirty="0" err="1" smtClean="0">
                <a:solidFill>
                  <a:schemeClr val="accent2">
                    <a:lumMod val="75000"/>
                  </a:schemeClr>
                </a:solidFill>
                <a:latin typeface="Times New Roman" pitchFamily="18" charset="0"/>
                <a:cs typeface="Times New Roman" pitchFamily="18" charset="0"/>
              </a:rPr>
              <a:t>Jha</a:t>
            </a:r>
            <a:r>
              <a:rPr lang="en-US" sz="1200" dirty="0" smtClean="0">
                <a:solidFill>
                  <a:schemeClr val="accent2">
                    <a:lumMod val="75000"/>
                  </a:schemeClr>
                </a:solidFill>
                <a:latin typeface="Times New Roman" pitchFamily="18" charset="0"/>
                <a:cs typeface="Times New Roman" pitchFamily="18" charset="0"/>
              </a:rPr>
              <a:t/>
            </a:r>
            <a:br>
              <a:rPr lang="en-US" sz="1200" dirty="0" smtClean="0">
                <a:solidFill>
                  <a:schemeClr val="accent2">
                    <a:lumMod val="75000"/>
                  </a:schemeClr>
                </a:solidFill>
                <a:latin typeface="Times New Roman" pitchFamily="18" charset="0"/>
                <a:cs typeface="Times New Roman" pitchFamily="18" charset="0"/>
              </a:rPr>
            </a:br>
            <a:r>
              <a:rPr lang="en-US" sz="1200" dirty="0" smtClean="0">
                <a:solidFill>
                  <a:schemeClr val="accent2">
                    <a:lumMod val="75000"/>
                  </a:schemeClr>
                </a:solidFill>
                <a:latin typeface="Times New Roman" pitchFamily="18" charset="0"/>
                <a:cs typeface="Times New Roman" pitchFamily="18" charset="0"/>
              </a:rPr>
              <a:t>ICWA, PGDM (MBA), M.Com., Ph. D., D. </a:t>
            </a:r>
            <a:r>
              <a:rPr lang="en-US" sz="1200" dirty="0" err="1" smtClean="0">
                <a:solidFill>
                  <a:schemeClr val="accent2">
                    <a:lumMod val="75000"/>
                  </a:schemeClr>
                </a:solidFill>
                <a:latin typeface="Times New Roman" pitchFamily="18" charset="0"/>
                <a:cs typeface="Times New Roman" pitchFamily="18" charset="0"/>
              </a:rPr>
              <a:t>Litt</a:t>
            </a:r>
            <a:r>
              <a:rPr lang="en-US" sz="1200" dirty="0" smtClean="0">
                <a:solidFill>
                  <a:schemeClr val="accent2">
                    <a:lumMod val="75000"/>
                  </a:schemeClr>
                </a:solidFill>
                <a:latin typeface="Times New Roman" pitchFamily="18" charset="0"/>
                <a:cs typeface="Times New Roman" pitchFamily="18" charset="0"/>
              </a:rPr>
              <a:t>. [USA]'</a:t>
            </a:r>
            <a:br>
              <a:rPr lang="en-US" sz="1200" dirty="0" smtClean="0">
                <a:solidFill>
                  <a:schemeClr val="accent2">
                    <a:lumMod val="75000"/>
                  </a:schemeClr>
                </a:solidFill>
                <a:latin typeface="Times New Roman" pitchFamily="18" charset="0"/>
                <a:cs typeface="Times New Roman" pitchFamily="18" charset="0"/>
              </a:rPr>
            </a:br>
            <a:r>
              <a:rPr lang="en-US" sz="1200" dirty="0" smtClean="0">
                <a:solidFill>
                  <a:schemeClr val="accent2">
                    <a:lumMod val="75000"/>
                  </a:schemeClr>
                </a:solidFill>
                <a:latin typeface="Times New Roman" pitchFamily="18" charset="0"/>
                <a:cs typeface="Times New Roman" pitchFamily="18" charset="0"/>
              </a:rPr>
              <a:t>CIMA Advocate [CIMA U.K.], BEC [Cambridge University],</a:t>
            </a:r>
            <a:br>
              <a:rPr lang="en-US" sz="1200" dirty="0" smtClean="0">
                <a:solidFill>
                  <a:schemeClr val="accent2">
                    <a:lumMod val="75000"/>
                  </a:schemeClr>
                </a:solidFill>
                <a:latin typeface="Times New Roman" pitchFamily="18" charset="0"/>
                <a:cs typeface="Times New Roman" pitchFamily="18" charset="0"/>
              </a:rPr>
            </a:br>
            <a:r>
              <a:rPr lang="en-US" sz="1200" dirty="0" smtClean="0">
                <a:solidFill>
                  <a:schemeClr val="accent2">
                    <a:lumMod val="75000"/>
                  </a:schemeClr>
                </a:solidFill>
                <a:latin typeface="Times New Roman" pitchFamily="18" charset="0"/>
                <a:cs typeface="Times New Roman" pitchFamily="18" charset="0"/>
              </a:rPr>
              <a:t>International Executive MBA  [UBI Brussels, Belgium, Europe],</a:t>
            </a:r>
            <a:br>
              <a:rPr lang="en-US" sz="1200" dirty="0" smtClean="0">
                <a:solidFill>
                  <a:schemeClr val="accent2">
                    <a:lumMod val="75000"/>
                  </a:schemeClr>
                </a:solidFill>
                <a:latin typeface="Times New Roman" pitchFamily="18" charset="0"/>
                <a:cs typeface="Times New Roman" pitchFamily="18" charset="0"/>
              </a:rPr>
            </a:br>
            <a:r>
              <a:rPr lang="en-US" sz="1200" dirty="0" err="1" smtClean="0">
                <a:solidFill>
                  <a:schemeClr val="accent2">
                    <a:lumMod val="75000"/>
                  </a:schemeClr>
                </a:solidFill>
                <a:latin typeface="Times New Roman" pitchFamily="18" charset="0"/>
                <a:cs typeface="Times New Roman" pitchFamily="18" charset="0"/>
              </a:rPr>
              <a:t>Recognise</a:t>
            </a:r>
            <a:r>
              <a:rPr lang="en-US" sz="1200" dirty="0" smtClean="0">
                <a:solidFill>
                  <a:schemeClr val="accent2">
                    <a:lumMod val="75000"/>
                  </a:schemeClr>
                </a:solidFill>
                <a:latin typeface="Times New Roman" pitchFamily="18" charset="0"/>
                <a:cs typeface="Times New Roman" pitchFamily="18" charset="0"/>
              </a:rPr>
              <a:t> M. Phil. &amp;  Ph. D. Guide [Research Supervisor]  by University of Mumbai. </a:t>
            </a:r>
            <a:br>
              <a:rPr lang="en-US" sz="1200" dirty="0" smtClean="0">
                <a:solidFill>
                  <a:schemeClr val="accent2">
                    <a:lumMod val="75000"/>
                  </a:schemeClr>
                </a:solidFill>
                <a:latin typeface="Times New Roman" pitchFamily="18" charset="0"/>
                <a:cs typeface="Times New Roman" pitchFamily="18" charset="0"/>
              </a:rPr>
            </a:b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solidFill>
                  <a:schemeClr val="accent3">
                    <a:lumMod val="75000"/>
                  </a:schemeClr>
                </a:solidFill>
                <a:latin typeface="Times New Roman" pitchFamily="18" charset="0"/>
                <a:cs typeface="Times New Roman" pitchFamily="18" charset="0"/>
              </a:rPr>
              <a:t>Board of Study Member for B. Com. (Accounting &amp; Finance) and (Financial Management) </a:t>
            </a:r>
            <a:br>
              <a:rPr lang="en-US" sz="1200" dirty="0" smtClean="0">
                <a:solidFill>
                  <a:schemeClr val="accent3">
                    <a:lumMod val="75000"/>
                  </a:schemeClr>
                </a:solidFill>
                <a:latin typeface="Times New Roman" pitchFamily="18" charset="0"/>
                <a:cs typeface="Times New Roman" pitchFamily="18" charset="0"/>
              </a:rPr>
            </a:br>
            <a:r>
              <a:rPr lang="en-US" sz="1200" dirty="0" smtClean="0">
                <a:solidFill>
                  <a:schemeClr val="accent3">
                    <a:lumMod val="75000"/>
                  </a:schemeClr>
                </a:solidFill>
                <a:latin typeface="Times New Roman" pitchFamily="18" charset="0"/>
                <a:cs typeface="Times New Roman" pitchFamily="18" charset="0"/>
              </a:rPr>
              <a:t>for [University of Mumbai], SRTM University </a:t>
            </a:r>
            <a:r>
              <a:rPr lang="en-US" sz="1200" dirty="0" err="1" smtClean="0">
                <a:solidFill>
                  <a:schemeClr val="accent3">
                    <a:lumMod val="75000"/>
                  </a:schemeClr>
                </a:solidFill>
                <a:latin typeface="Times New Roman" pitchFamily="18" charset="0"/>
                <a:cs typeface="Times New Roman" pitchFamily="18" charset="0"/>
              </a:rPr>
              <a:t>Nanded</a:t>
            </a:r>
            <a:r>
              <a:rPr lang="en-US" sz="1200" dirty="0" smtClean="0">
                <a:solidFill>
                  <a:schemeClr val="accent3">
                    <a:lumMod val="75000"/>
                  </a:schemeClr>
                </a:solidFill>
                <a:latin typeface="Times New Roman" pitchFamily="18" charset="0"/>
                <a:cs typeface="Times New Roman" pitchFamily="18" charset="0"/>
              </a:rPr>
              <a:t>, (Many Autonomous Colleges),</a:t>
            </a:r>
            <a:br>
              <a:rPr lang="en-US" sz="1200" dirty="0" smtClean="0">
                <a:solidFill>
                  <a:schemeClr val="accent3">
                    <a:lumMod val="75000"/>
                  </a:schemeClr>
                </a:solidFill>
                <a:latin typeface="Times New Roman" pitchFamily="18" charset="0"/>
                <a:cs typeface="Times New Roman" pitchFamily="18" charset="0"/>
              </a:rPr>
            </a:br>
            <a:r>
              <a:rPr lang="en-US" sz="1200" dirty="0" smtClean="0">
                <a:solidFill>
                  <a:schemeClr val="accent3">
                    <a:lumMod val="75000"/>
                  </a:schemeClr>
                </a:solidFill>
                <a:latin typeface="Times New Roman" pitchFamily="18" charset="0"/>
                <a:cs typeface="Times New Roman" pitchFamily="18" charset="0"/>
              </a:rPr>
              <a:t>HOD (Accounting &amp; Finance),</a:t>
            </a:r>
            <a:r>
              <a:rPr lang="en-US" sz="1200" u="sng" dirty="0" smtClean="0">
                <a:solidFill>
                  <a:schemeClr val="accent3">
                    <a:lumMod val="75000"/>
                  </a:schemeClr>
                </a:solidFill>
                <a:latin typeface="Times New Roman" pitchFamily="18" charset="0"/>
                <a:cs typeface="Times New Roman" pitchFamily="18" charset="0"/>
              </a:rPr>
              <a:t> </a:t>
            </a:r>
            <a:r>
              <a:rPr lang="en-US" sz="1200" dirty="0" smtClean="0">
                <a:solidFill>
                  <a:schemeClr val="accent3">
                    <a:lumMod val="75000"/>
                  </a:schemeClr>
                </a:solidFill>
                <a:latin typeface="Times New Roman" pitchFamily="18" charset="0"/>
                <a:cs typeface="Times New Roman" pitchFamily="18" charset="0"/>
              </a:rPr>
              <a:t>Thakur College of Science &amp; Commerce, University of Mumbai.</a:t>
            </a:r>
            <a:br>
              <a:rPr lang="en-US" sz="1200" dirty="0" smtClean="0">
                <a:solidFill>
                  <a:schemeClr val="accent3">
                    <a:lumMod val="75000"/>
                  </a:schemeClr>
                </a:solidFill>
                <a:latin typeface="Times New Roman" pitchFamily="18" charset="0"/>
                <a:cs typeface="Times New Roman" pitchFamily="18" charset="0"/>
              </a:rPr>
            </a:br>
            <a:r>
              <a:rPr lang="en-US" sz="1200" dirty="0" smtClean="0">
                <a:solidFill>
                  <a:schemeClr val="accent3">
                    <a:lumMod val="75000"/>
                  </a:schemeClr>
                </a:solidFill>
                <a:latin typeface="Times New Roman" pitchFamily="18" charset="0"/>
                <a:cs typeface="Times New Roman" pitchFamily="18" charset="0"/>
              </a:rPr>
              <a:t>Visiting faculty in JBIMS &amp; KPB </a:t>
            </a:r>
            <a:r>
              <a:rPr lang="en-US" sz="1200" dirty="0" err="1" smtClean="0">
                <a:solidFill>
                  <a:schemeClr val="accent3">
                    <a:lumMod val="75000"/>
                  </a:schemeClr>
                </a:solidFill>
                <a:latin typeface="Times New Roman" pitchFamily="18" charset="0"/>
                <a:cs typeface="Times New Roman" pitchFamily="18" charset="0"/>
              </a:rPr>
              <a:t>Hinduja</a:t>
            </a:r>
            <a:r>
              <a:rPr lang="en-US" sz="1200" dirty="0" smtClean="0">
                <a:solidFill>
                  <a:schemeClr val="accent3">
                    <a:lumMod val="75000"/>
                  </a:schemeClr>
                </a:solidFill>
                <a:latin typeface="Times New Roman" pitchFamily="18" charset="0"/>
                <a:cs typeface="Times New Roman" pitchFamily="18" charset="0"/>
              </a:rPr>
              <a:t> College for MBA, </a:t>
            </a:r>
            <a:r>
              <a:rPr lang="en-US" sz="1200" dirty="0" err="1" smtClean="0">
                <a:solidFill>
                  <a:schemeClr val="accent3">
                    <a:lumMod val="75000"/>
                  </a:schemeClr>
                </a:solidFill>
                <a:latin typeface="Times New Roman" pitchFamily="18" charset="0"/>
                <a:cs typeface="Times New Roman" pitchFamily="18" charset="0"/>
              </a:rPr>
              <a:t>M.Phil</a:t>
            </a:r>
            <a:r>
              <a:rPr lang="en-US" sz="1200" dirty="0" smtClean="0">
                <a:solidFill>
                  <a:schemeClr val="accent3">
                    <a:lumMod val="75000"/>
                  </a:schemeClr>
                </a:solidFill>
                <a:latin typeface="Times New Roman" pitchFamily="18" charset="0"/>
                <a:cs typeface="Times New Roman" pitchFamily="18" charset="0"/>
              </a:rPr>
              <a:t> &amp; M. Com, University of Mumbai</a:t>
            </a:r>
            <a:br>
              <a:rPr lang="en-US" sz="1200" dirty="0" smtClean="0">
                <a:solidFill>
                  <a:schemeClr val="accent3">
                    <a:lumMod val="75000"/>
                  </a:schemeClr>
                </a:solidFill>
                <a:latin typeface="Times New Roman" pitchFamily="18" charset="0"/>
                <a:cs typeface="Times New Roman" pitchFamily="18" charset="0"/>
              </a:rPr>
            </a:br>
            <a:r>
              <a:rPr lang="en-US" sz="1200" dirty="0" smtClean="0">
                <a:solidFill>
                  <a:schemeClr val="accent3">
                    <a:lumMod val="75000"/>
                  </a:schemeClr>
                </a:solidFill>
                <a:latin typeface="Times New Roman" pitchFamily="18" charset="0"/>
                <a:cs typeface="Times New Roman" pitchFamily="18" charset="0"/>
              </a:rPr>
              <a:t>CFA &amp; CPF (USA), CIMA (UK), Indian &amp; International MBA, CA &amp; CS Professional Course </a:t>
            </a:r>
            <a:br>
              <a:rPr lang="en-US" sz="1200" dirty="0" smtClean="0">
                <a:solidFill>
                  <a:schemeClr val="accent3">
                    <a:lumMod val="75000"/>
                  </a:schemeClr>
                </a:solidFill>
                <a:latin typeface="Times New Roman" pitchFamily="18" charset="0"/>
                <a:cs typeface="Times New Roman" pitchFamily="18" charset="0"/>
              </a:rPr>
            </a:br>
            <a:r>
              <a:rPr lang="en-US" sz="1200" dirty="0" smtClean="0">
                <a:solidFill>
                  <a:schemeClr val="accent3">
                    <a:lumMod val="75000"/>
                  </a:schemeClr>
                </a:solidFill>
                <a:latin typeface="Times New Roman" pitchFamily="18" charset="0"/>
                <a:cs typeface="Times New Roman" pitchFamily="18" charset="0"/>
              </a:rPr>
              <a:t>Honorary  Secretary All India Accounting Association - Thane Branch, Maharashtra  </a:t>
            </a:r>
            <a:br>
              <a:rPr lang="en-US" sz="1200" dirty="0" smtClean="0">
                <a:solidFill>
                  <a:schemeClr val="accent3">
                    <a:lumMod val="75000"/>
                  </a:schemeClr>
                </a:solidFill>
                <a:latin typeface="Times New Roman" pitchFamily="18" charset="0"/>
                <a:cs typeface="Times New Roman" pitchFamily="18" charset="0"/>
              </a:rPr>
            </a:br>
            <a:r>
              <a:rPr lang="en-US" sz="1200" dirty="0" smtClean="0">
                <a:solidFill>
                  <a:schemeClr val="accent3">
                    <a:lumMod val="75000"/>
                  </a:schemeClr>
                </a:solidFill>
                <a:latin typeface="Times New Roman" pitchFamily="18" charset="0"/>
                <a:cs typeface="Times New Roman" pitchFamily="18" charset="0"/>
              </a:rPr>
              <a:t>Executive Committee Member Maharashtra in Indian Economic Association &amp; Maharashtra Commerce Associations [MCA]</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Editorial Board Member for Many Indian and International Research Journals on Comm. &amp; Mgmt.</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solidFill>
                  <a:srgbClr val="FF0000"/>
                </a:solidFill>
                <a:latin typeface="Times New Roman" pitchFamily="18" charset="0"/>
                <a:cs typeface="Times New Roman" pitchFamily="18" charset="0"/>
              </a:rPr>
              <a:t>Awarded as an Outstanding Faculty by JARO-UBI 2012 &amp; 2013, Best Commerce Author &amp; Researcher Award 2013-14 from Maharashtra Commerce Association in Mumbai, National Citizen Gold Medal Award for Outstanding Individual Achievement in the field of Education and Social Service from Global Economic Progress &amp; Research Association Chennai Tamil Nadu.  Rajiv Gandhi Gold Medal Award GEPRA New Delhi 2014-15, State level Mahatma </a:t>
            </a:r>
            <a:r>
              <a:rPr lang="en-US" sz="1200" dirty="0" err="1" smtClean="0">
                <a:solidFill>
                  <a:srgbClr val="FF0000"/>
                </a:solidFill>
                <a:latin typeface="Times New Roman" pitchFamily="18" charset="0"/>
                <a:cs typeface="Times New Roman" pitchFamily="18" charset="0"/>
              </a:rPr>
              <a:t>Jyotiba</a:t>
            </a:r>
            <a:r>
              <a:rPr lang="en-US" sz="1200" dirty="0" smtClean="0">
                <a:solidFill>
                  <a:srgbClr val="FF0000"/>
                </a:solidFill>
                <a:latin typeface="Times New Roman" pitchFamily="18" charset="0"/>
                <a:cs typeface="Times New Roman" pitchFamily="18" charset="0"/>
              </a:rPr>
              <a:t> </a:t>
            </a:r>
            <a:r>
              <a:rPr lang="en-US" sz="1200" dirty="0" err="1" smtClean="0">
                <a:solidFill>
                  <a:srgbClr val="FF0000"/>
                </a:solidFill>
                <a:latin typeface="Times New Roman" pitchFamily="18" charset="0"/>
                <a:cs typeface="Times New Roman" pitchFamily="18" charset="0"/>
              </a:rPr>
              <a:t>Phule</a:t>
            </a:r>
            <a:r>
              <a:rPr lang="en-US" sz="1200" dirty="0" smtClean="0">
                <a:solidFill>
                  <a:srgbClr val="FF0000"/>
                </a:solidFill>
                <a:latin typeface="Times New Roman" pitchFamily="18" charset="0"/>
                <a:cs typeface="Times New Roman" pitchFamily="18" charset="0"/>
              </a:rPr>
              <a:t> Excellent Teacher Award, </a:t>
            </a:r>
            <a:r>
              <a:rPr lang="en-US" sz="1200" dirty="0" err="1" smtClean="0">
                <a:solidFill>
                  <a:srgbClr val="FF0000"/>
                </a:solidFill>
                <a:latin typeface="Times New Roman" pitchFamily="18" charset="0"/>
                <a:cs typeface="Times New Roman" pitchFamily="18" charset="0"/>
              </a:rPr>
              <a:t>Kalyan</a:t>
            </a:r>
            <a:r>
              <a:rPr lang="en-US" sz="1200" dirty="0" smtClean="0">
                <a:solidFill>
                  <a:srgbClr val="FF0000"/>
                </a:solidFill>
                <a:latin typeface="Times New Roman" pitchFamily="18" charset="0"/>
                <a:cs typeface="Times New Roman" pitchFamily="18" charset="0"/>
              </a:rPr>
              <a:t> 2015-16, Maharashtra Guru </a:t>
            </a:r>
            <a:r>
              <a:rPr lang="en-US" sz="1200" dirty="0" err="1" smtClean="0">
                <a:solidFill>
                  <a:srgbClr val="FF0000"/>
                </a:solidFill>
                <a:latin typeface="Times New Roman" pitchFamily="18" charset="0"/>
                <a:cs typeface="Times New Roman" pitchFamily="18" charset="0"/>
              </a:rPr>
              <a:t>Gaurav</a:t>
            </a:r>
            <a:r>
              <a:rPr lang="en-US" sz="1200" dirty="0" smtClean="0">
                <a:solidFill>
                  <a:srgbClr val="FF0000"/>
                </a:solidFill>
                <a:latin typeface="Times New Roman" pitchFamily="18" charset="0"/>
                <a:cs typeface="Times New Roman" pitchFamily="18" charset="0"/>
              </a:rPr>
              <a:t> Award, Thane 2016-17, Maharashtra State level Exemplary Teacher Award, Nasik 2017-18. Swami Vivekananda Human Service Award at All India Talent Conference Vasco Goa 2018-19. Community Leader Award by PWD Government of Maharashtra MMV Dept. &amp; CASI Global at YBC opp. </a:t>
            </a:r>
            <a:r>
              <a:rPr lang="en-US" sz="1200" dirty="0" err="1" smtClean="0">
                <a:solidFill>
                  <a:srgbClr val="FF0000"/>
                </a:solidFill>
                <a:latin typeface="Times New Roman" pitchFamily="18" charset="0"/>
                <a:cs typeface="Times New Roman" pitchFamily="18" charset="0"/>
              </a:rPr>
              <a:t>Mantralaya</a:t>
            </a:r>
            <a:r>
              <a:rPr lang="en-US" sz="1200" dirty="0" smtClean="0">
                <a:solidFill>
                  <a:srgbClr val="FF0000"/>
                </a:solidFill>
                <a:latin typeface="Times New Roman" pitchFamily="18" charset="0"/>
                <a:cs typeface="Times New Roman" pitchFamily="18" charset="0"/>
              </a:rPr>
              <a:t> Mumbai 2019-20.  </a:t>
            </a: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r>
              <a:rPr lang="en-US" sz="1200" dirty="0" smtClean="0">
                <a:latin typeface="Times New Roman" pitchFamily="18" charset="0"/>
                <a:cs typeface="Times New Roman" pitchFamily="18" charset="0"/>
              </a:rPr>
              <a:t>Life Member for All India Commerce Association, All India Economic Association, All India Accounting Association and  All India Accounting Association Research Foundation. </a:t>
            </a:r>
            <a:r>
              <a:rPr lang="en-US" sz="1200" dirty="0" smtClean="0"/>
              <a:t/>
            </a:r>
            <a:br>
              <a:rPr lang="en-US" sz="1200" dirty="0" smtClean="0"/>
            </a:br>
            <a:endParaRPr lang="en-US" sz="1200" cap="none"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a:extLst>
              <a:ext uri="{FF2B5EF4-FFF2-40B4-BE49-F238E27FC236}">
                <a16:creationId xmlns="" xmlns:a16="http://schemas.microsoft.com/office/drawing/2014/main" id="{1E9468FE-BB54-421E-B8EC-87A0F8113225}"/>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3F393046-3F76-4D74-B997-3E38A0F05A50}" type="slidenum">
              <a:rPr lang="en-US" altLang="en-US" sz="1400"/>
              <a:pPr algn="r" eaLnBrk="1" hangingPunct="1"/>
              <a:t>10</a:t>
            </a:fld>
            <a:endParaRPr lang="en-US" altLang="en-US" sz="1400"/>
          </a:p>
        </p:txBody>
      </p:sp>
      <p:sp>
        <p:nvSpPr>
          <p:cNvPr id="10243" name="Rectangle 2">
            <a:extLst>
              <a:ext uri="{FF2B5EF4-FFF2-40B4-BE49-F238E27FC236}">
                <a16:creationId xmlns="" xmlns:a16="http://schemas.microsoft.com/office/drawing/2014/main" id="{340E924B-A76D-43B1-BCE3-2D2625C3F1DC}"/>
              </a:ext>
            </a:extLst>
          </p:cNvPr>
          <p:cNvSpPr>
            <a:spLocks noGrp="1" noChangeArrowheads="1"/>
          </p:cNvSpPr>
          <p:nvPr>
            <p:ph type="ctrTitle" idx="4294967295"/>
          </p:nvPr>
        </p:nvSpPr>
        <p:spPr>
          <a:xfrm>
            <a:off x="0" y="0"/>
            <a:ext cx="8686800" cy="838200"/>
          </a:xfrm>
        </p:spPr>
        <p:txBody>
          <a:bodyPr>
            <a:normAutofit/>
          </a:bodyPr>
          <a:lstStyle/>
          <a:p>
            <a:pPr eaLnBrk="1" hangingPunct="1"/>
            <a:r>
              <a:rPr lang="en-US" altLang="en-US" sz="3000" b="1">
                <a:solidFill>
                  <a:srgbClr val="92D050"/>
                </a:solidFill>
              </a:rPr>
              <a:t>Indirect Taxation-Goods and Services Tax Act</a:t>
            </a:r>
          </a:p>
        </p:txBody>
      </p:sp>
      <p:sp>
        <p:nvSpPr>
          <p:cNvPr id="10244" name="Rectangle 3">
            <a:extLst>
              <a:ext uri="{FF2B5EF4-FFF2-40B4-BE49-F238E27FC236}">
                <a16:creationId xmlns="" xmlns:a16="http://schemas.microsoft.com/office/drawing/2014/main" id="{1DDF5B47-17CE-41EB-9B00-EFE70CD27F54}"/>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solidFill>
                  <a:srgbClr val="FF0066"/>
                </a:solidFill>
              </a:rPr>
              <a:t>What  is  GST ?</a:t>
            </a:r>
            <a:endParaRPr lang="en-US" altLang="en-US" sz="2800" b="1" i="1" u="sng">
              <a:solidFill>
                <a:srgbClr val="FF0066"/>
              </a:solidFill>
            </a:endParaRPr>
          </a:p>
          <a:p>
            <a:pPr marL="0" indent="0" algn="just">
              <a:buFontTx/>
              <a:buNone/>
            </a:pPr>
            <a:endParaRPr lang="en-US" altLang="en-US" sz="1600">
              <a:solidFill>
                <a:srgbClr val="FF0066"/>
              </a:solidFill>
            </a:endParaRPr>
          </a:p>
        </p:txBody>
      </p:sp>
      <p:sp>
        <p:nvSpPr>
          <p:cNvPr id="10245" name="TextBox 5">
            <a:extLst>
              <a:ext uri="{FF2B5EF4-FFF2-40B4-BE49-F238E27FC236}">
                <a16:creationId xmlns="" xmlns:a16="http://schemas.microsoft.com/office/drawing/2014/main" id="{0C4E6EFD-B00D-4DA7-A9A6-D5EEC9E8C6B4}"/>
              </a:ext>
            </a:extLst>
          </p:cNvPr>
          <p:cNvSpPr txBox="1">
            <a:spLocks noChangeArrowheads="1"/>
          </p:cNvSpPr>
          <p:nvPr/>
        </p:nvSpPr>
        <p:spPr bwMode="auto">
          <a:xfrm>
            <a:off x="228600" y="1752600"/>
            <a:ext cx="8534400" cy="4789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indent="-45720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lgn="just">
              <a:buFontTx/>
              <a:buChar char="•"/>
            </a:pPr>
            <a:r>
              <a:rPr lang="en-IN" altLang="en-US" sz="2800" b="1"/>
              <a:t>Taxes on Goods , Services or  “Goods+Services” </a:t>
            </a:r>
          </a:p>
          <a:p>
            <a:pPr lvl="1" algn="just">
              <a:buFontTx/>
              <a:buChar char="•"/>
            </a:pPr>
            <a:endParaRPr lang="en-IN" altLang="en-US" sz="2800" b="1"/>
          </a:p>
          <a:p>
            <a:pPr lvl="1" algn="just">
              <a:buFontTx/>
              <a:buChar char="•"/>
            </a:pPr>
            <a:r>
              <a:rPr lang="en-IN" altLang="en-US" sz="2800" b="1">
                <a:solidFill>
                  <a:srgbClr val="FF0066"/>
                </a:solidFill>
              </a:rPr>
              <a:t>“</a:t>
            </a:r>
            <a:r>
              <a:rPr lang="en-IN" altLang="en-US" sz="2800" b="1" u="sng">
                <a:solidFill>
                  <a:srgbClr val="FF0066"/>
                </a:solidFill>
              </a:rPr>
              <a:t>Supply</a:t>
            </a:r>
            <a:r>
              <a:rPr lang="en-IN" altLang="en-US" sz="2800" b="1">
                <a:solidFill>
                  <a:srgbClr val="FF0066"/>
                </a:solidFill>
              </a:rPr>
              <a:t> of Goods or Services”</a:t>
            </a:r>
            <a:r>
              <a:rPr lang="en-IN" altLang="en-US" sz="2800" b="1"/>
              <a:t> rather than </a:t>
            </a:r>
            <a:r>
              <a:rPr lang="en-IN" altLang="en-US" sz="2800" b="1">
                <a:solidFill>
                  <a:srgbClr val="FF0066"/>
                </a:solidFill>
              </a:rPr>
              <a:t>“</a:t>
            </a:r>
            <a:r>
              <a:rPr lang="en-IN" altLang="en-US" sz="2800" b="1" u="sng">
                <a:solidFill>
                  <a:srgbClr val="FF0066"/>
                </a:solidFill>
              </a:rPr>
              <a:t>Manufacture/Sale</a:t>
            </a:r>
            <a:r>
              <a:rPr lang="en-IN" altLang="en-US" sz="2800" b="1">
                <a:solidFill>
                  <a:srgbClr val="FF0066"/>
                </a:solidFill>
              </a:rPr>
              <a:t> of Goods or Services rendered”</a:t>
            </a:r>
          </a:p>
          <a:p>
            <a:pPr lvl="1" algn="just">
              <a:buFontTx/>
              <a:buChar char="•"/>
            </a:pPr>
            <a:endParaRPr lang="en-IN" altLang="en-US" sz="2800" b="1"/>
          </a:p>
          <a:p>
            <a:pPr lvl="1" algn="just">
              <a:buFontTx/>
              <a:buChar char="•"/>
            </a:pPr>
            <a:r>
              <a:rPr lang="en-IN" altLang="en-US" sz="2800" b="1"/>
              <a:t>Concept of Dual GST ie </a:t>
            </a:r>
            <a:r>
              <a:rPr lang="en-IN" altLang="en-US" sz="2800" b="1">
                <a:solidFill>
                  <a:srgbClr val="FF0000"/>
                </a:solidFill>
              </a:rPr>
              <a:t>Central Tax </a:t>
            </a:r>
            <a:r>
              <a:rPr lang="en-IN" altLang="en-US" sz="2800" b="1"/>
              <a:t>and </a:t>
            </a:r>
            <a:r>
              <a:rPr lang="en-IN" altLang="en-US" sz="2800" b="1">
                <a:solidFill>
                  <a:srgbClr val="FF0000"/>
                </a:solidFill>
              </a:rPr>
              <a:t>State Tax</a:t>
            </a:r>
            <a:r>
              <a:rPr lang="en-IN" altLang="en-US" sz="2800" b="1"/>
              <a:t> simultaneously.</a:t>
            </a:r>
          </a:p>
          <a:p>
            <a:pPr lvl="1" algn="just">
              <a:buFontTx/>
              <a:buChar char="•"/>
            </a:pPr>
            <a:endParaRPr lang="en-IN" altLang="en-US" sz="2800" b="1"/>
          </a:p>
          <a:p>
            <a:pPr lvl="1" algn="just"/>
            <a:endParaRPr lang="en-IN" altLang="en-US" sz="2800" b="1"/>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a:extLst>
              <a:ext uri="{FF2B5EF4-FFF2-40B4-BE49-F238E27FC236}">
                <a16:creationId xmlns="" xmlns:a16="http://schemas.microsoft.com/office/drawing/2014/main" id="{BB788D7D-0F9C-42B0-9CA9-A687D0D8F6C1}"/>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F7456BE0-C3AE-4260-AEE9-22552B83833C}" type="slidenum">
              <a:rPr lang="en-US" altLang="en-US" sz="1400"/>
              <a:pPr algn="r" eaLnBrk="1" hangingPunct="1"/>
              <a:t>11</a:t>
            </a:fld>
            <a:endParaRPr lang="en-US" altLang="en-US" sz="1400"/>
          </a:p>
        </p:txBody>
      </p:sp>
      <p:sp>
        <p:nvSpPr>
          <p:cNvPr id="11267" name="Rectangle 2">
            <a:extLst>
              <a:ext uri="{FF2B5EF4-FFF2-40B4-BE49-F238E27FC236}">
                <a16:creationId xmlns="" xmlns:a16="http://schemas.microsoft.com/office/drawing/2014/main" id="{7B0730B1-2F2C-4EB9-A7ED-1B38DEC6CC41}"/>
              </a:ext>
            </a:extLst>
          </p:cNvPr>
          <p:cNvSpPr>
            <a:spLocks noGrp="1" noChangeArrowheads="1"/>
          </p:cNvSpPr>
          <p:nvPr>
            <p:ph type="ctrTitle" idx="4294967295"/>
          </p:nvPr>
        </p:nvSpPr>
        <p:spPr>
          <a:xfrm>
            <a:off x="0" y="0"/>
            <a:ext cx="8610600" cy="838200"/>
          </a:xfrm>
        </p:spPr>
        <p:txBody>
          <a:bodyPr>
            <a:normAutofit fontScale="90000"/>
          </a:bodyPr>
          <a:lstStyle/>
          <a:p>
            <a:pPr eaLnBrk="1" hangingPunct="1"/>
            <a:r>
              <a:rPr lang="en-US" altLang="en-US" sz="3000" b="1">
                <a:solidFill>
                  <a:srgbClr val="92D050"/>
                </a:solidFill>
              </a:rPr>
              <a:t>Indirect Taxation-Goods and Services Tax Act</a:t>
            </a:r>
          </a:p>
        </p:txBody>
      </p:sp>
      <p:sp>
        <p:nvSpPr>
          <p:cNvPr id="11268" name="Rectangle 3">
            <a:extLst>
              <a:ext uri="{FF2B5EF4-FFF2-40B4-BE49-F238E27FC236}">
                <a16:creationId xmlns="" xmlns:a16="http://schemas.microsoft.com/office/drawing/2014/main" id="{E7FDF243-2CEA-49AA-8541-B13FD2E87EC2}"/>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solidFill>
                  <a:srgbClr val="FF0066"/>
                </a:solidFill>
              </a:rPr>
              <a:t>NEED OF  GST ?</a:t>
            </a:r>
            <a:endParaRPr lang="en-US" altLang="en-US" sz="2800" b="1" i="1" u="sng">
              <a:solidFill>
                <a:srgbClr val="FF0066"/>
              </a:solidFill>
            </a:endParaRPr>
          </a:p>
          <a:p>
            <a:pPr marL="0" indent="0" algn="just">
              <a:buFontTx/>
              <a:buNone/>
            </a:pPr>
            <a:endParaRPr lang="en-US" altLang="en-US" sz="1600"/>
          </a:p>
        </p:txBody>
      </p:sp>
      <p:sp>
        <p:nvSpPr>
          <p:cNvPr id="6149" name="TextBox 5">
            <a:extLst>
              <a:ext uri="{FF2B5EF4-FFF2-40B4-BE49-F238E27FC236}">
                <a16:creationId xmlns="" xmlns:a16="http://schemas.microsoft.com/office/drawing/2014/main" id="{F2283A76-922B-4D38-9340-B40623D30BAC}"/>
              </a:ext>
            </a:extLst>
          </p:cNvPr>
          <p:cNvSpPr txBox="1">
            <a:spLocks noChangeArrowheads="1"/>
          </p:cNvSpPr>
          <p:nvPr/>
        </p:nvSpPr>
        <p:spPr bwMode="auto">
          <a:xfrm>
            <a:off x="228600" y="1371600"/>
            <a:ext cx="8534400" cy="2678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charset="0"/>
                <a:cs typeface="Arial" charset="0"/>
              </a:defRPr>
            </a:lvl1pPr>
            <a:lvl2pPr indent="-45720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lvl="1" indent="0" algn="just">
              <a:defRPr/>
            </a:pPr>
            <a:r>
              <a:rPr lang="en-IN" sz="2100" b="1" dirty="0">
                <a:solidFill>
                  <a:srgbClr val="0000CC"/>
                </a:solidFill>
              </a:rPr>
              <a:t>1. To simplify tax structure and Remove cascading effect of tax</a:t>
            </a:r>
          </a:p>
          <a:p>
            <a:pPr lvl="1" algn="just">
              <a:buFontTx/>
              <a:buChar char="•"/>
              <a:defRPr/>
            </a:pPr>
            <a:endParaRPr lang="en-IN" sz="2100" b="1" dirty="0">
              <a:solidFill>
                <a:srgbClr val="0000CC"/>
              </a:solidFill>
            </a:endParaRPr>
          </a:p>
          <a:p>
            <a:pPr marL="0" lvl="1" indent="0" algn="just">
              <a:defRPr/>
            </a:pPr>
            <a:r>
              <a:rPr lang="en-IN" sz="2100" b="1" dirty="0">
                <a:solidFill>
                  <a:srgbClr val="0000CC"/>
                </a:solidFill>
              </a:rPr>
              <a:t>2. Ultimate reduction on price</a:t>
            </a:r>
          </a:p>
          <a:p>
            <a:pPr lvl="1" algn="just">
              <a:buFontTx/>
              <a:buChar char="•"/>
              <a:defRPr/>
            </a:pPr>
            <a:endParaRPr lang="en-IN" sz="2100" b="1" dirty="0">
              <a:solidFill>
                <a:srgbClr val="0000CC"/>
              </a:solidFill>
            </a:endParaRPr>
          </a:p>
          <a:p>
            <a:pPr marL="0" lvl="1" indent="0" algn="just">
              <a:defRPr/>
            </a:pPr>
            <a:r>
              <a:rPr lang="en-IN" sz="2100" b="1" dirty="0">
                <a:solidFill>
                  <a:srgbClr val="0000CC"/>
                </a:solidFill>
              </a:rPr>
              <a:t>3. Increase tax revenue</a:t>
            </a:r>
          </a:p>
          <a:p>
            <a:pPr lvl="1" algn="just">
              <a:buFontTx/>
              <a:buChar char="•"/>
              <a:defRPr/>
            </a:pPr>
            <a:endParaRPr lang="en-US" sz="2100" b="1" dirty="0">
              <a:solidFill>
                <a:srgbClr val="0000CC"/>
              </a:solidFill>
            </a:endParaRPr>
          </a:p>
          <a:p>
            <a:pPr marL="0" lvl="1" indent="0" algn="just">
              <a:defRPr/>
            </a:pPr>
            <a:r>
              <a:rPr lang="en-US" sz="2100" b="1" dirty="0">
                <a:solidFill>
                  <a:srgbClr val="0000CC"/>
                </a:solidFill>
              </a:rPr>
              <a:t>AND SO ON</a:t>
            </a:r>
            <a:endParaRPr lang="en-IN" sz="2100" b="1" dirty="0">
              <a:solidFill>
                <a:srgbClr val="0000CC"/>
              </a:solidFill>
            </a:endParaRPr>
          </a:p>
          <a:p>
            <a:pPr lvl="1" algn="just">
              <a:buFontTx/>
              <a:buChar char="•"/>
              <a:defRPr/>
            </a:pPr>
            <a:endParaRPr lang="en-IN" sz="2100" b="1" dirty="0">
              <a:solidFill>
                <a:srgbClr val="0000CC"/>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a:extLst>
              <a:ext uri="{FF2B5EF4-FFF2-40B4-BE49-F238E27FC236}">
                <a16:creationId xmlns="" xmlns:a16="http://schemas.microsoft.com/office/drawing/2014/main" id="{2DC45284-7543-4484-AE0E-386A0B7FF745}"/>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5B596906-6B15-4702-A36A-D74581184F71}" type="slidenum">
              <a:rPr lang="en-US" altLang="en-US" sz="1400"/>
              <a:pPr algn="r" eaLnBrk="1" hangingPunct="1"/>
              <a:t>12</a:t>
            </a:fld>
            <a:endParaRPr lang="en-US" altLang="en-US" sz="1400"/>
          </a:p>
        </p:txBody>
      </p:sp>
      <p:sp>
        <p:nvSpPr>
          <p:cNvPr id="12291" name="Rectangle 2">
            <a:extLst>
              <a:ext uri="{FF2B5EF4-FFF2-40B4-BE49-F238E27FC236}">
                <a16:creationId xmlns="" xmlns:a16="http://schemas.microsoft.com/office/drawing/2014/main" id="{036F4406-F130-4DB1-9B19-42210F243593}"/>
              </a:ext>
            </a:extLst>
          </p:cNvPr>
          <p:cNvSpPr>
            <a:spLocks noGrp="1" noChangeArrowheads="1"/>
          </p:cNvSpPr>
          <p:nvPr>
            <p:ph type="ctrTitle" idx="4294967295"/>
          </p:nvPr>
        </p:nvSpPr>
        <p:spPr>
          <a:xfrm>
            <a:off x="0" y="0"/>
            <a:ext cx="8686800" cy="838200"/>
          </a:xfrm>
        </p:spPr>
        <p:txBody>
          <a:bodyPr>
            <a:normAutofit/>
          </a:bodyPr>
          <a:lstStyle/>
          <a:p>
            <a:pPr eaLnBrk="1" hangingPunct="1"/>
            <a:r>
              <a:rPr lang="en-US" altLang="en-US" sz="3000" b="1">
                <a:solidFill>
                  <a:srgbClr val="92D050"/>
                </a:solidFill>
              </a:rPr>
              <a:t>Indirect Taxation-Goods and Services Tax Act</a:t>
            </a:r>
          </a:p>
        </p:txBody>
      </p:sp>
      <p:sp>
        <p:nvSpPr>
          <p:cNvPr id="12292" name="Rectangle 3">
            <a:extLst>
              <a:ext uri="{FF2B5EF4-FFF2-40B4-BE49-F238E27FC236}">
                <a16:creationId xmlns="" xmlns:a16="http://schemas.microsoft.com/office/drawing/2014/main" id="{8A20E6B4-C316-4FC0-BBF7-868D0F81EF74}"/>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solidFill>
                  <a:srgbClr val="FF0066"/>
                </a:solidFill>
              </a:rPr>
              <a:t>NEED OF  GST ?</a:t>
            </a:r>
            <a:endParaRPr lang="en-US" altLang="en-US" sz="2800" b="1" i="1" u="sng">
              <a:solidFill>
                <a:srgbClr val="FF0066"/>
              </a:solidFill>
            </a:endParaRPr>
          </a:p>
          <a:p>
            <a:pPr marL="0" indent="0" algn="just">
              <a:buFontTx/>
              <a:buNone/>
            </a:pPr>
            <a:endParaRPr lang="en-US" altLang="en-US" sz="1600"/>
          </a:p>
        </p:txBody>
      </p:sp>
      <p:sp>
        <p:nvSpPr>
          <p:cNvPr id="7173" name="TextBox 5">
            <a:extLst>
              <a:ext uri="{FF2B5EF4-FFF2-40B4-BE49-F238E27FC236}">
                <a16:creationId xmlns="" xmlns:a16="http://schemas.microsoft.com/office/drawing/2014/main" id="{BCC8975E-C86D-4DEF-B9C3-E65272190A35}"/>
              </a:ext>
            </a:extLst>
          </p:cNvPr>
          <p:cNvSpPr txBox="1">
            <a:spLocks noChangeArrowheads="1"/>
          </p:cNvSpPr>
          <p:nvPr/>
        </p:nvSpPr>
        <p:spPr bwMode="auto">
          <a:xfrm>
            <a:off x="228600" y="1371600"/>
            <a:ext cx="8534400" cy="553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charset="0"/>
                <a:cs typeface="Arial" charset="0"/>
              </a:defRPr>
            </a:lvl1pPr>
            <a:lvl2pPr indent="-45720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lvl="1" indent="0" algn="just">
              <a:defRPr/>
            </a:pPr>
            <a:r>
              <a:rPr lang="en-IN" sz="2100" b="1" dirty="0">
                <a:solidFill>
                  <a:srgbClr val="0000CC"/>
                </a:solidFill>
              </a:rPr>
              <a:t>1. To simplify tax structure and Remove cascading effect of tax</a:t>
            </a:r>
          </a:p>
          <a:p>
            <a:pPr lvl="1" algn="just">
              <a:defRPr/>
            </a:pPr>
            <a:r>
              <a:rPr lang="en-US" sz="2100" b="1" dirty="0">
                <a:solidFill>
                  <a:srgbClr val="FF0066"/>
                </a:solidFill>
              </a:rPr>
              <a:t>Central Taxes </a:t>
            </a:r>
          </a:p>
          <a:p>
            <a:pPr lvl="2" algn="just">
              <a:buFontTx/>
              <a:buChar char="•"/>
              <a:defRPr/>
            </a:pPr>
            <a:r>
              <a:rPr lang="en-US" b="1" dirty="0"/>
              <a:t>Central Excise Duty, </a:t>
            </a:r>
          </a:p>
          <a:p>
            <a:pPr lvl="2" algn="just">
              <a:buFontTx/>
              <a:buChar char="•"/>
              <a:defRPr/>
            </a:pPr>
            <a:r>
              <a:rPr lang="en-US" b="1" dirty="0"/>
              <a:t>Additional Excise Duties-on Goods of special importance, Textile</a:t>
            </a:r>
          </a:p>
          <a:p>
            <a:pPr lvl="2" algn="just">
              <a:buFontTx/>
              <a:buChar char="•"/>
              <a:defRPr/>
            </a:pPr>
            <a:r>
              <a:rPr lang="en-US" b="1" dirty="0"/>
              <a:t>Additional duties on Customs (CVD)</a:t>
            </a:r>
          </a:p>
          <a:p>
            <a:pPr lvl="2" algn="just">
              <a:buFontTx/>
              <a:buChar char="•"/>
              <a:defRPr/>
            </a:pPr>
            <a:r>
              <a:rPr lang="en-US" b="1" dirty="0"/>
              <a:t>Special Additional duty on Customs( SAD)</a:t>
            </a:r>
          </a:p>
          <a:p>
            <a:pPr lvl="2" algn="just">
              <a:buFontTx/>
              <a:buChar char="•"/>
              <a:defRPr/>
            </a:pPr>
            <a:r>
              <a:rPr lang="en-US" b="1" dirty="0"/>
              <a:t>Excise Duty levied under the Medicinal and Toilet preparations</a:t>
            </a:r>
          </a:p>
          <a:p>
            <a:pPr lvl="2" algn="just">
              <a:buFontTx/>
              <a:buChar char="•"/>
              <a:defRPr/>
            </a:pPr>
            <a:r>
              <a:rPr lang="en-US" b="1" dirty="0"/>
              <a:t>Service Tax, </a:t>
            </a:r>
          </a:p>
          <a:p>
            <a:pPr lvl="2" algn="just">
              <a:buFontTx/>
              <a:buChar char="•"/>
              <a:defRPr/>
            </a:pPr>
            <a:r>
              <a:rPr lang="en-US" b="1" dirty="0"/>
              <a:t>Central Surcharges and </a:t>
            </a:r>
            <a:r>
              <a:rPr lang="en-US" b="1" dirty="0" err="1"/>
              <a:t>Cesses</a:t>
            </a:r>
            <a:r>
              <a:rPr lang="en-US" b="1" dirty="0"/>
              <a:t> on Excise/Service tax</a:t>
            </a:r>
            <a:r>
              <a:rPr lang="en-US" dirty="0"/>
              <a:t> </a:t>
            </a:r>
          </a:p>
          <a:p>
            <a:pPr lvl="1" algn="just">
              <a:defRPr/>
            </a:pPr>
            <a:r>
              <a:rPr lang="en-IN" b="1" dirty="0">
                <a:solidFill>
                  <a:srgbClr val="FF0066"/>
                </a:solidFill>
              </a:rPr>
              <a:t>State Taxes</a:t>
            </a:r>
          </a:p>
          <a:p>
            <a:pPr lvl="2" algn="just">
              <a:buFontTx/>
              <a:buChar char="•"/>
              <a:defRPr/>
            </a:pPr>
            <a:r>
              <a:rPr lang="en-US" b="1" dirty="0"/>
              <a:t>State VAT/Sales Tax, Purchase Tax</a:t>
            </a:r>
          </a:p>
          <a:p>
            <a:pPr lvl="2" algn="just">
              <a:buFontTx/>
              <a:buChar char="•"/>
              <a:defRPr/>
            </a:pPr>
            <a:r>
              <a:rPr lang="en-US" b="1" dirty="0"/>
              <a:t>Entertainment tax (unless it is levied by the local bodies)</a:t>
            </a:r>
          </a:p>
          <a:p>
            <a:pPr lvl="2" algn="just">
              <a:buFontTx/>
              <a:buChar char="•"/>
              <a:defRPr/>
            </a:pPr>
            <a:r>
              <a:rPr lang="en-US" b="1" dirty="0"/>
              <a:t>Central Sales tax (levied by Centre and collected by States)</a:t>
            </a:r>
          </a:p>
          <a:p>
            <a:pPr lvl="2" algn="just">
              <a:buFontTx/>
              <a:buChar char="•"/>
              <a:defRPr/>
            </a:pPr>
            <a:r>
              <a:rPr lang="en-US" b="1" dirty="0" err="1"/>
              <a:t>Octroi</a:t>
            </a:r>
            <a:r>
              <a:rPr lang="en-US" b="1" dirty="0"/>
              <a:t> and Entry Tax, </a:t>
            </a:r>
          </a:p>
          <a:p>
            <a:pPr lvl="2" algn="just">
              <a:buFontTx/>
              <a:buChar char="•"/>
              <a:defRPr/>
            </a:pPr>
            <a:r>
              <a:rPr lang="en-US" b="1" dirty="0"/>
              <a:t>Luxury Tax, </a:t>
            </a:r>
          </a:p>
          <a:p>
            <a:pPr lvl="2" algn="just">
              <a:buFontTx/>
              <a:buChar char="•"/>
              <a:defRPr/>
            </a:pPr>
            <a:r>
              <a:rPr lang="en-US" b="1" dirty="0"/>
              <a:t>Taxes on lottery, betting and gambling. </a:t>
            </a:r>
          </a:p>
          <a:p>
            <a:pPr lvl="2" algn="just">
              <a:buFontTx/>
              <a:buChar char="•"/>
              <a:defRPr/>
            </a:pPr>
            <a:r>
              <a:rPr lang="en-US" b="1" dirty="0"/>
              <a:t>State Surcharges and </a:t>
            </a:r>
            <a:r>
              <a:rPr lang="en-US" b="1" dirty="0" err="1"/>
              <a:t>Cesses</a:t>
            </a:r>
            <a:r>
              <a:rPr lang="en-US" dirty="0"/>
              <a:t> </a:t>
            </a:r>
            <a:endParaRPr lang="en-IN" b="1" dirty="0">
              <a:solidFill>
                <a:srgbClr val="FF0066"/>
              </a:solidFill>
            </a:endParaRPr>
          </a:p>
          <a:p>
            <a:pPr marL="0" lvl="1" indent="0" algn="just">
              <a:defRPr/>
            </a:pPr>
            <a:r>
              <a:rPr lang="en-IN" sz="1500" b="1" dirty="0">
                <a:solidFill>
                  <a:srgbClr val="0000CC"/>
                </a:solidFill>
              </a:rPr>
              <a:t>2. Ultimate reduction on price</a:t>
            </a:r>
          </a:p>
          <a:p>
            <a:pPr marL="0" lvl="1" indent="0" algn="just">
              <a:defRPr/>
            </a:pPr>
            <a:r>
              <a:rPr lang="en-IN" sz="1500" b="1" dirty="0">
                <a:solidFill>
                  <a:srgbClr val="0000CC"/>
                </a:solidFill>
              </a:rPr>
              <a:t>3. Increase tax revenue   …..</a:t>
            </a:r>
          </a:p>
          <a:p>
            <a:pPr lvl="1" algn="just">
              <a:buFontTx/>
              <a:buChar char="•"/>
              <a:defRPr/>
            </a:pPr>
            <a:endParaRPr lang="en-IN" sz="1500" b="1" dirty="0">
              <a:solidFill>
                <a:srgbClr val="0000CC"/>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a:extLst>
              <a:ext uri="{FF2B5EF4-FFF2-40B4-BE49-F238E27FC236}">
                <a16:creationId xmlns="" xmlns:a16="http://schemas.microsoft.com/office/drawing/2014/main" id="{60707F9B-982F-474D-AC5D-76008C4D4ED4}"/>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B88BD677-F938-4713-97D7-C2B24B000E29}" type="slidenum">
              <a:rPr lang="en-US" altLang="en-US" sz="1400"/>
              <a:pPr algn="r" eaLnBrk="1" hangingPunct="1"/>
              <a:t>13</a:t>
            </a:fld>
            <a:endParaRPr lang="en-US" altLang="en-US" sz="1400"/>
          </a:p>
        </p:txBody>
      </p:sp>
      <p:sp>
        <p:nvSpPr>
          <p:cNvPr id="13315" name="Rectangle 2">
            <a:extLst>
              <a:ext uri="{FF2B5EF4-FFF2-40B4-BE49-F238E27FC236}">
                <a16:creationId xmlns="" xmlns:a16="http://schemas.microsoft.com/office/drawing/2014/main" id="{010757BC-2BD8-4600-80F3-F0AD44738F9C}"/>
              </a:ext>
            </a:extLst>
          </p:cNvPr>
          <p:cNvSpPr>
            <a:spLocks noGrp="1" noChangeArrowheads="1"/>
          </p:cNvSpPr>
          <p:nvPr>
            <p:ph type="ctrTitle" idx="4294967295"/>
          </p:nvPr>
        </p:nvSpPr>
        <p:spPr>
          <a:xfrm>
            <a:off x="0" y="0"/>
            <a:ext cx="8839200" cy="838200"/>
          </a:xfrm>
        </p:spPr>
        <p:txBody>
          <a:bodyPr/>
          <a:lstStyle/>
          <a:p>
            <a:pPr eaLnBrk="1" hangingPunct="1"/>
            <a:r>
              <a:rPr lang="en-US" altLang="en-US" sz="3000" b="1">
                <a:solidFill>
                  <a:srgbClr val="92D050"/>
                </a:solidFill>
              </a:rPr>
              <a:t>Indirect Taxation-Goods and Services Tax Act</a:t>
            </a:r>
          </a:p>
        </p:txBody>
      </p:sp>
      <p:sp>
        <p:nvSpPr>
          <p:cNvPr id="13316" name="Rectangle 3">
            <a:extLst>
              <a:ext uri="{FF2B5EF4-FFF2-40B4-BE49-F238E27FC236}">
                <a16:creationId xmlns="" xmlns:a16="http://schemas.microsoft.com/office/drawing/2014/main" id="{169E8DF0-0CEB-420E-8C98-E701C658D185}"/>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solidFill>
                  <a:srgbClr val="FF0066"/>
                </a:solidFill>
              </a:rPr>
              <a:t>NEED OF  GST ?</a:t>
            </a:r>
            <a:endParaRPr lang="en-US" altLang="en-US" sz="2800" b="1" i="1" u="sng">
              <a:solidFill>
                <a:srgbClr val="FF0066"/>
              </a:solidFill>
            </a:endParaRPr>
          </a:p>
          <a:p>
            <a:pPr marL="0" indent="0" algn="just">
              <a:buFontTx/>
              <a:buNone/>
            </a:pPr>
            <a:endParaRPr lang="en-US" altLang="en-US" sz="1600"/>
          </a:p>
        </p:txBody>
      </p:sp>
      <p:sp>
        <p:nvSpPr>
          <p:cNvPr id="8197" name="TextBox 5">
            <a:extLst>
              <a:ext uri="{FF2B5EF4-FFF2-40B4-BE49-F238E27FC236}">
                <a16:creationId xmlns="" xmlns:a16="http://schemas.microsoft.com/office/drawing/2014/main" id="{F1C5F1A9-D816-44E8-AF3F-19DA2F4BFA06}"/>
              </a:ext>
            </a:extLst>
          </p:cNvPr>
          <p:cNvSpPr txBox="1">
            <a:spLocks noChangeArrowheads="1"/>
          </p:cNvSpPr>
          <p:nvPr/>
        </p:nvSpPr>
        <p:spPr bwMode="auto">
          <a:xfrm>
            <a:off x="228600" y="1371600"/>
            <a:ext cx="8534400" cy="5216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charset="0"/>
                <a:cs typeface="Arial" charset="0"/>
              </a:defRPr>
            </a:lvl1pPr>
            <a:lvl2pPr indent="-45720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lvl="1" indent="0" algn="just">
              <a:defRPr/>
            </a:pPr>
            <a:r>
              <a:rPr lang="en-IN" sz="1500" b="1" dirty="0">
                <a:solidFill>
                  <a:srgbClr val="0000CC"/>
                </a:solidFill>
              </a:rPr>
              <a:t>1. To simplify tax structure and Remove cascading effect of tax</a:t>
            </a:r>
          </a:p>
          <a:p>
            <a:pPr lvl="1" algn="just">
              <a:buFontTx/>
              <a:buChar char="•"/>
              <a:defRPr/>
            </a:pPr>
            <a:endParaRPr lang="en-IN" sz="2100" b="1" dirty="0">
              <a:solidFill>
                <a:srgbClr val="0000CC"/>
              </a:solidFill>
            </a:endParaRPr>
          </a:p>
          <a:p>
            <a:pPr marL="0" lvl="1" indent="0" algn="just">
              <a:defRPr/>
            </a:pPr>
            <a:r>
              <a:rPr lang="en-IN" sz="2100" b="1" dirty="0">
                <a:solidFill>
                  <a:srgbClr val="0000CC"/>
                </a:solidFill>
              </a:rPr>
              <a:t>2. Ultimate reduction on price</a:t>
            </a:r>
          </a:p>
          <a:p>
            <a:pPr lvl="1" algn="just">
              <a:defRPr/>
            </a:pPr>
            <a:r>
              <a:rPr lang="en-US" b="1"/>
              <a:t>	</a:t>
            </a:r>
            <a:r>
              <a:rPr lang="en-US" sz="2200" b="1"/>
              <a:t>Section </a:t>
            </a:r>
            <a:r>
              <a:rPr lang="en-US" sz="2200" b="1" dirty="0"/>
              <a:t>171 of the Central Goods and Services Tax Act, 2017 provides for Anti Profiteering measure. </a:t>
            </a:r>
          </a:p>
          <a:p>
            <a:pPr lvl="1" algn="just">
              <a:defRPr/>
            </a:pPr>
            <a:endParaRPr lang="en-US" sz="500" b="1" dirty="0"/>
          </a:p>
          <a:p>
            <a:pPr lvl="1" algn="ctr">
              <a:defRPr/>
            </a:pPr>
            <a:r>
              <a:rPr lang="en-US" sz="2600" b="1" dirty="0">
                <a:solidFill>
                  <a:srgbClr val="FF0066"/>
                </a:solidFill>
              </a:rPr>
              <a:t>PROFIT IS FINE, PROFITEERING IS NOT.</a:t>
            </a:r>
            <a:r>
              <a:rPr lang="en-US" sz="2600" dirty="0"/>
              <a:t> </a:t>
            </a:r>
          </a:p>
          <a:p>
            <a:pPr lvl="1" algn="ctr">
              <a:defRPr/>
            </a:pPr>
            <a:r>
              <a:rPr lang="en-US" b="1" dirty="0"/>
              <a:t>		</a:t>
            </a:r>
            <a:r>
              <a:rPr lang="en-US" sz="2200" b="1" dirty="0"/>
              <a:t>Profiteering- make or seek to make an</a:t>
            </a:r>
          </a:p>
          <a:p>
            <a:pPr lvl="1" algn="ctr">
              <a:defRPr/>
            </a:pPr>
            <a:r>
              <a:rPr lang="en-US" sz="2200" b="1" dirty="0"/>
              <a:t> excessive or unfair profit, especially illegally. </a:t>
            </a:r>
          </a:p>
          <a:p>
            <a:pPr lvl="1" algn="ctr">
              <a:defRPr/>
            </a:pPr>
            <a:endParaRPr lang="en-US" sz="600" b="1" dirty="0"/>
          </a:p>
          <a:p>
            <a:pPr lvl="1" algn="just">
              <a:defRPr/>
            </a:pPr>
            <a:r>
              <a:rPr lang="en-US" b="1" dirty="0"/>
              <a:t>	</a:t>
            </a:r>
            <a:r>
              <a:rPr lang="en-US" sz="2200" b="1" dirty="0"/>
              <a:t>Anti-profiteering Rules, 2017 </a:t>
            </a:r>
            <a:r>
              <a:rPr lang="en-US" sz="2200" b="1"/>
              <a:t>, Section </a:t>
            </a:r>
            <a:r>
              <a:rPr lang="en-US" sz="2200" b="1" dirty="0"/>
              <a:t>171 :  “Any reduction in rate of tax on any supply of goods or services or the benefit of input tax credit shall be passed on to the recipient by way of commensurate reduction in prices.”</a:t>
            </a:r>
            <a:r>
              <a:rPr lang="en-US" sz="2200" dirty="0"/>
              <a:t> </a:t>
            </a:r>
            <a:endParaRPr lang="en-IN" sz="2200" b="1" dirty="0">
              <a:solidFill>
                <a:srgbClr val="0000CC"/>
              </a:solidFill>
            </a:endParaRPr>
          </a:p>
          <a:p>
            <a:pPr lvl="1" algn="just">
              <a:buFontTx/>
              <a:buChar char="•"/>
              <a:defRPr/>
            </a:pPr>
            <a:endParaRPr lang="en-IN" sz="2100" b="1" dirty="0">
              <a:solidFill>
                <a:srgbClr val="0000CC"/>
              </a:solidFill>
            </a:endParaRPr>
          </a:p>
          <a:p>
            <a:pPr marL="0" lvl="1" indent="0" algn="just">
              <a:defRPr/>
            </a:pPr>
            <a:r>
              <a:rPr lang="en-IN" sz="2100" b="1" dirty="0">
                <a:solidFill>
                  <a:srgbClr val="0000CC"/>
                </a:solidFill>
              </a:rPr>
              <a:t>3.</a:t>
            </a:r>
            <a:r>
              <a:rPr lang="en-IN" sz="1500" b="1" dirty="0">
                <a:solidFill>
                  <a:srgbClr val="0000CC"/>
                </a:solidFill>
              </a:rPr>
              <a:t> Increase tax revenue</a:t>
            </a:r>
          </a:p>
          <a:p>
            <a:pPr lvl="1" algn="just">
              <a:buFontTx/>
              <a:buChar char="•"/>
              <a:defRPr/>
            </a:pPr>
            <a:endParaRPr lang="en-IN" sz="2100" b="1" dirty="0">
              <a:solidFill>
                <a:srgbClr val="0000CC"/>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9" descr="screenshot">
            <a:extLst>
              <a:ext uri="{FF2B5EF4-FFF2-40B4-BE49-F238E27FC236}">
                <a16:creationId xmlns="" xmlns:a16="http://schemas.microsoft.com/office/drawing/2014/main" id="{3AAACBE3-4AB2-42BB-8F70-CFD8938A32DA}"/>
              </a:ext>
            </a:extLst>
          </p:cNvPr>
          <p:cNvPicPr>
            <a:picLocks noGrp="1" noChangeAspect="1" noChangeArrowheads="1"/>
          </p:cNvPicPr>
          <p:nvPr>
            <p:ph/>
          </p:nvPr>
        </p:nvPicPr>
        <p:blipFill>
          <a:blip r:embed="rId2">
            <a:extLst>
              <a:ext uri="{28A0092B-C50C-407E-A947-70E740481C1C}">
                <a14:useLocalDpi xmlns="" xmlns:a14="http://schemas.microsoft.com/office/drawing/2010/main" val="0"/>
              </a:ext>
            </a:extLst>
          </a:blip>
          <a:stretch>
            <a:fillRect/>
          </a:stretch>
        </p:blipFill>
        <p:spPr>
          <a:xfrm>
            <a:off x="285720" y="285728"/>
            <a:ext cx="8715436" cy="6000792"/>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a:extLst>
              <a:ext uri="{FF2B5EF4-FFF2-40B4-BE49-F238E27FC236}">
                <a16:creationId xmlns="" xmlns:a16="http://schemas.microsoft.com/office/drawing/2014/main" id="{55ACF583-1ED1-48CC-9D6D-9BBCC8BCA5AC}"/>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3E619B09-AB31-4E63-9EA3-B460C4D5C20A}" type="slidenum">
              <a:rPr lang="en-US" altLang="en-US" sz="1400"/>
              <a:pPr algn="r" eaLnBrk="1" hangingPunct="1"/>
              <a:t>15</a:t>
            </a:fld>
            <a:endParaRPr lang="en-US" altLang="en-US" sz="1400"/>
          </a:p>
        </p:txBody>
      </p:sp>
      <p:sp>
        <p:nvSpPr>
          <p:cNvPr id="15363" name="Rectangle 2">
            <a:extLst>
              <a:ext uri="{FF2B5EF4-FFF2-40B4-BE49-F238E27FC236}">
                <a16:creationId xmlns="" xmlns:a16="http://schemas.microsoft.com/office/drawing/2014/main" id="{E5AD6278-0503-4CE5-AEB4-045B6E1A9E30}"/>
              </a:ext>
            </a:extLst>
          </p:cNvPr>
          <p:cNvSpPr>
            <a:spLocks noGrp="1" noChangeArrowheads="1"/>
          </p:cNvSpPr>
          <p:nvPr>
            <p:ph type="ctrTitle" idx="4294967295"/>
          </p:nvPr>
        </p:nvSpPr>
        <p:spPr>
          <a:xfrm>
            <a:off x="0" y="0"/>
            <a:ext cx="8839200" cy="838200"/>
          </a:xfrm>
        </p:spPr>
        <p:txBody>
          <a:bodyPr/>
          <a:lstStyle/>
          <a:p>
            <a:pPr eaLnBrk="1" hangingPunct="1"/>
            <a:r>
              <a:rPr lang="en-US" altLang="en-US" sz="3000" b="1">
                <a:solidFill>
                  <a:srgbClr val="92D050"/>
                </a:solidFill>
              </a:rPr>
              <a:t>Indirect Taxation-Goods and Services Tax Act</a:t>
            </a:r>
          </a:p>
        </p:txBody>
      </p:sp>
      <p:sp>
        <p:nvSpPr>
          <p:cNvPr id="15364" name="Rectangle 3">
            <a:extLst>
              <a:ext uri="{FF2B5EF4-FFF2-40B4-BE49-F238E27FC236}">
                <a16:creationId xmlns="" xmlns:a16="http://schemas.microsoft.com/office/drawing/2014/main" id="{6190AE6F-6122-4E26-A68C-0BED1F846CE7}"/>
              </a:ext>
            </a:extLst>
          </p:cNvPr>
          <p:cNvSpPr>
            <a:spLocks noGrp="1" noChangeArrowheads="1"/>
          </p:cNvSpPr>
          <p:nvPr>
            <p:ph type="subTitle" idx="4294967295"/>
          </p:nvPr>
        </p:nvSpPr>
        <p:spPr>
          <a:xfrm>
            <a:off x="0" y="762000"/>
            <a:ext cx="8153400" cy="381000"/>
          </a:xfrm>
        </p:spPr>
        <p:txBody>
          <a:bodyPr>
            <a:normAutofit lnSpcReduction="10000"/>
          </a:bodyPr>
          <a:lstStyle/>
          <a:p>
            <a:pPr marL="0" indent="0" algn="ctr" eaLnBrk="1" hangingPunct="1">
              <a:lnSpc>
                <a:spcPct val="80000"/>
              </a:lnSpc>
              <a:buFontTx/>
              <a:buNone/>
            </a:pPr>
            <a:r>
              <a:rPr lang="en-IN" altLang="en-US" sz="2400" b="1">
                <a:solidFill>
                  <a:srgbClr val="FF0066"/>
                </a:solidFill>
              </a:rPr>
              <a:t>DUAL GST MODEL</a:t>
            </a:r>
            <a:endParaRPr lang="en-US" altLang="en-US" sz="2400" b="1">
              <a:solidFill>
                <a:srgbClr val="FF0066"/>
              </a:solidFill>
            </a:endParaRPr>
          </a:p>
          <a:p>
            <a:pPr marL="0" indent="0" algn="just">
              <a:lnSpc>
                <a:spcPct val="80000"/>
              </a:lnSpc>
              <a:buFontTx/>
              <a:buNone/>
            </a:pPr>
            <a:endParaRPr lang="en-US" altLang="en-US" sz="2000" b="1">
              <a:solidFill>
                <a:srgbClr val="FF0066"/>
              </a:solidFill>
            </a:endParaRPr>
          </a:p>
        </p:txBody>
      </p:sp>
      <p:sp>
        <p:nvSpPr>
          <p:cNvPr id="9221" name="TextBox 5">
            <a:extLst>
              <a:ext uri="{FF2B5EF4-FFF2-40B4-BE49-F238E27FC236}">
                <a16:creationId xmlns="" xmlns:a16="http://schemas.microsoft.com/office/drawing/2014/main" id="{B87D6003-9543-4F72-A7A8-477FBD67F048}"/>
              </a:ext>
            </a:extLst>
          </p:cNvPr>
          <p:cNvSpPr txBox="1">
            <a:spLocks noChangeArrowheads="1"/>
          </p:cNvSpPr>
          <p:nvPr/>
        </p:nvSpPr>
        <p:spPr bwMode="auto">
          <a:xfrm>
            <a:off x="685800" y="1143000"/>
            <a:ext cx="8001000" cy="5278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charset="0"/>
                <a:cs typeface="Arial" charset="0"/>
              </a:defRPr>
            </a:lvl1pPr>
            <a:lvl2pPr indent="-45720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lvl="1" algn="just">
              <a:defRPr/>
            </a:pPr>
            <a:r>
              <a:rPr lang="en-IN" sz="1900" b="1" dirty="0">
                <a:solidFill>
                  <a:srgbClr val="FF0066"/>
                </a:solidFill>
              </a:rPr>
              <a:t>LEVY OF TAX BY CENTRAL AND STATE SIMULTANEOUSLY</a:t>
            </a:r>
          </a:p>
          <a:p>
            <a:pPr lvl="1" algn="just">
              <a:buFontTx/>
              <a:buChar char="•"/>
              <a:defRPr/>
            </a:pPr>
            <a:endParaRPr lang="en-IN" sz="1900" b="1" dirty="0">
              <a:solidFill>
                <a:srgbClr val="FF0066"/>
              </a:solidFill>
            </a:endParaRPr>
          </a:p>
          <a:p>
            <a:pPr lvl="1" algn="just">
              <a:buFontTx/>
              <a:buChar char="•"/>
              <a:defRPr/>
            </a:pPr>
            <a:r>
              <a:rPr lang="en-IN" sz="2100" b="1" dirty="0"/>
              <a:t>INTERSTATE TRANSACTIONS</a:t>
            </a:r>
          </a:p>
          <a:p>
            <a:pPr lvl="1" algn="just">
              <a:buFontTx/>
              <a:buChar char="•"/>
              <a:defRPr/>
            </a:pPr>
            <a:endParaRPr lang="en-IN" sz="2100" b="1" dirty="0"/>
          </a:p>
          <a:p>
            <a:pPr lvl="1" algn="just">
              <a:defRPr/>
            </a:pPr>
            <a:r>
              <a:rPr lang="en-IN" sz="2100" b="1" dirty="0"/>
              <a:t>		IGST ( INTEGRATED GST)</a:t>
            </a:r>
          </a:p>
          <a:p>
            <a:pPr lvl="1" algn="just">
              <a:defRPr/>
            </a:pPr>
            <a:r>
              <a:rPr lang="en-IN" sz="2100" b="1" dirty="0"/>
              <a:t>			if rate is 18 % then IGST-18%</a:t>
            </a:r>
          </a:p>
          <a:p>
            <a:pPr marL="0" lvl="1" indent="0" algn="just">
              <a:defRPr/>
            </a:pPr>
            <a:r>
              <a:rPr lang="en-US" sz="2100" b="1" dirty="0">
                <a:solidFill>
                  <a:srgbClr val="FF0000"/>
                </a:solidFill>
              </a:rPr>
              <a:t>Value </a:t>
            </a:r>
            <a:r>
              <a:rPr lang="en-US" sz="2100" b="1" dirty="0" err="1">
                <a:solidFill>
                  <a:srgbClr val="FF0000"/>
                </a:solidFill>
              </a:rPr>
              <a:t>Rs</a:t>
            </a:r>
            <a:r>
              <a:rPr lang="en-US" sz="2100" b="1" dirty="0">
                <a:solidFill>
                  <a:srgbClr val="FF0000"/>
                </a:solidFill>
              </a:rPr>
              <a:t>.  100 + IGST </a:t>
            </a:r>
            <a:r>
              <a:rPr lang="en-US" sz="2100" b="1" dirty="0" err="1">
                <a:solidFill>
                  <a:srgbClr val="FF0000"/>
                </a:solidFill>
              </a:rPr>
              <a:t>Rs</a:t>
            </a:r>
            <a:r>
              <a:rPr lang="en-US" sz="2100" b="1" dirty="0">
                <a:solidFill>
                  <a:srgbClr val="FF0000"/>
                </a:solidFill>
              </a:rPr>
              <a:t>. 18 </a:t>
            </a:r>
          </a:p>
          <a:p>
            <a:pPr marL="0" lvl="1" indent="0" algn="just">
              <a:defRPr/>
            </a:pPr>
            <a:r>
              <a:rPr lang="en-US" sz="2100" b="1" dirty="0">
                <a:solidFill>
                  <a:srgbClr val="FF0000"/>
                </a:solidFill>
              </a:rPr>
              <a:t>=  Invoice Value </a:t>
            </a:r>
            <a:r>
              <a:rPr lang="en-US" sz="2100" b="1" dirty="0" err="1">
                <a:solidFill>
                  <a:srgbClr val="FF0000"/>
                </a:solidFill>
              </a:rPr>
              <a:t>Rs</a:t>
            </a:r>
            <a:r>
              <a:rPr lang="en-US" sz="2100" b="1" dirty="0">
                <a:solidFill>
                  <a:srgbClr val="FF0000"/>
                </a:solidFill>
              </a:rPr>
              <a:t>. 118</a:t>
            </a:r>
            <a:endParaRPr lang="en-IN" sz="2100" b="1" dirty="0">
              <a:solidFill>
                <a:srgbClr val="FF0000"/>
              </a:solidFill>
            </a:endParaRPr>
          </a:p>
          <a:p>
            <a:pPr lvl="1" algn="just">
              <a:buFontTx/>
              <a:buChar char="•"/>
              <a:defRPr/>
            </a:pPr>
            <a:endParaRPr lang="en-IN" sz="2100" b="1" dirty="0"/>
          </a:p>
          <a:p>
            <a:pPr lvl="1" algn="just">
              <a:buFontTx/>
              <a:buChar char="•"/>
              <a:defRPr/>
            </a:pPr>
            <a:r>
              <a:rPr lang="en-IN" sz="2100" b="1" dirty="0"/>
              <a:t>INTRA-STATE TRANSACTIONS</a:t>
            </a:r>
          </a:p>
          <a:p>
            <a:pPr lvl="1" algn="just">
              <a:buFontTx/>
              <a:buChar char="•"/>
              <a:defRPr/>
            </a:pPr>
            <a:endParaRPr lang="en-IN" sz="500" b="1" dirty="0"/>
          </a:p>
          <a:p>
            <a:pPr lvl="1" algn="just">
              <a:defRPr/>
            </a:pPr>
            <a:r>
              <a:rPr lang="en-IN" sz="2100" b="1" dirty="0"/>
              <a:t>		SGST/UTGST  +  CGST </a:t>
            </a:r>
          </a:p>
          <a:p>
            <a:pPr lvl="1" algn="just">
              <a:defRPr/>
            </a:pPr>
            <a:r>
              <a:rPr lang="en-IN" sz="2100" b="1" dirty="0"/>
              <a:t>			if rate of tax is 18% then SGST=9%+CGST=9%</a:t>
            </a:r>
          </a:p>
          <a:p>
            <a:pPr lvl="1" algn="just">
              <a:defRPr/>
            </a:pPr>
            <a:r>
              <a:rPr lang="en-US" sz="2100" b="1" dirty="0">
                <a:solidFill>
                  <a:srgbClr val="FF0000"/>
                </a:solidFill>
              </a:rPr>
              <a:t>Value </a:t>
            </a:r>
            <a:r>
              <a:rPr lang="en-US" sz="2100" b="1" dirty="0" err="1">
                <a:solidFill>
                  <a:srgbClr val="FF0000"/>
                </a:solidFill>
              </a:rPr>
              <a:t>Rs</a:t>
            </a:r>
            <a:r>
              <a:rPr lang="en-US" sz="2100" b="1" dirty="0">
                <a:solidFill>
                  <a:srgbClr val="FF0000"/>
                </a:solidFill>
              </a:rPr>
              <a:t>.  100 + CGST </a:t>
            </a:r>
            <a:r>
              <a:rPr lang="en-US" sz="2100" b="1" dirty="0" err="1">
                <a:solidFill>
                  <a:srgbClr val="FF0000"/>
                </a:solidFill>
              </a:rPr>
              <a:t>Rs</a:t>
            </a:r>
            <a:r>
              <a:rPr lang="en-US" sz="2100" b="1" dirty="0">
                <a:solidFill>
                  <a:srgbClr val="FF0000"/>
                </a:solidFill>
              </a:rPr>
              <a:t>. 9 + SGST </a:t>
            </a:r>
            <a:r>
              <a:rPr lang="en-US" sz="2100" b="1" dirty="0" err="1">
                <a:solidFill>
                  <a:srgbClr val="FF0000"/>
                </a:solidFill>
              </a:rPr>
              <a:t>Rs</a:t>
            </a:r>
            <a:r>
              <a:rPr lang="en-US" sz="2100" b="1" dirty="0">
                <a:solidFill>
                  <a:srgbClr val="FF0000"/>
                </a:solidFill>
              </a:rPr>
              <a:t>. 9 </a:t>
            </a:r>
          </a:p>
          <a:p>
            <a:pPr lvl="1" algn="just">
              <a:defRPr/>
            </a:pPr>
            <a:r>
              <a:rPr lang="en-US" sz="2100" b="1" dirty="0">
                <a:solidFill>
                  <a:srgbClr val="FF0000"/>
                </a:solidFill>
              </a:rPr>
              <a:t>=  Invoice Value </a:t>
            </a:r>
            <a:r>
              <a:rPr lang="en-US" sz="2100" b="1" dirty="0" err="1">
                <a:solidFill>
                  <a:srgbClr val="FF0000"/>
                </a:solidFill>
              </a:rPr>
              <a:t>Rs</a:t>
            </a:r>
            <a:r>
              <a:rPr lang="en-US" sz="2100" b="1" dirty="0">
                <a:solidFill>
                  <a:srgbClr val="FF0000"/>
                </a:solidFill>
              </a:rPr>
              <a:t>. 118</a:t>
            </a:r>
            <a:endParaRPr lang="en-IN" sz="2100" b="1" dirty="0">
              <a:solidFill>
                <a:srgbClr val="FF0000"/>
              </a:solidFill>
            </a:endParaRPr>
          </a:p>
          <a:p>
            <a:pPr lvl="1" algn="just">
              <a:defRPr/>
            </a:pPr>
            <a:endParaRPr lang="en-IN" sz="2100" b="1" dirty="0"/>
          </a:p>
          <a:p>
            <a:pPr lvl="1" algn="just">
              <a:defRPr/>
            </a:pPr>
            <a:r>
              <a:rPr lang="en-IN" sz="2100" b="1" dirty="0"/>
              <a:t>		S(STATE ), UT ( UNION TERRITORY), C( CENTRAL)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a:extLst>
              <a:ext uri="{FF2B5EF4-FFF2-40B4-BE49-F238E27FC236}">
                <a16:creationId xmlns="" xmlns:a16="http://schemas.microsoft.com/office/drawing/2014/main" id="{1123902F-FE20-40F6-800F-9BFF8CBCCC1A}"/>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8DD03A0-FF96-48D3-8C9C-6C1ABD246A18}" type="slidenum">
              <a:rPr lang="en-US" altLang="en-US"/>
              <a:pPr/>
              <a:t>16</a:t>
            </a:fld>
            <a:endParaRPr lang="en-US" altLang="en-US"/>
          </a:p>
        </p:txBody>
      </p:sp>
      <p:sp>
        <p:nvSpPr>
          <p:cNvPr id="17411" name="Rectangle 2">
            <a:extLst>
              <a:ext uri="{FF2B5EF4-FFF2-40B4-BE49-F238E27FC236}">
                <a16:creationId xmlns="" xmlns:a16="http://schemas.microsoft.com/office/drawing/2014/main" id="{D3B424F9-C3CC-441D-A663-BA71F4686576}"/>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17412" name="Rectangle 3">
            <a:extLst>
              <a:ext uri="{FF2B5EF4-FFF2-40B4-BE49-F238E27FC236}">
                <a16:creationId xmlns="" xmlns:a16="http://schemas.microsoft.com/office/drawing/2014/main" id="{D5710B6F-23E3-4BD2-83FC-9E0E1D445A8D}"/>
              </a:ext>
            </a:extLst>
          </p:cNvPr>
          <p:cNvSpPr>
            <a:spLocks noGrp="1" noChangeArrowheads="1"/>
          </p:cNvSpPr>
          <p:nvPr>
            <p:ph type="subTitle" idx="4294967295"/>
          </p:nvPr>
        </p:nvSpPr>
        <p:spPr>
          <a:xfrm>
            <a:off x="0" y="762000"/>
            <a:ext cx="8153400" cy="381000"/>
          </a:xfrm>
        </p:spPr>
        <p:txBody>
          <a:bodyPr>
            <a:normAutofit fontScale="47500" lnSpcReduction="20000"/>
          </a:bodyPr>
          <a:lstStyle/>
          <a:p>
            <a:pPr marL="0" indent="0" algn="ctr" eaLnBrk="1" hangingPunct="1">
              <a:lnSpc>
                <a:spcPct val="80000"/>
              </a:lnSpc>
              <a:buFontTx/>
              <a:buNone/>
            </a:pPr>
            <a:endParaRPr lang="en-US" altLang="en-US" sz="2800" b="1"/>
          </a:p>
          <a:p>
            <a:pPr marL="0" indent="0" algn="ctr" eaLnBrk="1" hangingPunct="1">
              <a:lnSpc>
                <a:spcPct val="80000"/>
              </a:lnSpc>
              <a:buFontTx/>
              <a:buNone/>
            </a:pPr>
            <a:r>
              <a:rPr lang="en-US" altLang="en-US" sz="2800" b="1"/>
              <a:t>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graphicFrame>
        <p:nvGraphicFramePr>
          <p:cNvPr id="4" name="Table 3">
            <a:extLst>
              <a:ext uri="{FF2B5EF4-FFF2-40B4-BE49-F238E27FC236}">
                <a16:creationId xmlns="" xmlns:a16="http://schemas.microsoft.com/office/drawing/2014/main" id="{C423724C-AE3A-47CB-8228-396A3C4F48A6}"/>
              </a:ext>
            </a:extLst>
          </p:cNvPr>
          <p:cNvGraphicFramePr>
            <a:graphicFrameLocks noGrp="1"/>
          </p:cNvGraphicFramePr>
          <p:nvPr/>
        </p:nvGraphicFramePr>
        <p:xfrm>
          <a:off x="1524000" y="2703513"/>
          <a:ext cx="6096000" cy="2386012"/>
        </p:xfrm>
        <a:graphic>
          <a:graphicData uri="http://schemas.openxmlformats.org/drawingml/2006/table">
            <a:tbl>
              <a:tblPr/>
              <a:tblGrid>
                <a:gridCol w="4114800">
                  <a:extLst>
                    <a:ext uri="{9D8B030D-6E8A-4147-A177-3AD203B41FA5}">
                      <a16:colId xmlns="" xmlns:a16="http://schemas.microsoft.com/office/drawing/2014/main" val="20000"/>
                    </a:ext>
                  </a:extLst>
                </a:gridCol>
                <a:gridCol w="1981200">
                  <a:extLst>
                    <a:ext uri="{9D8B030D-6E8A-4147-A177-3AD203B41FA5}">
                      <a16:colId xmlns="" xmlns:a16="http://schemas.microsoft.com/office/drawing/2014/main" val="20001"/>
                    </a:ext>
                  </a:extLst>
                </a:gridCol>
              </a:tblGrid>
              <a:tr h="95377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a:ln>
                            <a:noFill/>
                          </a:ln>
                          <a:solidFill>
                            <a:schemeClr val="tx1"/>
                          </a:solidFill>
                          <a:effectLst/>
                          <a:latin typeface="Arial" charset="0"/>
                          <a:cs typeface="Arial" charset="0"/>
                        </a:rPr>
                        <a:t>Long  (lengthy)</a:t>
                      </a: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chemeClr val="tx1"/>
                          </a:solidFill>
                          <a:effectLst/>
                          <a:latin typeface="Arial" charset="0"/>
                          <a:cs typeface="Arial" charset="0"/>
                        </a:rPr>
                        <a:t>5</a:t>
                      </a:r>
                      <a:endParaRPr kumimoji="0" lang="en-IN" sz="2800" b="1" i="0" u="none" strike="noStrike" cap="none" normalizeH="0" baseline="0">
                        <a:ln>
                          <a:noFill/>
                        </a:ln>
                        <a:solidFill>
                          <a:schemeClr val="tx1"/>
                        </a:solidFill>
                        <a:effectLst/>
                        <a:latin typeface="Arial" charset="0"/>
                        <a:cs typeface="Arial" charset="0"/>
                      </a:endParaRP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 xmlns:a16="http://schemas.microsoft.com/office/drawing/2014/main" val="10000"/>
                  </a:ext>
                </a:extLst>
              </a:tr>
              <a:tr h="9141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Short</a:t>
                      </a:r>
                      <a:endParaRPr kumimoji="0" lang="en-IN" sz="2800" b="1" i="0" u="none" strike="noStrike" cap="none" normalizeH="0" baseline="0">
                        <a:ln>
                          <a:noFill/>
                        </a:ln>
                        <a:solidFill>
                          <a:srgbClr val="000000"/>
                        </a:solidFill>
                        <a:effectLst/>
                        <a:latin typeface="Arial" charset="0"/>
                        <a:cs typeface="Arial" charset="0"/>
                      </a:endParaRP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9</a:t>
                      </a:r>
                      <a:endParaRPr kumimoji="0" lang="en-IN" sz="2800" b="1" i="0" u="none" strike="noStrike" cap="none" normalizeH="0" baseline="0">
                        <a:ln>
                          <a:noFill/>
                        </a:ln>
                        <a:solidFill>
                          <a:srgbClr val="000000"/>
                        </a:solidFill>
                        <a:effectLst/>
                        <a:latin typeface="Arial" charset="0"/>
                        <a:cs typeface="Arial" charset="0"/>
                      </a:endParaRP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10001"/>
                  </a:ext>
                </a:extLst>
              </a:tr>
              <a:tr h="5181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Total</a:t>
                      </a:r>
                      <a:endParaRPr kumimoji="0" lang="en-IN" sz="2800" b="1" i="0" u="none" strike="noStrike" cap="none" normalizeH="0" baseline="0">
                        <a:ln>
                          <a:noFill/>
                        </a:ln>
                        <a:solidFill>
                          <a:srgbClr val="000000"/>
                        </a:solidFill>
                        <a:effectLst/>
                        <a:latin typeface="Arial" charset="0"/>
                        <a:cs typeface="Arial" charset="0"/>
                      </a:endParaRP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14</a:t>
                      </a:r>
                      <a:endParaRPr kumimoji="0" lang="en-IN" sz="2800" b="1" i="0" u="none" strike="noStrike" cap="none" normalizeH="0" baseline="0">
                        <a:ln>
                          <a:noFill/>
                        </a:ln>
                        <a:solidFill>
                          <a:srgbClr val="000000"/>
                        </a:solidFill>
                        <a:effectLst/>
                        <a:latin typeface="Arial" charset="0"/>
                        <a:cs typeface="Arial" charset="0"/>
                      </a:endParaRPr>
                    </a:p>
                  </a:txBody>
                  <a:tcPr marT="45706" marB="4570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a:extLst>
              <a:ext uri="{FF2B5EF4-FFF2-40B4-BE49-F238E27FC236}">
                <a16:creationId xmlns="" xmlns:a16="http://schemas.microsoft.com/office/drawing/2014/main" id="{23D89B73-C75F-43A5-AF7D-A351AA71576F}"/>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6BD6A43-7CA4-46DA-8149-EBDDEFDAB5F8}" type="slidenum">
              <a:rPr lang="en-US" altLang="en-US"/>
              <a:pPr/>
              <a:t>17</a:t>
            </a:fld>
            <a:endParaRPr lang="en-US" altLang="en-US"/>
          </a:p>
        </p:txBody>
      </p:sp>
      <p:sp>
        <p:nvSpPr>
          <p:cNvPr id="18435" name="Rectangle 2">
            <a:extLst>
              <a:ext uri="{FF2B5EF4-FFF2-40B4-BE49-F238E27FC236}">
                <a16:creationId xmlns="" xmlns:a16="http://schemas.microsoft.com/office/drawing/2014/main" id="{1DC6B7DB-84CD-4A1D-9DB1-E86672217AA2}"/>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 </a:t>
            </a:r>
            <a:r>
              <a:rPr lang="en-US" altLang="en-US" sz="2200" b="1" dirty="0">
                <a:solidFill>
                  <a:srgbClr val="92D050"/>
                </a:solidFill>
              </a:rPr>
              <a:t>Indirect 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18436" name="Rectangle 3">
            <a:extLst>
              <a:ext uri="{FF2B5EF4-FFF2-40B4-BE49-F238E27FC236}">
                <a16:creationId xmlns="" xmlns:a16="http://schemas.microsoft.com/office/drawing/2014/main" id="{F056AC90-11F8-42B0-9F07-E2B33B410B31}"/>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graphicFrame>
        <p:nvGraphicFramePr>
          <p:cNvPr id="7187" name="Group 19">
            <a:extLst>
              <a:ext uri="{FF2B5EF4-FFF2-40B4-BE49-F238E27FC236}">
                <a16:creationId xmlns="" xmlns:a16="http://schemas.microsoft.com/office/drawing/2014/main" id="{58A5DD27-081D-4822-8F60-AFEFBCB876F8}"/>
              </a:ext>
            </a:extLst>
          </p:cNvPr>
          <p:cNvGraphicFramePr>
            <a:graphicFrameLocks noGrp="1"/>
          </p:cNvGraphicFramePr>
          <p:nvPr/>
        </p:nvGraphicFramePr>
        <p:xfrm>
          <a:off x="1524000" y="1219200"/>
          <a:ext cx="6096000" cy="4235462"/>
        </p:xfrm>
        <a:graphic>
          <a:graphicData uri="http://schemas.openxmlformats.org/drawingml/2006/table">
            <a:tbl>
              <a:tblPr/>
              <a:tblGrid>
                <a:gridCol w="4114800">
                  <a:extLst>
                    <a:ext uri="{9D8B030D-6E8A-4147-A177-3AD203B41FA5}">
                      <a16:colId xmlns="" xmlns:a16="http://schemas.microsoft.com/office/drawing/2014/main" val="20000"/>
                    </a:ext>
                  </a:extLst>
                </a:gridCol>
                <a:gridCol w="1981200">
                  <a:extLst>
                    <a:ext uri="{9D8B030D-6E8A-4147-A177-3AD203B41FA5}">
                      <a16:colId xmlns="" xmlns:a16="http://schemas.microsoft.com/office/drawing/2014/main" val="20001"/>
                    </a:ext>
                  </a:extLst>
                </a:gridCol>
              </a:tblGrid>
              <a:tr h="2651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a:ln>
                            <a:noFill/>
                          </a:ln>
                          <a:solidFill>
                            <a:schemeClr val="tx1"/>
                          </a:solidFill>
                          <a:effectLst/>
                          <a:latin typeface="Arial" charset="0"/>
                          <a:cs typeface="Arial" charset="0"/>
                        </a:rPr>
                        <a:t>Long (Lengthy)  </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altLang="en-US" sz="2800" b="1" i="0" u="none" strike="noStrike" cap="none" normalizeH="0" baseline="0">
                          <a:ln>
                            <a:noFill/>
                          </a:ln>
                          <a:solidFill>
                            <a:schemeClr val="tx1"/>
                          </a:solidFill>
                          <a:effectLst/>
                          <a:latin typeface="Arial" charset="0"/>
                          <a:cs typeface="Arial" charset="0"/>
                        </a:rPr>
                        <a:t>Business</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800" b="1" i="0" u="none" strike="noStrike" cap="none" normalizeH="0" baseline="0">
                          <a:ln>
                            <a:noFill/>
                          </a:ln>
                          <a:solidFill>
                            <a:schemeClr val="tx1"/>
                          </a:solidFill>
                          <a:effectLst/>
                          <a:latin typeface="Arial" charset="0"/>
                          <a:cs typeface="Arial" charset="0"/>
                        </a:rPr>
                        <a:t>Consideration</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800" b="1" i="0" u="none" strike="noStrike" cap="none" normalizeH="0" baseline="0">
                          <a:ln>
                            <a:noFill/>
                          </a:ln>
                          <a:solidFill>
                            <a:schemeClr val="tx1"/>
                          </a:solidFill>
                          <a:effectLst/>
                          <a:latin typeface="Arial" charset="0"/>
                          <a:cs typeface="Arial" charset="0"/>
                        </a:rPr>
                        <a:t>India</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800" b="1" i="0" u="none" strike="noStrike" cap="none" normalizeH="0" baseline="0">
                          <a:ln>
                            <a:noFill/>
                          </a:ln>
                          <a:solidFill>
                            <a:schemeClr val="tx1"/>
                          </a:solidFill>
                          <a:effectLst/>
                          <a:latin typeface="Arial" charset="0"/>
                          <a:cs typeface="Arial" charset="0"/>
                        </a:rPr>
                        <a:t>Person</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800" b="1" i="0" u="none" strike="noStrike" cap="none" normalizeH="0" baseline="0">
                          <a:ln>
                            <a:noFill/>
                          </a:ln>
                          <a:solidFill>
                            <a:schemeClr val="tx1"/>
                          </a:solidFill>
                          <a:effectLst/>
                          <a:latin typeface="Arial" charset="0"/>
                          <a:cs typeface="Arial" charset="0"/>
                        </a:rPr>
                        <a:t>Recipient</a:t>
                      </a:r>
                      <a:endParaRPr kumimoji="0" lang="en-IN" sz="2800" b="1" i="0" u="none" strike="noStrike" cap="none" normalizeH="0" baseline="0">
                        <a:ln>
                          <a:noFill/>
                        </a:ln>
                        <a:solidFill>
                          <a:schemeClr val="tx1"/>
                        </a:solidFill>
                        <a:effectLst/>
                        <a:latin typeface="Arial" charset="0"/>
                        <a:cs typeface="Arial" charset="0"/>
                      </a:endParaRPr>
                    </a:p>
                  </a:txBody>
                  <a:tcPr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chemeClr val="tx1"/>
                          </a:solidFill>
                          <a:effectLst/>
                          <a:latin typeface="Arial" charset="0"/>
                          <a:cs typeface="Arial" charset="0"/>
                        </a:rPr>
                        <a:t>5</a:t>
                      </a:r>
                      <a:endParaRPr kumimoji="0" lang="en-IN" sz="2800" b="1" i="0" u="none" strike="noStrike" cap="none" normalizeH="0" baseline="0">
                        <a:ln>
                          <a:noFill/>
                        </a:ln>
                        <a:solidFill>
                          <a:schemeClr val="tx1"/>
                        </a:solidFill>
                        <a:effectLst/>
                        <a:latin typeface="Arial" charset="0"/>
                        <a:cs typeface="Arial" charset="0"/>
                      </a:endParaRPr>
                    </a:p>
                  </a:txBody>
                  <a:tcPr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 xmlns:a16="http://schemas.microsoft.com/office/drawing/2014/main" val="10000"/>
                  </a:ext>
                </a:extLst>
              </a:tr>
              <a:tr h="7918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Short</a:t>
                      </a:r>
                      <a:endParaRPr kumimoji="0" lang="en-IN" sz="2800" b="1" i="0" u="none" strike="noStrike" cap="none" normalizeH="0" baseline="0">
                        <a:ln>
                          <a:noFill/>
                        </a:ln>
                        <a:solidFill>
                          <a:srgbClr val="000000"/>
                        </a:solidFill>
                        <a:effectLst/>
                        <a:latin typeface="Arial" charset="0"/>
                        <a:cs typeface="Arial" charset="0"/>
                      </a:endParaRPr>
                    </a:p>
                  </a:txBody>
                  <a:tcPr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9</a:t>
                      </a:r>
                      <a:endParaRPr kumimoji="0" lang="en-IN" sz="2800" b="1" i="0" u="none" strike="noStrike" cap="none" normalizeH="0" baseline="0">
                        <a:ln>
                          <a:noFill/>
                        </a:ln>
                        <a:solidFill>
                          <a:srgbClr val="000000"/>
                        </a:solidFill>
                        <a:effectLst/>
                        <a:latin typeface="Arial" charset="0"/>
                        <a:cs typeface="Arial" charset="0"/>
                      </a:endParaRPr>
                    </a:p>
                  </a:txBody>
                  <a:tcPr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10001"/>
                  </a:ext>
                </a:extLst>
              </a:tr>
              <a:tr h="7918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Total</a:t>
                      </a:r>
                      <a:endParaRPr kumimoji="0" lang="en-IN" sz="2800" b="1" i="0" u="none" strike="noStrike" cap="none" normalizeH="0" baseline="0">
                        <a:ln>
                          <a:noFill/>
                        </a:ln>
                        <a:solidFill>
                          <a:srgbClr val="000000"/>
                        </a:solidFill>
                        <a:effectLst/>
                        <a:latin typeface="Arial" charset="0"/>
                        <a:cs typeface="Arial" charset="0"/>
                      </a:endParaRPr>
                    </a:p>
                  </a:txBody>
                  <a:tcPr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14</a:t>
                      </a:r>
                      <a:endParaRPr kumimoji="0" lang="en-IN" sz="2800" b="1" i="0" u="none" strike="noStrike" cap="none" normalizeH="0" baseline="0">
                        <a:ln>
                          <a:noFill/>
                        </a:ln>
                        <a:solidFill>
                          <a:srgbClr val="000000"/>
                        </a:solidFill>
                        <a:effectLst/>
                        <a:latin typeface="Arial" charset="0"/>
                        <a:cs typeface="Arial" charset="0"/>
                      </a:endParaRPr>
                    </a:p>
                  </a:txBody>
                  <a:tcPr marT="45702" marB="4570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a:extLst>
              <a:ext uri="{FF2B5EF4-FFF2-40B4-BE49-F238E27FC236}">
                <a16:creationId xmlns="" xmlns:a16="http://schemas.microsoft.com/office/drawing/2014/main" id="{6B6827DE-D678-4A40-B004-35B8FCEE05E3}"/>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9CCF927-3E84-4F95-AC5C-608159A4B3F6}" type="slidenum">
              <a:rPr lang="en-US" altLang="en-US"/>
              <a:pPr/>
              <a:t>18</a:t>
            </a:fld>
            <a:endParaRPr lang="en-US" altLang="en-US"/>
          </a:p>
        </p:txBody>
      </p:sp>
      <p:sp>
        <p:nvSpPr>
          <p:cNvPr id="19459" name="Rectangle 2">
            <a:extLst>
              <a:ext uri="{FF2B5EF4-FFF2-40B4-BE49-F238E27FC236}">
                <a16:creationId xmlns="" xmlns:a16="http://schemas.microsoft.com/office/drawing/2014/main" id="{B6CD44E6-8060-462D-9C94-CA64A3B76FCE}"/>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19460" name="Rectangle 3">
            <a:extLst>
              <a:ext uri="{FF2B5EF4-FFF2-40B4-BE49-F238E27FC236}">
                <a16:creationId xmlns="" xmlns:a16="http://schemas.microsoft.com/office/drawing/2014/main" id="{C14198DA-CFBD-49B0-A16B-D85D55A400AA}"/>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graphicFrame>
        <p:nvGraphicFramePr>
          <p:cNvPr id="8222" name="Group 30">
            <a:extLst>
              <a:ext uri="{FF2B5EF4-FFF2-40B4-BE49-F238E27FC236}">
                <a16:creationId xmlns="" xmlns:a16="http://schemas.microsoft.com/office/drawing/2014/main" id="{2AA68234-72FC-4BBF-8DE5-2BBD5A209B24}"/>
              </a:ext>
            </a:extLst>
          </p:cNvPr>
          <p:cNvGraphicFramePr>
            <a:graphicFrameLocks noGrp="1"/>
          </p:cNvGraphicFramePr>
          <p:nvPr/>
        </p:nvGraphicFramePr>
        <p:xfrm>
          <a:off x="990600" y="1143000"/>
          <a:ext cx="7315200" cy="5608638"/>
        </p:xfrm>
        <a:graphic>
          <a:graphicData uri="http://schemas.openxmlformats.org/drawingml/2006/table">
            <a:tbl>
              <a:tblPr/>
              <a:tblGrid>
                <a:gridCol w="5718175">
                  <a:extLst>
                    <a:ext uri="{9D8B030D-6E8A-4147-A177-3AD203B41FA5}">
                      <a16:colId xmlns="" xmlns:a16="http://schemas.microsoft.com/office/drawing/2014/main" val="20000"/>
                    </a:ext>
                  </a:extLst>
                </a:gridCol>
                <a:gridCol w="1597025">
                  <a:extLst>
                    <a:ext uri="{9D8B030D-6E8A-4147-A177-3AD203B41FA5}">
                      <a16:colId xmlns="" xmlns:a16="http://schemas.microsoft.com/office/drawing/2014/main" val="20001"/>
                    </a:ext>
                  </a:extLst>
                </a:gridCol>
              </a:tblGrid>
              <a:tr h="12802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a:ln>
                            <a:noFill/>
                          </a:ln>
                          <a:solidFill>
                            <a:schemeClr val="tx1"/>
                          </a:solidFill>
                          <a:effectLst/>
                          <a:latin typeface="Arial" charset="0"/>
                          <a:cs typeface="Arial" charset="0"/>
                        </a:rPr>
                        <a:t>Long (Lengthy)  </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altLang="en-US" sz="1000" b="1" i="0" u="none" strike="noStrike" cap="none" normalizeH="0" baseline="0">
                          <a:ln>
                            <a:noFill/>
                          </a:ln>
                          <a:solidFill>
                            <a:schemeClr val="tx1"/>
                          </a:solidFill>
                          <a:effectLst/>
                          <a:latin typeface="Arial" charset="0"/>
                          <a:cs typeface="Arial" charset="0"/>
                        </a:rPr>
                        <a:t>Business</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1000" b="1" i="0" u="none" strike="noStrike" cap="none" normalizeH="0" baseline="0">
                          <a:ln>
                            <a:noFill/>
                          </a:ln>
                          <a:solidFill>
                            <a:schemeClr val="tx1"/>
                          </a:solidFill>
                          <a:effectLst/>
                          <a:latin typeface="Arial" charset="0"/>
                          <a:cs typeface="Arial" charset="0"/>
                        </a:rPr>
                        <a:t>Consideration</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1000" b="1" i="0" u="none" strike="noStrike" cap="none" normalizeH="0" baseline="0">
                          <a:ln>
                            <a:noFill/>
                          </a:ln>
                          <a:solidFill>
                            <a:schemeClr val="tx1"/>
                          </a:solidFill>
                          <a:effectLst/>
                          <a:latin typeface="Arial" charset="0"/>
                          <a:cs typeface="Arial" charset="0"/>
                        </a:rPr>
                        <a:t>India</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1000" b="1" i="0" u="none" strike="noStrike" cap="none" normalizeH="0" baseline="0">
                          <a:ln>
                            <a:noFill/>
                          </a:ln>
                          <a:solidFill>
                            <a:schemeClr val="tx1"/>
                          </a:solidFill>
                          <a:effectLst/>
                          <a:latin typeface="Arial" charset="0"/>
                          <a:cs typeface="Arial" charset="0"/>
                        </a:rPr>
                        <a:t>Person</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1000" b="1" i="0" u="none" strike="noStrike" cap="none" normalizeH="0" baseline="0">
                          <a:ln>
                            <a:noFill/>
                          </a:ln>
                          <a:solidFill>
                            <a:schemeClr val="tx1"/>
                          </a:solidFill>
                          <a:effectLst/>
                          <a:latin typeface="Arial" charset="0"/>
                          <a:cs typeface="Arial" charset="0"/>
                        </a:rPr>
                        <a:t>Recipient</a:t>
                      </a:r>
                      <a:endParaRPr kumimoji="0" lang="en-IN" sz="1000" b="1" i="0" u="none" strike="noStrike" cap="none" normalizeH="0" baseline="0">
                        <a:ln>
                          <a:noFill/>
                        </a:ln>
                        <a:solidFill>
                          <a:schemeClr val="tx1"/>
                        </a:solidFill>
                        <a:effectLst/>
                        <a:latin typeface="Arial" charset="0"/>
                        <a:cs typeface="Arial" charset="0"/>
                      </a:endParaRP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chemeClr val="tx1"/>
                          </a:solidFill>
                          <a:effectLst/>
                          <a:latin typeface="Arial" charset="0"/>
                          <a:cs typeface="Arial" charset="0"/>
                        </a:rPr>
                        <a:t>5</a:t>
                      </a:r>
                      <a:endParaRPr kumimoji="0" lang="en-IN" sz="2800" b="1" i="0" u="none" strike="noStrike" cap="none" normalizeH="0" baseline="0">
                        <a:ln>
                          <a:noFill/>
                        </a:ln>
                        <a:solidFill>
                          <a:schemeClr val="tx1"/>
                        </a:solidFill>
                        <a:effectLst/>
                        <a:latin typeface="Arial" charset="0"/>
                        <a:cs typeface="Arial" charset="0"/>
                      </a:endParaRP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 xmlns:a16="http://schemas.microsoft.com/office/drawing/2014/main" val="10000"/>
                  </a:ext>
                </a:extLst>
              </a:tr>
              <a:tr h="381021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Short</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400" b="1" i="0" u="none" strike="noStrike" cap="none" normalizeH="0" baseline="0">
                          <a:ln>
                            <a:noFill/>
                          </a:ln>
                          <a:solidFill>
                            <a:srgbClr val="000000"/>
                          </a:solidFill>
                          <a:effectLst/>
                          <a:latin typeface="Arial" charset="0"/>
                          <a:cs typeface="Arial" charset="0"/>
                        </a:rPr>
                        <a:t>Electronic Commerce Operator</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400" b="1" i="0" u="none" strike="noStrike" cap="none" normalizeH="0" baseline="0">
                          <a:ln>
                            <a:noFill/>
                          </a:ln>
                          <a:solidFill>
                            <a:srgbClr val="000000"/>
                          </a:solidFill>
                          <a:effectLst/>
                          <a:latin typeface="Arial" charset="0"/>
                          <a:cs typeface="Arial" charset="0"/>
                        </a:rPr>
                        <a:t>Goods</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400" b="1" i="0" u="none" strike="noStrike" cap="none" normalizeH="0" baseline="0">
                          <a:ln>
                            <a:noFill/>
                          </a:ln>
                          <a:solidFill>
                            <a:srgbClr val="000000"/>
                          </a:solidFill>
                          <a:effectLst/>
                          <a:latin typeface="Arial" charset="0"/>
                          <a:cs typeface="Arial" charset="0"/>
                        </a:rPr>
                        <a:t>Non-Taxable Supply</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400" b="1" i="0" u="none" strike="noStrike" cap="none" normalizeH="0" baseline="0">
                          <a:ln>
                            <a:noFill/>
                          </a:ln>
                          <a:solidFill>
                            <a:srgbClr val="000000"/>
                          </a:solidFill>
                          <a:effectLst/>
                          <a:latin typeface="Arial" charset="0"/>
                          <a:cs typeface="Arial" charset="0"/>
                        </a:rPr>
                        <a:t>Principal Supply</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400" b="1" i="0" u="none" strike="noStrike" cap="none" normalizeH="0" baseline="0">
                          <a:ln>
                            <a:noFill/>
                          </a:ln>
                          <a:solidFill>
                            <a:srgbClr val="000000"/>
                          </a:solidFill>
                          <a:effectLst/>
                          <a:latin typeface="Arial" charset="0"/>
                          <a:cs typeface="Arial" charset="0"/>
                        </a:rPr>
                        <a:t>Reverse Charge</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400" b="1" i="0" u="none" strike="noStrike" cap="none" normalizeH="0" baseline="0">
                          <a:ln>
                            <a:noFill/>
                          </a:ln>
                          <a:solidFill>
                            <a:srgbClr val="000000"/>
                          </a:solidFill>
                          <a:effectLst/>
                          <a:latin typeface="Arial" charset="0"/>
                          <a:cs typeface="Arial" charset="0"/>
                        </a:rPr>
                        <a:t>Services</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400" b="1" i="0" u="none" strike="noStrike" cap="none" normalizeH="0" baseline="0">
                          <a:ln>
                            <a:noFill/>
                          </a:ln>
                          <a:solidFill>
                            <a:srgbClr val="000000"/>
                          </a:solidFill>
                          <a:effectLst/>
                          <a:latin typeface="Arial" charset="0"/>
                          <a:cs typeface="Arial" charset="0"/>
                        </a:rPr>
                        <a:t>Supplier</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400" b="1" i="0" u="none" strike="noStrike" cap="none" normalizeH="0" baseline="0">
                          <a:ln>
                            <a:noFill/>
                          </a:ln>
                          <a:solidFill>
                            <a:srgbClr val="000000"/>
                          </a:solidFill>
                          <a:effectLst/>
                          <a:latin typeface="Arial" charset="0"/>
                          <a:cs typeface="Arial" charset="0"/>
                        </a:rPr>
                        <a:t>Taxable Person</a:t>
                      </a:r>
                    </a:p>
                    <a:p>
                      <a:pPr marL="457200" marR="0" lvl="1" indent="0" algn="l" defTabSz="914400" rtl="0" eaLnBrk="1" fontAlgn="base" latinLnBrk="0" hangingPunct="1">
                        <a:lnSpc>
                          <a:spcPct val="100000"/>
                        </a:lnSpc>
                        <a:spcBef>
                          <a:spcPct val="0"/>
                        </a:spcBef>
                        <a:spcAft>
                          <a:spcPct val="0"/>
                        </a:spcAft>
                        <a:buClrTx/>
                        <a:buSzTx/>
                        <a:buFont typeface="Arial" charset="0"/>
                        <a:buChar char="•"/>
                        <a:tabLst/>
                      </a:pPr>
                      <a:r>
                        <a:rPr kumimoji="0" lang="en-US" sz="2400" b="1" i="0" u="none" strike="noStrike" cap="none" normalizeH="0" baseline="0">
                          <a:ln>
                            <a:noFill/>
                          </a:ln>
                          <a:solidFill>
                            <a:srgbClr val="000000"/>
                          </a:solidFill>
                          <a:effectLst/>
                          <a:latin typeface="Arial" charset="0"/>
                          <a:cs typeface="Arial" charset="0"/>
                        </a:rPr>
                        <a:t>Taxable Supply</a:t>
                      </a: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9</a:t>
                      </a:r>
                      <a:endParaRPr kumimoji="0" lang="en-IN" sz="2800" b="1" i="0" u="none" strike="noStrike" cap="none" normalizeH="0" baseline="0">
                        <a:ln>
                          <a:noFill/>
                        </a:ln>
                        <a:solidFill>
                          <a:srgbClr val="000000"/>
                        </a:solidFill>
                        <a:effectLst/>
                        <a:latin typeface="Arial" charset="0"/>
                        <a:cs typeface="Arial" charset="0"/>
                      </a:endParaRP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10001"/>
                  </a:ext>
                </a:extLst>
              </a:tr>
              <a:tr h="5181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Total</a:t>
                      </a:r>
                      <a:endParaRPr kumimoji="0" lang="en-IN" sz="2800" b="1" i="0" u="none" strike="noStrike" cap="none" normalizeH="0" baseline="0">
                        <a:ln>
                          <a:noFill/>
                        </a:ln>
                        <a:solidFill>
                          <a:srgbClr val="000000"/>
                        </a:solidFill>
                        <a:effectLst/>
                        <a:latin typeface="Arial" charset="0"/>
                        <a:cs typeface="Arial" charset="0"/>
                      </a:endParaRP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00"/>
                          </a:solidFill>
                          <a:effectLst/>
                          <a:latin typeface="Arial" charset="0"/>
                          <a:cs typeface="Arial" charset="0"/>
                        </a:rPr>
                        <a:t>14</a:t>
                      </a:r>
                      <a:endParaRPr kumimoji="0" lang="en-IN" sz="2800" b="1" i="0" u="none" strike="noStrike" cap="none" normalizeH="0" baseline="0">
                        <a:ln>
                          <a:noFill/>
                        </a:ln>
                        <a:solidFill>
                          <a:srgbClr val="000000"/>
                        </a:solidFill>
                        <a:effectLst/>
                        <a:latin typeface="Arial" charset="0"/>
                        <a:cs typeface="Arial" charset="0"/>
                      </a:endParaRPr>
                    </a:p>
                  </a:txBody>
                  <a:tcPr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a:extLst>
              <a:ext uri="{FF2B5EF4-FFF2-40B4-BE49-F238E27FC236}">
                <a16:creationId xmlns="" xmlns:a16="http://schemas.microsoft.com/office/drawing/2014/main" id="{C091547C-0647-4E07-BEEA-EBB533CA4FB0}"/>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E63657-C173-4709-AE03-61067B416A23}" type="slidenum">
              <a:rPr lang="en-US" altLang="en-US"/>
              <a:pPr/>
              <a:t>19</a:t>
            </a:fld>
            <a:endParaRPr lang="en-US" altLang="en-US"/>
          </a:p>
        </p:txBody>
      </p:sp>
      <p:sp>
        <p:nvSpPr>
          <p:cNvPr id="21507" name="Rectangle 2">
            <a:extLst>
              <a:ext uri="{FF2B5EF4-FFF2-40B4-BE49-F238E27FC236}">
                <a16:creationId xmlns="" xmlns:a16="http://schemas.microsoft.com/office/drawing/2014/main" id="{1C2EB10D-6174-4F2F-B73B-D8B1FD066F77}"/>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21508" name="Rectangle 3">
            <a:extLst>
              <a:ext uri="{FF2B5EF4-FFF2-40B4-BE49-F238E27FC236}">
                <a16:creationId xmlns="" xmlns:a16="http://schemas.microsoft.com/office/drawing/2014/main" id="{4A778DD9-FF21-4019-88DC-29A2390DC18F}"/>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Long (Lengthy) Definitions</a:t>
            </a:r>
            <a:endParaRPr lang="en-US" altLang="en-US" sz="2800" b="1" i="1" u="sng">
              <a:solidFill>
                <a:schemeClr val="folHlink"/>
              </a:solidFill>
            </a:endParaRPr>
          </a:p>
          <a:p>
            <a:pPr marL="0" indent="0" algn="just">
              <a:buFontTx/>
              <a:buNone/>
            </a:pPr>
            <a:endParaRPr lang="en-US" altLang="en-US" sz="1600"/>
          </a:p>
        </p:txBody>
      </p:sp>
      <p:sp>
        <p:nvSpPr>
          <p:cNvPr id="6" name="TextBox 5">
            <a:extLst>
              <a:ext uri="{FF2B5EF4-FFF2-40B4-BE49-F238E27FC236}">
                <a16:creationId xmlns="" xmlns:a16="http://schemas.microsoft.com/office/drawing/2014/main" id="{12D56343-E4D9-440A-AC3E-4F79E6DE8012}"/>
              </a:ext>
            </a:extLst>
          </p:cNvPr>
          <p:cNvSpPr txBox="1"/>
          <p:nvPr/>
        </p:nvSpPr>
        <p:spPr>
          <a:xfrm>
            <a:off x="228600" y="1143000"/>
            <a:ext cx="8534400" cy="5424488"/>
          </a:xfrm>
          <a:prstGeom prst="rect">
            <a:avLst/>
          </a:prstGeom>
          <a:noFill/>
        </p:spPr>
        <p:txBody>
          <a:bodyPr>
            <a:spAutoFit/>
          </a:bodyPr>
          <a:lstStyle/>
          <a:p>
            <a:pPr lvl="1" indent="-365125" algn="just">
              <a:defRPr/>
            </a:pPr>
            <a:r>
              <a:rPr lang="en-IN" sz="1650" b="1" dirty="0">
                <a:latin typeface="Arial" charset="0"/>
                <a:cs typeface="Arial" charset="0"/>
              </a:rPr>
              <a:t>(17) “business” includes––</a:t>
            </a:r>
          </a:p>
          <a:p>
            <a:pPr lvl="2" indent="-365125" algn="just">
              <a:defRPr/>
            </a:pPr>
            <a:r>
              <a:rPr lang="en-IN" sz="1650" b="1" dirty="0">
                <a:latin typeface="Arial" charset="0"/>
                <a:cs typeface="Arial" charset="0"/>
              </a:rPr>
              <a:t>(a) any trade, commerce, manufacture, profession, vocation, adventure, wager or any other similar activity, whether or not it is for a pecuniary benefit; </a:t>
            </a:r>
          </a:p>
          <a:p>
            <a:pPr lvl="2" indent="-365125" algn="just">
              <a:defRPr/>
            </a:pPr>
            <a:r>
              <a:rPr lang="en-IN" sz="1650" b="1" dirty="0">
                <a:latin typeface="Arial" charset="0"/>
                <a:cs typeface="Arial" charset="0"/>
              </a:rPr>
              <a:t>(b) any activity or transaction in connection with or incidental or ancillary to sub-clause (a); </a:t>
            </a:r>
          </a:p>
          <a:p>
            <a:pPr lvl="2" indent="-365125" algn="just">
              <a:defRPr/>
            </a:pPr>
            <a:r>
              <a:rPr lang="en-IN" sz="1650" b="1" dirty="0">
                <a:latin typeface="Arial" charset="0"/>
                <a:cs typeface="Arial" charset="0"/>
              </a:rPr>
              <a:t>(c) any activity or transaction in the nature of sub-clause (a), whether or not there is volume, frequency, continuity or regularity of such transaction; </a:t>
            </a:r>
          </a:p>
          <a:p>
            <a:pPr lvl="2" indent="-365125" algn="just">
              <a:defRPr/>
            </a:pPr>
            <a:r>
              <a:rPr lang="en-IN" sz="1650" b="1" dirty="0">
                <a:latin typeface="Arial" charset="0"/>
                <a:cs typeface="Arial" charset="0"/>
              </a:rPr>
              <a:t>(d) supply or acquisition of goods including capital goods and services in connection with commencement or closure of business; </a:t>
            </a:r>
          </a:p>
          <a:p>
            <a:pPr lvl="2" indent="-365125" algn="just">
              <a:defRPr/>
            </a:pPr>
            <a:r>
              <a:rPr lang="en-IN" sz="1650" b="1" dirty="0">
                <a:latin typeface="Arial" charset="0"/>
                <a:cs typeface="Arial" charset="0"/>
              </a:rPr>
              <a:t>(e) provision by a club, association, society, or any such body (for a subscription or any other consideration) of the facilities or benefits to its members; </a:t>
            </a:r>
          </a:p>
          <a:p>
            <a:pPr lvl="2" indent="-365125" algn="just">
              <a:defRPr/>
            </a:pPr>
            <a:r>
              <a:rPr lang="en-IN" sz="1650" b="1" dirty="0">
                <a:latin typeface="Arial" charset="0"/>
                <a:cs typeface="Arial" charset="0"/>
              </a:rPr>
              <a:t>(f) admission, for a consideration, of persons to any premises; </a:t>
            </a:r>
          </a:p>
          <a:p>
            <a:pPr lvl="2" indent="-365125" algn="just">
              <a:defRPr/>
            </a:pPr>
            <a:r>
              <a:rPr lang="en-IN" sz="1650" b="1" dirty="0">
                <a:latin typeface="Arial" charset="0"/>
                <a:cs typeface="Arial" charset="0"/>
              </a:rPr>
              <a:t>(g) services supplied by a person as the holder of an office which has been accepted by him in the course or furtherance of his trade, profession or vocation; </a:t>
            </a:r>
          </a:p>
          <a:p>
            <a:pPr lvl="2" indent="-365125" algn="just">
              <a:defRPr/>
            </a:pPr>
            <a:r>
              <a:rPr lang="en-IN" sz="1650" b="1" dirty="0">
                <a:latin typeface="Arial" charset="0"/>
                <a:cs typeface="Arial" charset="0"/>
              </a:rPr>
              <a:t>(h) services provided by a race club by way of totalisator or a licence to book maker in such club ; and </a:t>
            </a:r>
          </a:p>
          <a:p>
            <a:pPr lvl="2" indent="-365125" algn="just">
              <a:defRPr/>
            </a:pPr>
            <a:r>
              <a:rPr lang="en-IN" sz="1650" b="1" dirty="0">
                <a:latin typeface="Arial" charset="0"/>
                <a:cs typeface="Arial" charset="0"/>
              </a:rPr>
              <a:t>(</a:t>
            </a:r>
            <a:r>
              <a:rPr lang="en-IN" sz="1650" b="1" dirty="0" err="1">
                <a:latin typeface="Arial" charset="0"/>
                <a:cs typeface="Arial" charset="0"/>
              </a:rPr>
              <a:t>i</a:t>
            </a:r>
            <a:r>
              <a:rPr lang="en-IN" sz="1650" b="1" dirty="0">
                <a:latin typeface="Arial" charset="0"/>
                <a:cs typeface="Arial" charset="0"/>
              </a:rPr>
              <a:t>) any activity or transaction undertaken by the Central Government, a State Government or any local authority in which they are engaged as public authorities</a:t>
            </a:r>
            <a:endParaRPr lang="en-IN" sz="1650" dirty="0">
              <a:latin typeface="Arial"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3">
            <a:extLst>
              <a:ext uri="{FF2B5EF4-FFF2-40B4-BE49-F238E27FC236}">
                <a16:creationId xmlns:a16="http://schemas.microsoft.com/office/drawing/2014/main" xmlns="" id="{428BCA04-6F54-44C7-826C-CC8EAFCCC84C}"/>
              </a:ext>
            </a:extLst>
          </p:cNvPr>
          <p:cNvSpPr>
            <a:spLocks noGrp="1" noChangeArrowheads="1"/>
          </p:cNvSpPr>
          <p:nvPr>
            <p:ph type="subTitle" idx="4294967295"/>
          </p:nvPr>
        </p:nvSpPr>
        <p:spPr>
          <a:xfrm>
            <a:off x="0" y="0"/>
            <a:ext cx="6858000" cy="6553200"/>
          </a:xfrm>
        </p:spPr>
        <p:txBody>
          <a:bodyPr>
            <a:normAutofit fontScale="92500"/>
          </a:bodyPr>
          <a:lstStyle/>
          <a:p>
            <a:pPr marL="0" indent="0" algn="ctr" eaLnBrk="1" hangingPunct="1">
              <a:lnSpc>
                <a:spcPct val="80000"/>
              </a:lnSpc>
              <a:buFontTx/>
              <a:buNone/>
            </a:pPr>
            <a:endParaRPr lang="en-US" altLang="en-US" sz="2800" i="1" u="sng" dirty="0">
              <a:solidFill>
                <a:schemeClr val="folHlink"/>
              </a:solidFill>
            </a:endParaRPr>
          </a:p>
          <a:p>
            <a:pPr marL="0" indent="0" algn="ctr" eaLnBrk="1" hangingPunct="1">
              <a:lnSpc>
                <a:spcPct val="80000"/>
              </a:lnSpc>
              <a:buFontTx/>
              <a:buNone/>
            </a:pPr>
            <a:r>
              <a:rPr lang="en-US" altLang="en-US" sz="4800" b="1" dirty="0" smtClean="0">
                <a:solidFill>
                  <a:srgbClr val="FF0000"/>
                </a:solidFill>
              </a:rPr>
              <a:t>D</a:t>
            </a:r>
            <a:r>
              <a:rPr lang="en-US" altLang="en-US" sz="2800" b="1" dirty="0" smtClean="0">
                <a:solidFill>
                  <a:srgbClr val="FF0000"/>
                </a:solidFill>
                <a:effectLst>
                  <a:outerShdw blurRad="38100" dist="38100" dir="2700000" algn="tl">
                    <a:srgbClr val="000000">
                      <a:alpha val="43137"/>
                    </a:srgbClr>
                  </a:outerShdw>
                </a:effectLst>
              </a:rPr>
              <a:t>R. </a:t>
            </a:r>
            <a:r>
              <a:rPr lang="en-US" altLang="en-US" sz="4800" b="1" dirty="0" smtClean="0">
                <a:solidFill>
                  <a:srgbClr val="FF0000"/>
                </a:solidFill>
                <a:effectLst>
                  <a:outerShdw blurRad="38100" dist="38100" dir="2700000" algn="tl">
                    <a:srgbClr val="000000">
                      <a:alpha val="43137"/>
                    </a:srgbClr>
                  </a:outerShdw>
                </a:effectLst>
              </a:rPr>
              <a:t>NISHIKANT JHA</a:t>
            </a:r>
          </a:p>
          <a:p>
            <a:pPr marL="0" indent="0" algn="ctr" eaLnBrk="1" hangingPunct="1">
              <a:lnSpc>
                <a:spcPct val="80000"/>
              </a:lnSpc>
              <a:buFontTx/>
              <a:buNone/>
            </a:pPr>
            <a:r>
              <a:rPr lang="en-US" altLang="en-US" sz="4800" b="1" dirty="0" smtClean="0">
                <a:solidFill>
                  <a:srgbClr val="FF0000"/>
                </a:solidFill>
                <a:effectLst>
                  <a:outerShdw blurRad="38100" dist="38100" dir="2700000" algn="tl">
                    <a:srgbClr val="000000">
                      <a:alpha val="43137"/>
                    </a:srgbClr>
                  </a:outerShdw>
                </a:effectLst>
              </a:rPr>
              <a:t>Member BOS BAF &amp; BFM</a:t>
            </a:r>
          </a:p>
          <a:p>
            <a:pPr marL="0" indent="0" algn="ctr" eaLnBrk="1" hangingPunct="1">
              <a:lnSpc>
                <a:spcPct val="80000"/>
              </a:lnSpc>
              <a:buFontTx/>
              <a:buNone/>
            </a:pPr>
            <a:r>
              <a:rPr lang="en-US" altLang="en-US" sz="4800" b="1" dirty="0" smtClean="0">
                <a:solidFill>
                  <a:srgbClr val="FF0000"/>
                </a:solidFill>
                <a:effectLst>
                  <a:outerShdw blurRad="38100" dist="38100" dir="2700000" algn="tl">
                    <a:srgbClr val="000000">
                      <a:alpha val="43137"/>
                    </a:srgbClr>
                  </a:outerShdw>
                </a:effectLst>
              </a:rPr>
              <a:t>University of Mumbai</a:t>
            </a:r>
          </a:p>
          <a:p>
            <a:pPr algn="ctr">
              <a:lnSpc>
                <a:spcPct val="120000"/>
              </a:lnSpc>
            </a:pPr>
            <a:r>
              <a:rPr lang="en-US" altLang="en-US" sz="4800" dirty="0" smtClean="0">
                <a:effectLst>
                  <a:outerShdw blurRad="38100" dist="38100" dir="2700000" algn="tl">
                    <a:srgbClr val="000000">
                      <a:alpha val="43137"/>
                    </a:srgbClr>
                  </a:outerShdw>
                </a:effectLst>
              </a:rPr>
              <a:t>‘Role of Faculty of Commerce, Students and Entrepreneurs During the Pandemic’</a:t>
            </a:r>
            <a:endParaRPr lang="en-US" altLang="en-US" sz="4800" b="1" dirty="0">
              <a:solidFill>
                <a:srgbClr val="FF0000"/>
              </a:solidFill>
            </a:endParaRPr>
          </a:p>
        </p:txBody>
      </p:sp>
      <p:pic>
        <p:nvPicPr>
          <p:cNvPr id="6" name="Picture 5"/>
          <p:cNvPicPr/>
          <p:nvPr/>
        </p:nvPicPr>
        <p:blipFill>
          <a:blip r:embed="rId2"/>
          <a:srcRect/>
          <a:stretch>
            <a:fillRect/>
          </a:stretch>
        </p:blipFill>
        <p:spPr bwMode="auto">
          <a:xfrm>
            <a:off x="6629399" y="609600"/>
            <a:ext cx="2286565" cy="3505200"/>
          </a:xfrm>
          <a:prstGeom prst="rect">
            <a:avLst/>
          </a:prstGeom>
          <a:noFill/>
          <a:ln w="9525">
            <a:noFill/>
            <a:miter lim="800000"/>
            <a:headEnd/>
            <a:tailEnd/>
          </a:ln>
        </p:spPr>
      </p:pic>
      <p:sp>
        <p:nvSpPr>
          <p:cNvPr id="5" name="Rectangle 4"/>
          <p:cNvSpPr/>
          <p:nvPr/>
        </p:nvSpPr>
        <p:spPr>
          <a:xfrm>
            <a:off x="5943779" y="4800600"/>
            <a:ext cx="938077" cy="1569660"/>
          </a:xfrm>
          <a:prstGeom prst="rect">
            <a:avLst/>
          </a:prstGeom>
        </p:spPr>
        <p:txBody>
          <a:bodyPr wrap="none">
            <a:spAutoFit/>
          </a:bodyPr>
          <a:lstStyle/>
          <a:p>
            <a:pPr lvl="0"/>
            <a:r>
              <a:rPr lang="en-US" altLang="en-US" sz="9600" dirty="0" smtClean="0">
                <a:solidFill>
                  <a:srgbClr val="000000"/>
                </a:solidFill>
                <a:effectLst>
                  <a:outerShdw blurRad="38100" dist="38100" dir="2700000" algn="tl">
                    <a:srgbClr val="000000">
                      <a:alpha val="43137"/>
                    </a:srgbClr>
                  </a:outerShdw>
                </a:effectLst>
              </a:rPr>
              <a:t>∆</a:t>
            </a:r>
            <a:endParaRPr lang="en-US" sz="9600" dirty="0">
              <a:solidFill>
                <a:srgbClr val="0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a:extLst>
              <a:ext uri="{FF2B5EF4-FFF2-40B4-BE49-F238E27FC236}">
                <a16:creationId xmlns="" xmlns:a16="http://schemas.microsoft.com/office/drawing/2014/main" id="{9F800A8F-FFF1-4D8B-863D-968C755D1990}"/>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37A022A-FB37-4C06-8E34-E861AD6DC85D}" type="slidenum">
              <a:rPr lang="en-US" altLang="en-US"/>
              <a:pPr/>
              <a:t>20</a:t>
            </a:fld>
            <a:endParaRPr lang="en-US" altLang="en-US"/>
          </a:p>
        </p:txBody>
      </p:sp>
      <p:sp>
        <p:nvSpPr>
          <p:cNvPr id="22531" name="Rectangle 2">
            <a:extLst>
              <a:ext uri="{FF2B5EF4-FFF2-40B4-BE49-F238E27FC236}">
                <a16:creationId xmlns="" xmlns:a16="http://schemas.microsoft.com/office/drawing/2014/main" id="{38F42CA7-17DD-4883-A0CE-D6464EEBD4ED}"/>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22532" name="Rectangle 3">
            <a:extLst>
              <a:ext uri="{FF2B5EF4-FFF2-40B4-BE49-F238E27FC236}">
                <a16:creationId xmlns="" xmlns:a16="http://schemas.microsoft.com/office/drawing/2014/main" id="{0352E6E8-F33A-4B51-89B5-0AAE44B84F74}"/>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Lengthy Definitions</a:t>
            </a:r>
            <a:endParaRPr lang="en-US" altLang="en-US" sz="2800" b="1" i="1" u="sng">
              <a:solidFill>
                <a:schemeClr val="folHlink"/>
              </a:solidFill>
            </a:endParaRPr>
          </a:p>
          <a:p>
            <a:pPr marL="0" indent="0" algn="just">
              <a:buFontTx/>
              <a:buNone/>
            </a:pPr>
            <a:endParaRPr lang="en-US" altLang="en-US" sz="1600"/>
          </a:p>
        </p:txBody>
      </p:sp>
      <p:sp>
        <p:nvSpPr>
          <p:cNvPr id="6" name="TextBox 5">
            <a:extLst>
              <a:ext uri="{FF2B5EF4-FFF2-40B4-BE49-F238E27FC236}">
                <a16:creationId xmlns="" xmlns:a16="http://schemas.microsoft.com/office/drawing/2014/main" id="{1B42EF9B-2007-403B-8EA4-23D4BAB4CAE0}"/>
              </a:ext>
            </a:extLst>
          </p:cNvPr>
          <p:cNvSpPr txBox="1"/>
          <p:nvPr/>
        </p:nvSpPr>
        <p:spPr>
          <a:xfrm>
            <a:off x="228600" y="1143000"/>
            <a:ext cx="8534400" cy="5848350"/>
          </a:xfrm>
          <a:prstGeom prst="rect">
            <a:avLst/>
          </a:prstGeom>
          <a:noFill/>
        </p:spPr>
        <p:txBody>
          <a:bodyPr>
            <a:spAutoFit/>
          </a:bodyPr>
          <a:lstStyle/>
          <a:p>
            <a:pPr lvl="1" indent="-457200" algn="just">
              <a:defRPr/>
            </a:pPr>
            <a:r>
              <a:rPr lang="en-IN" sz="2150" b="1" dirty="0">
                <a:latin typeface="Arial" charset="0"/>
                <a:cs typeface="Arial" charset="0"/>
              </a:rPr>
              <a:t>(31) “consideration” in relation to the supply of goods or services or both includes–– </a:t>
            </a:r>
          </a:p>
          <a:p>
            <a:pPr lvl="1" indent="-457200" algn="just">
              <a:defRPr/>
            </a:pPr>
            <a:r>
              <a:rPr lang="en-IN" sz="2150" b="1" dirty="0">
                <a:latin typeface="Arial" charset="0"/>
                <a:cs typeface="Arial" charset="0"/>
              </a:rPr>
              <a:t>	(a) any payment made or to be made, whether in money or otherwise, in respect of, in response to, or for the inducement of, the supply of goods or services or both, whether by the recipient or by any other person but shall not include any subsidy given by the Central Government or a State Government; </a:t>
            </a:r>
          </a:p>
          <a:p>
            <a:pPr lvl="1" algn="just">
              <a:defRPr/>
            </a:pPr>
            <a:r>
              <a:rPr lang="en-IN" sz="2150" b="1" dirty="0">
                <a:latin typeface="Arial" charset="0"/>
                <a:cs typeface="Arial" charset="0"/>
              </a:rPr>
              <a:t>(b) the monetary value of any act or forbearance, in respect of, in response to, or for the inducement of, the supply of goods or services or both, whether by the recipient or by any other person but shall not include any subsidy given by the Central Government or a State Government: Provided that a deposit given in respect of the supply of goods or services or both shall not be considered as payment made for such supply unless the supplier applies such deposit as consideration for the said supply;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a:extLst>
              <a:ext uri="{FF2B5EF4-FFF2-40B4-BE49-F238E27FC236}">
                <a16:creationId xmlns="" xmlns:a16="http://schemas.microsoft.com/office/drawing/2014/main" id="{17470EF2-C6BA-4193-A8F1-C2DBF81D14C4}"/>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8B0CFB6-C374-46C8-AD1B-2B0C2E6E3000}" type="slidenum">
              <a:rPr lang="en-US" altLang="en-US"/>
              <a:pPr/>
              <a:t>21</a:t>
            </a:fld>
            <a:endParaRPr lang="en-US" altLang="en-US"/>
          </a:p>
        </p:txBody>
      </p:sp>
      <p:sp>
        <p:nvSpPr>
          <p:cNvPr id="23555" name="Rectangle 2">
            <a:extLst>
              <a:ext uri="{FF2B5EF4-FFF2-40B4-BE49-F238E27FC236}">
                <a16:creationId xmlns="" xmlns:a16="http://schemas.microsoft.com/office/drawing/2014/main" id="{F6282C46-0944-44C5-8265-8EE51F1EF48F}"/>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23556" name="Rectangle 3">
            <a:extLst>
              <a:ext uri="{FF2B5EF4-FFF2-40B4-BE49-F238E27FC236}">
                <a16:creationId xmlns="" xmlns:a16="http://schemas.microsoft.com/office/drawing/2014/main" id="{70B87C8D-5889-4C92-BBDE-2181C4202F4C}"/>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Lengthy Definitions</a:t>
            </a:r>
            <a:endParaRPr lang="en-US" altLang="en-US" sz="2800" b="1" i="1" u="sng">
              <a:solidFill>
                <a:schemeClr val="folHlink"/>
              </a:solidFill>
            </a:endParaRPr>
          </a:p>
          <a:p>
            <a:pPr marL="0" indent="0" algn="just">
              <a:buFontTx/>
              <a:buNone/>
            </a:pPr>
            <a:endParaRPr lang="en-US" altLang="en-US" sz="1600"/>
          </a:p>
        </p:txBody>
      </p:sp>
      <p:sp>
        <p:nvSpPr>
          <p:cNvPr id="23557" name="TextBox 5">
            <a:extLst>
              <a:ext uri="{FF2B5EF4-FFF2-40B4-BE49-F238E27FC236}">
                <a16:creationId xmlns="" xmlns:a16="http://schemas.microsoft.com/office/drawing/2014/main" id="{FF057C03-3219-4395-9ACD-2EE4369151A6}"/>
              </a:ext>
            </a:extLst>
          </p:cNvPr>
          <p:cNvSpPr txBox="1">
            <a:spLocks noChangeArrowheads="1"/>
          </p:cNvSpPr>
          <p:nvPr/>
        </p:nvSpPr>
        <p:spPr bwMode="auto">
          <a:xfrm>
            <a:off x="228600" y="2057400"/>
            <a:ext cx="8534400" cy="3694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indent="-365125">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lgn="just"/>
            <a:r>
              <a:rPr lang="en-IN" altLang="en-US" sz="2600" b="1"/>
              <a:t>(56) “India” means the territory of India as referred to in article 1 of the Constitution, its territorial waters, seabed and sub-soil underlying such waters, continental shelf, exclusive economic zone or any other maritime zone as referred to in the Territorial Waters, Continental Shelf, Exclusive Economic Zone and other Maritime Zones Act, 1976, and the air space above its territory and territorial waters;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a:extLst>
              <a:ext uri="{FF2B5EF4-FFF2-40B4-BE49-F238E27FC236}">
                <a16:creationId xmlns="" xmlns:a16="http://schemas.microsoft.com/office/drawing/2014/main" id="{A3C335DB-BA23-4A85-95A2-BA584A26C022}"/>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9102411-7B10-4570-B9DC-F1A15598B490}" type="slidenum">
              <a:rPr lang="en-US" altLang="en-US"/>
              <a:pPr/>
              <a:t>22</a:t>
            </a:fld>
            <a:endParaRPr lang="en-US" altLang="en-US"/>
          </a:p>
        </p:txBody>
      </p:sp>
      <p:sp>
        <p:nvSpPr>
          <p:cNvPr id="24579" name="Rectangle 2">
            <a:extLst>
              <a:ext uri="{FF2B5EF4-FFF2-40B4-BE49-F238E27FC236}">
                <a16:creationId xmlns="" xmlns:a16="http://schemas.microsoft.com/office/drawing/2014/main" id="{7A342AAC-E9A8-4251-BF83-1B265A1DEE29}"/>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24580" name="Rectangle 3">
            <a:extLst>
              <a:ext uri="{FF2B5EF4-FFF2-40B4-BE49-F238E27FC236}">
                <a16:creationId xmlns="" xmlns:a16="http://schemas.microsoft.com/office/drawing/2014/main" id="{AA0FB0FA-6309-4112-B2A6-6B80796CEE8D}"/>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Lengthy Definitions</a:t>
            </a:r>
            <a:endParaRPr lang="en-US" altLang="en-US" sz="2800" b="1" i="1" u="sng">
              <a:solidFill>
                <a:schemeClr val="folHlink"/>
              </a:solidFill>
            </a:endParaRPr>
          </a:p>
          <a:p>
            <a:pPr marL="0" indent="0" algn="just">
              <a:buFontTx/>
              <a:buNone/>
            </a:pPr>
            <a:endParaRPr lang="en-US" altLang="en-US" sz="1600"/>
          </a:p>
        </p:txBody>
      </p:sp>
      <p:sp>
        <p:nvSpPr>
          <p:cNvPr id="24581" name="TextBox 5">
            <a:extLst>
              <a:ext uri="{FF2B5EF4-FFF2-40B4-BE49-F238E27FC236}">
                <a16:creationId xmlns="" xmlns:a16="http://schemas.microsoft.com/office/drawing/2014/main" id="{F74FE0E5-CCF0-4CC2-92B3-FFE621B98DB9}"/>
              </a:ext>
            </a:extLst>
          </p:cNvPr>
          <p:cNvSpPr txBox="1">
            <a:spLocks noChangeArrowheads="1"/>
          </p:cNvSpPr>
          <p:nvPr/>
        </p:nvSpPr>
        <p:spPr bwMode="auto">
          <a:xfrm>
            <a:off x="228600" y="1143000"/>
            <a:ext cx="8534400" cy="5632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IN" altLang="en-US" b="1"/>
              <a:t>(84) “person” includes— </a:t>
            </a:r>
          </a:p>
          <a:p>
            <a:pPr lvl="1" algn="just"/>
            <a:r>
              <a:rPr lang="en-IN" altLang="en-US" b="1"/>
              <a:t>(a) an individual; </a:t>
            </a:r>
          </a:p>
          <a:p>
            <a:pPr lvl="1" algn="just"/>
            <a:r>
              <a:rPr lang="en-IN" altLang="en-US" b="1"/>
              <a:t>(b) a Hindu Undivided Family; </a:t>
            </a:r>
          </a:p>
          <a:p>
            <a:pPr lvl="1" algn="just"/>
            <a:r>
              <a:rPr lang="en-IN" altLang="en-US" b="1"/>
              <a:t>(c) a company; </a:t>
            </a:r>
          </a:p>
          <a:p>
            <a:pPr lvl="1" algn="just"/>
            <a:r>
              <a:rPr lang="en-IN" altLang="en-US" b="1"/>
              <a:t>(d) a firm; </a:t>
            </a:r>
          </a:p>
          <a:p>
            <a:pPr lvl="1" algn="just"/>
            <a:r>
              <a:rPr lang="en-IN" altLang="en-US" b="1"/>
              <a:t>(e) a Limited Liability Partnership; </a:t>
            </a:r>
          </a:p>
          <a:p>
            <a:pPr lvl="1" algn="just"/>
            <a:r>
              <a:rPr lang="en-IN" altLang="en-US" b="1"/>
              <a:t>(f) an association of persons or a body of individuals, whether incorporated or not, in India or outside India;</a:t>
            </a:r>
          </a:p>
          <a:p>
            <a:pPr lvl="1" algn="just"/>
            <a:r>
              <a:rPr lang="en-IN" altLang="en-US" b="1"/>
              <a:t>(g) any corporation established by or under any Central Act, State Act or Provincial Act or a Government company as defined in clause (45) of section 2 of the Companies Act, 2013; </a:t>
            </a:r>
          </a:p>
          <a:p>
            <a:pPr lvl="1" algn="just"/>
            <a:r>
              <a:rPr lang="en-IN" altLang="en-US" b="1"/>
              <a:t>(h) any body corporate incorporated by or under the laws of a country outside India;</a:t>
            </a:r>
          </a:p>
          <a:p>
            <a:pPr lvl="1" algn="just"/>
            <a:r>
              <a:rPr lang="en-IN" altLang="en-US" b="1"/>
              <a:t>(i) a co-operative society registered under any law relating to co-operative societies; </a:t>
            </a:r>
          </a:p>
          <a:p>
            <a:pPr lvl="1" algn="just"/>
            <a:r>
              <a:rPr lang="en-IN" altLang="en-US" b="1"/>
              <a:t>(j) a local authority; </a:t>
            </a:r>
          </a:p>
          <a:p>
            <a:pPr lvl="1" algn="just"/>
            <a:r>
              <a:rPr lang="en-IN" altLang="en-US" b="1"/>
              <a:t>(k) Central Government or a State Government; </a:t>
            </a:r>
          </a:p>
          <a:p>
            <a:pPr lvl="1" algn="just"/>
            <a:r>
              <a:rPr lang="en-IN" altLang="en-US" b="1"/>
              <a:t>(l) society as defined under the Societies Registration Act, 1860; </a:t>
            </a:r>
          </a:p>
          <a:p>
            <a:pPr lvl="1" algn="just"/>
            <a:r>
              <a:rPr lang="en-IN" altLang="en-US" b="1"/>
              <a:t>(m) trust; and </a:t>
            </a:r>
          </a:p>
          <a:p>
            <a:pPr lvl="1" algn="just"/>
            <a:r>
              <a:rPr lang="en-IN" altLang="en-US" b="1"/>
              <a:t>(n) every artificial juridical person, not falling within any of the above;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a:extLst>
              <a:ext uri="{FF2B5EF4-FFF2-40B4-BE49-F238E27FC236}">
                <a16:creationId xmlns="" xmlns:a16="http://schemas.microsoft.com/office/drawing/2014/main" id="{015AF9F5-D300-4171-97DE-36109930D595}"/>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3187590-1DC7-4F57-87F0-BF5B628721E0}" type="slidenum">
              <a:rPr lang="en-US" altLang="en-US"/>
              <a:pPr/>
              <a:t>23</a:t>
            </a:fld>
            <a:endParaRPr lang="en-US" altLang="en-US"/>
          </a:p>
        </p:txBody>
      </p:sp>
      <p:sp>
        <p:nvSpPr>
          <p:cNvPr id="26627" name="Rectangle 2">
            <a:extLst>
              <a:ext uri="{FF2B5EF4-FFF2-40B4-BE49-F238E27FC236}">
                <a16:creationId xmlns="" xmlns:a16="http://schemas.microsoft.com/office/drawing/2014/main" id="{507DEDA9-1673-4519-8B7D-7FF385D32684}"/>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26628" name="Rectangle 3">
            <a:extLst>
              <a:ext uri="{FF2B5EF4-FFF2-40B4-BE49-F238E27FC236}">
                <a16:creationId xmlns="" xmlns:a16="http://schemas.microsoft.com/office/drawing/2014/main" id="{ED138B15-D4C0-4B7D-9DCA-2431E0AD92FE}"/>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Short  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sp>
        <p:nvSpPr>
          <p:cNvPr id="26629" name="TextBox 5">
            <a:extLst>
              <a:ext uri="{FF2B5EF4-FFF2-40B4-BE49-F238E27FC236}">
                <a16:creationId xmlns="" xmlns:a16="http://schemas.microsoft.com/office/drawing/2014/main" id="{C9DA7CA7-D73D-4E71-99C2-F0CC539D2BB8}"/>
              </a:ext>
            </a:extLst>
          </p:cNvPr>
          <p:cNvSpPr txBox="1">
            <a:spLocks noChangeArrowheads="1"/>
          </p:cNvSpPr>
          <p:nvPr/>
        </p:nvSpPr>
        <p:spPr bwMode="auto">
          <a:xfrm>
            <a:off x="228600" y="1905000"/>
            <a:ext cx="8534400" cy="1920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IN" altLang="en-US" sz="3000" b="1"/>
              <a:t>(45) “electronic commerce operator” means any person who owns, operates or manages digital or electronic facility or platform for electronic commerce;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a:extLst>
              <a:ext uri="{FF2B5EF4-FFF2-40B4-BE49-F238E27FC236}">
                <a16:creationId xmlns="" xmlns:a16="http://schemas.microsoft.com/office/drawing/2014/main" id="{2FAAD755-B360-430A-B16B-8CEAE669360A}"/>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0FB7836-CF85-46A7-AA66-E3A1DFD561F5}" type="slidenum">
              <a:rPr lang="en-US" altLang="en-US"/>
              <a:pPr/>
              <a:t>24</a:t>
            </a:fld>
            <a:endParaRPr lang="en-US" altLang="en-US"/>
          </a:p>
        </p:txBody>
      </p:sp>
      <p:sp>
        <p:nvSpPr>
          <p:cNvPr id="27651" name="Rectangle 2">
            <a:extLst>
              <a:ext uri="{FF2B5EF4-FFF2-40B4-BE49-F238E27FC236}">
                <a16:creationId xmlns="" xmlns:a16="http://schemas.microsoft.com/office/drawing/2014/main" id="{53DCE087-2012-4F3C-90A6-8DC360BED7D9}"/>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27652" name="Rectangle 3">
            <a:extLst>
              <a:ext uri="{FF2B5EF4-FFF2-40B4-BE49-F238E27FC236}">
                <a16:creationId xmlns="" xmlns:a16="http://schemas.microsoft.com/office/drawing/2014/main" id="{8011E57C-21B6-4F00-A4B6-7E64FF8830E4}"/>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Short  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sp>
        <p:nvSpPr>
          <p:cNvPr id="27653" name="TextBox 5">
            <a:extLst>
              <a:ext uri="{FF2B5EF4-FFF2-40B4-BE49-F238E27FC236}">
                <a16:creationId xmlns="" xmlns:a16="http://schemas.microsoft.com/office/drawing/2014/main" id="{4AC32F86-B320-4A6D-998F-A2D13B073892}"/>
              </a:ext>
            </a:extLst>
          </p:cNvPr>
          <p:cNvSpPr txBox="1">
            <a:spLocks noChangeArrowheads="1"/>
          </p:cNvSpPr>
          <p:nvPr/>
        </p:nvSpPr>
        <p:spPr bwMode="auto">
          <a:xfrm>
            <a:off x="228600" y="1905000"/>
            <a:ext cx="8534400" cy="3503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IN" altLang="en-US" sz="3200" b="1"/>
              <a:t>(52) “goods” means every kind of movable property other than money and securities but includes actionable claim, growing crops, grass and things attached to or forming part of the land which are agreed to be severed before supply or under a contract of supply;</a:t>
            </a:r>
            <a:endParaRPr lang="en-IN" altLang="en-US" sz="3000" b="1"/>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a:extLst>
              <a:ext uri="{FF2B5EF4-FFF2-40B4-BE49-F238E27FC236}">
                <a16:creationId xmlns="" xmlns:a16="http://schemas.microsoft.com/office/drawing/2014/main" id="{BB4CD053-9EEF-4547-B9A4-BB6FFE92BB30}"/>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7AE7F4D-766A-4C8D-8E03-3A158E7033AC}" type="slidenum">
              <a:rPr lang="en-US" altLang="en-US"/>
              <a:pPr/>
              <a:t>25</a:t>
            </a:fld>
            <a:endParaRPr lang="en-US" altLang="en-US"/>
          </a:p>
        </p:txBody>
      </p:sp>
      <p:sp>
        <p:nvSpPr>
          <p:cNvPr id="28675" name="Rectangle 2">
            <a:extLst>
              <a:ext uri="{FF2B5EF4-FFF2-40B4-BE49-F238E27FC236}">
                <a16:creationId xmlns="" xmlns:a16="http://schemas.microsoft.com/office/drawing/2014/main" id="{857EEC56-D658-4106-82C4-679E00C9D361}"/>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dirty="0">
                <a:solidFill>
                  <a:srgbClr val="92D050"/>
                </a:solidFill>
              </a:rPr>
              <a:t> </a:t>
            </a:r>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28676" name="Rectangle 3">
            <a:extLst>
              <a:ext uri="{FF2B5EF4-FFF2-40B4-BE49-F238E27FC236}">
                <a16:creationId xmlns="" xmlns:a16="http://schemas.microsoft.com/office/drawing/2014/main" id="{1E43C7E2-4C6D-4DCC-8F70-5DD3040FE7CD}"/>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Short  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sp>
        <p:nvSpPr>
          <p:cNvPr id="28677" name="TextBox 5">
            <a:extLst>
              <a:ext uri="{FF2B5EF4-FFF2-40B4-BE49-F238E27FC236}">
                <a16:creationId xmlns="" xmlns:a16="http://schemas.microsoft.com/office/drawing/2014/main" id="{6527A2A8-9DA3-4EAA-B6CE-1084FDC4F743}"/>
              </a:ext>
            </a:extLst>
          </p:cNvPr>
          <p:cNvSpPr txBox="1">
            <a:spLocks noChangeArrowheads="1"/>
          </p:cNvSpPr>
          <p:nvPr/>
        </p:nvSpPr>
        <p:spPr bwMode="auto">
          <a:xfrm>
            <a:off x="228600" y="1905000"/>
            <a:ext cx="8534400" cy="2041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IN" altLang="en-US" sz="3200" b="1"/>
              <a:t>(78) “non-taxable supply” means a supply of goods or services or both which is not leviable to tax under this Act or under the Integrated Goods and Services Tax Act;</a:t>
            </a:r>
            <a:endParaRPr lang="en-IN" altLang="en-US" sz="3000" b="1"/>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a:extLst>
              <a:ext uri="{FF2B5EF4-FFF2-40B4-BE49-F238E27FC236}">
                <a16:creationId xmlns="" xmlns:a16="http://schemas.microsoft.com/office/drawing/2014/main" id="{AAEA0BCC-41D1-4419-BC4A-7BF983C4FC51}"/>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44B8267-E158-4406-B74F-36EA457467C1}" type="slidenum">
              <a:rPr lang="en-US" altLang="en-US"/>
              <a:pPr/>
              <a:t>26</a:t>
            </a:fld>
            <a:endParaRPr lang="en-US" altLang="en-US"/>
          </a:p>
        </p:txBody>
      </p:sp>
      <p:sp>
        <p:nvSpPr>
          <p:cNvPr id="29699" name="Rectangle 2">
            <a:extLst>
              <a:ext uri="{FF2B5EF4-FFF2-40B4-BE49-F238E27FC236}">
                <a16:creationId xmlns="" xmlns:a16="http://schemas.microsoft.com/office/drawing/2014/main" id="{DD0FB582-B4F0-41F9-99F2-768975B5BF13}"/>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29700" name="Rectangle 3">
            <a:extLst>
              <a:ext uri="{FF2B5EF4-FFF2-40B4-BE49-F238E27FC236}">
                <a16:creationId xmlns="" xmlns:a16="http://schemas.microsoft.com/office/drawing/2014/main" id="{B477A405-B318-4696-A643-791765867A7F}"/>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Short  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sp>
        <p:nvSpPr>
          <p:cNvPr id="29701" name="TextBox 5">
            <a:extLst>
              <a:ext uri="{FF2B5EF4-FFF2-40B4-BE49-F238E27FC236}">
                <a16:creationId xmlns="" xmlns:a16="http://schemas.microsoft.com/office/drawing/2014/main" id="{62CEC97B-670B-4B0F-B116-34FA2764C277}"/>
              </a:ext>
            </a:extLst>
          </p:cNvPr>
          <p:cNvSpPr txBox="1">
            <a:spLocks noChangeArrowheads="1"/>
          </p:cNvSpPr>
          <p:nvPr/>
        </p:nvSpPr>
        <p:spPr bwMode="auto">
          <a:xfrm>
            <a:off x="228600" y="1905000"/>
            <a:ext cx="8534400" cy="2554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IN" altLang="en-US" sz="3200"/>
              <a:t>(90) “principal supply” means the supply of goods or services which constitutes the predominant element of a composite supply and to which any other supply forming part of that composite supply is ancillary; </a:t>
            </a:r>
            <a:endParaRPr lang="en-IN" altLang="en-US" sz="30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a:extLst>
              <a:ext uri="{FF2B5EF4-FFF2-40B4-BE49-F238E27FC236}">
                <a16:creationId xmlns="" xmlns:a16="http://schemas.microsoft.com/office/drawing/2014/main" id="{CFFBE7DD-F6AF-4034-8808-1DB2EAF0CB6D}"/>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9BC30CC-3ADA-484C-B0A7-645A167200D6}" type="slidenum">
              <a:rPr lang="en-US" altLang="en-US"/>
              <a:pPr/>
              <a:t>27</a:t>
            </a:fld>
            <a:endParaRPr lang="en-US" altLang="en-US"/>
          </a:p>
        </p:txBody>
      </p:sp>
      <p:sp>
        <p:nvSpPr>
          <p:cNvPr id="30723" name="Rectangle 2">
            <a:extLst>
              <a:ext uri="{FF2B5EF4-FFF2-40B4-BE49-F238E27FC236}">
                <a16:creationId xmlns="" xmlns:a16="http://schemas.microsoft.com/office/drawing/2014/main" id="{EB3A5A23-B38A-41FA-8B7C-0274CC94471E}"/>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30724" name="Rectangle 3">
            <a:extLst>
              <a:ext uri="{FF2B5EF4-FFF2-40B4-BE49-F238E27FC236}">
                <a16:creationId xmlns="" xmlns:a16="http://schemas.microsoft.com/office/drawing/2014/main" id="{0F35E7DC-2C60-4E72-9E12-5E08E4DF534F}"/>
              </a:ext>
            </a:extLst>
          </p:cNvPr>
          <p:cNvSpPr>
            <a:spLocks noGrp="1" noChangeArrowheads="1"/>
          </p:cNvSpPr>
          <p:nvPr>
            <p:ph type="subTitle" idx="4294967295"/>
          </p:nvPr>
        </p:nvSpPr>
        <p:spPr>
          <a:xfrm>
            <a:off x="0" y="1142984"/>
            <a:ext cx="8153400" cy="381000"/>
          </a:xfrm>
        </p:spPr>
        <p:txBody>
          <a:bodyPr>
            <a:normAutofit fontScale="92500" lnSpcReduction="10000"/>
          </a:bodyPr>
          <a:lstStyle/>
          <a:p>
            <a:pPr marL="0" indent="0" algn="ctr" eaLnBrk="1" hangingPunct="1">
              <a:lnSpc>
                <a:spcPct val="80000"/>
              </a:lnSpc>
              <a:buFontTx/>
              <a:buNone/>
            </a:pPr>
            <a:r>
              <a:rPr lang="en-US" altLang="en-US" sz="2800" b="1" dirty="0"/>
              <a:t>Short  Definitions</a:t>
            </a:r>
          </a:p>
          <a:p>
            <a:pPr marL="0" indent="0" algn="ctr" eaLnBrk="1" hangingPunct="1">
              <a:lnSpc>
                <a:spcPct val="80000"/>
              </a:lnSpc>
              <a:buFontTx/>
              <a:buNone/>
            </a:pPr>
            <a:endParaRPr lang="en-US" altLang="en-US" sz="2800" b="1" i="1" u="sng" dirty="0">
              <a:solidFill>
                <a:schemeClr val="folHlink"/>
              </a:solidFill>
            </a:endParaRPr>
          </a:p>
          <a:p>
            <a:pPr marL="0" indent="0" algn="just">
              <a:buFontTx/>
              <a:buNone/>
            </a:pPr>
            <a:endParaRPr lang="en-US" altLang="en-US" sz="1600" dirty="0"/>
          </a:p>
        </p:txBody>
      </p:sp>
      <p:sp>
        <p:nvSpPr>
          <p:cNvPr id="30725" name="TextBox 5">
            <a:extLst>
              <a:ext uri="{FF2B5EF4-FFF2-40B4-BE49-F238E27FC236}">
                <a16:creationId xmlns="" xmlns:a16="http://schemas.microsoft.com/office/drawing/2014/main" id="{04A712A7-6CCB-4459-AD5E-7EEB4AAA49B4}"/>
              </a:ext>
            </a:extLst>
          </p:cNvPr>
          <p:cNvSpPr txBox="1">
            <a:spLocks noChangeArrowheads="1"/>
          </p:cNvSpPr>
          <p:nvPr/>
        </p:nvSpPr>
        <p:spPr bwMode="auto">
          <a:xfrm>
            <a:off x="228600" y="1905000"/>
            <a:ext cx="8534400" cy="3990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IN" altLang="en-US" sz="3200" b="1"/>
              <a:t>(98) “reverse charge” means the liability to pay tax by the recipient of supply of goods or services or both instead of the supplier of such goods or services or both under sub-section (3) or sub-section (4) of section 9, or under sub-section (3) or subsection (4) of section 5 of the Integrated Goods and Services Tax Act;</a:t>
            </a:r>
            <a:endParaRPr lang="en-IN" altLang="en-US" sz="3000" b="1"/>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928802"/>
            <a:ext cx="8229600" cy="4525963"/>
          </a:xfrm>
        </p:spPr>
        <p:txBody>
          <a:bodyPr/>
          <a:lstStyle/>
          <a:p>
            <a:r>
              <a:rPr lang="en-IN" dirty="0" smtClean="0"/>
              <a:t>Service : - According to Section 2(102) of CGST Act, “ Services means anything other than goods, money and securities but includes activities relating to the use of money or its conversion by cash or by any other mode, from one form, currency or denomination, to another form, currency or denomination for which a separate consideration is charged”.  </a:t>
            </a:r>
            <a:endParaRPr lang="en-IN" dirty="0"/>
          </a:p>
        </p:txBody>
      </p:sp>
      <p:sp>
        <p:nvSpPr>
          <p:cNvPr id="2" name="Title 1"/>
          <p:cNvSpPr>
            <a:spLocks noGrp="1"/>
          </p:cNvSpPr>
          <p:nvPr>
            <p:ph type="title"/>
          </p:nvPr>
        </p:nvSpPr>
        <p:spPr>
          <a:xfrm>
            <a:off x="428596" y="214290"/>
            <a:ext cx="8229600" cy="1143000"/>
          </a:xfrm>
        </p:spPr>
        <p:txBody>
          <a:bodyPr>
            <a:normAutofit/>
          </a:bodyPr>
          <a:lstStyle/>
          <a:p>
            <a:r>
              <a:rPr lang="en-US" altLang="en-US" sz="2200" dirty="0" smtClean="0">
                <a:solidFill>
                  <a:srgbClr val="FF0000"/>
                </a:solidFill>
              </a:rPr>
              <a:t>B.A.F.   </a:t>
            </a:r>
            <a:r>
              <a:rPr lang="en-US" altLang="en-US" sz="2200" dirty="0" smtClean="0">
                <a:solidFill>
                  <a:srgbClr val="92D050"/>
                </a:solidFill>
              </a:rPr>
              <a:t>Indirect Taxation Paper-I</a:t>
            </a:r>
            <a:br>
              <a:rPr lang="en-US" altLang="en-US" sz="2200" dirty="0" smtClean="0">
                <a:solidFill>
                  <a:srgbClr val="92D050"/>
                </a:solidFill>
              </a:rPr>
            </a:br>
            <a:r>
              <a:rPr lang="en-US" altLang="en-US" sz="2200" dirty="0" smtClean="0">
                <a:solidFill>
                  <a:srgbClr val="92D050"/>
                </a:solidFill>
              </a:rPr>
              <a:t>Goods and Services Tax Act</a:t>
            </a:r>
            <a:endParaRPr lang="en-IN" sz="2200" dirty="0"/>
          </a:p>
        </p:txBody>
      </p:sp>
      <p:sp>
        <p:nvSpPr>
          <p:cNvPr id="4" name="Rectangle 3"/>
          <p:cNvSpPr/>
          <p:nvPr/>
        </p:nvSpPr>
        <p:spPr>
          <a:xfrm>
            <a:off x="2928926" y="1285860"/>
            <a:ext cx="3857652" cy="313932"/>
          </a:xfrm>
          <a:prstGeom prst="rect">
            <a:avLst/>
          </a:prstGeom>
        </p:spPr>
        <p:txBody>
          <a:bodyPr wrap="square">
            <a:spAutoFit/>
          </a:bodyPr>
          <a:lstStyle/>
          <a:p>
            <a:pPr algn="ctr">
              <a:lnSpc>
                <a:spcPct val="80000"/>
              </a:lnSpc>
            </a:pPr>
            <a:r>
              <a:rPr lang="en-US" altLang="en-US" b="1" dirty="0" smtClean="0"/>
              <a:t>Short  Definitions</a:t>
            </a:r>
            <a:endParaRPr lang="en-US" altLang="en-US"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a:extLst>
              <a:ext uri="{FF2B5EF4-FFF2-40B4-BE49-F238E27FC236}">
                <a16:creationId xmlns="" xmlns:a16="http://schemas.microsoft.com/office/drawing/2014/main" id="{8436445C-D8FA-40DB-9A5C-ED909F901178}"/>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41ACA25-F62D-4043-A05E-C7CEBD1A619D}" type="slidenum">
              <a:rPr lang="en-US" altLang="en-US"/>
              <a:pPr/>
              <a:t>29</a:t>
            </a:fld>
            <a:endParaRPr lang="en-US" altLang="en-US"/>
          </a:p>
        </p:txBody>
      </p:sp>
      <p:sp>
        <p:nvSpPr>
          <p:cNvPr id="32771" name="Rectangle 2">
            <a:extLst>
              <a:ext uri="{FF2B5EF4-FFF2-40B4-BE49-F238E27FC236}">
                <a16:creationId xmlns="" xmlns:a16="http://schemas.microsoft.com/office/drawing/2014/main" id="{A8781717-5FC3-47CA-A6A5-B5BD10D3C47B}"/>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32772" name="Rectangle 3">
            <a:extLst>
              <a:ext uri="{FF2B5EF4-FFF2-40B4-BE49-F238E27FC236}">
                <a16:creationId xmlns="" xmlns:a16="http://schemas.microsoft.com/office/drawing/2014/main" id="{05F3CCE2-93EC-4CAF-9839-DC179C70B451}"/>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Short  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sp>
        <p:nvSpPr>
          <p:cNvPr id="32773" name="TextBox 5">
            <a:extLst>
              <a:ext uri="{FF2B5EF4-FFF2-40B4-BE49-F238E27FC236}">
                <a16:creationId xmlns="" xmlns:a16="http://schemas.microsoft.com/office/drawing/2014/main" id="{15811254-2CE5-48B7-8EDC-926703179E0A}"/>
              </a:ext>
            </a:extLst>
          </p:cNvPr>
          <p:cNvSpPr txBox="1">
            <a:spLocks noChangeArrowheads="1"/>
          </p:cNvSpPr>
          <p:nvPr/>
        </p:nvSpPr>
        <p:spPr bwMode="auto">
          <a:xfrm>
            <a:off x="228600" y="1905000"/>
            <a:ext cx="8534400" cy="3473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IN" altLang="en-US" sz="3200" b="1"/>
              <a:t>(105) “supplier” in relation to any goods or services or both, shall mean the person supplying the said goods or services or both and shall include an agent acting as such on behalf of such supplier in relation to the goods or services or both supplied; </a:t>
            </a:r>
          </a:p>
          <a:p>
            <a:pPr algn="just"/>
            <a:endParaRPr lang="en-IN" altLang="en-US" sz="3000" b="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latin typeface="Times New Roman" pitchFamily="18" charset="0"/>
                <a:cs typeface="Times New Roman" pitchFamily="18" charset="0"/>
              </a:rPr>
              <a:t>GST</a:t>
            </a:r>
            <a:endParaRPr lang="en-IN"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en-IN" dirty="0" smtClean="0"/>
              <a:t>GOODS &amp; SERVICE TAX</a:t>
            </a:r>
            <a:endParaRPr lang="en-IN"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a:extLst>
              <a:ext uri="{FF2B5EF4-FFF2-40B4-BE49-F238E27FC236}">
                <a16:creationId xmlns="" xmlns:a16="http://schemas.microsoft.com/office/drawing/2014/main" id="{D2064CE4-EBCA-4E9F-886E-E8DC890052B6}"/>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B8BE20D-3E7E-4722-959A-4E4FDA2BCFEE}" type="slidenum">
              <a:rPr lang="en-US" altLang="en-US"/>
              <a:pPr/>
              <a:t>30</a:t>
            </a:fld>
            <a:endParaRPr lang="en-US" altLang="en-US"/>
          </a:p>
        </p:txBody>
      </p:sp>
      <p:sp>
        <p:nvSpPr>
          <p:cNvPr id="33795" name="Rectangle 2">
            <a:extLst>
              <a:ext uri="{FF2B5EF4-FFF2-40B4-BE49-F238E27FC236}">
                <a16:creationId xmlns="" xmlns:a16="http://schemas.microsoft.com/office/drawing/2014/main" id="{4F97D860-D201-45E1-B101-1C2DE7C8CDB0}"/>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Indirect </a:t>
            </a:r>
            <a:r>
              <a:rPr lang="en-US" altLang="en-US" sz="2200" b="1" dirty="0">
                <a:solidFill>
                  <a:srgbClr val="92D050"/>
                </a:solidFill>
              </a:rPr>
              <a:t>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33796" name="Rectangle 3">
            <a:extLst>
              <a:ext uri="{FF2B5EF4-FFF2-40B4-BE49-F238E27FC236}">
                <a16:creationId xmlns="" xmlns:a16="http://schemas.microsoft.com/office/drawing/2014/main" id="{B656C4F4-517F-4FFB-8A51-A4EA9AC4B922}"/>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Short  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sp>
        <p:nvSpPr>
          <p:cNvPr id="33797" name="TextBox 5">
            <a:extLst>
              <a:ext uri="{FF2B5EF4-FFF2-40B4-BE49-F238E27FC236}">
                <a16:creationId xmlns="" xmlns:a16="http://schemas.microsoft.com/office/drawing/2014/main" id="{EA3E3629-B383-4686-92A4-851CC51EFD25}"/>
              </a:ext>
            </a:extLst>
          </p:cNvPr>
          <p:cNvSpPr txBox="1">
            <a:spLocks noChangeArrowheads="1"/>
          </p:cNvSpPr>
          <p:nvPr/>
        </p:nvSpPr>
        <p:spPr bwMode="auto">
          <a:xfrm>
            <a:off x="228600" y="1905000"/>
            <a:ext cx="8534400"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IN" altLang="en-US" sz="3200" dirty="0"/>
              <a:t>(107) “taxable person” means a person who is registered or liable to be registered under section 22 or section 24; </a:t>
            </a:r>
            <a:endParaRPr lang="en-IN" altLang="en-US" sz="3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a:extLst>
              <a:ext uri="{FF2B5EF4-FFF2-40B4-BE49-F238E27FC236}">
                <a16:creationId xmlns="" xmlns:a16="http://schemas.microsoft.com/office/drawing/2014/main" id="{D7EF4704-373E-425D-BB2D-857286BDB931}"/>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C7033FA-2249-48CE-82DD-9B97363A7882}" type="slidenum">
              <a:rPr lang="en-US" altLang="en-US"/>
              <a:pPr/>
              <a:t>31</a:t>
            </a:fld>
            <a:endParaRPr lang="en-US" altLang="en-US"/>
          </a:p>
        </p:txBody>
      </p:sp>
      <p:sp>
        <p:nvSpPr>
          <p:cNvPr id="34819" name="Rectangle 2">
            <a:extLst>
              <a:ext uri="{FF2B5EF4-FFF2-40B4-BE49-F238E27FC236}">
                <a16:creationId xmlns="" xmlns:a16="http://schemas.microsoft.com/office/drawing/2014/main" id="{BA8582BA-4483-4395-8557-30845982012B}"/>
              </a:ext>
            </a:extLst>
          </p:cNvPr>
          <p:cNvSpPr>
            <a:spLocks noGrp="1" noChangeArrowheads="1"/>
          </p:cNvSpPr>
          <p:nvPr>
            <p:ph type="ctrTitle" idx="4294967295"/>
          </p:nvPr>
        </p:nvSpPr>
        <p:spPr>
          <a:xfrm>
            <a:off x="685800" y="0"/>
            <a:ext cx="8458200" cy="838200"/>
          </a:xfrm>
        </p:spPr>
        <p:txBody>
          <a:bodyPr/>
          <a:lstStyle/>
          <a:p>
            <a:pPr eaLnBrk="1" hangingPunct="1"/>
            <a:r>
              <a:rPr lang="en-US" altLang="en-US" sz="2200" b="1" dirty="0" smtClean="0">
                <a:solidFill>
                  <a:srgbClr val="FF0000"/>
                </a:solidFill>
              </a:rPr>
              <a:t>B.A.F.  </a:t>
            </a:r>
            <a:r>
              <a:rPr lang="en-US" altLang="en-US" sz="2200" b="1" dirty="0" smtClean="0">
                <a:solidFill>
                  <a:srgbClr val="92D050"/>
                </a:solidFill>
              </a:rPr>
              <a:t> </a:t>
            </a:r>
            <a:r>
              <a:rPr lang="en-US" altLang="en-US" sz="2200" b="1" dirty="0">
                <a:solidFill>
                  <a:srgbClr val="92D050"/>
                </a:solidFill>
              </a:rPr>
              <a:t>Indirect Taxation </a:t>
            </a:r>
            <a:r>
              <a:rPr lang="en-US" altLang="en-US" sz="2200" b="1" dirty="0" smtClean="0">
                <a:solidFill>
                  <a:srgbClr val="92D050"/>
                </a:solidFill>
              </a:rPr>
              <a:t>Paper-I</a:t>
            </a:r>
            <a:r>
              <a:rPr lang="en-US" altLang="en-US" sz="2200" b="1" dirty="0">
                <a:solidFill>
                  <a:srgbClr val="92D050"/>
                </a:solidFill>
              </a:rPr>
              <a:t/>
            </a:r>
            <a:br>
              <a:rPr lang="en-US" altLang="en-US" sz="2200" b="1" dirty="0">
                <a:solidFill>
                  <a:srgbClr val="92D050"/>
                </a:solidFill>
              </a:rPr>
            </a:br>
            <a:r>
              <a:rPr lang="en-US" altLang="en-US" sz="2200" b="1" dirty="0">
                <a:solidFill>
                  <a:srgbClr val="92D050"/>
                </a:solidFill>
              </a:rPr>
              <a:t>Goods and Services Tax Act</a:t>
            </a:r>
          </a:p>
        </p:txBody>
      </p:sp>
      <p:sp>
        <p:nvSpPr>
          <p:cNvPr id="34820" name="Rectangle 3">
            <a:extLst>
              <a:ext uri="{FF2B5EF4-FFF2-40B4-BE49-F238E27FC236}">
                <a16:creationId xmlns="" xmlns:a16="http://schemas.microsoft.com/office/drawing/2014/main" id="{8B132CB7-09AC-4BC9-9B6A-320454FBC2C8}"/>
              </a:ext>
            </a:extLst>
          </p:cNvPr>
          <p:cNvSpPr>
            <a:spLocks noGrp="1" noChangeArrowheads="1"/>
          </p:cNvSpPr>
          <p:nvPr>
            <p:ph type="subTitle" idx="4294967295"/>
          </p:nvPr>
        </p:nvSpPr>
        <p:spPr>
          <a:xfrm>
            <a:off x="0" y="762000"/>
            <a:ext cx="8153400" cy="381000"/>
          </a:xfrm>
        </p:spPr>
        <p:txBody>
          <a:bodyPr>
            <a:normAutofit fontScale="92500" lnSpcReduction="10000"/>
          </a:bodyPr>
          <a:lstStyle/>
          <a:p>
            <a:pPr marL="0" indent="0" algn="ctr" eaLnBrk="1" hangingPunct="1">
              <a:lnSpc>
                <a:spcPct val="80000"/>
              </a:lnSpc>
              <a:buFontTx/>
              <a:buNone/>
            </a:pPr>
            <a:r>
              <a:rPr lang="en-US" altLang="en-US" sz="2800" b="1"/>
              <a:t>Short  Definitions</a:t>
            </a:r>
          </a:p>
          <a:p>
            <a:pPr marL="0" indent="0" algn="ctr" eaLnBrk="1" hangingPunct="1">
              <a:lnSpc>
                <a:spcPct val="80000"/>
              </a:lnSpc>
              <a:buFontTx/>
              <a:buNone/>
            </a:pPr>
            <a:endParaRPr lang="en-US" altLang="en-US" sz="2800" b="1" i="1" u="sng">
              <a:solidFill>
                <a:schemeClr val="folHlink"/>
              </a:solidFill>
            </a:endParaRPr>
          </a:p>
          <a:p>
            <a:pPr marL="0" indent="0" algn="just">
              <a:buFontTx/>
              <a:buNone/>
            </a:pPr>
            <a:endParaRPr lang="en-US" altLang="en-US" sz="1600"/>
          </a:p>
        </p:txBody>
      </p:sp>
      <p:sp>
        <p:nvSpPr>
          <p:cNvPr id="34821" name="TextBox 5">
            <a:extLst>
              <a:ext uri="{FF2B5EF4-FFF2-40B4-BE49-F238E27FC236}">
                <a16:creationId xmlns="" xmlns:a16="http://schemas.microsoft.com/office/drawing/2014/main" id="{F41CEC34-F742-4F7C-BA6D-8BC220E26AD9}"/>
              </a:ext>
            </a:extLst>
          </p:cNvPr>
          <p:cNvSpPr txBox="1">
            <a:spLocks noChangeArrowheads="1"/>
          </p:cNvSpPr>
          <p:nvPr/>
        </p:nvSpPr>
        <p:spPr bwMode="auto">
          <a:xfrm>
            <a:off x="228600" y="1905000"/>
            <a:ext cx="8534400"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en-IN" altLang="en-US" sz="3200" dirty="0"/>
              <a:t>(108) “taxable supply” means a supply of goods or services or both which is </a:t>
            </a:r>
            <a:r>
              <a:rPr lang="en-IN" altLang="en-US" sz="3200" dirty="0" err="1"/>
              <a:t>leviable</a:t>
            </a:r>
            <a:r>
              <a:rPr lang="en-IN" altLang="en-US" sz="3200" dirty="0"/>
              <a:t> to tax under this Act</a:t>
            </a:r>
            <a:r>
              <a:rPr lang="en-IN" altLang="en-US" sz="3200" dirty="0" smtClean="0"/>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GOODS </a:t>
            </a:r>
            <a:r>
              <a:rPr lang="en-IN" dirty="0" smtClean="0">
                <a:sym typeface="Wingdings" pitchFamily="2" charset="2"/>
              </a:rPr>
              <a:t></a:t>
            </a:r>
          </a:p>
          <a:p>
            <a:r>
              <a:rPr lang="en-IN" dirty="0" smtClean="0">
                <a:sym typeface="Wingdings" pitchFamily="2" charset="2"/>
              </a:rPr>
              <a:t>According to </a:t>
            </a:r>
            <a:r>
              <a:rPr lang="en-IN" dirty="0" smtClean="0"/>
              <a:t>Sec.2(52) of CGST Act, “</a:t>
            </a:r>
            <a:r>
              <a:rPr lang="en-IN" dirty="0" smtClean="0">
                <a:sym typeface="Wingdings" pitchFamily="2" charset="2"/>
              </a:rPr>
              <a:t>Goods means every kind of movable property other than money &amp; securities but includes actionable claim, growing crops, grass and things attached to or forming part of the land which are agreed to be served before supply or under a contract of supply.</a:t>
            </a:r>
          </a:p>
        </p:txBody>
      </p:sp>
      <p:sp>
        <p:nvSpPr>
          <p:cNvPr id="2" name="Title 1"/>
          <p:cNvSpPr>
            <a:spLocks noGrp="1"/>
          </p:cNvSpPr>
          <p:nvPr>
            <p:ph type="title"/>
          </p:nvPr>
        </p:nvSpPr>
        <p:spPr/>
        <p:txBody>
          <a:bodyPr/>
          <a:lstStyle/>
          <a:p>
            <a:r>
              <a:rPr lang="en-IN" dirty="0" smtClean="0">
                <a:latin typeface="Times New Roman" pitchFamily="18" charset="0"/>
                <a:cs typeface="Times New Roman" pitchFamily="18" charset="0"/>
              </a:rPr>
              <a:t>DEFINITIONS</a:t>
            </a:r>
            <a:endParaRPr lang="en-IN"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According to section 2(88) of CGST Act, Principal means “ a person on whose behalf an agent carries on the business of supply or receipt of goods or services or both”. </a:t>
            </a:r>
            <a:endParaRPr lang="en-IN" dirty="0"/>
          </a:p>
        </p:txBody>
      </p:sp>
      <p:sp>
        <p:nvSpPr>
          <p:cNvPr id="2" name="Title 1"/>
          <p:cNvSpPr>
            <a:spLocks noGrp="1"/>
          </p:cNvSpPr>
          <p:nvPr>
            <p:ph type="title"/>
          </p:nvPr>
        </p:nvSpPr>
        <p:spPr/>
        <p:txBody>
          <a:bodyPr/>
          <a:lstStyle/>
          <a:p>
            <a:r>
              <a:rPr lang="en-IN" dirty="0" smtClean="0"/>
              <a:t>PRINCIPAL</a:t>
            </a:r>
            <a:endParaRPr lang="en-IN"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According to Section 2(5) of CGST Act,  “Agent means a person including a factor, broker, commission agent, </a:t>
            </a:r>
            <a:r>
              <a:rPr lang="en-IN" dirty="0" err="1" smtClean="0"/>
              <a:t>arhatia</a:t>
            </a:r>
            <a:r>
              <a:rPr lang="en-IN" dirty="0" smtClean="0"/>
              <a:t>, del-</a:t>
            </a:r>
            <a:r>
              <a:rPr lang="en-IN" dirty="0" err="1" smtClean="0"/>
              <a:t>credere</a:t>
            </a:r>
            <a:r>
              <a:rPr lang="en-IN" dirty="0" smtClean="0"/>
              <a:t> agent, an </a:t>
            </a:r>
            <a:r>
              <a:rPr lang="en-IN" dirty="0" err="1" smtClean="0"/>
              <a:t>autioneer</a:t>
            </a:r>
            <a:r>
              <a:rPr lang="en-IN" dirty="0" smtClean="0"/>
              <a:t> or any other </a:t>
            </a:r>
            <a:r>
              <a:rPr lang="en-IN" dirty="0" err="1" smtClean="0"/>
              <a:t>mercentile</a:t>
            </a:r>
            <a:r>
              <a:rPr lang="en-IN" dirty="0" smtClean="0"/>
              <a:t> agent,  by whatever name called, who carries on the business of supply or receipt of goods or services or both on behalf of another.” </a:t>
            </a:r>
            <a:endParaRPr lang="en-IN" dirty="0"/>
          </a:p>
        </p:txBody>
      </p:sp>
      <p:sp>
        <p:nvSpPr>
          <p:cNvPr id="2" name="Title 1"/>
          <p:cNvSpPr>
            <a:spLocks noGrp="1"/>
          </p:cNvSpPr>
          <p:nvPr>
            <p:ph type="title"/>
          </p:nvPr>
        </p:nvSpPr>
        <p:spPr/>
        <p:txBody>
          <a:bodyPr/>
          <a:lstStyle/>
          <a:p>
            <a:r>
              <a:rPr lang="en-IN" dirty="0" smtClean="0"/>
              <a:t>Agent</a:t>
            </a:r>
            <a:endParaRPr lang="en-I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IN" dirty="0" smtClean="0"/>
              <a:t>According to section 2(1) of CGST Act, “ Actionable claim means a claim to any debt, other than a debt secured by mortgage of immovable property or by hypothecation or pledge of movable property, or to any beneficial interest in movable property not in the possession, either actual or constructive, of the amount, which the civil courts recognise as affording grounds for relief, whether such debt or beneficial interest be </a:t>
            </a:r>
            <a:r>
              <a:rPr lang="en-IN" dirty="0" err="1" smtClean="0"/>
              <a:t>existant</a:t>
            </a:r>
            <a:r>
              <a:rPr lang="en-IN" dirty="0" smtClean="0"/>
              <a:t>, </a:t>
            </a:r>
            <a:r>
              <a:rPr lang="en-IN" dirty="0" err="1" smtClean="0"/>
              <a:t>accuring</a:t>
            </a:r>
            <a:r>
              <a:rPr lang="en-IN" dirty="0" smtClean="0"/>
              <a:t>, conditional or contingent”</a:t>
            </a:r>
            <a:endParaRPr lang="en-IN" dirty="0"/>
          </a:p>
        </p:txBody>
      </p:sp>
      <p:sp>
        <p:nvSpPr>
          <p:cNvPr id="2" name="Title 1"/>
          <p:cNvSpPr>
            <a:spLocks noGrp="1"/>
          </p:cNvSpPr>
          <p:nvPr>
            <p:ph type="title"/>
          </p:nvPr>
        </p:nvSpPr>
        <p:spPr/>
        <p:txBody>
          <a:bodyPr/>
          <a:lstStyle/>
          <a:p>
            <a:r>
              <a:rPr lang="en-IN" dirty="0" smtClean="0"/>
              <a:t>ACTIONABLE CLAIM</a:t>
            </a:r>
            <a:endParaRPr lang="en-IN"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According to section 2(72) of CGST Act, “ Manufacture means processing of raw material or inputs in any manner that results in emergence of a new product having a distinct name, character and use the term “Manufacturer” shall be constructed accordingly”.</a:t>
            </a:r>
            <a:endParaRPr lang="en-IN" dirty="0"/>
          </a:p>
        </p:txBody>
      </p:sp>
      <p:sp>
        <p:nvSpPr>
          <p:cNvPr id="2" name="Title 1"/>
          <p:cNvSpPr>
            <a:spLocks noGrp="1"/>
          </p:cNvSpPr>
          <p:nvPr>
            <p:ph type="title"/>
          </p:nvPr>
        </p:nvSpPr>
        <p:spPr/>
        <p:txBody>
          <a:bodyPr/>
          <a:lstStyle/>
          <a:p>
            <a:r>
              <a:rPr lang="en-IN" dirty="0" smtClean="0"/>
              <a:t>MANUFACTURE</a:t>
            </a:r>
            <a:endParaRPr lang="en-IN"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According to section 2(109) of CGST Act, “Taxable territory means the territory to which the provisions of this Act apply”.</a:t>
            </a:r>
            <a:endParaRPr lang="en-IN" dirty="0"/>
          </a:p>
        </p:txBody>
      </p:sp>
      <p:sp>
        <p:nvSpPr>
          <p:cNvPr id="2" name="Title 1"/>
          <p:cNvSpPr>
            <a:spLocks noGrp="1"/>
          </p:cNvSpPr>
          <p:nvPr>
            <p:ph type="title"/>
          </p:nvPr>
        </p:nvSpPr>
        <p:spPr/>
        <p:txBody>
          <a:bodyPr/>
          <a:lstStyle/>
          <a:p>
            <a:r>
              <a:rPr lang="en-IN" dirty="0" smtClean="0"/>
              <a:t>TAXABLE TERRITORY</a:t>
            </a:r>
            <a:endParaRPr lang="en-IN"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57232"/>
            <a:ext cx="8858312" cy="5268931"/>
          </a:xfrm>
        </p:spPr>
        <p:txBody>
          <a:bodyPr>
            <a:normAutofit/>
          </a:bodyPr>
          <a:lstStyle/>
          <a:p>
            <a:r>
              <a:rPr lang="en-IN" dirty="0" smtClean="0"/>
              <a:t>All forms of supply of goods or services or both such as sale, transfer, barter exchange, licence, rental, lease, or disposal, made or agreed to be made for a consideration by a person in the course or furtherance of business. </a:t>
            </a:r>
          </a:p>
          <a:p>
            <a:r>
              <a:rPr lang="en-IN" dirty="0" smtClean="0"/>
              <a:t>Should be goods or services and other than goods or services like money, securities, etc.</a:t>
            </a:r>
          </a:p>
          <a:p>
            <a:r>
              <a:rPr lang="en-IN" dirty="0" smtClean="0"/>
              <a:t>Made for consideration</a:t>
            </a:r>
          </a:p>
          <a:p>
            <a:r>
              <a:rPr lang="en-IN" dirty="0" smtClean="0"/>
              <a:t>Furtherance of business [ u/s 1(1)(9)]</a:t>
            </a:r>
          </a:p>
          <a:p>
            <a:r>
              <a:rPr lang="en-IN" dirty="0" smtClean="0"/>
              <a:t>Made by taxable person.</a:t>
            </a:r>
            <a:endParaRPr lang="en-IN" dirty="0"/>
          </a:p>
        </p:txBody>
      </p:sp>
      <p:sp>
        <p:nvSpPr>
          <p:cNvPr id="2" name="Title 1"/>
          <p:cNvSpPr>
            <a:spLocks noGrp="1"/>
          </p:cNvSpPr>
          <p:nvPr>
            <p:ph type="title"/>
          </p:nvPr>
        </p:nvSpPr>
        <p:spPr>
          <a:xfrm>
            <a:off x="428596" y="0"/>
            <a:ext cx="8229600" cy="857232"/>
          </a:xfrm>
        </p:spPr>
        <p:txBody>
          <a:bodyPr/>
          <a:lstStyle/>
          <a:p>
            <a:r>
              <a:rPr lang="en-IN" dirty="0" smtClean="0"/>
              <a:t>SUPPLY U/S (7) INCLUSIVE :</a:t>
            </a:r>
            <a:endParaRPr lang="en-IN"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Composite supply</a:t>
            </a:r>
          </a:p>
          <a:p>
            <a:r>
              <a:rPr lang="en-IN" dirty="0" smtClean="0"/>
              <a:t>Mixed supply</a:t>
            </a:r>
          </a:p>
          <a:p>
            <a:r>
              <a:rPr lang="en-IN" dirty="0" smtClean="0"/>
              <a:t>Deemed supply</a:t>
            </a:r>
            <a:endParaRPr lang="en-IN" dirty="0"/>
          </a:p>
        </p:txBody>
      </p:sp>
      <p:sp>
        <p:nvSpPr>
          <p:cNvPr id="2" name="Title 1"/>
          <p:cNvSpPr>
            <a:spLocks noGrp="1"/>
          </p:cNvSpPr>
          <p:nvPr>
            <p:ph type="title"/>
          </p:nvPr>
        </p:nvSpPr>
        <p:spPr/>
        <p:txBody>
          <a:bodyPr/>
          <a:lstStyle/>
          <a:p>
            <a:r>
              <a:rPr lang="en-IN" dirty="0" smtClean="0"/>
              <a:t>TYPES OF SUPPLY U/S 8</a:t>
            </a:r>
            <a:endParaRPr lang="en-IN"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a:extLst>
              <a:ext uri="{FF2B5EF4-FFF2-40B4-BE49-F238E27FC236}">
                <a16:creationId xmlns="" xmlns:a16="http://schemas.microsoft.com/office/drawing/2014/main" id="{E86E3618-EBEF-49E7-A305-C8211611A8A5}"/>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6F95433-1D5E-4614-B410-295349B5C168}" type="slidenum">
              <a:rPr lang="en-US" altLang="en-US"/>
              <a:pPr/>
              <a:t>4</a:t>
            </a:fld>
            <a:endParaRPr lang="en-US" altLang="en-US"/>
          </a:p>
        </p:txBody>
      </p:sp>
      <p:sp>
        <p:nvSpPr>
          <p:cNvPr id="2051" name="Rectangle 2">
            <a:extLst>
              <a:ext uri="{FF2B5EF4-FFF2-40B4-BE49-F238E27FC236}">
                <a16:creationId xmlns="" xmlns:a16="http://schemas.microsoft.com/office/drawing/2014/main" id="{C0B57946-BA2A-4386-A3B0-A5733EA13686}"/>
              </a:ext>
            </a:extLst>
          </p:cNvPr>
          <p:cNvSpPr>
            <a:spLocks noGrp="1" noChangeArrowheads="1"/>
          </p:cNvSpPr>
          <p:nvPr>
            <p:ph type="ctrTitle" idx="4294967295"/>
          </p:nvPr>
        </p:nvSpPr>
        <p:spPr>
          <a:xfrm>
            <a:off x="0" y="304800"/>
            <a:ext cx="9144000" cy="1676400"/>
          </a:xfrm>
        </p:spPr>
        <p:txBody>
          <a:bodyPr>
            <a:normAutofit fontScale="90000"/>
          </a:bodyPr>
          <a:lstStyle/>
          <a:p>
            <a:pPr eaLnBrk="1" hangingPunct="1"/>
            <a:r>
              <a:rPr lang="en-US" altLang="en-US" sz="2800" b="1" i="1" dirty="0"/>
              <a:t>Semester </a:t>
            </a:r>
            <a:r>
              <a:rPr lang="en-US" altLang="en-US" sz="2800" b="1" i="1" dirty="0" smtClean="0"/>
              <a:t>V &amp; VI</a:t>
            </a:r>
            <a:r>
              <a:rPr lang="en-US" altLang="en-US" sz="2800" b="1" i="1" dirty="0"/>
              <a:t/>
            </a:r>
            <a:br>
              <a:rPr lang="en-US" altLang="en-US" sz="2800" b="1" i="1" dirty="0"/>
            </a:br>
            <a:r>
              <a:rPr lang="en-US" altLang="en-US" sz="2800" b="1" i="1" dirty="0"/>
              <a:t>with Effect from the Academic Year </a:t>
            </a:r>
            <a:r>
              <a:rPr lang="en-US" altLang="en-US" sz="2800" b="1" i="1" dirty="0" smtClean="0"/>
              <a:t>2018-19 &amp; 19-20</a:t>
            </a:r>
            <a:r>
              <a:rPr lang="en-US" altLang="en-US" sz="2800" b="1" i="1" dirty="0"/>
              <a:t/>
            </a:r>
            <a:br>
              <a:rPr lang="en-US" altLang="en-US" sz="2800" b="1" i="1" dirty="0"/>
            </a:br>
            <a:r>
              <a:rPr lang="en-US" altLang="en-US" sz="2800" b="1" dirty="0">
                <a:solidFill>
                  <a:srgbClr val="92D050"/>
                </a:solidFill>
              </a:rPr>
              <a:t>Indirect Taxation- Goods and Services Tax Act</a:t>
            </a:r>
          </a:p>
        </p:txBody>
      </p:sp>
      <p:sp>
        <p:nvSpPr>
          <p:cNvPr id="2052" name="Rectangle 3">
            <a:extLst>
              <a:ext uri="{FF2B5EF4-FFF2-40B4-BE49-F238E27FC236}">
                <a16:creationId xmlns="" xmlns:a16="http://schemas.microsoft.com/office/drawing/2014/main" id="{428BCA04-6F54-44C7-826C-CC8EAFCCC84C}"/>
              </a:ext>
            </a:extLst>
          </p:cNvPr>
          <p:cNvSpPr>
            <a:spLocks noGrp="1" noChangeArrowheads="1"/>
          </p:cNvSpPr>
          <p:nvPr>
            <p:ph type="subTitle" idx="4294967295"/>
          </p:nvPr>
        </p:nvSpPr>
        <p:spPr>
          <a:xfrm>
            <a:off x="0" y="2362200"/>
            <a:ext cx="8915400" cy="4191000"/>
          </a:xfrm>
        </p:spPr>
        <p:txBody>
          <a:bodyPr/>
          <a:lstStyle/>
          <a:p>
            <a:pPr marL="0" indent="0" algn="ctr" eaLnBrk="1" hangingPunct="1">
              <a:lnSpc>
                <a:spcPct val="80000"/>
              </a:lnSpc>
              <a:buFontTx/>
              <a:buNone/>
            </a:pPr>
            <a:endParaRPr lang="en-US" altLang="en-US" sz="2800" i="1" u="sng" dirty="0">
              <a:solidFill>
                <a:schemeClr val="folHlink"/>
              </a:solidFill>
            </a:endParaRPr>
          </a:p>
          <a:p>
            <a:pPr marL="0" indent="0" algn="ctr" eaLnBrk="1" hangingPunct="1">
              <a:lnSpc>
                <a:spcPct val="80000"/>
              </a:lnSpc>
              <a:buFontTx/>
              <a:buNone/>
            </a:pPr>
            <a:r>
              <a:rPr lang="en-US" altLang="en-US" sz="4800" b="1" dirty="0">
                <a:solidFill>
                  <a:srgbClr val="FF0000"/>
                </a:solidFill>
              </a:rPr>
              <a:t>Good  </a:t>
            </a:r>
            <a:r>
              <a:rPr lang="en-US" altLang="en-US" sz="4800" b="1" dirty="0" smtClean="0">
                <a:solidFill>
                  <a:srgbClr val="FF0000"/>
                </a:solidFill>
              </a:rPr>
              <a:t>Morning</a:t>
            </a:r>
          </a:p>
          <a:p>
            <a:pPr marL="0" indent="0" algn="ctr" eaLnBrk="1" hangingPunct="1">
              <a:lnSpc>
                <a:spcPct val="80000"/>
              </a:lnSpc>
              <a:buFontTx/>
              <a:buNone/>
            </a:pPr>
            <a:endParaRPr lang="en-US" altLang="en-US" sz="4800" b="1" dirty="0" smtClean="0">
              <a:solidFill>
                <a:srgbClr val="FF0000"/>
              </a:solidFill>
            </a:endParaRPr>
          </a:p>
          <a:p>
            <a:pPr marL="0" indent="0" algn="ctr" eaLnBrk="1" hangingPunct="1">
              <a:lnSpc>
                <a:spcPct val="80000"/>
              </a:lnSpc>
              <a:buFontTx/>
              <a:buNone/>
            </a:pPr>
            <a:r>
              <a:rPr lang="en-US" altLang="en-US" sz="4800" b="1" dirty="0" smtClean="0">
                <a:solidFill>
                  <a:srgbClr val="FF0000"/>
                </a:solidFill>
              </a:rPr>
              <a:t>DEAR </a:t>
            </a:r>
          </a:p>
          <a:p>
            <a:pPr marL="0" indent="0" algn="ctr" eaLnBrk="1" hangingPunct="1">
              <a:lnSpc>
                <a:spcPct val="80000"/>
              </a:lnSpc>
              <a:buFontTx/>
              <a:buNone/>
            </a:pPr>
            <a:endParaRPr lang="en-US" altLang="en-US" sz="4800" b="1" dirty="0" smtClean="0">
              <a:solidFill>
                <a:srgbClr val="FF0000"/>
              </a:solidFill>
            </a:endParaRPr>
          </a:p>
          <a:p>
            <a:pPr marL="0" indent="0" algn="ctr" eaLnBrk="1" hangingPunct="1">
              <a:lnSpc>
                <a:spcPct val="80000"/>
              </a:lnSpc>
              <a:buFontTx/>
              <a:buNone/>
            </a:pPr>
            <a:r>
              <a:rPr lang="en-US" altLang="en-US" sz="4800" b="1" dirty="0" smtClean="0">
                <a:solidFill>
                  <a:srgbClr val="FF0000"/>
                </a:solidFill>
              </a:rPr>
              <a:t>TCSC TYBAF STUDENTS </a:t>
            </a:r>
            <a:endParaRPr lang="en-US" altLang="en-US" sz="4800" b="1" dirty="0">
              <a:solidFill>
                <a:srgbClr val="FF0000"/>
              </a:solidFill>
            </a:endParaRPr>
          </a:p>
          <a:p>
            <a:pPr marL="0" indent="0" algn="ctr" eaLnBrk="1" hangingPunct="1">
              <a:lnSpc>
                <a:spcPct val="80000"/>
              </a:lnSpc>
              <a:buFontTx/>
              <a:buNone/>
            </a:pPr>
            <a:endParaRPr lang="en-US" altLang="en-US" sz="4800" b="1" dirty="0">
              <a:solidFill>
                <a:srgbClr val="FF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42918"/>
            <a:ext cx="8643998" cy="4572032"/>
          </a:xfrm>
        </p:spPr>
        <p:txBody>
          <a:bodyPr>
            <a:noAutofit/>
          </a:bodyPr>
          <a:lstStyle/>
          <a:p>
            <a:pPr>
              <a:buNone/>
            </a:pPr>
            <a:r>
              <a:rPr lang="en-IN" sz="2400" dirty="0" smtClean="0">
                <a:latin typeface="Times New Roman" pitchFamily="18" charset="0"/>
                <a:cs typeface="Times New Roman" pitchFamily="18" charset="0"/>
              </a:rPr>
              <a:t>Composite supply means a supply made by taxable person to a recipient and :</a:t>
            </a:r>
          </a:p>
          <a:p>
            <a:pPr>
              <a:buFont typeface="Wingdings" pitchFamily="2" charset="2"/>
              <a:buChar char="Ø"/>
            </a:pPr>
            <a:r>
              <a:rPr lang="en-IN" sz="2400" dirty="0" smtClean="0">
                <a:latin typeface="Times New Roman" pitchFamily="18" charset="0"/>
                <a:cs typeface="Times New Roman" pitchFamily="18" charset="0"/>
              </a:rPr>
              <a:t>Comprises two or more taxable supplies of goods or services or both, or any combination thereof.</a:t>
            </a:r>
          </a:p>
          <a:p>
            <a:pPr>
              <a:buFont typeface="Wingdings" pitchFamily="2" charset="2"/>
              <a:buChar char="Ø"/>
            </a:pPr>
            <a:r>
              <a:rPr lang="en-IN" sz="2400" dirty="0" smtClean="0">
                <a:latin typeface="Times New Roman" pitchFamily="18" charset="0"/>
                <a:cs typeface="Times New Roman" pitchFamily="18" charset="0"/>
              </a:rPr>
              <a:t>Are naturally bundled &amp; supplied in conjunctions with each other, in the ordinary course of business.</a:t>
            </a:r>
          </a:p>
          <a:p>
            <a:pPr>
              <a:buFont typeface="Wingdings" pitchFamily="2" charset="2"/>
              <a:buChar char="Ø"/>
            </a:pPr>
            <a:r>
              <a:rPr lang="en-IN" sz="2400" dirty="0" smtClean="0">
                <a:latin typeface="Times New Roman" pitchFamily="18" charset="0"/>
                <a:cs typeface="Times New Roman" pitchFamily="18" charset="0"/>
              </a:rPr>
              <a:t>One of which is a principal supply.</a:t>
            </a:r>
          </a:p>
          <a:p>
            <a:pPr>
              <a:buFont typeface="Wingdings" pitchFamily="2" charset="2"/>
              <a:buChar char="v"/>
            </a:pPr>
            <a:r>
              <a:rPr lang="en-IN" sz="2400" dirty="0" smtClean="0">
                <a:latin typeface="Times New Roman" pitchFamily="18" charset="0"/>
                <a:cs typeface="Times New Roman" pitchFamily="18" charset="0"/>
              </a:rPr>
              <a:t>Explanation</a:t>
            </a:r>
            <a:r>
              <a:rPr lang="en-IN" sz="2400" dirty="0" smtClean="0">
                <a:latin typeface="Times New Roman" pitchFamily="18" charset="0"/>
                <a:cs typeface="Times New Roman" pitchFamily="18" charset="0"/>
                <a:sym typeface="Wingdings" pitchFamily="2" charset="2"/>
              </a:rPr>
              <a:t> This means that in a composite supply, goods &amp; services or both are bundled owing to natural necessities. The elements in a composite supply are dependent on the “Principal Supply”.</a:t>
            </a:r>
          </a:p>
          <a:p>
            <a:pPr>
              <a:buFont typeface="Wingdings" pitchFamily="2" charset="2"/>
              <a:buChar char="v"/>
            </a:pPr>
            <a:r>
              <a:rPr lang="en-IN" sz="2400" dirty="0" smtClean="0">
                <a:latin typeface="Times New Roman" pitchFamily="18" charset="0"/>
                <a:cs typeface="Times New Roman" pitchFamily="18" charset="0"/>
                <a:sym typeface="Wingdings" pitchFamily="2" charset="2"/>
              </a:rPr>
              <a:t>E.g. Supply of T.V. with Warranty, Maintenance services, installation etc.</a:t>
            </a:r>
          </a:p>
          <a:p>
            <a:pPr>
              <a:buFont typeface="Wingdings" pitchFamily="2" charset="2"/>
              <a:buChar char="v"/>
            </a:pPr>
            <a:r>
              <a:rPr lang="en-IN" sz="2400" dirty="0" smtClean="0">
                <a:solidFill>
                  <a:srgbClr val="FF0000"/>
                </a:solidFill>
                <a:latin typeface="Times New Roman" pitchFamily="18" charset="0"/>
                <a:cs typeface="Times New Roman" pitchFamily="18" charset="0"/>
                <a:sym typeface="Wingdings" pitchFamily="2" charset="2"/>
              </a:rPr>
              <a:t>Note:- GST will be charged on Principal Supply Rate &amp; Not on                    			Composite Supply Rate  </a:t>
            </a:r>
            <a:endParaRPr lang="en-IN" sz="2400" dirty="0">
              <a:solidFill>
                <a:srgbClr val="FF0000"/>
              </a:solidFill>
              <a:latin typeface="Times New Roman" pitchFamily="18" charset="0"/>
              <a:cs typeface="Times New Roman" pitchFamily="18" charset="0"/>
            </a:endParaRPr>
          </a:p>
        </p:txBody>
      </p:sp>
      <p:sp>
        <p:nvSpPr>
          <p:cNvPr id="2" name="Title 1"/>
          <p:cNvSpPr>
            <a:spLocks noGrp="1"/>
          </p:cNvSpPr>
          <p:nvPr>
            <p:ph type="title"/>
          </p:nvPr>
        </p:nvSpPr>
        <p:spPr>
          <a:xfrm>
            <a:off x="500034" y="0"/>
            <a:ext cx="8229600" cy="714356"/>
          </a:xfrm>
        </p:spPr>
        <p:txBody>
          <a:bodyPr>
            <a:normAutofit fontScale="90000"/>
          </a:bodyPr>
          <a:lstStyle/>
          <a:p>
            <a:r>
              <a:rPr lang="en-IN" dirty="0" smtClean="0"/>
              <a:t/>
            </a:r>
            <a:br>
              <a:rPr lang="en-IN" dirty="0" smtClean="0"/>
            </a:br>
            <a:r>
              <a:rPr lang="en-IN" dirty="0" smtClean="0"/>
              <a:t/>
            </a:r>
            <a:br>
              <a:rPr lang="en-IN" dirty="0" smtClean="0"/>
            </a:br>
            <a:r>
              <a:rPr lang="en-IN" dirty="0" smtClean="0"/>
              <a:t>Composite Supply</a:t>
            </a:r>
            <a:br>
              <a:rPr lang="en-IN" dirty="0" smtClean="0"/>
            </a:br>
            <a:r>
              <a:rPr lang="en-IN" dirty="0" smtClean="0"/>
              <a:t>  </a:t>
            </a:r>
            <a:br>
              <a:rPr lang="en-IN" dirty="0" smtClean="0"/>
            </a:br>
            <a:endParaRPr lang="en-IN"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14356"/>
            <a:ext cx="8715436" cy="5786478"/>
          </a:xfrm>
        </p:spPr>
        <p:txBody>
          <a:bodyPr>
            <a:normAutofit lnSpcReduction="10000"/>
          </a:bodyPr>
          <a:lstStyle/>
          <a:p>
            <a:pPr>
              <a:buNone/>
            </a:pPr>
            <a:r>
              <a:rPr lang="en-IN" dirty="0" smtClean="0"/>
              <a:t>According to sec.2(74) of CGST Act, “Mixed supply means :</a:t>
            </a:r>
          </a:p>
          <a:p>
            <a:r>
              <a:rPr lang="en-IN" dirty="0" smtClean="0"/>
              <a:t>Two or more individual supplies of goods &amp; services, or any combination thereof, made in </a:t>
            </a:r>
            <a:r>
              <a:rPr lang="en-IN" dirty="0" err="1" smtClean="0"/>
              <a:t>conjuction</a:t>
            </a:r>
            <a:r>
              <a:rPr lang="en-IN" dirty="0" smtClean="0"/>
              <a:t> with each other by  a taxable person.</a:t>
            </a:r>
          </a:p>
          <a:p>
            <a:r>
              <a:rPr lang="en-IN" dirty="0" smtClean="0"/>
              <a:t>For a single price where such supply does not constitute a composite supply.</a:t>
            </a:r>
          </a:p>
          <a:p>
            <a:pPr>
              <a:buFont typeface="Wingdings" pitchFamily="2" charset="2"/>
              <a:buChar char="v"/>
            </a:pPr>
            <a:r>
              <a:rPr lang="en-IN" dirty="0" smtClean="0"/>
              <a:t>Explanation</a:t>
            </a:r>
            <a:r>
              <a:rPr lang="en-IN" dirty="0" smtClean="0">
                <a:sym typeface="Wingdings" pitchFamily="2" charset="2"/>
              </a:rPr>
              <a:t> The individual supply are independent of each other and are not naturally bundled.</a:t>
            </a:r>
          </a:p>
          <a:p>
            <a:pPr>
              <a:buFont typeface="Wingdings" pitchFamily="2" charset="2"/>
              <a:buChar char="v"/>
            </a:pPr>
            <a:r>
              <a:rPr lang="en-IN" dirty="0" smtClean="0">
                <a:sym typeface="Wingdings" pitchFamily="2" charset="2"/>
              </a:rPr>
              <a:t>E.g.  A package of chocolates &amp; sweets.</a:t>
            </a:r>
          </a:p>
          <a:p>
            <a:pPr>
              <a:buFont typeface="Wingdings" pitchFamily="2" charset="2"/>
              <a:buChar char="v"/>
            </a:pPr>
            <a:r>
              <a:rPr lang="en-IN" sz="2800" dirty="0" smtClean="0">
                <a:solidFill>
                  <a:srgbClr val="FF0000"/>
                </a:solidFill>
                <a:latin typeface="Times New Roman" pitchFamily="18" charset="0"/>
                <a:cs typeface="Times New Roman" pitchFamily="18" charset="0"/>
                <a:sym typeface="Wingdings" pitchFamily="2" charset="2"/>
              </a:rPr>
              <a:t>Note:- GST will be charged on Highest Rate of Supply in that mixed supply &amp; Not on lower rate supply.                     			</a:t>
            </a:r>
            <a:endParaRPr lang="en-IN" sz="2800" dirty="0" smtClean="0">
              <a:solidFill>
                <a:srgbClr val="FF0000"/>
              </a:solidFill>
              <a:latin typeface="Times New Roman" pitchFamily="18" charset="0"/>
              <a:cs typeface="Times New Roman" pitchFamily="18" charset="0"/>
            </a:endParaRPr>
          </a:p>
          <a:p>
            <a:pPr>
              <a:buFont typeface="Wingdings" pitchFamily="2" charset="2"/>
              <a:buChar char="v"/>
            </a:pPr>
            <a:endParaRPr lang="en-IN" dirty="0"/>
          </a:p>
        </p:txBody>
      </p:sp>
      <p:sp>
        <p:nvSpPr>
          <p:cNvPr id="2" name="Title 1"/>
          <p:cNvSpPr>
            <a:spLocks noGrp="1"/>
          </p:cNvSpPr>
          <p:nvPr>
            <p:ph type="title"/>
          </p:nvPr>
        </p:nvSpPr>
        <p:spPr>
          <a:xfrm>
            <a:off x="428596" y="0"/>
            <a:ext cx="8229600" cy="582594"/>
          </a:xfrm>
        </p:spPr>
        <p:txBody>
          <a:bodyPr>
            <a:normAutofit fontScale="90000"/>
          </a:bodyPr>
          <a:lstStyle/>
          <a:p>
            <a:r>
              <a:rPr lang="en-IN" dirty="0" smtClean="0"/>
              <a:t>Mixed Supply</a:t>
            </a:r>
            <a:endParaRPr lang="en-IN"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This include all supplies made to a taxable or non-taxable person, even if the same is without consideration.</a:t>
            </a:r>
          </a:p>
          <a:p>
            <a:r>
              <a:rPr lang="en-IN" dirty="0" smtClean="0"/>
              <a:t>These are specifically mentioned in schedule 1 appended to the CGST Act.</a:t>
            </a:r>
          </a:p>
          <a:p>
            <a:r>
              <a:rPr lang="en-IN" dirty="0" smtClean="0"/>
              <a:t>As per schedule 1, in the following four cases </a:t>
            </a:r>
            <a:r>
              <a:rPr lang="en-IN" u="sng" dirty="0" smtClean="0"/>
              <a:t>supplies made without consideration</a:t>
            </a:r>
            <a:r>
              <a:rPr lang="en-IN" dirty="0" smtClean="0"/>
              <a:t> will be treated as supply U/S 7 of CGST Act.</a:t>
            </a:r>
            <a:endParaRPr lang="en-IN" dirty="0"/>
          </a:p>
        </p:txBody>
      </p:sp>
      <p:sp>
        <p:nvSpPr>
          <p:cNvPr id="2" name="Title 1"/>
          <p:cNvSpPr>
            <a:spLocks noGrp="1"/>
          </p:cNvSpPr>
          <p:nvPr>
            <p:ph type="title"/>
          </p:nvPr>
        </p:nvSpPr>
        <p:spPr/>
        <p:txBody>
          <a:bodyPr/>
          <a:lstStyle/>
          <a:p>
            <a:r>
              <a:rPr lang="en-IN" dirty="0" smtClean="0"/>
              <a:t>Deemed supply</a:t>
            </a:r>
            <a:endParaRPr lang="en-IN"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ishi\Downloads\PHOTO-2019-10-14-22-01-14.jpg"/>
          <p:cNvPicPr>
            <a:picLocks noGrp="1" noChangeAspect="1" noChangeArrowheads="1"/>
          </p:cNvPicPr>
          <p:nvPr>
            <p:ph idx="1"/>
          </p:nvPr>
        </p:nvPicPr>
        <p:blipFill>
          <a:blip r:embed="rId2"/>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r="7031"/>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9144000" cy="6857999"/>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r>
              <a:rPr lang="en-IN" dirty="0" smtClean="0"/>
              <a:t>Supply U/S 11 (1) Exempted from GST :</a:t>
            </a:r>
          </a:p>
          <a:p>
            <a:pPr>
              <a:buFont typeface="Wingdings" pitchFamily="2" charset="2"/>
              <a:buChar char="Ø"/>
            </a:pPr>
            <a:r>
              <a:rPr lang="en-IN" dirty="0" smtClean="0"/>
              <a:t>Charitable Activities (u/s 12 AA of Income Tax Act)</a:t>
            </a:r>
          </a:p>
          <a:p>
            <a:pPr>
              <a:buFont typeface="Wingdings" pitchFamily="2" charset="2"/>
              <a:buChar char="Ø"/>
            </a:pPr>
            <a:r>
              <a:rPr lang="en-IN" dirty="0" smtClean="0"/>
              <a:t>Pure services to Govt.</a:t>
            </a:r>
            <a:r>
              <a:rPr lang="en-IN" dirty="0" smtClean="0">
                <a:sym typeface="Wingdings" pitchFamily="2" charset="2"/>
              </a:rPr>
              <a:t></a:t>
            </a:r>
          </a:p>
          <a:p>
            <a:pPr>
              <a:buFont typeface="Wingdings" pitchFamily="2" charset="2"/>
              <a:buChar char="§"/>
            </a:pPr>
            <a:r>
              <a:rPr lang="en-IN" dirty="0" smtClean="0">
                <a:sym typeface="Wingdings" pitchFamily="2" charset="2"/>
              </a:rPr>
              <a:t>Central/State/UT/LA</a:t>
            </a:r>
          </a:p>
          <a:p>
            <a:pPr>
              <a:buFont typeface="Wingdings" pitchFamily="2" charset="2"/>
              <a:buChar char="§"/>
            </a:pPr>
            <a:r>
              <a:rPr lang="en-IN" dirty="0" err="1" smtClean="0">
                <a:sym typeface="Wingdings" pitchFamily="2" charset="2"/>
              </a:rPr>
              <a:t>Panchayat</a:t>
            </a:r>
            <a:r>
              <a:rPr lang="en-IN" dirty="0" smtClean="0">
                <a:sym typeface="Wingdings" pitchFamily="2" charset="2"/>
              </a:rPr>
              <a:t> (Article 243G)</a:t>
            </a:r>
          </a:p>
          <a:p>
            <a:pPr>
              <a:buFont typeface="Wingdings" pitchFamily="2" charset="2"/>
              <a:buChar char="§"/>
            </a:pPr>
            <a:r>
              <a:rPr lang="en-IN" dirty="0" smtClean="0">
                <a:sym typeface="Wingdings" pitchFamily="2" charset="2"/>
              </a:rPr>
              <a:t>Municipality</a:t>
            </a:r>
          </a:p>
          <a:p>
            <a:pPr>
              <a:buFont typeface="Wingdings" pitchFamily="2" charset="2"/>
              <a:buChar char="Ø"/>
            </a:pPr>
            <a:r>
              <a:rPr lang="en-IN" dirty="0" smtClean="0">
                <a:sym typeface="Wingdings" pitchFamily="2" charset="2"/>
              </a:rPr>
              <a:t>Services by Government </a:t>
            </a:r>
          </a:p>
          <a:p>
            <a:pPr>
              <a:buFont typeface="Wingdings" pitchFamily="2" charset="2"/>
              <a:buChar char="§"/>
            </a:pPr>
            <a:r>
              <a:rPr lang="en-IN" dirty="0" smtClean="0">
                <a:sym typeface="Wingdings" pitchFamily="2" charset="2"/>
              </a:rPr>
              <a:t>Postal</a:t>
            </a:r>
          </a:p>
          <a:p>
            <a:pPr>
              <a:buFont typeface="Wingdings" pitchFamily="2" charset="2"/>
              <a:buChar char="§"/>
            </a:pPr>
            <a:r>
              <a:rPr lang="en-IN" dirty="0" smtClean="0">
                <a:sym typeface="Wingdings" pitchFamily="2" charset="2"/>
              </a:rPr>
              <a:t>Aircraft or vessel</a:t>
            </a:r>
          </a:p>
          <a:p>
            <a:pPr>
              <a:buFont typeface="Wingdings" pitchFamily="2" charset="2"/>
              <a:buChar char="§"/>
            </a:pPr>
            <a:r>
              <a:rPr lang="en-IN" dirty="0" smtClean="0">
                <a:sym typeface="Wingdings" pitchFamily="2" charset="2"/>
              </a:rPr>
              <a:t>To CG/SG/UT/LA</a:t>
            </a:r>
          </a:p>
          <a:p>
            <a:pPr>
              <a:buFont typeface="Wingdings" pitchFamily="2" charset="2"/>
              <a:buChar char="§"/>
            </a:pPr>
            <a:r>
              <a:rPr lang="en-IN" dirty="0" smtClean="0">
                <a:sym typeface="Wingdings" pitchFamily="2" charset="2"/>
              </a:rPr>
              <a:t>Consideration ≤ ₹5000/-</a:t>
            </a:r>
          </a:p>
          <a:p>
            <a:pPr>
              <a:buFont typeface="Wingdings" pitchFamily="2" charset="2"/>
              <a:buChar char="Ø"/>
            </a:pPr>
            <a:r>
              <a:rPr lang="en-IN" dirty="0" smtClean="0">
                <a:sym typeface="Wingdings" pitchFamily="2" charset="2"/>
              </a:rPr>
              <a:t>Pure Labour Contract </a:t>
            </a:r>
          </a:p>
          <a:p>
            <a:pPr>
              <a:buFont typeface="Wingdings" pitchFamily="2" charset="2"/>
              <a:buChar char="§"/>
            </a:pPr>
            <a:r>
              <a:rPr lang="en-IN" dirty="0" smtClean="0">
                <a:sym typeface="Wingdings" pitchFamily="2" charset="2"/>
              </a:rPr>
              <a:t>P.M.A.Y. (</a:t>
            </a:r>
            <a:r>
              <a:rPr lang="en-IN" dirty="0" err="1" smtClean="0">
                <a:sym typeface="Wingdings" pitchFamily="2" charset="2"/>
              </a:rPr>
              <a:t>Pradhan</a:t>
            </a:r>
            <a:r>
              <a:rPr lang="en-IN" dirty="0" smtClean="0">
                <a:sym typeface="Wingdings" pitchFamily="2" charset="2"/>
              </a:rPr>
              <a:t> </a:t>
            </a:r>
            <a:r>
              <a:rPr lang="en-IN" dirty="0" err="1" smtClean="0">
                <a:sym typeface="Wingdings" pitchFamily="2" charset="2"/>
              </a:rPr>
              <a:t>Mantri</a:t>
            </a:r>
            <a:r>
              <a:rPr lang="en-IN" dirty="0" smtClean="0">
                <a:sym typeface="Wingdings" pitchFamily="2" charset="2"/>
              </a:rPr>
              <a:t> </a:t>
            </a:r>
            <a:r>
              <a:rPr lang="en-IN" dirty="0" err="1" smtClean="0">
                <a:sym typeface="Wingdings" pitchFamily="2" charset="2"/>
              </a:rPr>
              <a:t>Aavaas</a:t>
            </a:r>
            <a:r>
              <a:rPr lang="en-IN" dirty="0" smtClean="0">
                <a:sym typeface="Wingdings" pitchFamily="2" charset="2"/>
              </a:rPr>
              <a:t> </a:t>
            </a:r>
            <a:r>
              <a:rPr lang="en-IN" dirty="0" err="1" smtClean="0">
                <a:sym typeface="Wingdings" pitchFamily="2" charset="2"/>
              </a:rPr>
              <a:t>Yojana</a:t>
            </a:r>
            <a:r>
              <a:rPr lang="en-IN" dirty="0" smtClean="0">
                <a:sym typeface="Wingdings" pitchFamily="2" charset="2"/>
              </a:rPr>
              <a:t>)</a:t>
            </a:r>
          </a:p>
          <a:p>
            <a:pPr>
              <a:buFont typeface="Wingdings" pitchFamily="2" charset="2"/>
              <a:buChar char="§"/>
            </a:pPr>
            <a:r>
              <a:rPr lang="en-IN" dirty="0" smtClean="0">
                <a:sym typeface="Wingdings" pitchFamily="2" charset="2"/>
              </a:rPr>
              <a:t>Other than residential complex.</a:t>
            </a:r>
          </a:p>
        </p:txBody>
      </p:sp>
      <p:sp>
        <p:nvSpPr>
          <p:cNvPr id="2" name="Title 1"/>
          <p:cNvSpPr>
            <a:spLocks noGrp="1"/>
          </p:cNvSpPr>
          <p:nvPr>
            <p:ph type="title"/>
          </p:nvPr>
        </p:nvSpPr>
        <p:spPr/>
        <p:txBody>
          <a:bodyPr/>
          <a:lstStyle/>
          <a:p>
            <a:r>
              <a:rPr lang="en-IN" dirty="0" smtClean="0"/>
              <a:t>Exemptions</a:t>
            </a:r>
            <a:endParaRPr lang="en-IN"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8229600" cy="5840435"/>
          </a:xfrm>
        </p:spPr>
        <p:txBody>
          <a:bodyPr>
            <a:normAutofit fontScale="92500" lnSpcReduction="20000"/>
          </a:bodyPr>
          <a:lstStyle/>
          <a:p>
            <a:pPr>
              <a:buFont typeface="Wingdings" pitchFamily="2" charset="2"/>
              <a:buChar char="Ø"/>
            </a:pPr>
            <a:r>
              <a:rPr lang="en-IN" dirty="0" smtClean="0"/>
              <a:t>Religious ceremony (u/s 12AA).</a:t>
            </a:r>
          </a:p>
          <a:p>
            <a:pPr>
              <a:buFont typeface="Wingdings" pitchFamily="2" charset="2"/>
              <a:buChar char="Ø"/>
            </a:pPr>
            <a:r>
              <a:rPr lang="en-IN" dirty="0" smtClean="0"/>
              <a:t>Services by hotel (tariff ≤ ₹1000/- per day).</a:t>
            </a:r>
          </a:p>
          <a:p>
            <a:pPr>
              <a:buFont typeface="Wingdings" pitchFamily="2" charset="2"/>
              <a:buChar char="Ø"/>
            </a:pPr>
            <a:r>
              <a:rPr lang="en-IN" dirty="0" smtClean="0"/>
              <a:t>Transport of passengers:</a:t>
            </a:r>
          </a:p>
          <a:p>
            <a:pPr>
              <a:buFont typeface="Wingdings" pitchFamily="2" charset="2"/>
              <a:buChar char="§"/>
            </a:pPr>
            <a:r>
              <a:rPr lang="en-IN" dirty="0" smtClean="0"/>
              <a:t>Air (Seven Sisters North East).</a:t>
            </a:r>
          </a:p>
          <a:p>
            <a:pPr>
              <a:buFont typeface="Wingdings" pitchFamily="2" charset="2"/>
              <a:buChar char="§"/>
            </a:pPr>
            <a:r>
              <a:rPr lang="en-IN" dirty="0" smtClean="0"/>
              <a:t>Non A.C. Transport service to govt.</a:t>
            </a:r>
          </a:p>
          <a:p>
            <a:pPr>
              <a:buFont typeface="Wingdings" pitchFamily="2" charset="2"/>
              <a:buChar char="§"/>
            </a:pPr>
            <a:r>
              <a:rPr lang="en-IN" dirty="0" smtClean="0"/>
              <a:t>Railway (Except 1</a:t>
            </a:r>
            <a:r>
              <a:rPr lang="en-IN" baseline="30000" dirty="0" smtClean="0"/>
              <a:t>st</a:t>
            </a:r>
            <a:r>
              <a:rPr lang="en-IN" dirty="0" smtClean="0"/>
              <a:t> class A.C.)</a:t>
            </a:r>
          </a:p>
          <a:p>
            <a:pPr>
              <a:buFont typeface="Wingdings" pitchFamily="2" charset="2"/>
              <a:buChar char="§"/>
            </a:pPr>
            <a:r>
              <a:rPr lang="en-IN" dirty="0" smtClean="0"/>
              <a:t>Metro/Mono/Transmission.</a:t>
            </a:r>
          </a:p>
          <a:p>
            <a:pPr>
              <a:buFont typeface="Wingdings" pitchFamily="2" charset="2"/>
              <a:buChar char="§"/>
            </a:pPr>
            <a:r>
              <a:rPr lang="en-IN" dirty="0" smtClean="0"/>
              <a:t>Auto-rickshaw.</a:t>
            </a:r>
          </a:p>
          <a:p>
            <a:pPr>
              <a:buFont typeface="Wingdings" pitchFamily="2" charset="2"/>
              <a:buChar char="§"/>
            </a:pPr>
            <a:r>
              <a:rPr lang="en-IN" dirty="0" smtClean="0"/>
              <a:t>Inland water-way.</a:t>
            </a:r>
          </a:p>
          <a:p>
            <a:pPr>
              <a:buFont typeface="Wingdings" pitchFamily="2" charset="2"/>
              <a:buChar char="Ø"/>
            </a:pPr>
            <a:r>
              <a:rPr lang="en-IN" dirty="0" smtClean="0"/>
              <a:t>Transportation of Goods (Except transport Agency, courier Agency) :</a:t>
            </a:r>
          </a:p>
          <a:p>
            <a:pPr marL="514350" indent="-514350">
              <a:buFont typeface="Wingdings" pitchFamily="2" charset="2"/>
              <a:buChar char="§"/>
            </a:pPr>
            <a:r>
              <a:rPr lang="en-IN" dirty="0" smtClean="0"/>
              <a:t>Defence/materials</a:t>
            </a:r>
          </a:p>
          <a:p>
            <a:pPr marL="514350" indent="-514350">
              <a:buFont typeface="Wingdings" pitchFamily="2" charset="2"/>
              <a:buChar char="§"/>
            </a:pPr>
            <a:r>
              <a:rPr lang="en-IN" dirty="0" smtClean="0"/>
              <a:t>Newspaper/Magazines</a:t>
            </a:r>
          </a:p>
          <a:p>
            <a:pPr marL="514350" indent="-514350">
              <a:buFont typeface="Wingdings" pitchFamily="2" charset="2"/>
              <a:buChar char="§"/>
            </a:pPr>
            <a:r>
              <a:rPr lang="en-IN" dirty="0" smtClean="0"/>
              <a:t>Railway equipments</a:t>
            </a:r>
          </a:p>
          <a:p>
            <a:pPr marL="514350" indent="-514350">
              <a:buFont typeface="Wingdings" pitchFamily="2" charset="2"/>
              <a:buChar char="§"/>
            </a:pPr>
            <a:r>
              <a:rPr lang="en-IN" dirty="0" smtClean="0"/>
              <a:t>Agriculture produce.</a:t>
            </a:r>
          </a:p>
          <a:p>
            <a:pPr>
              <a:buFont typeface="Wingdings" pitchFamily="2" charset="2"/>
              <a:buChar char="Ø"/>
            </a:pPr>
            <a:endParaRPr lang="en-IN" dirty="0" smtClean="0"/>
          </a:p>
          <a:p>
            <a:pPr>
              <a:buFont typeface="Wingdings" pitchFamily="2" charset="2"/>
              <a:buChar char="Ø"/>
            </a:pPr>
            <a:endParaRPr lang="en-IN" dirty="0" smtClean="0"/>
          </a:p>
          <a:p>
            <a:pPr>
              <a:buFont typeface="Wingdings" pitchFamily="2" charset="2"/>
              <a:buChar char="Ø"/>
            </a:pPr>
            <a:endParaRPr lang="en-IN" dirty="0" smtClean="0"/>
          </a:p>
          <a:p>
            <a:pPr>
              <a:buFont typeface="Wingdings" pitchFamily="2" charset="2"/>
              <a:buChar char="Ø"/>
            </a:pPr>
            <a:endParaRPr lang="en-IN"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8229600" cy="5840435"/>
          </a:xfrm>
        </p:spPr>
        <p:txBody>
          <a:bodyPr>
            <a:normAutofit fontScale="85000" lnSpcReduction="20000"/>
          </a:bodyPr>
          <a:lstStyle/>
          <a:p>
            <a:pPr>
              <a:buFont typeface="Wingdings" pitchFamily="2" charset="2"/>
              <a:buChar char="Ø"/>
            </a:pPr>
            <a:r>
              <a:rPr lang="en-IN" dirty="0" smtClean="0"/>
              <a:t>Toll charges</a:t>
            </a:r>
          </a:p>
          <a:p>
            <a:pPr>
              <a:buFont typeface="Wingdings" pitchFamily="2" charset="2"/>
              <a:buChar char="Ø"/>
            </a:pPr>
            <a:r>
              <a:rPr lang="en-IN" dirty="0" smtClean="0"/>
              <a:t>Services by way of loading, unloading, packaging, storage, warehouse of </a:t>
            </a:r>
            <a:r>
              <a:rPr lang="en-IN" u="sng" dirty="0" smtClean="0"/>
              <a:t>rice.</a:t>
            </a:r>
          </a:p>
          <a:p>
            <a:pPr>
              <a:buFont typeface="Wingdings" pitchFamily="2" charset="2"/>
              <a:buChar char="Ø"/>
            </a:pPr>
            <a:r>
              <a:rPr lang="en-IN" dirty="0" smtClean="0"/>
              <a:t>Distribution of elementary.</a:t>
            </a:r>
          </a:p>
          <a:p>
            <a:pPr>
              <a:buFont typeface="Wingdings" pitchFamily="2" charset="2"/>
              <a:buChar char="Ø"/>
            </a:pPr>
            <a:r>
              <a:rPr lang="en-IN" dirty="0" smtClean="0"/>
              <a:t>RBI, EPF, IRDA, SEBI.</a:t>
            </a:r>
          </a:p>
          <a:p>
            <a:pPr>
              <a:buFont typeface="Wingdings" pitchFamily="2" charset="2"/>
              <a:buChar char="Ø"/>
            </a:pPr>
            <a:r>
              <a:rPr lang="en-IN" dirty="0" smtClean="0"/>
              <a:t>Insurance :</a:t>
            </a:r>
          </a:p>
          <a:p>
            <a:r>
              <a:rPr lang="en-IN" dirty="0" smtClean="0"/>
              <a:t>National Pension Scheme.</a:t>
            </a:r>
          </a:p>
          <a:p>
            <a:r>
              <a:rPr lang="en-IN" dirty="0" smtClean="0"/>
              <a:t>Deface good insurance.</a:t>
            </a:r>
          </a:p>
          <a:p>
            <a:pPr>
              <a:buFont typeface="Wingdings" pitchFamily="2" charset="2"/>
              <a:buChar char="Ø"/>
            </a:pPr>
            <a:r>
              <a:rPr lang="en-IN" dirty="0" smtClean="0"/>
              <a:t>General insurance :</a:t>
            </a:r>
          </a:p>
          <a:p>
            <a:r>
              <a:rPr lang="en-IN" dirty="0" smtClean="0"/>
              <a:t>ESI Act 1948.</a:t>
            </a:r>
          </a:p>
          <a:p>
            <a:r>
              <a:rPr lang="en-IN" dirty="0" smtClean="0"/>
              <a:t>PMITY / AAAY</a:t>
            </a:r>
          </a:p>
          <a:p>
            <a:pPr>
              <a:buFont typeface="Wingdings" pitchFamily="2" charset="2"/>
              <a:buChar char="Ø"/>
            </a:pPr>
            <a:r>
              <a:rPr lang="en-IN" dirty="0" smtClean="0"/>
              <a:t>Service provided by :</a:t>
            </a:r>
          </a:p>
          <a:p>
            <a:r>
              <a:rPr lang="en-IN" dirty="0" smtClean="0"/>
              <a:t>Arbitral Tribunal (turnover ≤ 20)</a:t>
            </a:r>
          </a:p>
          <a:p>
            <a:r>
              <a:rPr lang="en-IN" dirty="0" smtClean="0"/>
              <a:t>Advocate partnership Firm</a:t>
            </a:r>
          </a:p>
          <a:p>
            <a:r>
              <a:rPr lang="en-IN" dirty="0" smtClean="0"/>
              <a:t>Senior Advocate.</a:t>
            </a:r>
          </a:p>
          <a:p>
            <a:pPr>
              <a:buFont typeface="Wingdings" pitchFamily="2" charset="2"/>
              <a:buChar char="Ø"/>
            </a:pPr>
            <a:r>
              <a:rPr lang="en-IN" dirty="0" smtClean="0"/>
              <a:t>Services by a veterinary clinic.</a:t>
            </a:r>
          </a:p>
          <a:p>
            <a:pPr>
              <a:buFont typeface="Wingdings" pitchFamily="2" charset="2"/>
              <a:buChar char="Ø"/>
            </a:pPr>
            <a:endParaRPr lang="en-IN" dirty="0" smtClean="0"/>
          </a:p>
          <a:p>
            <a:pPr>
              <a:buFont typeface="Wingdings" pitchFamily="2" charset="2"/>
              <a:buChar char="Ø"/>
            </a:pPr>
            <a:endParaRPr lang="en-I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6">
            <a:extLst>
              <a:ext uri="{FF2B5EF4-FFF2-40B4-BE49-F238E27FC236}">
                <a16:creationId xmlns="" xmlns:a16="http://schemas.microsoft.com/office/drawing/2014/main" id="{E5DEDE47-F8F4-4BCA-9469-210FE107C17F}"/>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E59E0E50-E93B-4100-94C4-1EC4DAFE415E}" type="slidenum">
              <a:rPr lang="en-US" altLang="en-US" sz="1400"/>
              <a:pPr algn="r" eaLnBrk="1" hangingPunct="1"/>
              <a:t>5</a:t>
            </a:fld>
            <a:endParaRPr lang="en-US" altLang="en-US" sz="1400"/>
          </a:p>
        </p:txBody>
      </p:sp>
      <p:sp>
        <p:nvSpPr>
          <p:cNvPr id="102403" name="Rectangle 3">
            <a:extLst>
              <a:ext uri="{FF2B5EF4-FFF2-40B4-BE49-F238E27FC236}">
                <a16:creationId xmlns="" xmlns:a16="http://schemas.microsoft.com/office/drawing/2014/main" id="{9A1091F6-6838-4BBD-BE19-365FCC9AC602}"/>
              </a:ext>
            </a:extLst>
          </p:cNvPr>
          <p:cNvSpPr>
            <a:spLocks noGrp="1" noChangeArrowheads="1"/>
          </p:cNvSpPr>
          <p:nvPr>
            <p:ph type="subTitle" idx="4294967295"/>
          </p:nvPr>
        </p:nvSpPr>
        <p:spPr>
          <a:xfrm>
            <a:off x="1295400" y="838200"/>
            <a:ext cx="7848600" cy="5715000"/>
          </a:xfrm>
        </p:spPr>
        <p:txBody>
          <a:bodyPr/>
          <a:lstStyle/>
          <a:p>
            <a:pPr marL="0" indent="0" algn="ctr" eaLnBrk="1" hangingPunct="1">
              <a:buFontTx/>
              <a:buNone/>
            </a:pPr>
            <a:endParaRPr lang="en-US" altLang="en-US" sz="4000" i="1" u="sng">
              <a:solidFill>
                <a:schemeClr val="folHlink"/>
              </a:solidFill>
            </a:endParaRPr>
          </a:p>
          <a:p>
            <a:pPr marL="0" indent="0" algn="ctr">
              <a:buFontTx/>
              <a:buNone/>
            </a:pPr>
            <a:r>
              <a:rPr lang="en-US" altLang="en-US" sz="2400"/>
              <a:t>	</a:t>
            </a:r>
            <a:r>
              <a:rPr lang="en-US" altLang="en-US" sz="2400">
                <a:solidFill>
                  <a:srgbClr val="FF0066"/>
                </a:solidFill>
              </a:rPr>
              <a:t>1. </a:t>
            </a:r>
            <a:r>
              <a:rPr lang="en-US" altLang="en-US" sz="2400" b="1">
                <a:solidFill>
                  <a:srgbClr val="FF0066"/>
                </a:solidFill>
              </a:rPr>
              <a:t>Where from to study ?</a:t>
            </a:r>
          </a:p>
          <a:p>
            <a:pPr marL="0" indent="0" algn="ctr">
              <a:buFontTx/>
              <a:buNone/>
            </a:pPr>
            <a:r>
              <a:rPr lang="en-US" altLang="en-US" sz="2400" b="1">
                <a:solidFill>
                  <a:srgbClr val="FF0066"/>
                </a:solidFill>
              </a:rPr>
              <a:t> (Text Book /Reference Book/Anything Else)?</a:t>
            </a:r>
          </a:p>
          <a:p>
            <a:pPr marL="0" indent="0" algn="ctr" eaLnBrk="1" hangingPunct="1">
              <a:buFontTx/>
              <a:buNone/>
            </a:pPr>
            <a:endParaRPr lang="en-US" altLang="en-US" sz="2400" b="1" i="1" u="sng">
              <a:solidFill>
                <a:schemeClr val="folHlink"/>
              </a:solidFill>
            </a:endParaRPr>
          </a:p>
          <a:p>
            <a:pPr marL="0" indent="0" algn="ctr" eaLnBrk="1" hangingPunct="1">
              <a:buFontTx/>
              <a:buNone/>
            </a:pPr>
            <a:r>
              <a:rPr lang="en-US" altLang="en-US" sz="2400" b="1" i="1" u="sng">
                <a:solidFill>
                  <a:srgbClr val="0000CC"/>
                </a:solidFill>
              </a:rPr>
              <a:t>2. What to study ? How Much ?</a:t>
            </a:r>
          </a:p>
          <a:p>
            <a:pPr marL="0" indent="0" algn="ctr" eaLnBrk="1" hangingPunct="1">
              <a:buFontTx/>
              <a:buNone/>
            </a:pPr>
            <a:endParaRPr lang="en-US" altLang="en-US" sz="2400" b="1" i="1" u="sng">
              <a:solidFill>
                <a:srgbClr val="0000CC"/>
              </a:solidFill>
            </a:endParaRPr>
          </a:p>
          <a:p>
            <a:pPr marL="0" indent="0" algn="ctr" eaLnBrk="1" hangingPunct="1">
              <a:buFontTx/>
              <a:buNone/>
            </a:pPr>
            <a:r>
              <a:rPr lang="en-US" altLang="en-US" sz="2400" b="1" i="1" u="sng">
                <a:solidFill>
                  <a:srgbClr val="FF0066"/>
                </a:solidFill>
              </a:rPr>
              <a:t>3. What is a Level of Knowledge ?</a:t>
            </a:r>
          </a:p>
          <a:p>
            <a:pPr marL="0" indent="0" algn="ctr" eaLnBrk="1" hangingPunct="1">
              <a:buFontTx/>
              <a:buNone/>
            </a:pPr>
            <a:r>
              <a:rPr lang="en-US" altLang="en-US" sz="2400" b="1" i="1" u="sng">
                <a:solidFill>
                  <a:srgbClr val="FF0066"/>
                </a:solidFill>
              </a:rPr>
              <a:t>( Expert / Reasonable / Working  - Knowledge)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929354"/>
          </a:xfrm>
        </p:spPr>
        <p:txBody>
          <a:bodyPr>
            <a:normAutofit lnSpcReduction="10000"/>
          </a:bodyPr>
          <a:lstStyle/>
          <a:p>
            <a:pPr>
              <a:buFont typeface="Wingdings" pitchFamily="2" charset="2"/>
              <a:buChar char="Ø"/>
            </a:pPr>
            <a:r>
              <a:rPr lang="en-IN" dirty="0" smtClean="0"/>
              <a:t>Services by RTO:</a:t>
            </a:r>
          </a:p>
          <a:p>
            <a:pPr>
              <a:buFont typeface="Wingdings" pitchFamily="2" charset="2"/>
              <a:buChar char="§"/>
            </a:pPr>
            <a:r>
              <a:rPr lang="en-IN" dirty="0" smtClean="0"/>
              <a:t>Technology business</a:t>
            </a:r>
          </a:p>
          <a:p>
            <a:pPr>
              <a:buFont typeface="Wingdings" pitchFamily="2" charset="2"/>
              <a:buChar char="§"/>
            </a:pPr>
            <a:r>
              <a:rPr lang="en-IN" dirty="0" smtClean="0"/>
              <a:t>Technology Entrepreneurship Park </a:t>
            </a:r>
          </a:p>
          <a:p>
            <a:pPr>
              <a:buFont typeface="Wingdings" pitchFamily="2" charset="2"/>
              <a:buChar char="§"/>
            </a:pPr>
            <a:r>
              <a:rPr lang="en-IN" dirty="0" smtClean="0"/>
              <a:t>Under department of biotechnology Govt. Of India.</a:t>
            </a:r>
          </a:p>
          <a:p>
            <a:pPr>
              <a:buFont typeface="Wingdings" pitchFamily="2" charset="2"/>
              <a:buChar char="Ø"/>
            </a:pPr>
            <a:r>
              <a:rPr lang="en-IN" dirty="0" smtClean="0"/>
              <a:t>Services by :</a:t>
            </a:r>
          </a:p>
          <a:p>
            <a:pPr>
              <a:buFont typeface="Wingdings" pitchFamily="2" charset="2"/>
              <a:buChar char="§"/>
            </a:pPr>
            <a:r>
              <a:rPr lang="en-IN" dirty="0" smtClean="0"/>
              <a:t>Journalist</a:t>
            </a:r>
          </a:p>
          <a:p>
            <a:pPr>
              <a:buFont typeface="Wingdings" pitchFamily="2" charset="2"/>
              <a:buChar char="§"/>
            </a:pPr>
            <a:r>
              <a:rPr lang="en-IN" dirty="0" smtClean="0"/>
              <a:t>Press trust of India (PTI)</a:t>
            </a:r>
          </a:p>
          <a:p>
            <a:pPr>
              <a:buFont typeface="Wingdings" pitchFamily="2" charset="2"/>
              <a:buChar char="§"/>
            </a:pPr>
            <a:r>
              <a:rPr lang="en-IN" dirty="0" smtClean="0"/>
              <a:t>United News of India (UNI)</a:t>
            </a:r>
          </a:p>
          <a:p>
            <a:pPr>
              <a:buFont typeface="Wingdings" pitchFamily="2" charset="2"/>
              <a:buChar char="Ø"/>
            </a:pPr>
            <a:r>
              <a:rPr lang="en-IN" dirty="0" smtClean="0"/>
              <a:t>Services by public libraries.</a:t>
            </a:r>
          </a:p>
          <a:p>
            <a:pPr>
              <a:buFont typeface="Wingdings" pitchFamily="2" charset="2"/>
              <a:buChar char="Ø"/>
            </a:pPr>
            <a:r>
              <a:rPr lang="en-IN" dirty="0" smtClean="0"/>
              <a:t>Services by goods &amp; services tax network.</a:t>
            </a:r>
          </a:p>
          <a:p>
            <a:pPr>
              <a:buFont typeface="Wingdings" pitchFamily="2" charset="2"/>
              <a:buChar char="Ø"/>
            </a:pPr>
            <a:r>
              <a:rPr lang="en-IN" dirty="0" smtClean="0"/>
              <a:t>Services by organising business exhibition outside India.</a:t>
            </a:r>
          </a:p>
          <a:p>
            <a:pPr>
              <a:buFont typeface="Wingdings" pitchFamily="2" charset="2"/>
              <a:buChar char="§"/>
            </a:pPr>
            <a:endParaRPr lang="en-IN"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857916"/>
          </a:xfrm>
        </p:spPr>
        <p:txBody>
          <a:bodyPr>
            <a:normAutofit fontScale="92500" lnSpcReduction="10000"/>
          </a:bodyPr>
          <a:lstStyle/>
          <a:p>
            <a:pPr>
              <a:buFont typeface="Wingdings" pitchFamily="2" charset="2"/>
              <a:buChar char="Ø"/>
            </a:pPr>
            <a:r>
              <a:rPr lang="en-IN" dirty="0" smtClean="0"/>
              <a:t>Sponsorship of sporting events organised :</a:t>
            </a:r>
          </a:p>
          <a:p>
            <a:pPr>
              <a:buFont typeface="Wingdings" pitchFamily="2" charset="2"/>
              <a:buChar char="§"/>
            </a:pPr>
            <a:r>
              <a:rPr lang="en-IN" dirty="0" smtClean="0"/>
              <a:t>All India Sport Council.</a:t>
            </a:r>
          </a:p>
          <a:p>
            <a:pPr>
              <a:buFont typeface="Wingdings" pitchFamily="2" charset="2"/>
              <a:buChar char="§"/>
            </a:pPr>
            <a:r>
              <a:rPr lang="en-IN" dirty="0" smtClean="0"/>
              <a:t>Special Olympic Bharat.</a:t>
            </a:r>
          </a:p>
          <a:p>
            <a:pPr>
              <a:buFont typeface="Wingdings" pitchFamily="2" charset="2"/>
              <a:buChar char="§"/>
            </a:pPr>
            <a:r>
              <a:rPr lang="en-IN" dirty="0" smtClean="0"/>
              <a:t>Indian Olympic Association.</a:t>
            </a:r>
          </a:p>
          <a:p>
            <a:pPr>
              <a:buFont typeface="Wingdings" pitchFamily="2" charset="2"/>
              <a:buChar char="Ø"/>
            </a:pPr>
            <a:r>
              <a:rPr lang="en-IN" dirty="0" smtClean="0"/>
              <a:t>Services to :</a:t>
            </a:r>
          </a:p>
          <a:p>
            <a:pPr>
              <a:buFont typeface="Wingdings" pitchFamily="2" charset="2"/>
              <a:buChar char="§"/>
            </a:pPr>
            <a:r>
              <a:rPr lang="en-IN" dirty="0" smtClean="0"/>
              <a:t>Cultivation of Plants/Agriculture.</a:t>
            </a:r>
          </a:p>
          <a:p>
            <a:pPr>
              <a:buFont typeface="Wingdings" pitchFamily="2" charset="2"/>
              <a:buChar char="§"/>
            </a:pPr>
            <a:r>
              <a:rPr lang="en-IN" dirty="0" smtClean="0"/>
              <a:t>Supply of Farm labour.</a:t>
            </a:r>
          </a:p>
          <a:p>
            <a:pPr>
              <a:buFont typeface="Wingdings" pitchFamily="2" charset="2"/>
              <a:buChar char="§"/>
            </a:pPr>
            <a:r>
              <a:rPr lang="en-IN" dirty="0" smtClean="0"/>
              <a:t>Agro machinery.</a:t>
            </a:r>
          </a:p>
          <a:p>
            <a:pPr>
              <a:buFont typeface="Wingdings" pitchFamily="2" charset="2"/>
              <a:buChar char="Ø"/>
            </a:pPr>
            <a:r>
              <a:rPr lang="en-IN" dirty="0" smtClean="0"/>
              <a:t>Services by slaughtering of Animals</a:t>
            </a:r>
          </a:p>
          <a:p>
            <a:pPr>
              <a:buFont typeface="Wingdings" pitchFamily="2" charset="2"/>
              <a:buChar char="Ø"/>
            </a:pPr>
            <a:r>
              <a:rPr lang="en-IN" dirty="0" smtClean="0"/>
              <a:t>Services by Foreign diplomatic mission in India.</a:t>
            </a:r>
          </a:p>
          <a:p>
            <a:pPr>
              <a:buFont typeface="Wingdings" pitchFamily="2" charset="2"/>
              <a:buChar char="Ø"/>
            </a:pPr>
            <a:r>
              <a:rPr lang="en-IN" dirty="0" smtClean="0"/>
              <a:t>Religious, </a:t>
            </a:r>
            <a:r>
              <a:rPr lang="en-IN" dirty="0" err="1" smtClean="0"/>
              <a:t>Pilgrimimage</a:t>
            </a:r>
            <a:r>
              <a:rPr lang="en-IN" dirty="0" smtClean="0"/>
              <a:t> ministry of external affairs, The government of India bilateral agreements.</a:t>
            </a:r>
          </a:p>
          <a:p>
            <a:pPr>
              <a:buFont typeface="Wingdings" pitchFamily="2" charset="2"/>
              <a:buChar char="Ø"/>
            </a:pPr>
            <a:r>
              <a:rPr lang="en-IN" dirty="0" smtClean="0"/>
              <a:t>Insurance of passport, visa, driving licence, birth certificate/death certificate.</a:t>
            </a:r>
          </a:p>
          <a:p>
            <a:pPr>
              <a:buFont typeface="Wingdings" pitchFamily="2" charset="2"/>
              <a:buChar char="§"/>
            </a:pPr>
            <a:endParaRPr lang="en-IN"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4290"/>
            <a:ext cx="8229600" cy="6357982"/>
          </a:xfrm>
        </p:spPr>
        <p:txBody>
          <a:bodyPr>
            <a:normAutofit/>
          </a:bodyPr>
          <a:lstStyle/>
          <a:p>
            <a:pPr>
              <a:buFont typeface="Wingdings" pitchFamily="2" charset="2"/>
              <a:buChar char="Ø"/>
            </a:pPr>
            <a:r>
              <a:rPr lang="en-IN" dirty="0" smtClean="0"/>
              <a:t>Services by educational institution :</a:t>
            </a:r>
          </a:p>
          <a:p>
            <a:pPr>
              <a:buFont typeface="Wingdings" pitchFamily="2" charset="2"/>
              <a:buChar char="§"/>
            </a:pPr>
            <a:r>
              <a:rPr lang="en-IN" dirty="0" smtClean="0"/>
              <a:t>Students/Staff.</a:t>
            </a:r>
          </a:p>
          <a:p>
            <a:pPr>
              <a:buFont typeface="Wingdings" pitchFamily="2" charset="2"/>
              <a:buChar char="§"/>
            </a:pPr>
            <a:r>
              <a:rPr lang="en-IN" dirty="0" smtClean="0"/>
              <a:t>Transportation.</a:t>
            </a:r>
          </a:p>
          <a:p>
            <a:pPr>
              <a:buFont typeface="Wingdings" pitchFamily="2" charset="2"/>
              <a:buChar char="§"/>
            </a:pPr>
            <a:r>
              <a:rPr lang="en-IN" dirty="0" smtClean="0"/>
              <a:t>Catering, Security.</a:t>
            </a:r>
          </a:p>
          <a:p>
            <a:pPr>
              <a:buFont typeface="Wingdings" pitchFamily="2" charset="2"/>
              <a:buChar char="Ø"/>
            </a:pPr>
            <a:r>
              <a:rPr lang="en-IN" dirty="0" smtClean="0"/>
              <a:t>Services by IIM, CAT, etc.</a:t>
            </a:r>
          </a:p>
          <a:p>
            <a:pPr>
              <a:buFont typeface="Wingdings" pitchFamily="2" charset="2"/>
              <a:buChar char="Ø"/>
            </a:pPr>
            <a:r>
              <a:rPr lang="en-IN" dirty="0" smtClean="0"/>
              <a:t>To recognised Sports :</a:t>
            </a:r>
          </a:p>
          <a:p>
            <a:pPr>
              <a:buFont typeface="Wingdings" pitchFamily="2" charset="2"/>
              <a:buChar char="§"/>
            </a:pPr>
            <a:r>
              <a:rPr lang="en-IN" dirty="0" smtClean="0"/>
              <a:t>Players/ Referee.</a:t>
            </a:r>
          </a:p>
          <a:p>
            <a:pPr>
              <a:buFont typeface="Wingdings" pitchFamily="2" charset="2"/>
              <a:buChar char="§"/>
            </a:pPr>
            <a:r>
              <a:rPr lang="en-IN" dirty="0" smtClean="0"/>
              <a:t>Coach/Team manager.</a:t>
            </a:r>
          </a:p>
          <a:p>
            <a:pPr>
              <a:buFont typeface="Wingdings" pitchFamily="2" charset="2"/>
              <a:buChar char="Ø"/>
            </a:pPr>
            <a:r>
              <a:rPr lang="en-IN" dirty="0" smtClean="0"/>
              <a:t>NSDC/DDV GKY.</a:t>
            </a:r>
          </a:p>
          <a:p>
            <a:pPr>
              <a:buFont typeface="Wingdings" pitchFamily="2" charset="2"/>
              <a:buChar char="Ø"/>
            </a:pPr>
            <a:r>
              <a:rPr lang="en-IN" dirty="0" smtClean="0"/>
              <a:t>Cord Blood Bank.</a:t>
            </a:r>
          </a:p>
          <a:p>
            <a:pPr>
              <a:buFont typeface="Wingdings" pitchFamily="2" charset="2"/>
              <a:buChar char="Ø"/>
            </a:pPr>
            <a:r>
              <a:rPr lang="en-IN" dirty="0" smtClean="0"/>
              <a:t>Clinical establishment, Medical practitioner ambulance. </a:t>
            </a:r>
          </a:p>
          <a:p>
            <a:pPr>
              <a:buFont typeface="Wingdings" pitchFamily="2" charset="2"/>
              <a:buChar char="Ø"/>
            </a:pPr>
            <a:r>
              <a:rPr lang="en-IN" dirty="0" smtClean="0"/>
              <a:t>Public Conveniences.</a:t>
            </a:r>
          </a:p>
          <a:p>
            <a:pPr>
              <a:buFont typeface="Wingdings" pitchFamily="2" charset="2"/>
              <a:buChar char="§"/>
            </a:pPr>
            <a:endParaRPr lang="en-IN"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NPO [ ≤ RS. 5000/- per month subscription]</a:t>
            </a:r>
          </a:p>
          <a:p>
            <a:r>
              <a:rPr lang="en-IN" dirty="0" smtClean="0"/>
              <a:t>Artist – Folk/Classical (≤ Rs. 15000/- charges)</a:t>
            </a:r>
          </a:p>
          <a:p>
            <a:r>
              <a:rPr lang="en-IN" dirty="0" smtClean="0"/>
              <a:t>Museum, National Park, Zoo.</a:t>
            </a:r>
          </a:p>
          <a:p>
            <a:r>
              <a:rPr lang="en-IN" dirty="0" smtClean="0"/>
              <a:t>Circus, Dance Award function Ticket [≤ Rs. 250/- charges].  </a:t>
            </a:r>
          </a:p>
          <a:p>
            <a:endParaRPr lang="en-IN"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285720" y="1285860"/>
            <a:ext cx="8501122" cy="5286412"/>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IN" dirty="0" smtClean="0"/>
              <a:t>Time Of Supply For Goods U/S 12</a:t>
            </a:r>
            <a:endParaRPr lang="en-IN"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Nishi\Downloads\PHOTO-2019-10-14-22-01-14 (1).jpg"/>
          <p:cNvPicPr>
            <a:picLocks noChangeAspect="1" noChangeArrowheads="1"/>
          </p:cNvPicPr>
          <p:nvPr/>
        </p:nvPicPr>
        <p:blipFill>
          <a:blip r:embed="rId2"/>
          <a:srcRect/>
          <a:stretch>
            <a:fillRect/>
          </a:stretch>
        </p:blipFill>
        <p:spPr bwMode="auto">
          <a:xfrm>
            <a:off x="0" y="11583"/>
            <a:ext cx="9144000" cy="6846417"/>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0" y="-71462"/>
            <a:ext cx="9144000" cy="69294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9256" y="428604"/>
            <a:ext cx="3143272" cy="2643182"/>
          </a:xfrm>
        </p:spPr>
        <p:txBody>
          <a:bodyPr>
            <a:normAutofit/>
          </a:bodyPr>
          <a:lstStyle/>
          <a:p>
            <a:r>
              <a:rPr lang="en-US" sz="2000" b="1" dirty="0" smtClean="0"/>
              <a:t>U/S 14 Change in rate of tax in respect of supply of goods or services</a:t>
            </a:r>
            <a:endParaRPr lang="en-US" b="1" dirty="0"/>
          </a:p>
        </p:txBody>
      </p:sp>
      <p:pic>
        <p:nvPicPr>
          <p:cNvPr id="3074" name="Picture 2"/>
          <p:cNvPicPr>
            <a:picLocks noChangeAspect="1" noChangeArrowheads="1"/>
          </p:cNvPicPr>
          <p:nvPr/>
        </p:nvPicPr>
        <p:blipFill>
          <a:blip r:embed="rId2"/>
          <a:srcRect/>
          <a:stretch>
            <a:fillRect/>
          </a:stretch>
        </p:blipFill>
        <p:spPr bwMode="auto">
          <a:xfrm>
            <a:off x="0" y="0"/>
            <a:ext cx="5095875" cy="35052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4248150" y="3562350"/>
            <a:ext cx="4895850" cy="3295650"/>
          </a:xfrm>
          <a:prstGeom prst="rect">
            <a:avLst/>
          </a:prstGeom>
          <a:noFill/>
          <a:ln w="9525">
            <a:noFill/>
            <a:miter lim="800000"/>
            <a:headEnd/>
            <a:tailEnd/>
          </a:ln>
          <a:effec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rot="16200000">
            <a:off x="1143000" y="-1143003"/>
            <a:ext cx="6858001" cy="914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14282" y="642918"/>
          <a:ext cx="8786874" cy="59547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285720" y="428604"/>
            <a:ext cx="8401080" cy="357190"/>
          </a:xfrm>
        </p:spPr>
        <p:txBody>
          <a:bodyPr>
            <a:normAutofit fontScale="90000"/>
          </a:bodyPr>
          <a:lstStyle/>
          <a:p>
            <a:r>
              <a:rPr lang="en-IN" dirty="0" smtClean="0"/>
              <a:t>U/S 10 IGST Act - </a:t>
            </a:r>
            <a:r>
              <a:rPr lang="en-IN" b="1" i="1" dirty="0" smtClean="0"/>
              <a:t>PLACE OF SUPPLY</a:t>
            </a:r>
            <a:br>
              <a:rPr lang="en-IN" b="1" i="1" dirty="0" smtClean="0"/>
            </a:br>
            <a:endParaRPr lang="en-IN" dirty="0"/>
          </a:p>
        </p:txBody>
      </p:sp>
      <p:sp>
        <p:nvSpPr>
          <p:cNvPr id="6" name="Right Arrow 5"/>
          <p:cNvSpPr/>
          <p:nvPr/>
        </p:nvSpPr>
        <p:spPr>
          <a:xfrm>
            <a:off x="1928794" y="5143512"/>
            <a:ext cx="857256"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a:extLst>
              <a:ext uri="{FF2B5EF4-FFF2-40B4-BE49-F238E27FC236}">
                <a16:creationId xmlns="" xmlns:a16="http://schemas.microsoft.com/office/drawing/2014/main" id="{3B7B37C7-7A3B-45CE-A7C0-A22DA82C7F7F}"/>
              </a:ext>
            </a:extLst>
          </p:cNvPr>
          <p:cNvSpPr>
            <a:spLocks noGrp="1" noChangeArrowheads="1"/>
          </p:cNvSpPr>
          <p:nvPr>
            <p:ph type="ctrTitle"/>
          </p:nvPr>
        </p:nvSpPr>
        <p:spPr>
          <a:xfrm>
            <a:off x="838200" y="0"/>
            <a:ext cx="7772400" cy="1600200"/>
          </a:xfrm>
        </p:spPr>
        <p:txBody>
          <a:bodyPr/>
          <a:lstStyle/>
          <a:p>
            <a:pPr eaLnBrk="1" hangingPunct="1">
              <a:lnSpc>
                <a:spcPct val="70000"/>
              </a:lnSpc>
            </a:pPr>
            <a:r>
              <a:rPr lang="en-US" altLang="en-US" sz="2400" b="1" i="1" dirty="0"/>
              <a:t>Semester </a:t>
            </a:r>
            <a:r>
              <a:rPr lang="en-US" altLang="en-US" sz="2400" b="1" i="1" dirty="0" smtClean="0"/>
              <a:t>V</a:t>
            </a:r>
            <a:r>
              <a:rPr lang="en-US" altLang="en-US" sz="2400" b="1" i="1" dirty="0"/>
              <a:t/>
            </a:r>
            <a:br>
              <a:rPr lang="en-US" altLang="en-US" sz="2400" b="1" i="1" dirty="0"/>
            </a:br>
            <a:r>
              <a:rPr lang="en-US" altLang="en-US" sz="2400" b="1" i="1" dirty="0"/>
              <a:t>with Effect from the Academic Year </a:t>
            </a:r>
            <a:r>
              <a:rPr lang="en-US" altLang="en-US" sz="2400" b="1" i="1" dirty="0" smtClean="0"/>
              <a:t>2019-2020</a:t>
            </a:r>
            <a:r>
              <a:rPr lang="en-US" altLang="en-US" sz="2400" b="1" i="1" dirty="0"/>
              <a:t/>
            </a:r>
            <a:br>
              <a:rPr lang="en-US" altLang="en-US" sz="2400" b="1" i="1" dirty="0"/>
            </a:br>
            <a:r>
              <a:rPr lang="en-US" altLang="en-US" sz="2400" b="1" dirty="0">
                <a:solidFill>
                  <a:srgbClr val="92D050"/>
                </a:solidFill>
              </a:rPr>
              <a:t>Indirect Taxation- Goods and Services Tax Act</a:t>
            </a:r>
            <a:br>
              <a:rPr lang="en-US" altLang="en-US" sz="2400" b="1" dirty="0">
                <a:solidFill>
                  <a:srgbClr val="92D050"/>
                </a:solidFill>
              </a:rPr>
            </a:br>
            <a:r>
              <a:rPr lang="en-US" altLang="en-US" sz="2400" b="1" dirty="0">
                <a:solidFill>
                  <a:srgbClr val="92D050"/>
                </a:solidFill>
              </a:rPr>
              <a:t/>
            </a:r>
            <a:br>
              <a:rPr lang="en-US" altLang="en-US" sz="2400" b="1" dirty="0">
                <a:solidFill>
                  <a:srgbClr val="92D050"/>
                </a:solidFill>
              </a:rPr>
            </a:br>
            <a:r>
              <a:rPr lang="en-US" altLang="en-US" sz="3000" b="1" dirty="0" smtClean="0">
                <a:solidFill>
                  <a:srgbClr val="FF0000"/>
                </a:solidFill>
              </a:rPr>
              <a:t>BAF</a:t>
            </a:r>
            <a:endParaRPr lang="en-US" altLang="en-US" sz="3000" b="1" dirty="0">
              <a:solidFill>
                <a:srgbClr val="FF0000"/>
              </a:solidFill>
            </a:endParaRPr>
          </a:p>
        </p:txBody>
      </p:sp>
      <p:sp>
        <p:nvSpPr>
          <p:cNvPr id="4100" name="Rectangle 3">
            <a:extLst>
              <a:ext uri="{FF2B5EF4-FFF2-40B4-BE49-F238E27FC236}">
                <a16:creationId xmlns="" xmlns:a16="http://schemas.microsoft.com/office/drawing/2014/main" id="{62970CD0-41C7-47EC-98A0-480942B44AF4}"/>
              </a:ext>
            </a:extLst>
          </p:cNvPr>
          <p:cNvSpPr>
            <a:spLocks noGrp="1" noChangeArrowheads="1"/>
          </p:cNvSpPr>
          <p:nvPr>
            <p:ph type="subTitle" idx="1"/>
          </p:nvPr>
        </p:nvSpPr>
        <p:spPr>
          <a:xfrm>
            <a:off x="381000" y="1447800"/>
            <a:ext cx="8305800" cy="4953000"/>
          </a:xfrm>
        </p:spPr>
        <p:txBody>
          <a:bodyPr/>
          <a:lstStyle/>
          <a:p>
            <a:pPr eaLnBrk="1" hangingPunct="1">
              <a:lnSpc>
                <a:spcPct val="80000"/>
              </a:lnSpc>
            </a:pPr>
            <a:endParaRPr lang="en-US" altLang="en-US" sz="2800" i="1" u="sng">
              <a:solidFill>
                <a:schemeClr val="folHlink"/>
              </a:solidFill>
            </a:endParaRPr>
          </a:p>
          <a:p>
            <a:pPr eaLnBrk="1" hangingPunct="1">
              <a:lnSpc>
                <a:spcPct val="80000"/>
              </a:lnSpc>
            </a:pPr>
            <a:endParaRPr lang="en-US" altLang="en-US" sz="2800" i="1" u="sng">
              <a:solidFill>
                <a:schemeClr val="folHlink"/>
              </a:solidFill>
            </a:endParaRPr>
          </a:p>
        </p:txBody>
      </p:sp>
      <p:sp>
        <p:nvSpPr>
          <p:cNvPr id="4098" name="Rectangle 6">
            <a:extLst>
              <a:ext uri="{FF2B5EF4-FFF2-40B4-BE49-F238E27FC236}">
                <a16:creationId xmlns="" xmlns:a16="http://schemas.microsoft.com/office/drawing/2014/main" id="{22E51380-B710-4BD7-B39C-8A1A6A7B0EEF}"/>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793EA2C-4CAD-443A-91BE-2395029B6BAC}" type="slidenum">
              <a:rPr lang="en-US" altLang="en-US">
                <a:solidFill>
                  <a:srgbClr val="000000"/>
                </a:solidFill>
              </a:rPr>
              <a:pPr/>
              <a:t>6</a:t>
            </a:fld>
            <a:endParaRPr lang="en-US" altLang="en-US">
              <a:solidFill>
                <a:srgbClr val="000000"/>
              </a:solidFill>
            </a:endParaRPr>
          </a:p>
        </p:txBody>
      </p:sp>
      <p:graphicFrame>
        <p:nvGraphicFramePr>
          <p:cNvPr id="4141" name="Group 45">
            <a:extLst>
              <a:ext uri="{FF2B5EF4-FFF2-40B4-BE49-F238E27FC236}">
                <a16:creationId xmlns="" xmlns:a16="http://schemas.microsoft.com/office/drawing/2014/main" id="{C30F4206-3405-48EC-A7F9-DAEED4DC0202}"/>
              </a:ext>
            </a:extLst>
          </p:cNvPr>
          <p:cNvGraphicFramePr>
            <a:graphicFrameLocks noGrp="1"/>
          </p:cNvGraphicFramePr>
          <p:nvPr/>
        </p:nvGraphicFramePr>
        <p:xfrm>
          <a:off x="838200" y="1752600"/>
          <a:ext cx="7543800" cy="4599313"/>
        </p:xfrm>
        <a:graphic>
          <a:graphicData uri="http://schemas.openxmlformats.org/drawingml/2006/table">
            <a:tbl>
              <a:tblPr/>
              <a:tblGrid>
                <a:gridCol w="565150">
                  <a:extLst>
                    <a:ext uri="{9D8B030D-6E8A-4147-A177-3AD203B41FA5}">
                      <a16:colId xmlns="" xmlns:a16="http://schemas.microsoft.com/office/drawing/2014/main" val="1683016301"/>
                    </a:ext>
                  </a:extLst>
                </a:gridCol>
                <a:gridCol w="5607050">
                  <a:extLst>
                    <a:ext uri="{9D8B030D-6E8A-4147-A177-3AD203B41FA5}">
                      <a16:colId xmlns="" xmlns:a16="http://schemas.microsoft.com/office/drawing/2014/main" val="1637409044"/>
                    </a:ext>
                  </a:extLst>
                </a:gridCol>
                <a:gridCol w="1371600">
                  <a:extLst>
                    <a:ext uri="{9D8B030D-6E8A-4147-A177-3AD203B41FA5}">
                      <a16:colId xmlns="" xmlns:a16="http://schemas.microsoft.com/office/drawing/2014/main" val="1003991916"/>
                    </a:ext>
                  </a:extLst>
                </a:gridCol>
              </a:tblGrid>
              <a:tr h="639763">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err="1">
                          <a:ln>
                            <a:noFill/>
                          </a:ln>
                          <a:solidFill>
                            <a:srgbClr val="C00000"/>
                          </a:solidFill>
                          <a:effectLst/>
                          <a:latin typeface="Arial" panose="020B0604020202020204" pitchFamily="34" charset="0"/>
                          <a:cs typeface="Arial" panose="020B0604020202020204" pitchFamily="34" charset="0"/>
                        </a:rPr>
                        <a:t>Sr</a:t>
                      </a:r>
                      <a:r>
                        <a:rPr kumimoji="0" lang="en-US" altLang="en-US" sz="18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 No</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C00000"/>
                          </a:solidFill>
                          <a:effectLst/>
                          <a:latin typeface="Arial" panose="020B0604020202020204" pitchFamily="34" charset="0"/>
                          <a:cs typeface="Arial" panose="020B0604020202020204" pitchFamily="34" charset="0"/>
                        </a:rPr>
                        <a:t>Modules</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C00000"/>
                          </a:solidFill>
                          <a:effectLst/>
                          <a:latin typeface="Arial" panose="020B0604020202020204" pitchFamily="34" charset="0"/>
                          <a:cs typeface="Arial" panose="020B0604020202020204" pitchFamily="34" charset="0"/>
                        </a:rPr>
                        <a:t>No of lectures</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 xmlns:a16="http://schemas.microsoft.com/office/drawing/2014/main" val="2389419915"/>
                  </a:ext>
                </a:extLst>
              </a:tr>
              <a:tr h="579438">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1</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Introduction </a:t>
                      </a: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to Indirect Taxation &amp; GST</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10</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2103228743"/>
                  </a:ext>
                </a:extLst>
              </a:tr>
              <a:tr h="609600">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2</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chemeClr val="tx1"/>
                          </a:solidFill>
                          <a:effectLst/>
                          <a:latin typeface="Arial" panose="020B0604020202020204" pitchFamily="34" charset="0"/>
                          <a:cs typeface="Arial" panose="020B0604020202020204" pitchFamily="34" charset="0"/>
                        </a:rPr>
                        <a:t>Levy and Collection of Tax </a:t>
                      </a:r>
                      <a:endPar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08</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 xmlns:a16="http://schemas.microsoft.com/office/drawing/2014/main" val="2367454344"/>
                  </a:ext>
                </a:extLst>
              </a:tr>
              <a:tr h="608013">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3</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Time, Place and Value of Supply</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08</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2721055553"/>
                  </a:ext>
                </a:extLst>
              </a:tr>
              <a:tr h="608013">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4</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Input Tax Credit &amp; </a:t>
                      </a:r>
                      <a:r>
                        <a:rPr kumimoji="0" lang="en-US" altLang="en-US" sz="2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Computation of GST</a:t>
                      </a:r>
                      <a:endParaRPr kumimoji="0" lang="en-US" altLang="en-US"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20</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 xmlns:a16="http://schemas.microsoft.com/office/drawing/2014/main" val="695538100"/>
                  </a:ext>
                </a:extLst>
              </a:tr>
              <a:tr h="639763">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5</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chemeClr val="tx1"/>
                          </a:solidFill>
                          <a:effectLst/>
                          <a:latin typeface="Arial" panose="020B0604020202020204" pitchFamily="34" charset="0"/>
                          <a:cs typeface="Arial" panose="020B0604020202020204" pitchFamily="34" charset="0"/>
                        </a:rPr>
                        <a:t>Registration under GST Law </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06</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2410871302"/>
                  </a:ext>
                </a:extLst>
              </a:tr>
              <a:tr h="457200">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 xmlns:a16="http://schemas.microsoft.com/office/drawing/2014/main" val="2452177863"/>
                  </a:ext>
                </a:extLst>
              </a:tr>
              <a:tr h="457200">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MARKS- </a:t>
                      </a: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75                       </a:t>
                      </a:r>
                      <a:r>
                        <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LECTURES</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60</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517459288"/>
                  </a:ext>
                </a:extLst>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Nishi\Downloads\PHOTO-2019-10-14-22-01-15.jpg"/>
          <p:cNvPicPr>
            <a:picLocks noChangeAspect="1" noChangeArrowheads="1"/>
          </p:cNvPicPr>
          <p:nvPr/>
        </p:nvPicPr>
        <p:blipFill>
          <a:blip r:embed="rId2"/>
          <a:srcRect/>
          <a:stretch>
            <a:fillRect/>
          </a:stretch>
        </p:blipFill>
        <p:spPr bwMode="auto">
          <a:xfrm>
            <a:off x="-1" y="0"/>
            <a:ext cx="9144001" cy="6943370"/>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929198"/>
            <a:ext cx="9144000" cy="1928802"/>
          </a:xfrm>
        </p:spPr>
        <p:txBody>
          <a:bodyPr>
            <a:noAutofit/>
          </a:bodyPr>
          <a:lstStyle/>
          <a:p>
            <a:pPr algn="just"/>
            <a:r>
              <a:rPr lang="en-US" sz="1400" b="1" dirty="0" smtClean="0"/>
              <a:t>Section 19</a:t>
            </a:r>
            <a:r>
              <a:rPr lang="en-US" sz="1400" dirty="0" smtClean="0"/>
              <a:t> of the </a:t>
            </a:r>
            <a:r>
              <a:rPr lang="en-US" sz="1400" b="1" dirty="0" smtClean="0"/>
              <a:t>CGST Act</a:t>
            </a:r>
            <a:r>
              <a:rPr lang="en-US" sz="1400" dirty="0" smtClean="0"/>
              <a:t>, </a:t>
            </a:r>
            <a:r>
              <a:rPr lang="en-US" sz="1400" b="1" dirty="0" smtClean="0"/>
              <a:t>2017</a:t>
            </a:r>
            <a:r>
              <a:rPr lang="en-US" sz="1400" dirty="0" smtClean="0"/>
              <a:t> provides that the principal (a person supplying taxable goods to the job worker) shall be entitled to take the credit of input tax paid on inputs sent to the job- worker for the job work.</a:t>
            </a:r>
            <a:br>
              <a:rPr lang="en-US" sz="1400" dirty="0" smtClean="0"/>
            </a:br>
            <a:r>
              <a:rPr lang="en-US" sz="1400" dirty="0" smtClean="0"/>
              <a:t/>
            </a:r>
            <a:br>
              <a:rPr lang="en-US" sz="1400" dirty="0" smtClean="0"/>
            </a:br>
            <a:r>
              <a:rPr lang="en-US" sz="1400" b="1" dirty="0" smtClean="0"/>
              <a:t> section 20 of CGST Act</a:t>
            </a:r>
            <a:r>
              <a:rPr lang="en-US" sz="1400" dirty="0" smtClean="0"/>
              <a:t>,</a:t>
            </a:r>
            <a:r>
              <a:rPr lang="en-US" sz="1400" b="1" dirty="0" smtClean="0"/>
              <a:t>2017</a:t>
            </a:r>
            <a:r>
              <a:rPr lang="en-US" sz="1400" dirty="0" smtClean="0"/>
              <a:t>, explains about Manner of distribution of credit by Input Service Distributor under  </a:t>
            </a:r>
            <a:r>
              <a:rPr lang="en-US" sz="1400" b="1" dirty="0" smtClean="0"/>
              <a:t>CGST </a:t>
            </a:r>
            <a:r>
              <a:rPr lang="en-US" sz="1400" dirty="0" smtClean="0"/>
              <a:t/>
            </a:r>
            <a:br>
              <a:rPr lang="en-US" sz="1400" dirty="0" smtClean="0"/>
            </a:br>
            <a:r>
              <a:rPr lang="en-US" sz="1400" dirty="0" smtClean="0"/>
              <a:t/>
            </a:r>
            <a:br>
              <a:rPr lang="en-US" sz="1400" dirty="0" smtClean="0"/>
            </a:br>
            <a:r>
              <a:rPr lang="en-US" sz="1400" b="1" dirty="0" smtClean="0"/>
              <a:t> Section 21</a:t>
            </a:r>
            <a:r>
              <a:rPr lang="en-US" sz="1400" dirty="0" smtClean="0"/>
              <a:t>(1) says that the Input Service Distributor shall distribute, in such manner as may be prescribed, the credit of </a:t>
            </a:r>
            <a:r>
              <a:rPr lang="en-US" sz="1400" b="1" dirty="0" smtClean="0"/>
              <a:t>CGST</a:t>
            </a:r>
            <a:r>
              <a:rPr lang="en-US" sz="1400" dirty="0" smtClean="0"/>
              <a:t> as </a:t>
            </a:r>
            <a:r>
              <a:rPr lang="en-US" sz="1400" b="1" dirty="0" smtClean="0"/>
              <a:t>CGST</a:t>
            </a:r>
            <a:r>
              <a:rPr lang="en-US" sz="1400" dirty="0" smtClean="0"/>
              <a:t> or IGST and IGST as IGST or </a:t>
            </a:r>
            <a:r>
              <a:rPr lang="en-US" sz="1400" b="1" dirty="0" smtClean="0"/>
              <a:t>CGST</a:t>
            </a:r>
            <a:r>
              <a:rPr lang="en-US" sz="1400" dirty="0" smtClean="0"/>
              <a:t>, by way of issue of a prescribed document containing, inter-alia, the amount of input tax credit being distributed or being reduced thereafter, </a:t>
            </a:r>
            <a:endParaRPr lang="en-US" sz="1400" dirty="0">
              <a:latin typeface="+mn-lt"/>
            </a:endParaRPr>
          </a:p>
        </p:txBody>
      </p:sp>
      <p:pic>
        <p:nvPicPr>
          <p:cNvPr id="5123" name="Picture 3" descr="C:\Users\Nishi\Downloads\PHOTO-2019-10-14-22-01-15 (1).jpg"/>
          <p:cNvPicPr>
            <a:picLocks noChangeAspect="1" noChangeArrowheads="1"/>
          </p:cNvPicPr>
          <p:nvPr/>
        </p:nvPicPr>
        <p:blipFill>
          <a:blip r:embed="rId2"/>
          <a:srcRect/>
          <a:stretch>
            <a:fillRect/>
          </a:stretch>
        </p:blipFill>
        <p:spPr bwMode="auto">
          <a:xfrm>
            <a:off x="0" y="-28524"/>
            <a:ext cx="9144000" cy="4991037"/>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r="9375"/>
          <a:stretch>
            <a:fillRect/>
          </a:stretch>
        </p:blipFill>
        <p:spPr bwMode="auto">
          <a:xfrm rot="16200000">
            <a:off x="1143000" y="-1143000"/>
            <a:ext cx="6857999" cy="914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3276600"/>
            <a:ext cx="4419600" cy="1015663"/>
          </a:xfrm>
          <a:prstGeom prst="rect">
            <a:avLst/>
          </a:prstGeom>
          <a:noFill/>
        </p:spPr>
        <p:txBody>
          <a:bodyPr>
            <a:spAutoFit/>
          </a:bodyPr>
          <a:lstStyle/>
          <a:p>
            <a:pPr algn="ctr">
              <a:defRPr/>
            </a:pPr>
            <a:r>
              <a:rPr lang="en-US"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charset="0"/>
              </a:rPr>
              <a:t>Thank You</a:t>
            </a:r>
          </a:p>
        </p:txBody>
      </p:sp>
      <p:sp>
        <p:nvSpPr>
          <p:cNvPr id="5" name="TextBox 4"/>
          <p:cNvSpPr txBox="1"/>
          <p:nvPr/>
        </p:nvSpPr>
        <p:spPr>
          <a:xfrm>
            <a:off x="4191000" y="4419600"/>
            <a:ext cx="4724399" cy="2246769"/>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2000" b="1" dirty="0">
                <a:ln w="10541" cmpd="sng">
                  <a:solidFill>
                    <a:srgbClr val="7D7D7D">
                      <a:tint val="100000"/>
                      <a:shade val="100000"/>
                      <a:satMod val="110000"/>
                    </a:srgbClr>
                  </a:solidFill>
                  <a:prstDash val="solid"/>
                </a:ln>
                <a:solidFill>
                  <a:schemeClr val="tx1"/>
                </a:solidFill>
              </a:rPr>
              <a:t>For </a:t>
            </a:r>
            <a:r>
              <a:rPr lang="en-US" sz="2000" b="1" dirty="0" smtClean="0">
                <a:ln w="10541" cmpd="sng">
                  <a:solidFill>
                    <a:srgbClr val="7D7D7D">
                      <a:tint val="100000"/>
                      <a:shade val="100000"/>
                      <a:satMod val="110000"/>
                    </a:srgbClr>
                  </a:solidFill>
                  <a:prstDash val="solid"/>
                </a:ln>
                <a:solidFill>
                  <a:schemeClr val="tx1"/>
                </a:solidFill>
              </a:rPr>
              <a:t>Future Assistance Feel Free To: </a:t>
            </a:r>
            <a:endParaRPr lang="en-US" sz="2000" b="1" dirty="0">
              <a:ln w="10541" cmpd="sng">
                <a:solidFill>
                  <a:srgbClr val="7D7D7D">
                    <a:tint val="100000"/>
                    <a:shade val="100000"/>
                    <a:satMod val="110000"/>
                  </a:srgbClr>
                </a:solidFill>
                <a:prstDash val="solid"/>
              </a:ln>
              <a:solidFill>
                <a:schemeClr val="tx1"/>
              </a:solidFill>
            </a:endParaRPr>
          </a:p>
          <a:p>
            <a:pPr>
              <a:defRPr/>
            </a:pPr>
            <a:r>
              <a:rPr lang="en-US" sz="2000" b="1" dirty="0">
                <a:ln w="10541" cmpd="sng">
                  <a:solidFill>
                    <a:srgbClr val="7D7D7D">
                      <a:tint val="100000"/>
                      <a:shade val="100000"/>
                      <a:satMod val="110000"/>
                    </a:srgbClr>
                  </a:solidFill>
                  <a:prstDash val="solid"/>
                </a:ln>
                <a:solidFill>
                  <a:schemeClr val="tx1"/>
                </a:solidFill>
              </a:rPr>
              <a:t>Contact : Lion Dr. </a:t>
            </a:r>
            <a:r>
              <a:rPr lang="en-US" sz="2000" b="1" dirty="0" err="1">
                <a:ln w="10541" cmpd="sng">
                  <a:solidFill>
                    <a:srgbClr val="7D7D7D">
                      <a:tint val="100000"/>
                      <a:shade val="100000"/>
                      <a:satMod val="110000"/>
                    </a:srgbClr>
                  </a:solidFill>
                  <a:prstDash val="solid"/>
                </a:ln>
                <a:solidFill>
                  <a:schemeClr val="tx1"/>
                </a:solidFill>
              </a:rPr>
              <a:t>Nishikant</a:t>
            </a:r>
            <a:r>
              <a:rPr lang="en-US" sz="2000" b="1" dirty="0">
                <a:ln w="10541" cmpd="sng">
                  <a:solidFill>
                    <a:srgbClr val="7D7D7D">
                      <a:tint val="100000"/>
                      <a:shade val="100000"/>
                      <a:satMod val="110000"/>
                    </a:srgbClr>
                  </a:solidFill>
                  <a:prstDash val="solid"/>
                </a:ln>
                <a:solidFill>
                  <a:schemeClr val="tx1"/>
                </a:solidFill>
              </a:rPr>
              <a:t> </a:t>
            </a:r>
            <a:r>
              <a:rPr lang="en-US" sz="2000" b="1" dirty="0" err="1">
                <a:ln w="10541" cmpd="sng">
                  <a:solidFill>
                    <a:srgbClr val="7D7D7D">
                      <a:tint val="100000"/>
                      <a:shade val="100000"/>
                      <a:satMod val="110000"/>
                    </a:srgbClr>
                  </a:solidFill>
                  <a:prstDash val="solid"/>
                </a:ln>
                <a:solidFill>
                  <a:schemeClr val="tx1"/>
                </a:solidFill>
              </a:rPr>
              <a:t>Jha</a:t>
            </a:r>
            <a:endParaRPr lang="en-US" sz="2000" b="1" dirty="0">
              <a:ln w="10541" cmpd="sng">
                <a:solidFill>
                  <a:srgbClr val="7D7D7D">
                    <a:tint val="100000"/>
                    <a:shade val="100000"/>
                    <a:satMod val="110000"/>
                  </a:srgbClr>
                </a:solidFill>
                <a:prstDash val="solid"/>
              </a:ln>
              <a:solidFill>
                <a:schemeClr val="tx1"/>
              </a:solidFill>
              <a:latin typeface="+mj-lt"/>
            </a:endParaRPr>
          </a:p>
          <a:p>
            <a:pPr>
              <a:defRPr/>
            </a:pPr>
            <a:r>
              <a:rPr lang="en-US" sz="2000" b="1" dirty="0">
                <a:ln w="10541" cmpd="sng">
                  <a:solidFill>
                    <a:srgbClr val="7D7D7D">
                      <a:tint val="100000"/>
                      <a:shade val="100000"/>
                      <a:satMod val="110000"/>
                    </a:srgbClr>
                  </a:solidFill>
                  <a:prstDash val="solid"/>
                </a:ln>
                <a:solidFill>
                  <a:schemeClr val="tx1"/>
                </a:solidFill>
              </a:rPr>
              <a:t>Tel: +</a:t>
            </a:r>
            <a:r>
              <a:rPr lang="en-US" sz="2000" b="1" dirty="0" smtClean="0">
                <a:ln w="10541" cmpd="sng">
                  <a:solidFill>
                    <a:srgbClr val="7D7D7D">
                      <a:tint val="100000"/>
                      <a:shade val="100000"/>
                      <a:satMod val="110000"/>
                    </a:srgbClr>
                  </a:solidFill>
                  <a:prstDash val="solid"/>
                </a:ln>
                <a:solidFill>
                  <a:schemeClr val="tx1"/>
                </a:solidFill>
              </a:rPr>
              <a:t>91- 9004883439  or          	     9820373439</a:t>
            </a:r>
            <a:endParaRPr lang="en-US" sz="2000" b="1" dirty="0">
              <a:ln w="10541" cmpd="sng">
                <a:solidFill>
                  <a:srgbClr val="7D7D7D">
                    <a:tint val="100000"/>
                    <a:shade val="100000"/>
                    <a:satMod val="110000"/>
                  </a:srgbClr>
                </a:solidFill>
                <a:prstDash val="solid"/>
              </a:ln>
              <a:solidFill>
                <a:schemeClr val="tx1"/>
              </a:solidFill>
            </a:endParaRPr>
          </a:p>
          <a:p>
            <a:pPr>
              <a:defRPr/>
            </a:pPr>
            <a:r>
              <a:rPr lang="en-US" sz="2000" b="1" dirty="0">
                <a:ln w="10541" cmpd="sng">
                  <a:solidFill>
                    <a:srgbClr val="7D7D7D">
                      <a:tint val="100000"/>
                      <a:shade val="100000"/>
                      <a:satMod val="110000"/>
                    </a:srgbClr>
                  </a:solidFill>
                  <a:prstDash val="solid"/>
                </a:ln>
                <a:solidFill>
                  <a:schemeClr val="tx1"/>
                </a:solidFill>
              </a:rPr>
              <a:t>Email: </a:t>
            </a:r>
            <a:r>
              <a:rPr lang="en-US" sz="2000" b="1" dirty="0" smtClean="0">
                <a:ln w="10541" cmpd="sng">
                  <a:solidFill>
                    <a:srgbClr val="7D7D7D">
                      <a:tint val="100000"/>
                      <a:shade val="100000"/>
                      <a:satMod val="110000"/>
                    </a:srgbClr>
                  </a:solidFill>
                  <a:prstDash val="solid"/>
                </a:ln>
                <a:solidFill>
                  <a:schemeClr val="tx1"/>
                </a:solidFill>
                <a:hlinkClick r:id="rId2"/>
              </a:rPr>
              <a:t>drnishikantjha@gmail.com</a:t>
            </a:r>
            <a:endParaRPr lang="en-US" sz="2000" b="1" dirty="0">
              <a:ln w="10541" cmpd="sng">
                <a:solidFill>
                  <a:srgbClr val="7D7D7D">
                    <a:tint val="100000"/>
                    <a:shade val="100000"/>
                    <a:satMod val="110000"/>
                  </a:srgbClr>
                </a:solidFill>
                <a:prstDash val="solid"/>
              </a:ln>
              <a:solidFill>
                <a:schemeClr val="tx1"/>
              </a:solidFill>
            </a:endParaRPr>
          </a:p>
          <a:p>
            <a:pPr>
              <a:defRPr/>
            </a:pPr>
            <a:r>
              <a:rPr lang="en-US" sz="2000" b="1" dirty="0">
                <a:ln w="10541" cmpd="sng">
                  <a:solidFill>
                    <a:srgbClr val="7D7D7D">
                      <a:tint val="100000"/>
                      <a:shade val="100000"/>
                      <a:satMod val="110000"/>
                    </a:srgbClr>
                  </a:solidFill>
                  <a:prstDash val="solid"/>
                </a:ln>
                <a:solidFill>
                  <a:schemeClr val="tx1"/>
                </a:solidFill>
              </a:rPr>
              <a:t>	</a:t>
            </a:r>
            <a:r>
              <a:rPr lang="en-US" sz="2000" b="1" dirty="0">
                <a:ln w="10541" cmpd="sng">
                  <a:solidFill>
                    <a:srgbClr val="7D7D7D">
                      <a:tint val="100000"/>
                      <a:shade val="100000"/>
                      <a:satMod val="110000"/>
                    </a:srgbClr>
                  </a:solidFill>
                  <a:prstDash val="solid"/>
                </a:ln>
                <a:solidFill>
                  <a:schemeClr val="tx1"/>
                </a:solidFill>
                <a:hlinkClick r:id="rId3"/>
              </a:rPr>
              <a:t>nishisir2001@gmail.com</a:t>
            </a:r>
            <a:endParaRPr lang="en-US" sz="2000" b="1" dirty="0">
              <a:ln w="10541" cmpd="sng">
                <a:solidFill>
                  <a:srgbClr val="7D7D7D">
                    <a:tint val="100000"/>
                    <a:shade val="100000"/>
                    <a:satMod val="110000"/>
                  </a:srgbClr>
                </a:solidFill>
                <a:prstDash val="solid"/>
              </a:ln>
              <a:solidFill>
                <a:schemeClr val="tx1"/>
              </a:solidFill>
            </a:endParaRPr>
          </a:p>
          <a:p>
            <a:pPr>
              <a:defRPr/>
            </a:pPr>
            <a:r>
              <a:rPr lang="en-US" sz="2000" b="1" dirty="0">
                <a:ln w="10541" cmpd="sng">
                  <a:solidFill>
                    <a:srgbClr val="7D7D7D">
                      <a:tint val="100000"/>
                      <a:shade val="100000"/>
                      <a:satMod val="110000"/>
                    </a:srgbClr>
                  </a:solidFill>
                  <a:prstDash val="solid"/>
                </a:ln>
                <a:solidFill>
                  <a:schemeClr val="tx1"/>
                </a:solidFill>
              </a:rPr>
              <a:t>Website: </a:t>
            </a:r>
            <a:r>
              <a:rPr lang="en-US" sz="2000" b="1" dirty="0" smtClean="0">
                <a:ln w="10541" cmpd="sng">
                  <a:solidFill>
                    <a:srgbClr val="7D7D7D">
                      <a:tint val="100000"/>
                      <a:shade val="100000"/>
                      <a:satMod val="110000"/>
                    </a:srgbClr>
                  </a:solidFill>
                  <a:prstDash val="solid"/>
                </a:ln>
                <a:solidFill>
                  <a:schemeClr val="tx1"/>
                </a:solidFill>
              </a:rPr>
              <a:t>www.drnishikantjha.com</a:t>
            </a:r>
            <a:endParaRPr lang="en-US" sz="2000" b="1" dirty="0">
              <a:ln w="10541" cmpd="sng">
                <a:solidFill>
                  <a:srgbClr val="7D7D7D">
                    <a:tint val="100000"/>
                    <a:shade val="100000"/>
                    <a:satMod val="110000"/>
                  </a:srgbClr>
                </a:solidFill>
                <a:prstDash val="solid"/>
              </a:ln>
              <a:solidFill>
                <a:schemeClr val="tx1"/>
              </a:solidFill>
            </a:endParaRPr>
          </a:p>
        </p:txBody>
      </p:sp>
      <p:sp>
        <p:nvSpPr>
          <p:cNvPr id="6" name="Rectangle 5"/>
          <p:cNvSpPr>
            <a:spLocks noChangeArrowheads="1"/>
          </p:cNvSpPr>
          <p:nvPr/>
        </p:nvSpPr>
        <p:spPr bwMode="auto">
          <a:xfrm>
            <a:off x="0" y="2"/>
            <a:ext cx="9144000" cy="1236663"/>
          </a:xfrm>
          <a:prstGeom prst="rect">
            <a:avLst/>
          </a:prstGeom>
          <a:noFill/>
          <a:ln w="9525">
            <a:noFill/>
            <a:miter lim="800000"/>
            <a:headEnd/>
            <a:tailEnd/>
          </a:ln>
        </p:spPr>
        <p:txBody>
          <a:bodyPr>
            <a:spAutoFit/>
          </a:bodyPr>
          <a:lstStyle/>
          <a:p>
            <a:pPr marL="342900" indent="-342900" algn="ctr">
              <a:lnSpc>
                <a:spcPct val="90000"/>
              </a:lnSpc>
              <a:spcBef>
                <a:spcPct val="20000"/>
              </a:spcBef>
              <a:buSzPct val="90000"/>
            </a:pPr>
            <a:r>
              <a:rPr lang="en-US" sz="2400" b="1">
                <a:solidFill>
                  <a:srgbClr val="3333FF"/>
                </a:solidFill>
              </a:rPr>
              <a:t>Today Students are not Careless but they are Cared Less</a:t>
            </a:r>
          </a:p>
          <a:p>
            <a:pPr marL="342900" indent="-342900" algn="ctr">
              <a:lnSpc>
                <a:spcPct val="90000"/>
              </a:lnSpc>
              <a:spcBef>
                <a:spcPct val="20000"/>
              </a:spcBef>
              <a:buSzPct val="90000"/>
            </a:pPr>
            <a:r>
              <a:rPr lang="en-US" sz="2400" b="1">
                <a:solidFill>
                  <a:srgbClr val="3333FF"/>
                </a:solidFill>
              </a:rPr>
              <a:t>&amp; </a:t>
            </a:r>
          </a:p>
          <a:p>
            <a:pPr marL="342900" indent="-342900" algn="ctr">
              <a:lnSpc>
                <a:spcPct val="90000"/>
              </a:lnSpc>
              <a:spcBef>
                <a:spcPct val="20000"/>
              </a:spcBef>
              <a:buSzPct val="90000"/>
            </a:pPr>
            <a:r>
              <a:rPr lang="en-US" sz="2400" b="1">
                <a:solidFill>
                  <a:srgbClr val="3333FF"/>
                </a:solidFill>
              </a:rPr>
              <a:t>They are not Useless but they are Used Less </a:t>
            </a:r>
          </a:p>
        </p:txBody>
      </p:sp>
      <p:sp>
        <p:nvSpPr>
          <p:cNvPr id="7" name="Rectangle 3"/>
          <p:cNvSpPr>
            <a:spLocks noChangeArrowheads="1"/>
          </p:cNvSpPr>
          <p:nvPr/>
        </p:nvSpPr>
        <p:spPr bwMode="auto">
          <a:xfrm>
            <a:off x="533400" y="2514600"/>
            <a:ext cx="7772400" cy="577850"/>
          </a:xfrm>
          <a:prstGeom prst="rect">
            <a:avLst/>
          </a:prstGeom>
          <a:noFill/>
          <a:ln w="9525">
            <a:noFill/>
            <a:miter lim="800000"/>
            <a:headEnd/>
            <a:tailEnd/>
          </a:ln>
        </p:spPr>
        <p:txBody>
          <a:bodyPr anchor="b"/>
          <a:lstStyle/>
          <a:p>
            <a:pPr algn="ctr"/>
            <a:r>
              <a:rPr lang="en-US" sz="4000" b="1">
                <a:solidFill>
                  <a:srgbClr val="FF0000"/>
                </a:solidFill>
                <a:latin typeface="Arial Narrow" pitchFamily="34" charset="0"/>
              </a:rPr>
              <a:t>Dear Students…..You Do… What You Love….&amp;   Love… What You 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amond(in)">
                                      <p:cBhvr>
                                        <p:cTn id="31" dur="20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ppt_x"/>
                                          </p:val>
                                        </p:tav>
                                        <p:tav tm="100000">
                                          <p:val>
                                            <p:strVal val="#ppt_x"/>
                                          </p:val>
                                        </p:tav>
                                      </p:tavLst>
                                    </p:anim>
                                    <p:anim calcmode="lin" valueType="num">
                                      <p:cBhvr additive="base">
                                        <p:cTn id="3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 xmlns:a16="http://schemas.microsoft.com/office/drawing/2014/main" id="{233A9FAD-0353-48CD-A499-F1E07C945F6D}"/>
              </a:ext>
            </a:extLst>
          </p:cNvPr>
          <p:cNvSpPr>
            <a:spLocks noGrp="1" noChangeArrowheads="1"/>
          </p:cNvSpPr>
          <p:nvPr>
            <p:ph type="ctrTitle"/>
          </p:nvPr>
        </p:nvSpPr>
        <p:spPr>
          <a:xfrm>
            <a:off x="838200" y="0"/>
            <a:ext cx="7772400" cy="1600200"/>
          </a:xfrm>
        </p:spPr>
        <p:txBody>
          <a:bodyPr/>
          <a:lstStyle/>
          <a:p>
            <a:pPr eaLnBrk="1" hangingPunct="1">
              <a:lnSpc>
                <a:spcPct val="70000"/>
              </a:lnSpc>
            </a:pPr>
            <a:r>
              <a:rPr lang="en-US" altLang="en-US" sz="2400" b="1" i="1" dirty="0"/>
              <a:t>Semester VI</a:t>
            </a:r>
            <a:br>
              <a:rPr lang="en-US" altLang="en-US" sz="2400" b="1" i="1" dirty="0"/>
            </a:br>
            <a:r>
              <a:rPr lang="en-US" altLang="en-US" sz="2400" b="1" i="1" dirty="0"/>
              <a:t>with Effect from the Academic Year </a:t>
            </a:r>
            <a:r>
              <a:rPr lang="en-US" altLang="en-US" sz="2400" b="1" i="1" dirty="0" smtClean="0"/>
              <a:t>2019-2020</a:t>
            </a:r>
            <a:r>
              <a:rPr lang="en-US" altLang="en-US" sz="2400" b="1" i="1" dirty="0"/>
              <a:t/>
            </a:r>
            <a:br>
              <a:rPr lang="en-US" altLang="en-US" sz="2400" b="1" i="1" dirty="0"/>
            </a:br>
            <a:r>
              <a:rPr lang="en-US" altLang="en-US" sz="2400" b="1" dirty="0">
                <a:solidFill>
                  <a:srgbClr val="92D050"/>
                </a:solidFill>
              </a:rPr>
              <a:t>Indirect Taxation- Goods and Services Tax Act</a:t>
            </a:r>
            <a:br>
              <a:rPr lang="en-US" altLang="en-US" sz="2400" b="1" dirty="0">
                <a:solidFill>
                  <a:srgbClr val="92D050"/>
                </a:solidFill>
              </a:rPr>
            </a:br>
            <a:r>
              <a:rPr lang="en-US" altLang="en-US" sz="2400" b="1" dirty="0">
                <a:solidFill>
                  <a:srgbClr val="92D050"/>
                </a:solidFill>
              </a:rPr>
              <a:t/>
            </a:r>
            <a:br>
              <a:rPr lang="en-US" altLang="en-US" sz="2400" b="1" dirty="0">
                <a:solidFill>
                  <a:srgbClr val="92D050"/>
                </a:solidFill>
              </a:rPr>
            </a:br>
            <a:r>
              <a:rPr lang="en-US" altLang="en-US" sz="3000" b="1" dirty="0">
                <a:solidFill>
                  <a:srgbClr val="FF0000"/>
                </a:solidFill>
              </a:rPr>
              <a:t>BAF</a:t>
            </a:r>
          </a:p>
        </p:txBody>
      </p:sp>
      <p:sp>
        <p:nvSpPr>
          <p:cNvPr id="5124" name="Rectangle 3">
            <a:extLst>
              <a:ext uri="{FF2B5EF4-FFF2-40B4-BE49-F238E27FC236}">
                <a16:creationId xmlns="" xmlns:a16="http://schemas.microsoft.com/office/drawing/2014/main" id="{5577BF37-3C79-4259-AA67-A56EDC8ABE5C}"/>
              </a:ext>
            </a:extLst>
          </p:cNvPr>
          <p:cNvSpPr>
            <a:spLocks noGrp="1" noChangeArrowheads="1"/>
          </p:cNvSpPr>
          <p:nvPr>
            <p:ph type="subTitle" idx="1"/>
          </p:nvPr>
        </p:nvSpPr>
        <p:spPr>
          <a:xfrm>
            <a:off x="381000" y="1447800"/>
            <a:ext cx="8305800" cy="4953000"/>
          </a:xfrm>
        </p:spPr>
        <p:txBody>
          <a:bodyPr/>
          <a:lstStyle/>
          <a:p>
            <a:pPr eaLnBrk="1" hangingPunct="1">
              <a:lnSpc>
                <a:spcPct val="80000"/>
              </a:lnSpc>
            </a:pPr>
            <a:endParaRPr lang="en-US" altLang="en-US" sz="2800" i="1" u="sng">
              <a:solidFill>
                <a:schemeClr val="folHlink"/>
              </a:solidFill>
            </a:endParaRPr>
          </a:p>
          <a:p>
            <a:pPr eaLnBrk="1" hangingPunct="1">
              <a:lnSpc>
                <a:spcPct val="80000"/>
              </a:lnSpc>
            </a:pPr>
            <a:endParaRPr lang="en-US" altLang="en-US" sz="2800" i="1" u="sng">
              <a:solidFill>
                <a:schemeClr val="folHlink"/>
              </a:solidFill>
            </a:endParaRPr>
          </a:p>
        </p:txBody>
      </p:sp>
      <p:sp>
        <p:nvSpPr>
          <p:cNvPr id="5122" name="Rectangle 6">
            <a:extLst>
              <a:ext uri="{FF2B5EF4-FFF2-40B4-BE49-F238E27FC236}">
                <a16:creationId xmlns="" xmlns:a16="http://schemas.microsoft.com/office/drawing/2014/main" id="{043BA702-5427-47D9-8071-F1B63562724B}"/>
              </a:ext>
            </a:extLst>
          </p:cNvPr>
          <p:cNvSpPr>
            <a:spLocks noGrp="1" noChangeArrowheads="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76869B3-3690-4337-AFCB-CED435188EF2}" type="slidenum">
              <a:rPr lang="en-US" altLang="en-US">
                <a:solidFill>
                  <a:srgbClr val="000000"/>
                </a:solidFill>
              </a:rPr>
              <a:pPr/>
              <a:t>7</a:t>
            </a:fld>
            <a:endParaRPr lang="en-US" altLang="en-US">
              <a:solidFill>
                <a:srgbClr val="000000"/>
              </a:solidFill>
            </a:endParaRPr>
          </a:p>
        </p:txBody>
      </p:sp>
      <p:graphicFrame>
        <p:nvGraphicFramePr>
          <p:cNvPr id="5165" name="Group 45">
            <a:extLst>
              <a:ext uri="{FF2B5EF4-FFF2-40B4-BE49-F238E27FC236}">
                <a16:creationId xmlns="" xmlns:a16="http://schemas.microsoft.com/office/drawing/2014/main" id="{232D6D59-9626-4A0C-9AB8-61F2F74AB0C0}"/>
              </a:ext>
            </a:extLst>
          </p:cNvPr>
          <p:cNvGraphicFramePr>
            <a:graphicFrameLocks noGrp="1"/>
          </p:cNvGraphicFramePr>
          <p:nvPr/>
        </p:nvGraphicFramePr>
        <p:xfrm>
          <a:off x="838200" y="1524000"/>
          <a:ext cx="7543800" cy="4370392"/>
        </p:xfrm>
        <a:graphic>
          <a:graphicData uri="http://schemas.openxmlformats.org/drawingml/2006/table">
            <a:tbl>
              <a:tblPr/>
              <a:tblGrid>
                <a:gridCol w="565150">
                  <a:extLst>
                    <a:ext uri="{9D8B030D-6E8A-4147-A177-3AD203B41FA5}">
                      <a16:colId xmlns="" xmlns:a16="http://schemas.microsoft.com/office/drawing/2014/main" val="537067890"/>
                    </a:ext>
                  </a:extLst>
                </a:gridCol>
                <a:gridCol w="5607050">
                  <a:extLst>
                    <a:ext uri="{9D8B030D-6E8A-4147-A177-3AD203B41FA5}">
                      <a16:colId xmlns="" xmlns:a16="http://schemas.microsoft.com/office/drawing/2014/main" val="2643274482"/>
                    </a:ext>
                  </a:extLst>
                </a:gridCol>
                <a:gridCol w="1371600">
                  <a:extLst>
                    <a:ext uri="{9D8B030D-6E8A-4147-A177-3AD203B41FA5}">
                      <a16:colId xmlns="" xmlns:a16="http://schemas.microsoft.com/office/drawing/2014/main" val="3618350677"/>
                    </a:ext>
                  </a:extLst>
                </a:gridCol>
              </a:tblGrid>
              <a:tr h="868363">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err="1">
                          <a:ln>
                            <a:noFill/>
                          </a:ln>
                          <a:solidFill>
                            <a:srgbClr val="C00000"/>
                          </a:solidFill>
                          <a:effectLst/>
                          <a:latin typeface="Arial" panose="020B0604020202020204" pitchFamily="34" charset="0"/>
                          <a:cs typeface="Arial" panose="020B0604020202020204" pitchFamily="34" charset="0"/>
                        </a:rPr>
                        <a:t>Sr</a:t>
                      </a:r>
                      <a:r>
                        <a:rPr kumimoji="0" lang="en-US" altLang="en-US" sz="1800" b="1" i="0" u="none" strike="noStrike" cap="none" normalizeH="0" baseline="0" dirty="0">
                          <a:ln>
                            <a:noFill/>
                          </a:ln>
                          <a:solidFill>
                            <a:srgbClr val="C00000"/>
                          </a:solidFill>
                          <a:effectLst/>
                          <a:latin typeface="Arial" panose="020B0604020202020204" pitchFamily="34" charset="0"/>
                          <a:cs typeface="Arial" panose="020B0604020202020204" pitchFamily="34" charset="0"/>
                        </a:rPr>
                        <a:t> No</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C00000"/>
                          </a:solidFill>
                          <a:effectLst/>
                          <a:latin typeface="Arial" panose="020B0604020202020204" pitchFamily="34" charset="0"/>
                          <a:cs typeface="Arial" panose="020B0604020202020204" pitchFamily="34" charset="0"/>
                        </a:rPr>
                        <a:t>Modules</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C00000"/>
                          </a:solidFill>
                          <a:effectLst/>
                          <a:latin typeface="Arial" panose="020B0604020202020204" pitchFamily="34" charset="0"/>
                          <a:cs typeface="Arial" panose="020B0604020202020204" pitchFamily="34" charset="0"/>
                        </a:rPr>
                        <a:t>No of lectures</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 xmlns:a16="http://schemas.microsoft.com/office/drawing/2014/main" val="3593098230"/>
                  </a:ext>
                </a:extLst>
              </a:tr>
              <a:tr h="579438">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1</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Payment of tax &amp; refund 	</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10</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2425060245"/>
                  </a:ext>
                </a:extLst>
              </a:tr>
              <a:tr h="609600">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2</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chemeClr val="tx1"/>
                          </a:solidFill>
                          <a:effectLst/>
                          <a:latin typeface="Arial" panose="020B0604020202020204" pitchFamily="34" charset="0"/>
                          <a:cs typeface="Arial" panose="020B0604020202020204" pitchFamily="34" charset="0"/>
                        </a:rPr>
                        <a:t>Returns </a:t>
                      </a:r>
                      <a:endPar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10</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 xmlns:a16="http://schemas.microsoft.com/office/drawing/2014/main" val="1716371811"/>
                  </a:ext>
                </a:extLst>
              </a:tr>
              <a:tr h="608013">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3</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IN"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Accounts, Audit, Assessment, Records</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10</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960991939"/>
                  </a:ext>
                </a:extLst>
              </a:tr>
              <a:tr h="608013">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4</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chemeClr val="tx1"/>
                          </a:solidFill>
                          <a:effectLst/>
                          <a:latin typeface="Arial" panose="020B0604020202020204" pitchFamily="34" charset="0"/>
                          <a:cs typeface="Arial" panose="020B0604020202020204" pitchFamily="34" charset="0"/>
                        </a:rPr>
                        <a:t>Customs Act- I</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15</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 xmlns:a16="http://schemas.microsoft.com/office/drawing/2014/main" val="3574946338"/>
                  </a:ext>
                </a:extLst>
              </a:tr>
              <a:tr h="639763">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5</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chemeClr val="tx1"/>
                          </a:solidFill>
                          <a:effectLst/>
                          <a:latin typeface="Arial" panose="020B0604020202020204" pitchFamily="34" charset="0"/>
                          <a:cs typeface="Arial" panose="020B0604020202020204" pitchFamily="34" charset="0"/>
                        </a:rPr>
                        <a:t>Customs Act- II</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15</a:t>
                      </a: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928944898"/>
                  </a:ext>
                </a:extLst>
              </a:tr>
              <a:tr h="457200">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MARKS- 75                        LECTURES</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Arial" panose="020B0604020202020204" pitchFamily="34" charset="0"/>
                          <a:cs typeface="Arial" panose="020B0604020202020204" pitchFamily="34" charset="0"/>
                        </a:rPr>
                        <a:t>60</a:t>
                      </a:r>
                    </a:p>
                  </a:txBody>
                  <a:tcPr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 xmlns:a16="http://schemas.microsoft.com/office/drawing/2014/main" val="3804159996"/>
                  </a:ext>
                </a:extLst>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a:extLst>
              <a:ext uri="{FF2B5EF4-FFF2-40B4-BE49-F238E27FC236}">
                <a16:creationId xmlns="" xmlns:a16="http://schemas.microsoft.com/office/drawing/2014/main" id="{ECDF7B41-DC66-45C3-8090-03B4D6C9002A}"/>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C5119096-8A77-48C9-9FC2-F831FCDC6279}" type="slidenum">
              <a:rPr lang="en-US" altLang="en-US" sz="1400"/>
              <a:pPr algn="r" eaLnBrk="1" hangingPunct="1"/>
              <a:t>8</a:t>
            </a:fld>
            <a:endParaRPr lang="en-US" altLang="en-US" sz="1400"/>
          </a:p>
        </p:txBody>
      </p:sp>
      <p:pic>
        <p:nvPicPr>
          <p:cNvPr id="9219" name="Picture 4" descr="screenshot">
            <a:extLst>
              <a:ext uri="{FF2B5EF4-FFF2-40B4-BE49-F238E27FC236}">
                <a16:creationId xmlns="" xmlns:a16="http://schemas.microsoft.com/office/drawing/2014/main" id="{7DB66AEC-6BBD-488A-9821-8A27ADE0C8B0}"/>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04800" y="228600"/>
            <a:ext cx="8610600" cy="624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IN" dirty="0" smtClean="0">
                <a:latin typeface="Times New Roman" pitchFamily="18" charset="0"/>
                <a:cs typeface="Times New Roman" pitchFamily="18" charset="0"/>
              </a:rPr>
              <a:t>GST means Goods &amp; Service Tax.</a:t>
            </a:r>
          </a:p>
          <a:p>
            <a:r>
              <a:rPr lang="en-IN" dirty="0" smtClean="0">
                <a:latin typeface="Times New Roman" pitchFamily="18" charset="0"/>
                <a:cs typeface="Times New Roman" pitchFamily="18" charset="0"/>
              </a:rPr>
              <a:t>It is an indirect tax.</a:t>
            </a:r>
          </a:p>
          <a:p>
            <a:r>
              <a:rPr lang="en-IN" dirty="0" smtClean="0">
                <a:latin typeface="Times New Roman" pitchFamily="18" charset="0"/>
                <a:cs typeface="Times New Roman" pitchFamily="18" charset="0"/>
              </a:rPr>
              <a:t>It is applicable to entire India including Jammu &amp; Kashmir.</a:t>
            </a:r>
          </a:p>
          <a:p>
            <a:r>
              <a:rPr lang="en-IN" dirty="0" smtClean="0">
                <a:latin typeface="Times New Roman" pitchFamily="18" charset="0"/>
                <a:cs typeface="Times New Roman" pitchFamily="18" charset="0"/>
              </a:rPr>
              <a:t>It is applicable with effect from 1</a:t>
            </a:r>
            <a:r>
              <a:rPr lang="en-IN" baseline="30000" dirty="0" smtClean="0">
                <a:latin typeface="Times New Roman" pitchFamily="18" charset="0"/>
                <a:cs typeface="Times New Roman" pitchFamily="18" charset="0"/>
              </a:rPr>
              <a:t>st</a:t>
            </a:r>
            <a:r>
              <a:rPr lang="en-IN" dirty="0" smtClean="0">
                <a:latin typeface="Times New Roman" pitchFamily="18" charset="0"/>
                <a:cs typeface="Times New Roman" pitchFamily="18" charset="0"/>
              </a:rPr>
              <a:t> July,2017.</a:t>
            </a:r>
          </a:p>
          <a:p>
            <a:r>
              <a:rPr lang="en-IN" dirty="0" smtClean="0">
                <a:latin typeface="Times New Roman" pitchFamily="18" charset="0"/>
                <a:cs typeface="Times New Roman" pitchFamily="18" charset="0"/>
              </a:rPr>
              <a:t>GST is a tax on supply of  goods &amp; services except for those given in a negative list.</a:t>
            </a:r>
          </a:p>
          <a:p>
            <a:r>
              <a:rPr lang="en-IN" dirty="0" smtClean="0">
                <a:latin typeface="Times New Roman" pitchFamily="18" charset="0"/>
                <a:cs typeface="Times New Roman" pitchFamily="18" charset="0"/>
              </a:rPr>
              <a:t>GST is a destination based consumption tax.</a:t>
            </a:r>
          </a:p>
          <a:p>
            <a:r>
              <a:rPr lang="en-IN" dirty="0" smtClean="0">
                <a:latin typeface="Times New Roman" pitchFamily="18" charset="0"/>
                <a:cs typeface="Times New Roman" pitchFamily="18" charset="0"/>
              </a:rPr>
              <a:t>GST helps to avoid double taxation. </a:t>
            </a:r>
          </a:p>
        </p:txBody>
      </p:sp>
      <p:sp>
        <p:nvSpPr>
          <p:cNvPr id="2" name="Title 1"/>
          <p:cNvSpPr>
            <a:spLocks noGrp="1"/>
          </p:cNvSpPr>
          <p:nvPr>
            <p:ph type="title"/>
          </p:nvPr>
        </p:nvSpPr>
        <p:spPr/>
        <p:txBody>
          <a:bodyPr/>
          <a:lstStyle/>
          <a:p>
            <a:r>
              <a:rPr lang="en-IN" dirty="0" smtClean="0">
                <a:latin typeface="Times New Roman" pitchFamily="18" charset="0"/>
                <a:cs typeface="Times New Roman" pitchFamily="18" charset="0"/>
              </a:rPr>
              <a:t>INTRODUCTION</a:t>
            </a:r>
            <a:endParaRPr lang="en-IN"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626</TotalTime>
  <Words>2932</Words>
  <Application>Microsoft Office PowerPoint</Application>
  <PresentationFormat>On-screen Show (4:3)</PresentationFormat>
  <Paragraphs>457</Paragraphs>
  <Slides>63</Slides>
  <Notes>7</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Concourse</vt:lpstr>
      <vt:lpstr>Profile:   Lion Dr. Nishikant Jha ICWA, PGDM (MBA), M.Com., Ph. D., D. Litt. [USA]' CIMA Advocate [CIMA U.K.], BEC [Cambridge University], International Executive MBA  [UBI Brussels, Belgium, Europe], Recognise M. Phil. &amp;  Ph. D. Guide [Research Supervisor]  by University of Mumbai.   Board of Study Member for B. Com. (Accounting &amp; Finance) and (Financial Management)  for [University of Mumbai], SRTM University Nanded, (Many Autonomous Colleges), HOD (Accounting &amp; Finance), Thakur College of Science &amp; Commerce, University of Mumbai. Visiting faculty in JBIMS &amp; KPB Hinduja College for MBA, M.Phil &amp; M. Com, University of Mumbai CFA &amp; CPF (USA), CIMA (UK), Indian &amp; International MBA, CA &amp; CS Professional Course  Honorary  Secretary All India Accounting Association - Thane Branch, Maharashtra   Executive Committee Member Maharashtra in Indian Economic Association &amp; Maharashtra Commerce Associations [MCA]  Editorial Board Member for Many Indian and International Research Journals on Comm. &amp; Mgmt.  Awarded as an Outstanding Faculty by JARO-UBI 2012 &amp; 2013, Best Commerce Author &amp; Researcher Award 2013-14 from Maharashtra Commerce Association in Mumbai, National Citizen Gold Medal Award for Outstanding Individual Achievement in the field of Education and Social Service from Global Economic Progress &amp; Research Association Chennai Tamil Nadu.  Rajiv Gandhi Gold Medal Award GEPRA New Delhi 2014-15, State level Mahatma Jyotiba Phule Excellent Teacher Award, Kalyan 2015-16, Maharashtra Guru Gaurav Award, Thane 2016-17, Maharashtra State level Exemplary Teacher Award, Nasik 2017-18. Swami Vivekananda Human Service Award at All India Talent Conference Vasco Goa 2018-19. Community Leader Award by PWD Government of Maharashtra MMV Dept. &amp; CASI Global at YBC opp. Mantralaya Mumbai 2019-20.    Life Member for All India Commerce Association, All India Economic Association, All India Accounting Association and  All India Accounting Association Research Foundation.  </vt:lpstr>
      <vt:lpstr>Slide 2</vt:lpstr>
      <vt:lpstr>GST</vt:lpstr>
      <vt:lpstr>Semester V &amp; VI with Effect from the Academic Year 2018-19 &amp; 19-20 Indirect Taxation- Goods and Services Tax Act</vt:lpstr>
      <vt:lpstr>Slide 5</vt:lpstr>
      <vt:lpstr>Semester V with Effect from the Academic Year 2019-2020 Indirect Taxation- Goods and Services Tax Act  BAF</vt:lpstr>
      <vt:lpstr>Semester VI with Effect from the Academic Year 2019-2020 Indirect Taxation- Goods and Services Tax Act  BAF</vt:lpstr>
      <vt:lpstr>Slide 8</vt:lpstr>
      <vt:lpstr>INTRODUCTION</vt:lpstr>
      <vt:lpstr>Indirect Taxation-Goods and Services Tax Act</vt:lpstr>
      <vt:lpstr>Indirect Taxation-Goods and Services Tax Act</vt:lpstr>
      <vt:lpstr>Indirect Taxation-Goods and Services Tax Act</vt:lpstr>
      <vt:lpstr>Indirect Taxation-Goods and Services Tax Act</vt:lpstr>
      <vt:lpstr>Slide 14</vt:lpstr>
      <vt:lpstr>Indirect Taxation-Goods and Services Tax Act</vt:lpstr>
      <vt:lpstr>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 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B.A.F.   Indirect Taxation Paper-I Goods and Services Tax Act</vt:lpstr>
      <vt:lpstr>DEFINITIONS</vt:lpstr>
      <vt:lpstr>PRINCIPAL</vt:lpstr>
      <vt:lpstr>Agent</vt:lpstr>
      <vt:lpstr>ACTIONABLE CLAIM</vt:lpstr>
      <vt:lpstr>MANUFACTURE</vt:lpstr>
      <vt:lpstr>TAXABLE TERRITORY</vt:lpstr>
      <vt:lpstr>SUPPLY U/S (7) INCLUSIVE :</vt:lpstr>
      <vt:lpstr>TYPES OF SUPPLY U/S 8</vt:lpstr>
      <vt:lpstr>  Composite Supply    </vt:lpstr>
      <vt:lpstr>Mixed Supply</vt:lpstr>
      <vt:lpstr>Deemed supply</vt:lpstr>
      <vt:lpstr>Slide 43</vt:lpstr>
      <vt:lpstr>Slide 44</vt:lpstr>
      <vt:lpstr>Slide 45</vt:lpstr>
      <vt:lpstr>Slide 46</vt:lpstr>
      <vt:lpstr>Exemptions</vt:lpstr>
      <vt:lpstr>Slide 48</vt:lpstr>
      <vt:lpstr>Slide 49</vt:lpstr>
      <vt:lpstr>Slide 50</vt:lpstr>
      <vt:lpstr>Slide 51</vt:lpstr>
      <vt:lpstr>Slide 52</vt:lpstr>
      <vt:lpstr>Slide 53</vt:lpstr>
      <vt:lpstr>Time Of Supply For Goods U/S 12</vt:lpstr>
      <vt:lpstr>Slide 55</vt:lpstr>
      <vt:lpstr>Slide 56</vt:lpstr>
      <vt:lpstr>U/S 14 Change in rate of tax in respect of supply of goods or services</vt:lpstr>
      <vt:lpstr>Slide 58</vt:lpstr>
      <vt:lpstr>U/S 10 IGST Act - PLACE OF SUPPLY </vt:lpstr>
      <vt:lpstr>Slide 60</vt:lpstr>
      <vt:lpstr>Section 19 of the CGST Act, 2017 provides that the principal (a person supplying taxable goods to the job worker) shall be entitled to take the credit of input tax paid on inputs sent to the job- worker for the job work.   section 20 of CGST Act,2017, explains about Manner of distribution of credit by Input Service Distributor under  CGST    Section 21(1) says that the Input Service Distributor shall distribute, in such manner as may be prescribed, the credit of CGST as CGST or IGST and IGST as IGST or CGST, by way of issue of a prescribed document containing, inter-alia, the amount of input tax credit being distributed or being reduced thereafter, </vt:lpstr>
      <vt:lpstr>Slide 62</vt:lpstr>
      <vt:lpstr>Slide 63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GST</dc:title>
  <dc:creator>LENOVO</dc:creator>
  <cp:lastModifiedBy>Nishi</cp:lastModifiedBy>
  <cp:revision>68</cp:revision>
  <dcterms:created xsi:type="dcterms:W3CDTF">2019-02-10T22:18:12Z</dcterms:created>
  <dcterms:modified xsi:type="dcterms:W3CDTF">2021-01-12T04:52:54Z</dcterms:modified>
</cp:coreProperties>
</file>