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4" r:id="rId5"/>
    <p:sldId id="259" r:id="rId6"/>
    <p:sldId id="260" r:id="rId7"/>
    <p:sldId id="265" r:id="rId8"/>
    <p:sldId id="261" r:id="rId9"/>
    <p:sldId id="266" r:id="rId10"/>
    <p:sldId id="267" r:id="rId11"/>
    <p:sldId id="268" r:id="rId12"/>
    <p:sldId id="262" r:id="rId13"/>
    <p:sldId id="269" r:id="rId14"/>
    <p:sldId id="270" r:id="rId15"/>
    <p:sldId id="263"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0" d="100"/>
          <a:sy n="70" d="100"/>
        </p:scale>
        <p:origin x="50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2/1/2021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2136618"/>
            <a:ext cx="7766936" cy="1792587"/>
          </a:xfrm>
        </p:spPr>
        <p:txBody>
          <a:bodyPr/>
          <a:lstStyle/>
          <a:p>
            <a:pPr algn="ctr"/>
            <a:r>
              <a:rPr lang="en-US" dirty="0" smtClean="0">
                <a:ln w="0"/>
                <a:effectLst>
                  <a:reflection blurRad="6350" stA="53000" endA="300" endPos="35500" dir="5400000" sy="-90000" algn="bl" rotWithShape="0"/>
                </a:effectLst>
              </a:rPr>
              <a:t>ROLE OF CENTRAL BANKING</a:t>
            </a:r>
            <a:endParaRPr lang="en-US" dirty="0">
              <a:ln w="0"/>
              <a:effectLst>
                <a:reflection blurRad="6350" stA="53000" endA="300" endPos="35500" dir="5400000" sy="-90000" algn="bl" rotWithShape="0"/>
              </a:effectLst>
            </a:endParaRPr>
          </a:p>
        </p:txBody>
      </p:sp>
      <p:sp>
        <p:nvSpPr>
          <p:cNvPr id="3" name="Subtitle 2"/>
          <p:cNvSpPr>
            <a:spLocks noGrp="1"/>
          </p:cNvSpPr>
          <p:nvPr>
            <p:ph type="subTitle" idx="1"/>
          </p:nvPr>
        </p:nvSpPr>
        <p:spPr>
          <a:xfrm>
            <a:off x="1507067" y="4050833"/>
            <a:ext cx="7766936" cy="1254498"/>
          </a:xfrm>
        </p:spPr>
        <p:txBody>
          <a:bodyPr anchor="ctr">
            <a:noAutofit/>
          </a:bodyPr>
          <a:lstStyle/>
          <a:p>
            <a:pPr algn="ctr"/>
            <a:r>
              <a:rPr lang="en-US" sz="3600" dirty="0" smtClean="0"/>
              <a:t>MODULE-1</a:t>
            </a:r>
            <a:endParaRPr lang="en-US" sz="3600" dirty="0"/>
          </a:p>
        </p:txBody>
      </p:sp>
    </p:spTree>
    <p:extLst>
      <p:ext uri="{BB962C8B-B14F-4D97-AF65-F5344CB8AC3E}">
        <p14:creationId xmlns:p14="http://schemas.microsoft.com/office/powerpoint/2010/main" val="2286135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66115"/>
          </a:xfrm>
        </p:spPr>
        <p:txBody>
          <a:bodyPr/>
          <a:lstStyle/>
          <a:p>
            <a:pPr algn="ctr"/>
            <a:r>
              <a:rPr lang="en-US" dirty="0"/>
              <a:t>STRATEGIES</a:t>
            </a:r>
          </a:p>
        </p:txBody>
      </p:sp>
      <p:sp>
        <p:nvSpPr>
          <p:cNvPr id="3" name="Content Placeholder 2"/>
          <p:cNvSpPr>
            <a:spLocks noGrp="1"/>
          </p:cNvSpPr>
          <p:nvPr>
            <p:ph idx="1"/>
          </p:nvPr>
        </p:nvSpPr>
        <p:spPr>
          <a:xfrm>
            <a:off x="677333" y="1475715"/>
            <a:ext cx="10150611" cy="4789283"/>
          </a:xfrm>
        </p:spPr>
        <p:txBody>
          <a:bodyPr/>
          <a:lstStyle/>
          <a:p>
            <a:pPr algn="just"/>
            <a:r>
              <a:rPr lang="en-US" sz="2400" dirty="0"/>
              <a:t>In 1971 huge deficits in the balance of payments of the U.S., flight capital etc. resulted in the suspension of this system. Flexible exchange rate mechanism emerged. The market forces determine the exchange rate under this system. While some countries have a free float system wherein demand and supply determine exchange rate, other countries intervene in the market whenever necessary. </a:t>
            </a:r>
            <a:endParaRPr lang="en-US" sz="2400" dirty="0" smtClean="0"/>
          </a:p>
          <a:p>
            <a:pPr algn="just"/>
            <a:endParaRPr lang="en-US" sz="2400" dirty="0"/>
          </a:p>
          <a:p>
            <a:pPr algn="just"/>
            <a:r>
              <a:rPr lang="en-US" sz="2400" dirty="0"/>
              <a:t>To control inflation, exchange rate targeting implies aligning the monetary policy of a country with that of another country having low inflation. In the 1990s, exchange rate targeting came into prominence in Europe with the establishments of Exchange Rate Mechanism (ERM).</a:t>
            </a:r>
          </a:p>
          <a:p>
            <a:endParaRPr lang="en-US" dirty="0"/>
          </a:p>
        </p:txBody>
      </p:sp>
    </p:spTree>
    <p:extLst>
      <p:ext uri="{BB962C8B-B14F-4D97-AF65-F5344CB8AC3E}">
        <p14:creationId xmlns:p14="http://schemas.microsoft.com/office/powerpoint/2010/main" val="3228868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1077" y="138820"/>
            <a:ext cx="8596668" cy="866115"/>
          </a:xfrm>
        </p:spPr>
        <p:txBody>
          <a:bodyPr/>
          <a:lstStyle/>
          <a:p>
            <a:pPr algn="ctr"/>
            <a:r>
              <a:rPr lang="en-US" dirty="0"/>
              <a:t>STRATEGIES</a:t>
            </a:r>
          </a:p>
        </p:txBody>
      </p:sp>
      <p:sp>
        <p:nvSpPr>
          <p:cNvPr id="3" name="Content Placeholder 2"/>
          <p:cNvSpPr>
            <a:spLocks noGrp="1"/>
          </p:cNvSpPr>
          <p:nvPr>
            <p:ph idx="1"/>
          </p:nvPr>
        </p:nvSpPr>
        <p:spPr>
          <a:xfrm>
            <a:off x="677334" y="1539089"/>
            <a:ext cx="10195878" cy="4502273"/>
          </a:xfrm>
        </p:spPr>
        <p:txBody>
          <a:bodyPr/>
          <a:lstStyle/>
          <a:p>
            <a:pPr algn="just"/>
            <a:r>
              <a:rPr lang="en-US" sz="2400" dirty="0" smtClean="0"/>
              <a:t>Due </a:t>
            </a:r>
            <a:r>
              <a:rPr lang="en-US" sz="2400" dirty="0"/>
              <a:t>to globalization, the flow of capital between countries has increased substantially. Due to the inflow of capital, controlling inflation has become a big challenge to central bank. </a:t>
            </a:r>
            <a:r>
              <a:rPr lang="en-US" sz="2400" dirty="0" smtClean="0"/>
              <a:t>If </a:t>
            </a:r>
            <a:r>
              <a:rPr lang="en-US" sz="2400" dirty="0"/>
              <a:t>a tight monetary policy is </a:t>
            </a:r>
            <a:r>
              <a:rPr lang="en-US" sz="2400" dirty="0" smtClean="0"/>
              <a:t>followed, domestic </a:t>
            </a:r>
            <a:r>
              <a:rPr lang="en-US" sz="2400" dirty="0"/>
              <a:t>rate of interest will increase </a:t>
            </a:r>
            <a:r>
              <a:rPr lang="en-US" sz="2400" dirty="0" smtClean="0"/>
              <a:t>attracting </a:t>
            </a:r>
            <a:r>
              <a:rPr lang="en-US" sz="2400" dirty="0"/>
              <a:t>capital inflow. This will lead to appreciation of domestic currency against the foreign currency. To avoid this, the central bank will buy the foreign currency and this will result in more money supply. To control money supply and inflation</a:t>
            </a:r>
            <a:r>
              <a:rPr lang="en-US" sz="2400" dirty="0" smtClean="0"/>
              <a:t>, the </a:t>
            </a:r>
            <a:r>
              <a:rPr lang="en-US" sz="2400" dirty="0"/>
              <a:t>central bank will sell government securities under the open market </a:t>
            </a:r>
            <a:r>
              <a:rPr lang="en-US" sz="2400" dirty="0" smtClean="0"/>
              <a:t>operation</a:t>
            </a:r>
            <a:r>
              <a:rPr lang="en-US" sz="2400" dirty="0"/>
              <a:t>. </a:t>
            </a:r>
            <a:r>
              <a:rPr lang="en-US" sz="2400" dirty="0" smtClean="0"/>
              <a:t>Simultaneously </a:t>
            </a:r>
            <a:r>
              <a:rPr lang="en-US" sz="2400" dirty="0"/>
              <a:t>credit creation by commercial </a:t>
            </a:r>
            <a:r>
              <a:rPr lang="en-US" sz="2400" dirty="0" smtClean="0"/>
              <a:t>banks </a:t>
            </a:r>
            <a:r>
              <a:rPr lang="en-US" sz="2400" dirty="0"/>
              <a:t>will also be curtailed by raising the cash reserve ratio</a:t>
            </a:r>
            <a:r>
              <a:rPr lang="en-US" sz="2400" dirty="0" smtClean="0"/>
              <a:t>. This </a:t>
            </a:r>
            <a:r>
              <a:rPr lang="en-US" sz="2400" dirty="0"/>
              <a:t>intervention of central bank is termed as sterilized intervention.</a:t>
            </a:r>
          </a:p>
          <a:p>
            <a:endParaRPr lang="en-US" dirty="0"/>
          </a:p>
        </p:txBody>
      </p:sp>
    </p:spTree>
    <p:extLst>
      <p:ext uri="{BB962C8B-B14F-4D97-AF65-F5344CB8AC3E}">
        <p14:creationId xmlns:p14="http://schemas.microsoft.com/office/powerpoint/2010/main" val="3565963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57999"/>
          </a:xfrm>
        </p:spPr>
        <p:txBody>
          <a:bodyPr/>
          <a:lstStyle/>
          <a:p>
            <a:pPr>
              <a:buClr>
                <a:schemeClr val="accent5"/>
              </a:buClr>
              <a:buFont typeface="Arial" panose="020B0604020202020204" pitchFamily="34" charset="0"/>
              <a:buChar char="•"/>
            </a:pPr>
            <a:endParaRPr lang="en-US" dirty="0" smtClean="0"/>
          </a:p>
          <a:p>
            <a:pPr>
              <a:buClr>
                <a:schemeClr val="accent5"/>
              </a:buClr>
              <a:buFont typeface="Arial" panose="020B0604020202020204" pitchFamily="34" charset="0"/>
              <a:buChar char="•"/>
            </a:pPr>
            <a:endParaRPr lang="en-US" dirty="0"/>
          </a:p>
          <a:p>
            <a:pPr>
              <a:buClr>
                <a:schemeClr val="accent5"/>
              </a:buClr>
              <a:buFont typeface="Arial" panose="020B0604020202020204" pitchFamily="34" charset="0"/>
              <a:buChar char="•"/>
            </a:pPr>
            <a:r>
              <a:rPr lang="en-US" sz="2400" dirty="0" smtClean="0"/>
              <a:t>East Asian Crisis of 1997</a:t>
            </a:r>
            <a:r>
              <a:rPr lang="en-US" dirty="0" smtClean="0"/>
              <a:t>.</a:t>
            </a:r>
          </a:p>
          <a:p>
            <a:pPr>
              <a:buClr>
                <a:schemeClr val="accent5"/>
              </a:buClr>
              <a:buFont typeface="Arial" panose="020B0604020202020204" pitchFamily="34" charset="0"/>
              <a:buChar char="•"/>
            </a:pPr>
            <a:endParaRPr lang="en-US" dirty="0" smtClean="0"/>
          </a:p>
          <a:p>
            <a:pPr>
              <a:buClr>
                <a:schemeClr val="accent5"/>
              </a:buClr>
              <a:buFont typeface="Arial" panose="020B0604020202020204" pitchFamily="34" charset="0"/>
              <a:buChar char="•"/>
            </a:pPr>
            <a:r>
              <a:rPr lang="en-US" dirty="0" smtClean="0"/>
              <a:t> </a:t>
            </a:r>
            <a:r>
              <a:rPr lang="en-US" sz="2000" dirty="0" smtClean="0"/>
              <a:t>The crisis that started in Thailand, Malaysia, Philippines, Indonesia and </a:t>
            </a:r>
            <a:r>
              <a:rPr lang="en-US" sz="2000" dirty="0"/>
              <a:t>K</a:t>
            </a:r>
            <a:r>
              <a:rPr lang="en-US" sz="2000" dirty="0" smtClean="0"/>
              <a:t>orea affected others also. </a:t>
            </a:r>
          </a:p>
          <a:p>
            <a:pPr>
              <a:buClr>
                <a:schemeClr val="accent5"/>
              </a:buClr>
              <a:buFont typeface="Arial" panose="020B0604020202020204" pitchFamily="34" charset="0"/>
              <a:buChar char="•"/>
            </a:pPr>
            <a:r>
              <a:rPr lang="en-US" sz="2000" dirty="0" smtClean="0"/>
              <a:t>In the beginning of the 1990s, these countries registered high growth rates. </a:t>
            </a:r>
          </a:p>
          <a:p>
            <a:pPr>
              <a:buClr>
                <a:schemeClr val="accent5"/>
              </a:buClr>
              <a:buFont typeface="Arial" panose="020B0604020202020204" pitchFamily="34" charset="0"/>
              <a:buChar char="•"/>
            </a:pPr>
            <a:r>
              <a:rPr lang="en-US" sz="2000" dirty="0" smtClean="0"/>
              <a:t>With liberalization, capital inflows increased leading to the appreciation to their currency.</a:t>
            </a:r>
          </a:p>
          <a:p>
            <a:pPr>
              <a:buClr>
                <a:schemeClr val="accent5"/>
              </a:buClr>
              <a:buFont typeface="Arial" panose="020B0604020202020204" pitchFamily="34" charset="0"/>
              <a:buChar char="•"/>
            </a:pPr>
            <a:r>
              <a:rPr lang="en-US" sz="2000" dirty="0" smtClean="0"/>
              <a:t> The banks and financial institutions which borrowed from abroad and provided credit to buy property and stocks </a:t>
            </a:r>
            <a:r>
              <a:rPr lang="en-US" sz="2000" dirty="0" smtClean="0"/>
              <a:t>could not </a:t>
            </a:r>
            <a:r>
              <a:rPr lang="en-US" sz="2000" dirty="0" smtClean="0"/>
              <a:t>repay. </a:t>
            </a:r>
          </a:p>
          <a:p>
            <a:pPr>
              <a:buClr>
                <a:schemeClr val="accent5"/>
              </a:buClr>
              <a:buFont typeface="Arial" panose="020B0604020202020204" pitchFamily="34" charset="0"/>
              <a:buChar char="•"/>
            </a:pPr>
            <a:r>
              <a:rPr lang="en-US" sz="2000" dirty="0" smtClean="0"/>
              <a:t>Export sector could not compete and balance of payments crisis worsened.</a:t>
            </a:r>
          </a:p>
          <a:p>
            <a:pPr>
              <a:buClr>
                <a:schemeClr val="accent5"/>
              </a:buClr>
              <a:buFont typeface="Arial" panose="020B0604020202020204" pitchFamily="34" charset="0"/>
              <a:buChar char="•"/>
            </a:pPr>
            <a:r>
              <a:rPr lang="en-US" sz="2000" dirty="0" smtClean="0"/>
              <a:t> Foreign investors withdrew their investments resulting in massive outflow of capital. The Thai Baht which was pegged earlier was allowed to float in July 1997. This lead to the depreciation of currencies of other East Asian countries. </a:t>
            </a:r>
          </a:p>
          <a:p>
            <a:pPr>
              <a:buClr>
                <a:schemeClr val="accent5"/>
              </a:buClr>
              <a:buFont typeface="Arial" panose="020B0604020202020204" pitchFamily="34" charset="0"/>
              <a:buChar char="•"/>
            </a:pPr>
            <a:r>
              <a:rPr lang="en-US" sz="2000" dirty="0" smtClean="0"/>
              <a:t>These economies could bring about recovery only with the assistance provided by the IMF and other countries.</a:t>
            </a:r>
          </a:p>
        </p:txBody>
      </p:sp>
    </p:spTree>
    <p:extLst>
      <p:ext uri="{BB962C8B-B14F-4D97-AF65-F5344CB8AC3E}">
        <p14:creationId xmlns:p14="http://schemas.microsoft.com/office/powerpoint/2010/main" val="2414261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10" end="10"/>
                                            </p:txEl>
                                          </p:spTgt>
                                        </p:tgtEl>
                                        <p:attrNameLst>
                                          <p:attrName>style.visibility</p:attrName>
                                        </p:attrNameLst>
                                      </p:cBhvr>
                                      <p:to>
                                        <p:strVal val="visible"/>
                                      </p:to>
                                    </p:set>
                                    <p:animEffect transition="in" filter="fade">
                                      <p:cBhvr>
                                        <p:cTn id="4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0419" y="392317"/>
            <a:ext cx="8596668" cy="657885"/>
          </a:xfrm>
        </p:spPr>
        <p:txBody>
          <a:bodyPr/>
          <a:lstStyle/>
          <a:p>
            <a:endParaRPr lang="en-US"/>
          </a:p>
        </p:txBody>
      </p:sp>
      <p:sp>
        <p:nvSpPr>
          <p:cNvPr id="3" name="Content Placeholder 2"/>
          <p:cNvSpPr>
            <a:spLocks noGrp="1"/>
          </p:cNvSpPr>
          <p:nvPr>
            <p:ph idx="1"/>
          </p:nvPr>
        </p:nvSpPr>
        <p:spPr>
          <a:xfrm>
            <a:off x="677334" y="1493823"/>
            <a:ext cx="10666658" cy="4547540"/>
          </a:xfrm>
        </p:spPr>
        <p:txBody>
          <a:bodyPr/>
          <a:lstStyle/>
          <a:p>
            <a:r>
              <a:rPr lang="en-US" sz="2800" dirty="0"/>
              <a:t>Money supply targeting and money growth </a:t>
            </a:r>
            <a:r>
              <a:rPr lang="en-US" sz="2800" dirty="0" smtClean="0"/>
              <a:t>targeting</a:t>
            </a:r>
          </a:p>
          <a:p>
            <a:endParaRPr lang="en-US" sz="2800" dirty="0" smtClean="0"/>
          </a:p>
          <a:p>
            <a:r>
              <a:rPr lang="en-US" sz="2800" dirty="0" smtClean="0"/>
              <a:t> </a:t>
            </a:r>
            <a:r>
              <a:rPr lang="en-US" sz="2800" dirty="0"/>
              <a:t>Money supply targeting implies fixing a target or a limit for money supply in the economy. By controlling one factor namely money supply, it was believed that the </a:t>
            </a:r>
            <a:r>
              <a:rPr lang="en-US" sz="2800" dirty="0" smtClean="0"/>
              <a:t>output and prices </a:t>
            </a:r>
            <a:r>
              <a:rPr lang="en-US" sz="2800" dirty="0"/>
              <a:t>can be  stabilized and easy to maintain the internal and external value </a:t>
            </a:r>
            <a:r>
              <a:rPr lang="en-US" sz="2800" dirty="0" smtClean="0"/>
              <a:t> of currency</a:t>
            </a:r>
            <a:r>
              <a:rPr lang="en-US" sz="2800" dirty="0"/>
              <a:t>. In U.S.A Federal Reserve announces the money growth target every year. In Germany, it is adopted by the central bank to influence various policy decisions.</a:t>
            </a:r>
          </a:p>
          <a:p>
            <a:endParaRPr lang="en-US" dirty="0"/>
          </a:p>
        </p:txBody>
      </p:sp>
    </p:spTree>
    <p:extLst>
      <p:ext uri="{BB962C8B-B14F-4D97-AF65-F5344CB8AC3E}">
        <p14:creationId xmlns:p14="http://schemas.microsoft.com/office/powerpoint/2010/main" val="2397832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2312" y="283675"/>
            <a:ext cx="8596668" cy="802741"/>
          </a:xfrm>
        </p:spPr>
        <p:txBody>
          <a:bodyPr>
            <a:normAutofit fontScale="90000"/>
          </a:bodyPr>
          <a:lstStyle/>
          <a:p>
            <a:r>
              <a:rPr lang="en-US" dirty="0"/>
              <a:t>Viable alternatives to central bank</a:t>
            </a:r>
            <a:br>
              <a:rPr lang="en-US" dirty="0"/>
            </a:br>
            <a:endParaRPr lang="en-US" dirty="0"/>
          </a:p>
        </p:txBody>
      </p:sp>
      <p:sp>
        <p:nvSpPr>
          <p:cNvPr id="3" name="Content Placeholder 2"/>
          <p:cNvSpPr>
            <a:spLocks noGrp="1"/>
          </p:cNvSpPr>
          <p:nvPr>
            <p:ph idx="1"/>
          </p:nvPr>
        </p:nvSpPr>
        <p:spPr>
          <a:xfrm>
            <a:off x="677334" y="1430448"/>
            <a:ext cx="10594230" cy="4807389"/>
          </a:xfrm>
        </p:spPr>
        <p:txBody>
          <a:bodyPr>
            <a:normAutofit/>
          </a:bodyPr>
          <a:lstStyle/>
          <a:p>
            <a:pPr algn="just"/>
            <a:r>
              <a:rPr lang="en-US" sz="2400" dirty="0" smtClean="0"/>
              <a:t>The </a:t>
            </a:r>
            <a:r>
              <a:rPr lang="en-US" sz="2600" i="1" dirty="0" smtClean="0"/>
              <a:t>FREE BANKING SCHOOL</a:t>
            </a:r>
            <a:r>
              <a:rPr lang="en-US" sz="2400" dirty="0" smtClean="0"/>
              <a:t> </a:t>
            </a:r>
            <a:r>
              <a:rPr lang="en-US" sz="2400" dirty="0"/>
              <a:t>argued in freedom to commercial banks and was of the opinion the restrictions of the central bank were an impediment to the free working on the banking sector. According to them the central bank enjoying the monopoly of currency issue and controlled by the government would influence the banks according to their priorities which may go against national interests</a:t>
            </a:r>
            <a:r>
              <a:rPr lang="en-US" sz="2400" dirty="0" smtClean="0"/>
              <a:t>.</a:t>
            </a:r>
          </a:p>
          <a:p>
            <a:pPr algn="just"/>
            <a:r>
              <a:rPr lang="en-US" sz="2400" dirty="0" smtClean="0"/>
              <a:t>The </a:t>
            </a:r>
            <a:r>
              <a:rPr lang="en-US" sz="2400" i="1" dirty="0" smtClean="0"/>
              <a:t>RATIONAL SCHOOL</a:t>
            </a:r>
            <a:r>
              <a:rPr lang="en-US" sz="2400" dirty="0" smtClean="0"/>
              <a:t> </a:t>
            </a:r>
            <a:r>
              <a:rPr lang="en-US" sz="2400" dirty="0"/>
              <a:t>on the </a:t>
            </a:r>
            <a:r>
              <a:rPr lang="en-US" sz="2400" dirty="0" smtClean="0"/>
              <a:t>other hand </a:t>
            </a:r>
            <a:r>
              <a:rPr lang="en-US" sz="2400" dirty="0"/>
              <a:t>argued in </a:t>
            </a:r>
            <a:r>
              <a:rPr lang="en-US" sz="2400" dirty="0" err="1"/>
              <a:t>favour</a:t>
            </a:r>
            <a:r>
              <a:rPr lang="en-US" sz="2400" dirty="0"/>
              <a:t> of the central bank to regulate the banking system and ensures stability. A centralized agency, in their opinion would be in a better position to enforce discipline and efficient working of the banking system. </a:t>
            </a:r>
            <a:endParaRPr lang="en-US" sz="2400" dirty="0" smtClean="0"/>
          </a:p>
          <a:p>
            <a:endParaRPr lang="en-US" dirty="0"/>
          </a:p>
        </p:txBody>
      </p:sp>
    </p:spTree>
    <p:extLst>
      <p:ext uri="{BB962C8B-B14F-4D97-AF65-F5344CB8AC3E}">
        <p14:creationId xmlns:p14="http://schemas.microsoft.com/office/powerpoint/2010/main" val="4277494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57999"/>
          </a:xfrm>
        </p:spPr>
        <p:txBody>
          <a:bodyPr/>
          <a:lstStyle/>
          <a:p>
            <a:pPr>
              <a:buFont typeface="Arial" panose="020B0604020202020204" pitchFamily="34" charset="0"/>
              <a:buChar char="•"/>
            </a:pPr>
            <a:endParaRPr lang="en-US" dirty="0" smtClean="0"/>
          </a:p>
          <a:p>
            <a:pPr>
              <a:buFont typeface="Arial" panose="020B0604020202020204" pitchFamily="34" charset="0"/>
              <a:buChar char="•"/>
            </a:pPr>
            <a:endParaRPr lang="en-US" dirty="0"/>
          </a:p>
          <a:p>
            <a:pPr>
              <a:buFont typeface="Arial" panose="020B0604020202020204" pitchFamily="34" charset="0"/>
              <a:buChar char="•"/>
            </a:pPr>
            <a:r>
              <a:rPr lang="en-US" sz="2400" dirty="0"/>
              <a:t>Argentina which introduced a currency board in 1990 in which its peso was tied to USD and the rate was fixed at 1 peso is equal to 1$. It could not prevent the financial crisis in Argentina in 1992.    </a:t>
            </a:r>
          </a:p>
          <a:p>
            <a:pPr algn="just">
              <a:buFont typeface="Arial" panose="020B0604020202020204" pitchFamily="34" charset="0"/>
              <a:buChar char="•"/>
            </a:pPr>
            <a:r>
              <a:rPr lang="en-US" sz="2400" dirty="0" smtClean="0"/>
              <a:t>Fluctuations in the demand for domestic  currency imposes severe strain on the board and eventually on the banking system. In the absence of a strong banking system and regulatory system, currency crisis would become a banking crisis plunging the economy into the crisis and creating a contagion effect. </a:t>
            </a:r>
          </a:p>
        </p:txBody>
      </p:sp>
    </p:spTree>
    <p:extLst>
      <p:ext uri="{BB962C8B-B14F-4D97-AF65-F5344CB8AC3E}">
        <p14:creationId xmlns:p14="http://schemas.microsoft.com/office/powerpoint/2010/main" val="162186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38954"/>
          </a:xfrm>
        </p:spPr>
        <p:txBody>
          <a:bodyPr/>
          <a:lstStyle/>
          <a:p>
            <a:r>
              <a:rPr lang="en-US" dirty="0" smtClean="0"/>
              <a:t>                INDIAN CONTEXT</a:t>
            </a:r>
            <a:endParaRPr lang="en-US" dirty="0"/>
          </a:p>
        </p:txBody>
      </p:sp>
      <p:sp>
        <p:nvSpPr>
          <p:cNvPr id="3" name="Content Placeholder 2"/>
          <p:cNvSpPr>
            <a:spLocks noGrp="1"/>
          </p:cNvSpPr>
          <p:nvPr>
            <p:ph idx="1"/>
          </p:nvPr>
        </p:nvSpPr>
        <p:spPr>
          <a:xfrm>
            <a:off x="912725" y="1535900"/>
            <a:ext cx="9978594" cy="4701938"/>
          </a:xfrm>
        </p:spPr>
        <p:txBody>
          <a:bodyPr>
            <a:normAutofit/>
          </a:bodyPr>
          <a:lstStyle/>
          <a:p>
            <a:r>
              <a:rPr lang="en-US" sz="2400" dirty="0"/>
              <a:t>India: there is a need for a central bank</a:t>
            </a:r>
            <a:r>
              <a:rPr lang="en-US" sz="2400" dirty="0" smtClean="0"/>
              <a:t>.</a:t>
            </a:r>
          </a:p>
          <a:p>
            <a:r>
              <a:rPr lang="en-US" sz="2400" dirty="0" smtClean="0"/>
              <a:t>Reserve Bank of India was nationalized in 1949 and entrusted as guardian of banking activities</a:t>
            </a:r>
          </a:p>
          <a:p>
            <a:r>
              <a:rPr lang="en-US" sz="2400" dirty="0" smtClean="0"/>
              <a:t> </a:t>
            </a:r>
            <a:r>
              <a:rPr lang="en-US" sz="2400" dirty="0"/>
              <a:t>The main objectives of the monetary policy of the RBI is price stability and economic growth. </a:t>
            </a:r>
            <a:endParaRPr lang="en-US" sz="2400" dirty="0" smtClean="0"/>
          </a:p>
          <a:p>
            <a:r>
              <a:rPr lang="en-US" sz="2400" dirty="0" smtClean="0"/>
              <a:t>It directs credit growth, monitors changes in the economy and coordinates with government in response to economic challenges</a:t>
            </a:r>
          </a:p>
          <a:p>
            <a:r>
              <a:rPr lang="en-US" sz="2400" dirty="0" smtClean="0"/>
              <a:t>It also takes care of the depositor’s interest, implements technological changes, and is responsible for response of the banking system to ease of doing business</a:t>
            </a:r>
          </a:p>
          <a:p>
            <a:endParaRPr lang="en-US" sz="2400" dirty="0"/>
          </a:p>
          <a:p>
            <a:endParaRPr lang="en-US" sz="2400" dirty="0"/>
          </a:p>
        </p:txBody>
      </p:sp>
    </p:spTree>
    <p:extLst>
      <p:ext uri="{BB962C8B-B14F-4D97-AF65-F5344CB8AC3E}">
        <p14:creationId xmlns:p14="http://schemas.microsoft.com/office/powerpoint/2010/main" val="2488498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47873"/>
            <a:ext cx="8596668" cy="1320800"/>
          </a:xfrm>
        </p:spPr>
        <p:txBody>
          <a:bodyPr/>
          <a:lstStyle/>
          <a:p>
            <a:endParaRPr lang="en-US" dirty="0"/>
          </a:p>
        </p:txBody>
      </p:sp>
      <p:sp>
        <p:nvSpPr>
          <p:cNvPr id="3" name="Content Placeholder 2"/>
          <p:cNvSpPr>
            <a:spLocks noGrp="1"/>
          </p:cNvSpPr>
          <p:nvPr>
            <p:ph idx="1"/>
          </p:nvPr>
        </p:nvSpPr>
        <p:spPr>
          <a:xfrm>
            <a:off x="398352" y="2254313"/>
            <a:ext cx="10800785" cy="3340729"/>
          </a:xfrm>
        </p:spPr>
        <p:txBody>
          <a:bodyPr>
            <a:normAutofit/>
          </a:bodyPr>
          <a:lstStyle/>
          <a:p>
            <a:pPr marL="0" indent="0">
              <a:buNone/>
            </a:pPr>
            <a:r>
              <a:rPr lang="en-US" sz="3200" dirty="0" smtClean="0"/>
              <a:t>The central bank of every economy regulates, monitors and supervises the banking and monetary system .While some central banks give priority to it’s functions as banker to the government, others consider monopoly of currency-issue and control of credit as their main objective.</a:t>
            </a:r>
            <a:endParaRPr lang="en-US" sz="3200" dirty="0"/>
          </a:p>
        </p:txBody>
      </p:sp>
    </p:spTree>
    <p:extLst>
      <p:ext uri="{BB962C8B-B14F-4D97-AF65-F5344CB8AC3E}">
        <p14:creationId xmlns:p14="http://schemas.microsoft.com/office/powerpoint/2010/main" val="1341229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02606"/>
            <a:ext cx="8596668" cy="1320800"/>
          </a:xfrm>
        </p:spPr>
        <p:txBody>
          <a:bodyPr/>
          <a:lstStyle/>
          <a:p>
            <a:r>
              <a:rPr lang="en-US" dirty="0" smtClean="0"/>
              <a:t>TRADITIONAL FUNCTIONS</a:t>
            </a:r>
            <a:endParaRPr lang="en-US" dirty="0"/>
          </a:p>
        </p:txBody>
      </p:sp>
      <p:sp>
        <p:nvSpPr>
          <p:cNvPr id="3" name="Content Placeholder 2"/>
          <p:cNvSpPr>
            <a:spLocks noGrp="1"/>
          </p:cNvSpPr>
          <p:nvPr>
            <p:ph idx="1"/>
          </p:nvPr>
        </p:nvSpPr>
        <p:spPr>
          <a:xfrm>
            <a:off x="0" y="1423407"/>
            <a:ext cx="12192000" cy="5434594"/>
          </a:xfrm>
        </p:spPr>
        <p:txBody>
          <a:bodyPr>
            <a:noAutofit/>
          </a:bodyPr>
          <a:lstStyle/>
          <a:p>
            <a:r>
              <a:rPr lang="en-US" sz="3200" dirty="0" smtClean="0"/>
              <a:t>Central bank has the monopoly of currency issue.</a:t>
            </a:r>
          </a:p>
          <a:p>
            <a:r>
              <a:rPr lang="en-US" sz="3200" dirty="0" smtClean="0"/>
              <a:t>Government’s banker-The central bank acts as a banker agent and advisor to the government.</a:t>
            </a:r>
          </a:p>
          <a:p>
            <a:r>
              <a:rPr lang="en-US" sz="3200" dirty="0" smtClean="0"/>
              <a:t>Banker to the banks-All commercial banks hold a certain percentage of cash reserve with central bank.</a:t>
            </a:r>
          </a:p>
          <a:p>
            <a:r>
              <a:rPr lang="en-US" sz="3200" dirty="0" smtClean="0"/>
              <a:t>Custodian of foreign exchange reserves-All the foreign exchange reserves of the country are maintained and controlled by the central banks.</a:t>
            </a:r>
          </a:p>
        </p:txBody>
      </p:sp>
    </p:spTree>
    <p:extLst>
      <p:ext uri="{BB962C8B-B14F-4D97-AF65-F5344CB8AC3E}">
        <p14:creationId xmlns:p14="http://schemas.microsoft.com/office/powerpoint/2010/main" val="13603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11382"/>
          </a:xfrm>
        </p:spPr>
        <p:txBody>
          <a:bodyPr/>
          <a:lstStyle/>
          <a:p>
            <a:r>
              <a:rPr lang="en-US" dirty="0"/>
              <a:t>TRADITIONAL FUNCTIONS</a:t>
            </a:r>
          </a:p>
        </p:txBody>
      </p:sp>
      <p:sp>
        <p:nvSpPr>
          <p:cNvPr id="3" name="Content Placeholder 2"/>
          <p:cNvSpPr>
            <a:spLocks noGrp="1"/>
          </p:cNvSpPr>
          <p:nvPr>
            <p:ph idx="1"/>
          </p:nvPr>
        </p:nvSpPr>
        <p:spPr>
          <a:xfrm>
            <a:off x="677333" y="1520983"/>
            <a:ext cx="10576123" cy="5006566"/>
          </a:xfrm>
        </p:spPr>
        <p:txBody>
          <a:bodyPr>
            <a:normAutofit/>
          </a:bodyPr>
          <a:lstStyle/>
          <a:p>
            <a:r>
              <a:rPr lang="en-US" sz="3200" dirty="0"/>
              <a:t>Central clearing house-All commercial banks maintain an account with the central bank.</a:t>
            </a:r>
          </a:p>
          <a:p>
            <a:r>
              <a:rPr lang="en-US" sz="3200" dirty="0"/>
              <a:t>Controller of credit-The central bank controls the volume and direction of </a:t>
            </a:r>
            <a:r>
              <a:rPr lang="en-US" sz="3200" dirty="0" smtClean="0"/>
              <a:t>credit in the economy.</a:t>
            </a:r>
            <a:endParaRPr lang="en-US" sz="3200" dirty="0"/>
          </a:p>
          <a:p>
            <a:r>
              <a:rPr lang="en-US" sz="3200" dirty="0"/>
              <a:t>Other functions-They play an active role in the establishment of developmental </a:t>
            </a:r>
            <a:r>
              <a:rPr lang="en-US" sz="3200" dirty="0" err="1"/>
              <a:t>institutions,bringing</a:t>
            </a:r>
            <a:r>
              <a:rPr lang="en-US" sz="3200" dirty="0"/>
              <a:t> about balanced regional development, conducting research regarding to monetary and banking system price trends, balance of payments trends etc.</a:t>
            </a:r>
          </a:p>
          <a:p>
            <a:endParaRPr lang="en-US" dirty="0"/>
          </a:p>
        </p:txBody>
      </p:sp>
    </p:spTree>
    <p:extLst>
      <p:ext uri="{BB962C8B-B14F-4D97-AF65-F5344CB8AC3E}">
        <p14:creationId xmlns:p14="http://schemas.microsoft.com/office/powerpoint/2010/main" val="3505717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circle(in)">
                                      <p:cBhvr>
                                        <p:cTn id="21"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38819"/>
            <a:ext cx="8511933" cy="1029077"/>
          </a:xfrm>
        </p:spPr>
        <p:txBody>
          <a:bodyPr>
            <a:normAutofit/>
          </a:bodyPr>
          <a:lstStyle/>
          <a:p>
            <a:r>
              <a:rPr lang="en-US" sz="4800" dirty="0" smtClean="0"/>
              <a:t>DETERMINATION OF GOALS</a:t>
            </a:r>
            <a:endParaRPr lang="en-US" sz="4800" dirty="0"/>
          </a:p>
        </p:txBody>
      </p:sp>
      <p:sp>
        <p:nvSpPr>
          <p:cNvPr id="3" name="Content Placeholder 2"/>
          <p:cNvSpPr>
            <a:spLocks noGrp="1"/>
          </p:cNvSpPr>
          <p:nvPr>
            <p:ph idx="1"/>
          </p:nvPr>
        </p:nvSpPr>
        <p:spPr>
          <a:xfrm>
            <a:off x="0" y="1077362"/>
            <a:ext cx="12192000" cy="5780638"/>
          </a:xfrm>
        </p:spPr>
        <p:txBody>
          <a:bodyPr>
            <a:normAutofit/>
          </a:bodyPr>
          <a:lstStyle/>
          <a:p>
            <a:pPr marL="0" indent="0">
              <a:buNone/>
            </a:pPr>
            <a:r>
              <a:rPr lang="en-US" sz="3600" dirty="0" smtClean="0"/>
              <a:t>Generally the goals are as follows:</a:t>
            </a:r>
          </a:p>
          <a:p>
            <a:pPr>
              <a:buFont typeface="Wingdings" panose="05000000000000000000" pitchFamily="2" charset="2"/>
              <a:buChar char="q"/>
            </a:pPr>
            <a:r>
              <a:rPr lang="en-US" sz="3600" dirty="0" smtClean="0"/>
              <a:t>Stability of the monetary and financial system.</a:t>
            </a:r>
          </a:p>
          <a:p>
            <a:pPr>
              <a:buFont typeface="Wingdings" panose="05000000000000000000" pitchFamily="2" charset="2"/>
              <a:buChar char="q"/>
            </a:pPr>
            <a:r>
              <a:rPr lang="en-US" sz="3600" dirty="0" smtClean="0"/>
              <a:t>Development and regulation of the financial market.</a:t>
            </a:r>
          </a:p>
          <a:p>
            <a:pPr>
              <a:buFont typeface="Wingdings" panose="05000000000000000000" pitchFamily="2" charset="2"/>
              <a:buChar char="q"/>
            </a:pPr>
            <a:r>
              <a:rPr lang="en-US" sz="3600" dirty="0" smtClean="0"/>
              <a:t>Price stability along with economic growth.</a:t>
            </a:r>
          </a:p>
          <a:p>
            <a:pPr>
              <a:buFont typeface="Wingdings" panose="05000000000000000000" pitchFamily="2" charset="2"/>
              <a:buChar char="q"/>
            </a:pPr>
            <a:r>
              <a:rPr lang="en-US" sz="3600" dirty="0" smtClean="0"/>
              <a:t>Efficient payment system for safe and smooth transactions.</a:t>
            </a:r>
          </a:p>
          <a:p>
            <a:pPr>
              <a:buFont typeface="Wingdings" panose="05000000000000000000" pitchFamily="2" charset="2"/>
              <a:buChar char="q"/>
            </a:pPr>
            <a:r>
              <a:rPr lang="en-US" sz="3600" dirty="0" smtClean="0"/>
              <a:t>Exchange rate stability and regulating international liquidity.</a:t>
            </a:r>
            <a:endParaRPr lang="en-US" sz="3600" dirty="0"/>
          </a:p>
        </p:txBody>
      </p:sp>
    </p:spTree>
    <p:extLst>
      <p:ext uri="{BB962C8B-B14F-4D97-AF65-F5344CB8AC3E}">
        <p14:creationId xmlns:p14="http://schemas.microsoft.com/office/powerpoint/2010/main" val="4237079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ircle(in)">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1849" y="271604"/>
            <a:ext cx="8745647" cy="805758"/>
          </a:xfrm>
        </p:spPr>
        <p:txBody>
          <a:bodyPr>
            <a:normAutofit/>
          </a:bodyPr>
          <a:lstStyle/>
          <a:p>
            <a:r>
              <a:rPr lang="en-US" sz="4400" dirty="0" smtClean="0"/>
              <a:t>OBJECTIVES AND STRATEGIES</a:t>
            </a:r>
            <a:endParaRPr lang="en-US" sz="4400" dirty="0"/>
          </a:p>
        </p:txBody>
      </p:sp>
      <p:sp>
        <p:nvSpPr>
          <p:cNvPr id="3" name="Content Placeholder 2"/>
          <p:cNvSpPr>
            <a:spLocks noGrp="1"/>
          </p:cNvSpPr>
          <p:nvPr>
            <p:ph idx="1"/>
          </p:nvPr>
        </p:nvSpPr>
        <p:spPr>
          <a:xfrm>
            <a:off x="416458" y="1312752"/>
            <a:ext cx="10773625" cy="4888872"/>
          </a:xfrm>
        </p:spPr>
        <p:txBody>
          <a:bodyPr>
            <a:noAutofit/>
          </a:bodyPr>
          <a:lstStyle/>
          <a:p>
            <a:r>
              <a:rPr lang="en-US" sz="2400" dirty="0" smtClean="0"/>
              <a:t>Inflation targeting</a:t>
            </a:r>
          </a:p>
          <a:p>
            <a:pPr marL="0" indent="0">
              <a:buNone/>
            </a:pPr>
            <a:r>
              <a:rPr lang="en-US" sz="2400" dirty="0" smtClean="0"/>
              <a:t>Monetary policy is used by central bank to control inflation, ensure price stability and promote economic growth. If growth has to be accelerated, more money and credit supply should be made available compromising price stability. Inflation targeting refers to the policy of the central bank for fixing a certain rate of inflation as the target. Targeting the inflation rate, according to economists will ensure transparency commitment and greater accountability of central bank in the implementation of the monetary policy. Price index is used to measure inflation. Generally consumer price index is </a:t>
            </a:r>
            <a:r>
              <a:rPr lang="en-US" sz="2400" dirty="0" err="1" smtClean="0"/>
              <a:t>used.The</a:t>
            </a:r>
            <a:r>
              <a:rPr lang="en-US" sz="2400" dirty="0" smtClean="0"/>
              <a:t> Reserve bank of India has announced an inflation target of 4% with +/-2 percent as the tolerance </a:t>
            </a:r>
            <a:r>
              <a:rPr lang="en-US" sz="2400" dirty="0" err="1" smtClean="0"/>
              <a:t>level.This</a:t>
            </a:r>
            <a:r>
              <a:rPr lang="en-US" sz="2400" dirty="0" smtClean="0"/>
              <a:t> inflation target is for 5 years that is from 2016 to 2021.</a:t>
            </a:r>
          </a:p>
        </p:txBody>
      </p:sp>
    </p:spTree>
    <p:extLst>
      <p:ext uri="{BB962C8B-B14F-4D97-AF65-F5344CB8AC3E}">
        <p14:creationId xmlns:p14="http://schemas.microsoft.com/office/powerpoint/2010/main" val="2515161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9408226" cy="929489"/>
          </a:xfrm>
        </p:spPr>
        <p:txBody>
          <a:bodyPr/>
          <a:lstStyle/>
          <a:p>
            <a:r>
              <a:rPr lang="en-US" dirty="0"/>
              <a:t>OBJECTIVES AND STRATEGIES</a:t>
            </a:r>
          </a:p>
        </p:txBody>
      </p:sp>
      <p:sp>
        <p:nvSpPr>
          <p:cNvPr id="3" name="Content Placeholder 2"/>
          <p:cNvSpPr>
            <a:spLocks noGrp="1"/>
          </p:cNvSpPr>
          <p:nvPr>
            <p:ph idx="1"/>
          </p:nvPr>
        </p:nvSpPr>
        <p:spPr>
          <a:xfrm>
            <a:off x="677334" y="1339913"/>
            <a:ext cx="10367894" cy="5278170"/>
          </a:xfrm>
        </p:spPr>
        <p:txBody>
          <a:bodyPr>
            <a:noAutofit/>
          </a:bodyPr>
          <a:lstStyle/>
          <a:p>
            <a:pPr marL="0" indent="0" algn="just">
              <a:buNone/>
            </a:pPr>
            <a:r>
              <a:rPr lang="en-US" sz="2400" dirty="0"/>
              <a:t>The success of inflation targeting depends on a number of factors:</a:t>
            </a:r>
          </a:p>
          <a:p>
            <a:pPr algn="just">
              <a:buFont typeface="Wingdings" panose="05000000000000000000" pitchFamily="2" charset="2"/>
              <a:buChar char="§"/>
            </a:pPr>
            <a:r>
              <a:rPr lang="en-US" sz="2400" dirty="0"/>
              <a:t>Well-developed financial system.</a:t>
            </a:r>
          </a:p>
          <a:p>
            <a:pPr algn="just">
              <a:buFont typeface="Wingdings" panose="05000000000000000000" pitchFamily="2" charset="2"/>
              <a:buChar char="§"/>
            </a:pPr>
            <a:r>
              <a:rPr lang="en-US" sz="2400" dirty="0"/>
              <a:t>Autonomy for the central bank.</a:t>
            </a:r>
          </a:p>
          <a:p>
            <a:pPr algn="just">
              <a:buFont typeface="Wingdings" panose="05000000000000000000" pitchFamily="2" charset="2"/>
              <a:buChar char="§"/>
            </a:pPr>
            <a:r>
              <a:rPr lang="en-US" sz="2400" dirty="0"/>
              <a:t>Adequate and accurate availability.</a:t>
            </a:r>
          </a:p>
          <a:p>
            <a:pPr algn="just">
              <a:buFont typeface="Wingdings" panose="05000000000000000000" pitchFamily="2" charset="2"/>
              <a:buChar char="§"/>
            </a:pPr>
            <a:r>
              <a:rPr lang="en-US" sz="2400" dirty="0"/>
              <a:t>Sufficient technological advancement and technical capacity to forecast.</a:t>
            </a:r>
          </a:p>
          <a:p>
            <a:pPr algn="just">
              <a:buFont typeface="Wingdings" panose="05000000000000000000" pitchFamily="2" charset="2"/>
              <a:buChar char="§"/>
            </a:pPr>
            <a:r>
              <a:rPr lang="en-US" sz="2400" dirty="0"/>
              <a:t>Non-interference of the Government in the working of the central bank.</a:t>
            </a:r>
          </a:p>
          <a:p>
            <a:pPr algn="just">
              <a:buFont typeface="Wingdings" panose="05000000000000000000" pitchFamily="2" charset="2"/>
              <a:buChar char="§"/>
            </a:pPr>
            <a:r>
              <a:rPr lang="en-US" sz="2400" dirty="0"/>
              <a:t>Deregulation of the administered price mechanisms etc.</a:t>
            </a:r>
          </a:p>
          <a:p>
            <a:pPr algn="just"/>
            <a:r>
              <a:rPr lang="en-US" sz="2400" dirty="0"/>
              <a:t>Inflation targeting is a complex exercise. It is increasingly adopted by countries as it reduces uncertainty and creates a conducive environment </a:t>
            </a:r>
            <a:r>
              <a:rPr lang="en-US" sz="2400" dirty="0" smtClean="0"/>
              <a:t>for economic growth</a:t>
            </a:r>
            <a:endParaRPr lang="en-US" sz="2400" dirty="0"/>
          </a:p>
        </p:txBody>
      </p:sp>
    </p:spTree>
    <p:extLst>
      <p:ext uri="{BB962C8B-B14F-4D97-AF65-F5344CB8AC3E}">
        <p14:creationId xmlns:p14="http://schemas.microsoft.com/office/powerpoint/2010/main" val="15996072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6"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7" dur="1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3"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4"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5" dur="10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p:cTn id="30"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1"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2"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3" dur="1000"/>
                                        <p:tgtEl>
                                          <p:spTgt spid="3">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p:cTn id="38"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9"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0"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1" dur="1000"/>
                                        <p:tgtEl>
                                          <p:spTgt spid="3">
                                            <p:txEl>
                                              <p:pRg st="4" end="4"/>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31" presetClass="entr" presetSubtype="0" fill="hold" nodeType="click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 calcmode="lin" valueType="num">
                                      <p:cBhvr>
                                        <p:cTn id="46"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7"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8"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9" dur="1000"/>
                                        <p:tgtEl>
                                          <p:spTgt spid="3">
                                            <p:txEl>
                                              <p:pRg st="5" end="5"/>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p:cTn id="54"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5"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6"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7" dur="1000"/>
                                        <p:tgtEl>
                                          <p:spTgt spid="3">
                                            <p:txEl>
                                              <p:pRg st="6" end="6"/>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6" presetClass="entr" presetSubtype="16" fill="hold" nodeType="clickEffect">
                                  <p:stCondLst>
                                    <p:cond delay="0"/>
                                  </p:stCondLst>
                                  <p:childTnLst>
                                    <p:set>
                                      <p:cBhvr>
                                        <p:cTn id="61" dur="1" fill="hold">
                                          <p:stCondLst>
                                            <p:cond delay="0"/>
                                          </p:stCondLst>
                                        </p:cTn>
                                        <p:tgtEl>
                                          <p:spTgt spid="3">
                                            <p:txEl>
                                              <p:pRg st="7" end="7"/>
                                            </p:txEl>
                                          </p:spTgt>
                                        </p:tgtEl>
                                        <p:attrNameLst>
                                          <p:attrName>style.visibility</p:attrName>
                                        </p:attrNameLst>
                                      </p:cBhvr>
                                      <p:to>
                                        <p:strVal val="visible"/>
                                      </p:to>
                                    </p:set>
                                    <p:animEffect transition="in" filter="circle(in)">
                                      <p:cBhvr>
                                        <p:cTn id="6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7007382"/>
          </a:xfrm>
        </p:spPr>
        <p:txBody>
          <a:bodyPr>
            <a:normAutofit/>
          </a:bodyPr>
          <a:lstStyle/>
          <a:p>
            <a:pPr>
              <a:buFont typeface="Wingdings" panose="05000000000000000000" pitchFamily="2" charset="2"/>
              <a:buChar char="Ø"/>
            </a:pPr>
            <a:endParaRPr lang="en-US" dirty="0" smtClean="0"/>
          </a:p>
          <a:p>
            <a:pPr>
              <a:buFont typeface="Wingdings" panose="05000000000000000000" pitchFamily="2" charset="2"/>
              <a:buChar char="Ø"/>
            </a:pPr>
            <a:r>
              <a:rPr lang="en-US" sz="2800" dirty="0" smtClean="0"/>
              <a:t>Exchange rate targeting</a:t>
            </a:r>
          </a:p>
          <a:p>
            <a:pPr>
              <a:buFont typeface="Wingdings" panose="05000000000000000000" pitchFamily="2" charset="2"/>
              <a:buChar char="Ø"/>
            </a:pPr>
            <a:endParaRPr lang="en-US" sz="2800" dirty="0"/>
          </a:p>
          <a:p>
            <a:pPr>
              <a:buFont typeface="Wingdings" panose="05000000000000000000" pitchFamily="2" charset="2"/>
              <a:buChar char="Ø"/>
            </a:pPr>
            <a:r>
              <a:rPr lang="en-US" sz="2800" dirty="0" smtClean="0"/>
              <a:t>This policy helps to manage exchange rate fluctuations and protect the economy from a volatile foreign exchange market. The targeted exchange rate also on the nature if the economy, developed or developing-balance of payment of positions, nature of exports  and imports etc. The objectives differ from country to </a:t>
            </a:r>
            <a:r>
              <a:rPr lang="en-US" sz="2800" dirty="0" err="1" smtClean="0"/>
              <a:t>country.In</a:t>
            </a:r>
            <a:r>
              <a:rPr lang="en-US" sz="2800" dirty="0" smtClean="0"/>
              <a:t> case of India, the key objectives of monetary policy are price stability and economic growth. In the case of U.S.A employment generation, price stability and interest rate stability are considered as primary objectives.</a:t>
            </a:r>
          </a:p>
        </p:txBody>
      </p:sp>
    </p:spTree>
    <p:extLst>
      <p:ext uri="{BB962C8B-B14F-4D97-AF65-F5344CB8AC3E}">
        <p14:creationId xmlns:p14="http://schemas.microsoft.com/office/powerpoint/2010/main" val="3706690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29901"/>
          </a:xfrm>
        </p:spPr>
        <p:txBody>
          <a:bodyPr>
            <a:normAutofit/>
          </a:bodyPr>
          <a:lstStyle/>
          <a:p>
            <a:pPr algn="ctr"/>
            <a:r>
              <a:rPr lang="en-US" sz="4400" dirty="0" smtClean="0"/>
              <a:t>STRATEGIES</a:t>
            </a:r>
            <a:endParaRPr lang="en-US" sz="4400" dirty="0"/>
          </a:p>
        </p:txBody>
      </p:sp>
      <p:sp>
        <p:nvSpPr>
          <p:cNvPr id="3" name="Content Placeholder 2"/>
          <p:cNvSpPr>
            <a:spLocks noGrp="1"/>
          </p:cNvSpPr>
          <p:nvPr>
            <p:ph idx="1"/>
          </p:nvPr>
        </p:nvSpPr>
        <p:spPr>
          <a:xfrm>
            <a:off x="677333" y="1439501"/>
            <a:ext cx="10141557" cy="4879818"/>
          </a:xfrm>
        </p:spPr>
        <p:txBody>
          <a:bodyPr>
            <a:normAutofit fontScale="32500" lnSpcReduction="20000"/>
          </a:bodyPr>
          <a:lstStyle/>
          <a:p>
            <a:r>
              <a:rPr lang="en-US" sz="8600" dirty="0" smtClean="0"/>
              <a:t>METHODS FOR EXCHANGE RATE TARGETTING</a:t>
            </a:r>
          </a:p>
          <a:p>
            <a:r>
              <a:rPr lang="en-US" sz="8600" dirty="0" smtClean="0"/>
              <a:t>Fixed </a:t>
            </a:r>
            <a:r>
              <a:rPr lang="en-US" sz="8600" dirty="0"/>
              <a:t>exchange rate are operational under gold standard till 1931.Under this system the exchange rate between two currencies was determined by the relative weight of gold a country’s currency could buy</a:t>
            </a:r>
            <a:r>
              <a:rPr lang="en-US" sz="8600" dirty="0" smtClean="0"/>
              <a:t>.</a:t>
            </a:r>
          </a:p>
          <a:p>
            <a:r>
              <a:rPr lang="en-US" sz="8600" dirty="0" smtClean="0"/>
              <a:t> </a:t>
            </a:r>
            <a:r>
              <a:rPr lang="en-US" sz="8600" dirty="0"/>
              <a:t>In 1944 the International Monetary Fund introduced the gold exchange standard which popularly came to be called as the Bretton Woods System. Under this system, members nations declared as the par value of their currency in terms of gold which was pegged to </a:t>
            </a:r>
            <a:r>
              <a:rPr lang="en-US" sz="8600" dirty="0" smtClean="0"/>
              <a:t>USD As </a:t>
            </a:r>
            <a:r>
              <a:rPr lang="en-US" sz="8600" dirty="0"/>
              <a:t>per this system member countries could convert their dollar holding into gold at rate of 35$ to 1 ounce of gold</a:t>
            </a:r>
            <a:r>
              <a:rPr lang="en-US" sz="8600" dirty="0" smtClean="0"/>
              <a:t>.</a:t>
            </a:r>
          </a:p>
          <a:p>
            <a:pPr marL="0" indent="0">
              <a:buNone/>
            </a:pPr>
            <a:r>
              <a:rPr lang="en-US" sz="7000" dirty="0" smtClean="0"/>
              <a:t> </a:t>
            </a:r>
            <a:endParaRPr lang="en-US" dirty="0"/>
          </a:p>
        </p:txBody>
      </p:sp>
    </p:spTree>
    <p:extLst>
      <p:ext uri="{BB962C8B-B14F-4D97-AF65-F5344CB8AC3E}">
        <p14:creationId xmlns:p14="http://schemas.microsoft.com/office/powerpoint/2010/main" val="382588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docProps/app.xml><?xml version="1.0" encoding="utf-8"?>
<Properties xmlns="http://schemas.openxmlformats.org/officeDocument/2006/extended-properties" xmlns:vt="http://schemas.openxmlformats.org/officeDocument/2006/docPropsVTypes">
  <Template>Facet</Template>
  <TotalTime>425</TotalTime>
  <Words>1434</Words>
  <Application>Microsoft Office PowerPoint</Application>
  <PresentationFormat>Widescreen</PresentationFormat>
  <Paragraphs>73</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Trebuchet MS</vt:lpstr>
      <vt:lpstr>Wingdings</vt:lpstr>
      <vt:lpstr>Wingdings 3</vt:lpstr>
      <vt:lpstr>Facet</vt:lpstr>
      <vt:lpstr>ROLE OF CENTRAL BANKING</vt:lpstr>
      <vt:lpstr>PowerPoint Presentation</vt:lpstr>
      <vt:lpstr>TRADITIONAL FUNCTIONS</vt:lpstr>
      <vt:lpstr>TRADITIONAL FUNCTIONS</vt:lpstr>
      <vt:lpstr>DETERMINATION OF GOALS</vt:lpstr>
      <vt:lpstr>OBJECTIVES AND STRATEGIES</vt:lpstr>
      <vt:lpstr>OBJECTIVES AND STRATEGIES</vt:lpstr>
      <vt:lpstr>PowerPoint Presentation</vt:lpstr>
      <vt:lpstr>STRATEGIES</vt:lpstr>
      <vt:lpstr>STRATEGIES</vt:lpstr>
      <vt:lpstr>STRATEGIES</vt:lpstr>
      <vt:lpstr>PowerPoint Presentation</vt:lpstr>
      <vt:lpstr>PowerPoint Presentation</vt:lpstr>
      <vt:lpstr>Viable alternatives to central bank </vt:lpstr>
      <vt:lpstr>PowerPoint Presentation</vt:lpstr>
      <vt:lpstr>                INDIAN CONTEXT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CENTRAL BANKING </dc:title>
  <dc:creator>Windows 10 Pro</dc:creator>
  <cp:lastModifiedBy>Windows 10 Pro</cp:lastModifiedBy>
  <cp:revision>40</cp:revision>
  <dcterms:created xsi:type="dcterms:W3CDTF">2021-01-15T15:25:05Z</dcterms:created>
  <dcterms:modified xsi:type="dcterms:W3CDTF">2021-02-01T16:50:44Z</dcterms:modified>
</cp:coreProperties>
</file>