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6" r:id="rId4"/>
    <p:sldId id="265" r:id="rId5"/>
    <p:sldId id="264" r:id="rId6"/>
    <p:sldId id="263" r:id="rId7"/>
    <p:sldId id="262" r:id="rId8"/>
    <p:sldId id="261" r:id="rId9"/>
    <p:sldId id="260" r:id="rId10"/>
    <p:sldId id="259" r:id="rId11"/>
    <p:sldId id="258" r:id="rId12"/>
    <p:sldId id="271" r:id="rId13"/>
    <p:sldId id="270" r:id="rId14"/>
    <p:sldId id="269" r:id="rId15"/>
    <p:sldId id="273" r:id="rId16"/>
    <p:sldId id="272" r:id="rId17"/>
    <p:sldId id="278" r:id="rId18"/>
    <p:sldId id="277" r:id="rId19"/>
    <p:sldId id="276" r:id="rId20"/>
    <p:sldId id="275" r:id="rId21"/>
    <p:sldId id="274" r:id="rId22"/>
    <p:sldId id="287" r:id="rId23"/>
    <p:sldId id="286" r:id="rId24"/>
    <p:sldId id="285" r:id="rId25"/>
    <p:sldId id="283" r:id="rId26"/>
    <p:sldId id="282" r:id="rId27"/>
    <p:sldId id="281" r:id="rId28"/>
    <p:sldId id="291" r:id="rId29"/>
    <p:sldId id="290" r:id="rId30"/>
    <p:sldId id="289" r:id="rId31"/>
    <p:sldId id="292" r:id="rId32"/>
    <p:sldId id="293" r:id="rId33"/>
    <p:sldId id="288" r:id="rId34"/>
    <p:sldId id="313" r:id="rId35"/>
    <p:sldId id="294" r:id="rId36"/>
    <p:sldId id="280" r:id="rId37"/>
    <p:sldId id="295" r:id="rId38"/>
    <p:sldId id="279" r:id="rId39"/>
    <p:sldId id="303" r:id="rId40"/>
    <p:sldId id="302" r:id="rId41"/>
    <p:sldId id="301" r:id="rId42"/>
    <p:sldId id="300" r:id="rId43"/>
    <p:sldId id="299" r:id="rId44"/>
    <p:sldId id="304" r:id="rId45"/>
    <p:sldId id="298" r:id="rId46"/>
    <p:sldId id="305" r:id="rId47"/>
    <p:sldId id="306" r:id="rId48"/>
    <p:sldId id="297" r:id="rId49"/>
    <p:sldId id="296" r:id="rId50"/>
    <p:sldId id="312" r:id="rId51"/>
    <p:sldId id="311" r:id="rId52"/>
    <p:sldId id="310" r:id="rId53"/>
    <p:sldId id="309" r:id="rId54"/>
    <p:sldId id="308" r:id="rId55"/>
    <p:sldId id="307" r:id="rId5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1D8BD707-D9CF-40AE-B4C6-C98DA3205C09}" type="datetimeFigureOut">
              <a:rPr lang="en-US" smtClean="0"/>
              <a:pPr/>
              <a:t>4/29/2021</a:t>
            </a:fld>
            <a:endParaRPr lang="en-US" dirty="0"/>
          </a:p>
        </p:txBody>
      </p:sp>
      <p:sp>
        <p:nvSpPr>
          <p:cNvPr id="17" name="Footer Placeholder 16"/>
          <p:cNvSpPr>
            <a:spLocks noGrp="1"/>
          </p:cNvSpPr>
          <p:nvPr>
            <p:ph type="ftr" sz="quarter" idx="11"/>
          </p:nvPr>
        </p:nvSpPr>
        <p:spPr/>
        <p:txBody>
          <a:bodyPr/>
          <a:lstStyle/>
          <a:p>
            <a:endParaRPr lang="en-US" dirty="0"/>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B6F15528-21DE-4FAA-801E-634DDDAF4B2B}" type="slidenum">
              <a:rPr lang="en-US" smtClean="0"/>
              <a:pPr/>
              <a:t>‹#›</a:t>
            </a:fld>
            <a:endParaRPr lang="en-US" dirty="0"/>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4/29/2021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4/29/2021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4/29/2021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4/29/2021</a:t>
            </a:fld>
            <a:endParaRPr lang="en-US" dirty="0"/>
          </a:p>
        </p:txBody>
      </p:sp>
      <p:sp>
        <p:nvSpPr>
          <p:cNvPr id="5" name="Footer Placeholder 4"/>
          <p:cNvSpPr>
            <a:spLocks noGrp="1"/>
          </p:cNvSpPr>
          <p:nvPr>
            <p:ph type="ftr" sz="quarter" idx="11"/>
          </p:nvPr>
        </p:nvSpPr>
        <p:spPr>
          <a:xfrm>
            <a:off x="800100" y="6172200"/>
            <a:ext cx="4000500" cy="457200"/>
          </a:xfrm>
        </p:spPr>
        <p:txBody>
          <a:bodyPr/>
          <a:lstStyle/>
          <a:p>
            <a:endParaRPr lang="en-US" dirty="0"/>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6" name="Slide Number Placeholder 5"/>
          <p:cNvSpPr>
            <a:spLocks noGrp="1"/>
          </p:cNvSpPr>
          <p:nvPr>
            <p:ph type="sldNum" sz="quarter" idx="12"/>
          </p:nvPr>
        </p:nvSpPr>
        <p:spPr>
          <a:xfrm>
            <a:off x="146304" y="6208776"/>
            <a:ext cx="457200" cy="457200"/>
          </a:xfrm>
        </p:spPr>
        <p:txBody>
          <a:bodyPr/>
          <a:lstStyle/>
          <a:p>
            <a:fld id="{B6F15528-21DE-4FAA-801E-634DDDAF4B2B}"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4/29/2021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1D8BD707-D9CF-40AE-B4C6-C98DA3205C09}" type="datetimeFigureOut">
              <a:rPr lang="en-US" smtClean="0"/>
              <a:pPr/>
              <a:t>4/29/2021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8BD707-D9CF-40AE-B4C6-C98DA3205C09}" type="datetimeFigureOut">
              <a:rPr lang="en-US" smtClean="0"/>
              <a:pPr/>
              <a:t>4/29/2021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4/29/2021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4/29/2021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4/29/2021</a:t>
            </a:fld>
            <a:endParaRPr lang="en-US" dirty="0"/>
          </a:p>
        </p:txBody>
      </p:sp>
      <p:sp>
        <p:nvSpPr>
          <p:cNvPr id="6" name="Footer Placeholder 5"/>
          <p:cNvSpPr>
            <a:spLocks noGrp="1"/>
          </p:cNvSpPr>
          <p:nvPr>
            <p:ph type="ftr" sz="quarter" idx="11"/>
          </p:nvPr>
        </p:nvSpPr>
        <p:spPr>
          <a:xfrm>
            <a:off x="914400" y="6172200"/>
            <a:ext cx="3886200" cy="457200"/>
          </a:xfrm>
        </p:spPr>
        <p:txBody>
          <a:bodyPr/>
          <a:lstStyle/>
          <a:p>
            <a:endParaRPr lang="en-US" dirty="0"/>
          </a:p>
        </p:txBody>
      </p:sp>
      <p:sp>
        <p:nvSpPr>
          <p:cNvPr id="7" name="Slide Number Placeholder 6"/>
          <p:cNvSpPr>
            <a:spLocks noGrp="1"/>
          </p:cNvSpPr>
          <p:nvPr>
            <p:ph type="sldNum" sz="quarter" idx="12"/>
          </p:nvPr>
        </p:nvSpPr>
        <p:spPr>
          <a:xfrm>
            <a:off x="146304" y="6208776"/>
            <a:ext cx="457200" cy="457200"/>
          </a:xfrm>
        </p:spPr>
        <p:txBody>
          <a:bodyPr/>
          <a:lstStyle/>
          <a:p>
            <a:fld id="{B6F15528-21DE-4FAA-801E-634DDDAF4B2B}" type="slidenum">
              <a:rPr lang="en-US" smtClean="0"/>
              <a:pPr/>
              <a:t>‹#›</a:t>
            </a:fld>
            <a:endParaRPr lang="en-US" dirty="0"/>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dirty="0"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1D8BD707-D9CF-40AE-B4C6-C98DA3205C09}" type="datetimeFigureOut">
              <a:rPr lang="en-US" smtClean="0"/>
              <a:pPr/>
              <a:t>4/29/2021</a:t>
            </a:fld>
            <a:endParaRPr lang="en-US" dirty="0"/>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dirty="0"/>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B6F15528-21DE-4FAA-801E-634DDDAF4B2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Module-4</a:t>
            </a:r>
            <a:endParaRPr lang="en-US" dirty="0"/>
          </a:p>
        </p:txBody>
      </p:sp>
      <p:sp>
        <p:nvSpPr>
          <p:cNvPr id="2" name="Title 1"/>
          <p:cNvSpPr>
            <a:spLocks noGrp="1"/>
          </p:cNvSpPr>
          <p:nvPr>
            <p:ph type="ctrTitle"/>
          </p:nvPr>
        </p:nvSpPr>
        <p:spPr/>
        <p:txBody>
          <a:bodyPr/>
          <a:lstStyle/>
          <a:p>
            <a:r>
              <a:rPr lang="en-US" dirty="0" smtClean="0"/>
              <a:t>Emerging Trends on ERP</a:t>
            </a:r>
            <a:endParaRPr lang="en-US" dirty="0"/>
          </a:p>
        </p:txBody>
      </p:sp>
    </p:spTree>
    <p:extLst>
      <p:ext uri="{BB962C8B-B14F-4D97-AF65-F5344CB8AC3E}">
        <p14:creationId xmlns:p14="http://schemas.microsoft.com/office/powerpoint/2010/main" val="8659059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fontAlgn="base">
              <a:buNone/>
            </a:pPr>
            <a:r>
              <a:rPr lang="en-US" b="1" u="sng" dirty="0" smtClean="0"/>
              <a:t>4. ERP </a:t>
            </a:r>
            <a:r>
              <a:rPr lang="en-US" b="1" u="sng" dirty="0"/>
              <a:t>Technical Consultant</a:t>
            </a:r>
          </a:p>
          <a:p>
            <a:pPr algn="just" fontAlgn="base">
              <a:lnSpc>
                <a:spcPct val="150000"/>
              </a:lnSpc>
            </a:pPr>
            <a:r>
              <a:rPr lang="en-US" dirty="0" smtClean="0"/>
              <a:t>An </a:t>
            </a:r>
            <a:r>
              <a:rPr lang="en-US" dirty="0"/>
              <a:t>ERP Technical Professional provides technical support, performs troubleshooting functions and resolves customer issues. </a:t>
            </a:r>
            <a:endParaRPr lang="en-US" dirty="0" smtClean="0"/>
          </a:p>
          <a:p>
            <a:pPr algn="just" fontAlgn="base">
              <a:lnSpc>
                <a:spcPct val="150000"/>
              </a:lnSpc>
            </a:pPr>
            <a:r>
              <a:rPr lang="en-US" dirty="0" smtClean="0"/>
              <a:t>The </a:t>
            </a:r>
            <a:r>
              <a:rPr lang="en-US" dirty="0"/>
              <a:t>consultant is not only an expert in the ERP being used but will also have a good understanding of your industry and the unique requirements that go with it. </a:t>
            </a:r>
            <a:endParaRPr lang="en-US" dirty="0" smtClean="0"/>
          </a:p>
          <a:p>
            <a:pPr algn="just" fontAlgn="base">
              <a:lnSpc>
                <a:spcPct val="150000"/>
              </a:lnSpc>
            </a:pPr>
            <a:r>
              <a:rPr lang="en-US" dirty="0" smtClean="0"/>
              <a:t>To </a:t>
            </a:r>
            <a:r>
              <a:rPr lang="en-US" dirty="0"/>
              <a:t>that end, the consultant will make sure to investigate the condition of your before making recommendations thoroughly.</a:t>
            </a:r>
          </a:p>
          <a:p>
            <a:endParaRPr lang="en-US" dirty="0"/>
          </a:p>
        </p:txBody>
      </p:sp>
    </p:spTree>
    <p:extLst>
      <p:ext uri="{BB962C8B-B14F-4D97-AF65-F5344CB8AC3E}">
        <p14:creationId xmlns:p14="http://schemas.microsoft.com/office/powerpoint/2010/main" val="41693279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fontAlgn="base">
              <a:buNone/>
            </a:pPr>
            <a:r>
              <a:rPr lang="en-US" b="1" u="sng" dirty="0" smtClean="0"/>
              <a:t>5. ERP </a:t>
            </a:r>
            <a:r>
              <a:rPr lang="en-US" b="1" u="sng" dirty="0"/>
              <a:t>Finance Consultant</a:t>
            </a:r>
          </a:p>
          <a:p>
            <a:pPr algn="just" fontAlgn="base">
              <a:lnSpc>
                <a:spcPct val="150000"/>
              </a:lnSpc>
            </a:pPr>
            <a:r>
              <a:rPr lang="en-US" dirty="0"/>
              <a:t>T</a:t>
            </a:r>
            <a:r>
              <a:rPr lang="en-US" dirty="0" smtClean="0"/>
              <a:t>he </a:t>
            </a:r>
            <a:r>
              <a:rPr lang="en-US" dirty="0"/>
              <a:t>ERP finance consultant will still play the role of an ERP consultant but will focus on the finance and accounting modules. </a:t>
            </a:r>
            <a:endParaRPr lang="en-US" dirty="0" smtClean="0"/>
          </a:p>
          <a:p>
            <a:pPr algn="just" fontAlgn="base">
              <a:lnSpc>
                <a:spcPct val="150000"/>
              </a:lnSpc>
            </a:pPr>
            <a:r>
              <a:rPr lang="en-US" dirty="0" smtClean="0"/>
              <a:t>The </a:t>
            </a:r>
            <a:r>
              <a:rPr lang="en-US" dirty="0"/>
              <a:t>consultant will be an expert in the field of finance and accounting, thereby allowing a more comprehensive assessment of issues and hiccups faced in the implementing of finance and accounting modules. </a:t>
            </a:r>
            <a:endParaRPr lang="en-US" dirty="0" smtClean="0"/>
          </a:p>
          <a:p>
            <a:pPr algn="just" fontAlgn="base">
              <a:lnSpc>
                <a:spcPct val="150000"/>
              </a:lnSpc>
            </a:pPr>
            <a:r>
              <a:rPr lang="en-US" dirty="0" smtClean="0"/>
              <a:t>This </a:t>
            </a:r>
            <a:r>
              <a:rPr lang="en-US" dirty="0"/>
              <a:t>is especially important for companies that heavily rely on automated financial and accounting transactions.</a:t>
            </a:r>
          </a:p>
          <a:p>
            <a:endParaRPr lang="en-US" dirty="0"/>
          </a:p>
        </p:txBody>
      </p:sp>
    </p:spTree>
    <p:extLst>
      <p:ext uri="{BB962C8B-B14F-4D97-AF65-F5344CB8AC3E}">
        <p14:creationId xmlns:p14="http://schemas.microsoft.com/office/powerpoint/2010/main" val="7440605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normAutofit fontScale="92500" lnSpcReduction="20000"/>
          </a:bodyPr>
          <a:lstStyle/>
          <a:p>
            <a:pPr marL="0" indent="0" algn="just" fontAlgn="base">
              <a:lnSpc>
                <a:spcPct val="150000"/>
              </a:lnSpc>
              <a:buNone/>
            </a:pPr>
            <a:r>
              <a:rPr lang="en-US" b="1" dirty="0" smtClean="0"/>
              <a:t>Employees:</a:t>
            </a:r>
            <a:r>
              <a:rPr lang="en-US" dirty="0"/>
              <a:t/>
            </a:r>
            <a:br>
              <a:rPr lang="en-US" dirty="0"/>
            </a:br>
            <a:r>
              <a:rPr lang="en-US" b="1" dirty="0" smtClean="0"/>
              <a:t>Employees </a:t>
            </a:r>
            <a:r>
              <a:rPr lang="en-US" dirty="0" smtClean="0"/>
              <a:t>are </a:t>
            </a:r>
            <a:r>
              <a:rPr lang="en-US" dirty="0"/>
              <a:t>the people who use the ERP system once it has been developed. </a:t>
            </a:r>
            <a:r>
              <a:rPr lang="en-US" b="1" dirty="0"/>
              <a:t>Employees</a:t>
            </a:r>
            <a:r>
              <a:rPr lang="en-US" dirty="0" smtClean="0"/>
              <a:t> </a:t>
            </a:r>
            <a:r>
              <a:rPr lang="en-US" dirty="0"/>
              <a:t>are given training as to how to use various functions that are automated in the software.</a:t>
            </a:r>
          </a:p>
          <a:p>
            <a:pPr marL="0" indent="0" algn="just" fontAlgn="base">
              <a:lnSpc>
                <a:spcPct val="150000"/>
              </a:lnSpc>
              <a:buNone/>
            </a:pPr>
            <a:r>
              <a:rPr lang="en-US" b="1" dirty="0"/>
              <a:t>Roles Of Employees </a:t>
            </a:r>
            <a:r>
              <a:rPr lang="en-US" b="1" dirty="0" smtClean="0"/>
              <a:t>:</a:t>
            </a:r>
            <a:r>
              <a:rPr lang="en-US" b="1" dirty="0"/>
              <a:t> </a:t>
            </a:r>
            <a:endParaRPr lang="en-US" dirty="0"/>
          </a:p>
          <a:p>
            <a:pPr algn="just" fontAlgn="base">
              <a:lnSpc>
                <a:spcPct val="150000"/>
              </a:lnSpc>
            </a:pPr>
            <a:r>
              <a:rPr lang="en-US" dirty="0"/>
              <a:t>Employees</a:t>
            </a:r>
            <a:r>
              <a:rPr lang="en-US" b="1" dirty="0"/>
              <a:t> </a:t>
            </a:r>
            <a:r>
              <a:rPr lang="en-US" dirty="0" smtClean="0"/>
              <a:t>are </a:t>
            </a:r>
            <a:r>
              <a:rPr lang="en-US" dirty="0"/>
              <a:t>the people who are doing functions that are automated by ERP System.</a:t>
            </a:r>
          </a:p>
          <a:p>
            <a:pPr algn="just" fontAlgn="base">
              <a:lnSpc>
                <a:spcPct val="150000"/>
              </a:lnSpc>
            </a:pPr>
            <a:r>
              <a:rPr lang="en-US" dirty="0"/>
              <a:t>They analyze and provide suggestions where customization needs to take place.</a:t>
            </a:r>
          </a:p>
          <a:p>
            <a:pPr algn="just" fontAlgn="base">
              <a:lnSpc>
                <a:spcPct val="150000"/>
              </a:lnSpc>
            </a:pPr>
            <a:r>
              <a:rPr lang="en-US" dirty="0"/>
              <a:t>They should be able to balance their loyalty to the client and project.</a:t>
            </a:r>
          </a:p>
          <a:p>
            <a:pPr algn="just" fontAlgn="base">
              <a:lnSpc>
                <a:spcPct val="150000"/>
              </a:lnSpc>
            </a:pPr>
            <a:r>
              <a:rPr lang="en-US" dirty="0"/>
              <a:t>Consultant should create a knowledge base and train people so that knowledge stays in the organization when consultants leave the project.</a:t>
            </a:r>
          </a:p>
          <a:p>
            <a:endParaRPr lang="en-US" dirty="0"/>
          </a:p>
        </p:txBody>
      </p:sp>
    </p:spTree>
    <p:extLst>
      <p:ext uri="{BB962C8B-B14F-4D97-AF65-F5344CB8AC3E}">
        <p14:creationId xmlns:p14="http://schemas.microsoft.com/office/powerpoint/2010/main" val="13485560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705600"/>
          </a:xfrm>
        </p:spPr>
        <p:txBody>
          <a:bodyPr>
            <a:normAutofit lnSpcReduction="10000"/>
          </a:bodyPr>
          <a:lstStyle/>
          <a:p>
            <a:pPr marL="0" indent="0">
              <a:buNone/>
            </a:pPr>
            <a:r>
              <a:rPr lang="en-US" b="1" dirty="0" smtClean="0"/>
              <a:t>Resistance by Employees</a:t>
            </a:r>
          </a:p>
          <a:p>
            <a:pPr algn="just">
              <a:lnSpc>
                <a:spcPct val="150000"/>
              </a:lnSpc>
            </a:pPr>
            <a:r>
              <a:rPr lang="en-US" dirty="0"/>
              <a:t>One of the most baffling and recalcitrant of the problems which business executives face is employee resistance to change. </a:t>
            </a:r>
            <a:endParaRPr lang="en-US" dirty="0" smtClean="0"/>
          </a:p>
          <a:p>
            <a:pPr algn="just">
              <a:lnSpc>
                <a:spcPct val="150000"/>
              </a:lnSpc>
            </a:pPr>
            <a:r>
              <a:rPr lang="en-US" dirty="0" smtClean="0"/>
              <a:t>Such </a:t>
            </a:r>
            <a:r>
              <a:rPr lang="en-US" dirty="0"/>
              <a:t>resistance may take a number of forms—persistent reduction in output, increase in the number of “quits” and requests for transfer, chronic quarrels, sullen hostility, wildcat or slowdown strikes, and, of course, the expression of a lot of </a:t>
            </a:r>
            <a:r>
              <a:rPr lang="en-US" dirty="0" smtClean="0"/>
              <a:t>pseudo logical </a:t>
            </a:r>
            <a:r>
              <a:rPr lang="en-US" dirty="0"/>
              <a:t>reasons why the change will not work. </a:t>
            </a:r>
            <a:endParaRPr lang="en-US" dirty="0" smtClean="0"/>
          </a:p>
          <a:p>
            <a:pPr algn="just">
              <a:lnSpc>
                <a:spcPct val="150000"/>
              </a:lnSpc>
            </a:pPr>
            <a:r>
              <a:rPr lang="en-US" dirty="0" smtClean="0"/>
              <a:t>Even </a:t>
            </a:r>
            <a:r>
              <a:rPr lang="en-US" dirty="0"/>
              <a:t>the more petty forms of this resistance can be troublesome</a:t>
            </a:r>
            <a:r>
              <a:rPr lang="en-US" dirty="0" smtClean="0"/>
              <a:t>.</a:t>
            </a:r>
          </a:p>
          <a:p>
            <a:pPr algn="just">
              <a:lnSpc>
                <a:spcPct val="150000"/>
              </a:lnSpc>
            </a:pPr>
            <a:r>
              <a:rPr lang="en-US" dirty="0"/>
              <a:t>All too often when executives encounter resistance to change, they “explain” it by quoting the cliche that “people resist change” </a:t>
            </a:r>
            <a:r>
              <a:rPr lang="en-US" dirty="0" smtClean="0"/>
              <a:t>. </a:t>
            </a:r>
            <a:endParaRPr lang="en-US" dirty="0"/>
          </a:p>
        </p:txBody>
      </p:sp>
    </p:spTree>
    <p:extLst>
      <p:ext uri="{BB962C8B-B14F-4D97-AF65-F5344CB8AC3E}">
        <p14:creationId xmlns:p14="http://schemas.microsoft.com/office/powerpoint/2010/main" val="4266602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normAutofit/>
          </a:bodyPr>
          <a:lstStyle/>
          <a:p>
            <a:pPr algn="just">
              <a:lnSpc>
                <a:spcPct val="150000"/>
              </a:lnSpc>
            </a:pPr>
            <a:r>
              <a:rPr lang="en-US" dirty="0" smtClean="0"/>
              <a:t>Yet </a:t>
            </a:r>
            <a:r>
              <a:rPr lang="en-US" dirty="0"/>
              <a:t>changes must continually occur in industry. </a:t>
            </a:r>
            <a:endParaRPr lang="en-US" dirty="0" smtClean="0"/>
          </a:p>
          <a:p>
            <a:pPr algn="just">
              <a:lnSpc>
                <a:spcPct val="150000"/>
              </a:lnSpc>
            </a:pPr>
            <a:r>
              <a:rPr lang="en-US" dirty="0" smtClean="0"/>
              <a:t>This </a:t>
            </a:r>
            <a:r>
              <a:rPr lang="en-US" dirty="0"/>
              <a:t>applies with particular force to the all-important “little” changes that constantly take place—changes in work methods, in routine office procedures, in the location of a machine or a desk, in personnel assignments and job titles</a:t>
            </a:r>
            <a:r>
              <a:rPr lang="en-US" dirty="0" smtClean="0"/>
              <a:t>.</a:t>
            </a:r>
          </a:p>
          <a:p>
            <a:pPr>
              <a:lnSpc>
                <a:spcPct val="150000"/>
              </a:lnSpc>
            </a:pPr>
            <a:r>
              <a:rPr lang="en-US" dirty="0"/>
              <a:t>No one of these changes makes the headlines, but in total they account for much of our increase in productivity. </a:t>
            </a:r>
          </a:p>
          <a:p>
            <a:pPr>
              <a:lnSpc>
                <a:spcPct val="150000"/>
              </a:lnSpc>
            </a:pPr>
            <a:r>
              <a:rPr lang="en-US" dirty="0"/>
              <a:t>They are not the spectacular once-in-a-lifetime technological revolutions that involve mass layoffs or the obsolescence of traditional skills, but they are vital to business progress.</a:t>
            </a:r>
          </a:p>
          <a:p>
            <a:pPr algn="just">
              <a:lnSpc>
                <a:spcPct val="150000"/>
              </a:lnSpc>
            </a:pPr>
            <a:endParaRPr lang="en-US" dirty="0"/>
          </a:p>
        </p:txBody>
      </p:sp>
    </p:spTree>
    <p:extLst>
      <p:ext uri="{BB962C8B-B14F-4D97-AF65-F5344CB8AC3E}">
        <p14:creationId xmlns:p14="http://schemas.microsoft.com/office/powerpoint/2010/main" val="36316994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477000"/>
          </a:xfrm>
        </p:spPr>
        <p:txBody>
          <a:bodyPr/>
          <a:lstStyle/>
          <a:p>
            <a:pPr marL="0" indent="0">
              <a:buNone/>
            </a:pPr>
            <a:r>
              <a:rPr lang="en-US" b="1" dirty="0" smtClean="0"/>
              <a:t>Dealing with employee Resistance</a:t>
            </a:r>
          </a:p>
          <a:p>
            <a:pPr marL="0" indent="0" algn="just">
              <a:lnSpc>
                <a:spcPct val="150000"/>
              </a:lnSpc>
              <a:buNone/>
            </a:pPr>
            <a:r>
              <a:rPr lang="en-US" dirty="0" smtClean="0"/>
              <a:t>1. A </a:t>
            </a:r>
            <a:r>
              <a:rPr lang="en-US" dirty="0"/>
              <a:t>solution which has become increasingly popular for dealing with resistance to change is to get the people involved to “participate” in making the change. But as a practical matter “participation” as a device is not a good way for management to think about the problem. In fact, it may lead to trouble</a:t>
            </a:r>
            <a:r>
              <a:rPr lang="en-US" dirty="0" smtClean="0"/>
              <a:t>.</a:t>
            </a:r>
          </a:p>
          <a:p>
            <a:pPr marL="0" indent="0" algn="just">
              <a:lnSpc>
                <a:spcPct val="150000"/>
              </a:lnSpc>
              <a:buNone/>
            </a:pPr>
            <a:r>
              <a:rPr lang="en-US" dirty="0" smtClean="0"/>
              <a:t>2. Resistance </a:t>
            </a:r>
            <a:r>
              <a:rPr lang="en-US" dirty="0"/>
              <a:t>is usually created because of certain blind spots and attitudes which staff specialists have as a result of their preoccupation with the technical aspects of new ideas</a:t>
            </a:r>
            <a:r>
              <a:rPr lang="en-US" dirty="0" smtClean="0"/>
              <a:t>.</a:t>
            </a:r>
            <a:endParaRPr lang="en-US" dirty="0"/>
          </a:p>
        </p:txBody>
      </p:sp>
    </p:spTree>
    <p:extLst>
      <p:ext uri="{BB962C8B-B14F-4D97-AF65-F5344CB8AC3E}">
        <p14:creationId xmlns:p14="http://schemas.microsoft.com/office/powerpoint/2010/main" val="27022673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lgn="just">
              <a:lnSpc>
                <a:spcPct val="150000"/>
              </a:lnSpc>
              <a:buNone/>
            </a:pPr>
            <a:r>
              <a:rPr lang="en-US" dirty="0" smtClean="0"/>
              <a:t>3.  </a:t>
            </a:r>
            <a:r>
              <a:rPr lang="en-US" dirty="0"/>
              <a:t>The key to the problem is to understand the true nature of resistance. Actually, what employees resist is usually not technical change but social change—the change in their human relationships that generally accompanies technical </a:t>
            </a:r>
            <a:r>
              <a:rPr lang="en-US" dirty="0" smtClean="0"/>
              <a:t>change.</a:t>
            </a:r>
          </a:p>
          <a:p>
            <a:pPr marL="0" indent="0" algn="just">
              <a:lnSpc>
                <a:spcPct val="150000"/>
              </a:lnSpc>
              <a:buNone/>
            </a:pPr>
            <a:r>
              <a:rPr lang="en-US" dirty="0" smtClean="0"/>
              <a:t>4. Management </a:t>
            </a:r>
            <a:r>
              <a:rPr lang="en-US" dirty="0"/>
              <a:t>can take concrete steps to deal constructively with these staff attitudes. The steps include emphasizing new standards of performance for staff specialists and encouraging them to think in different ways, as well as making use of the fact that signs of resistance can serve as a practical warning signal in directing and timing technological changes</a:t>
            </a:r>
          </a:p>
          <a:p>
            <a:endParaRPr lang="en-US" dirty="0"/>
          </a:p>
        </p:txBody>
      </p:sp>
    </p:spTree>
    <p:extLst>
      <p:ext uri="{BB962C8B-B14F-4D97-AF65-F5344CB8AC3E}">
        <p14:creationId xmlns:p14="http://schemas.microsoft.com/office/powerpoint/2010/main" val="10274725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lgn="just">
              <a:lnSpc>
                <a:spcPct val="150000"/>
              </a:lnSpc>
              <a:buNone/>
            </a:pPr>
            <a:r>
              <a:rPr lang="en-US" dirty="0"/>
              <a:t>5. Top executives can also make their own efforts more effective at meetings of staff and operating groups where change is being discussed. They can do this by shifting their attention from the facts of schedules, technical details, work assignments, and so forth, to what the discussion of these items indicates in regard to developing resistance and receptiveness to change.</a:t>
            </a:r>
          </a:p>
        </p:txBody>
      </p:sp>
    </p:spTree>
    <p:extLst>
      <p:ext uri="{BB962C8B-B14F-4D97-AF65-F5344CB8AC3E}">
        <p14:creationId xmlns:p14="http://schemas.microsoft.com/office/powerpoint/2010/main" val="40004108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buNone/>
            </a:pPr>
            <a:r>
              <a:rPr lang="en-US" b="1" dirty="0" smtClean="0"/>
              <a:t>Role of  Top Management</a:t>
            </a:r>
          </a:p>
          <a:p>
            <a:pPr marL="0" indent="0" fontAlgn="base">
              <a:buNone/>
            </a:pPr>
            <a:r>
              <a:rPr lang="en-US" b="1" u="sng" dirty="0"/>
              <a:t>1. Give ERP the importance it deserves</a:t>
            </a:r>
          </a:p>
          <a:p>
            <a:pPr algn="just" fontAlgn="base">
              <a:lnSpc>
                <a:spcPct val="150000"/>
              </a:lnSpc>
            </a:pPr>
            <a:r>
              <a:rPr lang="en-US" dirty="0"/>
              <a:t>ERP is not an IT project, although it is based on implementing new software. </a:t>
            </a:r>
            <a:endParaRPr lang="en-US" dirty="0" smtClean="0"/>
          </a:p>
          <a:p>
            <a:pPr algn="just" fontAlgn="base">
              <a:lnSpc>
                <a:spcPct val="150000"/>
              </a:lnSpc>
            </a:pPr>
            <a:r>
              <a:rPr lang="en-US" dirty="0" smtClean="0"/>
              <a:t>Don’t </a:t>
            </a:r>
            <a:r>
              <a:rPr lang="en-US" dirty="0"/>
              <a:t>leave your ERP implementation to languish under IT supervision – or for that matter under line management. </a:t>
            </a:r>
            <a:endParaRPr lang="en-US" dirty="0" smtClean="0"/>
          </a:p>
          <a:p>
            <a:pPr algn="just" fontAlgn="base">
              <a:lnSpc>
                <a:spcPct val="150000"/>
              </a:lnSpc>
            </a:pPr>
            <a:r>
              <a:rPr lang="en-US" dirty="0" smtClean="0"/>
              <a:t>Make </a:t>
            </a:r>
            <a:r>
              <a:rPr lang="en-US" dirty="0"/>
              <a:t>sure your ERP team represents all the major groups which will be affected by the changes – which is basically everyone.</a:t>
            </a:r>
          </a:p>
          <a:p>
            <a:pPr marL="0" indent="0">
              <a:buNone/>
            </a:pPr>
            <a:endParaRPr lang="en-US" dirty="0"/>
          </a:p>
        </p:txBody>
      </p:sp>
    </p:spTree>
    <p:extLst>
      <p:ext uri="{BB962C8B-B14F-4D97-AF65-F5344CB8AC3E}">
        <p14:creationId xmlns:p14="http://schemas.microsoft.com/office/powerpoint/2010/main" val="29927869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fontAlgn="base">
              <a:buNone/>
            </a:pPr>
            <a:r>
              <a:rPr lang="en-US" b="1" u="sng" dirty="0"/>
              <a:t>2. Get involved with the implementation</a:t>
            </a:r>
            <a:r>
              <a:rPr lang="en-US" u="sng" dirty="0"/>
              <a:t> </a:t>
            </a:r>
          </a:p>
          <a:p>
            <a:pPr algn="just" fontAlgn="base">
              <a:lnSpc>
                <a:spcPct val="150000"/>
              </a:lnSpc>
            </a:pPr>
            <a:r>
              <a:rPr lang="en-US" dirty="0"/>
              <a:t>It isn’t enough to stand by passively once the project is launched. </a:t>
            </a:r>
            <a:endParaRPr lang="en-US" dirty="0" smtClean="0"/>
          </a:p>
          <a:p>
            <a:pPr algn="just" fontAlgn="base">
              <a:lnSpc>
                <a:spcPct val="150000"/>
              </a:lnSpc>
            </a:pPr>
            <a:r>
              <a:rPr lang="en-US" dirty="0" smtClean="0"/>
              <a:t>You </a:t>
            </a:r>
            <a:r>
              <a:rPr lang="en-US" dirty="0"/>
              <a:t>and the rest of the management team need to be actively involved</a:t>
            </a:r>
            <a:r>
              <a:rPr lang="en-US" dirty="0" smtClean="0"/>
              <a:t>.</a:t>
            </a:r>
            <a:endParaRPr lang="en-US" dirty="0"/>
          </a:p>
          <a:p>
            <a:pPr algn="just" fontAlgn="base">
              <a:lnSpc>
                <a:spcPct val="150000"/>
              </a:lnSpc>
            </a:pPr>
            <a:r>
              <a:rPr lang="en-US" dirty="0"/>
              <a:t>At a minimum plan on being briefed on the project on a weekly or biweekly basis</a:t>
            </a:r>
            <a:r>
              <a:rPr lang="en-US" dirty="0" smtClean="0"/>
              <a:t>.</a:t>
            </a:r>
          </a:p>
          <a:p>
            <a:pPr algn="just" fontAlgn="base">
              <a:lnSpc>
                <a:spcPct val="150000"/>
              </a:lnSpc>
            </a:pPr>
            <a:r>
              <a:rPr lang="en-US" dirty="0" smtClean="0"/>
              <a:t> </a:t>
            </a:r>
            <a:r>
              <a:rPr lang="en-US" dirty="0"/>
              <a:t>This not only keeps you up to date on the project, it shows continuing interest and helps communicate the importance of the project to everyone in the company.</a:t>
            </a:r>
          </a:p>
          <a:p>
            <a:endParaRPr lang="en-US" dirty="0"/>
          </a:p>
        </p:txBody>
      </p:sp>
    </p:spTree>
    <p:extLst>
      <p:ext uri="{BB962C8B-B14F-4D97-AF65-F5344CB8AC3E}">
        <p14:creationId xmlns:p14="http://schemas.microsoft.com/office/powerpoint/2010/main" val="12554901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normAutofit fontScale="92500" lnSpcReduction="10000"/>
          </a:bodyPr>
          <a:lstStyle/>
          <a:p>
            <a:pPr marL="0" indent="0" algn="ctr">
              <a:buNone/>
            </a:pPr>
            <a:r>
              <a:rPr lang="en-US" b="1" dirty="0" smtClean="0"/>
              <a:t>ERP Vendors, Consultants and Employees</a:t>
            </a:r>
          </a:p>
          <a:p>
            <a:pPr marL="0" indent="0">
              <a:buNone/>
            </a:pPr>
            <a:r>
              <a:rPr lang="en-US" b="1" dirty="0" smtClean="0"/>
              <a:t>Vendors</a:t>
            </a:r>
          </a:p>
          <a:p>
            <a:pPr algn="just">
              <a:lnSpc>
                <a:spcPct val="150000"/>
              </a:lnSpc>
            </a:pPr>
            <a:r>
              <a:rPr lang="en-US" dirty="0"/>
              <a:t>ERP vendors are business software developers and providers that create, sell and implement enterprise resource planning systems. </a:t>
            </a:r>
            <a:endParaRPr lang="en-US" dirty="0" smtClean="0"/>
          </a:p>
          <a:p>
            <a:pPr algn="just">
              <a:lnSpc>
                <a:spcPct val="150000"/>
              </a:lnSpc>
            </a:pPr>
            <a:r>
              <a:rPr lang="en-US" dirty="0"/>
              <a:t>The ERP vendor is either the company that creates the software or a representative of that company. </a:t>
            </a:r>
            <a:endParaRPr lang="en-US" dirty="0" smtClean="0"/>
          </a:p>
          <a:p>
            <a:pPr algn="just">
              <a:lnSpc>
                <a:spcPct val="150000"/>
              </a:lnSpc>
            </a:pPr>
            <a:r>
              <a:rPr lang="en-US" dirty="0" smtClean="0"/>
              <a:t>It </a:t>
            </a:r>
            <a:r>
              <a:rPr lang="en-US" dirty="0"/>
              <a:t>sells the software to the client.  </a:t>
            </a:r>
            <a:endParaRPr lang="en-US" dirty="0" smtClean="0"/>
          </a:p>
          <a:p>
            <a:pPr algn="just">
              <a:lnSpc>
                <a:spcPct val="150000"/>
              </a:lnSpc>
            </a:pPr>
            <a:r>
              <a:rPr lang="en-US" dirty="0" smtClean="0"/>
              <a:t>Vendors </a:t>
            </a:r>
            <a:r>
              <a:rPr lang="en-US" dirty="0"/>
              <a:t>are also responsible for developing updates and additional releases to keep up with changes in their clients’ industries. </a:t>
            </a:r>
            <a:endParaRPr lang="en-US" dirty="0" smtClean="0"/>
          </a:p>
          <a:p>
            <a:pPr algn="just">
              <a:lnSpc>
                <a:spcPct val="150000"/>
              </a:lnSpc>
            </a:pPr>
            <a:r>
              <a:rPr lang="en-US" dirty="0"/>
              <a:t>ERP vendors spent a large amount of money so that they become experts to develop flexible ERP Package</a:t>
            </a:r>
            <a:r>
              <a:rPr lang="en-US" dirty="0" smtClean="0"/>
              <a:t>.</a:t>
            </a:r>
          </a:p>
          <a:p>
            <a:pPr algn="just">
              <a:lnSpc>
                <a:spcPct val="150000"/>
              </a:lnSpc>
            </a:pPr>
            <a:r>
              <a:rPr lang="en-US" dirty="0" smtClean="0"/>
              <a:t> Examples </a:t>
            </a:r>
            <a:r>
              <a:rPr lang="en-US" dirty="0"/>
              <a:t>include Oracle, Infor, SAP and Microsoft Dynamics.</a:t>
            </a:r>
            <a:endParaRPr lang="en-US" dirty="0" smtClean="0"/>
          </a:p>
          <a:p>
            <a:endParaRPr lang="en-US" dirty="0"/>
          </a:p>
        </p:txBody>
      </p:sp>
    </p:spTree>
    <p:extLst>
      <p:ext uri="{BB962C8B-B14F-4D97-AF65-F5344CB8AC3E}">
        <p14:creationId xmlns:p14="http://schemas.microsoft.com/office/powerpoint/2010/main" val="4803767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fontAlgn="base">
              <a:buNone/>
            </a:pPr>
            <a:r>
              <a:rPr lang="en-US" b="1" u="sng" dirty="0"/>
              <a:t>3. Set realistic schedules and resource budgets </a:t>
            </a:r>
            <a:endParaRPr lang="en-US" u="sng" dirty="0"/>
          </a:p>
          <a:p>
            <a:pPr algn="just" fontAlgn="base">
              <a:lnSpc>
                <a:spcPct val="150000"/>
              </a:lnSpc>
            </a:pPr>
            <a:r>
              <a:rPr lang="en-US" dirty="0"/>
              <a:t>An ERP implementation can’t be done in an arbitrary amount of time. </a:t>
            </a:r>
            <a:endParaRPr lang="en-US" dirty="0" smtClean="0"/>
          </a:p>
          <a:p>
            <a:pPr algn="just" fontAlgn="base">
              <a:lnSpc>
                <a:spcPct val="150000"/>
              </a:lnSpc>
            </a:pPr>
            <a:r>
              <a:rPr lang="en-US" dirty="0" smtClean="0"/>
              <a:t>At </a:t>
            </a:r>
            <a:r>
              <a:rPr lang="en-US" dirty="0"/>
              <a:t>the beginning of the project make realistic estimates of time and resources and then stick to those schedules as closely as you can</a:t>
            </a:r>
            <a:r>
              <a:rPr lang="en-US" dirty="0" smtClean="0"/>
              <a:t>.</a:t>
            </a:r>
            <a:endParaRPr lang="en-US" dirty="0"/>
          </a:p>
          <a:p>
            <a:pPr algn="just" fontAlgn="base">
              <a:lnSpc>
                <a:spcPct val="150000"/>
              </a:lnSpc>
            </a:pPr>
            <a:r>
              <a:rPr lang="en-US" dirty="0"/>
              <a:t>Don’t try to set your schedule by external factions, such as the closing of the year. </a:t>
            </a:r>
            <a:endParaRPr lang="en-US" dirty="0" smtClean="0"/>
          </a:p>
          <a:p>
            <a:pPr algn="just" fontAlgn="base">
              <a:lnSpc>
                <a:spcPct val="150000"/>
              </a:lnSpc>
            </a:pPr>
            <a:r>
              <a:rPr lang="en-US" dirty="0" smtClean="0"/>
              <a:t>Instead </a:t>
            </a:r>
            <a:r>
              <a:rPr lang="en-US" dirty="0"/>
              <a:t>pay attention to the internal factors. </a:t>
            </a:r>
            <a:endParaRPr lang="en-US" dirty="0" smtClean="0"/>
          </a:p>
          <a:p>
            <a:pPr algn="just" fontAlgn="base">
              <a:lnSpc>
                <a:spcPct val="150000"/>
              </a:lnSpc>
            </a:pPr>
            <a:r>
              <a:rPr lang="en-US" dirty="0" smtClean="0"/>
              <a:t>Trying </a:t>
            </a:r>
            <a:r>
              <a:rPr lang="en-US" dirty="0"/>
              <a:t>to rush an ERP project is a sure way to give yourself more trouble – and it probably won’t reduce the time to a successful go-live.</a:t>
            </a:r>
          </a:p>
          <a:p>
            <a:endParaRPr lang="en-US" dirty="0"/>
          </a:p>
        </p:txBody>
      </p:sp>
    </p:spTree>
    <p:extLst>
      <p:ext uri="{BB962C8B-B14F-4D97-AF65-F5344CB8AC3E}">
        <p14:creationId xmlns:p14="http://schemas.microsoft.com/office/powerpoint/2010/main" val="40458790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normAutofit fontScale="92500"/>
          </a:bodyPr>
          <a:lstStyle/>
          <a:p>
            <a:pPr marL="0" indent="0" fontAlgn="base">
              <a:buNone/>
            </a:pPr>
            <a:r>
              <a:rPr lang="en-US" b="1" u="sng" dirty="0"/>
              <a:t>4. Promote change </a:t>
            </a:r>
            <a:endParaRPr lang="en-US" u="sng" dirty="0"/>
          </a:p>
          <a:p>
            <a:pPr algn="just" fontAlgn="base">
              <a:lnSpc>
                <a:spcPct val="150000"/>
              </a:lnSpc>
            </a:pPr>
            <a:r>
              <a:rPr lang="en-US" dirty="0"/>
              <a:t>ERP means changing the way you do things, often in fundamental ways. </a:t>
            </a:r>
            <a:endParaRPr lang="en-US" dirty="0" smtClean="0"/>
          </a:p>
          <a:p>
            <a:pPr algn="just" fontAlgn="base">
              <a:lnSpc>
                <a:spcPct val="150000"/>
              </a:lnSpc>
            </a:pPr>
            <a:r>
              <a:rPr lang="en-US" dirty="0" smtClean="0"/>
              <a:t>It’s </a:t>
            </a:r>
            <a:r>
              <a:rPr lang="en-US" dirty="0"/>
              <a:t>important for the people at the top to promote organizational change as part of the process</a:t>
            </a:r>
            <a:r>
              <a:rPr lang="en-US" dirty="0" smtClean="0"/>
              <a:t>.</a:t>
            </a:r>
            <a:endParaRPr lang="en-US" dirty="0"/>
          </a:p>
          <a:p>
            <a:pPr algn="just" fontAlgn="base">
              <a:lnSpc>
                <a:spcPct val="150000"/>
              </a:lnSpc>
            </a:pPr>
            <a:r>
              <a:rPr lang="en-US" dirty="0"/>
              <a:t>Make sure everyone understands that ERP means the way the company does things is going to change and that you and the rest of top management supports that change</a:t>
            </a:r>
            <a:r>
              <a:rPr lang="en-US" dirty="0" smtClean="0"/>
              <a:t>.</a:t>
            </a:r>
            <a:endParaRPr lang="en-US" dirty="0"/>
          </a:p>
          <a:p>
            <a:pPr algn="just" fontAlgn="base">
              <a:lnSpc>
                <a:spcPct val="150000"/>
              </a:lnSpc>
            </a:pPr>
            <a:r>
              <a:rPr lang="en-US" dirty="0" smtClean="0"/>
              <a:t> </a:t>
            </a:r>
            <a:r>
              <a:rPr lang="en-US" dirty="0"/>
              <a:t>In fact it can be the most difficult part of the entire implementation process. </a:t>
            </a:r>
            <a:endParaRPr lang="en-US" dirty="0" smtClean="0"/>
          </a:p>
          <a:p>
            <a:pPr algn="just" fontAlgn="base">
              <a:lnSpc>
                <a:spcPct val="150000"/>
              </a:lnSpc>
            </a:pPr>
            <a:r>
              <a:rPr lang="en-US" dirty="0" smtClean="0"/>
              <a:t>It </a:t>
            </a:r>
            <a:r>
              <a:rPr lang="en-US" dirty="0"/>
              <a:t>will take steady pressure from the top to make sure the change is accepted.</a:t>
            </a:r>
          </a:p>
          <a:p>
            <a:endParaRPr lang="en-US" dirty="0"/>
          </a:p>
        </p:txBody>
      </p:sp>
    </p:spTree>
    <p:extLst>
      <p:ext uri="{BB962C8B-B14F-4D97-AF65-F5344CB8AC3E}">
        <p14:creationId xmlns:p14="http://schemas.microsoft.com/office/powerpoint/2010/main" val="26298955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fontAlgn="base">
              <a:buNone/>
            </a:pPr>
            <a:r>
              <a:rPr lang="en-US" b="1" u="sng" dirty="0"/>
              <a:t>5. Let end users make decisions</a:t>
            </a:r>
            <a:r>
              <a:rPr lang="en-US" u="sng" dirty="0"/>
              <a:t> </a:t>
            </a:r>
          </a:p>
          <a:p>
            <a:pPr algn="just" fontAlgn="base">
              <a:lnSpc>
                <a:spcPct val="150000"/>
              </a:lnSpc>
            </a:pPr>
            <a:r>
              <a:rPr lang="en-US" dirty="0"/>
              <a:t>Although support and effort from the top is vital, it is almost equally important to involve the people who will actually be doing the work in the decision-making process. </a:t>
            </a:r>
            <a:endParaRPr lang="en-US" dirty="0" smtClean="0"/>
          </a:p>
          <a:p>
            <a:pPr algn="just" fontAlgn="base">
              <a:lnSpc>
                <a:spcPct val="150000"/>
              </a:lnSpc>
            </a:pPr>
            <a:r>
              <a:rPr lang="en-US" dirty="0" smtClean="0"/>
              <a:t>Not </a:t>
            </a:r>
            <a:r>
              <a:rPr lang="en-US" dirty="0"/>
              <a:t>only does that build support for the implementation, it also results in better decisions since the people who are actually doing the work know the most about how things are done.</a:t>
            </a:r>
          </a:p>
        </p:txBody>
      </p:sp>
    </p:spTree>
    <p:extLst>
      <p:ext uri="{BB962C8B-B14F-4D97-AF65-F5344CB8AC3E}">
        <p14:creationId xmlns:p14="http://schemas.microsoft.com/office/powerpoint/2010/main" val="20575325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buNone/>
            </a:pPr>
            <a:r>
              <a:rPr lang="en-US" b="1" dirty="0" smtClean="0"/>
              <a:t>Role </a:t>
            </a:r>
            <a:r>
              <a:rPr lang="en-US" b="1" dirty="0"/>
              <a:t>of implementation partner in </a:t>
            </a:r>
            <a:r>
              <a:rPr lang="en-US" b="1" dirty="0" smtClean="0"/>
              <a:t>ERP</a:t>
            </a:r>
          </a:p>
          <a:p>
            <a:pPr algn="just">
              <a:lnSpc>
                <a:spcPct val="150000"/>
              </a:lnSpc>
            </a:pPr>
            <a:r>
              <a:rPr lang="en-US" dirty="0"/>
              <a:t>Companies often use an implementation partner to handle the technical work involved in deploying the system and to take on some of the responsibilities of the ERP implementation team. </a:t>
            </a:r>
            <a:endParaRPr lang="en-US" dirty="0" smtClean="0"/>
          </a:p>
          <a:p>
            <a:pPr algn="just">
              <a:lnSpc>
                <a:spcPct val="150000"/>
              </a:lnSpc>
            </a:pPr>
            <a:r>
              <a:rPr lang="en-US" dirty="0" smtClean="0"/>
              <a:t>Generally</a:t>
            </a:r>
            <a:r>
              <a:rPr lang="en-US" dirty="0"/>
              <a:t>, the implementation partner won’t cover every role on the implementation team, but it can spearhead the effort, make sure timelines are adhered to and take care of the challenging technical work that requires special expertise</a:t>
            </a:r>
            <a:r>
              <a:rPr lang="en-US" dirty="0" smtClean="0"/>
              <a:t>.</a:t>
            </a:r>
          </a:p>
          <a:p>
            <a:pPr algn="just">
              <a:lnSpc>
                <a:spcPct val="150000"/>
              </a:lnSpc>
            </a:pPr>
            <a:r>
              <a:rPr lang="en-US" dirty="0"/>
              <a:t>Your implementation partner should have a strong track record within your industry. </a:t>
            </a:r>
          </a:p>
          <a:p>
            <a:endParaRPr lang="en-US" dirty="0"/>
          </a:p>
        </p:txBody>
      </p:sp>
    </p:spTree>
    <p:extLst>
      <p:ext uri="{BB962C8B-B14F-4D97-AF65-F5344CB8AC3E}">
        <p14:creationId xmlns:p14="http://schemas.microsoft.com/office/powerpoint/2010/main" val="7670067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normAutofit lnSpcReduction="10000"/>
          </a:bodyPr>
          <a:lstStyle/>
          <a:p>
            <a:pPr algn="just">
              <a:lnSpc>
                <a:spcPct val="150000"/>
              </a:lnSpc>
            </a:pPr>
            <a:r>
              <a:rPr lang="en-US" dirty="0" smtClean="0"/>
              <a:t>Different </a:t>
            </a:r>
            <a:r>
              <a:rPr lang="en-US" dirty="0"/>
              <a:t>industries have different requirements, and the more your partner knows about your business, the more they will be able to configure the software to cover your particular needs. </a:t>
            </a:r>
            <a:endParaRPr lang="en-US" dirty="0" smtClean="0"/>
          </a:p>
          <a:p>
            <a:pPr algn="just">
              <a:lnSpc>
                <a:spcPct val="150000"/>
              </a:lnSpc>
            </a:pPr>
            <a:r>
              <a:rPr lang="en-US" dirty="0" smtClean="0"/>
              <a:t>Plus</a:t>
            </a:r>
            <a:r>
              <a:rPr lang="en-US" dirty="0"/>
              <a:t>, software that is configured to cover typical industry processes is less expensive and time-consuming to implement</a:t>
            </a:r>
            <a:r>
              <a:rPr lang="en-US" dirty="0" smtClean="0"/>
              <a:t>.</a:t>
            </a:r>
          </a:p>
          <a:p>
            <a:pPr algn="just">
              <a:lnSpc>
                <a:spcPct val="150000"/>
              </a:lnSpc>
            </a:pPr>
            <a:r>
              <a:rPr lang="en-US" dirty="0"/>
              <a:t>In addition, your implementation consultant should be familiar with how your business operates and fully understand your pain points</a:t>
            </a:r>
            <a:r>
              <a:rPr lang="en-US" dirty="0" smtClean="0"/>
              <a:t>.</a:t>
            </a:r>
          </a:p>
          <a:p>
            <a:pPr algn="just">
              <a:lnSpc>
                <a:spcPct val="150000"/>
              </a:lnSpc>
            </a:pPr>
            <a:r>
              <a:rPr lang="en-US" dirty="0"/>
              <a:t>A partner who has superior product expertise and experience of working with businesses who have similar operations and productivity goals will be able to effectively tailor your chosen ERP solution to fit your unique business needs</a:t>
            </a:r>
            <a:r>
              <a:rPr lang="en-US" dirty="0" smtClean="0"/>
              <a:t>. </a:t>
            </a:r>
            <a:endParaRPr lang="en-US" dirty="0"/>
          </a:p>
          <a:p>
            <a:pPr algn="just">
              <a:lnSpc>
                <a:spcPct val="150000"/>
              </a:lnSpc>
            </a:pPr>
            <a:endParaRPr lang="en-US" dirty="0"/>
          </a:p>
        </p:txBody>
      </p:sp>
    </p:spTree>
    <p:extLst>
      <p:ext uri="{BB962C8B-B14F-4D97-AF65-F5344CB8AC3E}">
        <p14:creationId xmlns:p14="http://schemas.microsoft.com/office/powerpoint/2010/main" val="31212101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algn="just">
              <a:lnSpc>
                <a:spcPct val="150000"/>
              </a:lnSpc>
            </a:pPr>
            <a:r>
              <a:rPr lang="en-US" dirty="0"/>
              <a:t>Most implementation partners are well-versed in basic system training. </a:t>
            </a:r>
            <a:endParaRPr lang="en-US" dirty="0" smtClean="0"/>
          </a:p>
          <a:p>
            <a:pPr algn="just">
              <a:lnSpc>
                <a:spcPct val="150000"/>
              </a:lnSpc>
            </a:pPr>
            <a:r>
              <a:rPr lang="en-US" dirty="0" smtClean="0"/>
              <a:t>However</a:t>
            </a:r>
            <a:r>
              <a:rPr lang="en-US" dirty="0"/>
              <a:t>, it is critical that they also have competencies in </a:t>
            </a:r>
            <a:r>
              <a:rPr lang="en-US" dirty="0" smtClean="0"/>
              <a:t>organizational </a:t>
            </a:r>
            <a:r>
              <a:rPr lang="en-US" dirty="0"/>
              <a:t>change management because this too can lead to failure if not adequately addressed. </a:t>
            </a:r>
            <a:endParaRPr lang="en-US" dirty="0" smtClean="0"/>
          </a:p>
          <a:p>
            <a:pPr algn="just">
              <a:lnSpc>
                <a:spcPct val="150000"/>
              </a:lnSpc>
            </a:pPr>
            <a:r>
              <a:rPr lang="en-US" dirty="0" smtClean="0"/>
              <a:t>Software </a:t>
            </a:r>
            <a:r>
              <a:rPr lang="en-US" dirty="0"/>
              <a:t>and technology must be supported by methods that are tailor-made to manage the </a:t>
            </a:r>
            <a:r>
              <a:rPr lang="en-US" dirty="0" smtClean="0"/>
              <a:t>organizational </a:t>
            </a:r>
            <a:r>
              <a:rPr lang="en-US" dirty="0"/>
              <a:t>changes they entail.</a:t>
            </a:r>
          </a:p>
        </p:txBody>
      </p:sp>
    </p:spTree>
    <p:extLst>
      <p:ext uri="{BB962C8B-B14F-4D97-AF65-F5344CB8AC3E}">
        <p14:creationId xmlns:p14="http://schemas.microsoft.com/office/powerpoint/2010/main" val="4957148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normAutofit fontScale="92500" lnSpcReduction="10000"/>
          </a:bodyPr>
          <a:lstStyle/>
          <a:p>
            <a:pPr marL="0" indent="0">
              <a:buNone/>
            </a:pPr>
            <a:r>
              <a:rPr lang="en-US" b="1" dirty="0" smtClean="0"/>
              <a:t>Different ERP Vendors</a:t>
            </a:r>
          </a:p>
          <a:p>
            <a:pPr marL="788670" lvl="1" indent="-514350">
              <a:lnSpc>
                <a:spcPct val="150000"/>
              </a:lnSpc>
              <a:buFont typeface="+mj-lt"/>
              <a:buAutoNum type="arabicPeriod"/>
            </a:pPr>
            <a:r>
              <a:rPr lang="en-US" sz="2800" dirty="0" smtClean="0"/>
              <a:t>SAP</a:t>
            </a:r>
          </a:p>
          <a:p>
            <a:pPr marL="788670" lvl="1" indent="-514350">
              <a:lnSpc>
                <a:spcPct val="150000"/>
              </a:lnSpc>
              <a:buFont typeface="+mj-lt"/>
              <a:buAutoNum type="arabicPeriod"/>
            </a:pPr>
            <a:r>
              <a:rPr lang="en-US" sz="2800" dirty="0" smtClean="0"/>
              <a:t>Oracle</a:t>
            </a:r>
          </a:p>
          <a:p>
            <a:pPr marL="788670" lvl="1" indent="-514350">
              <a:lnSpc>
                <a:spcPct val="150000"/>
              </a:lnSpc>
              <a:buFont typeface="+mj-lt"/>
              <a:buAutoNum type="arabicPeriod"/>
            </a:pPr>
            <a:r>
              <a:rPr lang="en-US" sz="2800" dirty="0" smtClean="0"/>
              <a:t>Microsoft</a:t>
            </a:r>
          </a:p>
          <a:p>
            <a:pPr marL="788670" lvl="1" indent="-514350">
              <a:lnSpc>
                <a:spcPct val="150000"/>
              </a:lnSpc>
              <a:buFont typeface="+mj-lt"/>
              <a:buAutoNum type="arabicPeriod"/>
            </a:pPr>
            <a:r>
              <a:rPr lang="en-US" sz="2800" dirty="0" smtClean="0"/>
              <a:t>Infor</a:t>
            </a:r>
          </a:p>
          <a:p>
            <a:pPr marL="788670" lvl="1" indent="-514350">
              <a:lnSpc>
                <a:spcPct val="150000"/>
              </a:lnSpc>
              <a:buFont typeface="+mj-lt"/>
              <a:buAutoNum type="arabicPeriod"/>
            </a:pPr>
            <a:r>
              <a:rPr lang="en-US" sz="2800" dirty="0" smtClean="0"/>
              <a:t>IFS</a:t>
            </a:r>
          </a:p>
          <a:p>
            <a:pPr marL="788670" lvl="1" indent="-514350">
              <a:lnSpc>
                <a:spcPct val="150000"/>
              </a:lnSpc>
              <a:buFont typeface="+mj-lt"/>
              <a:buAutoNum type="arabicPeriod"/>
            </a:pPr>
            <a:r>
              <a:rPr lang="en-US" sz="2800" dirty="0" smtClean="0"/>
              <a:t>Epicor</a:t>
            </a:r>
          </a:p>
          <a:p>
            <a:pPr marL="788670" lvl="1" indent="-514350">
              <a:lnSpc>
                <a:spcPct val="150000"/>
              </a:lnSpc>
              <a:buFont typeface="+mj-lt"/>
              <a:buAutoNum type="arabicPeriod"/>
            </a:pPr>
            <a:r>
              <a:rPr lang="en-US" sz="2800" dirty="0" smtClean="0"/>
              <a:t>Acumatica</a:t>
            </a:r>
          </a:p>
          <a:p>
            <a:pPr marL="788670" lvl="1" indent="-514350">
              <a:lnSpc>
                <a:spcPct val="150000"/>
              </a:lnSpc>
              <a:buFont typeface="+mj-lt"/>
              <a:buAutoNum type="arabicPeriod"/>
            </a:pPr>
            <a:r>
              <a:rPr lang="en-US" sz="2800" dirty="0" smtClean="0"/>
              <a:t>Syspro</a:t>
            </a:r>
          </a:p>
          <a:p>
            <a:pPr marL="788670" lvl="1" indent="-514350">
              <a:lnSpc>
                <a:spcPct val="150000"/>
              </a:lnSpc>
              <a:buFont typeface="+mj-lt"/>
              <a:buAutoNum type="arabicPeriod"/>
            </a:pPr>
            <a:r>
              <a:rPr lang="en-US" sz="2800" dirty="0" smtClean="0"/>
              <a:t>IQMS</a:t>
            </a:r>
          </a:p>
          <a:p>
            <a:pPr marL="788670" lvl="1" indent="-514350">
              <a:lnSpc>
                <a:spcPct val="150000"/>
              </a:lnSpc>
              <a:buFont typeface="+mj-lt"/>
              <a:buAutoNum type="arabicPeriod"/>
            </a:pPr>
            <a:r>
              <a:rPr lang="en-US" sz="2800" dirty="0"/>
              <a:t>S</a:t>
            </a:r>
            <a:r>
              <a:rPr lang="en-US" sz="2800" dirty="0" smtClean="0"/>
              <a:t>alesforce</a:t>
            </a:r>
            <a:endParaRPr lang="en-US" sz="2800" dirty="0"/>
          </a:p>
        </p:txBody>
      </p:sp>
    </p:spTree>
    <p:extLst>
      <p:ext uri="{BB962C8B-B14F-4D97-AF65-F5344CB8AC3E}">
        <p14:creationId xmlns:p14="http://schemas.microsoft.com/office/powerpoint/2010/main" val="23170748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 calcmode="lin" valueType="num">
                                      <p:cBhvr additive="base">
                                        <p:cTn id="2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5" end="5"/>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anim calcmode="lin" valueType="num">
                                      <p:cBhvr additive="base">
                                        <p:cTn id="3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7" end="7"/>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anim calcmode="lin" valueType="num">
                                      <p:cBhvr additive="base">
                                        <p:cTn id="39"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8" end="8"/>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anim calcmode="lin" valueType="num">
                                      <p:cBhvr additive="base">
                                        <p:cTn id="43"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9" end="9"/>
                                            </p:tx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anim calcmode="lin" valueType="num">
                                      <p:cBhvr additive="base">
                                        <p:cTn id="47"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buNone/>
            </a:pPr>
            <a:r>
              <a:rPr lang="en-US" b="1" dirty="0" smtClean="0"/>
              <a:t>SAP</a:t>
            </a:r>
          </a:p>
          <a:p>
            <a:pPr algn="just">
              <a:lnSpc>
                <a:spcPct val="150000"/>
              </a:lnSpc>
            </a:pPr>
            <a:r>
              <a:rPr lang="en-US" dirty="0"/>
              <a:t>Whether opening up new markets or servicing existing ones, </a:t>
            </a:r>
            <a:r>
              <a:rPr lang="en-US" b="1" dirty="0"/>
              <a:t>SAP</a:t>
            </a:r>
            <a:r>
              <a:rPr lang="en-US" dirty="0"/>
              <a:t> is committed to its tested strategy: concentrating on its core business—developing and selling standard enterprise applications software—and partnering with hardware vendors, software suppliers, technology providers, value-added resellers, and consulting firms.</a:t>
            </a:r>
          </a:p>
        </p:txBody>
      </p:sp>
    </p:spTree>
    <p:extLst>
      <p:ext uri="{BB962C8B-B14F-4D97-AF65-F5344CB8AC3E}">
        <p14:creationId xmlns:p14="http://schemas.microsoft.com/office/powerpoint/2010/main" val="20509098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lgn="just">
              <a:lnSpc>
                <a:spcPct val="150000"/>
              </a:lnSpc>
              <a:buNone/>
            </a:pPr>
            <a:r>
              <a:rPr lang="en-US" sz="2800" b="1" dirty="0" smtClean="0"/>
              <a:t>SAP-AG</a:t>
            </a:r>
            <a:endParaRPr lang="en-US" sz="2800" dirty="0" smtClean="0"/>
          </a:p>
          <a:p>
            <a:pPr algn="just">
              <a:lnSpc>
                <a:spcPct val="150000"/>
              </a:lnSpc>
            </a:pPr>
            <a:r>
              <a:rPr lang="en-US" dirty="0" smtClean="0"/>
              <a:t>SAP </a:t>
            </a:r>
            <a:r>
              <a:rPr lang="en-US" dirty="0"/>
              <a:t>AG is the third-largest independent software supplier worldwide and the largest producer of standard </a:t>
            </a:r>
            <a:r>
              <a:rPr lang="en-US" dirty="0" smtClean="0"/>
              <a:t>enterprise wide </a:t>
            </a:r>
            <a:r>
              <a:rPr lang="en-US" dirty="0"/>
              <a:t>business applications for the client-server software market. </a:t>
            </a:r>
            <a:endParaRPr lang="en-US" dirty="0" smtClean="0"/>
          </a:p>
          <a:p>
            <a:pPr algn="just">
              <a:lnSpc>
                <a:spcPct val="150000"/>
              </a:lnSpc>
            </a:pPr>
            <a:r>
              <a:rPr lang="en-US" dirty="0" smtClean="0"/>
              <a:t>The </a:t>
            </a:r>
            <a:r>
              <a:rPr lang="en-US" dirty="0"/>
              <a:t>company's principal business activities are the development and marketing of an integrated line of computer software for over 1,000 predefined business processes, from financial accounting, supply chain management, and business work flow to human resources, sales and distribution, and customer relationship management.</a:t>
            </a:r>
          </a:p>
        </p:txBody>
      </p:sp>
    </p:spTree>
    <p:extLst>
      <p:ext uri="{BB962C8B-B14F-4D97-AF65-F5344CB8AC3E}">
        <p14:creationId xmlns:p14="http://schemas.microsoft.com/office/powerpoint/2010/main" val="20264310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normAutofit fontScale="92500"/>
          </a:bodyPr>
          <a:lstStyle/>
          <a:p>
            <a:pPr algn="just">
              <a:lnSpc>
                <a:spcPct val="150000"/>
              </a:lnSpc>
            </a:pPr>
            <a:r>
              <a:rPr lang="en-US" dirty="0"/>
              <a:t>SAP AG was founded in 1972 by five German engineers with IBM in Mannheim, Germany; interestingly three of the founders, Hasso Plattner, Dietmar Hopp, and Klaus Tschira, were still with SAP in mid-2001. </a:t>
            </a:r>
            <a:endParaRPr lang="en-US" dirty="0" smtClean="0"/>
          </a:p>
          <a:p>
            <a:pPr algn="just">
              <a:lnSpc>
                <a:spcPct val="150000"/>
              </a:lnSpc>
            </a:pPr>
            <a:r>
              <a:rPr lang="en-US" dirty="0" smtClean="0"/>
              <a:t>When </a:t>
            </a:r>
            <a:r>
              <a:rPr lang="en-US" dirty="0"/>
              <a:t>an IBM client asked IBM to provide enterprise-wide software to run on its mainframe, the five engineers began writing the program only to be told the assignment was being transferred to another unit. </a:t>
            </a:r>
            <a:endParaRPr lang="en-US" dirty="0" smtClean="0"/>
          </a:p>
          <a:p>
            <a:pPr algn="just">
              <a:lnSpc>
                <a:spcPct val="150000"/>
              </a:lnSpc>
            </a:pPr>
            <a:r>
              <a:rPr lang="en-US" dirty="0" smtClean="0"/>
              <a:t>Rather </a:t>
            </a:r>
            <a:r>
              <a:rPr lang="en-US" dirty="0"/>
              <a:t>than abandon the project altogether, they left IBM and founded SAP in Walldorf, near Heidelberg. </a:t>
            </a:r>
            <a:endParaRPr lang="en-US" dirty="0" smtClean="0"/>
          </a:p>
          <a:p>
            <a:pPr algn="just">
              <a:lnSpc>
                <a:spcPct val="150000"/>
              </a:lnSpc>
            </a:pPr>
            <a:r>
              <a:rPr lang="en-US" dirty="0" smtClean="0"/>
              <a:t>While </a:t>
            </a:r>
            <a:r>
              <a:rPr lang="en-US" dirty="0"/>
              <a:t>the company originally took its name from the abbreviation for </a:t>
            </a:r>
            <a:r>
              <a:rPr lang="en-US" dirty="0" smtClean="0"/>
              <a:t>Systemanalyze </a:t>
            </a:r>
            <a:r>
              <a:rPr lang="en-US" dirty="0"/>
              <a:t>und Programmenentwicklung (systems analysis and program </a:t>
            </a:r>
            <a:r>
              <a:rPr lang="en-US" dirty="0" smtClean="0"/>
              <a:t>development.</a:t>
            </a:r>
            <a:endParaRPr lang="en-US" dirty="0"/>
          </a:p>
        </p:txBody>
      </p:sp>
    </p:spTree>
    <p:extLst>
      <p:ext uri="{BB962C8B-B14F-4D97-AF65-F5344CB8AC3E}">
        <p14:creationId xmlns:p14="http://schemas.microsoft.com/office/powerpoint/2010/main" val="1959325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normAutofit lnSpcReduction="10000"/>
          </a:bodyPr>
          <a:lstStyle/>
          <a:p>
            <a:pPr marL="0" indent="0" fontAlgn="base">
              <a:buNone/>
            </a:pPr>
            <a:r>
              <a:rPr lang="en-US" b="1" dirty="0"/>
              <a:t>Roles of Vendors:</a:t>
            </a:r>
            <a:endParaRPr lang="en-US" dirty="0"/>
          </a:p>
          <a:p>
            <a:pPr algn="just" fontAlgn="base">
              <a:lnSpc>
                <a:spcPct val="150000"/>
              </a:lnSpc>
            </a:pPr>
            <a:r>
              <a:rPr lang="en-US" dirty="0"/>
              <a:t>The vendors should supply product and its documentation as soon as the contract is signed.</a:t>
            </a:r>
          </a:p>
          <a:p>
            <a:pPr algn="just" fontAlgn="base">
              <a:lnSpc>
                <a:spcPct val="150000"/>
              </a:lnSpc>
            </a:pPr>
            <a:r>
              <a:rPr lang="en-US" dirty="0"/>
              <a:t>Vendor is responsible to fix bugs that are found during implementation process.</a:t>
            </a:r>
          </a:p>
          <a:p>
            <a:pPr algn="just" fontAlgn="base">
              <a:lnSpc>
                <a:spcPct val="150000"/>
              </a:lnSpc>
            </a:pPr>
            <a:r>
              <a:rPr lang="en-US" dirty="0"/>
              <a:t>Vendor also provides training to the company’s users and also to the people who are involved in implementation process.</a:t>
            </a:r>
          </a:p>
          <a:p>
            <a:pPr algn="just" fontAlgn="base">
              <a:lnSpc>
                <a:spcPct val="150000"/>
              </a:lnSpc>
            </a:pPr>
            <a:r>
              <a:rPr lang="en-US" dirty="0"/>
              <a:t>Vendors take care of quality control factors while developing ERP.</a:t>
            </a:r>
          </a:p>
          <a:p>
            <a:pPr algn="just" fontAlgn="base">
              <a:lnSpc>
                <a:spcPct val="150000"/>
              </a:lnSpc>
            </a:pPr>
            <a:r>
              <a:rPr lang="en-US" dirty="0"/>
              <a:t>Vendors participate in all phases of an implementation in which he gives advice, answers to all technical questions about product and technology.</a:t>
            </a:r>
          </a:p>
          <a:p>
            <a:endParaRPr lang="en-US" dirty="0"/>
          </a:p>
        </p:txBody>
      </p:sp>
    </p:spTree>
    <p:extLst>
      <p:ext uri="{BB962C8B-B14F-4D97-AF65-F5344CB8AC3E}">
        <p14:creationId xmlns:p14="http://schemas.microsoft.com/office/powerpoint/2010/main" val="31357185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algn="just">
              <a:lnSpc>
                <a:spcPct val="150000"/>
              </a:lnSpc>
            </a:pPr>
            <a:r>
              <a:rPr lang="en-US" dirty="0"/>
              <a:t>Without the benefit of loans from banks, venture capitalists, or the German government, SAP began fashioning its software business gradually through cash flow generated by an ever-growing stable of customers. </a:t>
            </a:r>
            <a:endParaRPr lang="en-US" dirty="0" smtClean="0"/>
          </a:p>
          <a:p>
            <a:pPr algn="just">
              <a:lnSpc>
                <a:spcPct val="150000"/>
              </a:lnSpc>
            </a:pPr>
            <a:r>
              <a:rPr lang="en-US" dirty="0" smtClean="0"/>
              <a:t>Working </a:t>
            </a:r>
            <a:r>
              <a:rPr lang="en-US" dirty="0"/>
              <a:t>at night on borrowed computers to land their first contracts, Plattner and colleagues built SAP's client list with German firms in its region, beginning with a German subsidiary of the global chemical company ICI and later adding such major German multinationals as Siemens and BMW.</a:t>
            </a:r>
          </a:p>
        </p:txBody>
      </p:sp>
    </p:spTree>
    <p:extLst>
      <p:ext uri="{BB962C8B-B14F-4D97-AF65-F5344CB8AC3E}">
        <p14:creationId xmlns:p14="http://schemas.microsoft.com/office/powerpoint/2010/main" val="33134187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buNone/>
            </a:pPr>
            <a:r>
              <a:rPr lang="en-US" b="1" dirty="0" smtClean="0"/>
              <a:t>Product and Technology: R/3 Overview</a:t>
            </a:r>
          </a:p>
          <a:p>
            <a:pPr marL="0" indent="0">
              <a:buNone/>
            </a:pPr>
            <a:r>
              <a:rPr lang="en-US" b="1" dirty="0"/>
              <a:t>What is SAP R/3?</a:t>
            </a:r>
          </a:p>
          <a:p>
            <a:pPr algn="just">
              <a:lnSpc>
                <a:spcPct val="150000"/>
              </a:lnSpc>
            </a:pPr>
            <a:r>
              <a:rPr lang="en-US" dirty="0"/>
              <a:t>R/3 is the comprehensive set of integrated business applications from SAP, the German company that states it is the market and technology leader in business application software. </a:t>
            </a:r>
            <a:endParaRPr lang="en-US" dirty="0" smtClean="0"/>
          </a:p>
          <a:p>
            <a:pPr algn="just">
              <a:lnSpc>
                <a:spcPct val="150000"/>
              </a:lnSpc>
            </a:pPr>
            <a:r>
              <a:rPr lang="en-US" dirty="0" smtClean="0"/>
              <a:t>R/3 </a:t>
            </a:r>
            <a:r>
              <a:rPr lang="en-US" dirty="0"/>
              <a:t>replaced an earlier system, R/2, which is still in use. </a:t>
            </a:r>
            <a:endParaRPr lang="en-US" dirty="0" smtClean="0"/>
          </a:p>
          <a:p>
            <a:pPr algn="just">
              <a:lnSpc>
                <a:spcPct val="150000"/>
              </a:lnSpc>
            </a:pPr>
            <a:r>
              <a:rPr lang="en-US" dirty="0" smtClean="0"/>
              <a:t>R/3 </a:t>
            </a:r>
            <a:r>
              <a:rPr lang="en-US" dirty="0"/>
              <a:t>uses the client/server model and provides the ability to store, retrieve, analyze, and process in many ways corporate data for financial analysis, production operation, human resource management, and most other business processes.</a:t>
            </a:r>
            <a:r>
              <a:rPr lang="en-US" dirty="0" smtClean="0"/>
              <a:t> </a:t>
            </a:r>
            <a:endParaRPr lang="en-US" dirty="0"/>
          </a:p>
        </p:txBody>
      </p:sp>
    </p:spTree>
    <p:extLst>
      <p:ext uri="{BB962C8B-B14F-4D97-AF65-F5344CB8AC3E}">
        <p14:creationId xmlns:p14="http://schemas.microsoft.com/office/powerpoint/2010/main" val="17037401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numCol="2"/>
          <a:lstStyle/>
          <a:p>
            <a:pPr marL="0" indent="0">
              <a:buNone/>
            </a:pPr>
            <a:r>
              <a:rPr lang="en-US" b="1" dirty="0"/>
              <a:t>SAP R/3 is a 3 tier architecture consisting of 3 layers</a:t>
            </a:r>
          </a:p>
          <a:p>
            <a:pPr lvl="1" algn="just">
              <a:lnSpc>
                <a:spcPct val="150000"/>
              </a:lnSpc>
            </a:pPr>
            <a:r>
              <a:rPr lang="en-US" sz="2800" dirty="0"/>
              <a:t>Presentation</a:t>
            </a:r>
          </a:p>
          <a:p>
            <a:pPr lvl="1" algn="just">
              <a:lnSpc>
                <a:spcPct val="150000"/>
              </a:lnSpc>
            </a:pPr>
            <a:r>
              <a:rPr lang="en-US" sz="2800" dirty="0"/>
              <a:t>Application</a:t>
            </a:r>
          </a:p>
          <a:p>
            <a:pPr lvl="1" algn="just">
              <a:lnSpc>
                <a:spcPct val="150000"/>
              </a:lnSpc>
            </a:pPr>
            <a:r>
              <a:rPr lang="en-US" sz="2800" dirty="0"/>
              <a:t>Database</a:t>
            </a:r>
          </a:p>
          <a:p>
            <a:pPr marL="0" indent="0" algn="just">
              <a:lnSpc>
                <a:spcPct val="150000"/>
              </a:lnSpc>
              <a:buNone/>
            </a:pPr>
            <a:r>
              <a:rPr lang="en-US" b="1" dirty="0"/>
              <a:t>In simple words, it’s a client server architecture.</a:t>
            </a:r>
          </a:p>
          <a:p>
            <a:pPr algn="just">
              <a:lnSpc>
                <a:spcPct val="150000"/>
              </a:lnSpc>
            </a:pPr>
            <a:r>
              <a:rPr lang="en-US" b="1" dirty="0"/>
              <a:t>R</a:t>
            </a:r>
            <a:r>
              <a:rPr lang="en-US" dirty="0"/>
              <a:t> signifies Real-time system</a:t>
            </a:r>
          </a:p>
          <a:p>
            <a:pPr algn="just">
              <a:lnSpc>
                <a:spcPct val="150000"/>
              </a:lnSpc>
            </a:pPr>
            <a:r>
              <a:rPr lang="en-US" b="1" dirty="0"/>
              <a:t>3</a:t>
            </a:r>
            <a:r>
              <a:rPr lang="en-US" dirty="0"/>
              <a:t> represents -  3-tier architecture.</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17918" y="304800"/>
            <a:ext cx="3733800" cy="6019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067583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1026"/>
                                        </p:tgtEl>
                                        <p:attrNameLst>
                                          <p:attrName>style.visibility</p:attrName>
                                        </p:attrNameLst>
                                      </p:cBhvr>
                                      <p:to>
                                        <p:strVal val="visible"/>
                                      </p:to>
                                    </p:set>
                                    <p:anim calcmode="lin" valueType="num">
                                      <p:cBhvr additive="base">
                                        <p:cTn id="43" dur="500" fill="hold"/>
                                        <p:tgtEl>
                                          <p:spTgt spid="1026"/>
                                        </p:tgtEl>
                                        <p:attrNameLst>
                                          <p:attrName>ppt_x</p:attrName>
                                        </p:attrNameLst>
                                      </p:cBhvr>
                                      <p:tavLst>
                                        <p:tav tm="0">
                                          <p:val>
                                            <p:strVal val="#ppt_x"/>
                                          </p:val>
                                        </p:tav>
                                        <p:tav tm="100000">
                                          <p:val>
                                            <p:strVal val="#ppt_x"/>
                                          </p:val>
                                        </p:tav>
                                      </p:tavLst>
                                    </p:anim>
                                    <p:anim calcmode="lin" valueType="num">
                                      <p:cBhvr additive="base">
                                        <p:cTn id="44"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normAutofit/>
          </a:bodyPr>
          <a:lstStyle/>
          <a:p>
            <a:pPr marL="0" indent="0">
              <a:buNone/>
            </a:pPr>
            <a:r>
              <a:rPr lang="en-US" b="1" u="sng" dirty="0"/>
              <a:t>User's PC:-  </a:t>
            </a:r>
            <a:endParaRPr lang="en-US" b="1" u="sng" dirty="0" smtClean="0"/>
          </a:p>
          <a:p>
            <a:pPr marL="0" indent="0" algn="just">
              <a:lnSpc>
                <a:spcPct val="150000"/>
              </a:lnSpc>
              <a:buNone/>
            </a:pPr>
            <a:r>
              <a:rPr lang="en-US" dirty="0" smtClean="0"/>
              <a:t>Users </a:t>
            </a:r>
            <a:r>
              <a:rPr lang="en-US" dirty="0"/>
              <a:t>can access SAP system in two ways:-</a:t>
            </a:r>
          </a:p>
          <a:p>
            <a:pPr lvl="1" algn="just">
              <a:lnSpc>
                <a:spcPct val="150000"/>
              </a:lnSpc>
            </a:pPr>
            <a:r>
              <a:rPr lang="en-US" sz="2800" dirty="0"/>
              <a:t>Through SAP GUI</a:t>
            </a:r>
          </a:p>
          <a:p>
            <a:pPr lvl="1" algn="just">
              <a:lnSpc>
                <a:spcPct val="150000"/>
              </a:lnSpc>
            </a:pPr>
            <a:r>
              <a:rPr lang="en-US" sz="2800" dirty="0"/>
              <a:t>Through Web browser</a:t>
            </a:r>
          </a:p>
          <a:p>
            <a:pPr algn="just">
              <a:lnSpc>
                <a:spcPct val="150000"/>
              </a:lnSpc>
            </a:pPr>
            <a:r>
              <a:rPr lang="en-US" dirty="0"/>
              <a:t>It's called front-end. Only the front-end is installed in the user's PC not the application/database servers.</a:t>
            </a:r>
          </a:p>
          <a:p>
            <a:pPr algn="just">
              <a:lnSpc>
                <a:spcPct val="150000"/>
              </a:lnSpc>
            </a:pPr>
            <a:r>
              <a:rPr lang="en-US" dirty="0" smtClean="0"/>
              <a:t>Front-end </a:t>
            </a:r>
            <a:r>
              <a:rPr lang="en-US" dirty="0"/>
              <a:t>takes the user's requests to database server and application servers.</a:t>
            </a:r>
          </a:p>
          <a:p>
            <a:endParaRPr lang="en-US" dirty="0"/>
          </a:p>
        </p:txBody>
      </p:sp>
    </p:spTree>
    <p:extLst>
      <p:ext uri="{BB962C8B-B14F-4D97-AF65-F5344CB8AC3E}">
        <p14:creationId xmlns:p14="http://schemas.microsoft.com/office/powerpoint/2010/main" val="11588821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 calcmode="lin" valueType="num">
                                      <p:cBhvr additive="base">
                                        <p:cTn id="3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28600" y="152400"/>
            <a:ext cx="8686800" cy="6324600"/>
          </a:xfrm>
        </p:spPr>
        <p:txBody>
          <a:bodyPr>
            <a:normAutofit fontScale="92500"/>
          </a:bodyPr>
          <a:lstStyle/>
          <a:p>
            <a:pPr marL="0" indent="0">
              <a:buNone/>
            </a:pPr>
            <a:r>
              <a:rPr lang="en-US" b="1" u="sng" dirty="0"/>
              <a:t>Application Servers: -  </a:t>
            </a:r>
            <a:endParaRPr lang="en-US" b="1" u="sng" dirty="0" smtClean="0"/>
          </a:p>
          <a:p>
            <a:pPr algn="just">
              <a:lnSpc>
                <a:spcPct val="150000"/>
              </a:lnSpc>
            </a:pPr>
            <a:r>
              <a:rPr lang="en-US" dirty="0" smtClean="0"/>
              <a:t>Application </a:t>
            </a:r>
            <a:r>
              <a:rPr lang="en-US" dirty="0"/>
              <a:t>server is built to process business-logic. This workload is distributed among multiple application servers. With multiple application servers, the user can get the output more quickly.</a:t>
            </a:r>
          </a:p>
          <a:p>
            <a:pPr algn="just">
              <a:lnSpc>
                <a:spcPct val="150000"/>
              </a:lnSpc>
            </a:pPr>
            <a:r>
              <a:rPr lang="en-US" dirty="0"/>
              <a:t>Application server exists at a remote a location as compared to the location of the user PC.</a:t>
            </a:r>
          </a:p>
          <a:p>
            <a:pPr marL="0" indent="0" algn="just">
              <a:lnSpc>
                <a:spcPct val="150000"/>
              </a:lnSpc>
              <a:buNone/>
            </a:pPr>
            <a:r>
              <a:rPr lang="en-US" b="1" u="sng" dirty="0"/>
              <a:t>Database Server: </a:t>
            </a:r>
            <a:r>
              <a:rPr lang="en-US" b="1" u="sng" dirty="0" smtClean="0"/>
              <a:t>-</a:t>
            </a:r>
          </a:p>
          <a:p>
            <a:pPr algn="just">
              <a:lnSpc>
                <a:spcPct val="150000"/>
              </a:lnSpc>
            </a:pPr>
            <a:r>
              <a:rPr lang="en-US" dirty="0" smtClean="0"/>
              <a:t>Database </a:t>
            </a:r>
            <a:r>
              <a:rPr lang="en-US" dirty="0"/>
              <a:t>server stores and retrieves data as per SQL queries generated by ABAP and Java applications.</a:t>
            </a:r>
          </a:p>
          <a:p>
            <a:pPr algn="just">
              <a:lnSpc>
                <a:spcPct val="150000"/>
              </a:lnSpc>
            </a:pPr>
            <a:r>
              <a:rPr lang="en-US" dirty="0"/>
              <a:t>Database and Application may exist on the same or different physical location.  </a:t>
            </a:r>
          </a:p>
          <a:p>
            <a:endParaRPr lang="en-US" dirty="0"/>
          </a:p>
        </p:txBody>
      </p:sp>
    </p:spTree>
    <p:extLst>
      <p:ext uri="{BB962C8B-B14F-4D97-AF65-F5344CB8AC3E}">
        <p14:creationId xmlns:p14="http://schemas.microsoft.com/office/powerpoint/2010/main" val="28548366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algn="just"/>
            <a:r>
              <a:rPr lang="en-US" b="1" dirty="0"/>
              <a:t>Understanding the components of SAP R/3 3-tier Architecture:-</a:t>
            </a:r>
            <a:r>
              <a:rPr lang="en-US" dirty="0"/>
              <a:t/>
            </a:r>
            <a:br>
              <a:rPr lang="en-US" dirty="0"/>
            </a:b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1009650"/>
            <a:ext cx="8458200" cy="5391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587570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2050"/>
                                        </p:tgtEl>
                                        <p:attrNameLst>
                                          <p:attrName>style.visibility</p:attrName>
                                        </p:attrNameLst>
                                      </p:cBhvr>
                                      <p:to>
                                        <p:strVal val="visible"/>
                                      </p:to>
                                    </p:set>
                                    <p:animEffect transition="in" filter="fade">
                                      <p:cBhvr>
                                        <p:cTn id="13" dur="1000"/>
                                        <p:tgtEl>
                                          <p:spTgt spid="2050"/>
                                        </p:tgtEl>
                                      </p:cBhvr>
                                    </p:animEffect>
                                    <p:anim calcmode="lin" valueType="num">
                                      <p:cBhvr>
                                        <p:cTn id="14" dur="1000" fill="hold"/>
                                        <p:tgtEl>
                                          <p:spTgt spid="2050"/>
                                        </p:tgtEl>
                                        <p:attrNameLst>
                                          <p:attrName>ppt_x</p:attrName>
                                        </p:attrNameLst>
                                      </p:cBhvr>
                                      <p:tavLst>
                                        <p:tav tm="0">
                                          <p:val>
                                            <p:strVal val="#ppt_x"/>
                                          </p:val>
                                        </p:tav>
                                        <p:tav tm="100000">
                                          <p:val>
                                            <p:strVal val="#ppt_x"/>
                                          </p:val>
                                        </p:tav>
                                      </p:tavLst>
                                    </p:anim>
                                    <p:anim calcmode="lin" valueType="num">
                                      <p:cBhvr>
                                        <p:cTn id="15" dur="1000" fill="hold"/>
                                        <p:tgtEl>
                                          <p:spTgt spid="20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algn="just">
              <a:lnSpc>
                <a:spcPct val="150000"/>
              </a:lnSpc>
            </a:pPr>
            <a:r>
              <a:rPr lang="en-US" b="1" dirty="0"/>
              <a:t>Message Server</a:t>
            </a:r>
            <a:r>
              <a:rPr lang="en-US" b="1" dirty="0" smtClean="0"/>
              <a:t>: </a:t>
            </a:r>
            <a:r>
              <a:rPr lang="en-US" dirty="0" smtClean="0"/>
              <a:t>It </a:t>
            </a:r>
            <a:r>
              <a:rPr lang="en-US" dirty="0"/>
              <a:t>handles communication between distributed Dispatchers in ABAP system</a:t>
            </a:r>
            <a:r>
              <a:rPr lang="en-US" b="1" dirty="0"/>
              <a:t>.</a:t>
            </a:r>
            <a:endParaRPr lang="en-US" dirty="0"/>
          </a:p>
          <a:p>
            <a:pPr algn="just">
              <a:lnSpc>
                <a:spcPct val="150000"/>
              </a:lnSpc>
            </a:pPr>
            <a:r>
              <a:rPr lang="en-US" dirty="0"/>
              <a:t> </a:t>
            </a:r>
            <a:r>
              <a:rPr lang="en-US" b="1" dirty="0"/>
              <a:t>Dispatcher Queue: </a:t>
            </a:r>
            <a:r>
              <a:rPr lang="en-US" dirty="0"/>
              <a:t>Various work process types are stored in this queue.</a:t>
            </a:r>
          </a:p>
          <a:p>
            <a:pPr algn="just">
              <a:lnSpc>
                <a:spcPct val="150000"/>
              </a:lnSpc>
            </a:pPr>
            <a:r>
              <a:rPr lang="en-US" b="1" dirty="0"/>
              <a:t>Dispatcher: </a:t>
            </a:r>
            <a:r>
              <a:rPr lang="en-US" dirty="0"/>
              <a:t>It distributes requests to the work processes.</a:t>
            </a:r>
          </a:p>
          <a:p>
            <a:pPr algn="just">
              <a:lnSpc>
                <a:spcPct val="150000"/>
              </a:lnSpc>
            </a:pPr>
            <a:r>
              <a:rPr lang="en-US" b="1" dirty="0"/>
              <a:t>Gateway:</a:t>
            </a:r>
            <a:r>
              <a:rPr lang="en-US" dirty="0"/>
              <a:t> It enables communication between SAP system and between SAP system and external systems</a:t>
            </a:r>
          </a:p>
          <a:p>
            <a:endParaRPr lang="en-US" dirty="0"/>
          </a:p>
        </p:txBody>
      </p:sp>
    </p:spTree>
    <p:extLst>
      <p:ext uri="{BB962C8B-B14F-4D97-AF65-F5344CB8AC3E}">
        <p14:creationId xmlns:p14="http://schemas.microsoft.com/office/powerpoint/2010/main" val="16551308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algn="just">
              <a:lnSpc>
                <a:spcPct val="150000"/>
              </a:lnSpc>
            </a:pPr>
            <a:r>
              <a:rPr lang="en-US" b="1" dirty="0"/>
              <a:t>ABAP-Work processes: - </a:t>
            </a:r>
            <a:r>
              <a:rPr lang="en-US" dirty="0"/>
              <a:t>It separately executes dialog steps in R/3 applications.</a:t>
            </a:r>
          </a:p>
          <a:p>
            <a:pPr algn="just">
              <a:lnSpc>
                <a:spcPct val="150000"/>
              </a:lnSpc>
            </a:pPr>
            <a:r>
              <a:rPr lang="en-US" dirty="0"/>
              <a:t>Types of work processes are given as below:-</a:t>
            </a:r>
            <a:br>
              <a:rPr lang="en-US" dirty="0"/>
            </a:br>
            <a:endParaRPr lang="en-US" dirty="0"/>
          </a:p>
          <a:p>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2362200"/>
            <a:ext cx="6629400" cy="3867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087528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074"/>
                                        </p:tgtEl>
                                        <p:attrNameLst>
                                          <p:attrName>style.visibility</p:attrName>
                                        </p:attrNameLst>
                                      </p:cBhvr>
                                      <p:to>
                                        <p:strVal val="visible"/>
                                      </p:to>
                                    </p:set>
                                    <p:animEffect transition="in" filter="fade">
                                      <p:cBhvr>
                                        <p:cTn id="19" dur="1000"/>
                                        <p:tgtEl>
                                          <p:spTgt spid="3074"/>
                                        </p:tgtEl>
                                      </p:cBhvr>
                                    </p:animEffect>
                                    <p:anim calcmode="lin" valueType="num">
                                      <p:cBhvr>
                                        <p:cTn id="20" dur="1000" fill="hold"/>
                                        <p:tgtEl>
                                          <p:spTgt spid="3074"/>
                                        </p:tgtEl>
                                        <p:attrNameLst>
                                          <p:attrName>ppt_x</p:attrName>
                                        </p:attrNameLst>
                                      </p:cBhvr>
                                      <p:tavLst>
                                        <p:tav tm="0">
                                          <p:val>
                                            <p:strVal val="#ppt_x"/>
                                          </p:val>
                                        </p:tav>
                                        <p:tav tm="100000">
                                          <p:val>
                                            <p:strVal val="#ppt_x"/>
                                          </p:val>
                                        </p:tav>
                                      </p:tavLst>
                                    </p:anim>
                                    <p:anim calcmode="lin" valueType="num">
                                      <p:cBhvr>
                                        <p:cTn id="21" dur="1000" fill="hold"/>
                                        <p:tgtEl>
                                          <p:spTgt spid="307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normAutofit lnSpcReduction="10000"/>
          </a:bodyPr>
          <a:lstStyle/>
          <a:p>
            <a:pPr algn="just">
              <a:lnSpc>
                <a:spcPct val="150000"/>
              </a:lnSpc>
            </a:pPr>
            <a:r>
              <a:rPr lang="en-US" b="1" dirty="0"/>
              <a:t>Memory-pipes: </a:t>
            </a:r>
            <a:r>
              <a:rPr lang="en-US" dirty="0"/>
              <a:t>It enables communication between ICM and ABAP work processes.</a:t>
            </a:r>
          </a:p>
          <a:p>
            <a:pPr algn="just">
              <a:lnSpc>
                <a:spcPct val="150000"/>
              </a:lnSpc>
            </a:pPr>
            <a:r>
              <a:rPr lang="en-US" b="1" dirty="0"/>
              <a:t>Message Server: </a:t>
            </a:r>
            <a:r>
              <a:rPr lang="en-US" dirty="0"/>
              <a:t>It handles java dispatchers and server </a:t>
            </a:r>
            <a:r>
              <a:rPr lang="en-US" dirty="0" err="1"/>
              <a:t>processes.It</a:t>
            </a:r>
            <a:r>
              <a:rPr lang="en-US" dirty="0"/>
              <a:t> enables communication within java runtime environment.</a:t>
            </a:r>
          </a:p>
          <a:p>
            <a:pPr algn="just">
              <a:lnSpc>
                <a:spcPct val="150000"/>
              </a:lnSpc>
            </a:pPr>
            <a:r>
              <a:rPr lang="en-US" b="1" dirty="0" err="1"/>
              <a:t>Enqueue</a:t>
            </a:r>
            <a:r>
              <a:rPr lang="en-US" b="1" dirty="0"/>
              <a:t> Server</a:t>
            </a:r>
            <a:r>
              <a:rPr lang="en-US" b="1" dirty="0" smtClean="0"/>
              <a:t>: </a:t>
            </a:r>
            <a:r>
              <a:rPr lang="en-US" dirty="0" smtClean="0"/>
              <a:t>It </a:t>
            </a:r>
            <a:r>
              <a:rPr lang="en-US" dirty="0"/>
              <a:t>handles logical locks that are set by the executed Java application program in a server process.</a:t>
            </a:r>
          </a:p>
          <a:p>
            <a:pPr algn="just">
              <a:lnSpc>
                <a:spcPct val="150000"/>
              </a:lnSpc>
            </a:pPr>
            <a:r>
              <a:rPr lang="en-US" b="1" dirty="0"/>
              <a:t>Central Services:</a:t>
            </a:r>
            <a:r>
              <a:rPr lang="en-US" dirty="0"/>
              <a:t> Java cluster requires a special instance of the central services for managing locks and transmitting messages and data. Java cluster is a set of processes that work together to build the reliable system. Instance is group of resources such as memory, work processes and so on</a:t>
            </a:r>
          </a:p>
          <a:p>
            <a:endParaRPr lang="en-US" dirty="0"/>
          </a:p>
        </p:txBody>
      </p:sp>
    </p:spTree>
    <p:extLst>
      <p:ext uri="{BB962C8B-B14F-4D97-AF65-F5344CB8AC3E}">
        <p14:creationId xmlns:p14="http://schemas.microsoft.com/office/powerpoint/2010/main" val="75372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781800"/>
          </a:xfrm>
        </p:spPr>
        <p:txBody>
          <a:bodyPr>
            <a:normAutofit fontScale="92500" lnSpcReduction="20000"/>
          </a:bodyPr>
          <a:lstStyle/>
          <a:p>
            <a:pPr algn="just">
              <a:lnSpc>
                <a:spcPct val="150000"/>
              </a:lnSpc>
            </a:pPr>
            <a:r>
              <a:rPr lang="en-US" b="1" dirty="0"/>
              <a:t>Java Dispatcher: </a:t>
            </a:r>
            <a:r>
              <a:rPr lang="en-US" dirty="0"/>
              <a:t>It receives the client requests and forwards to the server process</a:t>
            </a:r>
            <a:r>
              <a:rPr lang="en-US" b="1" dirty="0"/>
              <a:t>.</a:t>
            </a:r>
            <a:endParaRPr lang="en-US" dirty="0"/>
          </a:p>
          <a:p>
            <a:pPr algn="just">
              <a:lnSpc>
                <a:spcPct val="150000"/>
              </a:lnSpc>
            </a:pPr>
            <a:r>
              <a:rPr lang="en-US" b="1" dirty="0"/>
              <a:t>SDM: </a:t>
            </a:r>
            <a:r>
              <a:rPr lang="en-US" dirty="0"/>
              <a:t>Software Deployment Manager is used to install J2EE components.</a:t>
            </a:r>
          </a:p>
          <a:p>
            <a:pPr algn="just">
              <a:lnSpc>
                <a:spcPct val="150000"/>
              </a:lnSpc>
            </a:pPr>
            <a:r>
              <a:rPr lang="en-US" b="1" dirty="0"/>
              <a:t>Java Server Processes: </a:t>
            </a:r>
            <a:r>
              <a:rPr lang="en-US" dirty="0"/>
              <a:t>It can processes a large number of requests simultaneously.</a:t>
            </a:r>
          </a:p>
          <a:p>
            <a:pPr algn="just">
              <a:lnSpc>
                <a:spcPct val="150000"/>
              </a:lnSpc>
            </a:pPr>
            <a:r>
              <a:rPr lang="en-US" b="1" dirty="0"/>
              <a:t>Threading: </a:t>
            </a:r>
            <a:r>
              <a:rPr lang="en-US" dirty="0"/>
              <a:t>Multiple Processes executes separately in the background, this concept is called threading.</a:t>
            </a:r>
          </a:p>
          <a:p>
            <a:pPr algn="just">
              <a:lnSpc>
                <a:spcPct val="150000"/>
              </a:lnSpc>
            </a:pPr>
            <a:r>
              <a:rPr lang="en-US" b="1" dirty="0"/>
              <a:t>ICM: </a:t>
            </a:r>
            <a:r>
              <a:rPr lang="en-US" dirty="0"/>
              <a:t>It enables communication between SAP system and HTTP, HTTPS, SMTP protocol. It means by entering system URL in the browser you can access SAP from browser also.</a:t>
            </a:r>
          </a:p>
          <a:p>
            <a:pPr algn="just">
              <a:lnSpc>
                <a:spcPct val="150000"/>
              </a:lnSpc>
            </a:pPr>
            <a:r>
              <a:rPr lang="en-US" dirty="0"/>
              <a:t>One more component is JCO. JCO is used to handle communication between java dispatcher and ABAP dispatcher when system is configured as </a:t>
            </a:r>
            <a:r>
              <a:rPr lang="en-US" dirty="0" err="1"/>
              <a:t>ABAP+Java</a:t>
            </a:r>
            <a:r>
              <a:rPr lang="en-US" dirty="0"/>
              <a:t>.</a:t>
            </a:r>
          </a:p>
          <a:p>
            <a:endParaRPr lang="en-US" dirty="0"/>
          </a:p>
        </p:txBody>
      </p:sp>
    </p:spTree>
    <p:extLst>
      <p:ext uri="{BB962C8B-B14F-4D97-AF65-F5344CB8AC3E}">
        <p14:creationId xmlns:p14="http://schemas.microsoft.com/office/powerpoint/2010/main" val="36260070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buNone/>
            </a:pPr>
            <a:r>
              <a:rPr lang="en-US" b="1" dirty="0" smtClean="0"/>
              <a:t>ERP Consultants</a:t>
            </a:r>
          </a:p>
          <a:p>
            <a:pPr algn="just" fontAlgn="base">
              <a:lnSpc>
                <a:spcPct val="150000"/>
              </a:lnSpc>
            </a:pPr>
            <a:r>
              <a:rPr lang="en-US" dirty="0"/>
              <a:t>Consultants are professional people who develop the different methods and techniques to deal with the implementation process and with the various problems that will help during implementation. </a:t>
            </a:r>
            <a:endParaRPr lang="en-US" dirty="0" smtClean="0"/>
          </a:p>
          <a:p>
            <a:pPr algn="just" fontAlgn="base">
              <a:lnSpc>
                <a:spcPct val="150000"/>
              </a:lnSpc>
            </a:pPr>
            <a:r>
              <a:rPr lang="en-US" dirty="0" smtClean="0"/>
              <a:t>They </a:t>
            </a:r>
            <a:r>
              <a:rPr lang="en-US" dirty="0"/>
              <a:t>are experts in the field of Administration, management, and control activities.</a:t>
            </a:r>
          </a:p>
          <a:p>
            <a:pPr algn="just" fontAlgn="base">
              <a:lnSpc>
                <a:spcPct val="150000"/>
              </a:lnSpc>
            </a:pPr>
            <a:r>
              <a:rPr lang="en-US" dirty="0"/>
              <a:t>They have experience that ensures successful implementation. </a:t>
            </a:r>
            <a:endParaRPr lang="en-US" dirty="0" smtClean="0"/>
          </a:p>
          <a:p>
            <a:pPr algn="just" fontAlgn="base">
              <a:lnSpc>
                <a:spcPct val="150000"/>
              </a:lnSpc>
            </a:pPr>
            <a:r>
              <a:rPr lang="en-US" dirty="0" smtClean="0"/>
              <a:t>The </a:t>
            </a:r>
            <a:r>
              <a:rPr lang="en-US" dirty="0"/>
              <a:t>only limitation to Consultants is that they are expensive.</a:t>
            </a:r>
          </a:p>
          <a:p>
            <a:endParaRPr lang="en-US" dirty="0"/>
          </a:p>
        </p:txBody>
      </p:sp>
    </p:spTree>
    <p:extLst>
      <p:ext uri="{BB962C8B-B14F-4D97-AF65-F5344CB8AC3E}">
        <p14:creationId xmlns:p14="http://schemas.microsoft.com/office/powerpoint/2010/main" val="32402740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normAutofit fontScale="92500" lnSpcReduction="10000"/>
          </a:bodyPr>
          <a:lstStyle/>
          <a:p>
            <a:pPr marL="0" indent="0">
              <a:buNone/>
            </a:pPr>
            <a:r>
              <a:rPr lang="en-US" b="1" dirty="0" smtClean="0"/>
              <a:t>SAP advantages</a:t>
            </a:r>
          </a:p>
          <a:p>
            <a:pPr algn="just" fontAlgn="base">
              <a:lnSpc>
                <a:spcPct val="150000"/>
              </a:lnSpc>
            </a:pPr>
            <a:r>
              <a:rPr lang="en-US" b="1" dirty="0"/>
              <a:t>Delivering Efficiency in Work</a:t>
            </a:r>
            <a:r>
              <a:rPr lang="en-US" dirty="0"/>
              <a:t/>
            </a:r>
            <a:br>
              <a:rPr lang="en-US" dirty="0"/>
            </a:br>
            <a:r>
              <a:rPr lang="en-US" dirty="0"/>
              <a:t>SAP allows all data to be well integrated with various databases. For this reason, this system is able to streamline business processes so that companies can collect data more easily and efficiently.</a:t>
            </a:r>
          </a:p>
          <a:p>
            <a:pPr algn="just" fontAlgn="base">
              <a:lnSpc>
                <a:spcPct val="150000"/>
              </a:lnSpc>
            </a:pPr>
            <a:r>
              <a:rPr lang="en-US" b="1" dirty="0"/>
              <a:t>Increase </a:t>
            </a:r>
            <a:r>
              <a:rPr lang="en-US" b="1" dirty="0" smtClean="0"/>
              <a:t>Productivity</a:t>
            </a:r>
            <a:r>
              <a:rPr lang="en-US" dirty="0"/>
              <a:t/>
            </a:r>
            <a:br>
              <a:rPr lang="en-US" dirty="0"/>
            </a:br>
            <a:r>
              <a:rPr lang="en-US" dirty="0"/>
              <a:t>The SAP system can increase employee productivity because the program is well integrated.</a:t>
            </a:r>
          </a:p>
          <a:p>
            <a:pPr algn="just" fontAlgn="base">
              <a:lnSpc>
                <a:spcPct val="150000"/>
              </a:lnSpc>
            </a:pPr>
            <a:r>
              <a:rPr lang="en-US" b="1" dirty="0"/>
              <a:t>Complete Features</a:t>
            </a:r>
            <a:r>
              <a:rPr lang="en-US" dirty="0"/>
              <a:t/>
            </a:r>
            <a:br>
              <a:rPr lang="en-US" dirty="0"/>
            </a:br>
            <a:r>
              <a:rPr lang="en-US" dirty="0"/>
              <a:t>SAP has various analytical features, such as evaluating performance as well as making decisions. The availability of features allows this software to meet many business needs.</a:t>
            </a:r>
          </a:p>
          <a:p>
            <a:endParaRPr lang="en-US" dirty="0"/>
          </a:p>
        </p:txBody>
      </p:sp>
    </p:spTree>
    <p:extLst>
      <p:ext uri="{BB962C8B-B14F-4D97-AF65-F5344CB8AC3E}">
        <p14:creationId xmlns:p14="http://schemas.microsoft.com/office/powerpoint/2010/main" val="6310762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normAutofit fontScale="92500" lnSpcReduction="10000"/>
          </a:bodyPr>
          <a:lstStyle/>
          <a:p>
            <a:pPr algn="just" fontAlgn="base">
              <a:lnSpc>
                <a:spcPct val="150000"/>
              </a:lnSpc>
            </a:pPr>
            <a:r>
              <a:rPr lang="en-US" b="1" dirty="0"/>
              <a:t>Suitable for All Business Dimensions</a:t>
            </a:r>
            <a:r>
              <a:rPr lang="en-US" dirty="0"/>
              <a:t/>
            </a:r>
            <a:br>
              <a:rPr lang="en-US" dirty="0"/>
            </a:br>
            <a:r>
              <a:rPr lang="en-US" dirty="0"/>
              <a:t>The SAP system is very suitable for use in almost all existing business dimensions. This system provides flexibility for company growth, including small and medium enterprises.</a:t>
            </a:r>
          </a:p>
          <a:p>
            <a:pPr algn="just" fontAlgn="base">
              <a:lnSpc>
                <a:spcPct val="150000"/>
              </a:lnSpc>
            </a:pPr>
            <a:r>
              <a:rPr lang="en-US" b="1" dirty="0"/>
              <a:t>There is integration with E-Commerce</a:t>
            </a:r>
            <a:r>
              <a:rPr lang="en-US" dirty="0"/>
              <a:t/>
            </a:r>
            <a:br>
              <a:rPr lang="en-US" dirty="0"/>
            </a:br>
            <a:r>
              <a:rPr lang="en-US" dirty="0"/>
              <a:t>In today's digital era, e-commerce plays a very important role. The existence of a system that can be integrated with e-commerce will obviously be very helpful for e-commerce businesses.</a:t>
            </a:r>
          </a:p>
          <a:p>
            <a:pPr algn="just" fontAlgn="base">
              <a:lnSpc>
                <a:spcPct val="150000"/>
              </a:lnSpc>
            </a:pPr>
            <a:r>
              <a:rPr lang="en-US" b="1" dirty="0"/>
              <a:t>The existence of a module that makes work easier</a:t>
            </a:r>
            <a:r>
              <a:rPr lang="en-US" dirty="0"/>
              <a:t/>
            </a:r>
            <a:br>
              <a:rPr lang="en-US" dirty="0"/>
            </a:br>
            <a:r>
              <a:rPr lang="en-US" dirty="0"/>
              <a:t>There are various modules that make up the SAP system. Each of these modules has different functions in the same system. These modules share information so that this can facilitate business managerial obligations.</a:t>
            </a:r>
          </a:p>
          <a:p>
            <a:endParaRPr lang="en-US" dirty="0"/>
          </a:p>
        </p:txBody>
      </p:sp>
    </p:spTree>
    <p:extLst>
      <p:ext uri="{BB962C8B-B14F-4D97-AF65-F5344CB8AC3E}">
        <p14:creationId xmlns:p14="http://schemas.microsoft.com/office/powerpoint/2010/main" val="41484852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fontAlgn="base">
              <a:lnSpc>
                <a:spcPct val="150000"/>
              </a:lnSpc>
            </a:pPr>
            <a:r>
              <a:rPr lang="en-US" b="1" dirty="0"/>
              <a:t>Consistent</a:t>
            </a:r>
            <a:r>
              <a:rPr lang="en-US" dirty="0"/>
              <a:t/>
            </a:r>
            <a:br>
              <a:rPr lang="en-US" dirty="0"/>
            </a:br>
            <a:r>
              <a:rPr lang="en-US" dirty="0"/>
              <a:t>The SAP system always prioritizes consistency, both in the same division and in opposite divisions.</a:t>
            </a:r>
          </a:p>
          <a:p>
            <a:pPr fontAlgn="base">
              <a:lnSpc>
                <a:spcPct val="150000"/>
              </a:lnSpc>
            </a:pPr>
            <a:r>
              <a:rPr lang="en-US" b="1" dirty="0"/>
              <a:t>Data Cannot Be Replicated</a:t>
            </a:r>
            <a:r>
              <a:rPr lang="en-US" dirty="0"/>
              <a:t/>
            </a:r>
            <a:br>
              <a:rPr lang="en-US" dirty="0"/>
            </a:br>
            <a:r>
              <a:rPr lang="en-US" dirty="0"/>
              <a:t>Data stored in the SAP system cannot be duplicated. This of course can ensure the confidentiality of important data owned by the company.</a:t>
            </a:r>
          </a:p>
          <a:p>
            <a:pPr fontAlgn="base">
              <a:lnSpc>
                <a:spcPct val="150000"/>
              </a:lnSpc>
            </a:pPr>
            <a:r>
              <a:rPr lang="en-US" b="1" dirty="0"/>
              <a:t>Implementing Standardization</a:t>
            </a:r>
            <a:r>
              <a:rPr lang="en-US" dirty="0"/>
              <a:t/>
            </a:r>
            <a:br>
              <a:rPr lang="en-US" dirty="0"/>
            </a:br>
            <a:r>
              <a:rPr lang="en-US" dirty="0"/>
              <a:t>Every business process recorded in this system will be standardized.</a:t>
            </a:r>
          </a:p>
        </p:txBody>
      </p:sp>
    </p:spTree>
    <p:extLst>
      <p:ext uri="{BB962C8B-B14F-4D97-AF65-F5344CB8AC3E}">
        <p14:creationId xmlns:p14="http://schemas.microsoft.com/office/powerpoint/2010/main" val="22397396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r>
              <a:rPr lang="en-US" dirty="0" smtClean="0"/>
              <a:t>Baan Company</a:t>
            </a:r>
          </a:p>
          <a:p>
            <a:r>
              <a:rPr lang="en-US" dirty="0"/>
              <a:t>The Baan Corporation was created by Jan Baan in 1978 in Barneveld, Netherlands, to provide financial and administrative consulting services. With the development of his first software package, Jan Baan and his brother Paul Baan entered what was to become the ERP industry. The Baan company focused on the creation of enterprise resource planning (ERP) software.</a:t>
            </a:r>
            <a:br>
              <a:rPr lang="en-US" dirty="0"/>
            </a:br>
            <a:r>
              <a:rPr lang="en-US" dirty="0"/>
              <a:t>Jan Baan developed his first computer program on Durango F-85 computers in BASIC language. In the early ’80s, Baan Company began to develop application on Unix computers with C and self-developed Baan-C language, whose syntax was very similar to BASIC language.</a:t>
            </a:r>
          </a:p>
        </p:txBody>
      </p:sp>
    </p:spTree>
    <p:extLst>
      <p:ext uri="{BB962C8B-B14F-4D97-AF65-F5344CB8AC3E}">
        <p14:creationId xmlns:p14="http://schemas.microsoft.com/office/powerpoint/2010/main" val="118545674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r>
              <a:rPr lang="en-US" dirty="0"/>
              <a:t>Baan gained its popularity in the early nineties. Baan software is famous for its Dynamic Enterprise Modeler (DEM), technical architecture and its 4GL language. Baan 4GL and Tools nowadays is still considered to be one of the most efficient and productive database application development platforms. Baan became a real threat to market leader SAP after winning a large Boeing deal in 1994. It went IPO in 1995 and became a public listed company in Amsterdam and US Nasdaq.</a:t>
            </a:r>
          </a:p>
        </p:txBody>
      </p:sp>
    </p:spTree>
    <p:extLst>
      <p:ext uri="{BB962C8B-B14F-4D97-AF65-F5344CB8AC3E}">
        <p14:creationId xmlns:p14="http://schemas.microsoft.com/office/powerpoint/2010/main" val="274058777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r>
              <a:rPr lang="en-US" dirty="0"/>
              <a:t>Several large consulting firms throughout the world partnered to implement Baan IV for multi-national companies. It acquired several other software companies to enrich its product </a:t>
            </a:r>
            <a:r>
              <a:rPr lang="en-US" dirty="0" err="1"/>
              <a:t>porfolio</a:t>
            </a:r>
            <a:r>
              <a:rPr lang="en-US" dirty="0"/>
              <a:t>, including Aurum, </a:t>
            </a:r>
            <a:r>
              <a:rPr lang="en-US" dirty="0" err="1"/>
              <a:t>Berclain</a:t>
            </a:r>
            <a:r>
              <a:rPr lang="en-US" dirty="0"/>
              <a:t>, Coda and Caps Logistics. Sales growth rate was once claimed to reach 91% per year.</a:t>
            </a:r>
            <a:br>
              <a:rPr lang="en-US" dirty="0"/>
            </a:br>
            <a:r>
              <a:rPr lang="en-US" dirty="0"/>
              <a:t>However the fall of the Baan Company began in 1998. The management exaggerated company revenue by booking “sales” of software licenses that were actually transferred to a related distributor. The discovery of this “creative” revenue manipulation led to a sharp decline of Baan’s stock price at the end of 1998.</a:t>
            </a:r>
          </a:p>
        </p:txBody>
      </p:sp>
    </p:spTree>
    <p:extLst>
      <p:ext uri="{BB962C8B-B14F-4D97-AF65-F5344CB8AC3E}">
        <p14:creationId xmlns:p14="http://schemas.microsoft.com/office/powerpoint/2010/main" val="23156551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fontAlgn="base"/>
            <a:r>
              <a:rPr lang="en-US" dirty="0"/>
              <a:t>Product version</a:t>
            </a:r>
          </a:p>
          <a:p>
            <a:pPr fontAlgn="base"/>
            <a:r>
              <a:rPr lang="en-US" dirty="0"/>
              <a:t>Triton 1.0 to 2.2d, 3.0 to last version of Triton is 3.1bx, then the product is renamed to Baan</a:t>
            </a:r>
            <a:br>
              <a:rPr lang="en-US" dirty="0"/>
            </a:br>
            <a:r>
              <a:rPr lang="en-US" dirty="0" err="1"/>
              <a:t>Baan</a:t>
            </a:r>
            <a:r>
              <a:rPr lang="en-US" dirty="0"/>
              <a:t> 4.0 (last version of </a:t>
            </a:r>
            <a:r>
              <a:rPr lang="en-US" dirty="0" err="1"/>
              <a:t>BaanIV</a:t>
            </a:r>
            <a:r>
              <a:rPr lang="en-US" dirty="0"/>
              <a:t> is BaanIVc4 SP30) &amp; Industry extensions (A&amp;D,…)</a:t>
            </a:r>
            <a:br>
              <a:rPr lang="en-US" dirty="0"/>
            </a:br>
            <a:r>
              <a:rPr lang="en-US" dirty="0"/>
              <a:t>Baan 5.0 (last version of </a:t>
            </a:r>
            <a:r>
              <a:rPr lang="en-US" dirty="0" err="1"/>
              <a:t>BaanV</a:t>
            </a:r>
            <a:r>
              <a:rPr lang="en-US" dirty="0"/>
              <a:t> is Baan5.0 c SP26)</a:t>
            </a:r>
            <a:br>
              <a:rPr lang="en-US" dirty="0"/>
            </a:br>
            <a:r>
              <a:rPr lang="en-US" dirty="0"/>
              <a:t>Baan 5.1, 5.2 (for specific customers only)</a:t>
            </a:r>
            <a:br>
              <a:rPr lang="en-US" dirty="0"/>
            </a:br>
            <a:r>
              <a:rPr lang="en-US" dirty="0"/>
              <a:t>SSA ERP 6.1 /Infor ERP LN 6.1 / Infor10 ERP Enterprise</a:t>
            </a:r>
            <a:br>
              <a:rPr lang="en-US" dirty="0"/>
            </a:br>
            <a:r>
              <a:rPr lang="en-US" dirty="0"/>
              <a:t>ERP Ln 6.1 FP6, released in December, 2009</a:t>
            </a:r>
            <a:br>
              <a:rPr lang="en-US" dirty="0"/>
            </a:br>
            <a:r>
              <a:rPr lang="en-US" dirty="0"/>
              <a:t>ERP Ln 6.1 FP7, released in January, 2011 – latest version</a:t>
            </a:r>
            <a:br>
              <a:rPr lang="en-US" dirty="0"/>
            </a:br>
            <a:r>
              <a:rPr lang="en-US" dirty="0"/>
              <a:t>Infor ERP Ln 6.1 supports Unicode and comes with additional language translations.</a:t>
            </a:r>
            <a:br>
              <a:rPr lang="en-US" dirty="0"/>
            </a:br>
            <a:r>
              <a:rPr lang="en-US" dirty="0"/>
              <a:t>[edit]Supported Platform and Database (Server)</a:t>
            </a:r>
          </a:p>
          <a:p>
            <a:endParaRPr lang="en-US" dirty="0"/>
          </a:p>
        </p:txBody>
      </p:sp>
    </p:spTree>
    <p:extLst>
      <p:ext uri="{BB962C8B-B14F-4D97-AF65-F5344CB8AC3E}">
        <p14:creationId xmlns:p14="http://schemas.microsoft.com/office/powerpoint/2010/main" val="267630536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normAutofit fontScale="92500" lnSpcReduction="10000"/>
          </a:bodyPr>
          <a:lstStyle/>
          <a:p>
            <a:r>
              <a:rPr lang="en-US" dirty="0"/>
              <a:t>Server Platform:</a:t>
            </a:r>
            <a:br>
              <a:rPr lang="en-US" dirty="0"/>
            </a:br>
            <a:r>
              <a:rPr lang="en-US" dirty="0"/>
              <a:t>Windows Server, Linux, IBM AIX, Sun Solaris, HP-UX, AS400(Obsolete), OS390 (Obsolete)</a:t>
            </a:r>
            <a:br>
              <a:rPr lang="en-US" dirty="0"/>
            </a:br>
            <a:r>
              <a:rPr lang="en-US" dirty="0"/>
              <a:t>Database:</a:t>
            </a:r>
            <a:br>
              <a:rPr lang="en-US" dirty="0"/>
            </a:br>
            <a:r>
              <a:rPr lang="en-US" dirty="0"/>
              <a:t>Oracle, DB2, Informix, MS SQL Server, MySQL (Obsolete since year 2010), </a:t>
            </a:r>
            <a:r>
              <a:rPr lang="en-US" dirty="0" err="1"/>
              <a:t>Bisam</a:t>
            </a:r>
            <a:r>
              <a:rPr lang="en-US" dirty="0"/>
              <a:t> (Obsolete), </a:t>
            </a:r>
            <a:r>
              <a:rPr lang="en-US" dirty="0" err="1"/>
              <a:t>Btam</a:t>
            </a:r>
            <a:r>
              <a:rPr lang="en-US" dirty="0"/>
              <a:t> (Obsolete)</a:t>
            </a:r>
            <a:br>
              <a:rPr lang="en-US" dirty="0"/>
            </a:br>
            <a:r>
              <a:rPr lang="en-US" dirty="0"/>
              <a:t>[edit]Standard </a:t>
            </a:r>
            <a:r>
              <a:rPr lang="en-US" dirty="0" smtClean="0"/>
              <a:t>Modules</a:t>
            </a:r>
          </a:p>
          <a:p>
            <a:r>
              <a:rPr lang="en-US" dirty="0"/>
              <a:t>Baan IV modules:</a:t>
            </a:r>
            <a:br>
              <a:rPr lang="en-US" dirty="0"/>
            </a:br>
            <a:r>
              <a:rPr lang="en-US" dirty="0"/>
              <a:t>Common (</a:t>
            </a:r>
            <a:r>
              <a:rPr lang="en-US" dirty="0" err="1"/>
              <a:t>tc</a:t>
            </a:r>
            <a:r>
              <a:rPr lang="en-US" dirty="0"/>
              <a:t>), Finance (</a:t>
            </a:r>
            <a:r>
              <a:rPr lang="en-US" dirty="0" err="1"/>
              <a:t>tf</a:t>
            </a:r>
            <a:r>
              <a:rPr lang="en-US" dirty="0"/>
              <a:t>), Project (</a:t>
            </a:r>
            <a:r>
              <a:rPr lang="en-US" dirty="0" err="1"/>
              <a:t>tp</a:t>
            </a:r>
            <a:r>
              <a:rPr lang="en-US" dirty="0"/>
              <a:t>),Manufacturing (</a:t>
            </a:r>
            <a:r>
              <a:rPr lang="en-US" dirty="0" err="1"/>
              <a:t>ti</a:t>
            </a:r>
            <a:r>
              <a:rPr lang="en-US" dirty="0"/>
              <a:t>),Distribution (td),Process (</a:t>
            </a:r>
            <a:r>
              <a:rPr lang="en-US" dirty="0" err="1"/>
              <a:t>ps</a:t>
            </a:r>
            <a:r>
              <a:rPr lang="en-US" dirty="0"/>
              <a:t>),Transportation (</a:t>
            </a:r>
            <a:r>
              <a:rPr lang="en-US" dirty="0" err="1"/>
              <a:t>tr</a:t>
            </a:r>
            <a:r>
              <a:rPr lang="en-US" dirty="0"/>
              <a:t>),Service (</a:t>
            </a:r>
            <a:r>
              <a:rPr lang="en-US" dirty="0" err="1"/>
              <a:t>ts</a:t>
            </a:r>
            <a:r>
              <a:rPr lang="en-US" dirty="0"/>
              <a:t>),Enterprise Modeler (</a:t>
            </a:r>
            <a:r>
              <a:rPr lang="en-US" dirty="0" err="1"/>
              <a:t>tg</a:t>
            </a:r>
            <a:r>
              <a:rPr lang="en-US" dirty="0"/>
              <a:t>),Constraint Planning (</a:t>
            </a:r>
            <a:r>
              <a:rPr lang="en-US" dirty="0" err="1"/>
              <a:t>cp</a:t>
            </a:r>
            <a:r>
              <a:rPr lang="en-US" dirty="0"/>
              <a:t>),Tools (</a:t>
            </a:r>
            <a:r>
              <a:rPr lang="en-US" dirty="0" err="1"/>
              <a:t>tt</a:t>
            </a:r>
            <a:r>
              <a:rPr lang="en-US" dirty="0"/>
              <a:t>),Utilities (</a:t>
            </a:r>
            <a:r>
              <a:rPr lang="en-US" dirty="0" err="1"/>
              <a:t>tu</a:t>
            </a:r>
            <a:r>
              <a:rPr lang="en-US" dirty="0"/>
              <a:t>), Baan DEM ( </a:t>
            </a:r>
            <a:r>
              <a:rPr lang="en-US" dirty="0" err="1"/>
              <a:t>tg</a:t>
            </a:r>
            <a:r>
              <a:rPr lang="en-US" dirty="0"/>
              <a:t>)</a:t>
            </a:r>
            <a:br>
              <a:rPr lang="en-US" dirty="0"/>
            </a:br>
            <a:r>
              <a:rPr lang="en-US" dirty="0"/>
              <a:t>ERP Ln 6.1 modules:</a:t>
            </a:r>
            <a:br>
              <a:rPr lang="en-US" dirty="0"/>
            </a:br>
            <a:r>
              <a:rPr lang="en-US" dirty="0"/>
              <a:t>Enterprise Modeler (</a:t>
            </a:r>
            <a:r>
              <a:rPr lang="en-US" dirty="0" err="1"/>
              <a:t>tg</a:t>
            </a:r>
            <a:r>
              <a:rPr lang="en-US" dirty="0"/>
              <a:t>), </a:t>
            </a:r>
            <a:r>
              <a:rPr lang="en-US" dirty="0" err="1"/>
              <a:t>Common,Taxation</a:t>
            </a:r>
            <a:r>
              <a:rPr lang="en-US" dirty="0"/>
              <a:t> (</a:t>
            </a:r>
            <a:r>
              <a:rPr lang="en-US" dirty="0" err="1"/>
              <a:t>tc</a:t>
            </a:r>
            <a:r>
              <a:rPr lang="en-US" dirty="0"/>
              <a:t>),People(</a:t>
            </a:r>
            <a:r>
              <a:rPr lang="en-US" dirty="0" err="1"/>
              <a:t>bp</a:t>
            </a:r>
            <a:r>
              <a:rPr lang="en-US" dirty="0"/>
              <a:t>), Financials (</a:t>
            </a:r>
            <a:r>
              <a:rPr lang="en-US" dirty="0" err="1"/>
              <a:t>tf</a:t>
            </a:r>
            <a:r>
              <a:rPr lang="en-US" dirty="0"/>
              <a:t>),Project (</a:t>
            </a:r>
            <a:r>
              <a:rPr lang="en-US" dirty="0" err="1"/>
              <a:t>tp</a:t>
            </a:r>
            <a:r>
              <a:rPr lang="en-US" dirty="0"/>
              <a:t>),Enterprise Planning (</a:t>
            </a:r>
            <a:r>
              <a:rPr lang="en-US" dirty="0" err="1"/>
              <a:t>cp</a:t>
            </a:r>
            <a:r>
              <a:rPr lang="en-US" dirty="0"/>
              <a:t>),Order Management (td), Electronic Commerce (</a:t>
            </a:r>
            <a:r>
              <a:rPr lang="en-US" dirty="0" err="1"/>
              <a:t>ec</a:t>
            </a:r>
            <a:r>
              <a:rPr lang="en-US" dirty="0"/>
              <a:t>),Central Invoicing (ci),Manufacturing (</a:t>
            </a:r>
            <a:r>
              <a:rPr lang="en-US" dirty="0" err="1"/>
              <a:t>ti</a:t>
            </a:r>
            <a:r>
              <a:rPr lang="en-US" dirty="0"/>
              <a:t>),Warehouse Management (</a:t>
            </a:r>
            <a:r>
              <a:rPr lang="en-US" dirty="0" err="1"/>
              <a:t>wh</a:t>
            </a:r>
            <a:r>
              <a:rPr lang="en-US" dirty="0"/>
              <a:t>),Freight Management (</a:t>
            </a:r>
            <a:r>
              <a:rPr lang="en-US" dirty="0" err="1"/>
              <a:t>fm</a:t>
            </a:r>
            <a:r>
              <a:rPr lang="en-US" dirty="0"/>
              <a:t>), Service (</a:t>
            </a:r>
            <a:r>
              <a:rPr lang="en-US" dirty="0" err="1"/>
              <a:t>ts</a:t>
            </a:r>
            <a:r>
              <a:rPr lang="en-US" dirty="0"/>
              <a:t>), Quality Management (</a:t>
            </a:r>
            <a:r>
              <a:rPr lang="en-US" dirty="0" err="1"/>
              <a:t>qm</a:t>
            </a:r>
            <a:r>
              <a:rPr lang="en-US" dirty="0"/>
              <a:t>), Object Data Management (</a:t>
            </a:r>
            <a:r>
              <a:rPr lang="en-US" dirty="0" err="1"/>
              <a:t>dm</a:t>
            </a:r>
            <a:r>
              <a:rPr lang="en-US" dirty="0"/>
              <a:t>), Tools (</a:t>
            </a:r>
            <a:r>
              <a:rPr lang="en-US" dirty="0" err="1"/>
              <a:t>tt</a:t>
            </a:r>
            <a:r>
              <a:rPr lang="en-US" dirty="0"/>
              <a:t>)</a:t>
            </a:r>
            <a:br>
              <a:rPr lang="en-US" dirty="0"/>
            </a:br>
            <a:r>
              <a:rPr lang="en-US" dirty="0"/>
              <a:t>[edit]Baan Virtual Machine – </a:t>
            </a:r>
            <a:r>
              <a:rPr lang="en-US" dirty="0" err="1"/>
              <a:t>bshell</a:t>
            </a:r>
            <a:endParaRPr lang="en-US" dirty="0"/>
          </a:p>
        </p:txBody>
      </p:sp>
    </p:spTree>
    <p:extLst>
      <p:ext uri="{BB962C8B-B14F-4D97-AF65-F5344CB8AC3E}">
        <p14:creationId xmlns:p14="http://schemas.microsoft.com/office/powerpoint/2010/main" val="135740620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r>
              <a:rPr lang="en-US" dirty="0" err="1"/>
              <a:t>Bshell</a:t>
            </a:r>
            <a:r>
              <a:rPr lang="en-US" dirty="0"/>
              <a:t> is the core component of Baan application server. It is a process virtual machine to run Baan 4GL language. </a:t>
            </a:r>
            <a:r>
              <a:rPr lang="en-US" dirty="0" err="1"/>
              <a:t>Bshell</a:t>
            </a:r>
            <a:r>
              <a:rPr lang="en-US" dirty="0"/>
              <a:t> were ported to different server platforms and make Baan program scripts platform independent. For example, a Baan session developed on Windows platform can be copied to Linux platform without re-compiling the application code. </a:t>
            </a:r>
            <a:r>
              <a:rPr lang="en-US" dirty="0" err="1"/>
              <a:t>Bshell</a:t>
            </a:r>
            <a:r>
              <a:rPr lang="en-US" dirty="0"/>
              <a:t> is similar to </a:t>
            </a:r>
            <a:r>
              <a:rPr lang="en-US" dirty="0" err="1"/>
              <a:t>nowaday’s</a:t>
            </a:r>
            <a:r>
              <a:rPr lang="en-US" dirty="0"/>
              <a:t> Java VM or </a:t>
            </a:r>
            <a:r>
              <a:rPr lang="en-US" dirty="0" err="1"/>
              <a:t>.Net</a:t>
            </a:r>
            <a:r>
              <a:rPr lang="en-US" dirty="0"/>
              <a:t> CLR.</a:t>
            </a:r>
          </a:p>
        </p:txBody>
      </p:sp>
    </p:spTree>
    <p:extLst>
      <p:ext uri="{BB962C8B-B14F-4D97-AF65-F5344CB8AC3E}">
        <p14:creationId xmlns:p14="http://schemas.microsoft.com/office/powerpoint/2010/main" val="361973587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endParaRPr lang="en-US" dirty="0"/>
          </a:p>
        </p:txBody>
      </p:sp>
    </p:spTree>
    <p:extLst>
      <p:ext uri="{BB962C8B-B14F-4D97-AF65-F5344CB8AC3E}">
        <p14:creationId xmlns:p14="http://schemas.microsoft.com/office/powerpoint/2010/main" val="30927142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fontAlgn="base">
              <a:buNone/>
            </a:pPr>
            <a:r>
              <a:rPr lang="en-US" b="1" dirty="0"/>
              <a:t>Roles of Consultants:</a:t>
            </a:r>
            <a:endParaRPr lang="en-US" dirty="0"/>
          </a:p>
          <a:p>
            <a:pPr algn="just" fontAlgn="base">
              <a:lnSpc>
                <a:spcPct val="150000"/>
              </a:lnSpc>
            </a:pPr>
            <a:r>
              <a:rPr lang="en-US" dirty="0"/>
              <a:t>They have to make a plan to carry activities in the right direction during the implementation process.</a:t>
            </a:r>
          </a:p>
          <a:p>
            <a:pPr algn="just" fontAlgn="base">
              <a:lnSpc>
                <a:spcPct val="150000"/>
              </a:lnSpc>
            </a:pPr>
            <a:r>
              <a:rPr lang="en-US" dirty="0"/>
              <a:t>They provide best optimum result such as reduction in cycle time, increased response time, improved productivity to satisfaction of customers.</a:t>
            </a:r>
          </a:p>
          <a:p>
            <a:pPr algn="just" fontAlgn="base">
              <a:lnSpc>
                <a:spcPct val="150000"/>
              </a:lnSpc>
            </a:pPr>
            <a:r>
              <a:rPr lang="en-US" dirty="0"/>
              <a:t>They have to make ERP implementation for an organization as their own business.</a:t>
            </a:r>
          </a:p>
          <a:p>
            <a:endParaRPr lang="en-US" dirty="0"/>
          </a:p>
        </p:txBody>
      </p:sp>
    </p:spTree>
    <p:extLst>
      <p:ext uri="{BB962C8B-B14F-4D97-AF65-F5344CB8AC3E}">
        <p14:creationId xmlns:p14="http://schemas.microsoft.com/office/powerpoint/2010/main" val="6901987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r>
              <a:rPr lang="en-US" dirty="0"/>
              <a:t>https://www.softwaretestinghelp.com/oracle-products-and-services/</a:t>
            </a:r>
          </a:p>
        </p:txBody>
      </p:sp>
    </p:spTree>
    <p:extLst>
      <p:ext uri="{BB962C8B-B14F-4D97-AF65-F5344CB8AC3E}">
        <p14:creationId xmlns:p14="http://schemas.microsoft.com/office/powerpoint/2010/main" val="4129237316"/>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endParaRPr lang="en-US" dirty="0"/>
          </a:p>
        </p:txBody>
      </p:sp>
    </p:spTree>
    <p:extLst>
      <p:ext uri="{BB962C8B-B14F-4D97-AF65-F5344CB8AC3E}">
        <p14:creationId xmlns:p14="http://schemas.microsoft.com/office/powerpoint/2010/main" val="1532845906"/>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endParaRPr lang="en-US" dirty="0"/>
          </a:p>
        </p:txBody>
      </p:sp>
    </p:spTree>
    <p:extLst>
      <p:ext uri="{BB962C8B-B14F-4D97-AF65-F5344CB8AC3E}">
        <p14:creationId xmlns:p14="http://schemas.microsoft.com/office/powerpoint/2010/main" val="385875461"/>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endParaRPr lang="en-US" dirty="0"/>
          </a:p>
        </p:txBody>
      </p:sp>
    </p:spTree>
    <p:extLst>
      <p:ext uri="{BB962C8B-B14F-4D97-AF65-F5344CB8AC3E}">
        <p14:creationId xmlns:p14="http://schemas.microsoft.com/office/powerpoint/2010/main" val="3620423251"/>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endParaRPr lang="en-US" dirty="0"/>
          </a:p>
        </p:txBody>
      </p:sp>
    </p:spTree>
    <p:extLst>
      <p:ext uri="{BB962C8B-B14F-4D97-AF65-F5344CB8AC3E}">
        <p14:creationId xmlns:p14="http://schemas.microsoft.com/office/powerpoint/2010/main" val="98414787"/>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endParaRPr lang="en-US" dirty="0"/>
          </a:p>
        </p:txBody>
      </p:sp>
    </p:spTree>
    <p:extLst>
      <p:ext uri="{BB962C8B-B14F-4D97-AF65-F5344CB8AC3E}">
        <p14:creationId xmlns:p14="http://schemas.microsoft.com/office/powerpoint/2010/main" val="21877326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buNone/>
            </a:pPr>
            <a:r>
              <a:rPr lang="en-US" b="1" dirty="0"/>
              <a:t>T</a:t>
            </a:r>
            <a:r>
              <a:rPr lang="en-US" b="1" dirty="0" smtClean="0"/>
              <a:t>ypes </a:t>
            </a:r>
            <a:r>
              <a:rPr lang="en-US" b="1" dirty="0"/>
              <a:t>of ERP consultants?</a:t>
            </a:r>
          </a:p>
          <a:p>
            <a:pPr marL="0" indent="0" algn="just">
              <a:lnSpc>
                <a:spcPct val="150000"/>
              </a:lnSpc>
              <a:buNone/>
            </a:pPr>
            <a:r>
              <a:rPr lang="en-US" dirty="0"/>
              <a:t>In reality, some consultancies may choose to </a:t>
            </a:r>
            <a:r>
              <a:rPr lang="en-US" dirty="0" smtClean="0"/>
              <a:t>specialize </a:t>
            </a:r>
            <a:r>
              <a:rPr lang="en-US" dirty="0"/>
              <a:t>in particular phases of the process, while others are adept at delivering an end-to-end solution</a:t>
            </a:r>
            <a:r>
              <a:rPr lang="en-US" dirty="0" smtClean="0"/>
              <a:t>.</a:t>
            </a:r>
          </a:p>
          <a:p>
            <a:pPr>
              <a:lnSpc>
                <a:spcPct val="150000"/>
              </a:lnSpc>
            </a:pPr>
            <a:r>
              <a:rPr lang="en-US" b="1" dirty="0"/>
              <a:t>ERP Functional Consultant</a:t>
            </a:r>
          </a:p>
          <a:p>
            <a:pPr>
              <a:lnSpc>
                <a:spcPct val="150000"/>
              </a:lnSpc>
            </a:pPr>
            <a:r>
              <a:rPr lang="en-US" b="1" dirty="0"/>
              <a:t>ERP Implementation Consultant</a:t>
            </a:r>
          </a:p>
          <a:p>
            <a:pPr>
              <a:lnSpc>
                <a:spcPct val="150000"/>
              </a:lnSpc>
            </a:pPr>
            <a:r>
              <a:rPr lang="en-US" b="1" dirty="0"/>
              <a:t>ERP Software Consultant</a:t>
            </a:r>
          </a:p>
          <a:p>
            <a:pPr>
              <a:lnSpc>
                <a:spcPct val="150000"/>
              </a:lnSpc>
            </a:pPr>
            <a:r>
              <a:rPr lang="en-US" b="1" dirty="0"/>
              <a:t>ERP Technical Consultant</a:t>
            </a:r>
          </a:p>
          <a:p>
            <a:pPr>
              <a:lnSpc>
                <a:spcPct val="150000"/>
              </a:lnSpc>
            </a:pPr>
            <a:r>
              <a:rPr lang="en-US" b="1" dirty="0"/>
              <a:t>ERP Finance Consultant</a:t>
            </a:r>
          </a:p>
          <a:p>
            <a:endParaRPr lang="en-US" dirty="0"/>
          </a:p>
        </p:txBody>
      </p:sp>
    </p:spTree>
    <p:extLst>
      <p:ext uri="{BB962C8B-B14F-4D97-AF65-F5344CB8AC3E}">
        <p14:creationId xmlns:p14="http://schemas.microsoft.com/office/powerpoint/2010/main" val="9474303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fontAlgn="base">
              <a:buNone/>
            </a:pPr>
            <a:r>
              <a:rPr lang="en-US" b="1" u="sng" dirty="0" smtClean="0"/>
              <a:t>1. ERP </a:t>
            </a:r>
            <a:r>
              <a:rPr lang="en-US" b="1" u="sng" dirty="0"/>
              <a:t>Functional Consultant</a:t>
            </a:r>
          </a:p>
          <a:p>
            <a:pPr algn="just" fontAlgn="base">
              <a:lnSpc>
                <a:spcPct val="150000"/>
              </a:lnSpc>
            </a:pPr>
            <a:r>
              <a:rPr lang="en-US" dirty="0"/>
              <a:t>An ERP functional consultant helps you to identify the existing business process that needs to be addressed through the ERP and whether they need to be changed or improved in any way. </a:t>
            </a:r>
            <a:endParaRPr lang="en-US" dirty="0" smtClean="0"/>
          </a:p>
          <a:p>
            <a:pPr algn="just" fontAlgn="base">
              <a:lnSpc>
                <a:spcPct val="150000"/>
              </a:lnSpc>
            </a:pPr>
            <a:r>
              <a:rPr lang="en-US" dirty="0" smtClean="0"/>
              <a:t>The </a:t>
            </a:r>
            <a:r>
              <a:rPr lang="en-US" dirty="0"/>
              <a:t>functional consultant will use the information you provide along with his own industry and </a:t>
            </a:r>
            <a:r>
              <a:rPr lang="en-US" dirty="0" smtClean="0"/>
              <a:t>specialization </a:t>
            </a:r>
            <a:r>
              <a:rPr lang="en-US" dirty="0"/>
              <a:t>to judge the best solution for you.</a:t>
            </a:r>
          </a:p>
          <a:p>
            <a:endParaRPr lang="en-US" dirty="0"/>
          </a:p>
        </p:txBody>
      </p:sp>
    </p:spTree>
    <p:extLst>
      <p:ext uri="{BB962C8B-B14F-4D97-AF65-F5344CB8AC3E}">
        <p14:creationId xmlns:p14="http://schemas.microsoft.com/office/powerpoint/2010/main" val="37362725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normAutofit lnSpcReduction="10000"/>
          </a:bodyPr>
          <a:lstStyle/>
          <a:p>
            <a:pPr marL="0" indent="0" fontAlgn="base">
              <a:buNone/>
            </a:pPr>
            <a:r>
              <a:rPr lang="en-US" b="1" u="sng" dirty="0" smtClean="0"/>
              <a:t>2. ERP </a:t>
            </a:r>
            <a:r>
              <a:rPr lang="en-US" b="1" u="sng" dirty="0"/>
              <a:t>Implementation Consultant</a:t>
            </a:r>
          </a:p>
          <a:p>
            <a:pPr algn="just" fontAlgn="base">
              <a:lnSpc>
                <a:spcPct val="150000"/>
              </a:lnSpc>
            </a:pPr>
            <a:r>
              <a:rPr lang="en-US" dirty="0"/>
              <a:t>An ERP implementation consultant is responsible for providing a consultative approach to the successful and timely implementation of the ERP software at the clients’ site. </a:t>
            </a:r>
            <a:endParaRPr lang="en-US" dirty="0" smtClean="0"/>
          </a:p>
          <a:p>
            <a:pPr algn="just" fontAlgn="base">
              <a:lnSpc>
                <a:spcPct val="150000"/>
              </a:lnSpc>
            </a:pPr>
            <a:r>
              <a:rPr lang="en-US" dirty="0" smtClean="0"/>
              <a:t>The </a:t>
            </a:r>
            <a:r>
              <a:rPr lang="en-US" dirty="0"/>
              <a:t>consultant’s core responsibility, in this case, is to make sure the integration/implementation process goes smoothly from start to finish. </a:t>
            </a:r>
            <a:endParaRPr lang="en-US" dirty="0" smtClean="0"/>
          </a:p>
          <a:p>
            <a:pPr algn="just" fontAlgn="base">
              <a:lnSpc>
                <a:spcPct val="150000"/>
              </a:lnSpc>
            </a:pPr>
            <a:r>
              <a:rPr lang="en-US" dirty="0" smtClean="0"/>
              <a:t>Regardless </a:t>
            </a:r>
            <a:r>
              <a:rPr lang="en-US" dirty="0"/>
              <a:t>of whether you were responsible for need identification and capacity assessment, the ERP implementation consultant’s goal is to ensure all the factors identified are considered during implementation. </a:t>
            </a:r>
          </a:p>
          <a:p>
            <a:endParaRPr lang="en-US" dirty="0"/>
          </a:p>
        </p:txBody>
      </p:sp>
    </p:spTree>
    <p:extLst>
      <p:ext uri="{BB962C8B-B14F-4D97-AF65-F5344CB8AC3E}">
        <p14:creationId xmlns:p14="http://schemas.microsoft.com/office/powerpoint/2010/main" val="3886420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fontAlgn="base">
              <a:buNone/>
            </a:pPr>
            <a:r>
              <a:rPr lang="en-US" b="1" u="sng" dirty="0" smtClean="0"/>
              <a:t>3. ERP </a:t>
            </a:r>
            <a:r>
              <a:rPr lang="en-US" b="1" u="sng" dirty="0"/>
              <a:t>Software Consultant</a:t>
            </a:r>
          </a:p>
          <a:p>
            <a:pPr algn="just" fontAlgn="base">
              <a:lnSpc>
                <a:spcPct val="150000"/>
              </a:lnSpc>
            </a:pPr>
            <a:r>
              <a:rPr lang="en-US" dirty="0"/>
              <a:t>An ERP software consultant is responsible for the maintenance and </a:t>
            </a:r>
            <a:r>
              <a:rPr lang="en-US" dirty="0" smtClean="0"/>
              <a:t>customization </a:t>
            </a:r>
            <a:r>
              <a:rPr lang="en-US" dirty="0"/>
              <a:t>of the software itself to meet the customer’s needs. </a:t>
            </a:r>
            <a:endParaRPr lang="en-US" dirty="0" smtClean="0"/>
          </a:p>
          <a:p>
            <a:pPr algn="just" fontAlgn="base">
              <a:lnSpc>
                <a:spcPct val="150000"/>
              </a:lnSpc>
            </a:pPr>
            <a:r>
              <a:rPr lang="en-US" dirty="0" smtClean="0"/>
              <a:t>This </a:t>
            </a:r>
            <a:r>
              <a:rPr lang="en-US" dirty="0"/>
              <a:t>differs from the technical consultant’s job in the sense that the professional consultant focuses on troubleshooting and the ERP software consultant focuses on adapting the software itself to solve the problem</a:t>
            </a:r>
          </a:p>
          <a:p>
            <a:endParaRPr lang="en-US" dirty="0"/>
          </a:p>
        </p:txBody>
      </p:sp>
    </p:spTree>
    <p:extLst>
      <p:ext uri="{BB962C8B-B14F-4D97-AF65-F5344CB8AC3E}">
        <p14:creationId xmlns:p14="http://schemas.microsoft.com/office/powerpoint/2010/main" val="21156088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122</TotalTime>
  <Words>2197</Words>
  <Application>Microsoft Office PowerPoint</Application>
  <PresentationFormat>On-screen Show (4:3)</PresentationFormat>
  <Paragraphs>190</Paragraphs>
  <Slides>55</Slides>
  <Notes>0</Notes>
  <HiddenSlides>0</HiddenSlides>
  <MMClips>0</MMClips>
  <ScaleCrop>false</ScaleCrop>
  <HeadingPairs>
    <vt:vector size="4" baseType="variant">
      <vt:variant>
        <vt:lpstr>Theme</vt:lpstr>
      </vt:variant>
      <vt:variant>
        <vt:i4>1</vt:i4>
      </vt:variant>
      <vt:variant>
        <vt:lpstr>Slide Titles</vt:lpstr>
      </vt:variant>
      <vt:variant>
        <vt:i4>55</vt:i4>
      </vt:variant>
    </vt:vector>
  </HeadingPairs>
  <TitlesOfParts>
    <vt:vector size="56" baseType="lpstr">
      <vt:lpstr>Equity</vt:lpstr>
      <vt:lpstr>Emerging Trends on ERP</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Emerging Trends on ERP</dc:title>
  <dc:creator>SAM</dc:creator>
  <cp:lastModifiedBy>SAM</cp:lastModifiedBy>
  <cp:revision>75</cp:revision>
  <dcterms:created xsi:type="dcterms:W3CDTF">2006-08-16T00:00:00Z</dcterms:created>
  <dcterms:modified xsi:type="dcterms:W3CDTF">2021-04-29T03:36:19Z</dcterms:modified>
</cp:coreProperties>
</file>