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8" r:id="rId12"/>
    <p:sldId id="269" r:id="rId13"/>
    <p:sldId id="270" r:id="rId14"/>
    <p:sldId id="271" r:id="rId15"/>
    <p:sldId id="266" r:id="rId16"/>
    <p:sldId id="267"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91" d="100"/>
          <a:sy n="91" d="100"/>
        </p:scale>
        <p:origin x="-126" y="-11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jpe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2737733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1253355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8E7B2DD-9337-4074-A658-91E4E7859B3D}" type="slidenum">
              <a:rPr lang="en-IN" smtClean="0"/>
              <a:pPr/>
              <a:t>‹#›</a:t>
            </a:fld>
            <a:endParaRPr lang="en-IN"/>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 xmlns:p14="http://schemas.microsoft.com/office/powerpoint/2010/main" val="861879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3205275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8E7B2DD-9337-4074-A658-91E4E7859B3D}" type="slidenum">
              <a:rPr lang="en-IN" smtClean="0"/>
              <a:pPr/>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 xmlns:p14="http://schemas.microsoft.com/office/powerpoint/2010/main" val="1765924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41950278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663646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855172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126959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2642603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2971535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1576502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744330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3412171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570132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3E24174-D841-4D7A-80DA-BDAA1B51352A}" type="datetimeFigureOut">
              <a:rPr lang="en-IN" smtClean="0"/>
              <a:pPr/>
              <a:t>30-03-2019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2063741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3E24174-D841-4D7A-80DA-BDAA1B51352A}" type="datetimeFigureOut">
              <a:rPr lang="en-IN" smtClean="0"/>
              <a:pPr/>
              <a:t>30-03-2019</a:t>
            </a:fld>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8E7B2DD-9337-4074-A658-91E4E7859B3D}" type="slidenum">
              <a:rPr lang="en-IN" smtClean="0"/>
              <a:pPr/>
              <a:t>‹#›</a:t>
            </a:fld>
            <a:endParaRPr lang="en-IN"/>
          </a:p>
        </p:txBody>
      </p:sp>
    </p:spTree>
    <p:extLst>
      <p:ext uri="{BB962C8B-B14F-4D97-AF65-F5344CB8AC3E}">
        <p14:creationId xmlns="" xmlns:p14="http://schemas.microsoft.com/office/powerpoint/2010/main" val="10438429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2E78668-0500-4BA5-BAF9-172C1036C1A6}"/>
              </a:ext>
            </a:extLst>
          </p:cNvPr>
          <p:cNvSpPr>
            <a:spLocks noGrp="1"/>
          </p:cNvSpPr>
          <p:nvPr>
            <p:ph type="ctrTitle"/>
          </p:nvPr>
        </p:nvSpPr>
        <p:spPr>
          <a:xfrm>
            <a:off x="1524000" y="346365"/>
            <a:ext cx="9144000" cy="1828800"/>
          </a:xfrm>
        </p:spPr>
        <p:txBody>
          <a:bodyPr>
            <a:normAutofit/>
          </a:bodyPr>
          <a:lstStyle/>
          <a:p>
            <a:r>
              <a:rPr lang="en-IN" dirty="0">
                <a:latin typeface="Times New Roman" panose="02020603050405020304" pitchFamily="18" charset="0"/>
                <a:cs typeface="Times New Roman" panose="02020603050405020304" pitchFamily="18" charset="0"/>
              </a:rPr>
              <a:t>Garden designs  and principle of landscaping </a:t>
            </a:r>
          </a:p>
        </p:txBody>
      </p:sp>
      <p:sp>
        <p:nvSpPr>
          <p:cNvPr id="3" name="Subtitle 2">
            <a:extLst>
              <a:ext uri="{FF2B5EF4-FFF2-40B4-BE49-F238E27FC236}">
                <a16:creationId xmlns="" xmlns:a16="http://schemas.microsoft.com/office/drawing/2014/main" id="{389474EE-8B63-44FA-B20E-BC8B47DD28D9}"/>
              </a:ext>
            </a:extLst>
          </p:cNvPr>
          <p:cNvSpPr>
            <a:spLocks noGrp="1"/>
          </p:cNvSpPr>
          <p:nvPr>
            <p:ph type="subTitle" idx="1"/>
          </p:nvPr>
        </p:nvSpPr>
        <p:spPr>
          <a:xfrm>
            <a:off x="1472254" y="2009773"/>
            <a:ext cx="9144000" cy="2957945"/>
          </a:xfrm>
        </p:spPr>
        <p:txBody>
          <a:bodyPr>
            <a:normAutofit/>
          </a:bodyPr>
          <a:lstStyle/>
          <a:p>
            <a:r>
              <a:rPr lang="en-IN" sz="6000" dirty="0">
                <a:latin typeface="Times New Roman" panose="02020603050405020304" pitchFamily="18" charset="0"/>
                <a:cs typeface="Times New Roman" panose="02020603050405020304" pitchFamily="18" charset="0"/>
              </a:rPr>
              <a:t>Outdoor &amp; Indoor Garden. </a:t>
            </a:r>
          </a:p>
          <a:p>
            <a:endParaRPr lang="en-IN" sz="6000" dirty="0">
              <a:latin typeface="Times New Roman" panose="02020603050405020304" pitchFamily="18" charset="0"/>
              <a:cs typeface="Times New Roman" panose="02020603050405020304" pitchFamily="18" charset="0"/>
            </a:endParaRPr>
          </a:p>
          <a:p>
            <a:endParaRPr lang="en-IN" sz="6000" dirty="0">
              <a:latin typeface="Times New Roman" panose="02020603050405020304" pitchFamily="18" charset="0"/>
              <a:cs typeface="Times New Roman" panose="02020603050405020304" pitchFamily="18" charset="0"/>
            </a:endParaRPr>
          </a:p>
          <a:p>
            <a:endParaRPr lang="en-IN"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 xmlns:a16="http://schemas.microsoft.com/office/drawing/2014/main" id="{377F5663-1E89-41E9-827D-BE1B70179E0C}"/>
              </a:ext>
            </a:extLst>
          </p:cNvPr>
          <p:cNvPicPr>
            <a:picLocks noChangeAspect="1"/>
          </p:cNvPicPr>
          <p:nvPr/>
        </p:nvPicPr>
        <p:blipFill>
          <a:blip r:embed="rId2"/>
          <a:stretch>
            <a:fillRect/>
          </a:stretch>
        </p:blipFill>
        <p:spPr>
          <a:xfrm>
            <a:off x="369308" y="2978728"/>
            <a:ext cx="4258109" cy="3635954"/>
          </a:xfrm>
          <a:prstGeom prst="rect">
            <a:avLst/>
          </a:prstGeom>
        </p:spPr>
      </p:pic>
      <p:pic>
        <p:nvPicPr>
          <p:cNvPr id="5" name="Picture 4">
            <a:extLst>
              <a:ext uri="{FF2B5EF4-FFF2-40B4-BE49-F238E27FC236}">
                <a16:creationId xmlns="" xmlns:a16="http://schemas.microsoft.com/office/drawing/2014/main" id="{CC4619E9-EA04-4A4C-8BB1-BBA2A9B0ED38}"/>
              </a:ext>
            </a:extLst>
          </p:cNvPr>
          <p:cNvPicPr>
            <a:picLocks noChangeAspect="1"/>
          </p:cNvPicPr>
          <p:nvPr/>
        </p:nvPicPr>
        <p:blipFill>
          <a:blip r:embed="rId3"/>
          <a:stretch>
            <a:fillRect/>
          </a:stretch>
        </p:blipFill>
        <p:spPr>
          <a:xfrm>
            <a:off x="7564585" y="2978728"/>
            <a:ext cx="4444999" cy="3754581"/>
          </a:xfrm>
          <a:prstGeom prst="rect">
            <a:avLst/>
          </a:prstGeom>
        </p:spPr>
      </p:pic>
    </p:spTree>
    <p:extLst>
      <p:ext uri="{BB962C8B-B14F-4D97-AF65-F5344CB8AC3E}">
        <p14:creationId xmlns="" xmlns:p14="http://schemas.microsoft.com/office/powerpoint/2010/main" val="30925010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indoor garden">
            <a:extLst>
              <a:ext uri="{FF2B5EF4-FFF2-40B4-BE49-F238E27FC236}">
                <a16:creationId xmlns="" xmlns:a16="http://schemas.microsoft.com/office/drawing/2014/main" id="{1A851546-8E0B-439A-B8EF-E40920514BB4}"/>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12618" y="227671"/>
            <a:ext cx="11222182" cy="640265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54520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F7E3038-B202-47AA-9994-3C4CD7F3A591}"/>
              </a:ext>
            </a:extLst>
          </p:cNvPr>
          <p:cNvSpPr>
            <a:spLocks noGrp="1"/>
          </p:cNvSpPr>
          <p:nvPr>
            <p:ph type="title"/>
          </p:nvPr>
        </p:nvSpPr>
        <p:spPr>
          <a:xfrm>
            <a:off x="838200" y="0"/>
            <a:ext cx="10515600" cy="983673"/>
          </a:xfrm>
        </p:spPr>
        <p:txBody>
          <a:bodyPr/>
          <a:lstStyle/>
          <a:p>
            <a:pPr algn="ctr"/>
            <a:r>
              <a:rPr lang="en-IN" dirty="0">
                <a:latin typeface="Times New Roman" panose="02020603050405020304" pitchFamily="18" charset="0"/>
                <a:cs typeface="Times New Roman" panose="02020603050405020304" pitchFamily="18" charset="0"/>
              </a:rPr>
              <a:t>Outdoor Garden</a:t>
            </a:r>
          </a:p>
        </p:txBody>
      </p:sp>
      <p:sp>
        <p:nvSpPr>
          <p:cNvPr id="3" name="Content Placeholder 2">
            <a:extLst>
              <a:ext uri="{FF2B5EF4-FFF2-40B4-BE49-F238E27FC236}">
                <a16:creationId xmlns="" xmlns:a16="http://schemas.microsoft.com/office/drawing/2014/main" id="{899F3AB0-78CB-406D-A2D7-3072765D634E}"/>
              </a:ext>
            </a:extLst>
          </p:cNvPr>
          <p:cNvSpPr>
            <a:spLocks noGrp="1"/>
          </p:cNvSpPr>
          <p:nvPr>
            <p:ph idx="1"/>
          </p:nvPr>
        </p:nvSpPr>
        <p:spPr/>
        <p:txBody>
          <a:bodyPr/>
          <a:lstStyle/>
          <a:p>
            <a:pPr>
              <a:buFont typeface="Wingdings" panose="05000000000000000000" pitchFamily="2" charset="2"/>
              <a:buChar char="Ø"/>
            </a:pPr>
            <a:r>
              <a:rPr lang="en-IN" dirty="0"/>
              <a:t>It is a planned space usually</a:t>
            </a:r>
            <a:r>
              <a:rPr lang="en-US" dirty="0"/>
              <a:t> set aside for the display, cultivation, or enjoyment of plants and other forms of nature.</a:t>
            </a:r>
          </a:p>
          <a:p>
            <a:pPr>
              <a:buFont typeface="Wingdings" panose="05000000000000000000" pitchFamily="2" charset="2"/>
              <a:buChar char="Ø"/>
            </a:pPr>
            <a:r>
              <a:rPr lang="en-US" dirty="0"/>
              <a:t>Gardens may exhibit structural enhancements,  including water features such as fountains, ponds (with or without fish), waterfalls or creeks, dry creek beds, statuary, arbors, trellises and more. Some gardens are for ornamental purposes only, while some gardens also produce food crops.</a:t>
            </a:r>
          </a:p>
          <a:p>
            <a:pPr>
              <a:buFont typeface="Wingdings" panose="05000000000000000000" pitchFamily="2" charset="2"/>
              <a:buChar char="Ø"/>
            </a:pPr>
            <a:r>
              <a:rPr lang="en-IN" dirty="0"/>
              <a:t> The main garden types are:-</a:t>
            </a:r>
          </a:p>
          <a:p>
            <a:pPr marL="0" indent="0">
              <a:buNone/>
            </a:pPr>
            <a:endParaRPr lang="en-IN" dirty="0"/>
          </a:p>
        </p:txBody>
      </p:sp>
    </p:spTree>
    <p:extLst>
      <p:ext uri="{BB962C8B-B14F-4D97-AF65-F5344CB8AC3E}">
        <p14:creationId xmlns="" xmlns:p14="http://schemas.microsoft.com/office/powerpoint/2010/main" val="1193912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51EB248-53E8-4A7F-A222-31A7E5907493}"/>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 xmlns:a16="http://schemas.microsoft.com/office/drawing/2014/main" id="{6ED1FEBF-D148-425D-874D-C50466451BF1}"/>
              </a:ext>
            </a:extLst>
          </p:cNvPr>
          <p:cNvSpPr>
            <a:spLocks noGrp="1"/>
          </p:cNvSpPr>
          <p:nvPr>
            <p:ph idx="1"/>
          </p:nvPr>
        </p:nvSpPr>
        <p:spPr>
          <a:xfrm>
            <a:off x="5412828" y="1198179"/>
            <a:ext cx="5244662" cy="4843183"/>
          </a:xfrm>
        </p:spPr>
        <p:txBody>
          <a:bodyPr>
            <a:normAutofit fontScale="85000" lnSpcReduction="20000"/>
          </a:bodyPr>
          <a:lstStyle/>
          <a:p>
            <a:pPr marL="514350" indent="-514350">
              <a:buFont typeface="+mj-lt"/>
              <a:buAutoNum type="arabicPeriod"/>
            </a:pPr>
            <a:r>
              <a:rPr lang="en-IN" b="1" dirty="0">
                <a:latin typeface="Times New Roman" panose="02020603050405020304" pitchFamily="18" charset="0"/>
                <a:cs typeface="Times New Roman" panose="02020603050405020304" pitchFamily="18" charset="0"/>
              </a:rPr>
              <a:t>Flower gardens:-</a:t>
            </a:r>
            <a:r>
              <a:rPr lang="en-US" dirty="0">
                <a:latin typeface="Times New Roman" panose="02020603050405020304" pitchFamily="18" charset="0"/>
                <a:cs typeface="Times New Roman" panose="02020603050405020304" pitchFamily="18" charset="0"/>
              </a:rPr>
              <a:t>Trees and shrubs are the mainstay of a well-designed flower garden. These permanent features are usually planned first, and the spaces for herbaceous plants, annuals, and bulbs are arranged around them. The range of flowering trees and shrubs is enormous. </a:t>
            </a:r>
          </a:p>
          <a:p>
            <a:pPr marL="514350" indent="-514350">
              <a:buFont typeface="+mj-lt"/>
              <a:buAutoNum type="arabicPeriod"/>
            </a:pPr>
            <a:r>
              <a:rPr lang="en-IN" b="1" dirty="0">
                <a:latin typeface="Times New Roman" panose="02020603050405020304" pitchFamily="18" charset="0"/>
                <a:cs typeface="Times New Roman" panose="02020603050405020304" pitchFamily="18" charset="0"/>
              </a:rPr>
              <a:t>Rock gardens:-</a:t>
            </a:r>
            <a:r>
              <a:rPr lang="en-US" dirty="0">
                <a:latin typeface="Times New Roman" panose="02020603050405020304" pitchFamily="18" charset="0"/>
                <a:cs typeface="Times New Roman" panose="02020603050405020304" pitchFamily="18" charset="0"/>
              </a:rPr>
              <a:t> In a well-designed rock garden, rocks are arranged so that there are various exposures for sun-tolerant plants such as rockroses and for shade-tolerant plants such as primulas, which often do better in a cool, north-facing aspect. Many smaller perennial plants are available for filling spaces in vertical cracks among the rock faces.</a:t>
            </a:r>
          </a:p>
          <a:p>
            <a:pPr marL="514350" indent="-514350">
              <a:buFont typeface="+mj-lt"/>
              <a:buAutoNum type="arabicPeriod"/>
            </a:pPr>
            <a:r>
              <a:rPr lang="en-IN" b="1" dirty="0">
                <a:latin typeface="Times New Roman" panose="02020603050405020304" pitchFamily="18" charset="0"/>
                <a:cs typeface="Times New Roman" panose="02020603050405020304" pitchFamily="18" charset="0"/>
              </a:rPr>
              <a:t>Water gardens:-</a:t>
            </a:r>
            <a:r>
              <a:rPr lang="en-US" dirty="0">
                <a:latin typeface="Times New Roman" panose="02020603050405020304" pitchFamily="18" charset="0"/>
                <a:cs typeface="Times New Roman" panose="02020603050405020304" pitchFamily="18" charset="0"/>
              </a:rPr>
              <a:t>The water garden represents one of the oldest forms of gardening. Egyptian records and pictures of cultivated water lilies date as far back as 2000 </a:t>
            </a:r>
            <a:r>
              <a:rPr lang="en-US" cap="all" dirty="0">
                <a:latin typeface="Times New Roman" panose="02020603050405020304" pitchFamily="18" charset="0"/>
                <a:cs typeface="Times New Roman" panose="02020603050405020304" pitchFamily="18" charset="0"/>
              </a:rPr>
              <a:t>BCE</a:t>
            </a:r>
            <a:r>
              <a:rPr lang="en-US" dirty="0">
                <a:latin typeface="Times New Roman" panose="02020603050405020304" pitchFamily="18" charset="0"/>
                <a:cs typeface="Times New Roman" panose="02020603050405020304" pitchFamily="18" charset="0"/>
              </a:rPr>
              <a:t>. water gardens range from formal pools with rectangular or circular outline, sometimes with fountains in the </a:t>
            </a:r>
            <a:r>
              <a:rPr lang="en-US" dirty="0" err="1">
                <a:latin typeface="Times New Roman" panose="02020603050405020304" pitchFamily="18" charset="0"/>
                <a:cs typeface="Times New Roman" panose="02020603050405020304" pitchFamily="18" charset="0"/>
              </a:rPr>
              <a:t>centre</a:t>
            </a:r>
            <a:r>
              <a:rPr lang="en-US" dirty="0">
                <a:latin typeface="Times New Roman" panose="02020603050405020304" pitchFamily="18" charset="0"/>
                <a:cs typeface="Times New Roman" panose="02020603050405020304" pitchFamily="18" charset="0"/>
              </a:rPr>
              <a:t> and often without plants or with just one or two water lilies , to informal pools of irregular outline planted with water lilies and other water plants and surrounded by boggy or damp soil where moisture-tolerant plants can be grown. </a:t>
            </a:r>
            <a:endParaRPr lang="en-IN" b="1" dirty="0">
              <a:latin typeface="Times New Roman" panose="02020603050405020304" pitchFamily="18" charset="0"/>
              <a:cs typeface="Times New Roman" panose="02020603050405020304" pitchFamily="18" charset="0"/>
            </a:endParaRPr>
          </a:p>
          <a:p>
            <a:pPr marL="0" indent="0">
              <a:buNone/>
            </a:pPr>
            <a:endParaRPr lang="en-IN" b="1" dirty="0"/>
          </a:p>
          <a:p>
            <a:pPr marL="0" indent="0">
              <a:buNone/>
            </a:pPr>
            <a:endParaRPr lang="en-IN" dirty="0"/>
          </a:p>
        </p:txBody>
      </p:sp>
    </p:spTree>
    <p:extLst>
      <p:ext uri="{BB962C8B-B14F-4D97-AF65-F5344CB8AC3E}">
        <p14:creationId xmlns="" xmlns:p14="http://schemas.microsoft.com/office/powerpoint/2010/main" val="1142827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C6606D1-C31A-41F1-8A9E-2AF38B28B2D5}"/>
              </a:ext>
            </a:extLst>
          </p:cNvPr>
          <p:cNvSpPr>
            <a:spLocks noGrp="1"/>
          </p:cNvSpPr>
          <p:nvPr>
            <p:ph type="title"/>
          </p:nvPr>
        </p:nvSpPr>
        <p:spPr>
          <a:xfrm flipH="1">
            <a:off x="5444834" y="933161"/>
            <a:ext cx="2937165" cy="604693"/>
          </a:xfrm>
        </p:spPr>
        <p:txBody>
          <a:bodyPr>
            <a:normAutofit fontScale="90000"/>
          </a:bodyPr>
          <a:lstStyle/>
          <a:p>
            <a:r>
              <a:rPr lang="en-IN" dirty="0"/>
              <a:t/>
            </a:r>
            <a:br>
              <a:rPr lang="en-IN" dirty="0"/>
            </a:br>
            <a:endParaRPr lang="en-IN" dirty="0"/>
          </a:p>
        </p:txBody>
      </p:sp>
      <p:pic>
        <p:nvPicPr>
          <p:cNvPr id="2050" name="Picture 2" descr="Butchart Gardens: Italian Garden">
            <a:extLst>
              <a:ext uri="{FF2B5EF4-FFF2-40B4-BE49-F238E27FC236}">
                <a16:creationId xmlns="" xmlns:a16="http://schemas.microsoft.com/office/drawing/2014/main" id="{4FF9018A-1840-48CA-84CB-92CD1182DCB4}"/>
              </a:ext>
            </a:extLst>
          </p:cNvPr>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0" y="0"/>
            <a:ext cx="5238750" cy="3486150"/>
          </a:xfrm>
          <a:prstGeom prst="rect">
            <a:avLst/>
          </a:prstGeom>
          <a:noFill/>
          <a:extLst>
            <a:ext uri="{909E8E84-426E-40DD-AFC4-6F175D3DCCD1}">
              <a14:hiddenFill xmlns="" xmlns:a14="http://schemas.microsoft.com/office/drawing/2010/main">
                <a:solidFill>
                  <a:srgbClr val="FFFFFF"/>
                </a:solidFill>
              </a14:hiddenFill>
            </a:ext>
          </a:extLst>
        </p:spPr>
      </p:pic>
      <p:pic>
        <p:nvPicPr>
          <p:cNvPr id="2054" name="Picture 6" descr="Image result for rock garden">
            <a:extLst>
              <a:ext uri="{FF2B5EF4-FFF2-40B4-BE49-F238E27FC236}">
                <a16:creationId xmlns="" xmlns:a16="http://schemas.microsoft.com/office/drawing/2014/main" id="{EBD52CCD-D0C5-486D-A971-2AA8E3D5DBAA}"/>
              </a:ext>
            </a:extLst>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444835" y="0"/>
            <a:ext cx="6250134" cy="4031673"/>
          </a:xfrm>
          <a:prstGeom prst="rect">
            <a:avLst/>
          </a:prstGeom>
          <a:noFill/>
          <a:extLst>
            <a:ext uri="{909E8E84-426E-40DD-AFC4-6F175D3DCCD1}">
              <a14:hiddenFill xmlns="" xmlns:a14="http://schemas.microsoft.com/office/drawing/2010/main">
                <a:solidFill>
                  <a:srgbClr val="FFFFFF"/>
                </a:solidFill>
              </a14:hiddenFill>
            </a:ext>
          </a:extLst>
        </p:spPr>
      </p:pic>
      <p:sp>
        <p:nvSpPr>
          <p:cNvPr id="6" name="TextBox 5">
            <a:extLst>
              <a:ext uri="{FF2B5EF4-FFF2-40B4-BE49-F238E27FC236}">
                <a16:creationId xmlns="" xmlns:a16="http://schemas.microsoft.com/office/drawing/2014/main" id="{89D281DF-B873-46B9-AF1C-937AB83DB428}"/>
              </a:ext>
            </a:extLst>
          </p:cNvPr>
          <p:cNvSpPr txBox="1"/>
          <p:nvPr/>
        </p:nvSpPr>
        <p:spPr>
          <a:xfrm>
            <a:off x="928254" y="3662341"/>
            <a:ext cx="1527213" cy="369332"/>
          </a:xfrm>
          <a:prstGeom prst="rect">
            <a:avLst/>
          </a:prstGeom>
          <a:noFill/>
        </p:spPr>
        <p:txBody>
          <a:bodyPr wrap="none" rtlCol="0">
            <a:spAutoFit/>
          </a:bodyPr>
          <a:lstStyle/>
          <a:p>
            <a:r>
              <a:rPr lang="en-IN" dirty="0"/>
              <a:t>Flower garden</a:t>
            </a:r>
          </a:p>
        </p:txBody>
      </p:sp>
      <p:sp>
        <p:nvSpPr>
          <p:cNvPr id="7" name="TextBox 6">
            <a:extLst>
              <a:ext uri="{FF2B5EF4-FFF2-40B4-BE49-F238E27FC236}">
                <a16:creationId xmlns="" xmlns:a16="http://schemas.microsoft.com/office/drawing/2014/main" id="{B109FE9E-9E80-4677-98DC-1CC45CF2B2CD}"/>
              </a:ext>
            </a:extLst>
          </p:cNvPr>
          <p:cNvSpPr txBox="1"/>
          <p:nvPr/>
        </p:nvSpPr>
        <p:spPr>
          <a:xfrm>
            <a:off x="7550727" y="4031673"/>
            <a:ext cx="2036618" cy="369332"/>
          </a:xfrm>
          <a:prstGeom prst="rect">
            <a:avLst/>
          </a:prstGeom>
          <a:noFill/>
        </p:spPr>
        <p:txBody>
          <a:bodyPr wrap="square" rtlCol="0">
            <a:spAutoFit/>
          </a:bodyPr>
          <a:lstStyle/>
          <a:p>
            <a:r>
              <a:rPr lang="en-IN" dirty="0"/>
              <a:t>Rock garden</a:t>
            </a:r>
          </a:p>
        </p:txBody>
      </p:sp>
      <p:pic>
        <p:nvPicPr>
          <p:cNvPr id="2058" name="Picture 10" descr="Image result for water garden">
            <a:extLst>
              <a:ext uri="{FF2B5EF4-FFF2-40B4-BE49-F238E27FC236}">
                <a16:creationId xmlns="" xmlns:a16="http://schemas.microsoft.com/office/drawing/2014/main" id="{4FE3BB4A-FF9C-46E0-B2B5-3B5B2D46595E}"/>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926520" y="3962400"/>
            <a:ext cx="4379769" cy="28956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TextBox 7">
            <a:extLst>
              <a:ext uri="{FF2B5EF4-FFF2-40B4-BE49-F238E27FC236}">
                <a16:creationId xmlns="" xmlns:a16="http://schemas.microsoft.com/office/drawing/2014/main" id="{A6D9D91C-90F6-403D-94AB-3E88C486183F}"/>
              </a:ext>
            </a:extLst>
          </p:cNvPr>
          <p:cNvSpPr txBox="1"/>
          <p:nvPr/>
        </p:nvSpPr>
        <p:spPr>
          <a:xfrm>
            <a:off x="5749636" y="5361709"/>
            <a:ext cx="914400" cy="646331"/>
          </a:xfrm>
          <a:prstGeom prst="rect">
            <a:avLst/>
          </a:prstGeom>
          <a:noFill/>
        </p:spPr>
        <p:txBody>
          <a:bodyPr wrap="square" rtlCol="0">
            <a:spAutoFit/>
          </a:bodyPr>
          <a:lstStyle/>
          <a:p>
            <a:r>
              <a:rPr lang="en-IN" dirty="0"/>
              <a:t>Water garden</a:t>
            </a:r>
          </a:p>
        </p:txBody>
      </p:sp>
    </p:spTree>
    <p:extLst>
      <p:ext uri="{BB962C8B-B14F-4D97-AF65-F5344CB8AC3E}">
        <p14:creationId xmlns="" xmlns:p14="http://schemas.microsoft.com/office/powerpoint/2010/main" val="4080749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EA5A68-C92B-486D-B537-D90A26386599}"/>
              </a:ext>
            </a:extLst>
          </p:cNvPr>
          <p:cNvSpPr>
            <a:spLocks noGrp="1"/>
          </p:cNvSpPr>
          <p:nvPr>
            <p:ph type="title"/>
          </p:nvPr>
        </p:nvSpPr>
        <p:spPr/>
        <p:txBody>
          <a:bodyPr/>
          <a:lstStyle/>
          <a:p>
            <a:r>
              <a:rPr lang="en-IN" dirty="0">
                <a:latin typeface="Times New Roman" panose="02020603050405020304" pitchFamily="18" charset="0"/>
                <a:cs typeface="Times New Roman" panose="02020603050405020304" pitchFamily="18" charset="0"/>
              </a:rPr>
              <a:t>Other types are </a:t>
            </a:r>
          </a:p>
        </p:txBody>
      </p:sp>
      <p:sp>
        <p:nvSpPr>
          <p:cNvPr id="3" name="Content Placeholder 2">
            <a:extLst>
              <a:ext uri="{FF2B5EF4-FFF2-40B4-BE49-F238E27FC236}">
                <a16:creationId xmlns="" xmlns:a16="http://schemas.microsoft.com/office/drawing/2014/main" id="{FC7B4B71-D9A3-46A1-AA02-4FB362B993C0}"/>
              </a:ext>
            </a:extLst>
          </p:cNvPr>
          <p:cNvSpPr>
            <a:spLocks noGrp="1"/>
          </p:cNvSpPr>
          <p:nvPr>
            <p:ph idx="1"/>
          </p:nvPr>
        </p:nvSpPr>
        <p:spPr/>
        <p:txBody>
          <a:bodyPr>
            <a:normAutofit/>
          </a:bodyPr>
          <a:lstStyle/>
          <a:p>
            <a:r>
              <a:rPr lang="en-IN" dirty="0">
                <a:latin typeface="Times New Roman" panose="02020603050405020304" pitchFamily="18" charset="0"/>
                <a:cs typeface="Times New Roman" panose="02020603050405020304" pitchFamily="18" charset="0"/>
              </a:rPr>
              <a:t>Public :-</a:t>
            </a:r>
            <a:r>
              <a:rPr lang="en-US" dirty="0">
                <a:latin typeface="Times New Roman" panose="02020603050405020304" pitchFamily="18" charset="0"/>
                <a:cs typeface="Times New Roman" panose="02020603050405020304" pitchFamily="18" charset="0"/>
              </a:rPr>
              <a:t>A public garden is an institution that maintains collections of plants for the purposes of public education and enjoyment, in addition to research, conservation, and higher learning. It must be open to the public and the garden's resources and accommodations must be made to all visitors. Public gardens are staffed by professionals trained in their given areas of expertise and maintain active plant records systems.</a:t>
            </a:r>
          </a:p>
          <a:p>
            <a:r>
              <a:rPr lang="en-US" dirty="0">
                <a:latin typeface="Times New Roman" panose="02020603050405020304" pitchFamily="18" charset="0"/>
                <a:cs typeface="Times New Roman" panose="02020603050405020304" pitchFamily="18" charset="0"/>
              </a:rPr>
              <a:t>Private :-Private gardens are defined as the private open space surrounding residential dwellings where the householders have sole responsibility for management. In Westminster, this includes private squares, private communal gardens, small and large, front and back gardens.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536088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1C21E96-5B70-424E-88EB-6AC717ECB440}"/>
              </a:ext>
            </a:extLst>
          </p:cNvPr>
          <p:cNvSpPr>
            <a:spLocks noGrp="1"/>
          </p:cNvSpPr>
          <p:nvPr>
            <p:ph type="title"/>
          </p:nvPr>
        </p:nvSpPr>
        <p:spPr/>
        <p:txBody>
          <a:bodyPr/>
          <a:lstStyle/>
          <a:p>
            <a:endParaRPr lang="en-IN"/>
          </a:p>
        </p:txBody>
      </p:sp>
      <p:sp>
        <p:nvSpPr>
          <p:cNvPr id="3" name="Content Placeholder 2">
            <a:extLst>
              <a:ext uri="{FF2B5EF4-FFF2-40B4-BE49-F238E27FC236}">
                <a16:creationId xmlns="" xmlns:a16="http://schemas.microsoft.com/office/drawing/2014/main" id="{6221E316-F4F7-42C7-80CE-A128A9721351}"/>
              </a:ext>
            </a:extLst>
          </p:cNvPr>
          <p:cNvSpPr>
            <a:spLocks noGrp="1"/>
          </p:cNvSpPr>
          <p:nvPr>
            <p:ph idx="1"/>
          </p:nvPr>
        </p:nvSpPr>
        <p:spPr>
          <a:xfrm>
            <a:off x="838200" y="1690688"/>
            <a:ext cx="11007436" cy="5014911"/>
          </a:xfrm>
        </p:spPr>
        <p:txBody>
          <a:bodyPr>
            <a:normAutofit fontScale="25000" lnSpcReduction="20000"/>
          </a:bodyPr>
          <a:lstStyle/>
          <a:p>
            <a:r>
              <a:rPr lang="en-US" sz="7200" b="1" dirty="0"/>
              <a:t>Why do we have specific indoor and outdoor plants?</a:t>
            </a:r>
          </a:p>
          <a:p>
            <a:pPr marL="0" indent="0">
              <a:buNone/>
            </a:pPr>
            <a:r>
              <a:rPr lang="en-US" sz="7200" dirty="0"/>
              <a:t>There are some differences between indoor and outdoor gardening. These include:</a:t>
            </a:r>
          </a:p>
          <a:p>
            <a:r>
              <a:rPr lang="en-US" sz="7200" b="1" dirty="0"/>
              <a:t>Plant species</a:t>
            </a:r>
          </a:p>
          <a:p>
            <a:pPr marL="0" indent="0">
              <a:buNone/>
            </a:pPr>
            <a:r>
              <a:rPr lang="en-US" sz="7200" dirty="0"/>
              <a:t>Climate greatly affects the plants to grow indoor or outdoor. Indoor plants need controlled climate. So that indoor plants grow inside as the climate can be controlled and environment can be manipulated to suit the plant requirements. Outdoor plants can withstand climate changes and can grow in the open air.</a:t>
            </a:r>
          </a:p>
          <a:p>
            <a:r>
              <a:rPr lang="en-US" sz="7200" b="1" dirty="0"/>
              <a:t>Space requirement</a:t>
            </a:r>
          </a:p>
          <a:p>
            <a:pPr marL="0" indent="0">
              <a:buNone/>
            </a:pPr>
            <a:r>
              <a:rPr lang="en-US" sz="7200" dirty="0"/>
              <a:t>Indoor plants require less space to grow where outdoor plants require more space. Unlike outdoor plants, indoor plants can not grow to the mature size. Its growth depends on the container in which the plant is growing, so there is a big difference between indoor and outdoor plant pots. Its growth is restricted by the container. The size of the container we choose for indoor planting is based on the space we have in home or office.</a:t>
            </a:r>
          </a:p>
          <a:p>
            <a:r>
              <a:rPr lang="en-US" sz="7200" b="1" dirty="0"/>
              <a:t>Lighting</a:t>
            </a:r>
          </a:p>
          <a:p>
            <a:pPr marL="0" indent="0">
              <a:buNone/>
            </a:pPr>
            <a:r>
              <a:rPr lang="en-US" sz="7200" dirty="0"/>
              <a:t>Every plant species require light but the amount required varies depending on the plant species. Outdoor plants require more light that they can get through sun light where as indoor plants gets light through windows. The lighting can be provided to indoor plants by proving artificial lights too. Some indoor plants require little sunlight and must be placed in shadowed places. Light is very important and a main factor in regards to whether plants grow faster outdoors than indoors and vise versa..</a:t>
            </a:r>
          </a:p>
          <a:p>
            <a:endParaRPr lang="en-IN" dirty="0"/>
          </a:p>
        </p:txBody>
      </p:sp>
    </p:spTree>
    <p:extLst>
      <p:ext uri="{BB962C8B-B14F-4D97-AF65-F5344CB8AC3E}">
        <p14:creationId xmlns="" xmlns:p14="http://schemas.microsoft.com/office/powerpoint/2010/main" val="228290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E1F40D6-1B71-4A27-A1F5-3C2FC5904DAF}"/>
              </a:ext>
            </a:extLst>
          </p:cNvPr>
          <p:cNvSpPr>
            <a:spLocks noGrp="1"/>
          </p:cNvSpPr>
          <p:nvPr>
            <p:ph type="title"/>
          </p:nvPr>
        </p:nvSpPr>
        <p:spPr/>
        <p:txBody>
          <a:bodyPr/>
          <a:lstStyle/>
          <a:p>
            <a:endParaRPr lang="en-IN"/>
          </a:p>
        </p:txBody>
      </p:sp>
      <p:sp>
        <p:nvSpPr>
          <p:cNvPr id="3" name="Content Placeholder 2">
            <a:extLst>
              <a:ext uri="{FF2B5EF4-FFF2-40B4-BE49-F238E27FC236}">
                <a16:creationId xmlns="" xmlns:a16="http://schemas.microsoft.com/office/drawing/2014/main" id="{3DA7A0A9-1094-459A-8DEC-10A0AC447A24}"/>
              </a:ext>
            </a:extLst>
          </p:cNvPr>
          <p:cNvSpPr>
            <a:spLocks noGrp="1"/>
          </p:cNvSpPr>
          <p:nvPr>
            <p:ph idx="1"/>
          </p:nvPr>
        </p:nvSpPr>
        <p:spPr/>
        <p:txBody>
          <a:bodyPr>
            <a:normAutofit fontScale="85000" lnSpcReduction="20000"/>
          </a:bodyPr>
          <a:lstStyle/>
          <a:p>
            <a:r>
              <a:rPr lang="en-US" b="1" dirty="0"/>
              <a:t>Water</a:t>
            </a:r>
          </a:p>
          <a:p>
            <a:pPr marL="0" indent="0">
              <a:buNone/>
            </a:pPr>
            <a:r>
              <a:rPr lang="en-US" dirty="0"/>
              <a:t>Another difference between the indoor and outdoor plants is the water regulation. Indoor plants can be provided water by ourselves where as outdoor plants receive periodic water supply from rainfall. Adequate water should be provided to the indoor plants. Excess water makes the indoor plant become susceptible to fungus which leads to damage to the plant where as outdoor plant drains the excess water. Inadequate water supply leads to the binding of indoor plant roots by their containers where as outdoor plants continue to grow in search of water.</a:t>
            </a:r>
          </a:p>
          <a:p>
            <a:r>
              <a:rPr lang="en-US" b="1" dirty="0"/>
              <a:t>Soil preparation</a:t>
            </a:r>
          </a:p>
          <a:p>
            <a:pPr marL="0" indent="0">
              <a:buNone/>
            </a:pPr>
            <a:r>
              <a:rPr lang="en-US" dirty="0"/>
              <a:t>Soil preparation and maintenance is the complex one and is required for the outdoor plants. Nutrients in the soil can be diminished on repeated planting. Soil in indoor gardening will not adjust itself as in outdoor gardening. So growing outdoor plants indoors is not recommended.</a:t>
            </a:r>
          </a:p>
          <a:p>
            <a:r>
              <a:rPr lang="en-US" b="1" dirty="0"/>
              <a:t>Fertilizers</a:t>
            </a:r>
          </a:p>
          <a:p>
            <a:pPr marL="0" indent="0">
              <a:buNone/>
            </a:pPr>
            <a:r>
              <a:rPr lang="en-US" dirty="0"/>
              <a:t>Fertilizers are incorporated to kill the fungus that causes harm to the plants. Fertilizing and disease controlling are more challenging now a days. It is difficult to incorporate fertilizers to indoor plants compared to outdoor plants. Indoor plants accumulate too much of fertilizers so care must be taken to incorporate fertilizers to indoor plants. Disease or fungus found on indoor plant can be treated easily but it is difficult to treat on outdoor plants.</a:t>
            </a:r>
          </a:p>
          <a:p>
            <a:endParaRPr lang="en-IN" dirty="0"/>
          </a:p>
        </p:txBody>
      </p:sp>
    </p:spTree>
    <p:extLst>
      <p:ext uri="{BB962C8B-B14F-4D97-AF65-F5344CB8AC3E}">
        <p14:creationId xmlns="" xmlns:p14="http://schemas.microsoft.com/office/powerpoint/2010/main" val="4056082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31E5C44-EA9C-482E-A5E5-1AEAB6E1F472}"/>
              </a:ext>
            </a:extLst>
          </p:cNvPr>
          <p:cNvSpPr>
            <a:spLocks noGrp="1"/>
          </p:cNvSpPr>
          <p:nvPr>
            <p:ph type="title"/>
          </p:nvPr>
        </p:nvSpPr>
        <p:spPr>
          <a:xfrm>
            <a:off x="748145" y="337416"/>
            <a:ext cx="10508673" cy="660112"/>
          </a:xfrm>
        </p:spPr>
        <p:txBody>
          <a:bodyPr>
            <a:normAutofit fontScale="90000"/>
          </a:bodyPr>
          <a:lstStyle/>
          <a:p>
            <a:pPr algn="ctr"/>
            <a:r>
              <a:rPr lang="en-IN" sz="4900" dirty="0">
                <a:latin typeface="Times New Roman" panose="02020603050405020304" pitchFamily="18" charset="0"/>
                <a:cs typeface="Times New Roman" panose="02020603050405020304" pitchFamily="18" charset="0"/>
              </a:rPr>
              <a:t>Garden design</a:t>
            </a:r>
            <a:r>
              <a:rPr lang="en-IN" dirty="0"/>
              <a:t/>
            </a:r>
            <a:br>
              <a:rPr lang="en-IN" dirty="0"/>
            </a:br>
            <a:endParaRPr lang="en-IN" dirty="0"/>
          </a:p>
        </p:txBody>
      </p:sp>
      <p:sp>
        <p:nvSpPr>
          <p:cNvPr id="3" name="Content Placeholder 2">
            <a:extLst>
              <a:ext uri="{FF2B5EF4-FFF2-40B4-BE49-F238E27FC236}">
                <a16:creationId xmlns="" xmlns:a16="http://schemas.microsoft.com/office/drawing/2014/main" id="{ABB8F8C2-8194-41F7-B28E-D41DEE7F8DE4}"/>
              </a:ext>
            </a:extLst>
          </p:cNvPr>
          <p:cNvSpPr>
            <a:spLocks noGrp="1"/>
          </p:cNvSpPr>
          <p:nvPr>
            <p:ph idx="1"/>
          </p:nvPr>
        </p:nvSpPr>
        <p:spPr>
          <a:xfrm>
            <a:off x="526473" y="1094509"/>
            <a:ext cx="10730345" cy="5426075"/>
          </a:xfrm>
        </p:spPr>
        <p:txBody>
          <a:bodyPr>
            <a:noAutofit/>
          </a:bodyPr>
          <a:lstStyle/>
          <a:p>
            <a:pPr algn="just">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Garden design is the art and process of designing and creating plans for layout and planting of gardens and landscapes.</a:t>
            </a:r>
          </a:p>
          <a:p>
            <a:pPr algn="just">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 Garden design may be done by the garden owner themselves, or by professionals of varying levels of experience and expertise. Most professional garden designers have some training in horticulture and the principles of design.</a:t>
            </a:r>
          </a:p>
          <a:p>
            <a:pPr algn="just">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Whether gardens are designed by a professional or an amateur, certain principles form the basis of effective garden design, resulting in the creation of gardens to meet the needs, goals, and desires of the users or owners of the gardens.</a:t>
            </a:r>
          </a:p>
          <a:p>
            <a:pPr marL="0" indent="0">
              <a:buNone/>
            </a:pPr>
            <a:endParaRPr lang="en-US" sz="3200" dirty="0"/>
          </a:p>
          <a:p>
            <a:pPr marL="0" indent="0">
              <a:buNone/>
            </a:pPr>
            <a:r>
              <a:rPr lang="en-US" sz="3200" dirty="0"/>
              <a:t> </a:t>
            </a:r>
            <a:endParaRPr lang="en-IN" sz="3200" dirty="0"/>
          </a:p>
        </p:txBody>
      </p:sp>
    </p:spTree>
    <p:extLst>
      <p:ext uri="{BB962C8B-B14F-4D97-AF65-F5344CB8AC3E}">
        <p14:creationId xmlns="" xmlns:p14="http://schemas.microsoft.com/office/powerpoint/2010/main" val="1572788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6657866B-29BD-4120-9297-C3C51BD72A93}"/>
              </a:ext>
            </a:extLst>
          </p:cNvPr>
          <p:cNvSpPr>
            <a:spLocks noGrp="1"/>
          </p:cNvSpPr>
          <p:nvPr>
            <p:ph idx="1"/>
          </p:nvPr>
        </p:nvSpPr>
        <p:spPr>
          <a:xfrm>
            <a:off x="872836" y="665018"/>
            <a:ext cx="10480964" cy="5511944"/>
          </a:xfrm>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Elements of garden design include the layout of hard landscape, such as paths, walls, water features, sitting areas and decking; as well as the plants themselves.</a:t>
            </a:r>
          </a:p>
          <a:p>
            <a:pPr marL="0" indent="0" algn="just">
              <a:buNone/>
            </a:pPr>
            <a:r>
              <a:rPr lang="en-US" dirty="0">
                <a:latin typeface="Times New Roman" panose="02020603050405020304" pitchFamily="18" charset="0"/>
                <a:cs typeface="Times New Roman" panose="02020603050405020304" pitchFamily="18" charset="0"/>
              </a:rPr>
              <a:t> considering  their horticultural requirements, their season-to-season appearance, lifespan, growth habit, size, speed of growth, and combinations with other plants and landscape features.</a:t>
            </a:r>
          </a:p>
          <a:p>
            <a:pPr marL="0" indent="0" algn="just">
              <a:buNone/>
            </a:pPr>
            <a:r>
              <a:rPr lang="en-US" dirty="0">
                <a:latin typeface="Times New Roman" panose="02020603050405020304" pitchFamily="18" charset="0"/>
                <a:cs typeface="Times New Roman" panose="02020603050405020304" pitchFamily="18" charset="0"/>
              </a:rPr>
              <a:t> Considering the maintenance  and needs of the garden, including the time or funds available for regular maintenance, which can affect the choice of plants in terms of speed of growth, spreading or self-seeding of the plants, whether annual or perennial, and bloom-time, and many other characteristics.</a:t>
            </a:r>
          </a:p>
          <a:p>
            <a:pPr marL="0" indent="0">
              <a:buNone/>
            </a:pPr>
            <a:endParaRPr lang="en-IN" dirty="0"/>
          </a:p>
        </p:txBody>
      </p:sp>
    </p:spTree>
    <p:extLst>
      <p:ext uri="{BB962C8B-B14F-4D97-AF65-F5344CB8AC3E}">
        <p14:creationId xmlns="" xmlns:p14="http://schemas.microsoft.com/office/powerpoint/2010/main" val="3435825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41952943-A6DB-4227-A6B7-D3296AFCF69C}"/>
              </a:ext>
            </a:extLst>
          </p:cNvPr>
          <p:cNvPicPr>
            <a:picLocks noChangeAspect="1"/>
          </p:cNvPicPr>
          <p:nvPr/>
        </p:nvPicPr>
        <p:blipFill>
          <a:blip r:embed="rId2"/>
          <a:stretch>
            <a:fillRect/>
          </a:stretch>
        </p:blipFill>
        <p:spPr>
          <a:xfrm>
            <a:off x="304801" y="156243"/>
            <a:ext cx="11263744" cy="6228490"/>
          </a:xfrm>
          <a:prstGeom prst="rect">
            <a:avLst/>
          </a:prstGeom>
        </p:spPr>
      </p:pic>
    </p:spTree>
    <p:extLst>
      <p:ext uri="{BB962C8B-B14F-4D97-AF65-F5344CB8AC3E}">
        <p14:creationId xmlns="" xmlns:p14="http://schemas.microsoft.com/office/powerpoint/2010/main" val="3688730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CEF9639-CC96-47B9-8124-D4A9CC54B8D3}"/>
              </a:ext>
            </a:extLst>
          </p:cNvPr>
          <p:cNvSpPr>
            <a:spLocks noGrp="1"/>
          </p:cNvSpPr>
          <p:nvPr>
            <p:ph type="title"/>
          </p:nvPr>
        </p:nvSpPr>
        <p:spPr>
          <a:xfrm>
            <a:off x="838200" y="365126"/>
            <a:ext cx="10515600" cy="840220"/>
          </a:xfrm>
        </p:spPr>
        <p:txBody>
          <a:bodyPr>
            <a:normAutofit fontScale="90000"/>
          </a:bodyPr>
          <a:lstStyle/>
          <a:p>
            <a:pPr algn="ctr"/>
            <a:r>
              <a:rPr lang="en-IN" dirty="0">
                <a:latin typeface="Times New Roman" panose="02020603050405020304" pitchFamily="18" charset="0"/>
                <a:cs typeface="Times New Roman" panose="02020603050405020304" pitchFamily="18" charset="0"/>
              </a:rPr>
              <a:t>Landscaping</a:t>
            </a:r>
            <a:br>
              <a:rPr lang="en-IN"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FC6C34BE-BEBD-4454-BD68-4636CCE9AAF4}"/>
              </a:ext>
            </a:extLst>
          </p:cNvPr>
          <p:cNvSpPr>
            <a:spLocks noGrp="1"/>
          </p:cNvSpPr>
          <p:nvPr>
            <p:ph idx="1"/>
          </p:nvPr>
        </p:nvSpPr>
        <p:spPr>
          <a:xfrm>
            <a:off x="290945" y="1330036"/>
            <a:ext cx="11693237" cy="4874636"/>
          </a:xfrm>
        </p:spPr>
        <p:txBody>
          <a:bodyPr>
            <a:normAutofit fontScale="92500" lnSpcReduction="10000"/>
          </a:bodyPr>
          <a:lstStyle/>
          <a:p>
            <a:pPr marL="0" indent="0" algn="just">
              <a:buNone/>
            </a:pPr>
            <a:r>
              <a:rPr lang="en-US" sz="3200" dirty="0">
                <a:latin typeface="Times New Roman" panose="02020603050405020304" pitchFamily="18" charset="0"/>
                <a:cs typeface="Times New Roman" panose="02020603050405020304" pitchFamily="18" charset="0"/>
              </a:rPr>
              <a:t>Landscaping refers to any activity that modifies the visible features of an area of land, including:</a:t>
            </a:r>
          </a:p>
          <a:p>
            <a:pPr algn="just"/>
            <a:r>
              <a:rPr lang="en-US" sz="3200" dirty="0">
                <a:latin typeface="Times New Roman" panose="02020603050405020304" pitchFamily="18" charset="0"/>
                <a:cs typeface="Times New Roman" panose="02020603050405020304" pitchFamily="18" charset="0"/>
              </a:rPr>
              <a:t>living elements, such as flora or fauna; or what is commonly called gardening, the art and craft of growing plants with a goal of creating a beauty within the landscape.</a:t>
            </a:r>
          </a:p>
          <a:p>
            <a:pPr algn="just"/>
            <a:r>
              <a:rPr lang="en-US" sz="3200" dirty="0">
                <a:latin typeface="Times New Roman" panose="02020603050405020304" pitchFamily="18" charset="0"/>
                <a:cs typeface="Times New Roman" panose="02020603050405020304" pitchFamily="18" charset="0"/>
              </a:rPr>
              <a:t>Natural elements such as landforms, terrain shape and elevation, or bodies of water</a:t>
            </a:r>
          </a:p>
          <a:p>
            <a:pPr algn="just"/>
            <a:r>
              <a:rPr lang="en-US" sz="3200" dirty="0">
                <a:latin typeface="Times New Roman" panose="02020603050405020304" pitchFamily="18" charset="0"/>
                <a:cs typeface="Times New Roman" panose="02020603050405020304" pitchFamily="18" charset="0"/>
              </a:rPr>
              <a:t>Abstract elements such as the weather and lighting conditions.</a:t>
            </a:r>
          </a:p>
          <a:p>
            <a:pPr marL="0" indent="0" algn="just">
              <a:buNone/>
            </a:pPr>
            <a:endParaRPr lang="en-US" sz="3200" dirty="0">
              <a:latin typeface="Times New Roman" panose="02020603050405020304" pitchFamily="18" charset="0"/>
              <a:cs typeface="Times New Roman" panose="02020603050405020304" pitchFamily="18" charset="0"/>
            </a:endParaRPr>
          </a:p>
          <a:p>
            <a:pPr marL="0" indent="0" algn="just">
              <a:buNone/>
            </a:pPr>
            <a:r>
              <a:rPr lang="en-US" sz="3200" dirty="0">
                <a:latin typeface="Times New Roman" panose="02020603050405020304" pitchFamily="18" charset="0"/>
                <a:cs typeface="Times New Roman" panose="02020603050405020304" pitchFamily="18" charset="0"/>
              </a:rPr>
              <a:t>Landscaping requires expertise in horticulture and artistic design.</a:t>
            </a:r>
          </a:p>
          <a:p>
            <a:pPr marL="0" indent="0">
              <a:buNone/>
            </a:pPr>
            <a:endParaRPr lang="en-IN" dirty="0"/>
          </a:p>
        </p:txBody>
      </p:sp>
    </p:spTree>
    <p:extLst>
      <p:ext uri="{BB962C8B-B14F-4D97-AF65-F5344CB8AC3E}">
        <p14:creationId xmlns="" xmlns:p14="http://schemas.microsoft.com/office/powerpoint/2010/main" val="3702047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F95270E-66B1-4CCC-8564-9F91F52DF7B8}"/>
              </a:ext>
            </a:extLst>
          </p:cNvPr>
          <p:cNvSpPr>
            <a:spLocks noGrp="1"/>
          </p:cNvSpPr>
          <p:nvPr>
            <p:ph type="title"/>
          </p:nvPr>
        </p:nvSpPr>
        <p:spPr>
          <a:xfrm>
            <a:off x="838200" y="96982"/>
            <a:ext cx="10515600" cy="872836"/>
          </a:xfrm>
        </p:spPr>
        <p:txBody>
          <a:bodyPr/>
          <a:lstStyle/>
          <a:p>
            <a:pPr algn="ctr"/>
            <a:r>
              <a:rPr lang="en-IN" dirty="0">
                <a:latin typeface="Times New Roman" panose="02020603050405020304" pitchFamily="18" charset="0"/>
                <a:cs typeface="Times New Roman" panose="02020603050405020304" pitchFamily="18" charset="0"/>
              </a:rPr>
              <a:t>Principles of Landscaping…</a:t>
            </a:r>
          </a:p>
        </p:txBody>
      </p:sp>
      <p:sp>
        <p:nvSpPr>
          <p:cNvPr id="3" name="Content Placeholder 2">
            <a:extLst>
              <a:ext uri="{FF2B5EF4-FFF2-40B4-BE49-F238E27FC236}">
                <a16:creationId xmlns="" xmlns:a16="http://schemas.microsoft.com/office/drawing/2014/main" id="{235AC232-0458-4E26-8DE8-46252C7FB8EC}"/>
              </a:ext>
            </a:extLst>
          </p:cNvPr>
          <p:cNvSpPr>
            <a:spLocks noGrp="1"/>
          </p:cNvSpPr>
          <p:nvPr>
            <p:ph idx="1"/>
          </p:nvPr>
        </p:nvSpPr>
        <p:spPr>
          <a:xfrm>
            <a:off x="166255" y="858982"/>
            <a:ext cx="11804072" cy="5721927"/>
          </a:xfrm>
        </p:spPr>
        <p:txBody>
          <a:bodyPr>
            <a:normAutofit fontScale="55000" lnSpcReduction="20000"/>
          </a:bodyPr>
          <a:lstStyle/>
          <a:p>
            <a:pPr>
              <a:buFont typeface="Wingdings" panose="05000000000000000000" pitchFamily="2" charset="2"/>
              <a:buChar char="Ø"/>
            </a:pPr>
            <a:r>
              <a:rPr lang="en-US" sz="3800" b="1" dirty="0">
                <a:latin typeface="Times New Roman" panose="02020603050405020304" pitchFamily="18" charset="0"/>
                <a:cs typeface="Times New Roman" panose="02020603050405020304" pitchFamily="18" charset="0"/>
              </a:rPr>
              <a:t>Basic Principles</a:t>
            </a:r>
            <a:r>
              <a:rPr lang="en-US" sz="3800" dirty="0">
                <a:latin typeface="Times New Roman" panose="02020603050405020304" pitchFamily="18" charset="0"/>
                <a:cs typeface="Times New Roman" panose="02020603050405020304" pitchFamily="18" charset="0"/>
              </a:rPr>
              <a:t/>
            </a:r>
            <a:br>
              <a:rPr lang="en-US" sz="3800" dirty="0">
                <a:latin typeface="Times New Roman" panose="02020603050405020304" pitchFamily="18" charset="0"/>
                <a:cs typeface="Times New Roman" panose="02020603050405020304" pitchFamily="18" charset="0"/>
              </a:rPr>
            </a:br>
            <a:r>
              <a:rPr lang="en-US" sz="3800" dirty="0">
                <a:latin typeface="Times New Roman" panose="02020603050405020304" pitchFamily="18" charset="0"/>
                <a:cs typeface="Times New Roman" panose="02020603050405020304" pitchFamily="18" charset="0"/>
              </a:rPr>
              <a:t>Before actually drawing the master-plan, the following points should be kept in mind in home landscaping.</a:t>
            </a:r>
          </a:p>
          <a:p>
            <a:pPr>
              <a:buFont typeface="Wingdings" panose="05000000000000000000" pitchFamily="2" charset="2"/>
              <a:buChar char="Ø"/>
            </a:pPr>
            <a:r>
              <a:rPr lang="en-US" sz="3800" dirty="0">
                <a:latin typeface="Times New Roman" panose="02020603050405020304" pitchFamily="18" charset="0"/>
                <a:cs typeface="Times New Roman" panose="02020603050405020304" pitchFamily="18" charset="0"/>
              </a:rPr>
              <a:t> </a:t>
            </a:r>
            <a:r>
              <a:rPr lang="en-US" sz="3800" b="1" i="1" dirty="0">
                <a:latin typeface="Times New Roman" panose="02020603050405020304" pitchFamily="18" charset="0"/>
                <a:cs typeface="Times New Roman" panose="02020603050405020304" pitchFamily="18" charset="0"/>
              </a:rPr>
              <a:t>Background : </a:t>
            </a:r>
            <a:r>
              <a:rPr lang="en-US" sz="3800" dirty="0">
                <a:latin typeface="Times New Roman" panose="02020603050405020304" pitchFamily="18" charset="0"/>
                <a:cs typeface="Times New Roman" panose="02020603050405020304" pitchFamily="18" charset="0"/>
              </a:rPr>
              <a:t>The background in a garden, whether a wall, tall trees or a hedge should be neutral in nature, that is to say this should not become a distracting feature over the main features of the garden.</a:t>
            </a:r>
          </a:p>
          <a:p>
            <a:pPr>
              <a:buFont typeface="Wingdings" panose="05000000000000000000" pitchFamily="2" charset="2"/>
              <a:buChar char="Ø"/>
            </a:pPr>
            <a:r>
              <a:rPr lang="en-US" sz="3800" dirty="0">
                <a:latin typeface="Times New Roman" panose="02020603050405020304" pitchFamily="18" charset="0"/>
                <a:cs typeface="Times New Roman" panose="02020603050405020304" pitchFamily="18" charset="0"/>
              </a:rPr>
              <a:t> </a:t>
            </a:r>
            <a:r>
              <a:rPr lang="en-US" sz="3800" b="1" i="1" dirty="0">
                <a:latin typeface="Times New Roman" panose="02020603050405020304" pitchFamily="18" charset="0"/>
                <a:cs typeface="Times New Roman" panose="02020603050405020304" pitchFamily="18" charset="0"/>
              </a:rPr>
              <a:t>Contrast : </a:t>
            </a:r>
            <a:r>
              <a:rPr lang="en-US" sz="3800" dirty="0">
                <a:latin typeface="Times New Roman" panose="02020603050405020304" pitchFamily="18" charset="0"/>
                <a:cs typeface="Times New Roman" panose="02020603050405020304" pitchFamily="18" charset="0"/>
              </a:rPr>
              <a:t>The design should be such that it should break monotony. To achieve this, a variation in form, texture, or colour has to be brought in.</a:t>
            </a:r>
          </a:p>
          <a:p>
            <a:pPr>
              <a:buFont typeface="Wingdings" panose="05000000000000000000" pitchFamily="2" charset="2"/>
              <a:buChar char="Ø"/>
            </a:pPr>
            <a:r>
              <a:rPr lang="en-US" sz="3800" dirty="0">
                <a:latin typeface="Times New Roman" panose="02020603050405020304" pitchFamily="18" charset="0"/>
                <a:cs typeface="Times New Roman" panose="02020603050405020304" pitchFamily="18" charset="0"/>
              </a:rPr>
              <a:t> </a:t>
            </a:r>
            <a:r>
              <a:rPr lang="en-US" sz="3800" b="1" i="1" dirty="0">
                <a:latin typeface="Times New Roman" panose="02020603050405020304" pitchFamily="18" charset="0"/>
                <a:cs typeface="Times New Roman" panose="02020603050405020304" pitchFamily="18" charset="0"/>
              </a:rPr>
              <a:t>Balance or Proportion : </a:t>
            </a:r>
            <a:r>
              <a:rPr lang="en-US" sz="3800" dirty="0">
                <a:latin typeface="Times New Roman" panose="02020603050405020304" pitchFamily="18" charset="0"/>
                <a:cs typeface="Times New Roman" panose="02020603050405020304" pitchFamily="18" charset="0"/>
              </a:rPr>
              <a:t>A balance has to be maintained between different components (masses, forms, colour, etc.) of a garden. In a formal garden, this is achieved by balancing the quantity or by objects, whereas in an informal garden this can be achieved by planting a small mass of colour in front of a large neutral mass. Overcrowding of plants or other garden features should be avoided.</a:t>
            </a:r>
          </a:p>
          <a:p>
            <a:pPr>
              <a:buFont typeface="Wingdings" panose="05000000000000000000" pitchFamily="2" charset="2"/>
              <a:buChar char="Ø"/>
            </a:pPr>
            <a:r>
              <a:rPr lang="en-US" sz="3800" dirty="0">
                <a:latin typeface="Times New Roman" panose="02020603050405020304" pitchFamily="18" charset="0"/>
                <a:cs typeface="Times New Roman" panose="02020603050405020304" pitchFamily="18" charset="0"/>
              </a:rPr>
              <a:t> </a:t>
            </a:r>
            <a:r>
              <a:rPr lang="en-US" sz="3800" b="1" i="1" dirty="0">
                <a:latin typeface="Times New Roman" panose="02020603050405020304" pitchFamily="18" charset="0"/>
                <a:cs typeface="Times New Roman" panose="02020603050405020304" pitchFamily="18" charset="0"/>
              </a:rPr>
              <a:t>Open Centre : </a:t>
            </a:r>
            <a:r>
              <a:rPr lang="en-US" sz="3800" dirty="0">
                <a:latin typeface="Times New Roman" panose="02020603050405020304" pitchFamily="18" charset="0"/>
                <a:cs typeface="Times New Roman" panose="02020603050405020304" pitchFamily="18" charset="0"/>
              </a:rPr>
              <a:t>The central area of the garden should be left out of any items of major interest. The best way to achieve this is to have a lawn, which also gives an effect of largeness to the property. A specimen shrub in the center of the lawn is unsuitable as this counters the principle of spaciousness, but a tree branching at higher levels from the ground could be planted.</a:t>
            </a:r>
          </a:p>
          <a:p>
            <a:endParaRPr lang="en-IN" dirty="0"/>
          </a:p>
        </p:txBody>
      </p:sp>
    </p:spTree>
    <p:extLst>
      <p:ext uri="{BB962C8B-B14F-4D97-AF65-F5344CB8AC3E}">
        <p14:creationId xmlns="" xmlns:p14="http://schemas.microsoft.com/office/powerpoint/2010/main" val="3406890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9CA3AB5-1514-4590-B2EF-B979A758AF79}"/>
              </a:ext>
            </a:extLst>
          </p:cNvPr>
          <p:cNvSpPr>
            <a:spLocks noGrp="1"/>
          </p:cNvSpPr>
          <p:nvPr>
            <p:ph idx="1"/>
          </p:nvPr>
        </p:nvSpPr>
        <p:spPr>
          <a:xfrm>
            <a:off x="838200" y="526473"/>
            <a:ext cx="10515600" cy="6151418"/>
          </a:xfrm>
        </p:spPr>
        <p:txBody>
          <a:bodyPr>
            <a:normAutofit fontScale="77500" lnSpcReduction="20000"/>
          </a:bodyPr>
          <a:lstStyle/>
          <a:p>
            <a:pPr algn="just">
              <a:buFont typeface="Wingdings" panose="05000000000000000000" pitchFamily="2" charset="2"/>
              <a:buChar char="Ø"/>
            </a:pPr>
            <a:r>
              <a:rPr lang="en-US" dirty="0"/>
              <a:t> </a:t>
            </a:r>
            <a:r>
              <a:rPr lang="en-US" sz="3500" b="1" i="1" dirty="0">
                <a:latin typeface="Times New Roman" panose="02020603050405020304" pitchFamily="18" charset="0"/>
                <a:cs typeface="Times New Roman" panose="02020603050405020304" pitchFamily="18" charset="0"/>
              </a:rPr>
              <a:t>Repetition : </a:t>
            </a:r>
            <a:r>
              <a:rPr lang="en-US" sz="3500" dirty="0">
                <a:latin typeface="Times New Roman" panose="02020603050405020304" pitchFamily="18" charset="0"/>
                <a:cs typeface="Times New Roman" panose="02020603050405020304" pitchFamily="18" charset="0"/>
              </a:rPr>
              <a:t>The repetition or duplicating some features of a garden helps achieve rhythm, balance, and unity. In a formal garden, generally the same feature is repeated. But for an informal design this need not be done.</a:t>
            </a:r>
          </a:p>
          <a:p>
            <a:pPr algn="just">
              <a:buFont typeface="Wingdings" panose="05000000000000000000" pitchFamily="2" charset="2"/>
              <a:buChar char="Ø"/>
            </a:pPr>
            <a:r>
              <a:rPr lang="en-US" sz="3500" b="1" i="1" dirty="0">
                <a:latin typeface="Times New Roman" panose="02020603050405020304" pitchFamily="18" charset="0"/>
                <a:cs typeface="Times New Roman" panose="02020603050405020304" pitchFamily="18" charset="0"/>
              </a:rPr>
              <a:t>Rhythm : </a:t>
            </a:r>
            <a:r>
              <a:rPr lang="en-US" sz="3500" dirty="0">
                <a:latin typeface="Times New Roman" panose="02020603050405020304" pitchFamily="18" charset="0"/>
                <a:cs typeface="Times New Roman" panose="02020603050405020304" pitchFamily="18" charset="0"/>
              </a:rPr>
              <a:t>A landscape designer should have an artistic sense to understand how to bring in rhythm in the design. Arranging the different elements haphazardly, without harmony, does not enhance beauty. Harmonious lines, often artistically curved, bring in rhythm to the landscape. </a:t>
            </a:r>
          </a:p>
          <a:p>
            <a:pPr algn="just">
              <a:buFont typeface="Wingdings" panose="05000000000000000000" pitchFamily="2" charset="2"/>
              <a:buChar char="Ø"/>
            </a:pPr>
            <a:r>
              <a:rPr lang="en-US" sz="3500" dirty="0">
                <a:latin typeface="Times New Roman" panose="02020603050405020304" pitchFamily="18" charset="0"/>
                <a:cs typeface="Times New Roman" panose="02020603050405020304" pitchFamily="18" charset="0"/>
              </a:rPr>
              <a:t> </a:t>
            </a:r>
            <a:r>
              <a:rPr lang="en-US" sz="3500" b="1" i="1" dirty="0">
                <a:latin typeface="Times New Roman" panose="02020603050405020304" pitchFamily="18" charset="0"/>
                <a:cs typeface="Times New Roman" panose="02020603050405020304" pitchFamily="18" charset="0"/>
              </a:rPr>
              <a:t>Variety : </a:t>
            </a:r>
            <a:r>
              <a:rPr lang="en-US" sz="3500" dirty="0">
                <a:latin typeface="Times New Roman" panose="02020603050405020304" pitchFamily="18" charset="0"/>
                <a:cs typeface="Times New Roman" panose="02020603050405020304" pitchFamily="18" charset="0"/>
              </a:rPr>
              <a:t>To break the monotony in a garden, variety is essential. This is achieved by contrast of colour, form, and texture. Planting of different seasonal flowers all in red colour, does not necessarily mean variety.</a:t>
            </a:r>
          </a:p>
          <a:p>
            <a:pPr marL="0" indent="0" algn="just">
              <a:buNone/>
            </a:pPr>
            <a:endParaRPr lang="en-US" sz="3500" dirty="0">
              <a:latin typeface="Times New Roman" panose="02020603050405020304" pitchFamily="18" charset="0"/>
              <a:cs typeface="Times New Roman" panose="02020603050405020304" pitchFamily="18" charset="0"/>
            </a:endParaRPr>
          </a:p>
          <a:p>
            <a:pPr marL="0" indent="0" algn="just">
              <a:buNone/>
            </a:pPr>
            <a:r>
              <a:rPr lang="en-US" sz="3500" dirty="0">
                <a:latin typeface="Times New Roman" panose="02020603050405020304" pitchFamily="18" charset="0"/>
                <a:cs typeface="Times New Roman" panose="02020603050405020304" pitchFamily="18" charset="0"/>
              </a:rPr>
              <a:t>Besides these, a design should be simple, easy to maintain, and provide comfort.</a:t>
            </a:r>
          </a:p>
          <a:p>
            <a:endParaRPr lang="en-IN" dirty="0"/>
          </a:p>
        </p:txBody>
      </p:sp>
    </p:spTree>
    <p:extLst>
      <p:ext uri="{BB962C8B-B14F-4D97-AF65-F5344CB8AC3E}">
        <p14:creationId xmlns="" xmlns:p14="http://schemas.microsoft.com/office/powerpoint/2010/main" val="2308771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Image result for gardening designs">
            <a:extLst>
              <a:ext uri="{FF2B5EF4-FFF2-40B4-BE49-F238E27FC236}">
                <a16:creationId xmlns="" xmlns:a16="http://schemas.microsoft.com/office/drawing/2014/main" id="{24667F9B-FD7B-4365-8CE3-565557BD252C}"/>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49135" y="154755"/>
            <a:ext cx="11693730" cy="654848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24523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010CB88-8F55-41BD-B78D-8FC9137FB23F}"/>
              </a:ext>
            </a:extLst>
          </p:cNvPr>
          <p:cNvSpPr>
            <a:spLocks noGrp="1"/>
          </p:cNvSpPr>
          <p:nvPr>
            <p:ph type="title"/>
          </p:nvPr>
        </p:nvSpPr>
        <p:spPr>
          <a:xfrm>
            <a:off x="838200" y="365125"/>
            <a:ext cx="10515600" cy="743239"/>
          </a:xfrm>
        </p:spPr>
        <p:txBody>
          <a:bodyPr>
            <a:normAutofit fontScale="90000"/>
          </a:bodyPr>
          <a:lstStyle/>
          <a:p>
            <a:pPr algn="ctr"/>
            <a:r>
              <a:rPr lang="en-IN" b="1" dirty="0"/>
              <a:t> </a:t>
            </a:r>
            <a:r>
              <a:rPr lang="en-IN" b="1" i="1" dirty="0">
                <a:latin typeface="Times New Roman" panose="02020603050405020304" pitchFamily="18" charset="0"/>
                <a:cs typeface="Times New Roman" panose="02020603050405020304" pitchFamily="18" charset="0"/>
              </a:rPr>
              <a:t>Indoor </a:t>
            </a:r>
            <a:r>
              <a:rPr lang="en-IN" b="1" dirty="0">
                <a:latin typeface="Times New Roman" panose="02020603050405020304" pitchFamily="18" charset="0"/>
                <a:cs typeface="Times New Roman" panose="02020603050405020304" pitchFamily="18" charset="0"/>
              </a:rPr>
              <a:t>Gardening</a:t>
            </a:r>
            <a:r>
              <a:rPr lang="en-IN" b="1" dirty="0"/>
              <a:t/>
            </a:r>
            <a:br>
              <a:rPr lang="en-IN" b="1" dirty="0"/>
            </a:br>
            <a:endParaRPr lang="en-IN" dirty="0"/>
          </a:p>
        </p:txBody>
      </p:sp>
      <p:sp>
        <p:nvSpPr>
          <p:cNvPr id="6" name="Content Placeholder 5">
            <a:extLst>
              <a:ext uri="{FF2B5EF4-FFF2-40B4-BE49-F238E27FC236}">
                <a16:creationId xmlns="" xmlns:a16="http://schemas.microsoft.com/office/drawing/2014/main" id="{F44463BC-5F8E-40D6-9D4C-6D2D2713CAD1}"/>
              </a:ext>
            </a:extLst>
          </p:cNvPr>
          <p:cNvSpPr>
            <a:spLocks noGrp="1"/>
          </p:cNvSpPr>
          <p:nvPr>
            <p:ph idx="1"/>
          </p:nvPr>
        </p:nvSpPr>
        <p:spPr>
          <a:xfrm>
            <a:off x="152401" y="928254"/>
            <a:ext cx="11914908" cy="5564621"/>
          </a:xfrm>
        </p:spPr>
        <p:txBody>
          <a:bodyPr>
            <a:normAutofit fontScale="92500" lnSpcReduction="20000"/>
          </a:bodyPr>
          <a:lstStyle/>
          <a:p>
            <a:pPr algn="just">
              <a:buFont typeface="Wingdings" panose="05000000000000000000" pitchFamily="2" charset="2"/>
              <a:buChar char="Ø"/>
            </a:pPr>
            <a:r>
              <a:rPr lang="en-US" sz="3500" dirty="0">
                <a:latin typeface="Times New Roman" panose="02020603050405020304" pitchFamily="18" charset="0"/>
                <a:cs typeface="Times New Roman" panose="02020603050405020304" pitchFamily="18" charset="0"/>
              </a:rPr>
              <a:t>Indoor gardening is nothing more than the act of growing plants indoors.</a:t>
            </a:r>
          </a:p>
          <a:p>
            <a:pPr algn="just">
              <a:buFont typeface="Wingdings" panose="05000000000000000000" pitchFamily="2" charset="2"/>
              <a:buChar char="Ø"/>
            </a:pPr>
            <a:r>
              <a:rPr lang="en-US" sz="3500" dirty="0">
                <a:latin typeface="Times New Roman" panose="02020603050405020304" pitchFamily="18" charset="0"/>
                <a:cs typeface="Times New Roman" panose="02020603050405020304" pitchFamily="18" charset="0"/>
              </a:rPr>
              <a:t>This might be at a residential home, within a business location like an office building or restaurant, or any other enclosed area.</a:t>
            </a:r>
          </a:p>
          <a:p>
            <a:pPr algn="just">
              <a:buFont typeface="Wingdings" panose="05000000000000000000" pitchFamily="2" charset="2"/>
              <a:buChar char="Ø"/>
            </a:pPr>
            <a:r>
              <a:rPr lang="en-US" sz="3500" dirty="0">
                <a:latin typeface="Times New Roman" panose="02020603050405020304" pitchFamily="18" charset="0"/>
                <a:cs typeface="Times New Roman" panose="02020603050405020304" pitchFamily="18" charset="0"/>
              </a:rPr>
              <a:t> There are multiple types of indoor gardening, including container gardening, hydroponic gardening, controlled environment agriculture, vertical farms, and many more.</a:t>
            </a:r>
          </a:p>
          <a:p>
            <a:pPr algn="just">
              <a:buFont typeface="Wingdings" panose="05000000000000000000" pitchFamily="2" charset="2"/>
              <a:buChar char="Ø"/>
            </a:pPr>
            <a:r>
              <a:rPr lang="en-US" sz="3500" dirty="0">
                <a:latin typeface="Times New Roman" panose="02020603050405020304" pitchFamily="18" charset="0"/>
                <a:cs typeface="Times New Roman" panose="02020603050405020304" pitchFamily="18" charset="0"/>
              </a:rPr>
              <a:t> It can be used as decorative purposes, such as the trees and flowers sometimes seen in shopping malls, or the trailing vines sometimes used in restaurants to provide a sense of serenity and privacy. </a:t>
            </a:r>
          </a:p>
          <a:p>
            <a:pPr algn="just">
              <a:buFont typeface="Wingdings" panose="05000000000000000000" pitchFamily="2" charset="2"/>
              <a:buChar char="Ø"/>
            </a:pPr>
            <a:r>
              <a:rPr lang="en-US" sz="3500" dirty="0">
                <a:latin typeface="Times New Roman" panose="02020603050405020304" pitchFamily="18" charset="0"/>
                <a:cs typeface="Times New Roman" panose="02020603050405020304" pitchFamily="18" charset="0"/>
              </a:rPr>
              <a:t>Even office buildings can be used for indoor gardening, and the beneficial impact that growing plants in office can improve the air.</a:t>
            </a:r>
            <a:r>
              <a:rPr lang="en-US" dirty="0"/>
              <a:t/>
            </a:r>
            <a:br>
              <a:rPr lang="en-US" dirty="0"/>
            </a:br>
            <a:endParaRPr lang="en-IN" dirty="0"/>
          </a:p>
        </p:txBody>
      </p:sp>
    </p:spTree>
    <p:extLst>
      <p:ext uri="{BB962C8B-B14F-4D97-AF65-F5344CB8AC3E}">
        <p14:creationId xmlns="" xmlns:p14="http://schemas.microsoft.com/office/powerpoint/2010/main" val="307033972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TM16401375[[fn=Madison]]</Template>
  <TotalTime>0</TotalTime>
  <Words>780</Words>
  <Application>Microsoft Office PowerPoint</Application>
  <PresentationFormat>Custom</PresentationFormat>
  <Paragraphs>64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Facet</vt:lpstr>
      <vt:lpstr>Garden designs  and principle of landscaping </vt:lpstr>
      <vt:lpstr>Garden design </vt:lpstr>
      <vt:lpstr>Slide 3</vt:lpstr>
      <vt:lpstr>Slide 4</vt:lpstr>
      <vt:lpstr>Landscaping </vt:lpstr>
      <vt:lpstr>Principles of Landscaping…</vt:lpstr>
      <vt:lpstr>Slide 7</vt:lpstr>
      <vt:lpstr>Slide 8</vt:lpstr>
      <vt:lpstr> Indoor Gardening </vt:lpstr>
      <vt:lpstr>Slide 10</vt:lpstr>
      <vt:lpstr>Outdoor Garden</vt:lpstr>
      <vt:lpstr>Slide 12</vt:lpstr>
      <vt:lpstr> </vt:lpstr>
      <vt:lpstr>Other types are </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Garden designs</dc:title>
  <dc:creator>Gargi Tawade</dc:creator>
  <cp:lastModifiedBy>Lenovo</cp:lastModifiedBy>
  <cp:revision>28</cp:revision>
  <dcterms:created xsi:type="dcterms:W3CDTF">2019-02-03T09:26:56Z</dcterms:created>
  <dcterms:modified xsi:type="dcterms:W3CDTF">2019-03-30T11:17:44Z</dcterms:modified>
</cp:coreProperties>
</file>