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5143500" type="screen16x9"/>
  <p:notesSz cx="6858000" cy="9144000"/>
  <p:embeddedFontLst>
    <p:embeddedFont>
      <p:font typeface="Oswald" charset="0"/>
      <p:regular r:id="rId20"/>
      <p:bold r:id="rId21"/>
    </p:embeddedFont>
    <p:embeddedFont>
      <p:font typeface="Georgia" pitchFamily="18" charset="0"/>
      <p:regular r:id="rId22"/>
      <p:bold r:id="rId23"/>
      <p:italic r:id="rId24"/>
      <p:boldItalic r:id="rId25"/>
    </p:embeddedFont>
    <p:embeddedFont>
      <p:font typeface="Roboto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BC89D39-A4E0-4F64-A930-595C9D4B951C}">
  <a:tblStyle styleId="{9BC89D39-A4E0-4F64-A930-595C9D4B951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6" d="100"/>
          <a:sy n="96" d="100"/>
        </p:scale>
        <p:origin x="-552" y="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915642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c6fa3c89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c6fa3c89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88a75dc8b4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88a75dc8b4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88a75dc8b4_0_4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88a75dc8b4_0_4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88a75dc8b4_0_4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88a75dc8b4_0_4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88a75dc8b4_0_4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88a75dc8b4_0_4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88a75dc8b4_0_4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88a75dc8b4_0_4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c6fa3c898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c6fa3c898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88a75dc8b4_0_5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88a75dc8b4_0_5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88a75dc8b4_0_5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88a75dc8b4_0_5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c6fa3c89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c6fa3c898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88a75dc8b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88a75dc8b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6fa3c898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6fa3c898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88a75dc8b4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88a75dc8b4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88a75dc8b4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88a75dc8b4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88a75dc8b4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88a75dc8b4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88a75dc8b4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88a75dc8b4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88a75dc8b4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88a75dc8b4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slow">
    <p:push dir="r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TYBBI: Semester V</a:t>
            </a:r>
            <a:br>
              <a:rPr lang="en"/>
            </a:br>
            <a:r>
              <a:rPr lang="en"/>
              <a:t>International Banking &amp; Finance (IBF)</a:t>
            </a:r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Akash Deshmukh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3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Scope of the Subject</a:t>
            </a:r>
            <a:endParaRPr/>
          </a:p>
        </p:txBody>
      </p:sp>
      <p:sp>
        <p:nvSpPr>
          <p:cNvPr id="143" name="Google Shape;143;p23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(International Finance)</a:t>
            </a:r>
            <a:endParaRPr/>
          </a:p>
        </p:txBody>
      </p:sp>
      <p:sp>
        <p:nvSpPr>
          <p:cNvPr id="144" name="Google Shape;144;p2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Global Financial Systems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Balance of Payments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International Monetary Systems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Exchange Rates (FOREX)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FDI/ FII/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International Trade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International Financial Markets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" name="Google Shape;149;p24"/>
          <p:cNvGrpSpPr/>
          <p:nvPr/>
        </p:nvGrpSpPr>
        <p:grpSpPr>
          <a:xfrm>
            <a:off x="323513" y="1986800"/>
            <a:ext cx="2952125" cy="1289700"/>
            <a:chOff x="323513" y="1986800"/>
            <a:chExt cx="2952125" cy="1289700"/>
          </a:xfrm>
        </p:grpSpPr>
        <p:sp>
          <p:nvSpPr>
            <p:cNvPr id="150" name="Google Shape;150;p24"/>
            <p:cNvSpPr txBox="1"/>
            <p:nvPr/>
          </p:nvSpPr>
          <p:spPr>
            <a:xfrm>
              <a:off x="323513" y="1986800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1" u="sng">
                  <a:latin typeface="Roboto"/>
                  <a:ea typeface="Roboto"/>
                  <a:cs typeface="Roboto"/>
                  <a:sym typeface="Roboto"/>
                </a:rPr>
                <a:t>INTERNATIONAL FINANCIAL ECONOMICS</a:t>
              </a:r>
              <a:endParaRPr sz="1300" b="1" u="sng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300">
                  <a:latin typeface="Roboto"/>
                  <a:ea typeface="Roboto"/>
                  <a:cs typeface="Roboto"/>
                  <a:sym typeface="Roboto"/>
                </a:rPr>
                <a:t>IT IS CONCERNED WITH CAUSES AND EFFECTS OF FINANCIAL FLOWS AMONG NATIONS AND APPLICATIONS OF MACROECONOMIC POLICY TO THE GLOBAL ECONOMY</a:t>
              </a:r>
              <a:endParaRPr sz="1300" b="1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151" name="Google Shape;151;p24"/>
            <p:cNvCxnSpPr/>
            <p:nvPr/>
          </p:nvCxnSpPr>
          <p:spPr>
            <a:xfrm rot="10800000">
              <a:off x="2642038" y="2647950"/>
              <a:ext cx="633600" cy="0"/>
            </a:xfrm>
            <a:prstGeom prst="straightConnector1">
              <a:avLst/>
            </a:prstGeom>
            <a:noFill/>
            <a:ln w="9525" cap="flat" cmpd="sng">
              <a:solidFill>
                <a:srgbClr val="249C90"/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grpSp>
        <p:nvGrpSpPr>
          <p:cNvPr id="152" name="Google Shape;152;p24"/>
          <p:cNvGrpSpPr/>
          <p:nvPr/>
        </p:nvGrpSpPr>
        <p:grpSpPr>
          <a:xfrm>
            <a:off x="5209838" y="1060350"/>
            <a:ext cx="3610650" cy="1289700"/>
            <a:chOff x="5209838" y="1060350"/>
            <a:chExt cx="3610650" cy="1289700"/>
          </a:xfrm>
        </p:grpSpPr>
        <p:sp>
          <p:nvSpPr>
            <p:cNvPr id="153" name="Google Shape;153;p24"/>
            <p:cNvSpPr txBox="1"/>
            <p:nvPr/>
          </p:nvSpPr>
          <p:spPr>
            <a:xfrm>
              <a:off x="6696488" y="1060350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1" u="sng">
                  <a:latin typeface="Roboto"/>
                  <a:ea typeface="Roboto"/>
                  <a:cs typeface="Roboto"/>
                  <a:sym typeface="Roboto"/>
                </a:rPr>
                <a:t>INTERNATIONAL FINANCIAL MARKETS</a:t>
              </a:r>
              <a:endParaRPr sz="1300" b="1" u="sng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300">
                  <a:latin typeface="Roboto"/>
                  <a:ea typeface="Roboto"/>
                  <a:cs typeface="Roboto"/>
                  <a:sym typeface="Roboto"/>
                </a:rPr>
                <a:t>IT IS CONCERNED WITH INTERNATIONAL FINANCIAL MARKETS/INSTRUMENTS/FOREX/INVESTMENTS ETC.</a:t>
              </a:r>
              <a:endParaRPr sz="800" b="1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154" name="Google Shape;154;p24"/>
            <p:cNvCxnSpPr/>
            <p:nvPr/>
          </p:nvCxnSpPr>
          <p:spPr>
            <a:xfrm>
              <a:off x="5209838" y="1705200"/>
              <a:ext cx="1286700" cy="0"/>
            </a:xfrm>
            <a:prstGeom prst="straightConnector1">
              <a:avLst/>
            </a:prstGeom>
            <a:noFill/>
            <a:ln w="9525" cap="flat" cmpd="sng">
              <a:solidFill>
                <a:srgbClr val="155B54"/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grpSp>
        <p:nvGrpSpPr>
          <p:cNvPr id="155" name="Google Shape;155;p24"/>
          <p:cNvGrpSpPr/>
          <p:nvPr/>
        </p:nvGrpSpPr>
        <p:grpSpPr>
          <a:xfrm>
            <a:off x="5209838" y="3343950"/>
            <a:ext cx="3610663" cy="1624800"/>
            <a:chOff x="5209838" y="3343950"/>
            <a:chExt cx="3610663" cy="1624800"/>
          </a:xfrm>
        </p:grpSpPr>
        <p:sp>
          <p:nvSpPr>
            <p:cNvPr id="156" name="Google Shape;156;p24"/>
            <p:cNvSpPr txBox="1"/>
            <p:nvPr/>
          </p:nvSpPr>
          <p:spPr>
            <a:xfrm>
              <a:off x="6696500" y="3343950"/>
              <a:ext cx="2124000" cy="162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1" u="sng">
                  <a:latin typeface="Roboto"/>
                  <a:ea typeface="Roboto"/>
                  <a:cs typeface="Roboto"/>
                  <a:sym typeface="Roboto"/>
                </a:rPr>
                <a:t>INTERNATIONAL FINANCIAL MANAGEMENT</a:t>
              </a:r>
              <a:endParaRPr sz="1300" b="1" u="sng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300">
                  <a:latin typeface="Roboto"/>
                  <a:ea typeface="Roboto"/>
                  <a:cs typeface="Roboto"/>
                  <a:sym typeface="Roboto"/>
                </a:rPr>
                <a:t>IT IS CONCERNED WITH WORKING OF ECONOMIC UNITS (MNCs) IN INTERNATIONAL BUSINESS</a:t>
              </a:r>
              <a:endParaRPr sz="1200" b="1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157" name="Google Shape;157;p24"/>
            <p:cNvCxnSpPr/>
            <p:nvPr/>
          </p:nvCxnSpPr>
          <p:spPr>
            <a:xfrm>
              <a:off x="5209838" y="3648300"/>
              <a:ext cx="1286700" cy="0"/>
            </a:xfrm>
            <a:prstGeom prst="straightConnector1">
              <a:avLst/>
            </a:prstGeom>
            <a:noFill/>
            <a:ln w="9525" cap="flat" cmpd="sng">
              <a:solidFill>
                <a:srgbClr val="1D7E74"/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grpSp>
        <p:nvGrpSpPr>
          <p:cNvPr id="158" name="Google Shape;158;p24"/>
          <p:cNvGrpSpPr/>
          <p:nvPr/>
        </p:nvGrpSpPr>
        <p:grpSpPr>
          <a:xfrm>
            <a:off x="2662213" y="728463"/>
            <a:ext cx="3814835" cy="3790597"/>
            <a:chOff x="2662213" y="676344"/>
            <a:chExt cx="3814835" cy="3790597"/>
          </a:xfrm>
        </p:grpSpPr>
        <p:sp>
          <p:nvSpPr>
            <p:cNvPr id="159" name="Google Shape;159;p24"/>
            <p:cNvSpPr/>
            <p:nvPr/>
          </p:nvSpPr>
          <p:spPr>
            <a:xfrm rot="3600185">
              <a:off x="3169983" y="1184511"/>
              <a:ext cx="2774659" cy="2774659"/>
            </a:xfrm>
            <a:prstGeom prst="blockArc">
              <a:avLst>
                <a:gd name="adj1" fmla="val 12622480"/>
                <a:gd name="adj2" fmla="val 19781569"/>
                <a:gd name="adj3" fmla="val 20773"/>
              </a:avLst>
            </a:prstGeom>
            <a:solidFill>
              <a:srgbClr val="155B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4"/>
            <p:cNvSpPr/>
            <p:nvPr/>
          </p:nvSpPr>
          <p:spPr>
            <a:xfrm rot="10800000">
              <a:off x="3183490" y="1163229"/>
              <a:ext cx="2774700" cy="2774700"/>
            </a:xfrm>
            <a:prstGeom prst="blockArc">
              <a:avLst>
                <a:gd name="adj1" fmla="val 12622480"/>
                <a:gd name="adj2" fmla="val 19662822"/>
                <a:gd name="adj3" fmla="val 20729"/>
              </a:avLst>
            </a:prstGeom>
            <a:solidFill>
              <a:srgbClr val="1D7E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4"/>
            <p:cNvSpPr/>
            <p:nvPr/>
          </p:nvSpPr>
          <p:spPr>
            <a:xfrm rot="-3600185">
              <a:off x="3194618" y="1184114"/>
              <a:ext cx="2774659" cy="2774659"/>
            </a:xfrm>
            <a:prstGeom prst="blockArc">
              <a:avLst>
                <a:gd name="adj1" fmla="val 12622480"/>
                <a:gd name="adj2" fmla="val 19703271"/>
                <a:gd name="adj3" fmla="val 20851"/>
              </a:avLst>
            </a:prstGeom>
            <a:solidFill>
              <a:srgbClr val="249C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2" name="Google Shape;162;p24"/>
            <p:cNvGrpSpPr/>
            <p:nvPr/>
          </p:nvGrpSpPr>
          <p:grpSpPr>
            <a:xfrm rot="-7200165">
              <a:off x="3337679" y="2826785"/>
              <a:ext cx="585011" cy="585536"/>
              <a:chOff x="1967628" y="812211"/>
              <a:chExt cx="588000" cy="588000"/>
            </a:xfrm>
          </p:grpSpPr>
          <p:sp>
            <p:nvSpPr>
              <p:cNvPr id="163" name="Google Shape;163;p24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name="adj1" fmla="val 6190354"/>
                  <a:gd name="adj2" fmla="val 14996165"/>
                </a:avLst>
              </a:prstGeom>
              <a:solidFill>
                <a:srgbClr val="249C90"/>
              </a:solidFill>
              <a:ln>
                <a:noFill/>
              </a:ln>
              <a:effectLst>
                <a:outerShdw blurRad="142875" algn="bl" rotWithShape="0">
                  <a:srgbClr val="000000">
                    <a:alpha val="43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24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name="adj1" fmla="val 4028252"/>
                  <a:gd name="adj2" fmla="val 17183677"/>
                </a:avLst>
              </a:prstGeom>
              <a:solidFill>
                <a:srgbClr val="249C9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5" name="Google Shape;165;p24"/>
            <p:cNvGrpSpPr/>
            <p:nvPr/>
          </p:nvGrpSpPr>
          <p:grpSpPr>
            <a:xfrm>
              <a:off x="4264097" y="1180331"/>
              <a:ext cx="585001" cy="585530"/>
              <a:chOff x="1970048" y="811613"/>
              <a:chExt cx="588000" cy="588000"/>
            </a:xfrm>
          </p:grpSpPr>
          <p:sp>
            <p:nvSpPr>
              <p:cNvPr id="166" name="Google Shape;166;p24"/>
              <p:cNvSpPr/>
              <p:nvPr/>
            </p:nvSpPr>
            <p:spPr>
              <a:xfrm rot="39023">
                <a:off x="1973329" y="814894"/>
                <a:ext cx="581437" cy="581437"/>
              </a:xfrm>
              <a:prstGeom prst="pie">
                <a:avLst>
                  <a:gd name="adj1" fmla="val 6190354"/>
                  <a:gd name="adj2" fmla="val 14996165"/>
                </a:avLst>
              </a:prstGeom>
              <a:solidFill>
                <a:srgbClr val="155B54"/>
              </a:solidFill>
              <a:ln>
                <a:noFill/>
              </a:ln>
              <a:effectLst>
                <a:outerShdw blurRad="142875" algn="bl" rotWithShape="0">
                  <a:srgbClr val="000000">
                    <a:alpha val="43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24"/>
              <p:cNvSpPr/>
              <p:nvPr/>
            </p:nvSpPr>
            <p:spPr>
              <a:xfrm rot="10800000">
                <a:off x="1973295" y="814927"/>
                <a:ext cx="581400" cy="581400"/>
              </a:xfrm>
              <a:prstGeom prst="pie">
                <a:avLst>
                  <a:gd name="adj1" fmla="val 4028252"/>
                  <a:gd name="adj2" fmla="val 17183677"/>
                </a:avLst>
              </a:prstGeom>
              <a:solidFill>
                <a:srgbClr val="155B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8" name="Google Shape;168;p24"/>
            <p:cNvGrpSpPr/>
            <p:nvPr/>
          </p:nvGrpSpPr>
          <p:grpSpPr>
            <a:xfrm rot="7200165">
              <a:off x="5229930" y="2804716"/>
              <a:ext cx="585011" cy="585536"/>
              <a:chOff x="1977085" y="811649"/>
              <a:chExt cx="588000" cy="588000"/>
            </a:xfrm>
          </p:grpSpPr>
          <p:sp>
            <p:nvSpPr>
              <p:cNvPr id="169" name="Google Shape;169;p24"/>
              <p:cNvSpPr/>
              <p:nvPr/>
            </p:nvSpPr>
            <p:spPr>
              <a:xfrm rot="39023">
                <a:off x="1980366" y="814930"/>
                <a:ext cx="581437" cy="581437"/>
              </a:xfrm>
              <a:prstGeom prst="pie">
                <a:avLst>
                  <a:gd name="adj1" fmla="val 6190354"/>
                  <a:gd name="adj2" fmla="val 14996165"/>
                </a:avLst>
              </a:prstGeom>
              <a:solidFill>
                <a:srgbClr val="1D7E74"/>
              </a:solidFill>
              <a:ln>
                <a:noFill/>
              </a:ln>
              <a:effectLst>
                <a:outerShdw blurRad="142875" algn="bl" rotWithShape="0">
                  <a:srgbClr val="000000">
                    <a:alpha val="43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24"/>
              <p:cNvSpPr/>
              <p:nvPr/>
            </p:nvSpPr>
            <p:spPr>
              <a:xfrm rot="10800000">
                <a:off x="1980332" y="814963"/>
                <a:ext cx="581400" cy="581400"/>
              </a:xfrm>
              <a:prstGeom prst="pie">
                <a:avLst>
                  <a:gd name="adj1" fmla="val 4028252"/>
                  <a:gd name="adj2" fmla="val 17183677"/>
                </a:avLst>
              </a:prstGeom>
              <a:solidFill>
                <a:srgbClr val="1D7E7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1" name="Google Shape;171;p24"/>
            <p:cNvSpPr txBox="1"/>
            <p:nvPr/>
          </p:nvSpPr>
          <p:spPr>
            <a:xfrm>
              <a:off x="4334550" y="1255312"/>
              <a:ext cx="509100" cy="26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03 </a:t>
              </a:r>
              <a:endParaRPr sz="16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72" name="Google Shape;172;p24"/>
            <p:cNvSpPr txBox="1"/>
            <p:nvPr/>
          </p:nvSpPr>
          <p:spPr>
            <a:xfrm>
              <a:off x="3375648" y="2887440"/>
              <a:ext cx="509100" cy="26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01 </a:t>
              </a:r>
              <a:endParaRPr sz="16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73" name="Google Shape;173;p24"/>
            <p:cNvSpPr txBox="1"/>
            <p:nvPr/>
          </p:nvSpPr>
          <p:spPr>
            <a:xfrm>
              <a:off x="5281877" y="2857865"/>
              <a:ext cx="509100" cy="26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02 </a:t>
              </a:r>
              <a:endParaRPr sz="16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>
            <a:spLocks noGrp="1"/>
          </p:cNvSpPr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IBF???</a:t>
            </a:r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Importance of IBF</a:t>
            </a:r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Source Code Pro"/>
              <a:buChar char="●"/>
            </a:pPr>
            <a:r>
              <a:rPr lang="en" b="1">
                <a:solidFill>
                  <a:srgbClr val="424242"/>
                </a:solidFill>
              </a:rPr>
              <a:t>Understanding of our economies and markets</a:t>
            </a:r>
            <a:endParaRPr b="1">
              <a:solidFill>
                <a:srgbClr val="42424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Source Code Pro"/>
              <a:buChar char="●"/>
            </a:pPr>
            <a:r>
              <a:rPr lang="en" b="1">
                <a:solidFill>
                  <a:srgbClr val="424242"/>
                </a:solidFill>
              </a:rPr>
              <a:t>Nature and understanding of the banking in international markets</a:t>
            </a:r>
            <a:endParaRPr b="1">
              <a:solidFill>
                <a:srgbClr val="42424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Source Code Pro"/>
              <a:buChar char="●"/>
            </a:pPr>
            <a:r>
              <a:rPr lang="en" b="1">
                <a:solidFill>
                  <a:srgbClr val="424242"/>
                </a:solidFill>
              </a:rPr>
              <a:t>A necessary requirement for working with foreign banks, investment corporations </a:t>
            </a:r>
            <a:endParaRPr sz="1500">
              <a:solidFill>
                <a:srgbClr val="42424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Roboto"/>
              <a:buChar char="●"/>
            </a:pPr>
            <a:r>
              <a:rPr lang="en" b="1">
                <a:solidFill>
                  <a:srgbClr val="424242"/>
                </a:solidFill>
              </a:rPr>
              <a:t>Preparation for interviews, Govt. Exams and careers in finance</a:t>
            </a:r>
            <a:endParaRPr b="1">
              <a:solidFill>
                <a:srgbClr val="42424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Roboto"/>
              <a:buChar char="●"/>
            </a:pPr>
            <a:r>
              <a:rPr lang="en" b="1">
                <a:solidFill>
                  <a:srgbClr val="424242"/>
                </a:solidFill>
              </a:rPr>
              <a:t>Contemporary, practical  as well as relevant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8332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ANY QUESTIONS/QUERIES</a:t>
            </a:r>
            <a:endParaRPr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8"/>
          <p:cNvSpPr txBox="1">
            <a:spLocks noGrp="1"/>
          </p:cNvSpPr>
          <p:nvPr>
            <p:ph type="title"/>
          </p:nvPr>
        </p:nvSpPr>
        <p:spPr>
          <a:xfrm>
            <a:off x="265500" y="1912650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Topics for the Next Class </a:t>
            </a:r>
            <a:endParaRPr/>
          </a:p>
        </p:txBody>
      </p:sp>
      <p:sp>
        <p:nvSpPr>
          <p:cNvPr id="196" name="Google Shape;196;p2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Meaning and Scope of International Finance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1600"/>
              </a:spcAft>
              <a:buSzPts val="1800"/>
              <a:buAutoNum type="arabicPeriod"/>
            </a:pPr>
            <a:r>
              <a:rPr lang="en"/>
              <a:t>Balance of Payments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9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Home Work</a:t>
            </a:r>
            <a:endParaRPr/>
          </a:p>
        </p:txBody>
      </p:sp>
      <p:sp>
        <p:nvSpPr>
          <p:cNvPr id="202" name="Google Shape;202;p2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2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All the students will read about International Trade theories for the next lecture.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5438" y="198450"/>
            <a:ext cx="5953125" cy="443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>
            <a:off x="265500" y="1912650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2"/>
          </p:nvPr>
        </p:nvSpPr>
        <p:spPr>
          <a:xfrm>
            <a:off x="4806225" y="724200"/>
            <a:ext cx="3970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International Banking &amp; Finance (IBF) </a:t>
            </a:r>
            <a:r>
              <a:rPr lang="en"/>
              <a:t>is the core paper of TYBBI for Semester 5.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paper is a</a:t>
            </a:r>
            <a:r>
              <a:rPr lang="en" b="1"/>
              <a:t> theoretical and numerical based paper.</a:t>
            </a:r>
            <a:endParaRPr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paper is</a:t>
            </a:r>
            <a:r>
              <a:rPr lang="en" b="1"/>
              <a:t> contemporary and also a relevant paper </a:t>
            </a:r>
            <a:r>
              <a:rPr lang="en"/>
              <a:t>for pursuing</a:t>
            </a:r>
            <a:r>
              <a:rPr lang="en" b="1"/>
              <a:t> career in banking and finance.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5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Common Myths about the subjects</a:t>
            </a:r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 The paper is tough.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paper has lots of backlogs.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paper has lot of theory.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There is no use of this paper in real life.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paper pattern is lengthy and exhaustive.</a:t>
            </a:r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 the rumours which you should not believe.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Learning Overview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/>
          <p:nvPr/>
        </p:nvSpPr>
        <p:spPr>
          <a:xfrm>
            <a:off x="0" y="381000"/>
            <a:ext cx="9144000" cy="11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u="sng">
                <a:solidFill>
                  <a:srgbClr val="424242"/>
                </a:solidFill>
                <a:latin typeface="Oswald"/>
                <a:ea typeface="Oswald"/>
                <a:cs typeface="Oswald"/>
                <a:sym typeface="Oswald"/>
              </a:rPr>
              <a:t>TYBBI:Semester V </a:t>
            </a:r>
            <a:endParaRPr sz="3000" u="sng">
              <a:solidFill>
                <a:srgbClr val="424242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u="sng">
                <a:solidFill>
                  <a:srgbClr val="424242"/>
                </a:solidFill>
                <a:latin typeface="Oswald"/>
                <a:ea typeface="Oswald"/>
                <a:cs typeface="Oswald"/>
                <a:sym typeface="Oswald"/>
              </a:rPr>
              <a:t>“International Banking and Finance”</a:t>
            </a:r>
            <a:endParaRPr/>
          </a:p>
        </p:txBody>
      </p:sp>
      <p:graphicFrame>
        <p:nvGraphicFramePr>
          <p:cNvPr id="115" name="Google Shape;115;p18"/>
          <p:cNvGraphicFramePr/>
          <p:nvPr/>
        </p:nvGraphicFramePr>
        <p:xfrm>
          <a:off x="460325" y="1696975"/>
          <a:ext cx="8371975" cy="2834460"/>
        </p:xfrm>
        <a:graphic>
          <a:graphicData uri="http://schemas.openxmlformats.org/drawingml/2006/table">
            <a:tbl>
              <a:tblPr>
                <a:noFill/>
                <a:tableStyleId>{9BC89D39-A4E0-4F64-A930-595C9D4B951C}</a:tableStyleId>
              </a:tblPr>
              <a:tblGrid>
                <a:gridCol w="1901375"/>
                <a:gridCol w="6470600"/>
              </a:tblGrid>
              <a:tr h="3811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 b="1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Modules No.</a:t>
                      </a:r>
                      <a:endParaRPr sz="1900" b="1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91D6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 b="1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Module Name</a:t>
                      </a:r>
                      <a:endParaRPr sz="1900" b="1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91D63"/>
                    </a:solidFill>
                  </a:tcPr>
                </a:tc>
              </a:tr>
              <a:tr h="2931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1</a:t>
                      </a:r>
                      <a:endParaRPr sz="1900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Fundamentals of International Finance</a:t>
                      </a:r>
                      <a:endParaRPr sz="1900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8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2</a:t>
                      </a:r>
                      <a:endParaRPr sz="1900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International Capital Markets</a:t>
                      </a:r>
                      <a:endParaRPr sz="1900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</a:tr>
              <a:tr h="4431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3</a:t>
                      </a:r>
                      <a:endParaRPr sz="1900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Foreign Exchange Markets</a:t>
                      </a:r>
                      <a:endParaRPr sz="1900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159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4</a:t>
                      </a:r>
                      <a:endParaRPr sz="1900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Risk Management</a:t>
                      </a:r>
                      <a:endParaRPr sz="1900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9999"/>
                    </a:solidFill>
                  </a:tcPr>
                </a:tc>
              </a:tr>
              <a:tr h="4159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5</a:t>
                      </a:r>
                      <a:endParaRPr sz="1900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International Banking Operations</a:t>
                      </a:r>
                      <a:endParaRPr sz="1900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>
            <a:spLocks noGrp="1"/>
          </p:cNvSpPr>
          <p:nvPr>
            <p:ph type="title"/>
          </p:nvPr>
        </p:nvSpPr>
        <p:spPr>
          <a:xfrm>
            <a:off x="311700" y="913200"/>
            <a:ext cx="8520600" cy="373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Finance?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Reasoning</a:t>
            </a:r>
            <a:endParaRPr/>
          </a:p>
        </p:txBody>
      </p:sp>
      <p:sp>
        <p:nvSpPr>
          <p:cNvPr id="126" name="Google Shape;126;p20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Finance implies to </a:t>
            </a:r>
            <a:r>
              <a:rPr lang="en" sz="2300" b="1"/>
              <a:t>the study of investments</a:t>
            </a:r>
            <a:endParaRPr sz="2300" b="1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Finance is </a:t>
            </a:r>
            <a:r>
              <a:rPr lang="en" sz="2300" b="1"/>
              <a:t>the science of money management</a:t>
            </a:r>
            <a:endParaRPr sz="2300" b="1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Finance can be categorised into various types like </a:t>
            </a:r>
            <a:endParaRPr sz="2300"/>
          </a:p>
          <a:p>
            <a:pPr marL="914400" lvl="1" indent="-374650" algn="l" rtl="0">
              <a:spcBef>
                <a:spcPts val="0"/>
              </a:spcBef>
              <a:spcAft>
                <a:spcPts val="0"/>
              </a:spcAft>
              <a:buSzPts val="2300"/>
              <a:buAutoNum type="alphaLcPeriod"/>
            </a:pPr>
            <a:r>
              <a:rPr lang="en" sz="2300" b="1"/>
              <a:t>Behavioural Finance</a:t>
            </a:r>
            <a:endParaRPr sz="2300" b="1"/>
          </a:p>
          <a:p>
            <a:pPr marL="914400" lvl="1" indent="-374650" algn="l" rtl="0">
              <a:spcBef>
                <a:spcPts val="0"/>
              </a:spcBef>
              <a:spcAft>
                <a:spcPts val="0"/>
              </a:spcAft>
              <a:buSzPts val="2300"/>
              <a:buAutoNum type="alphaLcPeriod"/>
            </a:pPr>
            <a:r>
              <a:rPr lang="en" sz="2300" b="1"/>
              <a:t>Experimental Finance </a:t>
            </a:r>
            <a:endParaRPr sz="2300" b="1"/>
          </a:p>
          <a:p>
            <a:pPr marL="914400" lvl="1" indent="-374650" algn="l" rtl="0">
              <a:spcBef>
                <a:spcPts val="0"/>
              </a:spcBef>
              <a:spcAft>
                <a:spcPts val="0"/>
              </a:spcAft>
              <a:buSzPts val="2300"/>
              <a:buAutoNum type="alphaLcPeriod"/>
            </a:pPr>
            <a:r>
              <a:rPr lang="en" sz="2300" b="1"/>
              <a:t>Financial Mathematics</a:t>
            </a:r>
            <a:endParaRPr sz="2300" b="1"/>
          </a:p>
          <a:p>
            <a:pPr marL="914400" lvl="1" indent="-374650" algn="l" rtl="0">
              <a:spcBef>
                <a:spcPts val="0"/>
              </a:spcBef>
              <a:spcAft>
                <a:spcPts val="0"/>
              </a:spcAft>
              <a:buSzPts val="2300"/>
              <a:buAutoNum type="alphaLcPeriod"/>
            </a:pPr>
            <a:r>
              <a:rPr lang="en" sz="2300" b="1"/>
              <a:t>Financial Economics</a:t>
            </a:r>
            <a:endParaRPr sz="2300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>
            <a:spLocks noGrp="1"/>
          </p:cNvSpPr>
          <p:nvPr>
            <p:ph type="title"/>
          </p:nvPr>
        </p:nvSpPr>
        <p:spPr>
          <a:xfrm>
            <a:off x="311700" y="913200"/>
            <a:ext cx="8520600" cy="373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100"/>
              <a:t>Why International Finance?</a:t>
            </a:r>
            <a:endParaRPr sz="101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2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Reasoning</a:t>
            </a:r>
            <a:endParaRPr/>
          </a:p>
        </p:txBody>
      </p:sp>
      <p:sp>
        <p:nvSpPr>
          <p:cNvPr id="137" name="Google Shape;137;p22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International Finance/ International Monetary Economics/International Macroeconomics </a:t>
            </a:r>
            <a:endParaRPr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Is the study of monetary and macroeconomic inter-relations between countries.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It helps you to understand and appreciate the financial and non-financial movements of goods and services in the market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It helps you to understand the importance of various institutions with respect to transactions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It helps to know acknowledge the changing trends with respect to money banking and finance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</Words>
  <Application>Microsoft Office PowerPoint</Application>
  <PresentationFormat>On-screen Show (16:9)</PresentationFormat>
  <Paragraphs>78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Source Code Pro</vt:lpstr>
      <vt:lpstr>Oswald</vt:lpstr>
      <vt:lpstr>Georgia</vt:lpstr>
      <vt:lpstr>Roboto</vt:lpstr>
      <vt:lpstr>Geometric</vt:lpstr>
      <vt:lpstr>TYBBI: Semester V International Banking &amp; Finance (IBF)</vt:lpstr>
      <vt:lpstr>Overview</vt:lpstr>
      <vt:lpstr>Common Myths about the subjects</vt:lpstr>
      <vt:lpstr>Learning Overview</vt:lpstr>
      <vt:lpstr>PowerPoint Presentation</vt:lpstr>
      <vt:lpstr>Why Finance?</vt:lpstr>
      <vt:lpstr>Reasoning</vt:lpstr>
      <vt:lpstr>Why International Finance?</vt:lpstr>
      <vt:lpstr>Reasoning</vt:lpstr>
      <vt:lpstr>Scope of the Subject</vt:lpstr>
      <vt:lpstr>PowerPoint Presentation</vt:lpstr>
      <vt:lpstr>WHY IBF???</vt:lpstr>
      <vt:lpstr>Importance of IBF</vt:lpstr>
      <vt:lpstr>ANY QUESTIONS/QUERIES</vt:lpstr>
      <vt:lpstr> Topics for the Next Class </vt:lpstr>
      <vt:lpstr>Home Work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TYBBI: Semester V International Banking &amp; Finance (IBF)</dc:title>
  <cp:lastModifiedBy>ADMIN</cp:lastModifiedBy>
  <cp:revision>1</cp:revision>
  <dcterms:modified xsi:type="dcterms:W3CDTF">2020-10-20T13:27:35Z</dcterms:modified>
</cp:coreProperties>
</file>