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70" r:id="rId4"/>
    <p:sldId id="264" r:id="rId5"/>
    <p:sldId id="261" r:id="rId6"/>
    <p:sldId id="263" r:id="rId7"/>
    <p:sldId id="266" r:id="rId8"/>
    <p:sldId id="267" r:id="rId9"/>
    <p:sldId id="258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5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F252-9AF7-4E04-A580-2E430347A2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6B9B5C-2CF2-4A31-BA83-EAC37BF7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82C470-E733-433A-B72C-DEEB9E946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F8DDA-84CE-48D4-9CCA-DCC6E868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28F52-AB0B-413E-A8B0-31862652C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271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D533D-DA32-4A9C-8E11-46C6B121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0115EE-5218-4BC7-828F-5E515050DE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48BCF-7D89-46AE-BBEC-4322D86EB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F6662-4766-46B5-AA5F-09A3B39E1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126E5-19A9-4A16-B215-0967FFCDB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45454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0EB49D-6985-435A-B0D2-110FD123D1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952C44-7301-471E-87A2-657FDAD145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706A0-37C1-48D2-A5BA-48A3C8A93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546FC-67AC-4F44-81AA-DF6A4875E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7677D-6323-471C-9A5F-C9A578C4B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653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0A202-66A1-4F30-A8BF-03641A79D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8A9EA-F78E-47AE-B7B2-F17567A7D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7C833-275D-4226-9A6F-446C797E9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3278F-48CD-485E-9216-4694A86D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7EAE8-CF36-495B-ABD7-019ACB32B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642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FA890-D61D-404F-902F-A9D221FCF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198F0-CCF7-4B9E-A20E-48862EEF1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B15D1-4088-4CC1-855E-5E11B69AF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D75EB-3F36-4F7D-BA12-8FD5F5C92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6121B-0AD1-4539-A331-3271355C9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2836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AF38D-76F1-4AA3-9F97-5D23ACC57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09A86-2BD4-44FB-82D5-53027EEFF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A4FEA-5542-4B08-8906-8FE5956D57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5EC889-7896-4B5C-BCDE-74A9F596D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6449B9-D6BD-4254-A672-4AEC13560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19AC3-25FD-47BD-9897-F5495C191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4057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4835F-9AA6-47DE-A34B-FF87555ED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B59C5B-3B44-412E-8E88-B856DEC5BD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E7913F-C8CC-47AA-B080-DF5478BA8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E848DE-4932-4F4A-AF41-F1D08975C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D65932-6F37-4041-B70B-44DAB9640A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ADB3D3-6AE2-4783-86F2-05274F6E5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419C06-4925-45FC-A615-0A9AD490B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7D084F-6DA0-471B-A5F3-C7E5E2331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9488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B3A7A-5211-4AC9-999C-241A2A9F2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B93821-237F-4BEC-A9EB-EFAF109AF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B6FC0-D990-404D-9383-AA092A0BF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5B67C-D8A8-4EC9-86B6-7E8A9F78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4395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CE15EA-AA39-4099-8F43-39C2DB99F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4FF7A7-BC25-4B4C-81F6-0348896FF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FE4D8-D7EF-4A94-9103-326158D55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459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D9546-A78D-4FA3-B573-FAD7FC3E9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87391-750E-4D32-874D-2E99F5592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AA2B09-A94E-401A-A93B-B84A35FEB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95B783-F35E-4331-B840-87CD0B280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C2598C-2D7D-478A-8354-092DF2777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389EF3-7BE7-4CD3-AF28-A2FB2A917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333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F18DD-4F19-4068-8A94-B2B9D89BD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2966EB-DF47-45E1-B434-7E25058D59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5EF9C-7048-4457-AA96-BB5F15961C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8F5C5-4F43-4853-958F-C3BEAFBDF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C61FED-F7F0-4463-BBF2-0AF7262C6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CC30B-672A-4686-B475-5E82848E9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8134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DF2B32-6C67-422E-A0B6-3721C8EF4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164ED9-B0B6-4A79-8935-BF4EA71CC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B6220-0877-4D01-BCE9-9B8AF59B2D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6202D-91DB-42F5-8157-0109D5DAA9D0}" type="datetimeFigureOut">
              <a:rPr lang="en-IN" smtClean="0"/>
              <a:t>02-01-2021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5A2AE-3BE0-42EA-8A64-49CDCD513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EB99A-FE5B-483E-9CF4-C939B882D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E1AE9-0E97-4F95-88DD-D54D2176B67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588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Macromolecule" TargetMode="External"/><Relationship Id="rId13" Type="http://schemas.openxmlformats.org/officeDocument/2006/relationships/hyperlink" Target="https://en.wikipedia.org/wiki/Small_molecule" TargetMode="External"/><Relationship Id="rId18" Type="http://schemas.openxmlformats.org/officeDocument/2006/relationships/hyperlink" Target="https://en.wikipedia.org/wiki/Exogeny" TargetMode="External"/><Relationship Id="rId26" Type="http://schemas.openxmlformats.org/officeDocument/2006/relationships/hyperlink" Target="https://en.wikipedia.org/wiki/Oxygen" TargetMode="External"/><Relationship Id="rId3" Type="http://schemas.openxmlformats.org/officeDocument/2006/relationships/hyperlink" Target="https://en.wikipedia.org/wiki/Organism" TargetMode="External"/><Relationship Id="rId21" Type="http://schemas.openxmlformats.org/officeDocument/2006/relationships/hyperlink" Target="https://en.wikipedia.org/wiki/Biochemistry" TargetMode="External"/><Relationship Id="rId7" Type="http://schemas.openxmlformats.org/officeDocument/2006/relationships/hyperlink" Target="https://en.wikipedia.org/wiki/Developmental_biology" TargetMode="External"/><Relationship Id="rId12" Type="http://schemas.openxmlformats.org/officeDocument/2006/relationships/hyperlink" Target="https://en.wikipedia.org/wiki/Nucleic_acid" TargetMode="External"/><Relationship Id="rId17" Type="http://schemas.openxmlformats.org/officeDocument/2006/relationships/hyperlink" Target="https://en.wikipedia.org/wiki/Endogeny_(biology)" TargetMode="External"/><Relationship Id="rId25" Type="http://schemas.openxmlformats.org/officeDocument/2006/relationships/hyperlink" Target="https://en.wikipedia.org/wiki/Chemical_element" TargetMode="External"/><Relationship Id="rId2" Type="http://schemas.openxmlformats.org/officeDocument/2006/relationships/hyperlink" Target="https://en.wikipedia.org/wiki/Molecule" TargetMode="External"/><Relationship Id="rId16" Type="http://schemas.openxmlformats.org/officeDocument/2006/relationships/hyperlink" Target="https://en.wikipedia.org/wiki/Natural_product" TargetMode="External"/><Relationship Id="rId20" Type="http://schemas.openxmlformats.org/officeDocument/2006/relationships/hyperlink" Target="https://en.wikipedia.org/wiki/Biology" TargetMode="External"/><Relationship Id="rId29" Type="http://schemas.openxmlformats.org/officeDocument/2006/relationships/hyperlink" Target="https://en.wikipedia.org/wiki/Nitro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orphogenesis" TargetMode="External"/><Relationship Id="rId11" Type="http://schemas.openxmlformats.org/officeDocument/2006/relationships/hyperlink" Target="https://en.wikipedia.org/wiki/Lipid" TargetMode="External"/><Relationship Id="rId24" Type="http://schemas.openxmlformats.org/officeDocument/2006/relationships/hyperlink" Target="https://en.wikipedia.org/wiki/Organic_compound" TargetMode="External"/><Relationship Id="rId5" Type="http://schemas.openxmlformats.org/officeDocument/2006/relationships/hyperlink" Target="https://en.wikipedia.org/wiki/Cell_division" TargetMode="External"/><Relationship Id="rId15" Type="http://schemas.openxmlformats.org/officeDocument/2006/relationships/hyperlink" Target="https://en.wikipedia.org/wiki/Secondary_metabolite" TargetMode="External"/><Relationship Id="rId23" Type="http://schemas.openxmlformats.org/officeDocument/2006/relationships/hyperlink" Target="https://en.wikipedia.org/wiki/Organic_reaction" TargetMode="External"/><Relationship Id="rId28" Type="http://schemas.openxmlformats.org/officeDocument/2006/relationships/hyperlink" Target="https://en.wikipedia.org/wiki/Hydrogen" TargetMode="External"/><Relationship Id="rId10" Type="http://schemas.openxmlformats.org/officeDocument/2006/relationships/hyperlink" Target="https://en.wikipedia.org/wiki/Carbohydrate" TargetMode="External"/><Relationship Id="rId19" Type="http://schemas.openxmlformats.org/officeDocument/2006/relationships/hyperlink" Target="https://en.wikipedia.org/wiki/Nutrient" TargetMode="External"/><Relationship Id="rId31" Type="http://schemas.openxmlformats.org/officeDocument/2006/relationships/hyperlink" Target="https://en.wikipedia.org/wiki/Biometal_(biology)" TargetMode="External"/><Relationship Id="rId4" Type="http://schemas.openxmlformats.org/officeDocument/2006/relationships/hyperlink" Target="https://en.wikipedia.org/wiki/Biological_process" TargetMode="External"/><Relationship Id="rId9" Type="http://schemas.openxmlformats.org/officeDocument/2006/relationships/hyperlink" Target="https://en.wikipedia.org/wiki/Protein" TargetMode="External"/><Relationship Id="rId14" Type="http://schemas.openxmlformats.org/officeDocument/2006/relationships/hyperlink" Target="https://en.wikipedia.org/wiki/Metabolite" TargetMode="External"/><Relationship Id="rId22" Type="http://schemas.openxmlformats.org/officeDocument/2006/relationships/hyperlink" Target="https://en.wikipedia.org/wiki/Molecular_biology" TargetMode="External"/><Relationship Id="rId27" Type="http://schemas.openxmlformats.org/officeDocument/2006/relationships/hyperlink" Target="https://en.wikipedia.org/wiki/Carbon" TargetMode="External"/><Relationship Id="rId30" Type="http://schemas.openxmlformats.org/officeDocument/2006/relationships/hyperlink" Target="https://en.wikipedia.org/wiki/Human_body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iology4isc.weebly.com/protein.html" TargetMode="External"/><Relationship Id="rId2" Type="http://schemas.openxmlformats.org/officeDocument/2006/relationships/hyperlink" Target="https://biology4isc.weebly.com/cellular-macromolecule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iology4isc.weebly.com/nucleic-acid.html" TargetMode="External"/><Relationship Id="rId4" Type="http://schemas.openxmlformats.org/officeDocument/2006/relationships/hyperlink" Target="https://biology4isc.weebly.com/lipids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College of Science &amp; Commerce</a:t>
            </a:r>
            <a:br>
              <a:rPr lang="en-US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S.Y. B.Sc.  - Zoology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Semester – IV Paper –II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- III</a:t>
            </a:r>
          </a:p>
          <a:p>
            <a:pPr marL="0" indent="0" algn="ctr">
              <a:buNone/>
            </a:pPr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Biomolecules</a:t>
            </a:r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dirty="0"/>
              <a:t>   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Vitthal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T. Mohite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Head, Department of Zoology</a:t>
            </a:r>
            <a:endParaRPr lang="en-IN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95BE8-60F8-4E94-A338-12B901A4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A biomolecule is any molecule that is present in&#10;living organisms, they are divided into macro&#10;molecules and micro molecul...">
            <a:extLst>
              <a:ext uri="{FF2B5EF4-FFF2-40B4-BE49-F238E27FC236}">
                <a16:creationId xmlns:a16="http://schemas.microsoft.com/office/drawing/2014/main" id="{9126BD6A-F500-4902-BBAB-21A1BB929E8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822"/>
            <a:ext cx="12192000" cy="67120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0570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0E965-BCAD-4E37-BBD5-E1C6F4969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Carbohydrates&#10;Carbohydrates&#10;&#10;are broadly defined as polyhydroxy&#10;aldehydes or ketones and their derivatives&#10;or&#10;as&#10;substance...">
            <a:extLst>
              <a:ext uri="{FF2B5EF4-FFF2-40B4-BE49-F238E27FC236}">
                <a16:creationId xmlns:a16="http://schemas.microsoft.com/office/drawing/2014/main" id="{46CF0830-4FC3-4648-9302-02A83D3B197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2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8217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D3BEA-62F2-4952-9E9B-0D878B753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Biomolecules</a:t>
            </a:r>
            <a:endParaRPr lang="en-IN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D9EFB-20CD-45E2-AE7A-FA0351A0D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 </a:t>
            </a:r>
            <a:r>
              <a:rPr lang="en-US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biomolecule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or </a:t>
            </a:r>
            <a:r>
              <a:rPr lang="en-US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biological molecule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is a loosely used term for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" tooltip="Molecule"/>
              </a:rPr>
              <a:t>molecules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present in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3" tooltip="Organism"/>
              </a:rPr>
              <a:t>organisms</a:t>
            </a:r>
            <a:r>
              <a:rPr lang="en-US" u="none" strike="noStrike" dirty="0">
                <a:solidFill>
                  <a:srgbClr val="202122"/>
                </a:solidFill>
                <a:latin typeface="Arial" panose="020B0604020202020204" pitchFamily="34" charset="0"/>
              </a:rPr>
              <a:t>. </a:t>
            </a:r>
          </a:p>
          <a:p>
            <a:pPr algn="l"/>
            <a:r>
              <a:rPr lang="en-US" u="none" strike="noStrike" dirty="0">
                <a:solidFill>
                  <a:srgbClr val="202122"/>
                </a:solidFill>
                <a:latin typeface="Arial" panose="020B0604020202020204" pitchFamily="34" charset="0"/>
              </a:rPr>
              <a:t>They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are essential to one or more typically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4" tooltip="Biological process"/>
              </a:rPr>
              <a:t>biological processes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such as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5" tooltip="Cell division"/>
              </a:rPr>
              <a:t>cell division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6" tooltip="Morphogenesis"/>
              </a:rPr>
              <a:t>morphogenesis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or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7" tooltip="Developmental biology"/>
              </a:rPr>
              <a:t>development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 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Biomolecules include large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8" tooltip="Macromolecule"/>
              </a:rPr>
              <a:t>macromolecules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(or polyanions) such as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9" tooltip="Protein"/>
              </a:rPr>
              <a:t>proteins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10" tooltip="Carbohydrate"/>
              </a:rPr>
              <a:t>carbohydrates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11" tooltip="Lipid"/>
              </a:rPr>
              <a:t>lipids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and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12" tooltip="Nucleic acid"/>
              </a:rPr>
              <a:t>nucleic acids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as well as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13" tooltip="Small molecule"/>
              </a:rPr>
              <a:t>small molecules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such as primary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14" tooltip="Metabolite"/>
              </a:rPr>
              <a:t>metabolites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15" tooltip="Secondary metabolite"/>
              </a:rPr>
              <a:t>secondary metabolites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16" tooltip="Natural product"/>
              </a:rPr>
              <a:t>natural products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 more general name for this class of material is biological materials. 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Biomolecules are an important element of living organisms, those biomolecules are often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17" tooltip="Endogeny (biology)"/>
              </a:rPr>
              <a:t>endogenous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produced within the organism but organisms usually need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18" tooltip="Exogeny"/>
              </a:rPr>
              <a:t>exogenous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biomolecules, for example certain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19" tooltip="Nutrient"/>
              </a:rPr>
              <a:t>nutrients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to survive.</a:t>
            </a:r>
          </a:p>
          <a:p>
            <a:pPr algn="l"/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0" tooltip="Biology"/>
              </a:rPr>
              <a:t>Biology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 its subfields of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1" tooltip="Biochemistry"/>
              </a:rPr>
              <a:t>biochemistry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2" tooltip="Molecular biology"/>
              </a:rPr>
              <a:t>molecular biology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study biomolecules and their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3" tooltip="Organic reaction"/>
              </a:rPr>
              <a:t>reactions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Most biomolecules are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4" tooltip="Organic compound"/>
              </a:rPr>
              <a:t>organic compounds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and just four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5" tooltip="Chemical element"/>
              </a:rPr>
              <a:t>elements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—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6" tooltip="Oxygen"/>
              </a:rPr>
              <a:t>oxygen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7" tooltip="Carbon"/>
              </a:rPr>
              <a:t>carbon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8" tooltip="Hydrogen"/>
              </a:rPr>
              <a:t>hydrogen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and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9" tooltip="Nitrogen"/>
              </a:rPr>
              <a:t>nitrogen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—make up 96% of the </a:t>
            </a:r>
            <a:r>
              <a:rPr lang="en-US" b="0" i="0" u="none" strike="noStrike" dirty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30" tooltip="Human body"/>
              </a:rPr>
              <a:t>human body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's mass. 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But many other elements, such as the various </a:t>
            </a:r>
            <a:r>
              <a:rPr lang="en-US" b="0" i="0" u="none" strike="noStrike" dirty="0" err="1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31" tooltip="Biometal (biology)"/>
              </a:rPr>
              <a:t>biometals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are present in small amounts.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2121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E9CD0-F488-4647-B632-169F13F4F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Biomolecules</a:t>
            </a:r>
            <a:endParaRPr lang="en-IN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D23E81-0619-484C-98E4-ED62521F3F2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05" y="1903445"/>
            <a:ext cx="11332725" cy="5032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0938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C137C-07F1-4CE6-9153-66AB4DD0A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61280D8-0BE7-49CB-BBF5-76EEBFA549F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58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3956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Biomolecules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sz="3400" dirty="0">
                <a:latin typeface="Times New Roman" pitchFamily="18" charset="0"/>
                <a:cs typeface="Times New Roman" pitchFamily="18" charset="0"/>
                <a:hlinkClick r:id="rId2"/>
              </a:rPr>
              <a:t>Carbohydrates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en-US" sz="3400" i="1" dirty="0">
                <a:latin typeface="Times New Roman" pitchFamily="18" charset="0"/>
                <a:cs typeface="Times New Roman" pitchFamily="18" charset="0"/>
              </a:rPr>
              <a:t>General classification and functions of: </a:t>
            </a:r>
            <a:r>
              <a:rPr lang="en-US" sz="3400" i="1" dirty="0" err="1">
                <a:latin typeface="Times New Roman" pitchFamily="18" charset="0"/>
                <a:cs typeface="Times New Roman" pitchFamily="18" charset="0"/>
              </a:rPr>
              <a:t>monosaccharides</a:t>
            </a:r>
            <a:r>
              <a:rPr lang="en-US" sz="3400" i="1" dirty="0">
                <a:latin typeface="Times New Roman" pitchFamily="18" charset="0"/>
                <a:cs typeface="Times New Roman" pitchFamily="18" charset="0"/>
              </a:rPr>
              <a:t> (glucose, ribose and </a:t>
            </a:r>
            <a:r>
              <a:rPr lang="en-US" sz="3400" i="1" dirty="0" err="1">
                <a:latin typeface="Times New Roman" pitchFamily="18" charset="0"/>
                <a:cs typeface="Times New Roman" pitchFamily="18" charset="0"/>
              </a:rPr>
              <a:t>deoxyribose</a:t>
            </a:r>
            <a:r>
              <a:rPr lang="en-US" sz="3400" i="1" dirty="0">
                <a:latin typeface="Times New Roman" pitchFamily="18" charset="0"/>
                <a:cs typeface="Times New Roman" pitchFamily="18" charset="0"/>
              </a:rPr>
              <a:t>), disaccharides (maltose, lactose and sucrose), polysaccharides (glycogen, starch, cellulose, </a:t>
            </a:r>
            <a:r>
              <a:rPr lang="en-US" sz="3400" i="1" dirty="0" err="1">
                <a:latin typeface="Times New Roman" pitchFamily="18" charset="0"/>
                <a:cs typeface="Times New Roman" pitchFamily="18" charset="0"/>
              </a:rPr>
              <a:t>inulin</a:t>
            </a:r>
            <a:r>
              <a:rPr lang="en-US" sz="3400" i="1" dirty="0">
                <a:latin typeface="Times New Roman" pitchFamily="18" charset="0"/>
                <a:cs typeface="Times New Roman" pitchFamily="18" charset="0"/>
              </a:rPr>
              <a:t>, and chitin).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400" dirty="0">
                <a:latin typeface="Times New Roman" pitchFamily="18" charset="0"/>
                <a:cs typeface="Times New Roman" pitchFamily="18" charset="0"/>
                <a:hlinkClick r:id="rId3"/>
              </a:rPr>
              <a:t>Proteins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en-US" sz="3400" i="1" dirty="0">
                <a:latin typeface="Times New Roman" pitchFamily="18" charset="0"/>
                <a:cs typeface="Times New Roman" pitchFamily="18" charset="0"/>
              </a:rPr>
              <a:t>Amino acids – (structure: </a:t>
            </a:r>
            <a:r>
              <a:rPr lang="en-US" sz="3400" i="1" dirty="0" err="1">
                <a:latin typeface="Times New Roman" pitchFamily="18" charset="0"/>
                <a:cs typeface="Times New Roman" pitchFamily="18" charset="0"/>
              </a:rPr>
              <a:t>glycine</a:t>
            </a:r>
            <a:r>
              <a:rPr lang="en-US" sz="3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400" i="1" dirty="0" err="1">
                <a:latin typeface="Times New Roman" pitchFamily="18" charset="0"/>
                <a:cs typeface="Times New Roman" pitchFamily="18" charset="0"/>
              </a:rPr>
              <a:t>alanine</a:t>
            </a:r>
            <a:r>
              <a:rPr lang="en-US" sz="3400" i="1" dirty="0">
                <a:latin typeface="Times New Roman" pitchFamily="18" charset="0"/>
                <a:cs typeface="Times New Roman" pitchFamily="18" charset="0"/>
              </a:rPr>
              <a:t>, serine); amino acids as </a:t>
            </a:r>
            <a:r>
              <a:rPr lang="en-US" sz="3400" i="1" dirty="0" err="1">
                <a:latin typeface="Times New Roman" pitchFamily="18" charset="0"/>
                <a:cs typeface="Times New Roman" pitchFamily="18" charset="0"/>
              </a:rPr>
              <a:t>zwitter</a:t>
            </a:r>
            <a:r>
              <a:rPr lang="en-US" sz="3400" i="1" dirty="0">
                <a:latin typeface="Times New Roman" pitchFamily="18" charset="0"/>
                <a:cs typeface="Times New Roman" pitchFamily="18" charset="0"/>
              </a:rPr>
              <a:t>-ion; examples of acidic, basic, neutral, </a:t>
            </a:r>
            <a:r>
              <a:rPr lang="en-US" sz="3400" i="1" dirty="0" err="1">
                <a:latin typeface="Times New Roman" pitchFamily="18" charset="0"/>
                <a:cs typeface="Times New Roman" pitchFamily="18" charset="0"/>
              </a:rPr>
              <a:t>sulphur</a:t>
            </a:r>
            <a:r>
              <a:rPr lang="en-US" sz="3400" i="1" dirty="0">
                <a:latin typeface="Times New Roman" pitchFamily="18" charset="0"/>
                <a:cs typeface="Times New Roman" pitchFamily="18" charset="0"/>
              </a:rPr>
              <a:t> containing amino acids; essential and nonessential amino acids; levels of protein structure (primary, secondary, tertiary and quaternary); functions of proteins.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400" dirty="0">
                <a:latin typeface="Times New Roman" pitchFamily="18" charset="0"/>
                <a:cs typeface="Times New Roman" pitchFamily="18" charset="0"/>
                <a:hlinkClick r:id="rId4"/>
              </a:rPr>
              <a:t>Lipids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 – </a:t>
            </a:r>
            <a:r>
              <a:rPr lang="en-US" sz="3400" i="1" dirty="0">
                <a:latin typeface="Times New Roman" pitchFamily="18" charset="0"/>
                <a:cs typeface="Times New Roman" pitchFamily="18" charset="0"/>
              </a:rPr>
              <a:t>classification, structure and functions of fats and oils 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​ </a:t>
            </a:r>
          </a:p>
          <a:p>
            <a:pPr algn="just"/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​</a:t>
            </a:r>
            <a:br>
              <a:rPr lang="en-US" sz="3400" dirty="0">
                <a:latin typeface="Times New Roman" pitchFamily="18" charset="0"/>
                <a:cs typeface="Times New Roman" pitchFamily="18" charset="0"/>
              </a:rPr>
            </a:br>
            <a:r>
              <a:rPr lang="en-US" sz="3400" dirty="0">
                <a:latin typeface="Times New Roman" pitchFamily="18" charset="0"/>
                <a:cs typeface="Times New Roman" pitchFamily="18" charset="0"/>
                <a:hlinkClick r:id="rId5"/>
              </a:rPr>
              <a:t>Nucleotides and nucleic acids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 – structure and functions of DNA, types of RNA. Differences between DNA and RNA</a:t>
            </a:r>
          </a:p>
          <a:p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DF9B1-8913-43AD-B6BC-6334F1B91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17C1E39-43B0-454C-AA16-3FFDE8AE2C7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70" y="194553"/>
            <a:ext cx="10642060" cy="6663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7516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Basics of biochemistry</a:t>
            </a:r>
            <a:b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A. Common elements</a:t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Oxygen (O), carbon (C), hydrogen (H), and nitrogen (N) make up 96% of most living organisms.</a:t>
            </a:r>
          </a:p>
          <a:p>
            <a:pPr fontAlgn="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Trace elements are elements that are necessary, but present in very small quantities.(1% of the body weight)</a:t>
            </a:r>
          </a:p>
          <a:p>
            <a:pPr fontAlgn="t"/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Sulphur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an important element in some amino acids.</a:t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Calcium: used during nerve impulses </a:t>
            </a:r>
          </a:p>
          <a:p>
            <a:pPr fontAlgn="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Iron: found in hemoglobin (oxygen transport protein)</a:t>
            </a:r>
          </a:p>
          <a:p>
            <a:pPr fontAlgn="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Sodium: needed for a nerve impulse </a:t>
            </a:r>
          </a:p>
          <a:p>
            <a:pPr fontAlgn="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Phosphorus: in cell membrane structures and DNA</a:t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br>
              <a:rPr lang="en-US" sz="2000" dirty="0"/>
            </a:b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320D-155F-448E-B76B-1847D9FB0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97412-BAFB-408A-8498-6C5EB75BF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Biochemistry">
            <a:extLst>
              <a:ext uri="{FF2B5EF4-FFF2-40B4-BE49-F238E27FC236}">
                <a16:creationId xmlns:a16="http://schemas.microsoft.com/office/drawing/2014/main" id="{9D271D6C-61CA-4273-B5B4-7844B8B3FA34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643" y="228600"/>
            <a:ext cx="12036357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6196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Molecules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IN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biomolecule is any molecule that is present in living organisms, they are divided into macro molecules and micro molecules as follows:- </a:t>
            </a:r>
          </a:p>
          <a:p>
            <a:pPr algn="just"/>
            <a:r>
              <a:rPr lang="en-IN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MACROMOLECULES  M &gt; 1000  EXAMPLES 1. Polysaccharides 2. Nucleic acids 3. Proteins </a:t>
            </a:r>
          </a:p>
          <a:p>
            <a:pPr algn="just"/>
            <a:r>
              <a:rPr lang="en-IN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MICROMOLECULES  M &lt; 1000  EXAMPLES 1.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Micromolecules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 molecule that is relatively smaller (than a macromolecule), or of low molecular weight that may regulate a biological process.</a:t>
            </a:r>
          </a:p>
          <a:p>
            <a:pPr algn="just"/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Monomers are considered a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micromolecule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that can be linked together to form polymer.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Macromolecules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are large molecules composed of thousands of covalently connected atoms. Carbohydrates, lipids, proteins, and nucleic acids are all 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macromolecules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Macromolecules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are formed by many monomers linking together, forming a polymer.</a:t>
            </a:r>
          </a:p>
          <a:p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588</Words>
  <Application>Microsoft Office PowerPoint</Application>
  <PresentationFormat>Widescreen</PresentationFormat>
  <Paragraphs>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Thakur College of Science &amp; Commerce Academic Year – 2020-21</vt:lpstr>
      <vt:lpstr>Biomolecules</vt:lpstr>
      <vt:lpstr>Biomolecules</vt:lpstr>
      <vt:lpstr>PowerPoint Presentation</vt:lpstr>
      <vt:lpstr>Biomolecules: </vt:lpstr>
      <vt:lpstr>PowerPoint Presentation</vt:lpstr>
      <vt:lpstr>Basics of biochemistry </vt:lpstr>
      <vt:lpstr>PowerPoint Presentation</vt:lpstr>
      <vt:lpstr>Types of Molecules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Thakur College of Science &amp; Commerce Academic Year – 2020-21</dc:title>
  <dc:creator>Geeta Mohite</dc:creator>
  <cp:lastModifiedBy>Geeta Mohite</cp:lastModifiedBy>
  <cp:revision>5</cp:revision>
  <dcterms:created xsi:type="dcterms:W3CDTF">2021-01-02T04:24:01Z</dcterms:created>
  <dcterms:modified xsi:type="dcterms:W3CDTF">2021-01-02T06:15:42Z</dcterms:modified>
</cp:coreProperties>
</file>