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1" i="1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DBE5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3409" y="104140"/>
            <a:ext cx="7917180" cy="1488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523153"/>
            <a:ext cx="7322184" cy="31584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1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88350" y="6449526"/>
            <a:ext cx="246379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200" y="1371600"/>
            <a:ext cx="7623809" cy="1447800"/>
          </a:xfrm>
          <a:custGeom>
            <a:avLst/>
            <a:gdLst/>
            <a:ahLst/>
            <a:cxnLst/>
            <a:rect l="l" t="t" r="r" b="b"/>
            <a:pathLst>
              <a:path w="7623809" h="1447800">
                <a:moveTo>
                  <a:pt x="7623809" y="0"/>
                </a:moveTo>
                <a:lnTo>
                  <a:pt x="0" y="0"/>
                </a:lnTo>
                <a:lnTo>
                  <a:pt x="0" y="1447800"/>
                </a:lnTo>
                <a:lnTo>
                  <a:pt x="3811270" y="1447800"/>
                </a:lnTo>
                <a:lnTo>
                  <a:pt x="7623809" y="1447800"/>
                </a:lnTo>
                <a:lnTo>
                  <a:pt x="7623809" y="0"/>
                </a:lnTo>
                <a:close/>
              </a:path>
            </a:pathLst>
          </a:custGeom>
          <a:solidFill>
            <a:srgbClr val="C5D8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20850" y="1473200"/>
            <a:ext cx="585406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84630" marR="5080" indent="-1471930">
              <a:lnSpc>
                <a:spcPct val="100000"/>
              </a:lnSpc>
              <a:spcBef>
                <a:spcPts val="100"/>
              </a:spcBef>
            </a:pPr>
            <a:r>
              <a:rPr sz="4000" spc="240" dirty="0">
                <a:latin typeface="Arial MT"/>
                <a:cs typeface="Arial MT"/>
              </a:rPr>
              <a:t>Accounting</a:t>
            </a:r>
            <a:r>
              <a:rPr sz="4000" spc="-140" dirty="0">
                <a:latin typeface="Arial MT"/>
                <a:cs typeface="Arial MT"/>
              </a:rPr>
              <a:t> </a:t>
            </a:r>
            <a:r>
              <a:rPr sz="4000" spc="190" dirty="0">
                <a:latin typeface="Arial MT"/>
                <a:cs typeface="Arial MT"/>
              </a:rPr>
              <a:t>For</a:t>
            </a:r>
            <a:r>
              <a:rPr sz="4000" spc="-135" dirty="0">
                <a:latin typeface="Arial MT"/>
                <a:cs typeface="Arial MT"/>
              </a:rPr>
              <a:t> </a:t>
            </a:r>
            <a:r>
              <a:rPr sz="4000" spc="155" dirty="0">
                <a:latin typeface="Arial MT"/>
                <a:cs typeface="Arial MT"/>
              </a:rPr>
              <a:t>Issue</a:t>
            </a:r>
            <a:r>
              <a:rPr sz="4000" spc="-130" dirty="0">
                <a:latin typeface="Arial MT"/>
                <a:cs typeface="Arial MT"/>
              </a:rPr>
              <a:t> </a:t>
            </a:r>
            <a:r>
              <a:rPr sz="4000" spc="200" dirty="0">
                <a:latin typeface="Arial MT"/>
                <a:cs typeface="Arial MT"/>
              </a:rPr>
              <a:t>of </a:t>
            </a:r>
            <a:r>
              <a:rPr sz="4000" spc="-1100" dirty="0">
                <a:latin typeface="Arial MT"/>
                <a:cs typeface="Arial MT"/>
              </a:rPr>
              <a:t> </a:t>
            </a:r>
            <a:r>
              <a:rPr sz="4000" spc="200" dirty="0">
                <a:latin typeface="Arial MT"/>
                <a:cs typeface="Arial MT"/>
              </a:rPr>
              <a:t>Debentures</a:t>
            </a:r>
            <a:endParaRPr sz="4000">
              <a:latin typeface="Arial MT"/>
              <a:cs typeface="Arial M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139" y="337820"/>
            <a:ext cx="62357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spc="-5" dirty="0">
                <a:latin typeface="Calibri"/>
                <a:cs typeface="Calibri"/>
              </a:rPr>
              <a:t>3. </a:t>
            </a:r>
            <a:r>
              <a:rPr sz="2400" b="1" i="1" dirty="0">
                <a:latin typeface="Calibri"/>
                <a:cs typeface="Calibri"/>
              </a:rPr>
              <a:t>On</a:t>
            </a:r>
            <a:r>
              <a:rPr sz="2400" b="1" i="1" spc="-10" dirty="0">
                <a:latin typeface="Calibri"/>
                <a:cs typeface="Calibri"/>
              </a:rPr>
              <a:t> allotment-for</a:t>
            </a:r>
            <a:r>
              <a:rPr sz="2400" b="1" i="1" spc="-5" dirty="0">
                <a:latin typeface="Calibri"/>
                <a:cs typeface="Calibri"/>
              </a:rPr>
              <a:t> making due </a:t>
            </a:r>
            <a:r>
              <a:rPr sz="2400" b="1" i="1" spc="-10" dirty="0">
                <a:latin typeface="Calibri"/>
                <a:cs typeface="Calibri"/>
              </a:rPr>
              <a:t>allotment money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10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6936740" y="881379"/>
            <a:ext cx="3956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r.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765809"/>
            <a:ext cx="7406640" cy="2349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84200" marR="3923029" indent="-480059">
              <a:lnSpc>
                <a:spcPct val="122800"/>
              </a:lnSpc>
              <a:spcBef>
                <a:spcPts val="95"/>
              </a:spcBef>
            </a:pP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Debentures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Allotment A/c </a:t>
            </a:r>
            <a:r>
              <a:rPr sz="2400" spc="-53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4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6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12700" marR="5080" indent="571500">
              <a:lnSpc>
                <a:spcPct val="100000"/>
              </a:lnSpc>
              <a:spcBef>
                <a:spcPts val="600"/>
              </a:spcBef>
              <a:tabLst>
                <a:tab pos="509905" algn="l"/>
              </a:tabLst>
            </a:pPr>
            <a:r>
              <a:rPr sz="2400" spc="-5" dirty="0">
                <a:latin typeface="Calibri"/>
                <a:cs typeface="Calibri"/>
              </a:rPr>
              <a:t>(Being allotment money </a:t>
            </a:r>
            <a:r>
              <a:rPr sz="2400" dirty="0">
                <a:latin typeface="Calibri"/>
                <a:cs typeface="Calibri"/>
              </a:rPr>
              <a:t>made </a:t>
            </a:r>
            <a:r>
              <a:rPr sz="2400" spc="-5" dirty="0">
                <a:latin typeface="Calibri"/>
                <a:cs typeface="Calibri"/>
              </a:rPr>
              <a:t>due </a:t>
            </a:r>
            <a:r>
              <a:rPr sz="2400" dirty="0">
                <a:latin typeface="Calibri"/>
                <a:cs typeface="Calibri"/>
              </a:rPr>
              <a:t>on </a:t>
            </a:r>
            <a:r>
              <a:rPr sz="2400" spc="-10" dirty="0">
                <a:latin typeface="Calibri"/>
                <a:cs typeface="Calibri"/>
              </a:rPr>
              <a:t>... </a:t>
            </a:r>
            <a:r>
              <a:rPr sz="2400" spc="-5" dirty="0">
                <a:latin typeface="Calibri"/>
                <a:cs typeface="Calibri"/>
              </a:rPr>
              <a:t>debentures </a:t>
            </a:r>
            <a:r>
              <a:rPr sz="2400" dirty="0">
                <a:latin typeface="Calibri"/>
                <a:cs typeface="Calibri"/>
              </a:rPr>
              <a:t>@ </a:t>
            </a:r>
            <a:r>
              <a:rPr sz="2400" spc="-5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Rs.	..per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debentures)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00"/>
              </a:spcBef>
            </a:pPr>
            <a:r>
              <a:rPr sz="2400" b="1" i="1" spc="-5" dirty="0">
                <a:latin typeface="Calibri"/>
                <a:cs typeface="Calibri"/>
              </a:rPr>
              <a:t>4.</a:t>
            </a:r>
            <a:r>
              <a:rPr sz="2400" b="1" i="1" spc="-15" dirty="0">
                <a:latin typeface="Calibri"/>
                <a:cs typeface="Calibri"/>
              </a:rPr>
              <a:t> </a:t>
            </a:r>
            <a:r>
              <a:rPr sz="2400" b="1" i="1" spc="-5" dirty="0">
                <a:latin typeface="Calibri"/>
                <a:cs typeface="Calibri"/>
              </a:rPr>
              <a:t>For</a:t>
            </a:r>
            <a:r>
              <a:rPr sz="2400" b="1" i="1" spc="-15" dirty="0">
                <a:latin typeface="Calibri"/>
                <a:cs typeface="Calibri"/>
              </a:rPr>
              <a:t> </a:t>
            </a:r>
            <a:r>
              <a:rPr sz="2400" b="1" i="1" spc="-10" dirty="0">
                <a:latin typeface="Calibri"/>
                <a:cs typeface="Calibri"/>
              </a:rPr>
              <a:t>receiving</a:t>
            </a:r>
            <a:r>
              <a:rPr sz="2400" b="1" i="1" spc="-15" dirty="0">
                <a:latin typeface="Calibri"/>
                <a:cs typeface="Calibri"/>
              </a:rPr>
              <a:t> </a:t>
            </a:r>
            <a:r>
              <a:rPr sz="2400" b="1" i="1" spc="-5" dirty="0">
                <a:latin typeface="Calibri"/>
                <a:cs typeface="Calibri"/>
              </a:rPr>
              <a:t>allotment</a:t>
            </a:r>
            <a:r>
              <a:rPr sz="2400" b="1" i="1" spc="-15" dirty="0">
                <a:latin typeface="Calibri"/>
                <a:cs typeface="Calibri"/>
              </a:rPr>
              <a:t> </a:t>
            </a:r>
            <a:r>
              <a:rPr sz="2400" b="1" i="1" spc="-10" dirty="0">
                <a:latin typeface="Calibri"/>
                <a:cs typeface="Calibri"/>
              </a:rPr>
              <a:t>money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36740" y="3286759"/>
            <a:ext cx="3956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r.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50339" y="3197664"/>
            <a:ext cx="4687570" cy="1415415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Bank</a:t>
            </a:r>
            <a:r>
              <a:rPr sz="2400" spc="-4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12700" marR="5080" indent="914400">
              <a:lnSpc>
                <a:spcPct val="119200"/>
              </a:lnSpc>
              <a:spcBef>
                <a:spcPts val="16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To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Debentures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Allotment A/c </a:t>
            </a:r>
            <a:r>
              <a:rPr sz="2400" spc="-5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(Being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allotment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money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received)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139" y="337820"/>
            <a:ext cx="433768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i="1" spc="-5" dirty="0">
                <a:latin typeface="Calibri"/>
                <a:cs typeface="Calibri"/>
              </a:rPr>
              <a:t>5.</a:t>
            </a:r>
            <a:r>
              <a:rPr sz="2800" b="1" i="1" spc="-30" dirty="0">
                <a:latin typeface="Calibri"/>
                <a:cs typeface="Calibri"/>
              </a:rPr>
              <a:t> </a:t>
            </a:r>
            <a:r>
              <a:rPr sz="2800" b="1" i="1" dirty="0">
                <a:latin typeface="Calibri"/>
                <a:cs typeface="Calibri"/>
              </a:rPr>
              <a:t>For</a:t>
            </a:r>
            <a:r>
              <a:rPr sz="2800" b="1" i="1" spc="-15" dirty="0">
                <a:latin typeface="Calibri"/>
                <a:cs typeface="Calibri"/>
              </a:rPr>
              <a:t> </a:t>
            </a:r>
            <a:r>
              <a:rPr sz="2800" b="1" i="1" spc="-5" dirty="0">
                <a:latin typeface="Calibri"/>
                <a:cs typeface="Calibri"/>
              </a:rPr>
              <a:t>making</a:t>
            </a:r>
            <a:r>
              <a:rPr sz="2800" b="1" i="1" spc="-20" dirty="0">
                <a:latin typeface="Calibri"/>
                <a:cs typeface="Calibri"/>
              </a:rPr>
              <a:t> </a:t>
            </a:r>
            <a:r>
              <a:rPr sz="2800" b="1" i="1" spc="-5" dirty="0">
                <a:latin typeface="Calibri"/>
                <a:cs typeface="Calibri"/>
              </a:rPr>
              <a:t>due</a:t>
            </a:r>
            <a:r>
              <a:rPr sz="2800" b="1" i="1" spc="-15" dirty="0">
                <a:latin typeface="Calibri"/>
                <a:cs typeface="Calibri"/>
              </a:rPr>
              <a:t> </a:t>
            </a:r>
            <a:r>
              <a:rPr sz="2800" b="1" i="1" spc="-5" dirty="0">
                <a:latin typeface="Calibri"/>
                <a:cs typeface="Calibri"/>
              </a:rPr>
              <a:t>call</a:t>
            </a:r>
            <a:r>
              <a:rPr sz="2800" b="1" i="1" spc="-20" dirty="0">
                <a:latin typeface="Calibri"/>
                <a:cs typeface="Calibri"/>
              </a:rPr>
              <a:t> </a:t>
            </a:r>
            <a:r>
              <a:rPr sz="2800" b="1" i="1" spc="-10" dirty="0">
                <a:latin typeface="Calibri"/>
                <a:cs typeface="Calibri"/>
              </a:rPr>
              <a:t>money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6022340" y="942340"/>
            <a:ext cx="3956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r.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0280" y="847090"/>
            <a:ext cx="3315335" cy="9474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92759" marR="5080" indent="-480059">
              <a:lnSpc>
                <a:spcPct val="126000"/>
              </a:lnSpc>
              <a:spcBef>
                <a:spcPts val="100"/>
              </a:spcBef>
            </a:pP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Debentures </a:t>
            </a: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.......... 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Call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 </a:t>
            </a:r>
            <a:r>
              <a:rPr sz="2400" spc="-5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4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39" y="1845309"/>
            <a:ext cx="7073900" cy="1272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Calibri"/>
                <a:cs typeface="Calibri"/>
              </a:rPr>
              <a:t>(Being </a:t>
            </a:r>
            <a:r>
              <a:rPr sz="2400" dirty="0">
                <a:latin typeface="Calibri"/>
                <a:cs typeface="Calibri"/>
              </a:rPr>
              <a:t>call </a:t>
            </a:r>
            <a:r>
              <a:rPr sz="2400" spc="-5" dirty="0">
                <a:latin typeface="Calibri"/>
                <a:cs typeface="Calibri"/>
              </a:rPr>
              <a:t>money </a:t>
            </a:r>
            <a:r>
              <a:rPr sz="2400" dirty="0">
                <a:latin typeface="Calibri"/>
                <a:cs typeface="Calibri"/>
              </a:rPr>
              <a:t>made </a:t>
            </a:r>
            <a:r>
              <a:rPr sz="2400" spc="-5" dirty="0">
                <a:latin typeface="Calibri"/>
                <a:cs typeface="Calibri"/>
              </a:rPr>
              <a:t>due </a:t>
            </a:r>
            <a:r>
              <a:rPr sz="2400" spc="-10" dirty="0">
                <a:latin typeface="Calibri"/>
                <a:cs typeface="Calibri"/>
              </a:rPr>
              <a:t>on... </a:t>
            </a:r>
            <a:r>
              <a:rPr sz="2400" spc="-5" dirty="0">
                <a:latin typeface="Calibri"/>
                <a:cs typeface="Calibri"/>
              </a:rPr>
              <a:t>Debentures </a:t>
            </a:r>
            <a:r>
              <a:rPr sz="2400" dirty="0">
                <a:latin typeface="Calibri"/>
                <a:cs typeface="Calibri"/>
              </a:rPr>
              <a:t>@ </a:t>
            </a:r>
            <a:r>
              <a:rPr sz="2400" spc="-5" dirty="0">
                <a:latin typeface="Calibri"/>
                <a:cs typeface="Calibri"/>
              </a:rPr>
              <a:t>Rs... per </a:t>
            </a:r>
            <a:r>
              <a:rPr sz="2400" spc="-5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debenture)</a:t>
            </a:r>
            <a:endParaRPr sz="2400">
              <a:latin typeface="Calibri"/>
              <a:cs typeface="Calibri"/>
            </a:endParaRPr>
          </a:p>
          <a:p>
            <a:pPr marL="127000">
              <a:lnSpc>
                <a:spcPct val="100000"/>
              </a:lnSpc>
              <a:spcBef>
                <a:spcPts val="700"/>
              </a:spcBef>
            </a:pPr>
            <a:r>
              <a:rPr sz="2800" b="1" i="1" spc="-5" dirty="0">
                <a:latin typeface="Calibri"/>
                <a:cs typeface="Calibri"/>
              </a:rPr>
              <a:t>6.</a:t>
            </a:r>
            <a:r>
              <a:rPr sz="2800" b="1" i="1" spc="-30" dirty="0">
                <a:latin typeface="Calibri"/>
                <a:cs typeface="Calibri"/>
              </a:rPr>
              <a:t> </a:t>
            </a:r>
            <a:r>
              <a:rPr sz="2800" b="1" i="1" dirty="0">
                <a:latin typeface="Calibri"/>
                <a:cs typeface="Calibri"/>
              </a:rPr>
              <a:t>For</a:t>
            </a:r>
            <a:r>
              <a:rPr sz="2800" b="1" i="1" spc="-15" dirty="0">
                <a:latin typeface="Calibri"/>
                <a:cs typeface="Calibri"/>
              </a:rPr>
              <a:t> </a:t>
            </a:r>
            <a:r>
              <a:rPr sz="2800" b="1" i="1" spc="-10" dirty="0">
                <a:latin typeface="Calibri"/>
                <a:cs typeface="Calibri"/>
              </a:rPr>
              <a:t>receiving</a:t>
            </a:r>
            <a:r>
              <a:rPr sz="2800" b="1" i="1" spc="-15" dirty="0">
                <a:latin typeface="Calibri"/>
                <a:cs typeface="Calibri"/>
              </a:rPr>
              <a:t> </a:t>
            </a:r>
            <a:r>
              <a:rPr sz="2800" b="1" i="1" spc="-5" dirty="0">
                <a:latin typeface="Calibri"/>
                <a:cs typeface="Calibri"/>
              </a:rPr>
              <a:t>call</a:t>
            </a:r>
            <a:r>
              <a:rPr sz="2800" b="1" i="1" spc="-20" dirty="0">
                <a:latin typeface="Calibri"/>
                <a:cs typeface="Calibri"/>
              </a:rPr>
              <a:t> </a:t>
            </a:r>
            <a:r>
              <a:rPr sz="2800" b="1" i="1" spc="-5" dirty="0">
                <a:latin typeface="Calibri"/>
                <a:cs typeface="Calibri"/>
              </a:rPr>
              <a:t>money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22340" y="3268979"/>
            <a:ext cx="3956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r.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39" y="3172459"/>
            <a:ext cx="4262755" cy="1391920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60"/>
              </a:spcBef>
            </a:pP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Bank</a:t>
            </a:r>
            <a:r>
              <a:rPr sz="2400" spc="-4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584200" marR="5080">
              <a:lnSpc>
                <a:spcPct val="120800"/>
              </a:lnSpc>
              <a:spcBef>
                <a:spcPts val="16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To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Debentures </a:t>
            </a: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..........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Call A/c </a:t>
            </a:r>
            <a:r>
              <a:rPr sz="2400" spc="-5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(Being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call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money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received)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0090" y="314959"/>
            <a:ext cx="7762240" cy="1061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58010" marR="5080" indent="-1845310">
              <a:lnSpc>
                <a:spcPct val="100000"/>
              </a:lnSpc>
              <a:spcBef>
                <a:spcPts val="100"/>
              </a:spcBef>
              <a:tabLst>
                <a:tab pos="2076450" algn="l"/>
                <a:tab pos="5034280" algn="l"/>
                <a:tab pos="5658485" algn="l"/>
              </a:tabLst>
            </a:pPr>
            <a:r>
              <a:rPr sz="3400" b="1" spc="405" dirty="0">
                <a:solidFill>
                  <a:srgbClr val="BF4F4C"/>
                </a:solidFill>
                <a:latin typeface="Arial"/>
                <a:cs typeface="Arial"/>
              </a:rPr>
              <a:t>I</a:t>
            </a:r>
            <a:r>
              <a:rPr sz="3400" b="1" spc="229" dirty="0">
                <a:solidFill>
                  <a:srgbClr val="BF4F4C"/>
                </a:solidFill>
                <a:latin typeface="Arial"/>
                <a:cs typeface="Arial"/>
              </a:rPr>
              <a:t>s</a:t>
            </a:r>
            <a:r>
              <a:rPr sz="3400" b="1" spc="225" dirty="0">
                <a:solidFill>
                  <a:srgbClr val="BF4F4C"/>
                </a:solidFill>
                <a:latin typeface="Arial"/>
                <a:cs typeface="Arial"/>
              </a:rPr>
              <a:t>s</a:t>
            </a:r>
            <a:r>
              <a:rPr sz="3400" b="1" spc="254" dirty="0">
                <a:solidFill>
                  <a:srgbClr val="BF4F4C"/>
                </a:solidFill>
                <a:latin typeface="Arial"/>
                <a:cs typeface="Arial"/>
              </a:rPr>
              <a:t>u</a:t>
            </a:r>
            <a:r>
              <a:rPr sz="3400" b="1" spc="125" dirty="0">
                <a:solidFill>
                  <a:srgbClr val="BF4F4C"/>
                </a:solidFill>
                <a:latin typeface="Arial"/>
                <a:cs typeface="Arial"/>
              </a:rPr>
              <a:t>e</a:t>
            </a:r>
            <a:r>
              <a:rPr sz="3400" b="1" spc="465" dirty="0">
                <a:solidFill>
                  <a:srgbClr val="BF4F4C"/>
                </a:solidFill>
                <a:latin typeface="Arial"/>
                <a:cs typeface="Arial"/>
              </a:rPr>
              <a:t> </a:t>
            </a:r>
            <a:r>
              <a:rPr sz="3400" b="1" spc="254" dirty="0">
                <a:solidFill>
                  <a:srgbClr val="BF4F4C"/>
                </a:solidFill>
                <a:latin typeface="Arial"/>
                <a:cs typeface="Arial"/>
              </a:rPr>
              <a:t>o</a:t>
            </a:r>
            <a:r>
              <a:rPr sz="3400" b="1" dirty="0">
                <a:solidFill>
                  <a:srgbClr val="BF4F4C"/>
                </a:solidFill>
                <a:latin typeface="Arial"/>
                <a:cs typeface="Arial"/>
              </a:rPr>
              <a:t>f	</a:t>
            </a:r>
            <a:r>
              <a:rPr sz="3400" b="1" spc="330" dirty="0">
                <a:solidFill>
                  <a:srgbClr val="BF4F4C"/>
                </a:solidFill>
                <a:latin typeface="Arial"/>
                <a:cs typeface="Arial"/>
              </a:rPr>
              <a:t>D</a:t>
            </a:r>
            <a:r>
              <a:rPr sz="3400" b="1" spc="405" dirty="0">
                <a:solidFill>
                  <a:srgbClr val="BF4F4C"/>
                </a:solidFill>
                <a:latin typeface="Arial"/>
                <a:cs typeface="Arial"/>
              </a:rPr>
              <a:t>e</a:t>
            </a:r>
            <a:r>
              <a:rPr sz="3400" b="1" spc="325" dirty="0">
                <a:solidFill>
                  <a:srgbClr val="BF4F4C"/>
                </a:solidFill>
                <a:latin typeface="Arial"/>
                <a:cs typeface="Arial"/>
              </a:rPr>
              <a:t>b</a:t>
            </a:r>
            <a:r>
              <a:rPr sz="3400" b="1" spc="405" dirty="0">
                <a:solidFill>
                  <a:srgbClr val="BF4F4C"/>
                </a:solidFill>
                <a:latin typeface="Arial"/>
                <a:cs typeface="Arial"/>
              </a:rPr>
              <a:t>e</a:t>
            </a:r>
            <a:r>
              <a:rPr sz="3400" b="1" spc="245" dirty="0">
                <a:solidFill>
                  <a:srgbClr val="BF4F4C"/>
                </a:solidFill>
                <a:latin typeface="Arial"/>
                <a:cs typeface="Arial"/>
              </a:rPr>
              <a:t>n</a:t>
            </a:r>
            <a:r>
              <a:rPr sz="3400" b="1" spc="350" dirty="0">
                <a:solidFill>
                  <a:srgbClr val="BF4F4C"/>
                </a:solidFill>
                <a:latin typeface="Arial"/>
                <a:cs typeface="Arial"/>
              </a:rPr>
              <a:t>t</a:t>
            </a:r>
            <a:r>
              <a:rPr sz="3400" b="1" spc="254" dirty="0">
                <a:solidFill>
                  <a:srgbClr val="BF4F4C"/>
                </a:solidFill>
                <a:latin typeface="Arial"/>
                <a:cs typeface="Arial"/>
              </a:rPr>
              <a:t>u</a:t>
            </a:r>
            <a:r>
              <a:rPr sz="3400" b="1" spc="450" dirty="0">
                <a:solidFill>
                  <a:srgbClr val="BF4F4C"/>
                </a:solidFill>
                <a:latin typeface="Arial"/>
                <a:cs typeface="Arial"/>
              </a:rPr>
              <a:t>r</a:t>
            </a:r>
            <a:r>
              <a:rPr sz="3400" b="1" spc="395" dirty="0">
                <a:solidFill>
                  <a:srgbClr val="BF4F4C"/>
                </a:solidFill>
                <a:latin typeface="Arial"/>
                <a:cs typeface="Arial"/>
              </a:rPr>
              <a:t>e</a:t>
            </a:r>
            <a:r>
              <a:rPr sz="3400" b="1" spc="-50" dirty="0">
                <a:solidFill>
                  <a:srgbClr val="BF4F4C"/>
                </a:solidFill>
                <a:latin typeface="Arial"/>
                <a:cs typeface="Arial"/>
              </a:rPr>
              <a:t>s</a:t>
            </a:r>
            <a:r>
              <a:rPr sz="3400" b="1" dirty="0">
                <a:solidFill>
                  <a:srgbClr val="BF4F4C"/>
                </a:solidFill>
                <a:latin typeface="Arial"/>
                <a:cs typeface="Arial"/>
              </a:rPr>
              <a:t>	</a:t>
            </a:r>
            <a:r>
              <a:rPr sz="3400" b="1" spc="395" dirty="0">
                <a:solidFill>
                  <a:srgbClr val="BF4F4C"/>
                </a:solidFill>
                <a:latin typeface="Arial"/>
                <a:cs typeface="Arial"/>
              </a:rPr>
              <a:t>a</a:t>
            </a:r>
            <a:r>
              <a:rPr sz="3400" b="1" spc="70" dirty="0">
                <a:solidFill>
                  <a:srgbClr val="BF4F4C"/>
                </a:solidFill>
                <a:latin typeface="Arial"/>
                <a:cs typeface="Arial"/>
              </a:rPr>
              <a:t>t</a:t>
            </a:r>
            <a:r>
              <a:rPr sz="3400" b="1" dirty="0">
                <a:solidFill>
                  <a:srgbClr val="BF4F4C"/>
                </a:solidFill>
                <a:latin typeface="Arial"/>
                <a:cs typeface="Arial"/>
              </a:rPr>
              <a:t>	</a:t>
            </a:r>
            <a:r>
              <a:rPr sz="3400" b="1" spc="275" dirty="0">
                <a:solidFill>
                  <a:srgbClr val="BF4F4C"/>
                </a:solidFill>
                <a:latin typeface="Arial"/>
                <a:cs typeface="Arial"/>
              </a:rPr>
              <a:t>P</a:t>
            </a:r>
            <a:r>
              <a:rPr sz="3400" b="1" spc="450" dirty="0">
                <a:solidFill>
                  <a:srgbClr val="BF4F4C"/>
                </a:solidFill>
                <a:latin typeface="Arial"/>
                <a:cs typeface="Arial"/>
              </a:rPr>
              <a:t>r</a:t>
            </a:r>
            <a:r>
              <a:rPr sz="3400" b="1" spc="395" dirty="0">
                <a:solidFill>
                  <a:srgbClr val="BF4F4C"/>
                </a:solidFill>
                <a:latin typeface="Arial"/>
                <a:cs typeface="Arial"/>
              </a:rPr>
              <a:t>e</a:t>
            </a:r>
            <a:r>
              <a:rPr sz="3400" b="1" spc="260" dirty="0">
                <a:solidFill>
                  <a:srgbClr val="BF4F4C"/>
                </a:solidFill>
                <a:latin typeface="Arial"/>
                <a:cs typeface="Arial"/>
              </a:rPr>
              <a:t>m</a:t>
            </a:r>
            <a:r>
              <a:rPr sz="3400" b="1" spc="270" dirty="0">
                <a:solidFill>
                  <a:srgbClr val="BF4F4C"/>
                </a:solidFill>
                <a:latin typeface="Arial"/>
                <a:cs typeface="Arial"/>
              </a:rPr>
              <a:t>i</a:t>
            </a:r>
            <a:r>
              <a:rPr sz="3400" b="1" spc="245" dirty="0">
                <a:solidFill>
                  <a:srgbClr val="BF4F4C"/>
                </a:solidFill>
                <a:latin typeface="Arial"/>
                <a:cs typeface="Arial"/>
              </a:rPr>
              <a:t>u</a:t>
            </a:r>
            <a:r>
              <a:rPr sz="3400" b="1" spc="-10" dirty="0">
                <a:solidFill>
                  <a:srgbClr val="BF4F4C"/>
                </a:solidFill>
                <a:latin typeface="Arial"/>
                <a:cs typeface="Arial"/>
              </a:rPr>
              <a:t>m  </a:t>
            </a:r>
            <a:r>
              <a:rPr sz="3400" spc="140" dirty="0">
                <a:solidFill>
                  <a:srgbClr val="BF4F4C"/>
                </a:solidFill>
                <a:latin typeface="Arial MT"/>
                <a:cs typeface="Arial MT"/>
              </a:rPr>
              <a:t>Redeemable</a:t>
            </a:r>
            <a:r>
              <a:rPr sz="3400" spc="-10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400" spc="185" dirty="0">
                <a:solidFill>
                  <a:srgbClr val="BF4F4C"/>
                </a:solidFill>
                <a:latin typeface="Arial MT"/>
                <a:cs typeface="Arial MT"/>
              </a:rPr>
              <a:t>at</a:t>
            </a:r>
            <a:r>
              <a:rPr sz="3400" spc="-10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400" spc="155" dirty="0">
                <a:solidFill>
                  <a:srgbClr val="BF4F4C"/>
                </a:solidFill>
                <a:latin typeface="Arial MT"/>
                <a:cs typeface="Arial MT"/>
              </a:rPr>
              <a:t>Par</a:t>
            </a:r>
            <a:endParaRPr sz="34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76070"/>
            <a:ext cx="14160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 MT"/>
                <a:cs typeface="Arial MT"/>
              </a:rPr>
              <a:t>•</a:t>
            </a:r>
            <a:endParaRPr sz="26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551939"/>
            <a:ext cx="7555230" cy="1971039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2600" b="1" i="1" spc="-5" dirty="0">
                <a:latin typeface="Calibri"/>
                <a:cs typeface="Calibri"/>
              </a:rPr>
              <a:t>(i)</a:t>
            </a:r>
            <a:r>
              <a:rPr sz="2600" b="1" i="1" dirty="0">
                <a:latin typeface="Calibri"/>
                <a:cs typeface="Calibri"/>
              </a:rPr>
              <a:t> </a:t>
            </a:r>
            <a:r>
              <a:rPr sz="2600" b="1" i="1" spc="-5" dirty="0">
                <a:latin typeface="Calibri"/>
                <a:cs typeface="Calibri"/>
              </a:rPr>
              <a:t>When</a:t>
            </a:r>
            <a:r>
              <a:rPr sz="2600" b="1" i="1" spc="-10" dirty="0">
                <a:latin typeface="Calibri"/>
                <a:cs typeface="Calibri"/>
              </a:rPr>
              <a:t> </a:t>
            </a:r>
            <a:r>
              <a:rPr sz="2600" b="1" i="1" spc="-5" dirty="0">
                <a:latin typeface="Calibri"/>
                <a:cs typeface="Calibri"/>
              </a:rPr>
              <a:t>premium </a:t>
            </a:r>
            <a:r>
              <a:rPr sz="2600" b="1" i="1" dirty="0">
                <a:latin typeface="Calibri"/>
                <a:cs typeface="Calibri"/>
              </a:rPr>
              <a:t>has</a:t>
            </a:r>
            <a:r>
              <a:rPr sz="2600" b="1" i="1" spc="-5" dirty="0">
                <a:latin typeface="Calibri"/>
                <a:cs typeface="Calibri"/>
              </a:rPr>
              <a:t> </a:t>
            </a:r>
            <a:r>
              <a:rPr sz="2600" b="1" i="1" dirty="0">
                <a:latin typeface="Calibri"/>
                <a:cs typeface="Calibri"/>
              </a:rPr>
              <a:t>been</a:t>
            </a:r>
            <a:r>
              <a:rPr sz="2600" b="1" i="1" spc="-10" dirty="0">
                <a:latin typeface="Calibri"/>
                <a:cs typeface="Calibri"/>
              </a:rPr>
              <a:t> </a:t>
            </a:r>
            <a:r>
              <a:rPr sz="2600" b="1" i="1" spc="-5" dirty="0">
                <a:latin typeface="Calibri"/>
                <a:cs typeface="Calibri"/>
              </a:rPr>
              <a:t>called</a:t>
            </a:r>
            <a:r>
              <a:rPr sz="2600" b="1" i="1" dirty="0">
                <a:latin typeface="Calibri"/>
                <a:cs typeface="Calibri"/>
              </a:rPr>
              <a:t> </a:t>
            </a:r>
            <a:r>
              <a:rPr sz="2600" b="1" i="1" spc="-10" dirty="0">
                <a:latin typeface="Calibri"/>
                <a:cs typeface="Calibri"/>
              </a:rPr>
              <a:t>on </a:t>
            </a:r>
            <a:r>
              <a:rPr sz="2600" b="1" i="1" spc="-5" dirty="0">
                <a:latin typeface="Calibri"/>
                <a:cs typeface="Calibri"/>
              </a:rPr>
              <a:t>application</a:t>
            </a:r>
            <a:endParaRPr sz="2600">
              <a:latin typeface="Calibri"/>
              <a:cs typeface="Calibri"/>
            </a:endParaRPr>
          </a:p>
          <a:p>
            <a:pPr marL="12700" marR="5080">
              <a:lnSpc>
                <a:spcPct val="90000"/>
              </a:lnSpc>
              <a:spcBef>
                <a:spcPts val="640"/>
              </a:spcBef>
              <a:tabLst>
                <a:tab pos="6641465" algn="l"/>
              </a:tabLst>
            </a:pP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application money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will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 consist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money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a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n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d pre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m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ium.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h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e a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m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unt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re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c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eiv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e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d 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a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s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pre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m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ium	</a:t>
            </a:r>
            <a:r>
              <a:rPr sz="2600" spc="10" dirty="0">
                <a:solidFill>
                  <a:srgbClr val="0000FF"/>
                </a:solidFill>
                <a:latin typeface="Calibri"/>
                <a:cs typeface="Calibri"/>
              </a:rPr>
              <a:t>s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h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uld  be credited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to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‘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Security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Premium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Account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.’ On 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allotment,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application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money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will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be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transferred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as: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36740" y="3559809"/>
            <a:ext cx="3956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r.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50339" y="3516629"/>
            <a:ext cx="4208145" cy="12484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6465" marR="773430" indent="-914400">
              <a:lnSpc>
                <a:spcPct val="111800"/>
              </a:lnSpc>
              <a:spcBef>
                <a:spcPts val="100"/>
              </a:spcBef>
            </a:pP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Debentures Application A/c </a:t>
            </a:r>
            <a:r>
              <a:rPr sz="2400" spc="-5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4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4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926465">
              <a:lnSpc>
                <a:spcPct val="100000"/>
              </a:lnSpc>
              <a:spcBef>
                <a:spcPts val="31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4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Securities</a:t>
            </a:r>
            <a:r>
              <a:rPr sz="24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Premium</a:t>
            </a:r>
            <a:r>
              <a:rPr sz="24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39" y="4779009"/>
            <a:ext cx="7003415" cy="72009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</a:pPr>
            <a:r>
              <a:rPr sz="2400" spc="-5" dirty="0">
                <a:latin typeface="Calibri"/>
                <a:cs typeface="Calibri"/>
              </a:rPr>
              <a:t>(Being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application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money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transferred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to debentures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security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premium A/c)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2989" y="254000"/>
            <a:ext cx="7013575" cy="1184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7465" algn="ctr">
              <a:lnSpc>
                <a:spcPct val="100000"/>
              </a:lnSpc>
              <a:spcBef>
                <a:spcPts val="100"/>
              </a:spcBef>
            </a:pPr>
            <a:r>
              <a:rPr sz="3800" b="1" spc="275" dirty="0">
                <a:solidFill>
                  <a:srgbClr val="BF4F4C"/>
                </a:solidFill>
                <a:latin typeface="Arial"/>
                <a:cs typeface="Arial"/>
              </a:rPr>
              <a:t>Issue</a:t>
            </a:r>
            <a:r>
              <a:rPr sz="3800" b="1" spc="484" dirty="0">
                <a:solidFill>
                  <a:srgbClr val="BF4F4C"/>
                </a:solidFill>
                <a:latin typeface="Arial"/>
                <a:cs typeface="Arial"/>
              </a:rPr>
              <a:t> </a:t>
            </a:r>
            <a:r>
              <a:rPr sz="3800" b="1" spc="135" dirty="0">
                <a:solidFill>
                  <a:srgbClr val="BF4F4C"/>
                </a:solidFill>
                <a:latin typeface="Arial"/>
                <a:cs typeface="Arial"/>
              </a:rPr>
              <a:t>of</a:t>
            </a:r>
            <a:r>
              <a:rPr sz="3800" b="1" spc="495" dirty="0">
                <a:solidFill>
                  <a:srgbClr val="BF4F4C"/>
                </a:solidFill>
                <a:latin typeface="Arial"/>
                <a:cs typeface="Arial"/>
              </a:rPr>
              <a:t> </a:t>
            </a:r>
            <a:r>
              <a:rPr sz="3800" b="1" spc="345" dirty="0">
                <a:solidFill>
                  <a:srgbClr val="BF4F4C"/>
                </a:solidFill>
                <a:latin typeface="Arial"/>
                <a:cs typeface="Arial"/>
              </a:rPr>
              <a:t>Debentures</a:t>
            </a:r>
            <a:r>
              <a:rPr sz="3800" b="1" spc="500" dirty="0">
                <a:solidFill>
                  <a:srgbClr val="BF4F4C"/>
                </a:solidFill>
                <a:latin typeface="Arial"/>
                <a:cs typeface="Arial"/>
              </a:rPr>
              <a:t> </a:t>
            </a:r>
            <a:r>
              <a:rPr sz="3800" b="1" spc="254" dirty="0">
                <a:solidFill>
                  <a:srgbClr val="BF4F4C"/>
                </a:solidFill>
                <a:latin typeface="Arial"/>
                <a:cs typeface="Arial"/>
              </a:rPr>
              <a:t>at</a:t>
            </a:r>
            <a:endParaRPr sz="3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  <a:tabLst>
                <a:tab pos="2533015" algn="l"/>
              </a:tabLst>
            </a:pPr>
            <a:r>
              <a:rPr sz="3800" b="1" spc="295" dirty="0">
                <a:solidFill>
                  <a:srgbClr val="BF4F4C"/>
                </a:solidFill>
                <a:latin typeface="Arial"/>
                <a:cs typeface="Arial"/>
              </a:rPr>
              <a:t>Premium	</a:t>
            </a:r>
            <a:r>
              <a:rPr sz="3800" spc="155" dirty="0">
                <a:solidFill>
                  <a:srgbClr val="BF4F4C"/>
                </a:solidFill>
                <a:latin typeface="Arial MT"/>
                <a:cs typeface="Arial MT"/>
              </a:rPr>
              <a:t>Redeemable</a:t>
            </a:r>
            <a:r>
              <a:rPr sz="3800" spc="-14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800" spc="210" dirty="0">
                <a:solidFill>
                  <a:srgbClr val="BF4F4C"/>
                </a:solidFill>
                <a:latin typeface="Arial MT"/>
                <a:cs typeface="Arial MT"/>
              </a:rPr>
              <a:t>at</a:t>
            </a:r>
            <a:r>
              <a:rPr sz="3800" spc="-15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800" spc="175" dirty="0">
                <a:solidFill>
                  <a:srgbClr val="BF4F4C"/>
                </a:solidFill>
                <a:latin typeface="Arial MT"/>
                <a:cs typeface="Arial MT"/>
              </a:rPr>
              <a:t>Par</a:t>
            </a:r>
            <a:endParaRPr sz="3800">
              <a:latin typeface="Arial MT"/>
              <a:cs typeface="Arial M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3220"/>
            <a:ext cx="7814945" cy="1565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410335" indent="-342900">
              <a:lnSpc>
                <a:spcPct val="100000"/>
              </a:lnSpc>
              <a:spcBef>
                <a:spcPts val="100"/>
              </a:spcBef>
            </a:pPr>
            <a:r>
              <a:rPr sz="3200" b="1" i="1" dirty="0">
                <a:latin typeface="Calibri"/>
                <a:cs typeface="Calibri"/>
              </a:rPr>
              <a:t>(ii) </a:t>
            </a:r>
            <a:r>
              <a:rPr sz="3200" b="1" i="1" spc="-5" dirty="0">
                <a:latin typeface="Calibri"/>
                <a:cs typeface="Calibri"/>
              </a:rPr>
              <a:t>If the premium </a:t>
            </a:r>
            <a:r>
              <a:rPr sz="3200" b="1" i="1" dirty="0">
                <a:latin typeface="Calibri"/>
                <a:cs typeface="Calibri"/>
              </a:rPr>
              <a:t>is called </a:t>
            </a:r>
            <a:r>
              <a:rPr sz="3200" b="1" i="1" spc="-5" dirty="0">
                <a:latin typeface="Calibri"/>
                <a:cs typeface="Calibri"/>
              </a:rPr>
              <a:t>along </a:t>
            </a:r>
            <a:r>
              <a:rPr sz="3200" b="1" i="1" dirty="0">
                <a:latin typeface="Calibri"/>
                <a:cs typeface="Calibri"/>
              </a:rPr>
              <a:t>with </a:t>
            </a:r>
            <a:r>
              <a:rPr sz="3200" b="1" i="1" spc="-710" dirty="0">
                <a:latin typeface="Calibri"/>
                <a:cs typeface="Calibri"/>
              </a:rPr>
              <a:t> </a:t>
            </a:r>
            <a:r>
              <a:rPr sz="3200" b="1" i="1" dirty="0">
                <a:latin typeface="Calibri"/>
                <a:cs typeface="Calibri"/>
              </a:rPr>
              <a:t>allotment</a:t>
            </a:r>
            <a:r>
              <a:rPr sz="3200" b="1" i="1" spc="-15" dirty="0">
                <a:latin typeface="Calibri"/>
                <a:cs typeface="Calibri"/>
              </a:rPr>
              <a:t> </a:t>
            </a:r>
            <a:r>
              <a:rPr sz="3200" b="1" i="1" spc="-5" dirty="0">
                <a:latin typeface="Calibri"/>
                <a:cs typeface="Calibri"/>
              </a:rPr>
              <a:t>money,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1090"/>
              </a:spcBef>
            </a:pPr>
            <a:r>
              <a:rPr sz="2800" spc="-5" dirty="0">
                <a:latin typeface="Calibri"/>
                <a:cs typeface="Calibri"/>
              </a:rPr>
              <a:t>then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entry </a:t>
            </a:r>
            <a:r>
              <a:rPr sz="2800" spc="-5" dirty="0">
                <a:latin typeface="Calibri"/>
                <a:cs typeface="Calibri"/>
              </a:rPr>
              <a:t>for making</a:t>
            </a:r>
            <a:r>
              <a:rPr sz="2800" spc="-10" dirty="0">
                <a:latin typeface="Calibri"/>
                <a:cs typeface="Calibri"/>
              </a:rPr>
              <a:t> due</a:t>
            </a:r>
            <a:r>
              <a:rPr sz="2800" spc="-5" dirty="0">
                <a:latin typeface="Calibri"/>
                <a:cs typeface="Calibri"/>
              </a:rPr>
              <a:t> allotment money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will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be: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36740" y="3272790"/>
            <a:ext cx="45593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39" y="3183889"/>
            <a:ext cx="4402455" cy="1570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603885" algn="ctr">
              <a:lnSpc>
                <a:spcPct val="120800"/>
              </a:lnSpc>
              <a:spcBef>
                <a:spcPts val="100"/>
              </a:spcBef>
            </a:pP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Debentures Allotment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A/c </a:t>
            </a:r>
            <a:r>
              <a:rPr sz="2800" spc="-6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 Debentures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800">
              <a:latin typeface="Calibri"/>
              <a:cs typeface="Calibri"/>
            </a:endParaRPr>
          </a:p>
          <a:p>
            <a:pPr marL="571500" algn="ctr">
              <a:lnSpc>
                <a:spcPct val="100000"/>
              </a:lnSpc>
              <a:spcBef>
                <a:spcPts val="690"/>
              </a:spcBef>
            </a:pP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8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Securities</a:t>
            </a:r>
            <a:r>
              <a:rPr sz="28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Premium</a:t>
            </a:r>
            <a:r>
              <a:rPr sz="28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839" y="4818379"/>
            <a:ext cx="726313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Calibri"/>
                <a:cs typeface="Calibri"/>
              </a:rPr>
              <a:t>(Being allotment money, </a:t>
            </a:r>
            <a:r>
              <a:rPr sz="2800" spc="-10" dirty="0">
                <a:latin typeface="Calibri"/>
                <a:cs typeface="Calibri"/>
              </a:rPr>
              <a:t>including premium </a:t>
            </a:r>
            <a:r>
              <a:rPr sz="2800" spc="-5" dirty="0">
                <a:latin typeface="Calibri"/>
                <a:cs typeface="Calibri"/>
              </a:rPr>
              <a:t>made </a:t>
            </a:r>
            <a:r>
              <a:rPr sz="2800" spc="-6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due)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2989" y="254000"/>
            <a:ext cx="7013575" cy="1184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7465" algn="ctr">
              <a:lnSpc>
                <a:spcPct val="100000"/>
              </a:lnSpc>
              <a:spcBef>
                <a:spcPts val="100"/>
              </a:spcBef>
            </a:pPr>
            <a:r>
              <a:rPr sz="3800" b="1" spc="275" dirty="0">
                <a:solidFill>
                  <a:srgbClr val="BF4F4C"/>
                </a:solidFill>
                <a:latin typeface="Arial"/>
                <a:cs typeface="Arial"/>
              </a:rPr>
              <a:t>Issue</a:t>
            </a:r>
            <a:r>
              <a:rPr sz="3800" b="1" spc="484" dirty="0">
                <a:solidFill>
                  <a:srgbClr val="BF4F4C"/>
                </a:solidFill>
                <a:latin typeface="Arial"/>
                <a:cs typeface="Arial"/>
              </a:rPr>
              <a:t> </a:t>
            </a:r>
            <a:r>
              <a:rPr sz="3800" b="1" spc="135" dirty="0">
                <a:solidFill>
                  <a:srgbClr val="BF4F4C"/>
                </a:solidFill>
                <a:latin typeface="Arial"/>
                <a:cs typeface="Arial"/>
              </a:rPr>
              <a:t>of</a:t>
            </a:r>
            <a:r>
              <a:rPr sz="3800" b="1" spc="495" dirty="0">
                <a:solidFill>
                  <a:srgbClr val="BF4F4C"/>
                </a:solidFill>
                <a:latin typeface="Arial"/>
                <a:cs typeface="Arial"/>
              </a:rPr>
              <a:t> </a:t>
            </a:r>
            <a:r>
              <a:rPr sz="3800" b="1" spc="345" dirty="0">
                <a:solidFill>
                  <a:srgbClr val="BF4F4C"/>
                </a:solidFill>
                <a:latin typeface="Arial"/>
                <a:cs typeface="Arial"/>
              </a:rPr>
              <a:t>Debentures</a:t>
            </a:r>
            <a:r>
              <a:rPr sz="3800" b="1" spc="500" dirty="0">
                <a:solidFill>
                  <a:srgbClr val="BF4F4C"/>
                </a:solidFill>
                <a:latin typeface="Arial"/>
                <a:cs typeface="Arial"/>
              </a:rPr>
              <a:t> </a:t>
            </a:r>
            <a:r>
              <a:rPr sz="3800" b="1" spc="254" dirty="0">
                <a:solidFill>
                  <a:srgbClr val="BF4F4C"/>
                </a:solidFill>
                <a:latin typeface="Arial"/>
                <a:cs typeface="Arial"/>
              </a:rPr>
              <a:t>at</a:t>
            </a:r>
            <a:endParaRPr sz="3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  <a:tabLst>
                <a:tab pos="2533015" algn="l"/>
              </a:tabLst>
            </a:pPr>
            <a:r>
              <a:rPr sz="3800" b="1" spc="295" dirty="0">
                <a:solidFill>
                  <a:srgbClr val="BF4F4C"/>
                </a:solidFill>
                <a:latin typeface="Arial"/>
                <a:cs typeface="Arial"/>
              </a:rPr>
              <a:t>Premium	</a:t>
            </a:r>
            <a:r>
              <a:rPr sz="3800" spc="155" dirty="0">
                <a:solidFill>
                  <a:srgbClr val="BF4F4C"/>
                </a:solidFill>
                <a:latin typeface="Arial MT"/>
                <a:cs typeface="Arial MT"/>
              </a:rPr>
              <a:t>Redeemable</a:t>
            </a:r>
            <a:r>
              <a:rPr sz="3800" spc="-14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800" spc="210" dirty="0">
                <a:solidFill>
                  <a:srgbClr val="BF4F4C"/>
                </a:solidFill>
                <a:latin typeface="Arial MT"/>
                <a:cs typeface="Arial MT"/>
              </a:rPr>
              <a:t>at</a:t>
            </a:r>
            <a:r>
              <a:rPr sz="3800" spc="-15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800" spc="175" dirty="0">
                <a:solidFill>
                  <a:srgbClr val="BF4F4C"/>
                </a:solidFill>
                <a:latin typeface="Arial MT"/>
                <a:cs typeface="Arial MT"/>
              </a:rPr>
              <a:t>Par</a:t>
            </a:r>
            <a:endParaRPr sz="3800">
              <a:latin typeface="Arial MT"/>
              <a:cs typeface="Arial M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14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29409"/>
            <a:ext cx="7928609" cy="73914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55600" marR="5080" indent="-342900">
              <a:lnSpc>
                <a:spcPts val="2500"/>
              </a:lnSpc>
              <a:spcBef>
                <a:spcPts val="700"/>
              </a:spcBef>
            </a:pPr>
            <a:r>
              <a:rPr sz="2600" i="1" spc="-5" dirty="0">
                <a:latin typeface="Calibri"/>
                <a:cs typeface="Calibri"/>
              </a:rPr>
              <a:t>(iii)</a:t>
            </a:r>
            <a:r>
              <a:rPr sz="2600" i="1" spc="-10" dirty="0">
                <a:latin typeface="Calibri"/>
                <a:cs typeface="Calibri"/>
              </a:rPr>
              <a:t> </a:t>
            </a:r>
            <a:r>
              <a:rPr sz="2600" i="1" dirty="0">
                <a:latin typeface="Calibri"/>
                <a:cs typeface="Calibri"/>
              </a:rPr>
              <a:t>If</a:t>
            </a:r>
            <a:r>
              <a:rPr sz="2600" i="1" spc="-10" dirty="0">
                <a:latin typeface="Calibri"/>
                <a:cs typeface="Calibri"/>
              </a:rPr>
              <a:t> </a:t>
            </a:r>
            <a:r>
              <a:rPr sz="2600" i="1" dirty="0">
                <a:latin typeface="Calibri"/>
                <a:cs typeface="Calibri"/>
              </a:rPr>
              <a:t>the </a:t>
            </a:r>
            <a:r>
              <a:rPr sz="2600" i="1" spc="-5" dirty="0">
                <a:latin typeface="Calibri"/>
                <a:cs typeface="Calibri"/>
              </a:rPr>
              <a:t>premium</a:t>
            </a:r>
            <a:r>
              <a:rPr sz="2600" i="1" spc="5" dirty="0">
                <a:latin typeface="Calibri"/>
                <a:cs typeface="Calibri"/>
              </a:rPr>
              <a:t> </a:t>
            </a:r>
            <a:r>
              <a:rPr sz="2600" i="1" dirty="0">
                <a:latin typeface="Calibri"/>
                <a:cs typeface="Calibri"/>
              </a:rPr>
              <a:t>is</a:t>
            </a:r>
            <a:r>
              <a:rPr sz="2600" i="1" spc="-10" dirty="0">
                <a:latin typeface="Calibri"/>
                <a:cs typeface="Calibri"/>
              </a:rPr>
              <a:t> </a:t>
            </a:r>
            <a:r>
              <a:rPr sz="2600" i="1" dirty="0">
                <a:latin typeface="Calibri"/>
                <a:cs typeface="Calibri"/>
              </a:rPr>
              <a:t>demanded</a:t>
            </a:r>
            <a:r>
              <a:rPr sz="2600" i="1" spc="-10" dirty="0">
                <a:latin typeface="Calibri"/>
                <a:cs typeface="Calibri"/>
              </a:rPr>
              <a:t> </a:t>
            </a:r>
            <a:r>
              <a:rPr sz="2600" i="1" dirty="0">
                <a:latin typeface="Calibri"/>
                <a:cs typeface="Calibri"/>
              </a:rPr>
              <a:t>along</a:t>
            </a:r>
            <a:r>
              <a:rPr sz="2600" i="1" spc="-5" dirty="0">
                <a:latin typeface="Calibri"/>
                <a:cs typeface="Calibri"/>
              </a:rPr>
              <a:t> </a:t>
            </a:r>
            <a:r>
              <a:rPr sz="2600" i="1" dirty="0">
                <a:latin typeface="Calibri"/>
                <a:cs typeface="Calibri"/>
              </a:rPr>
              <a:t>with</a:t>
            </a:r>
            <a:r>
              <a:rPr sz="2600" i="1" spc="-15" dirty="0">
                <a:latin typeface="Calibri"/>
                <a:cs typeface="Calibri"/>
              </a:rPr>
              <a:t> </a:t>
            </a:r>
            <a:r>
              <a:rPr sz="2600" i="1" dirty="0">
                <a:latin typeface="Calibri"/>
                <a:cs typeface="Calibri"/>
              </a:rPr>
              <a:t>call</a:t>
            </a:r>
            <a:r>
              <a:rPr sz="2600" i="1" spc="-15" dirty="0">
                <a:latin typeface="Calibri"/>
                <a:cs typeface="Calibri"/>
              </a:rPr>
              <a:t> </a:t>
            </a:r>
            <a:r>
              <a:rPr sz="2600" i="1" dirty="0">
                <a:latin typeface="Calibri"/>
                <a:cs typeface="Calibri"/>
              </a:rPr>
              <a:t>money,</a:t>
            </a:r>
            <a:r>
              <a:rPr sz="2600" i="1" spc="12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the </a:t>
            </a:r>
            <a:r>
              <a:rPr sz="2600" spc="-57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entry</a:t>
            </a:r>
            <a:r>
              <a:rPr sz="2600" spc="-15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for</a:t>
            </a:r>
            <a:r>
              <a:rPr sz="260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making</a:t>
            </a:r>
            <a:r>
              <a:rPr sz="260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due</a:t>
            </a:r>
            <a:r>
              <a:rPr sz="260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call</a:t>
            </a:r>
            <a:r>
              <a:rPr sz="260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money</a:t>
            </a:r>
            <a:r>
              <a:rPr sz="260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will be: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02437" y="2345690"/>
            <a:ext cx="42862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600" spc="10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39" y="2345690"/>
            <a:ext cx="4142740" cy="122047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584200" marR="756285" indent="-571500">
              <a:lnSpc>
                <a:spcPct val="101000"/>
              </a:lnSpc>
              <a:spcBef>
                <a:spcPts val="65"/>
              </a:spcBef>
            </a:pP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6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……..</a:t>
            </a:r>
            <a:r>
              <a:rPr sz="26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Call</a:t>
            </a:r>
            <a:r>
              <a:rPr sz="26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A/c </a:t>
            </a:r>
            <a:r>
              <a:rPr sz="2600" spc="-57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6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6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600">
              <a:latin typeface="Calibri"/>
              <a:cs typeface="Calibri"/>
            </a:endParaRPr>
          </a:p>
          <a:p>
            <a:pPr marL="584200">
              <a:lnSpc>
                <a:spcPct val="100000"/>
              </a:lnSpc>
              <a:spcBef>
                <a:spcPts val="20"/>
              </a:spcBef>
            </a:pP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6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Securities</a:t>
            </a:r>
            <a:r>
              <a:rPr sz="26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Premium</a:t>
            </a:r>
            <a:r>
              <a:rPr sz="26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3543300"/>
            <a:ext cx="8023225" cy="2170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Calibri"/>
                <a:cs typeface="Calibri"/>
              </a:rPr>
              <a:t>(Being call</a:t>
            </a:r>
            <a:r>
              <a:rPr sz="2600" spc="5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money including premium</a:t>
            </a:r>
            <a:r>
              <a:rPr sz="2600" spc="5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made</a:t>
            </a:r>
            <a:r>
              <a:rPr sz="2600" dirty="0">
                <a:latin typeface="Calibri"/>
                <a:cs typeface="Calibri"/>
              </a:rPr>
              <a:t> due)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2600" b="1" spc="-5" dirty="0">
                <a:latin typeface="Calibri"/>
                <a:cs typeface="Calibri"/>
              </a:rPr>
              <a:t>Note:</a:t>
            </a:r>
            <a:endParaRPr sz="2600">
              <a:latin typeface="Calibri"/>
              <a:cs typeface="Calibri"/>
            </a:endParaRPr>
          </a:p>
          <a:p>
            <a:pPr marL="355600" marR="5080">
              <a:lnSpc>
                <a:spcPct val="79900"/>
              </a:lnSpc>
              <a:spcBef>
                <a:spcPts val="645"/>
              </a:spcBef>
            </a:pP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Normally, 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it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is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mentioned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in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the question as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to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when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premium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is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receivable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-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 on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application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or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on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allotment or </a:t>
            </a:r>
            <a:r>
              <a:rPr sz="2600" spc="-57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on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call. If</a:t>
            </a:r>
            <a:r>
              <a:rPr sz="2600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not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mentined,</a:t>
            </a:r>
            <a:r>
              <a:rPr sz="2600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it is</a:t>
            </a:r>
            <a:r>
              <a:rPr sz="2600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assumed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that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600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premium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is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due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along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with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allotment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money.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50289" y="254000"/>
            <a:ext cx="7038975" cy="1184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6830" algn="ctr">
              <a:lnSpc>
                <a:spcPct val="100000"/>
              </a:lnSpc>
              <a:spcBef>
                <a:spcPts val="100"/>
              </a:spcBef>
            </a:pPr>
            <a:r>
              <a:rPr sz="3800" b="1" spc="275" dirty="0">
                <a:solidFill>
                  <a:srgbClr val="BF4F4C"/>
                </a:solidFill>
                <a:latin typeface="Arial"/>
                <a:cs typeface="Arial"/>
              </a:rPr>
              <a:t>Issue</a:t>
            </a:r>
            <a:r>
              <a:rPr sz="3800" b="1" spc="484" dirty="0">
                <a:solidFill>
                  <a:srgbClr val="BF4F4C"/>
                </a:solidFill>
                <a:latin typeface="Arial"/>
                <a:cs typeface="Arial"/>
              </a:rPr>
              <a:t> </a:t>
            </a:r>
            <a:r>
              <a:rPr sz="3800" b="1" spc="135" dirty="0">
                <a:solidFill>
                  <a:srgbClr val="BF4F4C"/>
                </a:solidFill>
                <a:latin typeface="Arial"/>
                <a:cs typeface="Arial"/>
              </a:rPr>
              <a:t>of</a:t>
            </a:r>
            <a:r>
              <a:rPr sz="3800" b="1" spc="495" dirty="0">
                <a:solidFill>
                  <a:srgbClr val="BF4F4C"/>
                </a:solidFill>
                <a:latin typeface="Arial"/>
                <a:cs typeface="Arial"/>
              </a:rPr>
              <a:t> </a:t>
            </a:r>
            <a:r>
              <a:rPr sz="3800" b="1" spc="345" dirty="0">
                <a:solidFill>
                  <a:srgbClr val="BF4F4C"/>
                </a:solidFill>
                <a:latin typeface="Arial"/>
                <a:cs typeface="Arial"/>
              </a:rPr>
              <a:t>Debentures</a:t>
            </a:r>
            <a:r>
              <a:rPr sz="3800" b="1" spc="500" dirty="0">
                <a:solidFill>
                  <a:srgbClr val="BF4F4C"/>
                </a:solidFill>
                <a:latin typeface="Arial"/>
                <a:cs typeface="Arial"/>
              </a:rPr>
              <a:t> </a:t>
            </a:r>
            <a:r>
              <a:rPr sz="3800" b="1" spc="254" dirty="0">
                <a:solidFill>
                  <a:srgbClr val="BF4F4C"/>
                </a:solidFill>
                <a:latin typeface="Arial"/>
                <a:cs typeface="Arial"/>
              </a:rPr>
              <a:t>at</a:t>
            </a:r>
            <a:endParaRPr sz="3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  <a:tabLst>
                <a:tab pos="2558415" algn="l"/>
              </a:tabLst>
            </a:pPr>
            <a:r>
              <a:rPr sz="3800" b="1" spc="285" dirty="0">
                <a:solidFill>
                  <a:srgbClr val="BF4F4C"/>
                </a:solidFill>
                <a:latin typeface="Arial"/>
                <a:cs typeface="Arial"/>
              </a:rPr>
              <a:t>Discount	</a:t>
            </a:r>
            <a:r>
              <a:rPr sz="3800" spc="155" dirty="0">
                <a:solidFill>
                  <a:srgbClr val="BF4F4C"/>
                </a:solidFill>
                <a:latin typeface="Arial MT"/>
                <a:cs typeface="Arial MT"/>
              </a:rPr>
              <a:t>Redeemable</a:t>
            </a:r>
            <a:r>
              <a:rPr sz="3800" spc="-14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800" spc="210" dirty="0">
                <a:solidFill>
                  <a:srgbClr val="BF4F4C"/>
                </a:solidFill>
                <a:latin typeface="Arial MT"/>
                <a:cs typeface="Arial MT"/>
              </a:rPr>
              <a:t>at</a:t>
            </a:r>
            <a:r>
              <a:rPr sz="3800" spc="-15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800" spc="175" dirty="0">
                <a:solidFill>
                  <a:srgbClr val="BF4F4C"/>
                </a:solidFill>
                <a:latin typeface="Arial MT"/>
                <a:cs typeface="Arial MT"/>
              </a:rPr>
              <a:t>Par</a:t>
            </a:r>
            <a:endParaRPr sz="38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15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878839" y="1633220"/>
            <a:ext cx="6915150" cy="1214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600" i="1" spc="-5" dirty="0">
                <a:latin typeface="Calibri"/>
                <a:cs typeface="Calibri"/>
              </a:rPr>
              <a:t>The </a:t>
            </a:r>
            <a:r>
              <a:rPr sz="2600" i="1" dirty="0">
                <a:latin typeface="Calibri"/>
                <a:cs typeface="Calibri"/>
              </a:rPr>
              <a:t>amount </a:t>
            </a:r>
            <a:r>
              <a:rPr sz="2600" i="1" spc="-5" dirty="0">
                <a:latin typeface="Calibri"/>
                <a:cs typeface="Calibri"/>
              </a:rPr>
              <a:t>of </a:t>
            </a:r>
            <a:r>
              <a:rPr sz="2600" i="1" dirty="0">
                <a:latin typeface="Calibri"/>
                <a:cs typeface="Calibri"/>
              </a:rPr>
              <a:t>discount is </a:t>
            </a:r>
            <a:r>
              <a:rPr sz="2600" i="1" spc="-5" dirty="0">
                <a:latin typeface="Calibri"/>
                <a:cs typeface="Calibri"/>
              </a:rPr>
              <a:t>recorded at </a:t>
            </a:r>
            <a:r>
              <a:rPr sz="2600" i="1" dirty="0">
                <a:latin typeface="Calibri"/>
                <a:cs typeface="Calibri"/>
              </a:rPr>
              <a:t>the time </a:t>
            </a:r>
            <a:r>
              <a:rPr sz="2600" i="1" spc="-5" dirty="0">
                <a:latin typeface="Calibri"/>
                <a:cs typeface="Calibri"/>
              </a:rPr>
              <a:t>of </a:t>
            </a:r>
            <a:r>
              <a:rPr sz="2600" i="1" dirty="0">
                <a:latin typeface="Calibri"/>
                <a:cs typeface="Calibri"/>
              </a:rPr>
              <a:t> allotment,</a:t>
            </a:r>
            <a:r>
              <a:rPr sz="2600" i="1" spc="-10" dirty="0">
                <a:latin typeface="Calibri"/>
                <a:cs typeface="Calibri"/>
              </a:rPr>
              <a:t> </a:t>
            </a:r>
            <a:r>
              <a:rPr sz="2600" i="1" spc="-5" dirty="0">
                <a:latin typeface="Calibri"/>
                <a:cs typeface="Calibri"/>
              </a:rPr>
              <a:t>therefore</a:t>
            </a:r>
            <a:r>
              <a:rPr sz="2600" i="1" dirty="0">
                <a:latin typeface="Calibri"/>
                <a:cs typeface="Calibri"/>
              </a:rPr>
              <a:t> the</a:t>
            </a:r>
            <a:r>
              <a:rPr sz="2600" i="1" spc="5" dirty="0">
                <a:latin typeface="Calibri"/>
                <a:cs typeface="Calibri"/>
              </a:rPr>
              <a:t> </a:t>
            </a:r>
            <a:r>
              <a:rPr sz="2600" i="1" spc="-5" dirty="0">
                <a:latin typeface="Calibri"/>
                <a:cs typeface="Calibri"/>
              </a:rPr>
              <a:t>following</a:t>
            </a:r>
            <a:r>
              <a:rPr sz="2600" i="1" dirty="0">
                <a:latin typeface="Calibri"/>
                <a:cs typeface="Calibri"/>
              </a:rPr>
              <a:t> </a:t>
            </a:r>
            <a:r>
              <a:rPr sz="2600" i="1" spc="-5" dirty="0">
                <a:latin typeface="Calibri"/>
                <a:cs typeface="Calibri"/>
              </a:rPr>
              <a:t>entries</a:t>
            </a:r>
            <a:r>
              <a:rPr sz="2600" i="1" dirty="0">
                <a:latin typeface="Calibri"/>
                <a:cs typeface="Calibri"/>
              </a:rPr>
              <a:t> </a:t>
            </a:r>
            <a:r>
              <a:rPr sz="2600" i="1" spc="-5" dirty="0">
                <a:latin typeface="Calibri"/>
                <a:cs typeface="Calibri"/>
              </a:rPr>
              <a:t>should be </a:t>
            </a:r>
            <a:r>
              <a:rPr sz="2600" i="1" spc="-570" dirty="0">
                <a:latin typeface="Calibri"/>
                <a:cs typeface="Calibri"/>
              </a:rPr>
              <a:t> </a:t>
            </a:r>
            <a:r>
              <a:rPr sz="2600" i="1" spc="-5" dirty="0">
                <a:latin typeface="Calibri"/>
                <a:cs typeface="Calibri"/>
              </a:rPr>
              <a:t>passed</a:t>
            </a:r>
            <a:r>
              <a:rPr sz="2600" i="1" spc="-10" dirty="0">
                <a:latin typeface="Calibri"/>
                <a:cs typeface="Calibri"/>
              </a:rPr>
              <a:t> </a:t>
            </a:r>
            <a:r>
              <a:rPr sz="2600" i="1" spc="-5" dirty="0">
                <a:latin typeface="Calibri"/>
                <a:cs typeface="Calibri"/>
              </a:rPr>
              <a:t>for</a:t>
            </a:r>
            <a:r>
              <a:rPr sz="2600" i="1" spc="-15" dirty="0">
                <a:latin typeface="Calibri"/>
                <a:cs typeface="Calibri"/>
              </a:rPr>
              <a:t> </a:t>
            </a:r>
            <a:r>
              <a:rPr sz="2600" i="1" dirty="0">
                <a:latin typeface="Calibri"/>
                <a:cs typeface="Calibri"/>
              </a:rPr>
              <a:t>making allotment money </a:t>
            </a:r>
            <a:r>
              <a:rPr sz="2600" i="1" spc="-5" dirty="0">
                <a:latin typeface="Calibri"/>
                <a:cs typeface="Calibri"/>
              </a:rPr>
              <a:t>due: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51140" y="2903220"/>
            <a:ext cx="42862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600" spc="10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04717" y="3382009"/>
            <a:ext cx="42862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r.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839" y="2820670"/>
            <a:ext cx="4911725" cy="1461770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6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Allotment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A/c</a:t>
            </a:r>
            <a:endParaRPr sz="2600">
              <a:latin typeface="Calibri"/>
              <a:cs typeface="Calibri"/>
            </a:endParaRPr>
          </a:p>
          <a:p>
            <a:pPr marL="584200" marR="5080" indent="-571500">
              <a:lnSpc>
                <a:spcPct val="120800"/>
              </a:lnSpc>
            </a:pP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Discount on Issue of Debentures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A/c </a:t>
            </a:r>
            <a:r>
              <a:rPr sz="2600" spc="-57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Debentures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39" y="4312920"/>
            <a:ext cx="7041515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Calibri"/>
                <a:cs typeface="Calibri"/>
              </a:rPr>
              <a:t>(Being amount made </a:t>
            </a:r>
            <a:r>
              <a:rPr sz="2600" dirty="0">
                <a:latin typeface="Calibri"/>
                <a:cs typeface="Calibri"/>
              </a:rPr>
              <a:t>due </a:t>
            </a:r>
            <a:r>
              <a:rPr sz="2600" spc="-5" dirty="0">
                <a:latin typeface="Calibri"/>
                <a:cs typeface="Calibri"/>
              </a:rPr>
              <a:t>on allotment </a:t>
            </a:r>
            <a:r>
              <a:rPr sz="2600" dirty="0">
                <a:latin typeface="Calibri"/>
                <a:cs typeface="Calibri"/>
              </a:rPr>
              <a:t>and </a:t>
            </a:r>
            <a:r>
              <a:rPr sz="2600" spc="-5" dirty="0">
                <a:latin typeface="Calibri"/>
                <a:cs typeface="Calibri"/>
              </a:rPr>
              <a:t>adjusted </a:t>
            </a:r>
            <a:r>
              <a:rPr sz="2600" spc="-575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discount)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2079" rIns="0" bIns="0" rtlCol="0">
            <a:spAutoFit/>
          </a:bodyPr>
          <a:lstStyle/>
          <a:p>
            <a:pPr marL="447040" marR="5080" indent="-363220">
              <a:lnSpc>
                <a:spcPct val="100000"/>
              </a:lnSpc>
              <a:spcBef>
                <a:spcPts val="100"/>
              </a:spcBef>
            </a:pPr>
            <a:r>
              <a:rPr sz="4000" spc="155" dirty="0">
                <a:solidFill>
                  <a:srgbClr val="BF4F4C"/>
                </a:solidFill>
                <a:latin typeface="Arial MT"/>
                <a:cs typeface="Arial MT"/>
              </a:rPr>
              <a:t>Issue</a:t>
            </a:r>
            <a:r>
              <a:rPr sz="4000" spc="-13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4000" spc="204" dirty="0">
                <a:solidFill>
                  <a:srgbClr val="BF4F4C"/>
                </a:solidFill>
                <a:latin typeface="Arial MT"/>
                <a:cs typeface="Arial MT"/>
              </a:rPr>
              <a:t>of</a:t>
            </a:r>
            <a:r>
              <a:rPr sz="4000" spc="-13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4000" spc="200" dirty="0">
                <a:solidFill>
                  <a:srgbClr val="BF4F4C"/>
                </a:solidFill>
                <a:latin typeface="Arial MT"/>
                <a:cs typeface="Arial MT"/>
              </a:rPr>
              <a:t>Debentures</a:t>
            </a:r>
            <a:r>
              <a:rPr sz="4000" spc="-12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4000" spc="270" dirty="0">
                <a:solidFill>
                  <a:srgbClr val="BF4F4C"/>
                </a:solidFill>
                <a:latin typeface="Arial MT"/>
                <a:cs typeface="Arial MT"/>
              </a:rPr>
              <a:t>for</a:t>
            </a:r>
            <a:r>
              <a:rPr sz="4000" spc="-12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4000" spc="140" dirty="0">
                <a:solidFill>
                  <a:srgbClr val="BF4F4C"/>
                </a:solidFill>
                <a:latin typeface="Arial MT"/>
                <a:cs typeface="Arial MT"/>
              </a:rPr>
              <a:t>Cash</a:t>
            </a:r>
            <a:r>
              <a:rPr sz="4000" spc="-12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4000" spc="220" dirty="0">
                <a:solidFill>
                  <a:srgbClr val="BF4F4C"/>
                </a:solidFill>
                <a:latin typeface="Arial MT"/>
                <a:cs typeface="Arial MT"/>
              </a:rPr>
              <a:t>at </a:t>
            </a:r>
            <a:r>
              <a:rPr sz="4000" spc="-110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4000" spc="185" dirty="0">
                <a:solidFill>
                  <a:srgbClr val="BF4F4C"/>
                </a:solidFill>
                <a:latin typeface="Arial MT"/>
                <a:cs typeface="Arial MT"/>
              </a:rPr>
              <a:t>Par</a:t>
            </a:r>
            <a:r>
              <a:rPr sz="4000" spc="-14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4000" spc="160" dirty="0">
                <a:solidFill>
                  <a:srgbClr val="BF4F4C"/>
                </a:solidFill>
                <a:latin typeface="Arial MT"/>
                <a:cs typeface="Arial MT"/>
              </a:rPr>
              <a:t>Redeemable</a:t>
            </a:r>
            <a:r>
              <a:rPr sz="4000" spc="-14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4000" spc="225" dirty="0">
                <a:solidFill>
                  <a:srgbClr val="BF4F4C"/>
                </a:solidFill>
                <a:latin typeface="Arial MT"/>
                <a:cs typeface="Arial MT"/>
              </a:rPr>
              <a:t>at</a:t>
            </a:r>
            <a:r>
              <a:rPr sz="4000" spc="-13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4000" spc="190" dirty="0">
                <a:solidFill>
                  <a:srgbClr val="BF4F4C"/>
                </a:solidFill>
                <a:latin typeface="Arial MT"/>
                <a:cs typeface="Arial MT"/>
              </a:rPr>
              <a:t>Premium</a:t>
            </a:r>
            <a:endParaRPr sz="40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342900" indent="-330835">
              <a:lnSpc>
                <a:spcPct val="100000"/>
              </a:lnSpc>
              <a:spcBef>
                <a:spcPts val="284"/>
              </a:spcBef>
              <a:buAutoNum type="arabicPeriod"/>
              <a:tabLst>
                <a:tab pos="343535" algn="l"/>
              </a:tabLst>
            </a:pPr>
            <a:r>
              <a:rPr spc="-5" dirty="0"/>
              <a:t>For</a:t>
            </a:r>
            <a:r>
              <a:rPr spc="-25" dirty="0"/>
              <a:t> </a:t>
            </a:r>
            <a:r>
              <a:rPr spc="-5" dirty="0"/>
              <a:t>receiving application</a:t>
            </a:r>
            <a:r>
              <a:rPr spc="-30" dirty="0"/>
              <a:t> </a:t>
            </a:r>
            <a:r>
              <a:rPr spc="-5" dirty="0"/>
              <a:t>money</a:t>
            </a:r>
          </a:p>
          <a:p>
            <a:pPr marL="927100">
              <a:lnSpc>
                <a:spcPct val="100000"/>
              </a:lnSpc>
              <a:spcBef>
                <a:spcPts val="170"/>
              </a:spcBef>
              <a:tabLst>
                <a:tab pos="5498465" algn="l"/>
              </a:tabLst>
            </a:pPr>
            <a:r>
              <a:rPr sz="2400" b="0" i="0" spc="-5" dirty="0">
                <a:solidFill>
                  <a:srgbClr val="0000FF"/>
                </a:solidFill>
                <a:latin typeface="Calibri"/>
                <a:cs typeface="Calibri"/>
              </a:rPr>
              <a:t>Bank A/c	Dr.</a:t>
            </a:r>
            <a:endParaRPr sz="2400">
              <a:latin typeface="Calibri"/>
              <a:cs typeface="Calibri"/>
            </a:endParaRPr>
          </a:p>
          <a:p>
            <a:pPr marL="1841500">
              <a:lnSpc>
                <a:spcPct val="100000"/>
              </a:lnSpc>
              <a:spcBef>
                <a:spcPts val="10"/>
              </a:spcBef>
            </a:pPr>
            <a:r>
              <a:rPr sz="2400" b="0" i="0" spc="-1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400" b="0" i="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b="0" i="0" spc="-5" dirty="0">
                <a:solidFill>
                  <a:srgbClr val="0000FF"/>
                </a:solidFill>
                <a:latin typeface="Calibri"/>
                <a:cs typeface="Calibri"/>
              </a:rPr>
              <a:t>Debenture</a:t>
            </a:r>
            <a:r>
              <a:rPr b="0" i="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b="0" i="0" spc="-5" dirty="0">
                <a:solidFill>
                  <a:srgbClr val="0000FF"/>
                </a:solidFill>
                <a:latin typeface="Calibri"/>
                <a:cs typeface="Calibri"/>
              </a:rPr>
              <a:t>Application</a:t>
            </a:r>
            <a:r>
              <a:rPr sz="2400" b="0" i="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b="0" i="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2320"/>
              </a:spcBef>
            </a:pPr>
            <a:r>
              <a:rPr sz="2400" b="0" i="0" spc="-5" dirty="0">
                <a:latin typeface="Calibri"/>
                <a:cs typeface="Calibri"/>
              </a:rPr>
              <a:t>(Being application money received)</a:t>
            </a:r>
            <a:endParaRPr sz="2400">
              <a:latin typeface="Calibri"/>
              <a:cs typeface="Calibri"/>
            </a:endParaRPr>
          </a:p>
          <a:p>
            <a:pPr marL="355600" marR="5080" indent="-342900">
              <a:lnSpc>
                <a:spcPct val="79800"/>
              </a:lnSpc>
              <a:spcBef>
                <a:spcPts val="660"/>
              </a:spcBef>
              <a:buAutoNum type="arabicPeriod" startAt="2"/>
              <a:tabLst>
                <a:tab pos="343535" algn="l"/>
              </a:tabLst>
            </a:pPr>
            <a:r>
              <a:rPr spc="-5" dirty="0"/>
              <a:t>On allotment for transferring application money to </a:t>
            </a:r>
            <a:r>
              <a:rPr spc="-575" dirty="0"/>
              <a:t> </a:t>
            </a:r>
            <a:r>
              <a:rPr spc="-5" dirty="0"/>
              <a:t>Debentures account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936740" y="4133850"/>
            <a:ext cx="3956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r.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22340" y="4507229"/>
            <a:ext cx="3956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r.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839" y="4133850"/>
            <a:ext cx="3964940" cy="113284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>
              <a:lnSpc>
                <a:spcPct val="102099"/>
              </a:lnSpc>
              <a:spcBef>
                <a:spcPts val="40"/>
              </a:spcBef>
            </a:pP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400" spc="6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Application</a:t>
            </a:r>
            <a:r>
              <a:rPr sz="2400" spc="7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 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Loss</a:t>
            </a:r>
            <a:r>
              <a:rPr sz="24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on</a:t>
            </a:r>
            <a:r>
              <a:rPr sz="24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Issue</a:t>
            </a: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sz="24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4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584200">
              <a:lnSpc>
                <a:spcPct val="100000"/>
              </a:lnSpc>
              <a:spcBef>
                <a:spcPts val="2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4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4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39" y="5243829"/>
            <a:ext cx="7522845" cy="1051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42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4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Premium on</a:t>
            </a: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Redemption of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4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12700" marR="5080">
              <a:lnSpc>
                <a:spcPct val="79900"/>
              </a:lnSpc>
              <a:spcBef>
                <a:spcPts val="595"/>
              </a:spcBef>
            </a:pPr>
            <a:r>
              <a:rPr sz="2400" spc="-5" dirty="0">
                <a:latin typeface="Calibri"/>
                <a:cs typeface="Calibri"/>
              </a:rPr>
              <a:t>(Being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application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money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transferred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to Debentures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made</a:t>
            </a:r>
            <a:r>
              <a:rPr sz="2400" spc="-5" dirty="0">
                <a:latin typeface="Calibri"/>
                <a:cs typeface="Calibri"/>
              </a:rPr>
              <a:t> provision for premium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on </a:t>
            </a:r>
            <a:r>
              <a:rPr sz="2400" spc="-5" dirty="0">
                <a:latin typeface="Calibri"/>
                <a:cs typeface="Calibri"/>
              </a:rPr>
              <a:t>redemption)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3039" rIns="0" bIns="0" rtlCol="0">
            <a:spAutoFit/>
          </a:bodyPr>
          <a:lstStyle/>
          <a:p>
            <a:pPr marL="200025" marR="5080" indent="267970">
              <a:lnSpc>
                <a:spcPct val="100000"/>
              </a:lnSpc>
              <a:spcBef>
                <a:spcPts val="100"/>
              </a:spcBef>
            </a:pPr>
            <a:r>
              <a:rPr spc="140" dirty="0">
                <a:solidFill>
                  <a:srgbClr val="BF4F4C"/>
                </a:solidFill>
                <a:latin typeface="Arial MT"/>
                <a:cs typeface="Arial MT"/>
              </a:rPr>
              <a:t>Issue </a:t>
            </a:r>
            <a:r>
              <a:rPr spc="185" dirty="0">
                <a:solidFill>
                  <a:srgbClr val="BF4F4C"/>
                </a:solidFill>
                <a:latin typeface="Arial MT"/>
                <a:cs typeface="Arial MT"/>
              </a:rPr>
              <a:t>of </a:t>
            </a:r>
            <a:r>
              <a:rPr spc="180" dirty="0">
                <a:solidFill>
                  <a:srgbClr val="BF4F4C"/>
                </a:solidFill>
                <a:latin typeface="Arial MT"/>
                <a:cs typeface="Arial MT"/>
              </a:rPr>
              <a:t>Debentures </a:t>
            </a:r>
            <a:r>
              <a:rPr spc="245" dirty="0">
                <a:solidFill>
                  <a:srgbClr val="BF4F4C"/>
                </a:solidFill>
                <a:latin typeface="Arial MT"/>
                <a:cs typeface="Arial MT"/>
              </a:rPr>
              <a:t>for </a:t>
            </a:r>
            <a:r>
              <a:rPr spc="130" dirty="0">
                <a:solidFill>
                  <a:srgbClr val="BF4F4C"/>
                </a:solidFill>
                <a:latin typeface="Arial MT"/>
                <a:cs typeface="Arial MT"/>
              </a:rPr>
              <a:t>Cash </a:t>
            </a:r>
            <a:r>
              <a:rPr spc="200" dirty="0">
                <a:solidFill>
                  <a:srgbClr val="BF4F4C"/>
                </a:solidFill>
                <a:latin typeface="Arial MT"/>
                <a:cs typeface="Arial MT"/>
              </a:rPr>
              <a:t>at </a:t>
            </a:r>
            <a:r>
              <a:rPr spc="-99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85" dirty="0">
                <a:solidFill>
                  <a:srgbClr val="BF4F4C"/>
                </a:solidFill>
                <a:latin typeface="Arial MT"/>
                <a:cs typeface="Arial MT"/>
              </a:rPr>
              <a:t>Discount</a:t>
            </a:r>
            <a:r>
              <a:rPr spc="-12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45" dirty="0">
                <a:solidFill>
                  <a:srgbClr val="BF4F4C"/>
                </a:solidFill>
                <a:latin typeface="Arial MT"/>
                <a:cs typeface="Arial MT"/>
              </a:rPr>
              <a:t>Redeemable</a:t>
            </a:r>
            <a:r>
              <a:rPr spc="-114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200" dirty="0">
                <a:solidFill>
                  <a:srgbClr val="BF4F4C"/>
                </a:solidFill>
                <a:latin typeface="Arial MT"/>
                <a:cs typeface="Arial MT"/>
              </a:rPr>
              <a:t>at</a:t>
            </a:r>
            <a:r>
              <a:rPr spc="-12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70" dirty="0">
                <a:solidFill>
                  <a:srgbClr val="BF4F4C"/>
                </a:solidFill>
                <a:latin typeface="Arial MT"/>
                <a:cs typeface="Arial MT"/>
              </a:rPr>
              <a:t>Premium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01470"/>
            <a:ext cx="382651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i="1" dirty="0">
                <a:latin typeface="Calibri"/>
                <a:cs typeface="Calibri"/>
              </a:rPr>
              <a:t>1.</a:t>
            </a:r>
            <a:r>
              <a:rPr sz="2100" b="1" i="1" spc="-10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For</a:t>
            </a:r>
            <a:r>
              <a:rPr sz="2100" b="1" i="1" spc="-10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receiving</a:t>
            </a:r>
            <a:r>
              <a:rPr sz="2100" b="1" i="1" spc="-10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application</a:t>
            </a:r>
            <a:r>
              <a:rPr sz="2100" b="1" i="1" spc="-15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money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07940" y="1964690"/>
            <a:ext cx="34226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000" b="1" spc="-15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39" y="1929130"/>
            <a:ext cx="3743325" cy="104394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Bank</a:t>
            </a:r>
            <a:r>
              <a:rPr sz="2000" b="1" spc="-3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000">
              <a:latin typeface="Calibri"/>
              <a:cs typeface="Calibri"/>
            </a:endParaRPr>
          </a:p>
          <a:p>
            <a:pPr marL="584200">
              <a:lnSpc>
                <a:spcPct val="100000"/>
              </a:lnSpc>
              <a:spcBef>
                <a:spcPts val="280"/>
              </a:spcBef>
            </a:pP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To Debenture</a:t>
            </a:r>
            <a:r>
              <a:rPr sz="20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Application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9"/>
              </a:spcBef>
            </a:pPr>
            <a:r>
              <a:rPr sz="2000" spc="-5" dirty="0">
                <a:latin typeface="Calibri"/>
                <a:cs typeface="Calibri"/>
              </a:rPr>
              <a:t>(Being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application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money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received)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2981959"/>
            <a:ext cx="7256780" cy="63373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355600" marR="5080" indent="-342900">
              <a:lnSpc>
                <a:spcPts val="2270"/>
              </a:lnSpc>
              <a:spcBef>
                <a:spcPts val="380"/>
              </a:spcBef>
            </a:pPr>
            <a:r>
              <a:rPr sz="2100" b="1" i="1" dirty="0">
                <a:latin typeface="Calibri"/>
                <a:cs typeface="Calibri"/>
              </a:rPr>
              <a:t>2.</a:t>
            </a:r>
            <a:r>
              <a:rPr sz="2100" b="1" i="1" spc="-5" dirty="0">
                <a:latin typeface="Calibri"/>
                <a:cs typeface="Calibri"/>
              </a:rPr>
              <a:t> On</a:t>
            </a:r>
            <a:r>
              <a:rPr sz="2100" b="1" i="1" spc="5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allotment</a:t>
            </a:r>
            <a:r>
              <a:rPr sz="2100" b="1" i="1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for</a:t>
            </a:r>
            <a:r>
              <a:rPr sz="2100" b="1" i="1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transferring</a:t>
            </a:r>
            <a:r>
              <a:rPr sz="2100" b="1" i="1" spc="-10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application</a:t>
            </a:r>
            <a:r>
              <a:rPr sz="2100" b="1" i="1" spc="5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money </a:t>
            </a:r>
            <a:r>
              <a:rPr sz="2100" b="1" i="1" dirty="0">
                <a:latin typeface="Calibri"/>
                <a:cs typeface="Calibri"/>
              </a:rPr>
              <a:t>to</a:t>
            </a:r>
            <a:r>
              <a:rPr sz="2100" b="1" i="1" spc="5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Debentures </a:t>
            </a:r>
            <a:r>
              <a:rPr sz="2100" b="1" i="1" spc="-459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account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22340" y="3599179"/>
            <a:ext cx="342265" cy="70612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000" b="1" spc="-15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000" b="1" spc="-15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36740" y="4312920"/>
            <a:ext cx="34226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000" b="1" spc="-15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8839" y="3599179"/>
            <a:ext cx="3876040" cy="138176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Debenture</a:t>
            </a:r>
            <a:r>
              <a:rPr sz="20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Application A/c</a:t>
            </a:r>
            <a:endParaRPr sz="2000">
              <a:latin typeface="Calibri"/>
              <a:cs typeface="Calibri"/>
            </a:endParaRPr>
          </a:p>
          <a:p>
            <a:pPr marL="12700" marR="5080">
              <a:lnSpc>
                <a:spcPct val="110800"/>
              </a:lnSpc>
              <a:spcBef>
                <a:spcPts val="20"/>
              </a:spcBef>
            </a:pP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Discount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 on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Issue of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 Debentures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A/c </a:t>
            </a:r>
            <a:r>
              <a:rPr sz="2000" b="1" spc="-44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Loss</a:t>
            </a:r>
            <a:r>
              <a:rPr sz="2000" b="1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on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Issue</a:t>
            </a:r>
            <a:r>
              <a:rPr sz="2000" b="1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of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000">
              <a:latin typeface="Calibri"/>
              <a:cs typeface="Calibri"/>
            </a:endParaRPr>
          </a:p>
          <a:p>
            <a:pPr marL="584200">
              <a:lnSpc>
                <a:spcPct val="100000"/>
              </a:lnSpc>
              <a:spcBef>
                <a:spcPts val="260"/>
              </a:spcBef>
            </a:pP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0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000" b="1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78839" y="4954269"/>
            <a:ext cx="6990715" cy="97536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584200">
              <a:lnSpc>
                <a:spcPct val="100000"/>
              </a:lnSpc>
              <a:spcBef>
                <a:spcPts val="360"/>
              </a:spcBef>
            </a:pP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000" b="1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Premium 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on</a:t>
            </a:r>
            <a:r>
              <a:rPr sz="2000" b="1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Redemption</a:t>
            </a:r>
            <a:r>
              <a:rPr sz="2000" b="1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of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000" b="1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000">
              <a:latin typeface="Calibri"/>
              <a:cs typeface="Calibri"/>
            </a:endParaRPr>
          </a:p>
          <a:p>
            <a:pPr marL="12700" marR="5080">
              <a:lnSpc>
                <a:spcPts val="2160"/>
              </a:lnSpc>
              <a:spcBef>
                <a:spcPts val="530"/>
              </a:spcBef>
            </a:pPr>
            <a:r>
              <a:rPr sz="2000" spc="-5" dirty="0">
                <a:latin typeface="Calibri"/>
                <a:cs typeface="Calibri"/>
              </a:rPr>
              <a:t>(Being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application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money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transferred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to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Debentures</a:t>
            </a:r>
            <a:r>
              <a:rPr sz="2000" dirty="0">
                <a:latin typeface="Calibri"/>
                <a:cs typeface="Calibri"/>
              </a:rPr>
              <a:t> A/c,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made </a:t>
            </a:r>
            <a:r>
              <a:rPr sz="2000" spc="-434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provision for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premium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on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redemption)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3039" rIns="0" bIns="0" rtlCol="0">
            <a:spAutoFit/>
          </a:bodyPr>
          <a:lstStyle/>
          <a:p>
            <a:pPr marL="3028950" marR="5080" indent="-2747010">
              <a:lnSpc>
                <a:spcPct val="100000"/>
              </a:lnSpc>
              <a:spcBef>
                <a:spcPts val="100"/>
              </a:spcBef>
            </a:pPr>
            <a:r>
              <a:rPr spc="140" dirty="0">
                <a:solidFill>
                  <a:srgbClr val="BF4F4C"/>
                </a:solidFill>
                <a:latin typeface="Arial MT"/>
                <a:cs typeface="Arial MT"/>
              </a:rPr>
              <a:t>Issue</a:t>
            </a:r>
            <a:r>
              <a:rPr spc="-12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85" dirty="0">
                <a:solidFill>
                  <a:srgbClr val="BF4F4C"/>
                </a:solidFill>
                <a:latin typeface="Arial MT"/>
                <a:cs typeface="Arial MT"/>
              </a:rPr>
              <a:t>of</a:t>
            </a:r>
            <a:r>
              <a:rPr spc="-12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80" dirty="0">
                <a:solidFill>
                  <a:srgbClr val="BF4F4C"/>
                </a:solidFill>
                <a:latin typeface="Arial MT"/>
                <a:cs typeface="Arial MT"/>
              </a:rPr>
              <a:t>Debentures</a:t>
            </a:r>
            <a:r>
              <a:rPr spc="-10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35" dirty="0">
                <a:solidFill>
                  <a:srgbClr val="BF4F4C"/>
                </a:solidFill>
                <a:latin typeface="Arial MT"/>
                <a:cs typeface="Arial MT"/>
              </a:rPr>
              <a:t>as</a:t>
            </a:r>
            <a:r>
              <a:rPr spc="-10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75" dirty="0">
                <a:solidFill>
                  <a:srgbClr val="BF4F4C"/>
                </a:solidFill>
                <a:latin typeface="Arial MT"/>
                <a:cs typeface="Arial MT"/>
              </a:rPr>
              <a:t>Collateral </a:t>
            </a:r>
            <a:r>
              <a:rPr spc="-98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95" dirty="0">
                <a:solidFill>
                  <a:srgbClr val="BF4F4C"/>
                </a:solidFill>
                <a:latin typeface="Arial MT"/>
                <a:cs typeface="Arial MT"/>
              </a:rPr>
              <a:t>Security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18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76070"/>
            <a:ext cx="14160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 MT"/>
                <a:cs typeface="Arial MT"/>
              </a:rPr>
              <a:t>•</a:t>
            </a:r>
            <a:endParaRPr sz="26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2683510"/>
            <a:ext cx="141605" cy="904240"/>
          </a:xfrm>
          <a:prstGeom prst="rect">
            <a:avLst/>
          </a:prstGeom>
        </p:spPr>
        <p:txBody>
          <a:bodyPr vert="horz" wrap="square" lIns="0" tIns="5587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9"/>
              </a:spcBef>
            </a:pPr>
            <a:r>
              <a:rPr sz="2600" dirty="0">
                <a:solidFill>
                  <a:srgbClr val="0000FF"/>
                </a:solidFill>
                <a:latin typeface="Arial MT"/>
                <a:cs typeface="Arial MT"/>
              </a:rPr>
              <a:t>•</a:t>
            </a:r>
            <a:endParaRPr sz="2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600" dirty="0">
                <a:latin typeface="Arial MT"/>
                <a:cs typeface="Arial MT"/>
              </a:rPr>
              <a:t>•</a:t>
            </a:r>
            <a:endParaRPr sz="26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3961129"/>
            <a:ext cx="14160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0000FF"/>
                </a:solidFill>
                <a:latin typeface="Arial MT"/>
                <a:cs typeface="Arial MT"/>
              </a:rPr>
              <a:t>•</a:t>
            </a:r>
            <a:endParaRPr sz="26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839" y="1593850"/>
            <a:ext cx="7447280" cy="3876040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 marR="57785">
              <a:lnSpc>
                <a:spcPct val="89900"/>
              </a:lnSpc>
              <a:spcBef>
                <a:spcPts val="415"/>
              </a:spcBef>
            </a:pPr>
            <a:r>
              <a:rPr sz="2600" spc="-5" dirty="0">
                <a:latin typeface="Calibri"/>
                <a:cs typeface="Calibri"/>
              </a:rPr>
              <a:t>Debentures</a:t>
            </a:r>
            <a:r>
              <a:rPr sz="260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issued</a:t>
            </a:r>
            <a:r>
              <a:rPr sz="2600" dirty="0">
                <a:latin typeface="Calibri"/>
                <a:cs typeface="Calibri"/>
              </a:rPr>
              <a:t> as </a:t>
            </a:r>
            <a:r>
              <a:rPr sz="2600" spc="-5" dirty="0">
                <a:latin typeface="Calibri"/>
                <a:cs typeface="Calibri"/>
              </a:rPr>
              <a:t>collateral</a:t>
            </a:r>
            <a:r>
              <a:rPr sz="2600" spc="1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security means</a:t>
            </a:r>
            <a:r>
              <a:rPr sz="2600" spc="5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issue</a:t>
            </a:r>
            <a:r>
              <a:rPr sz="2600" spc="5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of </a:t>
            </a:r>
            <a:r>
              <a:rPr sz="2600" spc="-57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debentures </a:t>
            </a:r>
            <a:r>
              <a:rPr sz="2600" dirty="0">
                <a:latin typeface="Calibri"/>
                <a:cs typeface="Calibri"/>
              </a:rPr>
              <a:t>as a </a:t>
            </a:r>
            <a:r>
              <a:rPr sz="2600" spc="-5" dirty="0">
                <a:latin typeface="Calibri"/>
                <a:cs typeface="Calibri"/>
              </a:rPr>
              <a:t>subsidiary or secondary security </a:t>
            </a:r>
            <a:r>
              <a:rPr sz="2600" dirty="0">
                <a:latin typeface="Calibri"/>
                <a:cs typeface="Calibri"/>
              </a:rPr>
              <a:t>in </a:t>
            </a:r>
            <a:r>
              <a:rPr sz="2600" spc="5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addition</a:t>
            </a:r>
            <a:r>
              <a:rPr sz="2600" spc="-1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to</a:t>
            </a:r>
            <a:r>
              <a:rPr sz="2600" spc="-5" dirty="0">
                <a:latin typeface="Calibri"/>
                <a:cs typeface="Calibri"/>
              </a:rPr>
              <a:t> principal</a:t>
            </a:r>
            <a:r>
              <a:rPr sz="260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security</a:t>
            </a:r>
            <a:r>
              <a:rPr sz="2600" spc="-1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for</a:t>
            </a:r>
            <a:r>
              <a:rPr sz="2600" dirty="0">
                <a:latin typeface="Calibri"/>
                <a:cs typeface="Calibri"/>
              </a:rPr>
              <a:t> taking</a:t>
            </a:r>
            <a:r>
              <a:rPr sz="2600" spc="-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a </a:t>
            </a:r>
            <a:r>
              <a:rPr sz="2600" spc="-5" dirty="0">
                <a:latin typeface="Calibri"/>
                <a:cs typeface="Calibri"/>
              </a:rPr>
              <a:t>loan.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No interest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is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payable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on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such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debentures.</a:t>
            </a:r>
            <a:endParaRPr sz="2600">
              <a:latin typeface="Calibri"/>
              <a:cs typeface="Calibri"/>
            </a:endParaRPr>
          </a:p>
          <a:p>
            <a:pPr marL="12700" marR="5080">
              <a:lnSpc>
                <a:spcPts val="2810"/>
              </a:lnSpc>
              <a:spcBef>
                <a:spcPts val="680"/>
              </a:spcBef>
            </a:pPr>
            <a:r>
              <a:rPr sz="2600" spc="-5" dirty="0">
                <a:latin typeface="Calibri"/>
                <a:cs typeface="Calibri"/>
              </a:rPr>
              <a:t>When loan</a:t>
            </a:r>
            <a:r>
              <a:rPr sz="2600" spc="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is</a:t>
            </a:r>
            <a:r>
              <a:rPr sz="2600" spc="-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repaid</a:t>
            </a:r>
            <a:r>
              <a:rPr sz="2600" spc="-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the </a:t>
            </a:r>
            <a:r>
              <a:rPr sz="2600" spc="-5" dirty="0">
                <a:latin typeface="Calibri"/>
                <a:cs typeface="Calibri"/>
              </a:rPr>
              <a:t>debentures</a:t>
            </a:r>
            <a:r>
              <a:rPr sz="260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issued</a:t>
            </a:r>
            <a:r>
              <a:rPr sz="2600" spc="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as</a:t>
            </a:r>
            <a:r>
              <a:rPr sz="2600" spc="-5" dirty="0">
                <a:latin typeface="Calibri"/>
                <a:cs typeface="Calibri"/>
              </a:rPr>
              <a:t> collateral </a:t>
            </a:r>
            <a:r>
              <a:rPr sz="2600" spc="-57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security</a:t>
            </a:r>
            <a:r>
              <a:rPr sz="2600" spc="-15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shall</a:t>
            </a:r>
            <a:r>
              <a:rPr sz="2600" dirty="0">
                <a:latin typeface="Calibri"/>
                <a:cs typeface="Calibri"/>
              </a:rPr>
              <a:t> be </a:t>
            </a:r>
            <a:r>
              <a:rPr sz="2600" spc="-5" dirty="0">
                <a:latin typeface="Calibri"/>
                <a:cs typeface="Calibri"/>
              </a:rPr>
              <a:t>released</a:t>
            </a:r>
            <a:r>
              <a:rPr sz="2600" dirty="0">
                <a:latin typeface="Calibri"/>
                <a:cs typeface="Calibri"/>
              </a:rPr>
              <a:t> by</a:t>
            </a:r>
            <a:r>
              <a:rPr sz="2600" spc="-1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the lender.</a:t>
            </a:r>
            <a:endParaRPr sz="2600">
              <a:latin typeface="Calibri"/>
              <a:cs typeface="Calibri"/>
            </a:endParaRPr>
          </a:p>
          <a:p>
            <a:pPr marL="12700" marR="257810">
              <a:lnSpc>
                <a:spcPct val="90000"/>
              </a:lnSpc>
              <a:spcBef>
                <a:spcPts val="600"/>
              </a:spcBef>
            </a:pP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If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company fails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to repay the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loan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and the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lender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is 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unable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to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recover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loan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amount from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principal </a:t>
            </a:r>
            <a:r>
              <a:rPr sz="2600" spc="-57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security, he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can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sell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these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debentures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in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open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market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realize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his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loan.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3039" rIns="0" bIns="0" rtlCol="0">
            <a:spAutoFit/>
          </a:bodyPr>
          <a:lstStyle/>
          <a:p>
            <a:pPr marL="1576705" marR="5080" indent="-1541780">
              <a:lnSpc>
                <a:spcPct val="100000"/>
              </a:lnSpc>
              <a:spcBef>
                <a:spcPts val="100"/>
              </a:spcBef>
            </a:pPr>
            <a:r>
              <a:rPr spc="220" dirty="0">
                <a:solidFill>
                  <a:srgbClr val="BF4F4C"/>
                </a:solidFill>
                <a:latin typeface="Arial MT"/>
                <a:cs typeface="Arial MT"/>
              </a:rPr>
              <a:t>Accounting</a:t>
            </a:r>
            <a:r>
              <a:rPr spc="-11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245" dirty="0">
                <a:solidFill>
                  <a:srgbClr val="BF4F4C"/>
                </a:solidFill>
                <a:latin typeface="Arial MT"/>
                <a:cs typeface="Arial MT"/>
              </a:rPr>
              <a:t>for</a:t>
            </a:r>
            <a:r>
              <a:rPr spc="-13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45" dirty="0">
                <a:solidFill>
                  <a:srgbClr val="BF4F4C"/>
                </a:solidFill>
                <a:latin typeface="Arial MT"/>
                <a:cs typeface="Arial MT"/>
              </a:rPr>
              <a:t>Issue</a:t>
            </a:r>
            <a:r>
              <a:rPr spc="-12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85" dirty="0">
                <a:solidFill>
                  <a:srgbClr val="BF4F4C"/>
                </a:solidFill>
                <a:latin typeface="Arial MT"/>
                <a:cs typeface="Arial MT"/>
              </a:rPr>
              <a:t>of</a:t>
            </a:r>
            <a:r>
              <a:rPr spc="-12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80" dirty="0">
                <a:solidFill>
                  <a:srgbClr val="BF4F4C"/>
                </a:solidFill>
                <a:latin typeface="Arial MT"/>
                <a:cs typeface="Arial MT"/>
              </a:rPr>
              <a:t>Debentures </a:t>
            </a:r>
            <a:r>
              <a:rPr spc="-98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35" dirty="0">
                <a:solidFill>
                  <a:srgbClr val="BF4F4C"/>
                </a:solidFill>
                <a:latin typeface="Arial MT"/>
                <a:cs typeface="Arial MT"/>
              </a:rPr>
              <a:t>as</a:t>
            </a:r>
            <a:r>
              <a:rPr spc="-10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75" dirty="0">
                <a:solidFill>
                  <a:srgbClr val="BF4F4C"/>
                </a:solidFill>
                <a:latin typeface="Arial MT"/>
                <a:cs typeface="Arial MT"/>
              </a:rPr>
              <a:t>Collateral</a:t>
            </a:r>
            <a:r>
              <a:rPr spc="-11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pc="195" dirty="0">
                <a:solidFill>
                  <a:srgbClr val="BF4F4C"/>
                </a:solidFill>
                <a:latin typeface="Arial MT"/>
                <a:cs typeface="Arial MT"/>
              </a:rPr>
              <a:t>Security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57020"/>
            <a:ext cx="8001634" cy="4177029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356235" indent="-344170" algn="just">
              <a:lnSpc>
                <a:spcPct val="100000"/>
              </a:lnSpc>
              <a:spcBef>
                <a:spcPts val="409"/>
              </a:spcBef>
              <a:buSzPct val="95833"/>
              <a:buAutoNum type="arabicParenBoth"/>
              <a:tabLst>
                <a:tab pos="356870" algn="l"/>
              </a:tabLst>
            </a:pPr>
            <a:r>
              <a:rPr sz="2400" b="1" i="1" spc="-10" dirty="0">
                <a:latin typeface="Calibri"/>
                <a:cs typeface="Calibri"/>
              </a:rPr>
              <a:t>When</a:t>
            </a:r>
            <a:r>
              <a:rPr sz="2400" b="1" i="1" spc="-20" dirty="0">
                <a:latin typeface="Calibri"/>
                <a:cs typeface="Calibri"/>
              </a:rPr>
              <a:t> </a:t>
            </a:r>
            <a:r>
              <a:rPr sz="2400" b="1" i="1" spc="-5" dirty="0">
                <a:latin typeface="Calibri"/>
                <a:cs typeface="Calibri"/>
              </a:rPr>
              <a:t>no</a:t>
            </a:r>
            <a:r>
              <a:rPr sz="2400" b="1" i="1" spc="-15" dirty="0">
                <a:latin typeface="Calibri"/>
                <a:cs typeface="Calibri"/>
              </a:rPr>
              <a:t> </a:t>
            </a:r>
            <a:r>
              <a:rPr sz="2400" b="1" i="1" spc="-10" dirty="0">
                <a:latin typeface="Calibri"/>
                <a:cs typeface="Calibri"/>
              </a:rPr>
              <a:t>entry</a:t>
            </a:r>
            <a:r>
              <a:rPr sz="2400" b="1" i="1" spc="-15" dirty="0">
                <a:latin typeface="Calibri"/>
                <a:cs typeface="Calibri"/>
              </a:rPr>
              <a:t> </a:t>
            </a:r>
            <a:r>
              <a:rPr sz="2400" b="1" i="1" spc="-5" dirty="0">
                <a:latin typeface="Calibri"/>
                <a:cs typeface="Calibri"/>
              </a:rPr>
              <a:t>is</a:t>
            </a:r>
            <a:r>
              <a:rPr sz="2400" b="1" i="1" spc="-10" dirty="0">
                <a:latin typeface="Calibri"/>
                <a:cs typeface="Calibri"/>
              </a:rPr>
              <a:t> </a:t>
            </a:r>
            <a:r>
              <a:rPr sz="2400" b="1" i="1" spc="-5" dirty="0">
                <a:latin typeface="Calibri"/>
                <a:cs typeface="Calibri"/>
              </a:rPr>
              <a:t>passed:</a:t>
            </a:r>
            <a:endParaRPr sz="2400">
              <a:latin typeface="Calibri"/>
              <a:cs typeface="Calibri"/>
            </a:endParaRPr>
          </a:p>
          <a:p>
            <a:pPr marL="355600" marR="336550" algn="just">
              <a:lnSpc>
                <a:spcPts val="2590"/>
              </a:lnSpc>
              <a:spcBef>
                <a:spcPts val="635"/>
              </a:spcBef>
            </a:pP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In this 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case,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the 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fact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is disclosed 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in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the balance sheet of the </a:t>
            </a:r>
            <a:r>
              <a:rPr sz="2400" spc="-5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company that the loan is secured 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and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the debentures have </a:t>
            </a:r>
            <a:r>
              <a:rPr sz="2400" spc="-5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been</a:t>
            </a: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issued 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as</a:t>
            </a:r>
            <a:r>
              <a:rPr sz="24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collateral security.</a:t>
            </a:r>
            <a:endParaRPr sz="2400">
              <a:latin typeface="Calibri"/>
              <a:cs typeface="Calibri"/>
            </a:endParaRPr>
          </a:p>
          <a:p>
            <a:pPr marL="355600" marR="5080" indent="-342900" algn="just">
              <a:lnSpc>
                <a:spcPts val="2590"/>
              </a:lnSpc>
              <a:spcBef>
                <a:spcPts val="600"/>
              </a:spcBef>
              <a:buSzPct val="95833"/>
              <a:buAutoNum type="arabicParenBoth" startAt="2"/>
              <a:tabLst>
                <a:tab pos="356870" algn="l"/>
              </a:tabLst>
            </a:pPr>
            <a:r>
              <a:rPr sz="2400" b="1" i="1" spc="-10" dirty="0">
                <a:latin typeface="Calibri"/>
                <a:cs typeface="Calibri"/>
              </a:rPr>
              <a:t>When </a:t>
            </a:r>
            <a:r>
              <a:rPr sz="2400" b="1" i="1" dirty="0">
                <a:latin typeface="Calibri"/>
                <a:cs typeface="Calibri"/>
              </a:rPr>
              <a:t>a </a:t>
            </a:r>
            <a:r>
              <a:rPr sz="2400" b="1" i="1" spc="-5" dirty="0">
                <a:latin typeface="Calibri"/>
                <a:cs typeface="Calibri"/>
              </a:rPr>
              <a:t>company records </a:t>
            </a:r>
            <a:r>
              <a:rPr sz="2400" b="1" i="1" spc="-10" dirty="0">
                <a:latin typeface="Calibri"/>
                <a:cs typeface="Calibri"/>
              </a:rPr>
              <a:t>the debentures </a:t>
            </a:r>
            <a:r>
              <a:rPr sz="2400" b="1" i="1" spc="-5" dirty="0">
                <a:latin typeface="Calibri"/>
                <a:cs typeface="Calibri"/>
              </a:rPr>
              <a:t>issued </a:t>
            </a:r>
            <a:r>
              <a:rPr sz="2400" b="1" i="1" dirty="0">
                <a:latin typeface="Calibri"/>
                <a:cs typeface="Calibri"/>
              </a:rPr>
              <a:t>as </a:t>
            </a:r>
            <a:r>
              <a:rPr sz="2400" b="1" i="1" spc="-5" dirty="0">
                <a:latin typeface="Calibri"/>
                <a:cs typeface="Calibri"/>
              </a:rPr>
              <a:t>collateral </a:t>
            </a:r>
            <a:r>
              <a:rPr sz="2400" b="1" i="1" spc="-530" dirty="0">
                <a:latin typeface="Calibri"/>
                <a:cs typeface="Calibri"/>
              </a:rPr>
              <a:t> </a:t>
            </a:r>
            <a:r>
              <a:rPr sz="2400" b="1" i="1" spc="-10" dirty="0">
                <a:latin typeface="Calibri"/>
                <a:cs typeface="Calibri"/>
              </a:rPr>
              <a:t>security, following</a:t>
            </a:r>
            <a:r>
              <a:rPr sz="2400" b="1" i="1" spc="-5" dirty="0">
                <a:latin typeface="Calibri"/>
                <a:cs typeface="Calibri"/>
              </a:rPr>
              <a:t> </a:t>
            </a:r>
            <a:r>
              <a:rPr sz="2400" b="1" i="1" spc="-10" dirty="0">
                <a:latin typeface="Calibri"/>
                <a:cs typeface="Calibri"/>
              </a:rPr>
              <a:t>entry</a:t>
            </a:r>
            <a:r>
              <a:rPr sz="2400" b="1" i="1" spc="-5" dirty="0">
                <a:latin typeface="Calibri"/>
                <a:cs typeface="Calibri"/>
              </a:rPr>
              <a:t> is</a:t>
            </a:r>
            <a:r>
              <a:rPr sz="2400" b="1" i="1" spc="-10" dirty="0">
                <a:latin typeface="Calibri"/>
                <a:cs typeface="Calibri"/>
              </a:rPr>
              <a:t> </a:t>
            </a:r>
            <a:r>
              <a:rPr sz="2400" b="1" i="1" dirty="0">
                <a:latin typeface="Calibri"/>
                <a:cs typeface="Calibri"/>
              </a:rPr>
              <a:t>passed:</a:t>
            </a:r>
            <a:endParaRPr sz="2400">
              <a:latin typeface="Calibri"/>
              <a:cs typeface="Calibri"/>
            </a:endParaRPr>
          </a:p>
          <a:p>
            <a:pPr marL="927100" algn="just">
              <a:lnSpc>
                <a:spcPct val="100000"/>
              </a:lnSpc>
              <a:spcBef>
                <a:spcPts val="275"/>
              </a:spcBef>
            </a:pP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Debenture Suspense A/c</a:t>
            </a:r>
            <a:r>
              <a:rPr sz="2400" spc="850" dirty="0">
                <a:solidFill>
                  <a:srgbClr val="0000FF"/>
                </a:solidFill>
                <a:latin typeface="Calibri"/>
                <a:cs typeface="Calibri"/>
              </a:rPr>
              <a:t>  </a:t>
            </a:r>
            <a:r>
              <a:rPr sz="2400" spc="85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Dr.</a:t>
            </a:r>
            <a:endParaRPr sz="2400">
              <a:latin typeface="Calibri"/>
              <a:cs typeface="Calibri"/>
            </a:endParaRPr>
          </a:p>
          <a:p>
            <a:pPr marL="1841500" algn="just">
              <a:lnSpc>
                <a:spcPct val="100000"/>
              </a:lnSpc>
              <a:spcBef>
                <a:spcPts val="309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4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4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927100" algn="just">
              <a:lnSpc>
                <a:spcPct val="100000"/>
              </a:lnSpc>
              <a:spcBef>
                <a:spcPts val="309"/>
              </a:spcBef>
            </a:pP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(Being debentures issued 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as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 collateral security)</a:t>
            </a:r>
            <a:endParaRPr sz="2400">
              <a:latin typeface="Calibri"/>
              <a:cs typeface="Calibri"/>
            </a:endParaRPr>
          </a:p>
          <a:p>
            <a:pPr marL="355600" marR="158115" algn="just">
              <a:lnSpc>
                <a:spcPts val="2590"/>
              </a:lnSpc>
              <a:spcBef>
                <a:spcPts val="635"/>
              </a:spcBef>
            </a:pPr>
            <a:r>
              <a:rPr sz="2400" b="1" spc="-5" dirty="0">
                <a:latin typeface="Calibri"/>
                <a:cs typeface="Calibri"/>
              </a:rPr>
              <a:t>Note: </a:t>
            </a:r>
            <a:r>
              <a:rPr sz="2400" i="1" spc="-5" dirty="0">
                <a:latin typeface="Calibri"/>
                <a:cs typeface="Calibri"/>
              </a:rPr>
              <a:t>Debenture Suspense A/c is shown in the Balance Sheet </a:t>
            </a:r>
            <a:r>
              <a:rPr sz="2400" i="1" spc="-530" dirty="0">
                <a:latin typeface="Calibri"/>
                <a:cs typeface="Calibri"/>
              </a:rPr>
              <a:t> </a:t>
            </a:r>
            <a:r>
              <a:rPr sz="2400" i="1" spc="-5" dirty="0">
                <a:latin typeface="Calibri"/>
                <a:cs typeface="Calibri"/>
              </a:rPr>
              <a:t>of</a:t>
            </a:r>
            <a:r>
              <a:rPr sz="2400" i="1" spc="5" dirty="0">
                <a:latin typeface="Calibri"/>
                <a:cs typeface="Calibri"/>
              </a:rPr>
              <a:t> </a:t>
            </a:r>
            <a:r>
              <a:rPr sz="2400" i="1" spc="-5" dirty="0">
                <a:latin typeface="Calibri"/>
                <a:cs typeface="Calibri"/>
              </a:rPr>
              <a:t>the</a:t>
            </a:r>
            <a:r>
              <a:rPr sz="2400" i="1" dirty="0">
                <a:latin typeface="Calibri"/>
                <a:cs typeface="Calibri"/>
              </a:rPr>
              <a:t> </a:t>
            </a:r>
            <a:r>
              <a:rPr sz="2400" i="1" spc="-5" dirty="0">
                <a:latin typeface="Calibri"/>
                <a:cs typeface="Calibri"/>
              </a:rPr>
              <a:t>company,</a:t>
            </a:r>
            <a:r>
              <a:rPr sz="2400" i="1" dirty="0">
                <a:latin typeface="Calibri"/>
                <a:cs typeface="Calibri"/>
              </a:rPr>
              <a:t> </a:t>
            </a:r>
            <a:r>
              <a:rPr sz="2400" i="1" spc="-5" dirty="0">
                <a:latin typeface="Calibri"/>
                <a:cs typeface="Calibri"/>
              </a:rPr>
              <a:t>under</a:t>
            </a:r>
            <a:r>
              <a:rPr sz="2400" i="1" spc="5" dirty="0">
                <a:latin typeface="Calibri"/>
                <a:cs typeface="Calibri"/>
              </a:rPr>
              <a:t> </a:t>
            </a:r>
            <a:r>
              <a:rPr sz="2400" i="1" spc="-5" dirty="0">
                <a:latin typeface="Calibri"/>
                <a:cs typeface="Calibri"/>
              </a:rPr>
              <a:t>the</a:t>
            </a:r>
            <a:r>
              <a:rPr sz="2400" i="1" dirty="0">
                <a:latin typeface="Calibri"/>
                <a:cs typeface="Calibri"/>
              </a:rPr>
              <a:t> head</a:t>
            </a:r>
            <a:r>
              <a:rPr sz="2400" i="1" spc="-5" dirty="0">
                <a:latin typeface="Calibri"/>
                <a:cs typeface="Calibri"/>
              </a:rPr>
              <a:t> ‘Other Non-Current Assets’.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32889" y="497840"/>
            <a:ext cx="607123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80" dirty="0">
                <a:latin typeface="Arial MT"/>
                <a:cs typeface="Arial MT"/>
              </a:rPr>
              <a:t>D</a:t>
            </a:r>
            <a:r>
              <a:rPr sz="4400" spc="155" dirty="0">
                <a:latin typeface="Arial MT"/>
                <a:cs typeface="Arial MT"/>
              </a:rPr>
              <a:t>e</a:t>
            </a:r>
            <a:r>
              <a:rPr sz="4400" spc="235" dirty="0">
                <a:latin typeface="Arial MT"/>
                <a:cs typeface="Arial MT"/>
              </a:rPr>
              <a:t>bent</a:t>
            </a:r>
            <a:r>
              <a:rPr sz="4400" spc="275" dirty="0">
                <a:latin typeface="Arial MT"/>
                <a:cs typeface="Arial MT"/>
              </a:rPr>
              <a:t>u</a:t>
            </a:r>
            <a:r>
              <a:rPr sz="4400" spc="459" dirty="0">
                <a:latin typeface="Arial MT"/>
                <a:cs typeface="Arial MT"/>
              </a:rPr>
              <a:t>r</a:t>
            </a:r>
            <a:r>
              <a:rPr sz="4400" spc="155" dirty="0">
                <a:latin typeface="Arial MT"/>
                <a:cs typeface="Arial MT"/>
              </a:rPr>
              <a:t>e</a:t>
            </a:r>
            <a:r>
              <a:rPr sz="4400" spc="180" dirty="0">
                <a:latin typeface="Arial MT"/>
                <a:cs typeface="Arial MT"/>
              </a:rPr>
              <a:t>s</a:t>
            </a:r>
            <a:r>
              <a:rPr sz="4400" spc="-120" dirty="0">
                <a:latin typeface="Arial MT"/>
                <a:cs typeface="Arial MT"/>
              </a:rPr>
              <a:t> </a:t>
            </a:r>
            <a:r>
              <a:rPr sz="4400" spc="-250" dirty="0">
                <a:latin typeface="Arial MT"/>
                <a:cs typeface="Arial MT"/>
              </a:rPr>
              <a:t>–</a:t>
            </a:r>
            <a:r>
              <a:rPr sz="4400" spc="-120" dirty="0">
                <a:latin typeface="Arial MT"/>
                <a:cs typeface="Arial MT"/>
              </a:rPr>
              <a:t> </a:t>
            </a:r>
            <a:r>
              <a:rPr sz="4400" spc="114" dirty="0">
                <a:latin typeface="Arial MT"/>
                <a:cs typeface="Arial MT"/>
              </a:rPr>
              <a:t>Me</a:t>
            </a:r>
            <a:r>
              <a:rPr sz="4400" spc="90" dirty="0">
                <a:latin typeface="Arial MT"/>
                <a:cs typeface="Arial MT"/>
              </a:rPr>
              <a:t>a</a:t>
            </a:r>
            <a:r>
              <a:rPr sz="4400" spc="215" dirty="0">
                <a:latin typeface="Arial MT"/>
                <a:cs typeface="Arial MT"/>
              </a:rPr>
              <a:t>n</a:t>
            </a:r>
            <a:r>
              <a:rPr sz="4400" spc="195" dirty="0">
                <a:latin typeface="Arial MT"/>
                <a:cs typeface="Arial MT"/>
              </a:rPr>
              <a:t>i</a:t>
            </a:r>
            <a:r>
              <a:rPr sz="4400" spc="215" dirty="0">
                <a:latin typeface="Arial MT"/>
                <a:cs typeface="Arial MT"/>
              </a:rPr>
              <a:t>n</a:t>
            </a:r>
            <a:r>
              <a:rPr sz="4400" spc="300" dirty="0">
                <a:latin typeface="Arial MT"/>
                <a:cs typeface="Arial MT"/>
              </a:rPr>
              <a:t>g</a:t>
            </a:r>
            <a:endParaRPr sz="4400">
              <a:latin typeface="Arial MT"/>
              <a:cs typeface="Arial M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463040"/>
            <a:ext cx="14160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0000FF"/>
                </a:solidFill>
                <a:latin typeface="Arial MT"/>
                <a:cs typeface="Arial MT"/>
              </a:rPr>
              <a:t>•</a:t>
            </a:r>
            <a:endParaRPr sz="26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3921759"/>
            <a:ext cx="14160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0000FF"/>
                </a:solidFill>
                <a:latin typeface="Arial MT"/>
                <a:cs typeface="Arial MT"/>
              </a:rPr>
              <a:t>•</a:t>
            </a:r>
            <a:endParaRPr sz="26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39" y="1480820"/>
            <a:ext cx="7619365" cy="4067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A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debenture is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an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instrument issued by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a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company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under its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common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seal as acknowledgment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of a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debt.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It </a:t>
            </a:r>
            <a:r>
              <a:rPr sz="2600" b="1" spc="-57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contains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a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contract for repayment of the principal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amount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on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or before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a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specified date and for payment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of interest at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a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fixed rate until the principal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sum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is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repaid.</a:t>
            </a:r>
            <a:endParaRPr sz="2600">
              <a:latin typeface="Calibri"/>
              <a:cs typeface="Calibri"/>
            </a:endParaRPr>
          </a:p>
          <a:p>
            <a:pPr marL="12700" marR="180975">
              <a:lnSpc>
                <a:spcPct val="100000"/>
              </a:lnSpc>
              <a:spcBef>
                <a:spcPts val="640"/>
              </a:spcBef>
            </a:pP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According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to Section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2</a:t>
            </a:r>
            <a:r>
              <a:rPr sz="2600" b="1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(12)</a:t>
            </a:r>
            <a:r>
              <a:rPr sz="2600" b="1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6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Companies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Act,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‘debenture’ includes “debenture stock, bonds and any </a:t>
            </a:r>
            <a:r>
              <a:rPr sz="2600" b="1" spc="-57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other security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of a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company whether constituting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a </a:t>
            </a:r>
            <a:r>
              <a:rPr sz="2600" b="1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charge</a:t>
            </a:r>
            <a:r>
              <a:rPr sz="26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on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 the</a:t>
            </a:r>
            <a:r>
              <a:rPr sz="26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assets</a:t>
            </a:r>
            <a:r>
              <a:rPr sz="2600" b="1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sz="26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6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company</a:t>
            </a:r>
            <a:r>
              <a:rPr sz="2600" b="1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0000FF"/>
                </a:solidFill>
                <a:latin typeface="Calibri"/>
                <a:cs typeface="Calibri"/>
              </a:rPr>
              <a:t>or not”.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01419" y="0"/>
            <a:ext cx="6689725" cy="1762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3800" b="1" spc="270" dirty="0">
                <a:latin typeface="Arial"/>
                <a:cs typeface="Arial"/>
              </a:rPr>
              <a:t>Issue </a:t>
            </a:r>
            <a:r>
              <a:rPr sz="3800" b="1" spc="140" dirty="0">
                <a:latin typeface="Arial"/>
                <a:cs typeface="Arial"/>
              </a:rPr>
              <a:t>of</a:t>
            </a:r>
            <a:r>
              <a:rPr sz="3800" b="1" spc="145" dirty="0">
                <a:latin typeface="Arial"/>
                <a:cs typeface="Arial"/>
              </a:rPr>
              <a:t> </a:t>
            </a:r>
            <a:r>
              <a:rPr sz="3800" b="1" spc="345" dirty="0">
                <a:latin typeface="Arial"/>
                <a:cs typeface="Arial"/>
              </a:rPr>
              <a:t>Debentures </a:t>
            </a:r>
            <a:r>
              <a:rPr sz="3800" b="1" spc="254" dirty="0">
                <a:latin typeface="Arial"/>
                <a:cs typeface="Arial"/>
              </a:rPr>
              <a:t>for </a:t>
            </a:r>
            <a:r>
              <a:rPr sz="3800" b="1" spc="260" dirty="0">
                <a:latin typeface="Arial"/>
                <a:cs typeface="Arial"/>
              </a:rPr>
              <a:t> </a:t>
            </a:r>
            <a:r>
              <a:rPr sz="3800" b="1" spc="320" dirty="0">
                <a:latin typeface="Arial"/>
                <a:cs typeface="Arial"/>
              </a:rPr>
              <a:t>consideration</a:t>
            </a:r>
            <a:r>
              <a:rPr sz="3800" b="1" spc="490" dirty="0">
                <a:latin typeface="Arial"/>
                <a:cs typeface="Arial"/>
              </a:rPr>
              <a:t> </a:t>
            </a:r>
            <a:r>
              <a:rPr sz="3800" b="1" spc="315" dirty="0">
                <a:latin typeface="Arial"/>
                <a:cs typeface="Arial"/>
              </a:rPr>
              <a:t>other</a:t>
            </a:r>
            <a:r>
              <a:rPr sz="3800" b="1" spc="500" dirty="0">
                <a:latin typeface="Arial"/>
                <a:cs typeface="Arial"/>
              </a:rPr>
              <a:t> </a:t>
            </a:r>
            <a:r>
              <a:rPr sz="3800" b="1" spc="265" dirty="0">
                <a:latin typeface="Arial"/>
                <a:cs typeface="Arial"/>
              </a:rPr>
              <a:t>than </a:t>
            </a:r>
            <a:r>
              <a:rPr sz="3800" b="1" spc="-1040" dirty="0">
                <a:latin typeface="Arial"/>
                <a:cs typeface="Arial"/>
              </a:rPr>
              <a:t> </a:t>
            </a:r>
            <a:r>
              <a:rPr sz="3800" b="1" spc="280" dirty="0">
                <a:latin typeface="Arial"/>
                <a:cs typeface="Arial"/>
              </a:rPr>
              <a:t>cash</a:t>
            </a:r>
            <a:endParaRPr sz="3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20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3220"/>
            <a:ext cx="7776209" cy="3575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400" i="1" dirty="0">
                <a:solidFill>
                  <a:srgbClr val="0000FF"/>
                </a:solidFill>
                <a:latin typeface="Calibri"/>
                <a:cs typeface="Calibri"/>
              </a:rPr>
              <a:t>A </a:t>
            </a:r>
            <a:r>
              <a:rPr sz="2400" i="1" spc="-5" dirty="0">
                <a:solidFill>
                  <a:srgbClr val="0000FF"/>
                </a:solidFill>
                <a:latin typeface="Calibri"/>
                <a:cs typeface="Calibri"/>
              </a:rPr>
              <a:t>company </a:t>
            </a:r>
            <a:r>
              <a:rPr sz="2400" i="1" dirty="0">
                <a:solidFill>
                  <a:srgbClr val="0000FF"/>
                </a:solidFill>
                <a:latin typeface="Calibri"/>
                <a:cs typeface="Calibri"/>
              </a:rPr>
              <a:t>can </a:t>
            </a:r>
            <a:r>
              <a:rPr sz="2400" i="1" spc="-5" dirty="0">
                <a:solidFill>
                  <a:srgbClr val="0000FF"/>
                </a:solidFill>
                <a:latin typeface="Calibri"/>
                <a:cs typeface="Calibri"/>
              </a:rPr>
              <a:t>issue </a:t>
            </a:r>
            <a:r>
              <a:rPr sz="2400" i="1" dirty="0">
                <a:solidFill>
                  <a:srgbClr val="0000FF"/>
                </a:solidFill>
                <a:latin typeface="Calibri"/>
                <a:cs typeface="Calibri"/>
              </a:rPr>
              <a:t>Debentures for </a:t>
            </a:r>
            <a:r>
              <a:rPr sz="2400" i="1" spc="-5" dirty="0">
                <a:solidFill>
                  <a:srgbClr val="0000FF"/>
                </a:solidFill>
                <a:latin typeface="Calibri"/>
                <a:cs typeface="Calibri"/>
              </a:rPr>
              <a:t>purchase </a:t>
            </a:r>
            <a:r>
              <a:rPr sz="2400" i="1" dirty="0">
                <a:solidFill>
                  <a:srgbClr val="0000FF"/>
                </a:solidFill>
                <a:latin typeface="Calibri"/>
                <a:cs typeface="Calibri"/>
              </a:rPr>
              <a:t>of an </a:t>
            </a:r>
            <a:r>
              <a:rPr sz="2400" i="1" spc="-5" dirty="0">
                <a:solidFill>
                  <a:srgbClr val="0000FF"/>
                </a:solidFill>
                <a:latin typeface="Calibri"/>
                <a:cs typeface="Calibri"/>
              </a:rPr>
              <a:t>asset </a:t>
            </a:r>
            <a:r>
              <a:rPr sz="2400" i="1" dirty="0">
                <a:solidFill>
                  <a:srgbClr val="0000FF"/>
                </a:solidFill>
                <a:latin typeface="Calibri"/>
                <a:cs typeface="Calibri"/>
              </a:rPr>
              <a:t>or </a:t>
            </a:r>
            <a:r>
              <a:rPr sz="2400" i="1" spc="-5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0000FF"/>
                </a:solidFill>
                <a:latin typeface="Calibri"/>
                <a:cs typeface="Calibri"/>
              </a:rPr>
              <a:t>for</a:t>
            </a:r>
            <a:r>
              <a:rPr sz="2400" i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i="1" spc="-5" dirty="0">
                <a:solidFill>
                  <a:srgbClr val="0000FF"/>
                </a:solidFill>
                <a:latin typeface="Calibri"/>
                <a:cs typeface="Calibri"/>
              </a:rPr>
              <a:t>purchase </a:t>
            </a:r>
            <a:r>
              <a:rPr sz="2400" i="1" dirty="0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sz="2400" i="1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i="1" spc="-5" dirty="0">
                <a:solidFill>
                  <a:srgbClr val="0000FF"/>
                </a:solidFill>
                <a:latin typeface="Calibri"/>
                <a:cs typeface="Calibri"/>
              </a:rPr>
              <a:t>business.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400" b="1" i="1" spc="-5" dirty="0">
                <a:latin typeface="Calibri"/>
                <a:cs typeface="Calibri"/>
              </a:rPr>
              <a:t>(a)</a:t>
            </a:r>
            <a:r>
              <a:rPr sz="2400" b="1" i="1" spc="-15" dirty="0">
                <a:latin typeface="Calibri"/>
                <a:cs typeface="Calibri"/>
              </a:rPr>
              <a:t> </a:t>
            </a:r>
            <a:r>
              <a:rPr sz="2400" b="1" i="1" spc="-5" dirty="0">
                <a:latin typeface="Calibri"/>
                <a:cs typeface="Calibri"/>
              </a:rPr>
              <a:t>Entry</a:t>
            </a:r>
            <a:r>
              <a:rPr sz="2400" b="1" i="1" spc="-15" dirty="0">
                <a:latin typeface="Calibri"/>
                <a:cs typeface="Calibri"/>
              </a:rPr>
              <a:t> </a:t>
            </a:r>
            <a:r>
              <a:rPr sz="2400" b="1" i="1" spc="-5" dirty="0">
                <a:latin typeface="Calibri"/>
                <a:cs typeface="Calibri"/>
              </a:rPr>
              <a:t>for</a:t>
            </a:r>
            <a:r>
              <a:rPr sz="2400" b="1" i="1" spc="-15" dirty="0">
                <a:latin typeface="Calibri"/>
                <a:cs typeface="Calibri"/>
              </a:rPr>
              <a:t> </a:t>
            </a:r>
            <a:r>
              <a:rPr sz="2400" b="1" i="1" spc="-5" dirty="0">
                <a:latin typeface="Calibri"/>
                <a:cs typeface="Calibri"/>
              </a:rPr>
              <a:t>purchase</a:t>
            </a:r>
            <a:r>
              <a:rPr sz="2400" b="1" i="1" spc="-15" dirty="0">
                <a:latin typeface="Calibri"/>
                <a:cs typeface="Calibri"/>
              </a:rPr>
              <a:t> </a:t>
            </a:r>
            <a:r>
              <a:rPr sz="2400" b="1" i="1" spc="-5" dirty="0">
                <a:latin typeface="Calibri"/>
                <a:cs typeface="Calibri"/>
              </a:rPr>
              <a:t>of</a:t>
            </a:r>
            <a:r>
              <a:rPr sz="2400" b="1" i="1" spc="-25" dirty="0">
                <a:latin typeface="Calibri"/>
                <a:cs typeface="Calibri"/>
              </a:rPr>
              <a:t> </a:t>
            </a:r>
            <a:r>
              <a:rPr sz="2400" b="1" i="1" dirty="0">
                <a:latin typeface="Calibri"/>
                <a:cs typeface="Calibri"/>
              </a:rPr>
              <a:t>a </a:t>
            </a:r>
            <a:r>
              <a:rPr sz="2400" b="1" i="1" spc="-5" dirty="0">
                <a:latin typeface="Calibri"/>
                <a:cs typeface="Calibri"/>
              </a:rPr>
              <a:t>fixed</a:t>
            </a:r>
            <a:r>
              <a:rPr sz="2400" b="1" i="1" spc="-15" dirty="0">
                <a:latin typeface="Calibri"/>
                <a:cs typeface="Calibri"/>
              </a:rPr>
              <a:t> </a:t>
            </a:r>
            <a:r>
              <a:rPr sz="2400" b="1" i="1" spc="-5" dirty="0">
                <a:latin typeface="Calibri"/>
                <a:cs typeface="Calibri"/>
              </a:rPr>
              <a:t>asset</a:t>
            </a:r>
            <a:endParaRPr sz="24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1400"/>
              </a:spcBef>
              <a:tabLst>
                <a:tab pos="3669665" algn="l"/>
              </a:tabLst>
            </a:pP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Fixed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Assets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	Dr.</a:t>
            </a:r>
            <a:endParaRPr sz="2400">
              <a:latin typeface="Calibri"/>
              <a:cs typeface="Calibri"/>
            </a:endParaRPr>
          </a:p>
          <a:p>
            <a:pPr marL="1841500">
              <a:lnSpc>
                <a:spcPct val="100000"/>
              </a:lnSpc>
              <a:spcBef>
                <a:spcPts val="75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400" spc="-3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Vendor’s</a:t>
            </a:r>
            <a:r>
              <a:rPr sz="2400" spc="-3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1400"/>
              </a:spcBef>
            </a:pPr>
            <a:r>
              <a:rPr sz="2400" spc="-5" dirty="0">
                <a:latin typeface="Calibri"/>
                <a:cs typeface="Calibri"/>
              </a:rPr>
              <a:t>(Being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fixed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assets purchased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from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vendor)</a:t>
            </a:r>
            <a:endParaRPr sz="2400">
              <a:latin typeface="Calibri"/>
              <a:cs typeface="Calibri"/>
            </a:endParaRPr>
          </a:p>
          <a:p>
            <a:pPr marL="355600" marR="241935" indent="-342900">
              <a:lnSpc>
                <a:spcPct val="100000"/>
              </a:lnSpc>
              <a:spcBef>
                <a:spcPts val="760"/>
              </a:spcBef>
            </a:pPr>
            <a:r>
              <a:rPr sz="2400" b="1" spc="-5" dirty="0">
                <a:latin typeface="Calibri"/>
                <a:cs typeface="Calibri"/>
              </a:rPr>
              <a:t>Notes: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Vendor’s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is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credited with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the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amount of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Purchase </a:t>
            </a:r>
            <a:r>
              <a:rPr sz="2400" spc="-5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consideration.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398779"/>
            <a:ext cx="11938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21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6936740" y="800100"/>
            <a:ext cx="34925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Dr.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22340" y="1187450"/>
            <a:ext cx="34925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Dr.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0110" y="347980"/>
            <a:ext cx="4347210" cy="31178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82930" marR="997585" indent="-378460">
              <a:lnSpc>
                <a:spcPct val="120800"/>
              </a:lnSpc>
              <a:spcBef>
                <a:spcPts val="95"/>
              </a:spcBef>
            </a:pPr>
            <a:r>
              <a:rPr sz="2100" b="1" i="1" dirty="0">
                <a:latin typeface="Calibri"/>
                <a:cs typeface="Calibri"/>
              </a:rPr>
              <a:t>(b)</a:t>
            </a:r>
            <a:r>
              <a:rPr sz="2100" b="1" i="1" spc="-20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For</a:t>
            </a:r>
            <a:r>
              <a:rPr sz="2100" b="1" i="1" spc="-20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purchase</a:t>
            </a:r>
            <a:r>
              <a:rPr sz="2100" b="1" i="1" spc="-20" dirty="0">
                <a:latin typeface="Calibri"/>
                <a:cs typeface="Calibri"/>
              </a:rPr>
              <a:t> </a:t>
            </a:r>
            <a:r>
              <a:rPr sz="2100" b="1" i="1" dirty="0">
                <a:latin typeface="Calibri"/>
                <a:cs typeface="Calibri"/>
              </a:rPr>
              <a:t>of</a:t>
            </a:r>
            <a:r>
              <a:rPr sz="2100" b="1" i="1" spc="-30" dirty="0">
                <a:latin typeface="Calibri"/>
                <a:cs typeface="Calibri"/>
              </a:rPr>
              <a:t> </a:t>
            </a:r>
            <a:r>
              <a:rPr sz="2100" b="1" i="1" spc="-5" dirty="0">
                <a:latin typeface="Calibri"/>
                <a:cs typeface="Calibri"/>
              </a:rPr>
              <a:t>business: </a:t>
            </a:r>
            <a:r>
              <a:rPr sz="2100" b="1" i="1" spc="-459" dirty="0">
                <a:latin typeface="Calibri"/>
                <a:cs typeface="Calibri"/>
              </a:rPr>
              <a:t> </a:t>
            </a: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Sundry </a:t>
            </a:r>
            <a:r>
              <a:rPr sz="2100" spc="-10" dirty="0">
                <a:solidFill>
                  <a:srgbClr val="0000FF"/>
                </a:solidFill>
                <a:latin typeface="Calibri"/>
                <a:cs typeface="Calibri"/>
              </a:rPr>
              <a:t>Assets</a:t>
            </a: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 A/c </a:t>
            </a:r>
            <a:r>
              <a:rPr sz="21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Goodwill A/c (</a:t>
            </a:r>
            <a:r>
              <a:rPr sz="2100" i="1" spc="-5" dirty="0">
                <a:solidFill>
                  <a:srgbClr val="0000FF"/>
                </a:solidFill>
                <a:latin typeface="Calibri"/>
                <a:cs typeface="Calibri"/>
              </a:rPr>
              <a:t>ii</a:t>
            </a: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)</a:t>
            </a:r>
            <a:endParaRPr sz="2100">
              <a:latin typeface="Calibri"/>
              <a:cs typeface="Calibri"/>
            </a:endParaRPr>
          </a:p>
          <a:p>
            <a:pPr marL="1496695" marR="252729">
              <a:lnSpc>
                <a:spcPts val="3050"/>
              </a:lnSpc>
              <a:spcBef>
                <a:spcPts val="180"/>
              </a:spcBef>
            </a:pP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To Sundry Liabilities A/c </a:t>
            </a:r>
            <a:r>
              <a:rPr sz="2100" spc="-459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1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Vendor’s</a:t>
            </a:r>
            <a:r>
              <a:rPr sz="21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A/c </a:t>
            </a:r>
            <a:r>
              <a:rPr sz="2100" dirty="0">
                <a:solidFill>
                  <a:srgbClr val="0000FF"/>
                </a:solidFill>
                <a:latin typeface="Calibri"/>
                <a:cs typeface="Calibri"/>
              </a:rPr>
              <a:t>(</a:t>
            </a:r>
            <a:r>
              <a:rPr sz="2100" i="1" dirty="0">
                <a:solidFill>
                  <a:srgbClr val="0000FF"/>
                </a:solidFill>
                <a:latin typeface="Calibri"/>
                <a:cs typeface="Calibri"/>
              </a:rPr>
              <a:t>i</a:t>
            </a:r>
            <a:r>
              <a:rPr sz="2100" dirty="0">
                <a:solidFill>
                  <a:srgbClr val="0000FF"/>
                </a:solidFill>
                <a:latin typeface="Calibri"/>
                <a:cs typeface="Calibri"/>
              </a:rPr>
              <a:t>)</a:t>
            </a:r>
            <a:endParaRPr sz="2100">
              <a:latin typeface="Calibri"/>
              <a:cs typeface="Calibri"/>
            </a:endParaRPr>
          </a:p>
          <a:p>
            <a:pPr marL="1496695">
              <a:lnSpc>
                <a:spcPct val="100000"/>
              </a:lnSpc>
              <a:spcBef>
                <a:spcPts val="330"/>
              </a:spcBef>
            </a:pP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1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Capital</a:t>
            </a:r>
            <a:r>
              <a:rPr sz="21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spc="-10" dirty="0">
                <a:solidFill>
                  <a:srgbClr val="0000FF"/>
                </a:solidFill>
                <a:latin typeface="Calibri"/>
                <a:cs typeface="Calibri"/>
              </a:rPr>
              <a:t>Reserve</a:t>
            </a:r>
            <a:r>
              <a:rPr sz="21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r>
              <a:rPr sz="21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00FF"/>
                </a:solidFill>
                <a:latin typeface="Calibri"/>
                <a:cs typeface="Calibri"/>
              </a:rPr>
              <a:t>(</a:t>
            </a:r>
            <a:r>
              <a:rPr sz="2100" i="1" dirty="0">
                <a:solidFill>
                  <a:srgbClr val="0000FF"/>
                </a:solidFill>
                <a:latin typeface="Calibri"/>
                <a:cs typeface="Calibri"/>
              </a:rPr>
              <a:t>iii</a:t>
            </a:r>
            <a:r>
              <a:rPr sz="2100" dirty="0">
                <a:solidFill>
                  <a:srgbClr val="0000FF"/>
                </a:solidFill>
                <a:latin typeface="Calibri"/>
                <a:cs typeface="Calibri"/>
              </a:rPr>
              <a:t>)</a:t>
            </a:r>
            <a:endParaRPr sz="2100">
              <a:latin typeface="Calibri"/>
              <a:cs typeface="Calibri"/>
            </a:endParaRPr>
          </a:p>
          <a:p>
            <a:pPr marL="204470">
              <a:lnSpc>
                <a:spcPct val="100000"/>
              </a:lnSpc>
              <a:spcBef>
                <a:spcPts val="530"/>
              </a:spcBef>
            </a:pPr>
            <a:r>
              <a:rPr sz="2100" spc="-5" dirty="0">
                <a:latin typeface="Calibri"/>
                <a:cs typeface="Calibri"/>
              </a:rPr>
              <a:t>(Being</a:t>
            </a:r>
            <a:r>
              <a:rPr sz="2100" spc="-2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business</a:t>
            </a:r>
            <a:r>
              <a:rPr sz="2100" spc="-1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purchased)</a:t>
            </a:r>
            <a:endParaRPr sz="2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b="1" spc="-5" dirty="0">
                <a:latin typeface="Calibri"/>
                <a:cs typeface="Calibri"/>
              </a:rPr>
              <a:t>Notes: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92810" y="3878579"/>
            <a:ext cx="14859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–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0110" y="4599940"/>
            <a:ext cx="30924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0" dirty="0">
                <a:latin typeface="Calibri"/>
                <a:cs typeface="Calibri"/>
              </a:rPr>
              <a:t>(</a:t>
            </a:r>
            <a:r>
              <a:rPr sz="2100" spc="5" dirty="0">
                <a:latin typeface="Calibri"/>
                <a:cs typeface="Calibri"/>
              </a:rPr>
              <a:t>i</a:t>
            </a:r>
            <a:r>
              <a:rPr sz="2100" spc="-5" dirty="0">
                <a:latin typeface="Calibri"/>
                <a:cs typeface="Calibri"/>
              </a:rPr>
              <a:t>i)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92810" y="3439160"/>
            <a:ext cx="7388225" cy="1826260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30"/>
              </a:spcBef>
              <a:tabLst>
                <a:tab pos="454025" algn="l"/>
              </a:tabLst>
            </a:pPr>
            <a:r>
              <a:rPr sz="2100" spc="-5" dirty="0">
                <a:latin typeface="Calibri"/>
                <a:cs typeface="Calibri"/>
              </a:rPr>
              <a:t>(i)	Vendor’s A/c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is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credited </a:t>
            </a:r>
            <a:r>
              <a:rPr sz="2100" dirty="0">
                <a:latin typeface="Calibri"/>
                <a:cs typeface="Calibri"/>
              </a:rPr>
              <a:t>by</a:t>
            </a:r>
            <a:r>
              <a:rPr sz="2100" spc="15" dirty="0"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purchase</a:t>
            </a:r>
            <a:r>
              <a:rPr sz="21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consideration.</a:t>
            </a:r>
            <a:endParaRPr sz="2100">
              <a:latin typeface="Calibri"/>
              <a:cs typeface="Calibri"/>
            </a:endParaRPr>
          </a:p>
          <a:p>
            <a:pPr marL="454659" marR="318135">
              <a:lnSpc>
                <a:spcPct val="100000"/>
              </a:lnSpc>
              <a:spcBef>
                <a:spcPts val="530"/>
              </a:spcBef>
            </a:pPr>
            <a:r>
              <a:rPr sz="2100" spc="-5" dirty="0">
                <a:latin typeface="Calibri"/>
                <a:cs typeface="Calibri"/>
              </a:rPr>
              <a:t>Purchase consideration,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if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not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10" dirty="0">
                <a:latin typeface="Calibri"/>
                <a:cs typeface="Calibri"/>
              </a:rPr>
              <a:t>given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in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the</a:t>
            </a:r>
            <a:r>
              <a:rPr sz="2100" spc="-5" dirty="0">
                <a:latin typeface="Calibri"/>
                <a:cs typeface="Calibri"/>
              </a:rPr>
              <a:t> question,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it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will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be </a:t>
            </a:r>
            <a:r>
              <a:rPr sz="2100" spc="-459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equal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to</a:t>
            </a:r>
            <a:r>
              <a:rPr sz="2100" spc="10" dirty="0"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net</a:t>
            </a:r>
            <a:r>
              <a:rPr sz="21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assets,</a:t>
            </a:r>
            <a:r>
              <a:rPr sz="21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i.e.,</a:t>
            </a:r>
            <a:r>
              <a:rPr sz="21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Assets</a:t>
            </a:r>
            <a:r>
              <a:rPr sz="2100" b="1" spc="5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b="1" i="1" spc="-5" dirty="0">
                <a:solidFill>
                  <a:srgbClr val="0000FF"/>
                </a:solidFill>
                <a:latin typeface="Calibri"/>
                <a:cs typeface="Calibri"/>
              </a:rPr>
              <a:t>minus</a:t>
            </a:r>
            <a:r>
              <a:rPr sz="2100" b="1" i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b="1" i="1" spc="-5" dirty="0">
                <a:solidFill>
                  <a:srgbClr val="0000FF"/>
                </a:solidFill>
                <a:latin typeface="Calibri"/>
                <a:cs typeface="Calibri"/>
              </a:rPr>
              <a:t>L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iabilities.</a:t>
            </a:r>
            <a:endParaRPr sz="2100">
              <a:latin typeface="Calibri"/>
              <a:cs typeface="Calibri"/>
            </a:endParaRPr>
          </a:p>
          <a:p>
            <a:pPr marL="454659" marR="5080">
              <a:lnSpc>
                <a:spcPct val="100000"/>
              </a:lnSpc>
              <a:spcBef>
                <a:spcPts val="520"/>
              </a:spcBef>
            </a:pPr>
            <a:r>
              <a:rPr sz="2100" spc="-5" dirty="0">
                <a:latin typeface="Calibri"/>
                <a:cs typeface="Calibri"/>
              </a:rPr>
              <a:t>If purchase consideration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is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given</a:t>
            </a:r>
            <a:r>
              <a:rPr sz="2100" dirty="0">
                <a:latin typeface="Calibri"/>
                <a:cs typeface="Calibri"/>
              </a:rPr>
              <a:t> and</a:t>
            </a:r>
            <a:r>
              <a:rPr sz="2100" spc="-5" dirty="0">
                <a:latin typeface="Calibri"/>
                <a:cs typeface="Calibri"/>
              </a:rPr>
              <a:t> it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is</a:t>
            </a:r>
            <a:r>
              <a:rPr sz="2100" spc="-1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more than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net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assets, </a:t>
            </a:r>
            <a:r>
              <a:rPr sz="2100" spc="-459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then</a:t>
            </a:r>
            <a:r>
              <a:rPr sz="2100" dirty="0">
                <a:latin typeface="Calibri"/>
                <a:cs typeface="Calibri"/>
              </a:rPr>
              <a:t> the</a:t>
            </a:r>
            <a:r>
              <a:rPr sz="2100" spc="-5" dirty="0">
                <a:latin typeface="Calibri"/>
                <a:cs typeface="Calibri"/>
              </a:rPr>
              <a:t> difference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shall </a:t>
            </a:r>
            <a:r>
              <a:rPr sz="2100" dirty="0">
                <a:latin typeface="Calibri"/>
                <a:cs typeface="Calibri"/>
              </a:rPr>
              <a:t>be</a:t>
            </a:r>
            <a:r>
              <a:rPr sz="2100" spc="-5" dirty="0">
                <a:latin typeface="Calibri"/>
                <a:cs typeface="Calibri"/>
              </a:rPr>
              <a:t> debited</a:t>
            </a:r>
            <a:r>
              <a:rPr sz="2100" dirty="0">
                <a:latin typeface="Calibri"/>
                <a:cs typeface="Calibri"/>
              </a:rPr>
              <a:t> to</a:t>
            </a:r>
            <a:r>
              <a:rPr sz="2100" spc="15" dirty="0"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Goodwill</a:t>
            </a:r>
            <a:r>
              <a:rPr sz="2100" b="1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A/c.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80110" y="5307329"/>
            <a:ext cx="7223759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7359" marR="5080" indent="-454659">
              <a:lnSpc>
                <a:spcPct val="100000"/>
              </a:lnSpc>
              <a:spcBef>
                <a:spcPts val="100"/>
              </a:spcBef>
            </a:pPr>
            <a:r>
              <a:rPr sz="2100" spc="-5" dirty="0">
                <a:latin typeface="Calibri"/>
                <a:cs typeface="Calibri"/>
              </a:rPr>
              <a:t>(iii)</a:t>
            </a:r>
            <a:r>
              <a:rPr sz="2100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If purchase consideration is given </a:t>
            </a:r>
            <a:r>
              <a:rPr sz="2100" dirty="0">
                <a:latin typeface="Calibri"/>
                <a:cs typeface="Calibri"/>
              </a:rPr>
              <a:t>and </a:t>
            </a:r>
            <a:r>
              <a:rPr sz="2100" spc="-5" dirty="0">
                <a:latin typeface="Calibri"/>
                <a:cs typeface="Calibri"/>
              </a:rPr>
              <a:t>it is less than net assets, </a:t>
            </a:r>
            <a:r>
              <a:rPr sz="2100" spc="-459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then</a:t>
            </a:r>
            <a:r>
              <a:rPr sz="2100" dirty="0">
                <a:latin typeface="Calibri"/>
                <a:cs typeface="Calibri"/>
              </a:rPr>
              <a:t> the</a:t>
            </a:r>
            <a:r>
              <a:rPr sz="2100" spc="-5" dirty="0">
                <a:latin typeface="Calibri"/>
                <a:cs typeface="Calibri"/>
              </a:rPr>
              <a:t> difference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shall</a:t>
            </a:r>
            <a:r>
              <a:rPr sz="2100" dirty="0">
                <a:latin typeface="Calibri"/>
                <a:cs typeface="Calibri"/>
              </a:rPr>
              <a:t> be</a:t>
            </a:r>
            <a:r>
              <a:rPr sz="2100" spc="-5" dirty="0">
                <a:latin typeface="Calibri"/>
                <a:cs typeface="Calibri"/>
              </a:rPr>
              <a:t> credited</a:t>
            </a:r>
            <a:r>
              <a:rPr sz="2100" dirty="0">
                <a:latin typeface="Calibri"/>
                <a:cs typeface="Calibri"/>
              </a:rPr>
              <a:t> to</a:t>
            </a:r>
            <a:r>
              <a:rPr sz="2100" spc="25" dirty="0"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Capital</a:t>
            </a:r>
            <a:r>
              <a:rPr sz="2100" b="1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Reserve</a:t>
            </a:r>
            <a:r>
              <a:rPr sz="2100" b="1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r>
              <a:rPr sz="2100" spc="-5" dirty="0">
                <a:latin typeface="Calibri"/>
                <a:cs typeface="Calibri"/>
              </a:rPr>
              <a:t>.</a:t>
            </a:r>
            <a:endParaRPr sz="2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351790"/>
            <a:ext cx="15049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A40020"/>
                </a:solidFill>
                <a:latin typeface="Arial MT"/>
                <a:cs typeface="Arial MT"/>
              </a:rPr>
              <a:t>•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22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78839" y="370840"/>
            <a:ext cx="506793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i="1" spc="-5" dirty="0">
                <a:solidFill>
                  <a:srgbClr val="A40020"/>
                </a:solidFill>
                <a:latin typeface="Calibri"/>
                <a:cs typeface="Calibri"/>
              </a:rPr>
              <a:t>For</a:t>
            </a:r>
            <a:r>
              <a:rPr sz="2800" b="1" i="1" spc="-15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b="1" i="1" spc="-5" dirty="0">
                <a:solidFill>
                  <a:srgbClr val="A40020"/>
                </a:solidFill>
                <a:latin typeface="Calibri"/>
                <a:cs typeface="Calibri"/>
              </a:rPr>
              <a:t>issue</a:t>
            </a:r>
            <a:r>
              <a:rPr sz="2800" b="1" i="1" spc="-15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b="1" i="1" dirty="0">
                <a:solidFill>
                  <a:srgbClr val="A40020"/>
                </a:solidFill>
                <a:latin typeface="Calibri"/>
                <a:cs typeface="Calibri"/>
              </a:rPr>
              <a:t>of</a:t>
            </a:r>
            <a:r>
              <a:rPr sz="2800" b="1" i="1" spc="-10" dirty="0">
                <a:solidFill>
                  <a:srgbClr val="A40020"/>
                </a:solidFill>
                <a:latin typeface="Calibri"/>
                <a:cs typeface="Calibri"/>
              </a:rPr>
              <a:t> debentures</a:t>
            </a:r>
            <a:r>
              <a:rPr sz="2800" b="1" i="1" spc="-15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b="1" i="1" dirty="0">
                <a:solidFill>
                  <a:srgbClr val="A40020"/>
                </a:solidFill>
                <a:latin typeface="Calibri"/>
                <a:cs typeface="Calibri"/>
              </a:rPr>
              <a:t>to</a:t>
            </a:r>
            <a:r>
              <a:rPr sz="2800" b="1" i="1" spc="-10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b="1" i="1" spc="-5" dirty="0">
                <a:solidFill>
                  <a:srgbClr val="A40020"/>
                </a:solidFill>
                <a:latin typeface="Calibri"/>
                <a:cs typeface="Calibri"/>
              </a:rPr>
              <a:t>vendors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36740" y="1315720"/>
            <a:ext cx="45593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3139" y="797559"/>
            <a:ext cx="4439285" cy="144272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2800" b="1" i="1" spc="-5" dirty="0">
                <a:latin typeface="Calibri"/>
                <a:cs typeface="Calibri"/>
              </a:rPr>
              <a:t>(a)</a:t>
            </a:r>
            <a:r>
              <a:rPr sz="2800" b="1" i="1" spc="-10" dirty="0">
                <a:latin typeface="Calibri"/>
                <a:cs typeface="Calibri"/>
              </a:rPr>
              <a:t> </a:t>
            </a:r>
            <a:r>
              <a:rPr sz="2800" b="1" i="1" spc="-5" dirty="0">
                <a:latin typeface="Calibri"/>
                <a:cs typeface="Calibri"/>
              </a:rPr>
              <a:t>Issue</a:t>
            </a:r>
            <a:r>
              <a:rPr sz="2800" b="1" i="1" spc="-10" dirty="0">
                <a:latin typeface="Calibri"/>
                <a:cs typeface="Calibri"/>
              </a:rPr>
              <a:t> </a:t>
            </a:r>
            <a:r>
              <a:rPr sz="2800" b="1" i="1" spc="-5" dirty="0">
                <a:latin typeface="Calibri"/>
                <a:cs typeface="Calibri"/>
              </a:rPr>
              <a:t>of </a:t>
            </a:r>
            <a:r>
              <a:rPr sz="2800" b="1" i="1" spc="-10" dirty="0">
                <a:latin typeface="Calibri"/>
                <a:cs typeface="Calibri"/>
              </a:rPr>
              <a:t>debentures </a:t>
            </a:r>
            <a:r>
              <a:rPr sz="2800" b="1" i="1" dirty="0">
                <a:latin typeface="Calibri"/>
                <a:cs typeface="Calibri"/>
              </a:rPr>
              <a:t>at</a:t>
            </a:r>
            <a:r>
              <a:rPr sz="2800" b="1" i="1" spc="-15" dirty="0">
                <a:latin typeface="Calibri"/>
                <a:cs typeface="Calibri"/>
              </a:rPr>
              <a:t> </a:t>
            </a:r>
            <a:r>
              <a:rPr sz="2800" b="1" i="1" spc="-5" dirty="0">
                <a:latin typeface="Calibri"/>
                <a:cs typeface="Calibri"/>
              </a:rPr>
              <a:t>par:</a:t>
            </a:r>
            <a:endParaRPr sz="28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360"/>
              </a:spcBef>
            </a:pP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Vendor’s</a:t>
            </a:r>
            <a:r>
              <a:rPr sz="2800" spc="-4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800">
              <a:latin typeface="Calibri"/>
              <a:cs typeface="Calibri"/>
            </a:endParaRPr>
          </a:p>
          <a:p>
            <a:pPr marL="1383665">
              <a:lnSpc>
                <a:spcPct val="100000"/>
              </a:lnSpc>
              <a:spcBef>
                <a:spcPts val="360"/>
              </a:spcBef>
            </a:pP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8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8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3139" y="2214879"/>
            <a:ext cx="6641465" cy="97028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469900">
              <a:lnSpc>
                <a:spcPct val="100000"/>
              </a:lnSpc>
              <a:spcBef>
                <a:spcPts val="459"/>
              </a:spcBef>
            </a:pPr>
            <a:r>
              <a:rPr sz="2800" spc="-10" dirty="0">
                <a:latin typeface="Calibri"/>
                <a:cs typeface="Calibri"/>
              </a:rPr>
              <a:t>(Being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debentures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issued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vendor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at</a:t>
            </a:r>
            <a:r>
              <a:rPr sz="2800" spc="-5" dirty="0">
                <a:latin typeface="Calibri"/>
                <a:cs typeface="Calibri"/>
              </a:rPr>
              <a:t> par)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2800" b="1" i="1" spc="-5" dirty="0">
                <a:latin typeface="Calibri"/>
                <a:cs typeface="Calibri"/>
              </a:rPr>
              <a:t>(b) Issue of</a:t>
            </a:r>
            <a:r>
              <a:rPr sz="2800" b="1" i="1" dirty="0">
                <a:latin typeface="Calibri"/>
                <a:cs typeface="Calibri"/>
              </a:rPr>
              <a:t> </a:t>
            </a:r>
            <a:r>
              <a:rPr sz="2800" b="1" i="1" spc="-10" dirty="0">
                <a:latin typeface="Calibri"/>
                <a:cs typeface="Calibri"/>
              </a:rPr>
              <a:t>debentures</a:t>
            </a:r>
            <a:r>
              <a:rPr sz="2800" b="1" i="1" spc="-5" dirty="0">
                <a:latin typeface="Calibri"/>
                <a:cs typeface="Calibri"/>
              </a:rPr>
              <a:t> </a:t>
            </a:r>
            <a:r>
              <a:rPr sz="2800" b="1" i="1" dirty="0">
                <a:latin typeface="Calibri"/>
                <a:cs typeface="Calibri"/>
              </a:rPr>
              <a:t>at</a:t>
            </a:r>
            <a:r>
              <a:rPr sz="2800" b="1" i="1" spc="-15" dirty="0">
                <a:latin typeface="Calibri"/>
                <a:cs typeface="Calibri"/>
              </a:rPr>
              <a:t> </a:t>
            </a:r>
            <a:r>
              <a:rPr sz="2800" b="1" i="1" spc="-10" dirty="0">
                <a:latin typeface="Calibri"/>
                <a:cs typeface="Calibri"/>
              </a:rPr>
              <a:t>premium: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36740" y="3205479"/>
            <a:ext cx="45593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50339" y="3159759"/>
            <a:ext cx="4745355" cy="144145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Vendor’s</a:t>
            </a:r>
            <a:r>
              <a:rPr sz="2800" spc="-4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800">
              <a:latin typeface="Calibri"/>
              <a:cs typeface="Calibri"/>
            </a:endParaRPr>
          </a:p>
          <a:p>
            <a:pPr marL="926465">
              <a:lnSpc>
                <a:spcPct val="100000"/>
              </a:lnSpc>
              <a:spcBef>
                <a:spcPts val="360"/>
              </a:spcBef>
            </a:pP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8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8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800">
              <a:latin typeface="Calibri"/>
              <a:cs typeface="Calibri"/>
            </a:endParaRPr>
          </a:p>
          <a:p>
            <a:pPr marL="926465">
              <a:lnSpc>
                <a:spcPct val="100000"/>
              </a:lnSpc>
              <a:spcBef>
                <a:spcPts val="350"/>
              </a:spcBef>
            </a:pP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8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Securities</a:t>
            </a:r>
            <a:r>
              <a:rPr sz="28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Premium</a:t>
            </a:r>
            <a:r>
              <a:rPr sz="28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50339" y="4659629"/>
            <a:ext cx="60725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Calibri"/>
                <a:cs typeface="Calibri"/>
              </a:rPr>
              <a:t>(Being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debentures issued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Vendor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at </a:t>
            </a:r>
            <a:r>
              <a:rPr sz="2400" spc="-5" dirty="0">
                <a:latin typeface="Calibri"/>
                <a:cs typeface="Calibri"/>
              </a:rPr>
              <a:t>premium)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139" y="414020"/>
            <a:ext cx="514413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i="1" spc="-5" dirty="0">
                <a:latin typeface="Calibri"/>
                <a:cs typeface="Calibri"/>
              </a:rPr>
              <a:t>(c)</a:t>
            </a:r>
            <a:r>
              <a:rPr sz="2800" b="1" i="1" spc="-10" dirty="0">
                <a:latin typeface="Calibri"/>
                <a:cs typeface="Calibri"/>
              </a:rPr>
              <a:t> </a:t>
            </a:r>
            <a:r>
              <a:rPr sz="2800" b="1" i="1" spc="-5" dirty="0">
                <a:latin typeface="Calibri"/>
                <a:cs typeface="Calibri"/>
              </a:rPr>
              <a:t>Issue</a:t>
            </a:r>
            <a:r>
              <a:rPr sz="2800" b="1" i="1" spc="-15" dirty="0">
                <a:latin typeface="Calibri"/>
                <a:cs typeface="Calibri"/>
              </a:rPr>
              <a:t> </a:t>
            </a:r>
            <a:r>
              <a:rPr sz="2800" b="1" i="1" dirty="0">
                <a:latin typeface="Calibri"/>
                <a:cs typeface="Calibri"/>
              </a:rPr>
              <a:t>of</a:t>
            </a:r>
            <a:r>
              <a:rPr sz="2800" b="1" i="1" spc="-10" dirty="0">
                <a:latin typeface="Calibri"/>
                <a:cs typeface="Calibri"/>
              </a:rPr>
              <a:t> debentures</a:t>
            </a:r>
            <a:r>
              <a:rPr sz="2800" b="1" i="1" spc="-5" dirty="0">
                <a:latin typeface="Calibri"/>
                <a:cs typeface="Calibri"/>
              </a:rPr>
              <a:t> at discount: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139" y="842010"/>
            <a:ext cx="6837045" cy="301371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469900">
              <a:lnSpc>
                <a:spcPct val="100000"/>
              </a:lnSpc>
              <a:spcBef>
                <a:spcPts val="790"/>
              </a:spcBef>
              <a:tabLst>
                <a:tab pos="5955665" algn="l"/>
              </a:tabLst>
            </a:pP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Vendor’s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 A/c	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Dr.</a:t>
            </a:r>
            <a:endParaRPr sz="28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90"/>
              </a:spcBef>
              <a:tabLst>
                <a:tab pos="5955665" algn="l"/>
              </a:tabLst>
            </a:pP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Discount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 on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Issue</a:t>
            </a:r>
            <a:r>
              <a:rPr sz="28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sz="2800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A/c	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Dr.</a:t>
            </a:r>
            <a:endParaRPr sz="2800">
              <a:latin typeface="Calibri"/>
              <a:cs typeface="Calibri"/>
            </a:endParaRPr>
          </a:p>
          <a:p>
            <a:pPr marL="1383665">
              <a:lnSpc>
                <a:spcPct val="100000"/>
              </a:lnSpc>
              <a:spcBef>
                <a:spcPts val="700"/>
              </a:spcBef>
            </a:pP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8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8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800">
              <a:latin typeface="Calibri"/>
              <a:cs typeface="Calibri"/>
            </a:endParaRPr>
          </a:p>
          <a:p>
            <a:pPr marL="12700" indent="457200">
              <a:lnSpc>
                <a:spcPct val="100000"/>
              </a:lnSpc>
              <a:spcBef>
                <a:spcPts val="1000"/>
              </a:spcBef>
            </a:pPr>
            <a:r>
              <a:rPr sz="2400" spc="-5" dirty="0">
                <a:latin typeface="Calibri"/>
                <a:cs typeface="Calibri"/>
              </a:rPr>
              <a:t>(Being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debentures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issued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vendor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discount)</a:t>
            </a:r>
            <a:endParaRPr sz="2400">
              <a:latin typeface="Calibri"/>
              <a:cs typeface="Calibri"/>
            </a:endParaRPr>
          </a:p>
          <a:p>
            <a:pPr marL="298450" marR="5080" indent="-285750">
              <a:lnSpc>
                <a:spcPct val="100000"/>
              </a:lnSpc>
              <a:spcBef>
                <a:spcPts val="770"/>
              </a:spcBef>
            </a:pPr>
            <a:r>
              <a:rPr sz="2800" b="1" spc="-5" dirty="0">
                <a:latin typeface="Calibri"/>
                <a:cs typeface="Calibri"/>
              </a:rPr>
              <a:t>Note </a:t>
            </a:r>
            <a:r>
              <a:rPr sz="2800" b="1" dirty="0">
                <a:latin typeface="Calibri"/>
                <a:cs typeface="Calibri"/>
              </a:rPr>
              <a:t>:</a:t>
            </a:r>
            <a:r>
              <a:rPr sz="2800" b="1" spc="-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 </a:t>
            </a:r>
            <a:r>
              <a:rPr sz="2800" spc="-10" dirty="0">
                <a:latin typeface="Calibri"/>
                <a:cs typeface="Calibri"/>
              </a:rPr>
              <a:t>working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note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should </a:t>
            </a:r>
            <a:r>
              <a:rPr sz="2800" spc="-5" dirty="0">
                <a:latin typeface="Calibri"/>
                <a:cs typeface="Calibri"/>
              </a:rPr>
              <a:t>be</a:t>
            </a:r>
            <a:r>
              <a:rPr sz="2800" spc="-10" dirty="0">
                <a:latin typeface="Calibri"/>
                <a:cs typeface="Calibri"/>
              </a:rPr>
              <a:t> prepared </a:t>
            </a:r>
            <a:r>
              <a:rPr sz="2800" dirty="0">
                <a:latin typeface="Calibri"/>
                <a:cs typeface="Calibri"/>
              </a:rPr>
              <a:t>to 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calculate </a:t>
            </a:r>
            <a:r>
              <a:rPr sz="2800" spc="-10" dirty="0">
                <a:latin typeface="Calibri"/>
                <a:cs typeface="Calibri"/>
              </a:rPr>
              <a:t>number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 </a:t>
            </a:r>
            <a:r>
              <a:rPr sz="2800" spc="-10" dirty="0">
                <a:latin typeface="Calibri"/>
                <a:cs typeface="Calibri"/>
              </a:rPr>
              <a:t>debentures </a:t>
            </a:r>
            <a:r>
              <a:rPr sz="2800" spc="-5" dirty="0">
                <a:latin typeface="Calibri"/>
                <a:cs typeface="Calibri"/>
              </a:rPr>
              <a:t>to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be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issued.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50339" y="4484370"/>
            <a:ext cx="44170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Calibri"/>
                <a:cs typeface="Calibri"/>
              </a:rPr>
              <a:t>Number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debentures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to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issued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457950" y="4704079"/>
            <a:ext cx="2366010" cy="0"/>
          </a:xfrm>
          <a:custGeom>
            <a:avLst/>
            <a:gdLst/>
            <a:ahLst/>
            <a:cxnLst/>
            <a:rect l="l" t="t" r="r" b="b"/>
            <a:pathLst>
              <a:path w="2366009">
                <a:moveTo>
                  <a:pt x="0" y="0"/>
                </a:moveTo>
                <a:lnTo>
                  <a:pt x="2366009" y="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856730" y="4704079"/>
            <a:ext cx="1576705" cy="4508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800" spc="15" dirty="0">
                <a:latin typeface="Times New Roman"/>
                <a:cs typeface="Times New Roman"/>
              </a:rPr>
              <a:t>I</a:t>
            </a:r>
            <a:r>
              <a:rPr sz="2800" spc="25" dirty="0">
                <a:latin typeface="Times New Roman"/>
                <a:cs typeface="Times New Roman"/>
              </a:rPr>
              <a:t>s</a:t>
            </a:r>
            <a:r>
              <a:rPr sz="2800" spc="15" dirty="0">
                <a:latin typeface="Times New Roman"/>
                <a:cs typeface="Times New Roman"/>
              </a:rPr>
              <a:t>s</a:t>
            </a:r>
            <a:r>
              <a:rPr sz="2800" spc="10" dirty="0">
                <a:latin typeface="Times New Roman"/>
                <a:cs typeface="Times New Roman"/>
              </a:rPr>
              <a:t>u</a:t>
            </a:r>
            <a:r>
              <a:rPr sz="2800" spc="20" dirty="0">
                <a:latin typeface="Times New Roman"/>
                <a:cs typeface="Times New Roman"/>
              </a:rPr>
              <a:t>e</a:t>
            </a:r>
            <a:r>
              <a:rPr sz="2800" spc="-200" dirty="0">
                <a:latin typeface="Times New Roman"/>
                <a:cs typeface="Times New Roman"/>
              </a:rPr>
              <a:t> </a:t>
            </a:r>
            <a:r>
              <a:rPr sz="2800" spc="30" dirty="0">
                <a:latin typeface="Times New Roman"/>
                <a:cs typeface="Times New Roman"/>
              </a:rPr>
              <a:t>P</a:t>
            </a:r>
            <a:r>
              <a:rPr sz="2800" spc="15" dirty="0">
                <a:latin typeface="Times New Roman"/>
                <a:cs typeface="Times New Roman"/>
              </a:rPr>
              <a:t>ri</a:t>
            </a:r>
            <a:r>
              <a:rPr sz="2800" spc="10" dirty="0">
                <a:latin typeface="Times New Roman"/>
                <a:cs typeface="Times New Roman"/>
              </a:rPr>
              <a:t>c</a:t>
            </a:r>
            <a:r>
              <a:rPr sz="2800" spc="20" dirty="0"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23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6123940" y="4193540"/>
            <a:ext cx="2770505" cy="4508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4200" spc="82" baseline="-36706" dirty="0">
                <a:latin typeface="Symbol"/>
                <a:cs typeface="Symbol"/>
              </a:rPr>
              <a:t></a:t>
            </a:r>
            <a:r>
              <a:rPr sz="4200" spc="-60" baseline="-36706" dirty="0">
                <a:latin typeface="Times New Roman"/>
                <a:cs typeface="Times New Roman"/>
              </a:rPr>
              <a:t> </a:t>
            </a:r>
            <a:r>
              <a:rPr sz="2800" spc="15" dirty="0">
                <a:latin typeface="Times New Roman"/>
                <a:cs typeface="Times New Roman"/>
              </a:rPr>
              <a:t>Amount</a:t>
            </a:r>
            <a:r>
              <a:rPr sz="2800" spc="-110" dirty="0">
                <a:latin typeface="Times New Roman"/>
                <a:cs typeface="Times New Roman"/>
              </a:rPr>
              <a:t> </a:t>
            </a:r>
            <a:r>
              <a:rPr sz="2800" spc="15" dirty="0">
                <a:latin typeface="Times New Roman"/>
                <a:cs typeface="Times New Roman"/>
              </a:rPr>
              <a:t>Payable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1289" rIns="0" bIns="0" rtlCol="0">
            <a:spAutoFit/>
          </a:bodyPr>
          <a:lstStyle/>
          <a:p>
            <a:pPr marL="1273175" marR="5080" indent="-1047750">
              <a:lnSpc>
                <a:spcPct val="100200"/>
              </a:lnSpc>
              <a:spcBef>
                <a:spcPts val="90"/>
              </a:spcBef>
            </a:pPr>
            <a:r>
              <a:rPr sz="3800" b="1" spc="295" dirty="0">
                <a:latin typeface="Arial"/>
                <a:cs typeface="Arial"/>
              </a:rPr>
              <a:t>Writing</a:t>
            </a:r>
            <a:r>
              <a:rPr sz="3800" b="1" spc="480" dirty="0">
                <a:latin typeface="Arial"/>
                <a:cs typeface="Arial"/>
              </a:rPr>
              <a:t> </a:t>
            </a:r>
            <a:r>
              <a:rPr sz="3800" b="1" spc="190" dirty="0">
                <a:latin typeface="Arial"/>
                <a:cs typeface="Arial"/>
              </a:rPr>
              <a:t>off</a:t>
            </a:r>
            <a:r>
              <a:rPr sz="3800" b="1" spc="500" dirty="0">
                <a:latin typeface="Arial"/>
                <a:cs typeface="Arial"/>
              </a:rPr>
              <a:t> </a:t>
            </a:r>
            <a:r>
              <a:rPr sz="3800" b="1" spc="280" dirty="0">
                <a:latin typeface="Arial"/>
                <a:cs typeface="Arial"/>
              </a:rPr>
              <a:t>discount/loss</a:t>
            </a:r>
            <a:r>
              <a:rPr sz="3800" b="1" spc="484" dirty="0">
                <a:latin typeface="Arial"/>
                <a:cs typeface="Arial"/>
              </a:rPr>
              <a:t> </a:t>
            </a:r>
            <a:r>
              <a:rPr sz="3800" b="1" spc="120" dirty="0">
                <a:latin typeface="Arial"/>
                <a:cs typeface="Arial"/>
              </a:rPr>
              <a:t>on </a:t>
            </a:r>
            <a:r>
              <a:rPr sz="3800" b="1" spc="-1040" dirty="0">
                <a:latin typeface="Arial"/>
                <a:cs typeface="Arial"/>
              </a:rPr>
              <a:t> </a:t>
            </a:r>
            <a:r>
              <a:rPr sz="3800" b="1" spc="240" dirty="0">
                <a:latin typeface="Arial"/>
                <a:cs typeface="Arial"/>
              </a:rPr>
              <a:t>issue</a:t>
            </a:r>
            <a:r>
              <a:rPr sz="3800" b="1" spc="500" dirty="0">
                <a:latin typeface="Arial"/>
                <a:cs typeface="Arial"/>
              </a:rPr>
              <a:t> </a:t>
            </a:r>
            <a:r>
              <a:rPr sz="3800" b="1" spc="135" dirty="0">
                <a:latin typeface="Arial"/>
                <a:cs typeface="Arial"/>
              </a:rPr>
              <a:t>of</a:t>
            </a:r>
            <a:r>
              <a:rPr sz="3800" b="1" spc="515" dirty="0">
                <a:latin typeface="Arial"/>
                <a:cs typeface="Arial"/>
              </a:rPr>
              <a:t> </a:t>
            </a:r>
            <a:r>
              <a:rPr sz="3800" b="1" spc="340" dirty="0">
                <a:latin typeface="Arial"/>
                <a:cs typeface="Arial"/>
              </a:rPr>
              <a:t>debentures</a:t>
            </a:r>
            <a:endParaRPr sz="3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24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83690"/>
            <a:ext cx="12382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latin typeface="Arial MT"/>
                <a:cs typeface="Arial MT"/>
              </a:rPr>
              <a:t>•</a:t>
            </a:r>
            <a:endParaRPr sz="22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2858770"/>
            <a:ext cx="12382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latin typeface="Arial MT"/>
                <a:cs typeface="Arial MT"/>
              </a:rPr>
              <a:t>•</a:t>
            </a:r>
            <a:endParaRPr sz="22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3832859"/>
            <a:ext cx="12382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latin typeface="Arial MT"/>
                <a:cs typeface="Arial MT"/>
              </a:rPr>
              <a:t>•</a:t>
            </a:r>
            <a:endParaRPr sz="22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839" y="1598929"/>
            <a:ext cx="7642225" cy="2910840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 marR="5080">
              <a:lnSpc>
                <a:spcPct val="89900"/>
              </a:lnSpc>
              <a:spcBef>
                <a:spcPts val="365"/>
              </a:spcBef>
            </a:pPr>
            <a:r>
              <a:rPr sz="2200" spc="-5" dirty="0">
                <a:latin typeface="Calibri"/>
                <a:cs typeface="Calibri"/>
              </a:rPr>
              <a:t>Discount/loss on issue </a:t>
            </a:r>
            <a:r>
              <a:rPr sz="2200" dirty="0">
                <a:latin typeface="Calibri"/>
                <a:cs typeface="Calibri"/>
              </a:rPr>
              <a:t>of </a:t>
            </a:r>
            <a:r>
              <a:rPr sz="2200" spc="-10" dirty="0">
                <a:latin typeface="Calibri"/>
                <a:cs typeface="Calibri"/>
              </a:rPr>
              <a:t>debenture </a:t>
            </a:r>
            <a:r>
              <a:rPr sz="2200" spc="-5" dirty="0">
                <a:latin typeface="Calibri"/>
                <a:cs typeface="Calibri"/>
              </a:rPr>
              <a:t>is </a:t>
            </a:r>
            <a:r>
              <a:rPr sz="2200" dirty="0">
                <a:latin typeface="Calibri"/>
                <a:cs typeface="Calibri"/>
              </a:rPr>
              <a:t>a </a:t>
            </a:r>
            <a:r>
              <a:rPr sz="2200" spc="-5" dirty="0">
                <a:latin typeface="Calibri"/>
                <a:cs typeface="Calibri"/>
              </a:rPr>
              <a:t>loss </a:t>
            </a:r>
            <a:r>
              <a:rPr sz="2200" dirty="0">
                <a:latin typeface="Calibri"/>
                <a:cs typeface="Calibri"/>
              </a:rPr>
              <a:t>of </a:t>
            </a:r>
            <a:r>
              <a:rPr sz="2200" spc="-10" dirty="0">
                <a:latin typeface="Calibri"/>
                <a:cs typeface="Calibri"/>
              </a:rPr>
              <a:t>capital </a:t>
            </a:r>
            <a:r>
              <a:rPr sz="2200" spc="-5" dirty="0">
                <a:latin typeface="Calibri"/>
                <a:cs typeface="Calibri"/>
              </a:rPr>
              <a:t>nature and </a:t>
            </a:r>
            <a:r>
              <a:rPr sz="220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therefore be written </a:t>
            </a:r>
            <a:r>
              <a:rPr sz="2200" dirty="0">
                <a:latin typeface="Calibri"/>
                <a:cs typeface="Calibri"/>
              </a:rPr>
              <a:t>off </a:t>
            </a:r>
            <a:r>
              <a:rPr sz="2200" spc="-5" dirty="0">
                <a:latin typeface="Calibri"/>
                <a:cs typeface="Calibri"/>
              </a:rPr>
              <a:t>over </a:t>
            </a:r>
            <a:r>
              <a:rPr sz="2200" dirty="0">
                <a:latin typeface="Calibri"/>
                <a:cs typeface="Calibri"/>
              </a:rPr>
              <a:t>a </a:t>
            </a:r>
            <a:r>
              <a:rPr sz="2200" spc="-5" dirty="0">
                <a:latin typeface="Calibri"/>
                <a:cs typeface="Calibri"/>
              </a:rPr>
              <a:t>reasonable period. It can be written </a:t>
            </a:r>
            <a:r>
              <a:rPr sz="2200" spc="-484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off </a:t>
            </a:r>
            <a:r>
              <a:rPr sz="2200" spc="-5" dirty="0">
                <a:latin typeface="Calibri"/>
                <a:cs typeface="Calibri"/>
              </a:rPr>
              <a:t>by </a:t>
            </a:r>
            <a:r>
              <a:rPr sz="2200" spc="-10" dirty="0">
                <a:latin typeface="Calibri"/>
                <a:cs typeface="Calibri"/>
              </a:rPr>
              <a:t>debiting </a:t>
            </a:r>
            <a:r>
              <a:rPr sz="2200" spc="-5" dirty="0">
                <a:latin typeface="Calibri"/>
                <a:cs typeface="Calibri"/>
              </a:rPr>
              <a:t>to </a:t>
            </a:r>
            <a:r>
              <a:rPr sz="2200" spc="-10" dirty="0">
                <a:latin typeface="Calibri"/>
                <a:cs typeface="Calibri"/>
              </a:rPr>
              <a:t>Securities </a:t>
            </a:r>
            <a:r>
              <a:rPr sz="2200" spc="-5" dirty="0">
                <a:latin typeface="Calibri"/>
                <a:cs typeface="Calibri"/>
              </a:rPr>
              <a:t>Premium </a:t>
            </a:r>
            <a:r>
              <a:rPr sz="2200" spc="-10" dirty="0">
                <a:latin typeface="Calibri"/>
                <a:cs typeface="Calibri"/>
              </a:rPr>
              <a:t>Account </a:t>
            </a:r>
            <a:r>
              <a:rPr sz="2200" spc="-5" dirty="0">
                <a:latin typeface="Calibri"/>
                <a:cs typeface="Calibri"/>
              </a:rPr>
              <a:t>or to Capital Reserve </a:t>
            </a:r>
            <a:r>
              <a:rPr sz="2200" spc="-484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Account.</a:t>
            </a:r>
            <a:endParaRPr sz="2200">
              <a:latin typeface="Calibri"/>
              <a:cs typeface="Calibri"/>
            </a:endParaRPr>
          </a:p>
          <a:p>
            <a:pPr marL="12700" marR="45085">
              <a:lnSpc>
                <a:spcPct val="90000"/>
              </a:lnSpc>
              <a:spcBef>
                <a:spcPts val="545"/>
              </a:spcBef>
            </a:pPr>
            <a:r>
              <a:rPr sz="2200" spc="-5" dirty="0">
                <a:latin typeface="Calibri"/>
                <a:cs typeface="Calibri"/>
              </a:rPr>
              <a:t>Alternatively discount/loss </a:t>
            </a:r>
            <a:r>
              <a:rPr sz="2200" dirty="0">
                <a:latin typeface="Calibri"/>
                <a:cs typeface="Calibri"/>
              </a:rPr>
              <a:t>on </a:t>
            </a:r>
            <a:r>
              <a:rPr sz="2200" spc="-5" dirty="0">
                <a:latin typeface="Calibri"/>
                <a:cs typeface="Calibri"/>
              </a:rPr>
              <a:t>issue of </a:t>
            </a:r>
            <a:r>
              <a:rPr sz="2200" spc="-10" dirty="0">
                <a:latin typeface="Calibri"/>
                <a:cs typeface="Calibri"/>
              </a:rPr>
              <a:t>debentures </a:t>
            </a:r>
            <a:r>
              <a:rPr sz="2200" spc="-5" dirty="0">
                <a:latin typeface="Calibri"/>
                <a:cs typeface="Calibri"/>
              </a:rPr>
              <a:t>can be gradually </a:t>
            </a:r>
            <a:r>
              <a:rPr sz="2200" spc="-484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charged </a:t>
            </a:r>
            <a:r>
              <a:rPr sz="2200" spc="-5" dirty="0">
                <a:latin typeface="Calibri"/>
                <a:cs typeface="Calibri"/>
              </a:rPr>
              <a:t>to </a:t>
            </a:r>
            <a:r>
              <a:rPr sz="2200" spc="-10" dirty="0">
                <a:latin typeface="Calibri"/>
                <a:cs typeface="Calibri"/>
              </a:rPr>
              <a:t>the </a:t>
            </a:r>
            <a:r>
              <a:rPr sz="2200" spc="-5" dirty="0">
                <a:latin typeface="Calibri"/>
                <a:cs typeface="Calibri"/>
              </a:rPr>
              <a:t>Profit and Loss </a:t>
            </a:r>
            <a:r>
              <a:rPr sz="2200" dirty="0">
                <a:latin typeface="Calibri"/>
                <a:cs typeface="Calibri"/>
              </a:rPr>
              <a:t>A/c over </a:t>
            </a:r>
            <a:r>
              <a:rPr sz="2200" spc="-10" dirty="0">
                <a:latin typeface="Calibri"/>
                <a:cs typeface="Calibri"/>
              </a:rPr>
              <a:t>the </a:t>
            </a:r>
            <a:r>
              <a:rPr sz="2200" spc="-5" dirty="0">
                <a:latin typeface="Calibri"/>
                <a:cs typeface="Calibri"/>
              </a:rPr>
              <a:t>period of life of </a:t>
            </a:r>
            <a:r>
              <a:rPr sz="2200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debentures.</a:t>
            </a:r>
            <a:endParaRPr sz="2200">
              <a:latin typeface="Calibri"/>
              <a:cs typeface="Calibri"/>
            </a:endParaRPr>
          </a:p>
          <a:p>
            <a:pPr marL="12700" marR="527050">
              <a:lnSpc>
                <a:spcPts val="2370"/>
              </a:lnSpc>
              <a:spcBef>
                <a:spcPts val="585"/>
              </a:spcBef>
            </a:pPr>
            <a:r>
              <a:rPr sz="2200" b="1" spc="-10" dirty="0">
                <a:latin typeface="Calibri"/>
                <a:cs typeface="Calibri"/>
              </a:rPr>
              <a:t>For writing </a:t>
            </a:r>
            <a:r>
              <a:rPr sz="2200" b="1" spc="-5" dirty="0">
                <a:latin typeface="Calibri"/>
                <a:cs typeface="Calibri"/>
              </a:rPr>
              <a:t>off discount/loss on </a:t>
            </a:r>
            <a:r>
              <a:rPr sz="2200" b="1" spc="-10" dirty="0">
                <a:latin typeface="Calibri"/>
                <a:cs typeface="Calibri"/>
              </a:rPr>
              <a:t>issue </a:t>
            </a:r>
            <a:r>
              <a:rPr sz="2200" b="1" spc="-5" dirty="0">
                <a:latin typeface="Calibri"/>
                <a:cs typeface="Calibri"/>
              </a:rPr>
              <a:t>of </a:t>
            </a:r>
            <a:r>
              <a:rPr sz="2200" b="1" spc="-10" dirty="0">
                <a:latin typeface="Calibri"/>
                <a:cs typeface="Calibri"/>
              </a:rPr>
              <a:t>debentures following </a:t>
            </a:r>
            <a:r>
              <a:rPr sz="2200" b="1" spc="-484" dirty="0">
                <a:latin typeface="Calibri"/>
                <a:cs typeface="Calibri"/>
              </a:rPr>
              <a:t> </a:t>
            </a:r>
            <a:r>
              <a:rPr sz="2200" b="1" spc="-10" dirty="0">
                <a:latin typeface="Calibri"/>
                <a:cs typeface="Calibri"/>
              </a:rPr>
              <a:t>entry </a:t>
            </a:r>
            <a:r>
              <a:rPr sz="2200" b="1" spc="-5" dirty="0">
                <a:latin typeface="Calibri"/>
                <a:cs typeface="Calibri"/>
              </a:rPr>
              <a:t>is</a:t>
            </a:r>
            <a:r>
              <a:rPr sz="2200" b="1" spc="-10" dirty="0">
                <a:latin typeface="Calibri"/>
                <a:cs typeface="Calibri"/>
              </a:rPr>
              <a:t> passed: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39" y="4485640"/>
            <a:ext cx="3054985" cy="767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71500">
              <a:lnSpc>
                <a:spcPct val="110600"/>
              </a:lnSpc>
              <a:spcBef>
                <a:spcPts val="100"/>
              </a:spcBef>
              <a:tabLst>
                <a:tab pos="583565" algn="l"/>
              </a:tabLst>
            </a:pPr>
            <a:r>
              <a:rPr sz="2200" spc="-10" dirty="0">
                <a:solidFill>
                  <a:srgbClr val="0000FF"/>
                </a:solidFill>
                <a:latin typeface="Calibri"/>
                <a:cs typeface="Calibri"/>
              </a:rPr>
              <a:t>Security</a:t>
            </a:r>
            <a:r>
              <a:rPr sz="2200" spc="-5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Premium</a:t>
            </a:r>
            <a:r>
              <a:rPr sz="2200" spc="-4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A/c </a:t>
            </a:r>
            <a:r>
              <a:rPr sz="2200" spc="-48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or	Profit</a:t>
            </a:r>
            <a:r>
              <a:rPr sz="22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dirty="0">
                <a:solidFill>
                  <a:srgbClr val="0000FF"/>
                </a:solidFill>
                <a:latin typeface="Calibri"/>
                <a:cs typeface="Calibri"/>
              </a:rPr>
              <a:t>&amp;</a:t>
            </a:r>
            <a:r>
              <a:rPr sz="22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Loss</a:t>
            </a:r>
            <a:r>
              <a:rPr sz="22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07940" y="4485640"/>
            <a:ext cx="365125" cy="76708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200" dirty="0">
                <a:solidFill>
                  <a:srgbClr val="0000FF"/>
                </a:solidFill>
                <a:latin typeface="Calibri"/>
                <a:cs typeface="Calibri"/>
              </a:rPr>
              <a:t>r.</a:t>
            </a: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200" dirty="0">
                <a:solidFill>
                  <a:srgbClr val="0000FF"/>
                </a:solidFill>
                <a:latin typeface="Calibri"/>
                <a:cs typeface="Calibri"/>
              </a:rPr>
              <a:t>r.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50339" y="5227320"/>
            <a:ext cx="6317615" cy="767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14400">
              <a:lnSpc>
                <a:spcPct val="110600"/>
              </a:lnSpc>
              <a:spcBef>
                <a:spcPts val="100"/>
              </a:spcBef>
            </a:pP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To Discount/Loss on Issue </a:t>
            </a:r>
            <a:r>
              <a:rPr sz="2200" dirty="0">
                <a:solidFill>
                  <a:srgbClr val="0000FF"/>
                </a:solidFill>
                <a:latin typeface="Calibri"/>
                <a:cs typeface="Calibri"/>
              </a:rPr>
              <a:t>of </a:t>
            </a:r>
            <a:r>
              <a:rPr sz="2200" spc="-10" dirty="0">
                <a:solidFill>
                  <a:srgbClr val="0000FF"/>
                </a:solidFill>
                <a:latin typeface="Calibri"/>
                <a:cs typeface="Calibri"/>
              </a:rPr>
              <a:t>Debentures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A/c </a:t>
            </a:r>
            <a:r>
              <a:rPr sz="22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(Being</a:t>
            </a:r>
            <a:r>
              <a:rPr sz="2200" spc="-2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discount/loss</a:t>
            </a:r>
            <a:r>
              <a:rPr sz="2200" spc="-1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on</a:t>
            </a:r>
            <a:r>
              <a:rPr sz="2200" spc="-2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issue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of</a:t>
            </a:r>
            <a:r>
              <a:rPr sz="2200" spc="-10" dirty="0">
                <a:latin typeface="Calibri"/>
                <a:cs typeface="Calibri"/>
              </a:rPr>
              <a:t> debentures </a:t>
            </a:r>
            <a:r>
              <a:rPr sz="2200" spc="-5" dirty="0">
                <a:latin typeface="Calibri"/>
                <a:cs typeface="Calibri"/>
              </a:rPr>
              <a:t>written</a:t>
            </a:r>
            <a:r>
              <a:rPr sz="2200" spc="-2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off)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3409" y="104140"/>
            <a:ext cx="7870190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3655" algn="ctr">
              <a:lnSpc>
                <a:spcPct val="100000"/>
              </a:lnSpc>
              <a:spcBef>
                <a:spcPts val="100"/>
              </a:spcBef>
              <a:tabLst>
                <a:tab pos="3368675" algn="l"/>
              </a:tabLst>
            </a:pPr>
            <a:r>
              <a:rPr sz="3200" b="1" spc="235" dirty="0">
                <a:latin typeface="Arial"/>
                <a:cs typeface="Arial"/>
              </a:rPr>
              <a:t>Discount/Loss	</a:t>
            </a:r>
            <a:r>
              <a:rPr sz="3200" b="1" spc="100" dirty="0">
                <a:latin typeface="Arial"/>
                <a:cs typeface="Arial"/>
              </a:rPr>
              <a:t>on</a:t>
            </a:r>
            <a:r>
              <a:rPr sz="3200" b="1" spc="405" dirty="0">
                <a:latin typeface="Arial"/>
                <a:cs typeface="Arial"/>
              </a:rPr>
              <a:t> </a:t>
            </a:r>
            <a:r>
              <a:rPr sz="3200" b="1" spc="200" dirty="0">
                <a:latin typeface="Arial"/>
                <a:cs typeface="Arial"/>
              </a:rPr>
              <a:t>issue</a:t>
            </a:r>
            <a:r>
              <a:rPr sz="3200" b="1" spc="415" dirty="0">
                <a:latin typeface="Arial"/>
                <a:cs typeface="Arial"/>
              </a:rPr>
              <a:t> </a:t>
            </a:r>
            <a:r>
              <a:rPr sz="3200" b="1" spc="120" dirty="0">
                <a:latin typeface="Arial"/>
                <a:cs typeface="Arial"/>
              </a:rPr>
              <a:t>of</a:t>
            </a:r>
            <a:endParaRPr sz="3200">
              <a:latin typeface="Arial"/>
              <a:cs typeface="Arial"/>
            </a:endParaRPr>
          </a:p>
          <a:p>
            <a:pPr marL="12065" marR="5080" algn="ctr">
              <a:lnSpc>
                <a:spcPct val="100000"/>
              </a:lnSpc>
              <a:tabLst>
                <a:tab pos="2733040" algn="l"/>
              </a:tabLst>
            </a:pPr>
            <a:r>
              <a:rPr sz="3200" b="1" spc="280" dirty="0">
                <a:latin typeface="Arial"/>
                <a:cs typeface="Arial"/>
              </a:rPr>
              <a:t>debentures	</a:t>
            </a:r>
            <a:r>
              <a:rPr sz="3200" b="1" spc="-180" dirty="0">
                <a:latin typeface="Arial"/>
                <a:cs typeface="Arial"/>
              </a:rPr>
              <a:t>–</a:t>
            </a:r>
            <a:r>
              <a:rPr sz="3200" b="1" spc="425" dirty="0">
                <a:latin typeface="Arial"/>
                <a:cs typeface="Arial"/>
              </a:rPr>
              <a:t> </a:t>
            </a:r>
            <a:r>
              <a:rPr sz="3200" b="1" spc="210" dirty="0">
                <a:latin typeface="Arial"/>
                <a:cs typeface="Arial"/>
              </a:rPr>
              <a:t>Amount</a:t>
            </a:r>
            <a:r>
              <a:rPr sz="3200" b="1" spc="425" dirty="0">
                <a:latin typeface="Arial"/>
                <a:cs typeface="Arial"/>
              </a:rPr>
              <a:t> </a:t>
            </a:r>
            <a:r>
              <a:rPr sz="3200" b="1" spc="160" dirty="0">
                <a:latin typeface="Arial"/>
                <a:cs typeface="Arial"/>
              </a:rPr>
              <a:t>to</a:t>
            </a:r>
            <a:r>
              <a:rPr sz="3200" b="1" spc="409" dirty="0">
                <a:latin typeface="Arial"/>
                <a:cs typeface="Arial"/>
              </a:rPr>
              <a:t> </a:t>
            </a:r>
            <a:r>
              <a:rPr sz="3200" b="1" spc="215" dirty="0">
                <a:latin typeface="Arial"/>
                <a:cs typeface="Arial"/>
              </a:rPr>
              <a:t>be</a:t>
            </a:r>
            <a:r>
              <a:rPr sz="3200" b="1" spc="425" dirty="0">
                <a:latin typeface="Arial"/>
                <a:cs typeface="Arial"/>
              </a:rPr>
              <a:t> </a:t>
            </a:r>
            <a:r>
              <a:rPr sz="3200" b="1" spc="290" dirty="0">
                <a:latin typeface="Arial"/>
                <a:cs typeface="Arial"/>
              </a:rPr>
              <a:t>written </a:t>
            </a:r>
            <a:r>
              <a:rPr sz="3200" b="1" spc="-875" dirty="0">
                <a:latin typeface="Arial"/>
                <a:cs typeface="Arial"/>
              </a:rPr>
              <a:t> </a:t>
            </a:r>
            <a:r>
              <a:rPr sz="3200" b="1" spc="204" dirty="0">
                <a:latin typeface="Arial"/>
                <a:cs typeface="Arial"/>
              </a:rPr>
              <a:t>off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58239" y="5355590"/>
            <a:ext cx="6653530" cy="0"/>
          </a:xfrm>
          <a:custGeom>
            <a:avLst/>
            <a:gdLst/>
            <a:ahLst/>
            <a:cxnLst/>
            <a:rect l="l" t="t" r="r" b="b"/>
            <a:pathLst>
              <a:path w="6653530">
                <a:moveTo>
                  <a:pt x="0" y="0"/>
                </a:moveTo>
                <a:lnTo>
                  <a:pt x="6653530" y="0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633220"/>
            <a:ext cx="7822565" cy="4178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4200" marR="5080" indent="-571500">
              <a:lnSpc>
                <a:spcPct val="100000"/>
              </a:lnSpc>
              <a:spcBef>
                <a:spcPts val="100"/>
              </a:spcBef>
            </a:pPr>
            <a:r>
              <a:rPr sz="2800" b="1" spc="-10" dirty="0">
                <a:latin typeface="Calibri"/>
                <a:cs typeface="Calibri"/>
              </a:rPr>
              <a:t>Fixed</a:t>
            </a:r>
            <a:r>
              <a:rPr sz="2800" b="1" spc="-5" dirty="0">
                <a:latin typeface="Calibri"/>
                <a:cs typeface="Calibri"/>
              </a:rPr>
              <a:t> instalment method.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This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method</a:t>
            </a:r>
            <a:r>
              <a:rPr sz="2800" spc="-10" dirty="0">
                <a:latin typeface="Calibri"/>
                <a:cs typeface="Calibri"/>
              </a:rPr>
              <a:t> is applied </a:t>
            </a:r>
            <a:r>
              <a:rPr sz="2800" spc="-5" dirty="0">
                <a:latin typeface="Calibri"/>
                <a:cs typeface="Calibri"/>
              </a:rPr>
              <a:t> when </a:t>
            </a:r>
            <a:r>
              <a:rPr sz="2800" spc="-10" dirty="0">
                <a:latin typeface="Calibri"/>
                <a:cs typeface="Calibri"/>
              </a:rPr>
              <a:t>debentures </a:t>
            </a:r>
            <a:r>
              <a:rPr sz="2800" spc="-5" dirty="0">
                <a:latin typeface="Calibri"/>
                <a:cs typeface="Calibri"/>
              </a:rPr>
              <a:t>are </a:t>
            </a:r>
            <a:r>
              <a:rPr sz="2800" spc="-10" dirty="0">
                <a:latin typeface="Calibri"/>
                <a:cs typeface="Calibri"/>
              </a:rPr>
              <a:t>redeemable </a:t>
            </a:r>
            <a:r>
              <a:rPr sz="2800" spc="-5" dirty="0">
                <a:latin typeface="Calibri"/>
                <a:cs typeface="Calibri"/>
              </a:rPr>
              <a:t>in </a:t>
            </a:r>
            <a:r>
              <a:rPr sz="2800" spc="-10" dirty="0">
                <a:latin typeface="Calibri"/>
                <a:cs typeface="Calibri"/>
              </a:rPr>
              <a:t>lump </a:t>
            </a:r>
            <a:r>
              <a:rPr sz="2800" spc="-5" dirty="0">
                <a:latin typeface="Calibri"/>
                <a:cs typeface="Calibri"/>
              </a:rPr>
              <a:t>sum </a:t>
            </a:r>
            <a:r>
              <a:rPr sz="2800" dirty="0">
                <a:latin typeface="Calibri"/>
                <a:cs typeface="Calibri"/>
              </a:rPr>
              <a:t>at 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the end </a:t>
            </a:r>
            <a:r>
              <a:rPr sz="2800" dirty="0">
                <a:latin typeface="Calibri"/>
                <a:cs typeface="Calibri"/>
              </a:rPr>
              <a:t>of </a:t>
            </a:r>
            <a:r>
              <a:rPr sz="2800" spc="-5" dirty="0">
                <a:latin typeface="Calibri"/>
                <a:cs typeface="Calibri"/>
              </a:rPr>
              <a:t>the </a:t>
            </a:r>
            <a:r>
              <a:rPr sz="2800" spc="-10" dirty="0">
                <a:latin typeface="Calibri"/>
                <a:cs typeface="Calibri"/>
              </a:rPr>
              <a:t>specified period. </a:t>
            </a:r>
            <a:r>
              <a:rPr sz="2800" dirty="0">
                <a:latin typeface="Calibri"/>
                <a:cs typeface="Calibri"/>
              </a:rPr>
              <a:t>In </a:t>
            </a:r>
            <a:r>
              <a:rPr sz="2800" spc="-5" dirty="0">
                <a:latin typeface="Calibri"/>
                <a:cs typeface="Calibri"/>
              </a:rPr>
              <a:t>this case, the 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total amount </a:t>
            </a:r>
            <a:r>
              <a:rPr sz="2800" dirty="0">
                <a:latin typeface="Calibri"/>
                <a:cs typeface="Calibri"/>
              </a:rPr>
              <a:t>of </a:t>
            </a:r>
            <a:r>
              <a:rPr sz="2800" spc="-10" dirty="0">
                <a:latin typeface="Calibri"/>
                <a:cs typeface="Calibri"/>
              </a:rPr>
              <a:t>discount/loss </a:t>
            </a:r>
            <a:r>
              <a:rPr sz="2800" spc="-5" dirty="0">
                <a:latin typeface="Calibri"/>
                <a:cs typeface="Calibri"/>
              </a:rPr>
              <a:t>on </a:t>
            </a:r>
            <a:r>
              <a:rPr sz="2800" spc="-10" dirty="0">
                <a:latin typeface="Calibri"/>
                <a:cs typeface="Calibri"/>
              </a:rPr>
              <a:t>issue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debentures </a:t>
            </a:r>
            <a:r>
              <a:rPr sz="2800" spc="-5" dirty="0">
                <a:latin typeface="Calibri"/>
                <a:cs typeface="Calibri"/>
              </a:rPr>
              <a:t>is </a:t>
            </a:r>
            <a:r>
              <a:rPr sz="2800" spc="-10" dirty="0">
                <a:latin typeface="Calibri"/>
                <a:cs typeface="Calibri"/>
              </a:rPr>
              <a:t>spread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equally </a:t>
            </a:r>
            <a:r>
              <a:rPr sz="2800" spc="-5" dirty="0">
                <a:latin typeface="Calibri"/>
                <a:cs typeface="Calibri"/>
              </a:rPr>
              <a:t>over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the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period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life</a:t>
            </a:r>
            <a:r>
              <a:rPr sz="2800" spc="-5" dirty="0">
                <a:latin typeface="Calibri"/>
                <a:cs typeface="Calibri"/>
              </a:rPr>
              <a:t> of </a:t>
            </a:r>
            <a:r>
              <a:rPr sz="2800" spc="-10" dirty="0">
                <a:latin typeface="Calibri"/>
                <a:cs typeface="Calibri"/>
              </a:rPr>
              <a:t>debentures.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Amount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to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be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written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off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every </a:t>
            </a:r>
            <a:r>
              <a:rPr sz="2800" spc="-6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year</a:t>
            </a:r>
            <a:r>
              <a:rPr sz="2800" spc="-10" dirty="0">
                <a:latin typeface="Calibri"/>
                <a:cs typeface="Calibri"/>
              </a:rPr>
              <a:t> is</a:t>
            </a:r>
            <a:r>
              <a:rPr sz="2800" spc="-5" dirty="0">
                <a:latin typeface="Calibri"/>
                <a:cs typeface="Calibri"/>
              </a:rPr>
              <a:t> calculated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as</a:t>
            </a:r>
            <a:r>
              <a:rPr sz="2800" spc="-10" dirty="0">
                <a:latin typeface="Calibri"/>
                <a:cs typeface="Calibri"/>
              </a:rPr>
              <a:t> under:</a:t>
            </a:r>
            <a:endParaRPr sz="2800">
              <a:latin typeface="Calibri"/>
              <a:cs typeface="Calibri"/>
            </a:endParaRPr>
          </a:p>
          <a:p>
            <a:pPr marL="1536065" marR="551815" indent="-895350">
              <a:lnSpc>
                <a:spcPct val="118800"/>
              </a:lnSpc>
              <a:spcBef>
                <a:spcPts val="1195"/>
              </a:spcBef>
            </a:pPr>
            <a:r>
              <a:rPr sz="2800" spc="20" dirty="0">
                <a:latin typeface="Times New Roman"/>
                <a:cs typeface="Times New Roman"/>
              </a:rPr>
              <a:t>T</a:t>
            </a:r>
            <a:r>
              <a:rPr sz="2800" dirty="0">
                <a:latin typeface="Times New Roman"/>
                <a:cs typeface="Times New Roman"/>
              </a:rPr>
              <a:t>o</a:t>
            </a:r>
            <a:r>
              <a:rPr sz="2800" spc="5" dirty="0">
                <a:latin typeface="Times New Roman"/>
                <a:cs typeface="Times New Roman"/>
              </a:rPr>
              <a:t>t</a:t>
            </a:r>
            <a:r>
              <a:rPr sz="2800" dirty="0">
                <a:latin typeface="Times New Roman"/>
                <a:cs typeface="Times New Roman"/>
              </a:rPr>
              <a:t>a</a:t>
            </a:r>
            <a:r>
              <a:rPr sz="2800" spc="5" dirty="0">
                <a:latin typeface="Times New Roman"/>
                <a:cs typeface="Times New Roman"/>
              </a:rPr>
              <a:t>l</a:t>
            </a:r>
            <a:r>
              <a:rPr sz="2800" spc="-125" dirty="0">
                <a:latin typeface="Times New Roman"/>
                <a:cs typeface="Times New Roman"/>
              </a:rPr>
              <a:t> </a:t>
            </a:r>
            <a:r>
              <a:rPr sz="2800" spc="10" dirty="0">
                <a:latin typeface="Times New Roman"/>
                <a:cs typeface="Times New Roman"/>
              </a:rPr>
              <a:t>Di</a:t>
            </a:r>
            <a:r>
              <a:rPr sz="2800" spc="-5" dirty="0">
                <a:latin typeface="Times New Roman"/>
                <a:cs typeface="Times New Roman"/>
              </a:rPr>
              <a:t>s</a:t>
            </a:r>
            <a:r>
              <a:rPr sz="2800" dirty="0">
                <a:latin typeface="Times New Roman"/>
                <a:cs typeface="Times New Roman"/>
              </a:rPr>
              <a:t>c</a:t>
            </a:r>
            <a:r>
              <a:rPr sz="2800" spc="10" dirty="0">
                <a:latin typeface="Times New Roman"/>
                <a:cs typeface="Times New Roman"/>
              </a:rPr>
              <a:t>o</a:t>
            </a:r>
            <a:r>
              <a:rPr sz="2800" dirty="0">
                <a:latin typeface="Times New Roman"/>
                <a:cs typeface="Times New Roman"/>
              </a:rPr>
              <a:t>u</a:t>
            </a:r>
            <a:r>
              <a:rPr sz="2800" spc="20" dirty="0">
                <a:latin typeface="Times New Roman"/>
                <a:cs typeface="Times New Roman"/>
              </a:rPr>
              <a:t>n</a:t>
            </a:r>
            <a:r>
              <a:rPr sz="2800" spc="5" dirty="0">
                <a:latin typeface="Times New Roman"/>
                <a:cs typeface="Times New Roman"/>
              </a:rPr>
              <a:t>t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spc="20" dirty="0">
                <a:latin typeface="Times New Roman"/>
                <a:cs typeface="Times New Roman"/>
              </a:rPr>
              <a:t>o</a:t>
            </a:r>
            <a:r>
              <a:rPr sz="2800" spc="5" dirty="0">
                <a:latin typeface="Times New Roman"/>
                <a:cs typeface="Times New Roman"/>
              </a:rPr>
              <a:t>r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10" dirty="0">
                <a:latin typeface="Times New Roman"/>
                <a:cs typeface="Times New Roman"/>
              </a:rPr>
              <a:t>L</a:t>
            </a:r>
            <a:r>
              <a:rPr sz="2800" dirty="0">
                <a:latin typeface="Times New Roman"/>
                <a:cs typeface="Times New Roman"/>
              </a:rPr>
              <a:t>o</a:t>
            </a:r>
            <a:r>
              <a:rPr sz="2800" spc="5" dirty="0">
                <a:latin typeface="Times New Roman"/>
                <a:cs typeface="Times New Roman"/>
              </a:rPr>
              <a:t>s</a:t>
            </a:r>
            <a:r>
              <a:rPr sz="2800" spc="10" dirty="0">
                <a:latin typeface="Times New Roman"/>
                <a:cs typeface="Times New Roman"/>
              </a:rPr>
              <a:t>s</a:t>
            </a:r>
            <a:r>
              <a:rPr sz="2800" spc="-20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</a:t>
            </a:r>
            <a:r>
              <a:rPr sz="2800" spc="10" dirty="0">
                <a:latin typeface="Times New Roman"/>
                <a:cs typeface="Times New Roman"/>
              </a:rPr>
              <a:t>n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Issu</a:t>
            </a:r>
            <a:r>
              <a:rPr sz="2800" spc="10" dirty="0">
                <a:latin typeface="Times New Roman"/>
                <a:cs typeface="Times New Roman"/>
              </a:rPr>
              <a:t>e</a:t>
            </a:r>
            <a:r>
              <a:rPr sz="2800" spc="-229" dirty="0">
                <a:latin typeface="Times New Roman"/>
                <a:cs typeface="Times New Roman"/>
              </a:rPr>
              <a:t> </a:t>
            </a:r>
            <a:r>
              <a:rPr sz="2800" spc="10" dirty="0">
                <a:latin typeface="Times New Roman"/>
                <a:cs typeface="Times New Roman"/>
              </a:rPr>
              <a:t>of</a:t>
            </a:r>
            <a:r>
              <a:rPr sz="2800" spc="260" dirty="0">
                <a:latin typeface="Times New Roman"/>
                <a:cs typeface="Times New Roman"/>
              </a:rPr>
              <a:t> </a:t>
            </a:r>
            <a:r>
              <a:rPr sz="2800" spc="10" dirty="0">
                <a:latin typeface="Times New Roman"/>
                <a:cs typeface="Times New Roman"/>
              </a:rPr>
              <a:t>D</a:t>
            </a:r>
            <a:r>
              <a:rPr sz="2800" dirty="0">
                <a:latin typeface="Times New Roman"/>
                <a:cs typeface="Times New Roman"/>
              </a:rPr>
              <a:t>ebe</a:t>
            </a:r>
            <a:r>
              <a:rPr sz="2800" spc="10" dirty="0">
                <a:latin typeface="Times New Roman"/>
                <a:cs typeface="Times New Roman"/>
              </a:rPr>
              <a:t>n</a:t>
            </a:r>
            <a:r>
              <a:rPr sz="2800" spc="15" dirty="0">
                <a:latin typeface="Times New Roman"/>
                <a:cs typeface="Times New Roman"/>
              </a:rPr>
              <a:t>t</a:t>
            </a:r>
            <a:r>
              <a:rPr sz="2800" dirty="0">
                <a:latin typeface="Times New Roman"/>
                <a:cs typeface="Times New Roman"/>
              </a:rPr>
              <a:t>ure</a:t>
            </a:r>
            <a:r>
              <a:rPr sz="2800" spc="5" dirty="0">
                <a:latin typeface="Times New Roman"/>
                <a:cs typeface="Times New Roman"/>
              </a:rPr>
              <a:t>s  </a:t>
            </a:r>
            <a:r>
              <a:rPr sz="2800" spc="10" dirty="0">
                <a:latin typeface="Times New Roman"/>
                <a:cs typeface="Times New Roman"/>
              </a:rPr>
              <a:t>L</a:t>
            </a:r>
            <a:r>
              <a:rPr sz="2800" spc="-5" dirty="0">
                <a:latin typeface="Times New Roman"/>
                <a:cs typeface="Times New Roman"/>
              </a:rPr>
              <a:t>i</a:t>
            </a:r>
            <a:r>
              <a:rPr sz="2800" dirty="0">
                <a:latin typeface="Times New Roman"/>
                <a:cs typeface="Times New Roman"/>
              </a:rPr>
              <a:t>f</a:t>
            </a:r>
            <a:r>
              <a:rPr sz="2800" spc="10" dirty="0">
                <a:latin typeface="Times New Roman"/>
                <a:cs typeface="Times New Roman"/>
              </a:rPr>
              <a:t>e</a:t>
            </a:r>
            <a:r>
              <a:rPr sz="2800" spc="-240" dirty="0">
                <a:latin typeface="Times New Roman"/>
                <a:cs typeface="Times New Roman"/>
              </a:rPr>
              <a:t> </a:t>
            </a:r>
            <a:r>
              <a:rPr sz="2800" spc="10" dirty="0">
                <a:latin typeface="Times New Roman"/>
                <a:cs typeface="Times New Roman"/>
              </a:rPr>
              <a:t>of</a:t>
            </a:r>
            <a:r>
              <a:rPr sz="2800" spc="260" dirty="0">
                <a:latin typeface="Times New Roman"/>
                <a:cs typeface="Times New Roman"/>
              </a:rPr>
              <a:t> </a:t>
            </a:r>
            <a:r>
              <a:rPr sz="2800" spc="10" dirty="0">
                <a:latin typeface="Times New Roman"/>
                <a:cs typeface="Times New Roman"/>
              </a:rPr>
              <a:t>D</a:t>
            </a:r>
            <a:r>
              <a:rPr sz="2800" dirty="0">
                <a:latin typeface="Times New Roman"/>
                <a:cs typeface="Times New Roman"/>
              </a:rPr>
              <a:t>eb</a:t>
            </a:r>
            <a:r>
              <a:rPr sz="2800" spc="20" dirty="0">
                <a:latin typeface="Times New Roman"/>
                <a:cs typeface="Times New Roman"/>
              </a:rPr>
              <a:t>e</a:t>
            </a:r>
            <a:r>
              <a:rPr sz="2800" dirty="0">
                <a:latin typeface="Times New Roman"/>
                <a:cs typeface="Times New Roman"/>
              </a:rPr>
              <a:t>n</a:t>
            </a:r>
            <a:r>
              <a:rPr sz="2800" spc="5" dirty="0">
                <a:latin typeface="Times New Roman"/>
                <a:cs typeface="Times New Roman"/>
              </a:rPr>
              <a:t>t</a:t>
            </a:r>
            <a:r>
              <a:rPr sz="2800" dirty="0">
                <a:latin typeface="Times New Roman"/>
                <a:cs typeface="Times New Roman"/>
              </a:rPr>
              <a:t>ur</a:t>
            </a:r>
            <a:r>
              <a:rPr sz="2800" spc="10" dirty="0">
                <a:latin typeface="Times New Roman"/>
                <a:cs typeface="Times New Roman"/>
              </a:rPr>
              <a:t>es</a:t>
            </a:r>
            <a:r>
              <a:rPr sz="2800" spc="-215" dirty="0">
                <a:latin typeface="Times New Roman"/>
                <a:cs typeface="Times New Roman"/>
              </a:rPr>
              <a:t> </a:t>
            </a:r>
            <a:r>
              <a:rPr sz="2800" spc="5" dirty="0">
                <a:latin typeface="Times New Roman"/>
                <a:cs typeface="Times New Roman"/>
              </a:rPr>
              <a:t>(No.</a:t>
            </a:r>
            <a:r>
              <a:rPr sz="2800" spc="-3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</a:t>
            </a:r>
            <a:r>
              <a:rPr sz="2800" spc="5" dirty="0">
                <a:latin typeface="Times New Roman"/>
                <a:cs typeface="Times New Roman"/>
              </a:rPr>
              <a:t>f</a:t>
            </a:r>
            <a:r>
              <a:rPr sz="2800" spc="260" dirty="0">
                <a:latin typeface="Times New Roman"/>
                <a:cs typeface="Times New Roman"/>
              </a:rPr>
              <a:t> </a:t>
            </a:r>
            <a:r>
              <a:rPr sz="2800" spc="10" dirty="0">
                <a:latin typeface="Times New Roman"/>
                <a:cs typeface="Times New Roman"/>
              </a:rPr>
              <a:t>Y</a:t>
            </a:r>
            <a:r>
              <a:rPr sz="2800" dirty="0">
                <a:latin typeface="Times New Roman"/>
                <a:cs typeface="Times New Roman"/>
              </a:rPr>
              <a:t>e</a:t>
            </a:r>
            <a:r>
              <a:rPr sz="2800" spc="10" dirty="0">
                <a:latin typeface="Times New Roman"/>
                <a:cs typeface="Times New Roman"/>
              </a:rPr>
              <a:t>ar</a:t>
            </a:r>
            <a:r>
              <a:rPr sz="2800" spc="-5" dirty="0">
                <a:latin typeface="Times New Roman"/>
                <a:cs typeface="Times New Roman"/>
              </a:rPr>
              <a:t>s</a:t>
            </a:r>
            <a:r>
              <a:rPr sz="2800" spc="5" dirty="0">
                <a:latin typeface="Times New Roman"/>
                <a:cs typeface="Times New Roman"/>
              </a:rPr>
              <a:t>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25</a:t>
            </a:fld>
            <a:endParaRPr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6789" y="287020"/>
            <a:ext cx="712089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19810" marR="5080" indent="-1007110">
              <a:lnSpc>
                <a:spcPct val="100000"/>
              </a:lnSpc>
              <a:spcBef>
                <a:spcPts val="100"/>
              </a:spcBef>
              <a:tabLst>
                <a:tab pos="2020570" algn="l"/>
                <a:tab pos="2934335" algn="l"/>
                <a:tab pos="3234055" algn="l"/>
                <a:tab pos="6518275" algn="l"/>
              </a:tabLst>
            </a:pPr>
            <a:r>
              <a:rPr b="1" spc="215" dirty="0">
                <a:latin typeface="Arial"/>
                <a:cs typeface="Arial"/>
              </a:rPr>
              <a:t>W</a:t>
            </a:r>
            <a:r>
              <a:rPr b="1" spc="459" dirty="0">
                <a:latin typeface="Arial"/>
                <a:cs typeface="Arial"/>
              </a:rPr>
              <a:t>r</a:t>
            </a:r>
            <a:r>
              <a:rPr b="1" spc="275" dirty="0">
                <a:latin typeface="Arial"/>
                <a:cs typeface="Arial"/>
              </a:rPr>
              <a:t>i</a:t>
            </a:r>
            <a:r>
              <a:rPr b="1" spc="365" dirty="0">
                <a:latin typeface="Arial"/>
                <a:cs typeface="Arial"/>
              </a:rPr>
              <a:t>t</a:t>
            </a:r>
            <a:r>
              <a:rPr b="1" spc="265" dirty="0">
                <a:latin typeface="Arial"/>
                <a:cs typeface="Arial"/>
              </a:rPr>
              <a:t>in</a:t>
            </a:r>
            <a:r>
              <a:rPr b="1" spc="50" dirty="0">
                <a:latin typeface="Arial"/>
                <a:cs typeface="Arial"/>
              </a:rPr>
              <a:t>g</a:t>
            </a:r>
            <a:r>
              <a:rPr b="1" dirty="0">
                <a:latin typeface="Arial"/>
                <a:cs typeface="Arial"/>
              </a:rPr>
              <a:t>	</a:t>
            </a:r>
            <a:r>
              <a:rPr b="1" spc="265" dirty="0">
                <a:latin typeface="Arial"/>
                <a:cs typeface="Arial"/>
              </a:rPr>
              <a:t>o</a:t>
            </a:r>
            <a:r>
              <a:rPr b="1" spc="425" dirty="0">
                <a:latin typeface="Arial"/>
                <a:cs typeface="Arial"/>
              </a:rPr>
              <a:t>f</a:t>
            </a:r>
            <a:r>
              <a:rPr b="1" dirty="0">
                <a:latin typeface="Arial"/>
                <a:cs typeface="Arial"/>
              </a:rPr>
              <a:t>f	</a:t>
            </a:r>
            <a:r>
              <a:rPr b="1" spc="345" dirty="0">
                <a:latin typeface="Arial"/>
                <a:cs typeface="Arial"/>
              </a:rPr>
              <a:t>d</a:t>
            </a:r>
            <a:r>
              <a:rPr b="1" spc="275" dirty="0">
                <a:latin typeface="Arial"/>
                <a:cs typeface="Arial"/>
              </a:rPr>
              <a:t>i</a:t>
            </a:r>
            <a:r>
              <a:rPr b="1" spc="240" dirty="0">
                <a:latin typeface="Arial"/>
                <a:cs typeface="Arial"/>
              </a:rPr>
              <a:t>s</a:t>
            </a:r>
            <a:r>
              <a:rPr b="1" spc="430" dirty="0">
                <a:latin typeface="Arial"/>
                <a:cs typeface="Arial"/>
              </a:rPr>
              <a:t>c</a:t>
            </a:r>
            <a:r>
              <a:rPr b="1" spc="265" dirty="0">
                <a:latin typeface="Arial"/>
                <a:cs typeface="Arial"/>
              </a:rPr>
              <a:t>oun</a:t>
            </a:r>
            <a:r>
              <a:rPr b="1" spc="375" dirty="0">
                <a:latin typeface="Arial"/>
                <a:cs typeface="Arial"/>
              </a:rPr>
              <a:t>t</a:t>
            </a:r>
            <a:r>
              <a:rPr b="1" spc="295" dirty="0">
                <a:latin typeface="Arial"/>
                <a:cs typeface="Arial"/>
              </a:rPr>
              <a:t>/</a:t>
            </a:r>
            <a:r>
              <a:rPr b="1" spc="275" dirty="0">
                <a:latin typeface="Arial"/>
                <a:cs typeface="Arial"/>
              </a:rPr>
              <a:t>l</a:t>
            </a:r>
            <a:r>
              <a:rPr b="1" spc="265" dirty="0">
                <a:latin typeface="Arial"/>
                <a:cs typeface="Arial"/>
              </a:rPr>
              <a:t>o</a:t>
            </a:r>
            <a:r>
              <a:rPr b="1" spc="240" dirty="0">
                <a:latin typeface="Arial"/>
                <a:cs typeface="Arial"/>
              </a:rPr>
              <a:t>s</a:t>
            </a:r>
            <a:r>
              <a:rPr b="1" spc="-55" dirty="0">
                <a:latin typeface="Arial"/>
                <a:cs typeface="Arial"/>
              </a:rPr>
              <a:t>s</a:t>
            </a:r>
            <a:r>
              <a:rPr b="1" dirty="0">
                <a:latin typeface="Arial"/>
                <a:cs typeface="Arial"/>
              </a:rPr>
              <a:t>	</a:t>
            </a:r>
            <a:r>
              <a:rPr b="1" spc="265" dirty="0">
                <a:latin typeface="Arial"/>
                <a:cs typeface="Arial"/>
              </a:rPr>
              <a:t>o</a:t>
            </a:r>
            <a:r>
              <a:rPr b="1" spc="-20" dirty="0">
                <a:latin typeface="Arial"/>
                <a:cs typeface="Arial"/>
              </a:rPr>
              <a:t>n  </a:t>
            </a:r>
            <a:r>
              <a:rPr b="1" spc="229" dirty="0">
                <a:latin typeface="Arial"/>
                <a:cs typeface="Arial"/>
              </a:rPr>
              <a:t>issue</a:t>
            </a:r>
            <a:r>
              <a:rPr b="1" spc="500" dirty="0">
                <a:latin typeface="Arial"/>
                <a:cs typeface="Arial"/>
              </a:rPr>
              <a:t> </a:t>
            </a:r>
            <a:r>
              <a:rPr b="1" spc="130" dirty="0">
                <a:latin typeface="Arial"/>
                <a:cs typeface="Arial"/>
              </a:rPr>
              <a:t>of	</a:t>
            </a:r>
            <a:r>
              <a:rPr b="1" spc="315" dirty="0">
                <a:latin typeface="Arial"/>
                <a:cs typeface="Arial"/>
              </a:rPr>
              <a:t>debentures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26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3220"/>
            <a:ext cx="7985125" cy="4503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49900"/>
              </a:lnSpc>
              <a:spcBef>
                <a:spcPts val="100"/>
              </a:spcBef>
            </a:pPr>
            <a:r>
              <a:rPr sz="2800" b="1" spc="-5" dirty="0">
                <a:latin typeface="Calibri"/>
                <a:cs typeface="Calibri"/>
              </a:rPr>
              <a:t>Proportionate method. </a:t>
            </a:r>
            <a:r>
              <a:rPr sz="2800" spc="-5" dirty="0">
                <a:latin typeface="Calibri"/>
                <a:cs typeface="Calibri"/>
              </a:rPr>
              <a:t>This </a:t>
            </a:r>
            <a:r>
              <a:rPr sz="2800" spc="-10" dirty="0">
                <a:latin typeface="Calibri"/>
                <a:cs typeface="Calibri"/>
              </a:rPr>
              <a:t>method </a:t>
            </a:r>
            <a:r>
              <a:rPr sz="2800" spc="-5" dirty="0">
                <a:latin typeface="Calibri"/>
                <a:cs typeface="Calibri"/>
              </a:rPr>
              <a:t>is </a:t>
            </a:r>
            <a:r>
              <a:rPr sz="2800" spc="-10" dirty="0">
                <a:latin typeface="Calibri"/>
                <a:cs typeface="Calibri"/>
              </a:rPr>
              <a:t>applied </a:t>
            </a:r>
            <a:r>
              <a:rPr sz="2800" spc="-5" dirty="0">
                <a:latin typeface="Calibri"/>
                <a:cs typeface="Calibri"/>
              </a:rPr>
              <a:t>when 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debentures </a:t>
            </a:r>
            <a:r>
              <a:rPr sz="2800" spc="-5" dirty="0">
                <a:latin typeface="Calibri"/>
                <a:cs typeface="Calibri"/>
              </a:rPr>
              <a:t>are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redeemable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in </a:t>
            </a:r>
            <a:r>
              <a:rPr sz="2800" spc="-5" dirty="0">
                <a:latin typeface="Calibri"/>
                <a:cs typeface="Calibri"/>
              </a:rPr>
              <a:t>instalments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by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annual </a:t>
            </a:r>
            <a:r>
              <a:rPr sz="2800" spc="-6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drawings.</a:t>
            </a:r>
            <a:r>
              <a:rPr sz="2800" dirty="0">
                <a:latin typeface="Calibri"/>
                <a:cs typeface="Calibri"/>
              </a:rPr>
              <a:t> In</a:t>
            </a:r>
            <a:r>
              <a:rPr sz="2800" spc="-10" dirty="0">
                <a:latin typeface="Calibri"/>
                <a:cs typeface="Calibri"/>
              </a:rPr>
              <a:t> this</a:t>
            </a:r>
            <a:r>
              <a:rPr sz="2800" spc="-5" dirty="0">
                <a:latin typeface="Calibri"/>
                <a:cs typeface="Calibri"/>
              </a:rPr>
              <a:t> case,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the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total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amount </a:t>
            </a:r>
            <a:r>
              <a:rPr sz="2800" dirty="0">
                <a:latin typeface="Calibri"/>
                <a:cs typeface="Calibri"/>
              </a:rPr>
              <a:t>of 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discount/loss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on</a:t>
            </a:r>
            <a:r>
              <a:rPr sz="2800" spc="-10" dirty="0">
                <a:latin typeface="Calibri"/>
                <a:cs typeface="Calibri"/>
              </a:rPr>
              <a:t> issue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spc="-10" dirty="0">
                <a:latin typeface="Calibri"/>
                <a:cs typeface="Calibri"/>
              </a:rPr>
              <a:t>debentures</a:t>
            </a:r>
            <a:r>
              <a:rPr sz="2800" spc="-5" dirty="0">
                <a:latin typeface="Calibri"/>
                <a:cs typeface="Calibri"/>
              </a:rPr>
              <a:t> is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spread </a:t>
            </a:r>
            <a:r>
              <a:rPr sz="2800" spc="-5" dirty="0">
                <a:latin typeface="Calibri"/>
                <a:cs typeface="Calibri"/>
              </a:rPr>
              <a:t>over 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the </a:t>
            </a:r>
            <a:r>
              <a:rPr sz="2800" spc="-10" dirty="0">
                <a:latin typeface="Calibri"/>
                <a:cs typeface="Calibri"/>
              </a:rPr>
              <a:t>period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spc="-10" dirty="0">
                <a:latin typeface="Calibri"/>
                <a:cs typeface="Calibri"/>
              </a:rPr>
              <a:t>debentures in </a:t>
            </a:r>
            <a:r>
              <a:rPr sz="2800" spc="-5" dirty="0">
                <a:latin typeface="Calibri"/>
                <a:cs typeface="Calibri"/>
              </a:rPr>
              <a:t>the ratio in which the 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amount </a:t>
            </a:r>
            <a:r>
              <a:rPr sz="2800" dirty="0">
                <a:latin typeface="Calibri"/>
                <a:cs typeface="Calibri"/>
              </a:rPr>
              <a:t>of </a:t>
            </a:r>
            <a:r>
              <a:rPr sz="2800" spc="-10" dirty="0">
                <a:latin typeface="Calibri"/>
                <a:cs typeface="Calibri"/>
              </a:rPr>
              <a:t>debentures </a:t>
            </a:r>
            <a:r>
              <a:rPr sz="2800" spc="-5" dirty="0">
                <a:latin typeface="Calibri"/>
                <a:cs typeface="Calibri"/>
              </a:rPr>
              <a:t>has been </a:t>
            </a:r>
            <a:r>
              <a:rPr sz="2800" spc="-10" dirty="0">
                <a:latin typeface="Calibri"/>
                <a:cs typeface="Calibri"/>
              </a:rPr>
              <a:t>used </a:t>
            </a:r>
            <a:r>
              <a:rPr sz="2800" spc="-5" dirty="0">
                <a:latin typeface="Calibri"/>
                <a:cs typeface="Calibri"/>
              </a:rPr>
              <a:t>in various 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years.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1019" y="461009"/>
            <a:ext cx="8060690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 indent="-5715" algn="ctr">
              <a:lnSpc>
                <a:spcPct val="100000"/>
              </a:lnSpc>
              <a:spcBef>
                <a:spcPts val="100"/>
              </a:spcBef>
            </a:pPr>
            <a:r>
              <a:rPr sz="2400" spc="125" dirty="0">
                <a:latin typeface="Arial MT"/>
                <a:cs typeface="Arial MT"/>
              </a:rPr>
              <a:t>A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130" dirty="0">
                <a:latin typeface="Arial MT"/>
                <a:cs typeface="Arial MT"/>
              </a:rPr>
              <a:t>company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110" dirty="0">
                <a:latin typeface="Arial MT"/>
                <a:cs typeface="Arial MT"/>
              </a:rPr>
              <a:t>issued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25" dirty="0">
                <a:latin typeface="Arial MT"/>
                <a:cs typeface="Arial MT"/>
              </a:rPr>
              <a:t>10%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spc="120" dirty="0">
                <a:latin typeface="Arial MT"/>
                <a:cs typeface="Arial MT"/>
              </a:rPr>
              <a:t>Debentures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spc="120" dirty="0">
                <a:latin typeface="Arial MT"/>
                <a:cs typeface="Arial MT"/>
              </a:rPr>
              <a:t>of</a:t>
            </a:r>
            <a:r>
              <a:rPr sz="2400" spc="-55" dirty="0">
                <a:latin typeface="Arial MT"/>
                <a:cs typeface="Arial MT"/>
              </a:rPr>
              <a:t> </a:t>
            </a:r>
            <a:r>
              <a:rPr sz="2400" spc="50" dirty="0">
                <a:latin typeface="Arial MT"/>
                <a:cs typeface="Arial MT"/>
              </a:rPr>
              <a:t>Rs.</a:t>
            </a:r>
            <a:r>
              <a:rPr sz="2400" spc="-55" dirty="0">
                <a:latin typeface="Arial MT"/>
                <a:cs typeface="Arial MT"/>
              </a:rPr>
              <a:t> </a:t>
            </a:r>
            <a:r>
              <a:rPr sz="2400" spc="85" dirty="0">
                <a:latin typeface="Arial MT"/>
                <a:cs typeface="Arial MT"/>
              </a:rPr>
              <a:t>3,00,000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135" dirty="0">
                <a:latin typeface="Arial MT"/>
                <a:cs typeface="Arial MT"/>
              </a:rPr>
              <a:t>at </a:t>
            </a:r>
            <a:r>
              <a:rPr sz="2400" spc="140" dirty="0">
                <a:latin typeface="Arial MT"/>
                <a:cs typeface="Arial MT"/>
              </a:rPr>
              <a:t> </a:t>
            </a:r>
            <a:r>
              <a:rPr sz="2400" spc="90" dirty="0">
                <a:latin typeface="Arial MT"/>
                <a:cs typeface="Arial MT"/>
              </a:rPr>
              <a:t>a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140" dirty="0">
                <a:latin typeface="Arial MT"/>
                <a:cs typeface="Arial MT"/>
              </a:rPr>
              <a:t>discount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spc="120" dirty="0">
                <a:latin typeface="Arial MT"/>
                <a:cs typeface="Arial MT"/>
              </a:rPr>
              <a:t>of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spc="25" dirty="0">
                <a:latin typeface="Arial MT"/>
                <a:cs typeface="Arial MT"/>
              </a:rPr>
              <a:t>2%,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spc="125" dirty="0">
                <a:latin typeface="Arial MT"/>
                <a:cs typeface="Arial MT"/>
              </a:rPr>
              <a:t>repayable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spc="130" dirty="0">
                <a:latin typeface="Arial MT"/>
                <a:cs typeface="Arial MT"/>
              </a:rPr>
              <a:t>by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180" dirty="0">
                <a:latin typeface="Arial MT"/>
                <a:cs typeface="Arial MT"/>
              </a:rPr>
              <a:t>draw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spc="120" dirty="0">
                <a:latin typeface="Arial MT"/>
                <a:cs typeface="Arial MT"/>
              </a:rPr>
              <a:t>of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spc="125" dirty="0">
                <a:latin typeface="Arial MT"/>
                <a:cs typeface="Arial MT"/>
              </a:rPr>
              <a:t>lots</a:t>
            </a:r>
            <a:r>
              <a:rPr sz="2400" spc="-80" dirty="0">
                <a:latin typeface="Arial MT"/>
                <a:cs typeface="Arial MT"/>
              </a:rPr>
              <a:t> </a:t>
            </a:r>
            <a:r>
              <a:rPr sz="2400" spc="110" dirty="0">
                <a:latin typeface="Arial MT"/>
                <a:cs typeface="Arial MT"/>
              </a:rPr>
              <a:t>in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90" dirty="0">
                <a:latin typeface="Arial MT"/>
                <a:cs typeface="Arial MT"/>
              </a:rPr>
              <a:t>3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spc="114" dirty="0">
                <a:latin typeface="Arial MT"/>
                <a:cs typeface="Arial MT"/>
              </a:rPr>
              <a:t>equal </a:t>
            </a:r>
            <a:r>
              <a:rPr sz="2400" spc="120" dirty="0">
                <a:latin typeface="Arial MT"/>
                <a:cs typeface="Arial MT"/>
              </a:rPr>
              <a:t> </a:t>
            </a:r>
            <a:r>
              <a:rPr sz="2400" spc="114" dirty="0">
                <a:latin typeface="Arial MT"/>
                <a:cs typeface="Arial MT"/>
              </a:rPr>
              <a:t>instalments</a:t>
            </a:r>
            <a:r>
              <a:rPr sz="2400" spc="-80" dirty="0">
                <a:latin typeface="Arial MT"/>
                <a:cs typeface="Arial MT"/>
              </a:rPr>
              <a:t> </a:t>
            </a:r>
            <a:r>
              <a:rPr sz="2400" spc="145" dirty="0">
                <a:latin typeface="Arial MT"/>
                <a:cs typeface="Arial MT"/>
              </a:rPr>
              <a:t>starting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spc="155" dirty="0">
                <a:latin typeface="Arial MT"/>
                <a:cs typeface="Arial MT"/>
              </a:rPr>
              <a:t>from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spc="125" dirty="0">
                <a:latin typeface="Arial MT"/>
                <a:cs typeface="Arial MT"/>
              </a:rPr>
              <a:t>the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spc="120" dirty="0">
                <a:latin typeface="Arial MT"/>
                <a:cs typeface="Arial MT"/>
              </a:rPr>
              <a:t>end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125" dirty="0">
                <a:latin typeface="Arial MT"/>
                <a:cs typeface="Arial MT"/>
              </a:rPr>
              <a:t>of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100" dirty="0">
                <a:latin typeface="Arial MT"/>
                <a:cs typeface="Arial MT"/>
              </a:rPr>
              <a:t>1</a:t>
            </a:r>
            <a:r>
              <a:rPr sz="2100" spc="150" baseline="27777" dirty="0">
                <a:latin typeface="Arial MT"/>
                <a:cs typeface="Arial MT"/>
              </a:rPr>
              <a:t>st</a:t>
            </a:r>
            <a:r>
              <a:rPr sz="2100" spc="322" baseline="27777" dirty="0">
                <a:latin typeface="Arial MT"/>
                <a:cs typeface="Arial MT"/>
              </a:rPr>
              <a:t> </a:t>
            </a:r>
            <a:r>
              <a:rPr sz="2400" spc="120" dirty="0">
                <a:latin typeface="Arial MT"/>
                <a:cs typeface="Arial MT"/>
              </a:rPr>
              <a:t>year.</a:t>
            </a:r>
            <a:r>
              <a:rPr sz="2400" spc="-55" dirty="0">
                <a:latin typeface="Arial MT"/>
                <a:cs typeface="Arial MT"/>
              </a:rPr>
              <a:t> </a:t>
            </a:r>
            <a:r>
              <a:rPr sz="2400" spc="114" dirty="0">
                <a:latin typeface="Arial MT"/>
                <a:cs typeface="Arial MT"/>
              </a:rPr>
              <a:t>Calculate </a:t>
            </a:r>
            <a:r>
              <a:rPr sz="2400" spc="-650" dirty="0">
                <a:latin typeface="Arial MT"/>
                <a:cs typeface="Arial MT"/>
              </a:rPr>
              <a:t> </a:t>
            </a:r>
            <a:r>
              <a:rPr sz="2400" spc="130" dirty="0">
                <a:latin typeface="Arial MT"/>
                <a:cs typeface="Arial MT"/>
              </a:rPr>
              <a:t>the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spc="120" dirty="0">
                <a:latin typeface="Arial MT"/>
                <a:cs typeface="Arial MT"/>
              </a:rPr>
              <a:t>amount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spc="125" dirty="0">
                <a:latin typeface="Arial MT"/>
                <a:cs typeface="Arial MT"/>
              </a:rPr>
              <a:t>of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spc="140" dirty="0">
                <a:latin typeface="Arial MT"/>
                <a:cs typeface="Arial MT"/>
              </a:rPr>
              <a:t>discount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spc="145" dirty="0">
                <a:latin typeface="Arial MT"/>
                <a:cs typeface="Arial MT"/>
              </a:rPr>
              <a:t>to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spc="125" dirty="0">
                <a:latin typeface="Arial MT"/>
                <a:cs typeface="Arial MT"/>
              </a:rPr>
              <a:t>be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160" dirty="0">
                <a:latin typeface="Arial MT"/>
                <a:cs typeface="Arial MT"/>
              </a:rPr>
              <a:t>written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spc="125" dirty="0">
                <a:latin typeface="Arial MT"/>
                <a:cs typeface="Arial MT"/>
              </a:rPr>
              <a:t>off</a:t>
            </a:r>
            <a:r>
              <a:rPr sz="2400" spc="-55" dirty="0">
                <a:latin typeface="Arial MT"/>
                <a:cs typeface="Arial MT"/>
              </a:rPr>
              <a:t> </a:t>
            </a:r>
            <a:r>
              <a:rPr sz="2400" spc="125" dirty="0">
                <a:latin typeface="Arial MT"/>
                <a:cs typeface="Arial MT"/>
              </a:rPr>
              <a:t>every</a:t>
            </a:r>
            <a:r>
              <a:rPr sz="2400" spc="-80" dirty="0">
                <a:latin typeface="Arial MT"/>
                <a:cs typeface="Arial MT"/>
              </a:rPr>
              <a:t> </a:t>
            </a:r>
            <a:r>
              <a:rPr sz="2400" spc="120" dirty="0">
                <a:latin typeface="Arial MT"/>
                <a:cs typeface="Arial MT"/>
              </a:rPr>
              <a:t>year.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76800" y="2447290"/>
            <a:ext cx="281876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 MT"/>
                <a:cs typeface="Arial MT"/>
              </a:rPr>
              <a:t>Discount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to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written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off</a:t>
            </a:r>
            <a:endParaRPr sz="2000">
              <a:latin typeface="Arial MT"/>
              <a:cs typeface="Arial MT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591819" y="2484050"/>
          <a:ext cx="4009389" cy="32869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1990"/>
                <a:gridCol w="2566035"/>
                <a:gridCol w="761364"/>
              </a:tblGrid>
              <a:tr h="740486">
                <a:tc>
                  <a:txBody>
                    <a:bodyPr/>
                    <a:lstStyle/>
                    <a:p>
                      <a:pPr marL="31750">
                        <a:lnSpc>
                          <a:spcPts val="2210"/>
                        </a:lnSpc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Year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11125" marR="128905">
                        <a:lnSpc>
                          <a:spcPts val="2230"/>
                        </a:lnSpc>
                        <a:spcBef>
                          <a:spcPts val="25"/>
                        </a:spcBef>
                      </a:pPr>
                      <a:r>
                        <a:rPr sz="2000" spc="-5" dirty="0">
                          <a:latin typeface="Arial MT"/>
                          <a:cs typeface="Arial MT"/>
                        </a:rPr>
                        <a:t>Outstanding</a:t>
                      </a:r>
                      <a:r>
                        <a:rPr sz="2000" spc="-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dirty="0">
                          <a:latin typeface="Arial MT"/>
                          <a:cs typeface="Arial MT"/>
                        </a:rPr>
                        <a:t>Amount </a:t>
                      </a:r>
                      <a:r>
                        <a:rPr sz="2000" spc="-5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spc="-5" dirty="0">
                          <a:latin typeface="Arial MT"/>
                          <a:cs typeface="Arial MT"/>
                        </a:rPr>
                        <a:t>of</a:t>
                      </a:r>
                      <a:r>
                        <a:rPr sz="2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2000" dirty="0">
                          <a:latin typeface="Arial MT"/>
                          <a:cs typeface="Arial MT"/>
                        </a:rPr>
                        <a:t>Debentures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ts val="2210"/>
                        </a:lnSpc>
                      </a:pPr>
                      <a:r>
                        <a:rPr sz="2000" spc="-5" dirty="0">
                          <a:latin typeface="Arial MT"/>
                          <a:cs typeface="Arial MT"/>
                        </a:rPr>
                        <a:t>Ratio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DBE5F1"/>
                    </a:solidFill>
                  </a:tcPr>
                </a:tc>
              </a:tr>
              <a:tr h="71228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120"/>
                        </a:spcBef>
                      </a:pPr>
                      <a:r>
                        <a:rPr sz="2600" dirty="0">
                          <a:latin typeface="Arial MT"/>
                          <a:cs typeface="Arial MT"/>
                        </a:rPr>
                        <a:t>1</a:t>
                      </a:r>
                      <a:endParaRPr sz="2600">
                        <a:latin typeface="Arial MT"/>
                        <a:cs typeface="Arial MT"/>
                      </a:endParaRPr>
                    </a:p>
                  </a:txBody>
                  <a:tcPr marL="0" marR="0" marT="142240" marB="0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00000"/>
                        </a:lnSpc>
                        <a:spcBef>
                          <a:spcPts val="1120"/>
                        </a:spcBef>
                      </a:pPr>
                      <a:r>
                        <a:rPr sz="2600" dirty="0">
                          <a:latin typeface="Arial MT"/>
                          <a:cs typeface="Arial MT"/>
                        </a:rPr>
                        <a:t>3,00,000</a:t>
                      </a:r>
                      <a:endParaRPr sz="2600">
                        <a:latin typeface="Arial MT"/>
                        <a:cs typeface="Arial MT"/>
                      </a:endParaRPr>
                    </a:p>
                  </a:txBody>
                  <a:tcPr marL="0" marR="0" marT="142240" marB="0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  <a:spcBef>
                          <a:spcPts val="1120"/>
                        </a:spcBef>
                      </a:pPr>
                      <a:r>
                        <a:rPr sz="2600" dirty="0">
                          <a:latin typeface="Arial MT"/>
                          <a:cs typeface="Arial MT"/>
                        </a:rPr>
                        <a:t>3</a:t>
                      </a:r>
                      <a:endParaRPr sz="2600">
                        <a:latin typeface="Arial MT"/>
                        <a:cs typeface="Arial MT"/>
                      </a:endParaRPr>
                    </a:p>
                  </a:txBody>
                  <a:tcPr marL="0" marR="0" marT="142240" marB="0">
                    <a:solidFill>
                      <a:srgbClr val="DBE5F1"/>
                    </a:solidFill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2600" dirty="0">
                          <a:latin typeface="Arial MT"/>
                          <a:cs typeface="Arial MT"/>
                        </a:rPr>
                        <a:t>2</a:t>
                      </a:r>
                      <a:endParaRPr sz="2600">
                        <a:latin typeface="Arial MT"/>
                        <a:cs typeface="Arial MT"/>
                      </a:endParaRPr>
                    </a:p>
                  </a:txBody>
                  <a:tcPr marL="0" marR="0" marT="138430" marB="0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2600" dirty="0">
                          <a:latin typeface="Arial MT"/>
                          <a:cs typeface="Arial MT"/>
                        </a:rPr>
                        <a:t>2,00,000</a:t>
                      </a:r>
                      <a:endParaRPr sz="2600">
                        <a:latin typeface="Arial MT"/>
                        <a:cs typeface="Arial MT"/>
                      </a:endParaRPr>
                    </a:p>
                  </a:txBody>
                  <a:tcPr marL="0" marR="0" marT="138430" marB="0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2600" dirty="0">
                          <a:latin typeface="Arial MT"/>
                          <a:cs typeface="Arial MT"/>
                        </a:rPr>
                        <a:t>2</a:t>
                      </a:r>
                      <a:endParaRPr sz="2600">
                        <a:latin typeface="Arial MT"/>
                        <a:cs typeface="Arial MT"/>
                      </a:endParaRPr>
                    </a:p>
                  </a:txBody>
                  <a:tcPr marL="0" marR="0" marT="138430" marB="0">
                    <a:solidFill>
                      <a:srgbClr val="DBE5F1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sz="2600" dirty="0">
                          <a:latin typeface="Arial MT"/>
                          <a:cs typeface="Arial MT"/>
                        </a:rPr>
                        <a:t>3</a:t>
                      </a:r>
                      <a:endParaRPr sz="2600">
                        <a:latin typeface="Arial MT"/>
                        <a:cs typeface="Arial MT"/>
                      </a:endParaRPr>
                    </a:p>
                  </a:txBody>
                  <a:tcPr marL="0" marR="0" marT="137795" marB="0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sz="2600" dirty="0">
                          <a:latin typeface="Arial MT"/>
                          <a:cs typeface="Arial MT"/>
                        </a:rPr>
                        <a:t>1,00,000</a:t>
                      </a:r>
                      <a:endParaRPr sz="2600">
                        <a:latin typeface="Arial MT"/>
                        <a:cs typeface="Arial MT"/>
                      </a:endParaRPr>
                    </a:p>
                  </a:txBody>
                  <a:tcPr marL="0" marR="0" marT="137795" marB="0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sz="2600" dirty="0">
                          <a:latin typeface="Arial MT"/>
                          <a:cs typeface="Arial MT"/>
                        </a:rPr>
                        <a:t>1</a:t>
                      </a:r>
                      <a:endParaRPr sz="2600">
                        <a:latin typeface="Arial MT"/>
                        <a:cs typeface="Arial MT"/>
                      </a:endParaRPr>
                    </a:p>
                  </a:txBody>
                  <a:tcPr marL="0" marR="0" marT="137795" marB="0">
                    <a:solidFill>
                      <a:srgbClr val="DBE5F1"/>
                    </a:solidFill>
                  </a:tcPr>
                </a:tc>
              </a:tr>
              <a:tr h="4784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ts val="3050"/>
                        </a:lnSpc>
                        <a:spcBef>
                          <a:spcPts val="615"/>
                        </a:spcBef>
                      </a:pPr>
                      <a:r>
                        <a:rPr sz="2600" dirty="0">
                          <a:latin typeface="Arial MT"/>
                          <a:cs typeface="Arial MT"/>
                        </a:rPr>
                        <a:t>Total</a:t>
                      </a:r>
                      <a:endParaRPr sz="2600">
                        <a:latin typeface="Arial MT"/>
                        <a:cs typeface="Arial MT"/>
                      </a:endParaRPr>
                    </a:p>
                  </a:txBody>
                  <a:tcPr marL="0" marR="0" marT="78105" marB="0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ts val="3050"/>
                        </a:lnSpc>
                        <a:spcBef>
                          <a:spcPts val="615"/>
                        </a:spcBef>
                      </a:pPr>
                      <a:r>
                        <a:rPr sz="2600" dirty="0">
                          <a:latin typeface="Arial MT"/>
                          <a:cs typeface="Arial MT"/>
                        </a:rPr>
                        <a:t>6</a:t>
                      </a:r>
                      <a:endParaRPr sz="2600">
                        <a:latin typeface="Arial MT"/>
                        <a:cs typeface="Arial MT"/>
                      </a:endParaRPr>
                    </a:p>
                  </a:txBody>
                  <a:tcPr marL="0" marR="0" marT="78105" marB="0"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5240020" y="3572509"/>
            <a:ext cx="155067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00" spc="-30" dirty="0">
                <a:latin typeface="Times New Roman"/>
                <a:cs typeface="Times New Roman"/>
              </a:rPr>
              <a:t>6</a:t>
            </a:r>
            <a:r>
              <a:rPr sz="1700" spc="5" dirty="0">
                <a:latin typeface="Times New Roman"/>
                <a:cs typeface="Times New Roman"/>
              </a:rPr>
              <a:t>,</a:t>
            </a:r>
            <a:r>
              <a:rPr sz="1700" dirty="0">
                <a:latin typeface="Times New Roman"/>
                <a:cs typeface="Times New Roman"/>
              </a:rPr>
              <a:t>000</a:t>
            </a:r>
            <a:r>
              <a:rPr sz="1700" spc="-245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Symbol"/>
                <a:cs typeface="Symbol"/>
              </a:rPr>
              <a:t></a:t>
            </a:r>
            <a:r>
              <a:rPr sz="1700" spc="-70" dirty="0">
                <a:latin typeface="Times New Roman"/>
                <a:cs typeface="Times New Roman"/>
              </a:rPr>
              <a:t> </a:t>
            </a:r>
            <a:r>
              <a:rPr sz="2550" u="sng" baseline="3431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3</a:t>
            </a:r>
            <a:r>
              <a:rPr sz="2550" spc="67" baseline="34313" dirty="0">
                <a:latin typeface="Times New Roman"/>
                <a:cs typeface="Times New Roman"/>
              </a:rPr>
              <a:t> </a:t>
            </a:r>
            <a:r>
              <a:rPr sz="1700" dirty="0">
                <a:latin typeface="Symbol"/>
                <a:cs typeface="Symbol"/>
              </a:rPr>
              <a:t></a:t>
            </a:r>
            <a:r>
              <a:rPr sz="1700" spc="-90" dirty="0">
                <a:latin typeface="Times New Roman"/>
                <a:cs typeface="Times New Roman"/>
              </a:rPr>
              <a:t> </a:t>
            </a:r>
            <a:r>
              <a:rPr sz="1700" spc="-80" dirty="0">
                <a:latin typeface="Times New Roman"/>
                <a:cs typeface="Times New Roman"/>
              </a:rPr>
              <a:t>3</a:t>
            </a:r>
            <a:r>
              <a:rPr sz="1700" spc="5" dirty="0">
                <a:latin typeface="Times New Roman"/>
                <a:cs typeface="Times New Roman"/>
              </a:rPr>
              <a:t>,</a:t>
            </a:r>
            <a:r>
              <a:rPr sz="1700" dirty="0">
                <a:latin typeface="Times New Roman"/>
                <a:cs typeface="Times New Roman"/>
              </a:rPr>
              <a:t>000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999479" y="4447540"/>
            <a:ext cx="127000" cy="0"/>
          </a:xfrm>
          <a:custGeom>
            <a:avLst/>
            <a:gdLst/>
            <a:ahLst/>
            <a:cxnLst/>
            <a:rect l="l" t="t" r="r" b="b"/>
            <a:pathLst>
              <a:path w="127000">
                <a:moveTo>
                  <a:pt x="0" y="0"/>
                </a:moveTo>
                <a:lnTo>
                  <a:pt x="127000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23840" y="3738879"/>
            <a:ext cx="1530350" cy="10280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230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latin typeface="Times New Roman"/>
                <a:cs typeface="Times New Roman"/>
              </a:rPr>
              <a:t>6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Times New Roman"/>
              <a:cs typeface="Times New Roman"/>
            </a:endParaRPr>
          </a:p>
          <a:p>
            <a:pPr marL="38100">
              <a:lnSpc>
                <a:spcPts val="1935"/>
              </a:lnSpc>
            </a:pPr>
            <a:r>
              <a:rPr sz="1950" spc="-170" dirty="0">
                <a:latin typeface="Times New Roman"/>
                <a:cs typeface="Times New Roman"/>
              </a:rPr>
              <a:t>6</a:t>
            </a:r>
            <a:r>
              <a:rPr sz="1950" spc="-80" dirty="0">
                <a:latin typeface="Times New Roman"/>
                <a:cs typeface="Times New Roman"/>
              </a:rPr>
              <a:t>,</a:t>
            </a:r>
            <a:r>
              <a:rPr sz="1950" spc="-145" dirty="0">
                <a:latin typeface="Times New Roman"/>
                <a:cs typeface="Times New Roman"/>
              </a:rPr>
              <a:t>0</a:t>
            </a:r>
            <a:r>
              <a:rPr sz="1950" spc="-170" dirty="0">
                <a:latin typeface="Times New Roman"/>
                <a:cs typeface="Times New Roman"/>
              </a:rPr>
              <a:t>0</a:t>
            </a:r>
            <a:r>
              <a:rPr sz="1950" spc="10" dirty="0">
                <a:latin typeface="Times New Roman"/>
                <a:cs typeface="Times New Roman"/>
              </a:rPr>
              <a:t>0</a:t>
            </a:r>
            <a:r>
              <a:rPr sz="1950" spc="-305" dirty="0">
                <a:latin typeface="Symbol"/>
                <a:cs typeface="Symbol"/>
              </a:rPr>
              <a:t></a:t>
            </a:r>
            <a:r>
              <a:rPr sz="1950" spc="15" dirty="0">
                <a:latin typeface="Times New Roman"/>
                <a:cs typeface="Times New Roman"/>
              </a:rPr>
              <a:t> </a:t>
            </a:r>
            <a:r>
              <a:rPr sz="2925" spc="-225" baseline="35612" dirty="0">
                <a:latin typeface="Times New Roman"/>
                <a:cs typeface="Times New Roman"/>
              </a:rPr>
              <a:t>2</a:t>
            </a:r>
            <a:r>
              <a:rPr sz="2925" spc="15" baseline="35612" dirty="0">
                <a:latin typeface="Times New Roman"/>
                <a:cs typeface="Times New Roman"/>
              </a:rPr>
              <a:t> </a:t>
            </a:r>
            <a:r>
              <a:rPr sz="1950" spc="-305" dirty="0">
                <a:latin typeface="Symbol"/>
                <a:cs typeface="Symbol"/>
              </a:rPr>
              <a:t></a:t>
            </a:r>
            <a:r>
              <a:rPr sz="1950" spc="35" dirty="0">
                <a:latin typeface="Times New Roman"/>
                <a:cs typeface="Times New Roman"/>
              </a:rPr>
              <a:t> </a:t>
            </a:r>
            <a:r>
              <a:rPr sz="1950" spc="-170" dirty="0">
                <a:latin typeface="Times New Roman"/>
                <a:cs typeface="Times New Roman"/>
              </a:rPr>
              <a:t>2</a:t>
            </a:r>
            <a:r>
              <a:rPr sz="1950" spc="-80" dirty="0">
                <a:latin typeface="Times New Roman"/>
                <a:cs typeface="Times New Roman"/>
              </a:rPr>
              <a:t>,</a:t>
            </a:r>
            <a:r>
              <a:rPr sz="1950" spc="-150" dirty="0">
                <a:latin typeface="Times New Roman"/>
                <a:cs typeface="Times New Roman"/>
              </a:rPr>
              <a:t>0</a:t>
            </a:r>
            <a:r>
              <a:rPr sz="1950" spc="-160" dirty="0">
                <a:latin typeface="Times New Roman"/>
                <a:cs typeface="Times New Roman"/>
              </a:rPr>
              <a:t>0</a:t>
            </a:r>
            <a:r>
              <a:rPr sz="1950" spc="-150" dirty="0">
                <a:latin typeface="Times New Roman"/>
                <a:cs typeface="Times New Roman"/>
              </a:rPr>
              <a:t>0</a:t>
            </a:r>
            <a:endParaRPr sz="1950">
              <a:latin typeface="Times New Roman"/>
              <a:cs typeface="Times New Roman"/>
            </a:endParaRPr>
          </a:p>
          <a:p>
            <a:pPr marL="687705">
              <a:lnSpc>
                <a:spcPts val="1935"/>
              </a:lnSpc>
            </a:pPr>
            <a:r>
              <a:rPr sz="1950" spc="-150" dirty="0">
                <a:latin typeface="Times New Roman"/>
                <a:cs typeface="Times New Roman"/>
              </a:rPr>
              <a:t>6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986779" y="5232400"/>
            <a:ext cx="138430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43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981700" y="5224779"/>
            <a:ext cx="15303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175" dirty="0">
                <a:latin typeface="Times New Roman"/>
                <a:cs typeface="Times New Roman"/>
              </a:rPr>
              <a:t>6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27</a:t>
            </a:fld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5979159" y="4927600"/>
            <a:ext cx="15303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175" dirty="0">
                <a:latin typeface="Times New Roman"/>
                <a:cs typeface="Times New Roman"/>
              </a:rPr>
              <a:t>1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93029" y="5060950"/>
            <a:ext cx="173482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000125" algn="l"/>
              </a:tabLst>
            </a:pPr>
            <a:r>
              <a:rPr sz="1650" spc="150" dirty="0">
                <a:latin typeface="Times New Roman"/>
                <a:cs typeface="Times New Roman"/>
              </a:rPr>
              <a:t>6,000</a:t>
            </a:r>
            <a:r>
              <a:rPr sz="1650" spc="-200" dirty="0">
                <a:latin typeface="Times New Roman"/>
                <a:cs typeface="Times New Roman"/>
              </a:rPr>
              <a:t> </a:t>
            </a:r>
            <a:r>
              <a:rPr sz="1650" spc="409" dirty="0">
                <a:latin typeface="Symbol"/>
                <a:cs typeface="Symbol"/>
              </a:rPr>
              <a:t></a:t>
            </a:r>
            <a:r>
              <a:rPr sz="1650" spc="409" dirty="0">
                <a:latin typeface="Times New Roman"/>
                <a:cs typeface="Times New Roman"/>
              </a:rPr>
              <a:t>	</a:t>
            </a:r>
            <a:r>
              <a:rPr sz="1650" spc="170" dirty="0">
                <a:latin typeface="Symbol"/>
                <a:cs typeface="Symbol"/>
              </a:rPr>
              <a:t></a:t>
            </a:r>
            <a:r>
              <a:rPr sz="1650" spc="170" dirty="0">
                <a:latin typeface="Times New Roman"/>
                <a:cs typeface="Times New Roman"/>
              </a:rPr>
              <a:t>1,000</a:t>
            </a:r>
            <a:endParaRPr sz="16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61489" y="287020"/>
            <a:ext cx="56121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>
                <a:latin typeface="Arial MT"/>
                <a:cs typeface="Arial MT"/>
              </a:rPr>
              <a:t>Interest</a:t>
            </a:r>
            <a:r>
              <a:rPr sz="4400" spc="-25" dirty="0">
                <a:latin typeface="Arial MT"/>
                <a:cs typeface="Arial MT"/>
              </a:rPr>
              <a:t> </a:t>
            </a:r>
            <a:r>
              <a:rPr sz="4400" spc="-5" dirty="0">
                <a:latin typeface="Arial MT"/>
                <a:cs typeface="Arial MT"/>
              </a:rPr>
              <a:t>on</a:t>
            </a:r>
            <a:r>
              <a:rPr sz="4400" spc="-25" dirty="0">
                <a:latin typeface="Arial MT"/>
                <a:cs typeface="Arial MT"/>
              </a:rPr>
              <a:t> </a:t>
            </a:r>
            <a:r>
              <a:rPr sz="4400" spc="-10" dirty="0">
                <a:latin typeface="Arial MT"/>
                <a:cs typeface="Arial MT"/>
              </a:rPr>
              <a:t>debentures</a:t>
            </a:r>
            <a:endParaRPr sz="4400">
              <a:latin typeface="Arial MT"/>
              <a:cs typeface="Arial M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28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944870" y="1983740"/>
            <a:ext cx="24536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alibri"/>
                <a:cs typeface="Calibri"/>
              </a:rPr>
              <a:t>Dr.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(Total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amt.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due)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9740" y="1391919"/>
            <a:ext cx="4990465" cy="186563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  <a:tabLst>
                <a:tab pos="525145" algn="l"/>
              </a:tabLst>
            </a:pPr>
            <a:r>
              <a:rPr sz="2800" spc="-5" dirty="0">
                <a:solidFill>
                  <a:srgbClr val="FF0000"/>
                </a:solidFill>
                <a:latin typeface="Calibri"/>
                <a:cs typeface="Calibri"/>
              </a:rPr>
              <a:t>1.	</a:t>
            </a:r>
            <a:r>
              <a:rPr sz="2800" spc="-10" dirty="0">
                <a:solidFill>
                  <a:srgbClr val="FF0000"/>
                </a:solidFill>
                <a:latin typeface="Calibri"/>
                <a:cs typeface="Calibri"/>
              </a:rPr>
              <a:t>When Interest </a:t>
            </a:r>
            <a:r>
              <a:rPr sz="2800" spc="-5" dirty="0">
                <a:solidFill>
                  <a:srgbClr val="FF0000"/>
                </a:solidFill>
                <a:latin typeface="Calibri"/>
                <a:cs typeface="Calibri"/>
              </a:rPr>
              <a:t>becomes</a:t>
            </a:r>
            <a:r>
              <a:rPr sz="2800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0000"/>
                </a:solidFill>
                <a:latin typeface="Calibri"/>
                <a:cs typeface="Calibri"/>
              </a:rPr>
              <a:t>due:</a:t>
            </a:r>
            <a:endParaRPr sz="2800">
              <a:latin typeface="Calibri"/>
              <a:cs typeface="Calibri"/>
            </a:endParaRPr>
          </a:p>
          <a:p>
            <a:pPr marL="353695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Calibri"/>
                <a:cs typeface="Calibri"/>
              </a:rPr>
              <a:t>Interest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on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Debentures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925194" marR="5080">
              <a:lnSpc>
                <a:spcPts val="3479"/>
              </a:lnSpc>
              <a:spcBef>
                <a:spcPts val="90"/>
              </a:spcBef>
            </a:pPr>
            <a:r>
              <a:rPr sz="2400" spc="-5" dirty="0">
                <a:latin typeface="Calibri"/>
                <a:cs typeface="Calibri"/>
              </a:rPr>
              <a:t>To Income Tax Payable (TDS) A/c </a:t>
            </a:r>
            <a:r>
              <a:rPr sz="2400" spc="-5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To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Debenturesholders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3232150"/>
            <a:ext cx="7182484" cy="142494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  <a:tabLst>
                <a:tab pos="525145" algn="l"/>
              </a:tabLst>
            </a:pPr>
            <a:r>
              <a:rPr sz="2800" spc="-5" dirty="0">
                <a:solidFill>
                  <a:srgbClr val="FF0000"/>
                </a:solidFill>
                <a:latin typeface="Calibri"/>
                <a:cs typeface="Calibri"/>
              </a:rPr>
              <a:t>1.	</a:t>
            </a: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For</a:t>
            </a:r>
            <a:r>
              <a:rPr sz="2800" spc="-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0000"/>
                </a:solidFill>
                <a:latin typeface="Calibri"/>
                <a:cs typeface="Calibri"/>
              </a:rPr>
              <a:t>payment</a:t>
            </a:r>
            <a:r>
              <a:rPr sz="2800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of</a:t>
            </a:r>
            <a:r>
              <a:rPr sz="2800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0000"/>
                </a:solidFill>
                <a:latin typeface="Calibri"/>
                <a:cs typeface="Calibri"/>
              </a:rPr>
              <a:t>interest</a:t>
            </a:r>
            <a:r>
              <a:rPr sz="2800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to</a:t>
            </a:r>
            <a:r>
              <a:rPr sz="2800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0000"/>
                </a:solidFill>
                <a:latin typeface="Calibri"/>
                <a:cs typeface="Calibri"/>
              </a:rPr>
              <a:t>Debenturesholders</a:t>
            </a:r>
            <a:endParaRPr sz="2800">
              <a:latin typeface="Calibri"/>
              <a:cs typeface="Calibri"/>
            </a:endParaRPr>
          </a:p>
          <a:p>
            <a:pPr marL="353695">
              <a:lnSpc>
                <a:spcPct val="100000"/>
              </a:lnSpc>
              <a:spcBef>
                <a:spcPts val="600"/>
              </a:spcBef>
              <a:tabLst>
                <a:tab pos="5497195" algn="l"/>
              </a:tabLst>
            </a:pPr>
            <a:r>
              <a:rPr sz="2400" spc="-5" dirty="0">
                <a:latin typeface="Calibri"/>
                <a:cs typeface="Calibri"/>
              </a:rPr>
              <a:t>Debenturesholders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	</a:t>
            </a:r>
            <a:r>
              <a:rPr sz="2400" dirty="0">
                <a:latin typeface="Calibri"/>
                <a:cs typeface="Calibri"/>
              </a:rPr>
              <a:t>Dr.</a:t>
            </a:r>
            <a:endParaRPr sz="2400">
              <a:latin typeface="Calibri"/>
              <a:cs typeface="Calibri"/>
            </a:endParaRPr>
          </a:p>
          <a:p>
            <a:pPr marL="925194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Calibri"/>
                <a:cs typeface="Calibri"/>
              </a:rPr>
              <a:t>To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Bank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61489" y="287020"/>
            <a:ext cx="56121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>
                <a:latin typeface="Arial MT"/>
                <a:cs typeface="Arial MT"/>
              </a:rPr>
              <a:t>Interest</a:t>
            </a:r>
            <a:r>
              <a:rPr sz="4400" spc="-25" dirty="0">
                <a:latin typeface="Arial MT"/>
                <a:cs typeface="Arial MT"/>
              </a:rPr>
              <a:t> </a:t>
            </a:r>
            <a:r>
              <a:rPr sz="4400" spc="-5" dirty="0">
                <a:latin typeface="Arial MT"/>
                <a:cs typeface="Arial MT"/>
              </a:rPr>
              <a:t>on</a:t>
            </a:r>
            <a:r>
              <a:rPr sz="4400" spc="-25" dirty="0">
                <a:latin typeface="Arial MT"/>
                <a:cs typeface="Arial MT"/>
              </a:rPr>
              <a:t> </a:t>
            </a:r>
            <a:r>
              <a:rPr sz="4400" spc="-10" dirty="0">
                <a:latin typeface="Arial MT"/>
                <a:cs typeface="Arial MT"/>
              </a:rPr>
              <a:t>debentures</a:t>
            </a:r>
            <a:endParaRPr sz="4400">
              <a:latin typeface="Arial MT"/>
              <a:cs typeface="Arial M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29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59740" y="1694179"/>
            <a:ext cx="29464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0" dirty="0">
                <a:solidFill>
                  <a:srgbClr val="A40020"/>
                </a:solidFill>
                <a:latin typeface="Calibri"/>
                <a:cs typeface="Calibri"/>
              </a:rPr>
              <a:t>3</a:t>
            </a:r>
            <a:r>
              <a:rPr sz="2800" dirty="0">
                <a:solidFill>
                  <a:srgbClr val="A40020"/>
                </a:solidFill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01369" y="1694179"/>
            <a:ext cx="6257925" cy="1700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5470">
              <a:lnSpc>
                <a:spcPct val="100000"/>
              </a:lnSpc>
              <a:spcBef>
                <a:spcPts val="100"/>
              </a:spcBef>
            </a:pPr>
            <a:r>
              <a:rPr sz="2800" spc="-10" dirty="0">
                <a:solidFill>
                  <a:srgbClr val="A40020"/>
                </a:solidFill>
                <a:latin typeface="Calibri"/>
                <a:cs typeface="Calibri"/>
              </a:rPr>
              <a:t>When</a:t>
            </a:r>
            <a:r>
              <a:rPr sz="2800" spc="-20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A40020"/>
                </a:solidFill>
                <a:latin typeface="Calibri"/>
                <a:cs typeface="Calibri"/>
              </a:rPr>
              <a:t>Income </a:t>
            </a:r>
            <a:r>
              <a:rPr sz="2800" dirty="0">
                <a:solidFill>
                  <a:srgbClr val="A40020"/>
                </a:solidFill>
                <a:latin typeface="Calibri"/>
                <a:cs typeface="Calibri"/>
              </a:rPr>
              <a:t>Tax</a:t>
            </a:r>
            <a:r>
              <a:rPr sz="2800" spc="-10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A40020"/>
                </a:solidFill>
                <a:latin typeface="Calibri"/>
                <a:cs typeface="Calibri"/>
              </a:rPr>
              <a:t>Payable (TDS)</a:t>
            </a:r>
            <a:r>
              <a:rPr sz="2800" spc="-10" dirty="0">
                <a:solidFill>
                  <a:srgbClr val="A40020"/>
                </a:solidFill>
                <a:latin typeface="Calibri"/>
                <a:cs typeface="Calibri"/>
              </a:rPr>
              <a:t> is</a:t>
            </a:r>
            <a:r>
              <a:rPr sz="2800" spc="-15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A40020"/>
                </a:solidFill>
                <a:latin typeface="Calibri"/>
                <a:cs typeface="Calibri"/>
              </a:rPr>
              <a:t>paid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30"/>
              </a:spcBef>
              <a:tabLst>
                <a:tab pos="4241165" algn="l"/>
              </a:tabLst>
            </a:pPr>
            <a:r>
              <a:rPr sz="2400" spc="-5" dirty="0">
                <a:latin typeface="Calibri"/>
                <a:cs typeface="Calibri"/>
              </a:rPr>
              <a:t>Income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Tax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Payable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(TDS)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	</a:t>
            </a:r>
            <a:r>
              <a:rPr sz="2400" dirty="0">
                <a:latin typeface="Calibri"/>
                <a:cs typeface="Calibri"/>
              </a:rPr>
              <a:t>Dr.</a:t>
            </a:r>
            <a:endParaRPr sz="2400">
              <a:latin typeface="Calibri"/>
              <a:cs typeface="Calibri"/>
            </a:endParaRPr>
          </a:p>
          <a:p>
            <a:pPr marL="584200">
              <a:lnSpc>
                <a:spcPct val="100000"/>
              </a:lnSpc>
              <a:spcBef>
                <a:spcPts val="2039"/>
              </a:spcBef>
            </a:pPr>
            <a:r>
              <a:rPr sz="2400" spc="-5" dirty="0">
                <a:latin typeface="Calibri"/>
                <a:cs typeface="Calibri"/>
              </a:rPr>
              <a:t>To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Bank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3671570"/>
            <a:ext cx="29464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0" dirty="0">
                <a:solidFill>
                  <a:srgbClr val="A40020"/>
                </a:solidFill>
                <a:latin typeface="Calibri"/>
                <a:cs typeface="Calibri"/>
              </a:rPr>
              <a:t>4</a:t>
            </a:r>
            <a:r>
              <a:rPr sz="2800" dirty="0">
                <a:solidFill>
                  <a:srgbClr val="A40020"/>
                </a:solidFill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1369" y="3671570"/>
            <a:ext cx="6145530" cy="1700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547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solidFill>
                  <a:srgbClr val="A40020"/>
                </a:solidFill>
                <a:latin typeface="Calibri"/>
                <a:cs typeface="Calibri"/>
              </a:rPr>
              <a:t>For</a:t>
            </a:r>
            <a:r>
              <a:rPr sz="2800" spc="-30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A40020"/>
                </a:solidFill>
                <a:latin typeface="Calibri"/>
                <a:cs typeface="Calibri"/>
              </a:rPr>
              <a:t>closing</a:t>
            </a:r>
            <a:r>
              <a:rPr sz="2800" spc="-20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A40020"/>
                </a:solidFill>
                <a:latin typeface="Calibri"/>
                <a:cs typeface="Calibri"/>
              </a:rPr>
              <a:t>Interest</a:t>
            </a:r>
            <a:r>
              <a:rPr sz="2800" spc="-15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A40020"/>
                </a:solidFill>
                <a:latin typeface="Calibri"/>
                <a:cs typeface="Calibri"/>
              </a:rPr>
              <a:t>on</a:t>
            </a:r>
            <a:r>
              <a:rPr sz="2800" spc="-20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A40020"/>
                </a:solidFill>
                <a:latin typeface="Calibri"/>
                <a:cs typeface="Calibri"/>
              </a:rPr>
              <a:t>Debentures</a:t>
            </a:r>
            <a:r>
              <a:rPr sz="2800" spc="-15" dirty="0">
                <a:solidFill>
                  <a:srgbClr val="A40020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A40020"/>
                </a:solidFill>
                <a:latin typeface="Calibri"/>
                <a:cs typeface="Calibri"/>
              </a:rPr>
              <a:t>A/c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39"/>
              </a:spcBef>
              <a:tabLst>
                <a:tab pos="4241165" algn="l"/>
              </a:tabLst>
            </a:pPr>
            <a:r>
              <a:rPr sz="2400" spc="-5" dirty="0">
                <a:latin typeface="Calibri"/>
                <a:cs typeface="Calibri"/>
              </a:rPr>
              <a:t>Profit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10" dirty="0">
                <a:latin typeface="Calibri"/>
                <a:cs typeface="Calibri"/>
              </a:rPr>
              <a:t>Loss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	</a:t>
            </a:r>
            <a:r>
              <a:rPr sz="2400" dirty="0">
                <a:latin typeface="Calibri"/>
                <a:cs typeface="Calibri"/>
              </a:rPr>
              <a:t>Dr.</a:t>
            </a:r>
            <a:endParaRPr sz="2400">
              <a:latin typeface="Calibri"/>
              <a:cs typeface="Calibri"/>
            </a:endParaRPr>
          </a:p>
          <a:p>
            <a:pPr marL="584200">
              <a:lnSpc>
                <a:spcPct val="100000"/>
              </a:lnSpc>
              <a:spcBef>
                <a:spcPts val="2030"/>
              </a:spcBef>
            </a:pPr>
            <a:r>
              <a:rPr sz="2400" spc="-5" dirty="0">
                <a:latin typeface="Calibri"/>
                <a:cs typeface="Calibri"/>
              </a:rPr>
              <a:t>To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Interest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on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Debentures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5660" y="400050"/>
            <a:ext cx="74155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94025" algn="l"/>
                <a:tab pos="3798570" algn="l"/>
              </a:tabLst>
            </a:pPr>
            <a:r>
              <a:rPr sz="4400" b="1" spc="405" dirty="0">
                <a:latin typeface="Arial"/>
                <a:cs typeface="Arial"/>
              </a:rPr>
              <a:t>Features	</a:t>
            </a:r>
            <a:r>
              <a:rPr sz="4400" b="1" spc="165" dirty="0">
                <a:latin typeface="Arial"/>
                <a:cs typeface="Arial"/>
              </a:rPr>
              <a:t>of	</a:t>
            </a:r>
            <a:r>
              <a:rPr sz="4400" b="1" spc="409" dirty="0">
                <a:latin typeface="Arial"/>
                <a:cs typeface="Arial"/>
              </a:rPr>
              <a:t>Debentures</a:t>
            </a:r>
            <a:endParaRPr sz="4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993139" y="1328420"/>
            <a:ext cx="7517130" cy="3704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5750">
              <a:lnSpc>
                <a:spcPct val="100000"/>
              </a:lnSpc>
              <a:spcBef>
                <a:spcPts val="100"/>
              </a:spcBef>
              <a:buFont typeface="Calibri"/>
              <a:buAutoNum type="romanLcParenBoth"/>
              <a:tabLst>
                <a:tab pos="469265" algn="l"/>
                <a:tab pos="469900" algn="l"/>
              </a:tabLst>
            </a:pPr>
            <a:r>
              <a:rPr sz="2800" dirty="0">
                <a:latin typeface="Calibri"/>
                <a:cs typeface="Calibri"/>
              </a:rPr>
              <a:t>A </a:t>
            </a:r>
            <a:r>
              <a:rPr sz="2800" spc="-5" dirty="0">
                <a:latin typeface="Calibri"/>
                <a:cs typeface="Calibri"/>
              </a:rPr>
              <a:t>certificate acknowledging the </a:t>
            </a:r>
            <a:r>
              <a:rPr sz="2800" spc="-10" dirty="0">
                <a:latin typeface="Calibri"/>
                <a:cs typeface="Calibri"/>
              </a:rPr>
              <a:t>debt </a:t>
            </a:r>
            <a:r>
              <a:rPr sz="2800" spc="-5" dirty="0">
                <a:latin typeface="Calibri"/>
                <a:cs typeface="Calibri"/>
              </a:rPr>
              <a:t>owned by </a:t>
            </a:r>
            <a:r>
              <a:rPr sz="2800" dirty="0">
                <a:latin typeface="Calibri"/>
                <a:cs typeface="Calibri"/>
              </a:rPr>
              <a:t>a </a:t>
            </a:r>
            <a:r>
              <a:rPr sz="2800" spc="-6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company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5" dirty="0">
                <a:latin typeface="Calibri"/>
                <a:cs typeface="Calibri"/>
              </a:rPr>
              <a:t> the </a:t>
            </a:r>
            <a:r>
              <a:rPr sz="2800" spc="-10" dirty="0">
                <a:latin typeface="Calibri"/>
                <a:cs typeface="Calibri"/>
              </a:rPr>
              <a:t>person </a:t>
            </a:r>
            <a:r>
              <a:rPr sz="2800" spc="-5" dirty="0">
                <a:latin typeface="Calibri"/>
                <a:cs typeface="Calibri"/>
              </a:rPr>
              <a:t>named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therein.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Calibri"/>
              <a:buAutoNum type="romanLcParenBoth"/>
            </a:pPr>
            <a:endParaRPr sz="3300">
              <a:latin typeface="Calibri"/>
              <a:cs typeface="Calibri"/>
            </a:endParaRPr>
          </a:p>
          <a:p>
            <a:pPr marL="298450" marR="635635" indent="-285750">
              <a:lnSpc>
                <a:spcPct val="100000"/>
              </a:lnSpc>
              <a:buFont typeface="Calibri"/>
              <a:buAutoNum type="romanLcParenBoth"/>
              <a:tabLst>
                <a:tab pos="471170" algn="l"/>
              </a:tabLst>
            </a:pPr>
            <a:r>
              <a:rPr sz="2800" spc="-10" dirty="0">
                <a:latin typeface="Calibri"/>
                <a:cs typeface="Calibri"/>
              </a:rPr>
              <a:t>Promise </a:t>
            </a:r>
            <a:r>
              <a:rPr sz="2800" dirty="0">
                <a:latin typeface="Calibri"/>
                <a:cs typeface="Calibri"/>
              </a:rPr>
              <a:t>to </a:t>
            </a:r>
            <a:r>
              <a:rPr sz="2800" spc="-5" dirty="0">
                <a:latin typeface="Calibri"/>
                <a:cs typeface="Calibri"/>
              </a:rPr>
              <a:t>repay the </a:t>
            </a:r>
            <a:r>
              <a:rPr sz="2800" spc="-10" dirty="0">
                <a:latin typeface="Calibri"/>
                <a:cs typeface="Calibri"/>
              </a:rPr>
              <a:t>principal amount </a:t>
            </a:r>
            <a:r>
              <a:rPr sz="2800" dirty="0">
                <a:latin typeface="Calibri"/>
                <a:cs typeface="Calibri"/>
              </a:rPr>
              <a:t>on or </a:t>
            </a:r>
            <a:r>
              <a:rPr sz="2800" spc="-6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before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 </a:t>
            </a:r>
            <a:r>
              <a:rPr sz="2800" spc="-10" dirty="0">
                <a:latin typeface="Calibri"/>
                <a:cs typeface="Calibri"/>
              </a:rPr>
              <a:t>specified </a:t>
            </a:r>
            <a:r>
              <a:rPr sz="2800" spc="-5" dirty="0">
                <a:latin typeface="Calibri"/>
                <a:cs typeface="Calibri"/>
              </a:rPr>
              <a:t>date.</a:t>
            </a:r>
            <a:endParaRPr sz="2800">
              <a:latin typeface="Calibri"/>
              <a:cs typeface="Calibri"/>
            </a:endParaRPr>
          </a:p>
          <a:p>
            <a:pPr marL="298450" marR="596900" indent="-285750">
              <a:lnSpc>
                <a:spcPct val="100000"/>
              </a:lnSpc>
              <a:spcBef>
                <a:spcPts val="700"/>
              </a:spcBef>
              <a:buFont typeface="Calibri"/>
              <a:buAutoNum type="romanLcParenBoth"/>
              <a:tabLst>
                <a:tab pos="552450" algn="l"/>
              </a:tabLst>
            </a:pPr>
            <a:r>
              <a:rPr sz="2800" spc="-10" dirty="0">
                <a:latin typeface="Calibri"/>
                <a:cs typeface="Calibri"/>
              </a:rPr>
              <a:t>Promise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periodic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payment </a:t>
            </a:r>
            <a:r>
              <a:rPr sz="2800" spc="-5" dirty="0">
                <a:latin typeface="Calibri"/>
                <a:cs typeface="Calibri"/>
              </a:rPr>
              <a:t>of interest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at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 </a:t>
            </a:r>
            <a:r>
              <a:rPr sz="2800" spc="-6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fixed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rate.</a:t>
            </a:r>
            <a:endParaRPr sz="2800">
              <a:latin typeface="Calibri"/>
              <a:cs typeface="Calibri"/>
            </a:endParaRPr>
          </a:p>
          <a:p>
            <a:pPr marL="548640" indent="-535940">
              <a:lnSpc>
                <a:spcPct val="100000"/>
              </a:lnSpc>
              <a:spcBef>
                <a:spcPts val="700"/>
              </a:spcBef>
              <a:buFont typeface="Calibri"/>
              <a:buAutoNum type="romanLcParenBoth"/>
              <a:tabLst>
                <a:tab pos="548640" algn="l"/>
              </a:tabLst>
            </a:pPr>
            <a:r>
              <a:rPr sz="2800" spc="-10" dirty="0">
                <a:latin typeface="Calibri"/>
                <a:cs typeface="Calibri"/>
              </a:rPr>
              <a:t>Precise</a:t>
            </a:r>
            <a:r>
              <a:rPr sz="2800" spc="-5" dirty="0">
                <a:latin typeface="Calibri"/>
                <a:cs typeface="Calibri"/>
              </a:rPr>
              <a:t> details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of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the </a:t>
            </a:r>
            <a:r>
              <a:rPr sz="2800" spc="-10" dirty="0">
                <a:latin typeface="Calibri"/>
                <a:cs typeface="Calibri"/>
              </a:rPr>
              <a:t>security, </a:t>
            </a:r>
            <a:r>
              <a:rPr sz="2800" spc="-5" dirty="0">
                <a:latin typeface="Calibri"/>
                <a:cs typeface="Calibri"/>
              </a:rPr>
              <a:t>if any.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3039" rIns="0" bIns="0" rtlCol="0">
            <a:spAutoFit/>
          </a:bodyPr>
          <a:lstStyle/>
          <a:p>
            <a:pPr marL="932815" marR="5080" indent="-74930">
              <a:lnSpc>
                <a:spcPct val="100000"/>
              </a:lnSpc>
              <a:spcBef>
                <a:spcPts val="100"/>
              </a:spcBef>
            </a:pPr>
            <a:r>
              <a:rPr spc="245" dirty="0"/>
              <a:t>InterestAccruedandDueand </a:t>
            </a:r>
            <a:r>
              <a:rPr spc="-1070" dirty="0"/>
              <a:t> </a:t>
            </a:r>
            <a:r>
              <a:rPr spc="270" dirty="0"/>
              <a:t>InterestAccruedbutNotDue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30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33220"/>
            <a:ext cx="7708265" cy="402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655320" indent="-3429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800" spc="180" dirty="0">
                <a:latin typeface="Trebuchet MS"/>
                <a:cs typeface="Trebuchet MS"/>
              </a:rPr>
              <a:t>InterestAccruedandDue-</a:t>
            </a:r>
            <a:r>
              <a:rPr sz="2800" spc="180" dirty="0">
                <a:latin typeface="Calibri"/>
                <a:cs typeface="Calibri"/>
              </a:rPr>
              <a:t>When</a:t>
            </a:r>
            <a:r>
              <a:rPr sz="2800" spc="-10" dirty="0">
                <a:latin typeface="Calibri"/>
                <a:cs typeface="Calibri"/>
              </a:rPr>
              <a:t> due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date </a:t>
            </a:r>
            <a:r>
              <a:rPr sz="2800" spc="-6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expired</a:t>
            </a:r>
            <a:endParaRPr sz="2800">
              <a:latin typeface="Calibri"/>
              <a:cs typeface="Calibri"/>
            </a:endParaRPr>
          </a:p>
          <a:p>
            <a:pPr marL="339090">
              <a:lnSpc>
                <a:spcPct val="100000"/>
              </a:lnSpc>
              <a:spcBef>
                <a:spcPts val="590"/>
              </a:spcBef>
              <a:tabLst>
                <a:tab pos="4584065" algn="l"/>
              </a:tabLst>
            </a:pPr>
            <a:r>
              <a:rPr sz="2400" spc="-5" dirty="0">
                <a:latin typeface="Calibri"/>
                <a:cs typeface="Calibri"/>
              </a:rPr>
              <a:t>Interest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on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Debentures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	Dr.</a:t>
            </a:r>
            <a:endParaRPr sz="24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600"/>
              </a:spcBef>
            </a:pPr>
            <a:r>
              <a:rPr sz="2400" spc="-10" dirty="0">
                <a:latin typeface="Calibri"/>
                <a:cs typeface="Calibri"/>
              </a:rPr>
              <a:t>To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Outstanding Interest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on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Deb.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7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800" spc="200" dirty="0">
                <a:latin typeface="Trebuchet MS"/>
                <a:cs typeface="Trebuchet MS"/>
              </a:rPr>
              <a:t>InterestAccruedbutNotDue-</a:t>
            </a:r>
            <a:r>
              <a:rPr sz="2800" spc="200" dirty="0">
                <a:latin typeface="Calibri"/>
                <a:cs typeface="Calibri"/>
              </a:rPr>
              <a:t>When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due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date </a:t>
            </a:r>
            <a:r>
              <a:rPr sz="2800" spc="-6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not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expired</a:t>
            </a:r>
            <a:endParaRPr sz="2800">
              <a:latin typeface="Calibri"/>
              <a:cs typeface="Calibri"/>
            </a:endParaRPr>
          </a:p>
          <a:p>
            <a:pPr marL="927100" marR="2745105" indent="-588010">
              <a:lnSpc>
                <a:spcPct val="120500"/>
              </a:lnSpc>
              <a:spcBef>
                <a:spcPts val="10"/>
              </a:spcBef>
              <a:tabLst>
                <a:tab pos="4584065" algn="l"/>
              </a:tabLst>
            </a:pPr>
            <a:r>
              <a:rPr sz="2400" spc="-5" dirty="0">
                <a:latin typeface="Calibri"/>
                <a:cs typeface="Calibri"/>
              </a:rPr>
              <a:t>In</a:t>
            </a:r>
            <a:r>
              <a:rPr sz="2400" spc="5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ere</a:t>
            </a:r>
            <a:r>
              <a:rPr sz="2400" spc="-10" dirty="0">
                <a:latin typeface="Calibri"/>
                <a:cs typeface="Calibri"/>
              </a:rPr>
              <a:t>s</a:t>
            </a:r>
            <a:r>
              <a:rPr sz="2400" dirty="0">
                <a:latin typeface="Calibri"/>
                <a:cs typeface="Calibri"/>
              </a:rPr>
              <a:t>t </a:t>
            </a:r>
            <a:r>
              <a:rPr sz="2400" spc="-10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n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D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5" dirty="0">
                <a:latin typeface="Calibri"/>
                <a:cs typeface="Calibri"/>
              </a:rPr>
              <a:t>b</a:t>
            </a:r>
            <a:r>
              <a:rPr sz="2400" spc="10" dirty="0">
                <a:latin typeface="Calibri"/>
                <a:cs typeface="Calibri"/>
              </a:rPr>
              <a:t>e</a:t>
            </a:r>
            <a:r>
              <a:rPr sz="2400" spc="-15" dirty="0">
                <a:latin typeface="Calibri"/>
                <a:cs typeface="Calibri"/>
              </a:rPr>
              <a:t>n</a:t>
            </a:r>
            <a:r>
              <a:rPr sz="2400" dirty="0">
                <a:latin typeface="Calibri"/>
                <a:cs typeface="Calibri"/>
              </a:rPr>
              <a:t>t</a:t>
            </a:r>
            <a:r>
              <a:rPr sz="2400" spc="-5" dirty="0">
                <a:latin typeface="Calibri"/>
                <a:cs typeface="Calibri"/>
              </a:rPr>
              <a:t>u</a:t>
            </a:r>
            <a:r>
              <a:rPr sz="2400" dirty="0">
                <a:latin typeface="Calibri"/>
                <a:cs typeface="Calibri"/>
              </a:rPr>
              <a:t>res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</a:t>
            </a:r>
            <a:r>
              <a:rPr sz="2400" spc="-10" dirty="0">
                <a:latin typeface="Calibri"/>
                <a:cs typeface="Calibri"/>
              </a:rPr>
              <a:t>/</a:t>
            </a:r>
            <a:r>
              <a:rPr sz="2400" dirty="0">
                <a:latin typeface="Calibri"/>
                <a:cs typeface="Calibri"/>
              </a:rPr>
              <a:t>c	</a:t>
            </a:r>
            <a:r>
              <a:rPr sz="2400" spc="-10" dirty="0">
                <a:latin typeface="Calibri"/>
                <a:cs typeface="Calibri"/>
              </a:rPr>
              <a:t>D</a:t>
            </a:r>
            <a:r>
              <a:rPr sz="2400" dirty="0">
                <a:latin typeface="Calibri"/>
                <a:cs typeface="Calibri"/>
              </a:rPr>
              <a:t>r.  </a:t>
            </a:r>
            <a:r>
              <a:rPr sz="2400" spc="-10" dirty="0">
                <a:latin typeface="Calibri"/>
                <a:cs typeface="Calibri"/>
              </a:rPr>
              <a:t>To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Accrued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Interest on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Deb.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33909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Calibri"/>
                <a:cs typeface="Calibri"/>
              </a:rPr>
              <a:t>Note: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Both </a:t>
            </a:r>
            <a:r>
              <a:rPr sz="2400" dirty="0">
                <a:latin typeface="Calibri"/>
                <a:cs typeface="Calibri"/>
              </a:rPr>
              <a:t>are </a:t>
            </a:r>
            <a:r>
              <a:rPr sz="2400" spc="-5" dirty="0">
                <a:latin typeface="Calibri"/>
                <a:cs typeface="Calibri"/>
              </a:rPr>
              <a:t>shown in “Other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Current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Liabilities”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5" dirty="0">
                <a:latin typeface="Calibri"/>
                <a:cs typeface="Calibri"/>
              </a:rPr>
              <a:t> B/S.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9510" y="482600"/>
            <a:ext cx="6766559" cy="726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58365" algn="l"/>
                <a:tab pos="2996565" algn="l"/>
              </a:tabLst>
            </a:pPr>
            <a:r>
              <a:rPr sz="4600" b="1" spc="434" dirty="0">
                <a:latin typeface="Arial"/>
                <a:cs typeface="Arial"/>
              </a:rPr>
              <a:t>T</a:t>
            </a:r>
            <a:r>
              <a:rPr sz="4600" b="1" spc="310" dirty="0">
                <a:latin typeface="Arial"/>
                <a:cs typeface="Arial"/>
              </a:rPr>
              <a:t>y</a:t>
            </a:r>
            <a:r>
              <a:rPr sz="4600" b="1" spc="434" dirty="0">
                <a:latin typeface="Arial"/>
                <a:cs typeface="Arial"/>
              </a:rPr>
              <a:t>p</a:t>
            </a:r>
            <a:r>
              <a:rPr sz="4600" b="1" spc="555" dirty="0">
                <a:latin typeface="Arial"/>
                <a:cs typeface="Arial"/>
              </a:rPr>
              <a:t>e</a:t>
            </a:r>
            <a:r>
              <a:rPr sz="4600" b="1" spc="-70" dirty="0">
                <a:latin typeface="Arial"/>
                <a:cs typeface="Arial"/>
              </a:rPr>
              <a:t>s</a:t>
            </a:r>
            <a:r>
              <a:rPr sz="4600" b="1" dirty="0">
                <a:latin typeface="Arial"/>
                <a:cs typeface="Arial"/>
              </a:rPr>
              <a:t>	</a:t>
            </a:r>
            <a:r>
              <a:rPr sz="4600" b="1" spc="330" dirty="0">
                <a:latin typeface="Arial"/>
                <a:cs typeface="Arial"/>
              </a:rPr>
              <a:t>o</a:t>
            </a:r>
            <a:r>
              <a:rPr sz="4600" b="1" dirty="0">
                <a:latin typeface="Arial"/>
                <a:cs typeface="Arial"/>
              </a:rPr>
              <a:t>f	</a:t>
            </a:r>
            <a:r>
              <a:rPr sz="4600" b="1" spc="459" dirty="0">
                <a:latin typeface="Arial"/>
                <a:cs typeface="Arial"/>
              </a:rPr>
              <a:t>D</a:t>
            </a:r>
            <a:r>
              <a:rPr sz="4600" b="1" spc="555" dirty="0">
                <a:latin typeface="Arial"/>
                <a:cs typeface="Arial"/>
              </a:rPr>
              <a:t>e</a:t>
            </a:r>
            <a:r>
              <a:rPr sz="4600" b="1" spc="445" dirty="0">
                <a:latin typeface="Arial"/>
                <a:cs typeface="Arial"/>
              </a:rPr>
              <a:t>b</a:t>
            </a:r>
            <a:r>
              <a:rPr sz="4600" b="1" spc="555" dirty="0">
                <a:latin typeface="Arial"/>
                <a:cs typeface="Arial"/>
              </a:rPr>
              <a:t>e</a:t>
            </a:r>
            <a:r>
              <a:rPr sz="4600" b="1" spc="330" dirty="0">
                <a:latin typeface="Arial"/>
                <a:cs typeface="Arial"/>
              </a:rPr>
              <a:t>n</a:t>
            </a:r>
            <a:r>
              <a:rPr sz="4600" b="1" spc="480" dirty="0">
                <a:latin typeface="Arial"/>
                <a:cs typeface="Arial"/>
              </a:rPr>
              <a:t>t</a:t>
            </a:r>
            <a:r>
              <a:rPr sz="4600" b="1" spc="330" dirty="0">
                <a:latin typeface="Arial"/>
                <a:cs typeface="Arial"/>
              </a:rPr>
              <a:t>u</a:t>
            </a:r>
            <a:r>
              <a:rPr sz="4600" b="1" spc="600" dirty="0">
                <a:latin typeface="Arial"/>
                <a:cs typeface="Arial"/>
              </a:rPr>
              <a:t>r</a:t>
            </a:r>
            <a:r>
              <a:rPr sz="4600" b="1" spc="555" dirty="0">
                <a:latin typeface="Arial"/>
                <a:cs typeface="Arial"/>
              </a:rPr>
              <a:t>e</a:t>
            </a:r>
            <a:r>
              <a:rPr sz="4600" b="1" spc="-70" dirty="0">
                <a:latin typeface="Arial"/>
                <a:cs typeface="Arial"/>
              </a:rPr>
              <a:t>s</a:t>
            </a:r>
            <a:endParaRPr sz="4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69720"/>
            <a:ext cx="7978775" cy="4014470"/>
          </a:xfrm>
          <a:prstGeom prst="rect">
            <a:avLst/>
          </a:prstGeom>
        </p:spPr>
        <p:txBody>
          <a:bodyPr vert="horz" wrap="square" lIns="0" tIns="45719" rIns="0" bIns="0" rtlCol="0">
            <a:spAutoFit/>
          </a:bodyPr>
          <a:lstStyle/>
          <a:p>
            <a:pPr marL="357505" indent="-345440">
              <a:lnSpc>
                <a:spcPct val="100000"/>
              </a:lnSpc>
              <a:spcBef>
                <a:spcPts val="359"/>
              </a:spcBef>
              <a:buAutoNum type="arabicParenBoth"/>
              <a:tabLst>
                <a:tab pos="358140" algn="l"/>
              </a:tabLst>
            </a:pP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On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basis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 of</a:t>
            </a:r>
            <a:r>
              <a:rPr sz="2000" b="1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security:</a:t>
            </a:r>
            <a:endParaRPr sz="2000">
              <a:latin typeface="Calibri"/>
              <a:cs typeface="Calibri"/>
            </a:endParaRPr>
          </a:p>
          <a:p>
            <a:pPr marL="1196340" lvl="1" indent="-269875">
              <a:lnSpc>
                <a:spcPct val="100000"/>
              </a:lnSpc>
              <a:spcBef>
                <a:spcPts val="259"/>
              </a:spcBef>
              <a:buAutoNum type="romanLcParenBoth"/>
              <a:tabLst>
                <a:tab pos="1196975" algn="l"/>
              </a:tabLst>
            </a:pPr>
            <a:r>
              <a:rPr sz="2000" spc="-5" dirty="0">
                <a:latin typeface="Calibri"/>
                <a:cs typeface="Calibri"/>
              </a:rPr>
              <a:t>Secured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Debentures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endParaRPr sz="2000">
              <a:latin typeface="Calibri"/>
              <a:cs typeface="Calibri"/>
            </a:endParaRPr>
          </a:p>
          <a:p>
            <a:pPr marL="1254760" lvl="1" indent="-328295">
              <a:lnSpc>
                <a:spcPct val="100000"/>
              </a:lnSpc>
              <a:spcBef>
                <a:spcPts val="259"/>
              </a:spcBef>
              <a:buAutoNum type="romanLcParenBoth"/>
              <a:tabLst>
                <a:tab pos="1255395" algn="l"/>
              </a:tabLst>
            </a:pPr>
            <a:r>
              <a:rPr sz="2000" spc="-5" dirty="0">
                <a:latin typeface="Calibri"/>
                <a:cs typeface="Calibri"/>
              </a:rPr>
              <a:t>Unsecured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debentures,</a:t>
            </a:r>
            <a:endParaRPr sz="2000">
              <a:latin typeface="Calibri"/>
              <a:cs typeface="Calibri"/>
            </a:endParaRPr>
          </a:p>
          <a:p>
            <a:pPr marL="357505" indent="-345440">
              <a:lnSpc>
                <a:spcPct val="100000"/>
              </a:lnSpc>
              <a:spcBef>
                <a:spcPts val="250"/>
              </a:spcBef>
              <a:buAutoNum type="arabicParenBoth"/>
              <a:tabLst>
                <a:tab pos="358140" algn="l"/>
              </a:tabLst>
            </a:pP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On</a:t>
            </a:r>
            <a:r>
              <a:rPr sz="2000" b="1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basis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 of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 Redemption:</a:t>
            </a:r>
            <a:endParaRPr sz="2000">
              <a:latin typeface="Calibri"/>
              <a:cs typeface="Calibri"/>
            </a:endParaRPr>
          </a:p>
          <a:p>
            <a:pPr marL="1196340" lvl="1" indent="-269875">
              <a:lnSpc>
                <a:spcPct val="100000"/>
              </a:lnSpc>
              <a:spcBef>
                <a:spcPts val="259"/>
              </a:spcBef>
              <a:buAutoNum type="romanLcParenBoth"/>
              <a:tabLst>
                <a:tab pos="1196975" algn="l"/>
              </a:tabLst>
            </a:pPr>
            <a:r>
              <a:rPr sz="2000" spc="-5" dirty="0">
                <a:latin typeface="Calibri"/>
                <a:cs typeface="Calibri"/>
              </a:rPr>
              <a:t>Redeemable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endParaRPr sz="2000">
              <a:latin typeface="Calibri"/>
              <a:cs typeface="Calibri"/>
            </a:endParaRPr>
          </a:p>
          <a:p>
            <a:pPr marL="1254760" lvl="1" indent="-328295">
              <a:lnSpc>
                <a:spcPct val="100000"/>
              </a:lnSpc>
              <a:spcBef>
                <a:spcPts val="259"/>
              </a:spcBef>
              <a:buAutoNum type="romanLcParenBoth"/>
              <a:tabLst>
                <a:tab pos="1255395" algn="l"/>
              </a:tabLst>
            </a:pPr>
            <a:r>
              <a:rPr sz="2000" dirty="0">
                <a:latin typeface="Calibri"/>
                <a:cs typeface="Calibri"/>
              </a:rPr>
              <a:t>Non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</a:t>
            </a:r>
            <a:r>
              <a:rPr sz="2000" spc="-5" dirty="0">
                <a:latin typeface="Calibri"/>
                <a:cs typeface="Calibri"/>
              </a:rPr>
              <a:t> redeemable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debentures,</a:t>
            </a:r>
            <a:endParaRPr sz="2000">
              <a:latin typeface="Calibri"/>
              <a:cs typeface="Calibri"/>
            </a:endParaRPr>
          </a:p>
          <a:p>
            <a:pPr marL="357505" indent="-345440">
              <a:lnSpc>
                <a:spcPct val="100000"/>
              </a:lnSpc>
              <a:spcBef>
                <a:spcPts val="259"/>
              </a:spcBef>
              <a:buAutoNum type="arabicParenBoth"/>
              <a:tabLst>
                <a:tab pos="358140" algn="l"/>
              </a:tabLst>
            </a:pP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On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 the basis</a:t>
            </a:r>
            <a:r>
              <a:rPr sz="2000" b="1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sz="2000" b="1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Records:</a:t>
            </a:r>
            <a:endParaRPr sz="2000">
              <a:latin typeface="Calibri"/>
              <a:cs typeface="Calibri"/>
            </a:endParaRPr>
          </a:p>
          <a:p>
            <a:pPr marL="1196340" lvl="1" indent="-269875">
              <a:lnSpc>
                <a:spcPct val="100000"/>
              </a:lnSpc>
              <a:spcBef>
                <a:spcPts val="259"/>
              </a:spcBef>
              <a:buAutoNum type="romanLcParenBoth"/>
              <a:tabLst>
                <a:tab pos="1196975" algn="l"/>
              </a:tabLst>
            </a:pPr>
            <a:r>
              <a:rPr sz="2000" spc="-5" dirty="0">
                <a:latin typeface="Calibri"/>
                <a:cs typeface="Calibri"/>
              </a:rPr>
              <a:t>Registered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debentures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endParaRPr sz="2000">
              <a:latin typeface="Calibri"/>
              <a:cs typeface="Calibri"/>
            </a:endParaRPr>
          </a:p>
          <a:p>
            <a:pPr marL="1254760" lvl="1" indent="-328295">
              <a:lnSpc>
                <a:spcPct val="100000"/>
              </a:lnSpc>
              <a:spcBef>
                <a:spcPts val="259"/>
              </a:spcBef>
              <a:buAutoNum type="romanLcParenBoth"/>
              <a:tabLst>
                <a:tab pos="1255395" algn="l"/>
              </a:tabLst>
            </a:pPr>
            <a:r>
              <a:rPr sz="2000" spc="-5" dirty="0">
                <a:latin typeface="Calibri"/>
                <a:cs typeface="Calibri"/>
              </a:rPr>
              <a:t>Bearer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debentures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endParaRPr sz="2000">
              <a:latin typeface="Calibri"/>
              <a:cs typeface="Calibri"/>
            </a:endParaRPr>
          </a:p>
          <a:p>
            <a:pPr marL="357505" indent="-345440">
              <a:lnSpc>
                <a:spcPct val="100000"/>
              </a:lnSpc>
              <a:spcBef>
                <a:spcPts val="259"/>
              </a:spcBef>
              <a:buAutoNum type="arabicParenBoth"/>
              <a:tabLst>
                <a:tab pos="358140" algn="l"/>
              </a:tabLst>
            </a:pP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On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basis</a:t>
            </a:r>
            <a:r>
              <a:rPr sz="2000" b="1" dirty="0">
                <a:solidFill>
                  <a:srgbClr val="0000FF"/>
                </a:solidFill>
                <a:latin typeface="Calibri"/>
                <a:cs typeface="Calibri"/>
              </a:rPr>
              <a:t> of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 Convertibility:</a:t>
            </a:r>
            <a:endParaRPr sz="2000">
              <a:latin typeface="Calibri"/>
              <a:cs typeface="Calibri"/>
            </a:endParaRPr>
          </a:p>
          <a:p>
            <a:pPr marL="1196340" lvl="1" indent="-269875">
              <a:lnSpc>
                <a:spcPts val="2280"/>
              </a:lnSpc>
              <a:spcBef>
                <a:spcPts val="259"/>
              </a:spcBef>
              <a:buAutoNum type="romanLcParenBoth"/>
              <a:tabLst>
                <a:tab pos="1196975" algn="l"/>
              </a:tabLst>
            </a:pPr>
            <a:r>
              <a:rPr sz="2000" spc="-5" dirty="0">
                <a:latin typeface="Calibri"/>
                <a:cs typeface="Calibri"/>
              </a:rPr>
              <a:t>Convertible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debentures</a:t>
            </a:r>
            <a:r>
              <a:rPr sz="2000" dirty="0">
                <a:latin typeface="Calibri"/>
                <a:cs typeface="Calibri"/>
              </a:rPr>
              <a:t> – </a:t>
            </a:r>
            <a:r>
              <a:rPr sz="2000" spc="-5" dirty="0">
                <a:latin typeface="Calibri"/>
                <a:cs typeface="Calibri"/>
              </a:rPr>
              <a:t>Fully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Convertible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Partly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Convertible</a:t>
            </a:r>
            <a:endParaRPr sz="2000">
              <a:latin typeface="Calibri"/>
              <a:cs typeface="Calibri"/>
            </a:endParaRPr>
          </a:p>
          <a:p>
            <a:pPr marL="1254760" lvl="1" indent="-328295">
              <a:lnSpc>
                <a:spcPts val="2280"/>
              </a:lnSpc>
              <a:buAutoNum type="romanLcParenBoth"/>
              <a:tabLst>
                <a:tab pos="1255395" algn="l"/>
              </a:tabLst>
            </a:pPr>
            <a:r>
              <a:rPr sz="2000" dirty="0">
                <a:latin typeface="Calibri"/>
                <a:cs typeface="Calibri"/>
              </a:rPr>
              <a:t>Non-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convertible debentures.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9510" y="482600"/>
            <a:ext cx="6766559" cy="726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58365" algn="l"/>
                <a:tab pos="2996565" algn="l"/>
              </a:tabLst>
            </a:pPr>
            <a:r>
              <a:rPr sz="4600" b="1" spc="434" dirty="0">
                <a:latin typeface="Arial"/>
                <a:cs typeface="Arial"/>
              </a:rPr>
              <a:t>T</a:t>
            </a:r>
            <a:r>
              <a:rPr sz="4600" b="1" spc="310" dirty="0">
                <a:latin typeface="Arial"/>
                <a:cs typeface="Arial"/>
              </a:rPr>
              <a:t>y</a:t>
            </a:r>
            <a:r>
              <a:rPr sz="4600" b="1" spc="434" dirty="0">
                <a:latin typeface="Arial"/>
                <a:cs typeface="Arial"/>
              </a:rPr>
              <a:t>p</a:t>
            </a:r>
            <a:r>
              <a:rPr sz="4600" b="1" spc="555" dirty="0">
                <a:latin typeface="Arial"/>
                <a:cs typeface="Arial"/>
              </a:rPr>
              <a:t>e</a:t>
            </a:r>
            <a:r>
              <a:rPr sz="4600" b="1" spc="-70" dirty="0">
                <a:latin typeface="Arial"/>
                <a:cs typeface="Arial"/>
              </a:rPr>
              <a:t>s</a:t>
            </a:r>
            <a:r>
              <a:rPr sz="4600" b="1" dirty="0">
                <a:latin typeface="Arial"/>
                <a:cs typeface="Arial"/>
              </a:rPr>
              <a:t>	</a:t>
            </a:r>
            <a:r>
              <a:rPr sz="4600" b="1" spc="330" dirty="0">
                <a:latin typeface="Arial"/>
                <a:cs typeface="Arial"/>
              </a:rPr>
              <a:t>o</a:t>
            </a:r>
            <a:r>
              <a:rPr sz="4600" b="1" dirty="0">
                <a:latin typeface="Arial"/>
                <a:cs typeface="Arial"/>
              </a:rPr>
              <a:t>f	</a:t>
            </a:r>
            <a:r>
              <a:rPr sz="4600" b="1" spc="459" dirty="0">
                <a:latin typeface="Arial"/>
                <a:cs typeface="Arial"/>
              </a:rPr>
              <a:t>D</a:t>
            </a:r>
            <a:r>
              <a:rPr sz="4600" b="1" spc="555" dirty="0">
                <a:latin typeface="Arial"/>
                <a:cs typeface="Arial"/>
              </a:rPr>
              <a:t>e</a:t>
            </a:r>
            <a:r>
              <a:rPr sz="4600" b="1" spc="445" dirty="0">
                <a:latin typeface="Arial"/>
                <a:cs typeface="Arial"/>
              </a:rPr>
              <a:t>b</a:t>
            </a:r>
            <a:r>
              <a:rPr sz="4600" b="1" spc="555" dirty="0">
                <a:latin typeface="Arial"/>
                <a:cs typeface="Arial"/>
              </a:rPr>
              <a:t>e</a:t>
            </a:r>
            <a:r>
              <a:rPr sz="4600" b="1" spc="330" dirty="0">
                <a:latin typeface="Arial"/>
                <a:cs typeface="Arial"/>
              </a:rPr>
              <a:t>n</a:t>
            </a:r>
            <a:r>
              <a:rPr sz="4600" b="1" spc="480" dirty="0">
                <a:latin typeface="Arial"/>
                <a:cs typeface="Arial"/>
              </a:rPr>
              <a:t>t</a:t>
            </a:r>
            <a:r>
              <a:rPr sz="4600" b="1" spc="330" dirty="0">
                <a:latin typeface="Arial"/>
                <a:cs typeface="Arial"/>
              </a:rPr>
              <a:t>u</a:t>
            </a:r>
            <a:r>
              <a:rPr sz="4600" b="1" spc="600" dirty="0">
                <a:latin typeface="Arial"/>
                <a:cs typeface="Arial"/>
              </a:rPr>
              <a:t>r</a:t>
            </a:r>
            <a:r>
              <a:rPr sz="4600" b="1" spc="555" dirty="0">
                <a:latin typeface="Arial"/>
                <a:cs typeface="Arial"/>
              </a:rPr>
              <a:t>e</a:t>
            </a:r>
            <a:r>
              <a:rPr sz="4600" b="1" spc="-70" dirty="0">
                <a:latin typeface="Arial"/>
                <a:cs typeface="Arial"/>
              </a:rPr>
              <a:t>s</a:t>
            </a:r>
            <a:endParaRPr sz="4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04632"/>
            <a:ext cx="7691120" cy="4382135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L="476250" indent="-464184">
              <a:lnSpc>
                <a:spcPct val="100000"/>
              </a:lnSpc>
              <a:spcBef>
                <a:spcPts val="1110"/>
              </a:spcBef>
              <a:buAutoNum type="arabicParenBoth" startAt="5"/>
              <a:tabLst>
                <a:tab pos="476884" algn="l"/>
              </a:tabLst>
            </a:pPr>
            <a:r>
              <a:rPr sz="2700" b="1" dirty="0">
                <a:solidFill>
                  <a:srgbClr val="0000FF"/>
                </a:solidFill>
                <a:latin typeface="Calibri"/>
                <a:cs typeface="Calibri"/>
              </a:rPr>
              <a:t>On</a:t>
            </a:r>
            <a:r>
              <a:rPr sz="27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700" b="1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0000FF"/>
                </a:solidFill>
                <a:latin typeface="Calibri"/>
                <a:cs typeface="Calibri"/>
              </a:rPr>
              <a:t>basis</a:t>
            </a:r>
            <a:r>
              <a:rPr sz="2700" b="1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sz="27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0000FF"/>
                </a:solidFill>
                <a:latin typeface="Calibri"/>
                <a:cs typeface="Calibri"/>
              </a:rPr>
              <a:t>Priority:</a:t>
            </a:r>
            <a:endParaRPr sz="2700">
              <a:latin typeface="Calibri"/>
              <a:cs typeface="Calibri"/>
            </a:endParaRPr>
          </a:p>
          <a:p>
            <a:pPr marL="1249680" lvl="1" indent="-323215">
              <a:lnSpc>
                <a:spcPct val="100000"/>
              </a:lnSpc>
              <a:spcBef>
                <a:spcPts val="900"/>
              </a:spcBef>
              <a:buAutoNum type="romanLcParenBoth"/>
              <a:tabLst>
                <a:tab pos="1250315" algn="l"/>
              </a:tabLst>
            </a:pPr>
            <a:r>
              <a:rPr sz="2400" spc="-5" dirty="0">
                <a:latin typeface="Calibri"/>
                <a:cs typeface="Calibri"/>
              </a:rPr>
              <a:t>First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Debentures,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and</a:t>
            </a:r>
            <a:endParaRPr sz="2400">
              <a:latin typeface="Calibri"/>
              <a:cs typeface="Calibri"/>
            </a:endParaRPr>
          </a:p>
          <a:p>
            <a:pPr marL="1319530" lvl="1" indent="-393065">
              <a:lnSpc>
                <a:spcPct val="100000"/>
              </a:lnSpc>
              <a:spcBef>
                <a:spcPts val="660"/>
              </a:spcBef>
              <a:buAutoNum type="romanLcParenBoth"/>
              <a:tabLst>
                <a:tab pos="1320165" algn="l"/>
              </a:tabLst>
            </a:pPr>
            <a:r>
              <a:rPr sz="2400" spc="-5" dirty="0">
                <a:latin typeface="Calibri"/>
                <a:cs typeface="Calibri"/>
              </a:rPr>
              <a:t>Second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Debentures</a:t>
            </a:r>
            <a:endParaRPr sz="2400">
              <a:latin typeface="Calibri"/>
              <a:cs typeface="Calibri"/>
            </a:endParaRPr>
          </a:p>
          <a:p>
            <a:pPr marL="476250" indent="-464184">
              <a:lnSpc>
                <a:spcPct val="100000"/>
              </a:lnSpc>
              <a:spcBef>
                <a:spcPts val="670"/>
              </a:spcBef>
              <a:buAutoNum type="arabicParenBoth" startAt="5"/>
              <a:tabLst>
                <a:tab pos="476884" algn="l"/>
              </a:tabLst>
            </a:pPr>
            <a:r>
              <a:rPr sz="2700" b="1" dirty="0">
                <a:solidFill>
                  <a:srgbClr val="0000FF"/>
                </a:solidFill>
                <a:latin typeface="Calibri"/>
                <a:cs typeface="Calibri"/>
              </a:rPr>
              <a:t>On</a:t>
            </a:r>
            <a:r>
              <a:rPr sz="27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0000FF"/>
                </a:solidFill>
                <a:latin typeface="Calibri"/>
                <a:cs typeface="Calibri"/>
              </a:rPr>
              <a:t>the</a:t>
            </a:r>
            <a:r>
              <a:rPr sz="2700" b="1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0000FF"/>
                </a:solidFill>
                <a:latin typeface="Calibri"/>
                <a:cs typeface="Calibri"/>
              </a:rPr>
              <a:t>basis of coupon </a:t>
            </a:r>
            <a:r>
              <a:rPr sz="2700" b="1" spc="-10" dirty="0">
                <a:solidFill>
                  <a:srgbClr val="0000FF"/>
                </a:solidFill>
                <a:latin typeface="Calibri"/>
                <a:cs typeface="Calibri"/>
              </a:rPr>
              <a:t>rate:</a:t>
            </a:r>
            <a:endParaRPr sz="2700">
              <a:latin typeface="Calibri"/>
              <a:cs typeface="Calibri"/>
            </a:endParaRPr>
          </a:p>
          <a:p>
            <a:pPr marL="355600" marR="5080">
              <a:lnSpc>
                <a:spcPct val="100000"/>
              </a:lnSpc>
              <a:spcBef>
                <a:spcPts val="680"/>
              </a:spcBef>
            </a:pPr>
            <a:r>
              <a:rPr sz="2800" spc="-10" dirty="0">
                <a:latin typeface="Calibri"/>
                <a:cs typeface="Calibri"/>
              </a:rPr>
              <a:t>Usually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debentures</a:t>
            </a:r>
            <a:r>
              <a:rPr sz="2800" spc="-5" dirty="0">
                <a:latin typeface="Calibri"/>
                <a:cs typeface="Calibri"/>
              </a:rPr>
              <a:t> are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issued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with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1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specified</a:t>
            </a:r>
            <a:r>
              <a:rPr sz="2800" spc="-5" dirty="0">
                <a:latin typeface="Calibri"/>
                <a:cs typeface="Calibri"/>
              </a:rPr>
              <a:t> rate </a:t>
            </a:r>
            <a:r>
              <a:rPr sz="2800" spc="-61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interest, </a:t>
            </a:r>
            <a:r>
              <a:rPr sz="2800" spc="-5" dirty="0">
                <a:latin typeface="Calibri"/>
                <a:cs typeface="Calibri"/>
              </a:rPr>
              <a:t>which</a:t>
            </a:r>
            <a:r>
              <a:rPr sz="2800" spc="-10" dirty="0">
                <a:latin typeface="Calibri"/>
                <a:cs typeface="Calibri"/>
              </a:rPr>
              <a:t> is</a:t>
            </a:r>
            <a:r>
              <a:rPr sz="2800" spc="-5" dirty="0">
                <a:latin typeface="Calibri"/>
                <a:cs typeface="Calibri"/>
              </a:rPr>
              <a:t> called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as</a:t>
            </a:r>
            <a:r>
              <a:rPr sz="2800" spc="-5" dirty="0">
                <a:latin typeface="Calibri"/>
                <a:cs typeface="Calibri"/>
              </a:rPr>
              <a:t> coupon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rate.</a:t>
            </a:r>
            <a:endParaRPr sz="2800">
              <a:latin typeface="Calibri"/>
              <a:cs typeface="Calibri"/>
            </a:endParaRPr>
          </a:p>
          <a:p>
            <a:pPr marL="1277620" lvl="1" indent="-351155">
              <a:lnSpc>
                <a:spcPct val="100000"/>
              </a:lnSpc>
              <a:spcBef>
                <a:spcPts val="740"/>
              </a:spcBef>
              <a:buAutoNum type="romanLcParenBoth"/>
              <a:tabLst>
                <a:tab pos="1278255" algn="l"/>
              </a:tabLst>
            </a:pPr>
            <a:r>
              <a:rPr sz="2600" spc="-5" dirty="0">
                <a:latin typeface="Calibri"/>
                <a:cs typeface="Calibri"/>
              </a:rPr>
              <a:t>Debentures</a:t>
            </a:r>
            <a:r>
              <a:rPr sz="2600" spc="-1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with fixed</a:t>
            </a:r>
            <a:r>
              <a:rPr sz="2600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coupon</a:t>
            </a:r>
            <a:r>
              <a:rPr sz="2600" spc="-1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rate,</a:t>
            </a:r>
            <a:endParaRPr sz="2600">
              <a:latin typeface="Calibri"/>
              <a:cs typeface="Calibri"/>
            </a:endParaRPr>
          </a:p>
          <a:p>
            <a:pPr marL="1353185" lvl="1" indent="-426720">
              <a:lnSpc>
                <a:spcPct val="100000"/>
              </a:lnSpc>
              <a:spcBef>
                <a:spcPts val="670"/>
              </a:spcBef>
              <a:buAutoNum type="romanLcParenBoth"/>
              <a:tabLst>
                <a:tab pos="1353820" algn="l"/>
              </a:tabLst>
            </a:pPr>
            <a:r>
              <a:rPr sz="2600" spc="-5" dirty="0">
                <a:latin typeface="Calibri"/>
                <a:cs typeface="Calibri"/>
              </a:rPr>
              <a:t>Debentures</a:t>
            </a:r>
            <a:r>
              <a:rPr sz="2600" spc="-1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with </a:t>
            </a:r>
            <a:r>
              <a:rPr sz="2600" spc="-5" dirty="0">
                <a:latin typeface="Calibri"/>
                <a:cs typeface="Calibri"/>
              </a:rPr>
              <a:t>floating coupon</a:t>
            </a:r>
            <a:r>
              <a:rPr sz="2600" spc="-1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rate,</a:t>
            </a:r>
            <a:r>
              <a:rPr sz="2600" spc="-1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and</a:t>
            </a:r>
            <a:endParaRPr sz="2600">
              <a:latin typeface="Calibri"/>
              <a:cs typeface="Calibri"/>
            </a:endParaRPr>
          </a:p>
          <a:p>
            <a:pPr marL="1429385" lvl="1" indent="-502920">
              <a:lnSpc>
                <a:spcPct val="100000"/>
              </a:lnSpc>
              <a:spcBef>
                <a:spcPts val="650"/>
              </a:spcBef>
              <a:buAutoNum type="romanLcParenBoth"/>
              <a:tabLst>
                <a:tab pos="1430020" algn="l"/>
              </a:tabLst>
            </a:pPr>
            <a:r>
              <a:rPr sz="2600" spc="-5" dirty="0">
                <a:latin typeface="Calibri"/>
                <a:cs typeface="Calibri"/>
              </a:rPr>
              <a:t>Zero</a:t>
            </a:r>
            <a:r>
              <a:rPr sz="2600" spc="-25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coupon</a:t>
            </a:r>
            <a:r>
              <a:rPr sz="2600" spc="-25" dirty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bond.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4040" y="497840"/>
            <a:ext cx="798639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220" dirty="0">
                <a:latin typeface="Arial MT"/>
                <a:cs typeface="Arial MT"/>
              </a:rPr>
              <a:t>Terms</a:t>
            </a:r>
            <a:r>
              <a:rPr sz="4400" spc="-145" dirty="0">
                <a:latin typeface="Arial MT"/>
                <a:cs typeface="Arial MT"/>
              </a:rPr>
              <a:t> </a:t>
            </a:r>
            <a:r>
              <a:rPr sz="4400" spc="225" dirty="0">
                <a:latin typeface="Arial MT"/>
                <a:cs typeface="Arial MT"/>
              </a:rPr>
              <a:t>of</a:t>
            </a:r>
            <a:r>
              <a:rPr sz="4400" spc="-140" dirty="0">
                <a:latin typeface="Arial MT"/>
                <a:cs typeface="Arial MT"/>
              </a:rPr>
              <a:t> </a:t>
            </a:r>
            <a:r>
              <a:rPr sz="4400" spc="180" dirty="0">
                <a:latin typeface="Arial MT"/>
                <a:cs typeface="Arial MT"/>
              </a:rPr>
              <a:t>Issue</a:t>
            </a:r>
            <a:r>
              <a:rPr sz="4400" spc="-135" dirty="0">
                <a:latin typeface="Arial MT"/>
                <a:cs typeface="Arial MT"/>
              </a:rPr>
              <a:t> </a:t>
            </a:r>
            <a:r>
              <a:rPr sz="4400" spc="225" dirty="0">
                <a:latin typeface="Arial MT"/>
                <a:cs typeface="Arial MT"/>
              </a:rPr>
              <a:t>of</a:t>
            </a:r>
            <a:r>
              <a:rPr sz="4400" spc="-140" dirty="0">
                <a:latin typeface="Arial MT"/>
                <a:cs typeface="Arial MT"/>
              </a:rPr>
              <a:t> </a:t>
            </a:r>
            <a:r>
              <a:rPr sz="4400" spc="225" dirty="0">
                <a:latin typeface="Arial MT"/>
                <a:cs typeface="Arial MT"/>
              </a:rPr>
              <a:t>Debentures</a:t>
            </a:r>
            <a:endParaRPr sz="44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2967990"/>
            <a:ext cx="14160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Arial MT"/>
                <a:cs typeface="Arial MT"/>
              </a:rPr>
              <a:t>•</a:t>
            </a:r>
            <a:endParaRPr sz="26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3684270"/>
            <a:ext cx="14160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0000FF"/>
                </a:solidFill>
                <a:latin typeface="Arial MT"/>
                <a:cs typeface="Arial MT"/>
              </a:rPr>
              <a:t>•</a:t>
            </a:r>
            <a:endParaRPr sz="26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4420870"/>
            <a:ext cx="14160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0000FF"/>
                </a:solidFill>
                <a:latin typeface="Arial MT"/>
                <a:cs typeface="Arial MT"/>
              </a:rPr>
              <a:t>•</a:t>
            </a:r>
            <a:endParaRPr sz="26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157470"/>
            <a:ext cx="14160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0000FF"/>
                </a:solidFill>
                <a:latin typeface="Arial MT"/>
                <a:cs typeface="Arial MT"/>
              </a:rPr>
              <a:t>•</a:t>
            </a:r>
            <a:endParaRPr sz="26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1554479"/>
            <a:ext cx="7966075" cy="4380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600" b="1" dirty="0">
                <a:latin typeface="Calibri"/>
                <a:cs typeface="Calibri"/>
              </a:rPr>
              <a:t>Face</a:t>
            </a:r>
            <a:r>
              <a:rPr sz="2600" b="1" spc="-2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Value</a:t>
            </a:r>
            <a:r>
              <a:rPr sz="2600" b="1" spc="-1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or</a:t>
            </a:r>
            <a:r>
              <a:rPr sz="2600" b="1" spc="-1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Nominal</a:t>
            </a:r>
            <a:r>
              <a:rPr sz="2600" b="1" spc="-20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Value:</a:t>
            </a:r>
            <a:endParaRPr sz="2600">
              <a:latin typeface="Calibri"/>
              <a:cs typeface="Calibri"/>
            </a:endParaRPr>
          </a:p>
          <a:p>
            <a:pPr marL="355600" marR="788035">
              <a:lnSpc>
                <a:spcPct val="80000"/>
              </a:lnSpc>
              <a:spcBef>
                <a:spcPts val="640"/>
              </a:spcBef>
            </a:pP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Nominal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value of debentures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determined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 by</a:t>
            </a:r>
            <a:r>
              <a:rPr sz="26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the </a:t>
            </a:r>
            <a:r>
              <a:rPr sz="26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Company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and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mentioned on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the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face of debenture </a:t>
            </a:r>
            <a:r>
              <a:rPr sz="2600" spc="-57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certificate.</a:t>
            </a:r>
            <a:endParaRPr sz="2600">
              <a:latin typeface="Calibri"/>
              <a:cs typeface="Calibri"/>
            </a:endParaRPr>
          </a:p>
          <a:p>
            <a:pPr marL="355600" marR="5080">
              <a:lnSpc>
                <a:spcPts val="2500"/>
              </a:lnSpc>
              <a:spcBef>
                <a:spcPts val="620"/>
              </a:spcBef>
            </a:pPr>
            <a:r>
              <a:rPr sz="2600" b="1" spc="-5" dirty="0">
                <a:latin typeface="Calibri"/>
                <a:cs typeface="Calibri"/>
              </a:rPr>
              <a:t>Issue Price </a:t>
            </a:r>
            <a:r>
              <a:rPr sz="2600" b="1" dirty="0">
                <a:latin typeface="Calibri"/>
                <a:cs typeface="Calibri"/>
              </a:rPr>
              <a:t>: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The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price at which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debentures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are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issued </a:t>
            </a: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by </a:t>
            </a:r>
            <a:r>
              <a:rPr sz="2600" spc="-57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the company.</a:t>
            </a:r>
            <a:endParaRPr sz="26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40"/>
              </a:spcBef>
            </a:pPr>
            <a:r>
              <a:rPr sz="26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Issue</a:t>
            </a:r>
            <a:r>
              <a:rPr sz="2600" b="1" u="heavy" spc="-3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 </a:t>
            </a:r>
            <a:r>
              <a:rPr sz="26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at</a:t>
            </a:r>
            <a:r>
              <a:rPr sz="2600" b="1" u="heavy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 </a:t>
            </a:r>
            <a:r>
              <a:rPr sz="2600" b="1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Par</a:t>
            </a:r>
            <a:endParaRPr sz="2600">
              <a:latin typeface="Calibri"/>
              <a:cs typeface="Calibri"/>
            </a:endParaRPr>
          </a:p>
          <a:p>
            <a:pPr marL="755650">
              <a:lnSpc>
                <a:spcPct val="100000"/>
              </a:lnSpc>
              <a:spcBef>
                <a:spcPts val="20"/>
              </a:spcBef>
            </a:pP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Issue</a:t>
            </a:r>
            <a:r>
              <a:rPr sz="22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Price</a:t>
            </a:r>
            <a:r>
              <a:rPr sz="22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dirty="0">
                <a:solidFill>
                  <a:srgbClr val="0000FF"/>
                </a:solidFill>
                <a:latin typeface="Calibri"/>
                <a:cs typeface="Calibri"/>
              </a:rPr>
              <a:t>=</a:t>
            </a:r>
            <a:r>
              <a:rPr sz="22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Face</a:t>
            </a:r>
            <a:r>
              <a:rPr sz="22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Value</a:t>
            </a:r>
            <a:endParaRPr sz="2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20"/>
              </a:spcBef>
            </a:pPr>
            <a:r>
              <a:rPr sz="26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Issue</a:t>
            </a:r>
            <a:r>
              <a:rPr sz="2600" b="1" u="heavy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 </a:t>
            </a:r>
            <a:r>
              <a:rPr sz="26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at</a:t>
            </a:r>
            <a:r>
              <a:rPr sz="2600" b="1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 </a:t>
            </a:r>
            <a:r>
              <a:rPr sz="26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Premium</a:t>
            </a:r>
            <a:endParaRPr sz="2600">
              <a:latin typeface="Calibri"/>
              <a:cs typeface="Calibri"/>
            </a:endParaRPr>
          </a:p>
          <a:p>
            <a:pPr marL="755650">
              <a:lnSpc>
                <a:spcPct val="100000"/>
              </a:lnSpc>
              <a:spcBef>
                <a:spcPts val="20"/>
              </a:spcBef>
            </a:pP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Issue</a:t>
            </a:r>
            <a:r>
              <a:rPr sz="22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Price</a:t>
            </a:r>
            <a:r>
              <a:rPr sz="22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dirty="0">
                <a:solidFill>
                  <a:srgbClr val="0000FF"/>
                </a:solidFill>
                <a:latin typeface="Calibri"/>
                <a:cs typeface="Calibri"/>
              </a:rPr>
              <a:t>&gt;</a:t>
            </a:r>
            <a:r>
              <a:rPr sz="22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Face</a:t>
            </a:r>
            <a:r>
              <a:rPr sz="22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Value</a:t>
            </a:r>
            <a:endParaRPr sz="2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30"/>
              </a:spcBef>
            </a:pPr>
            <a:r>
              <a:rPr sz="26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Issue</a:t>
            </a:r>
            <a:r>
              <a:rPr sz="2600" b="1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 </a:t>
            </a:r>
            <a:r>
              <a:rPr sz="26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at</a:t>
            </a:r>
            <a:r>
              <a:rPr sz="2600" b="1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 </a:t>
            </a:r>
            <a:r>
              <a:rPr sz="26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Discount</a:t>
            </a:r>
            <a:endParaRPr sz="2600">
              <a:latin typeface="Calibri"/>
              <a:cs typeface="Calibri"/>
            </a:endParaRPr>
          </a:p>
          <a:p>
            <a:pPr marL="755650">
              <a:lnSpc>
                <a:spcPct val="100000"/>
              </a:lnSpc>
              <a:spcBef>
                <a:spcPts val="10"/>
              </a:spcBef>
            </a:pP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Issue</a:t>
            </a:r>
            <a:r>
              <a:rPr sz="22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Price</a:t>
            </a:r>
            <a:r>
              <a:rPr sz="22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dirty="0">
                <a:solidFill>
                  <a:srgbClr val="0000FF"/>
                </a:solidFill>
                <a:latin typeface="Calibri"/>
                <a:cs typeface="Calibri"/>
              </a:rPr>
              <a:t>&lt;</a:t>
            </a:r>
            <a:r>
              <a:rPr sz="22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Face</a:t>
            </a:r>
            <a:r>
              <a:rPr sz="22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00FF"/>
                </a:solidFill>
                <a:latin typeface="Calibri"/>
                <a:cs typeface="Calibri"/>
              </a:rPr>
              <a:t>Value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51000" y="497840"/>
            <a:ext cx="58356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220" dirty="0">
                <a:latin typeface="Arial MT"/>
                <a:cs typeface="Arial MT"/>
              </a:rPr>
              <a:t>Terms</a:t>
            </a:r>
            <a:r>
              <a:rPr sz="4400" spc="-170" dirty="0">
                <a:latin typeface="Arial MT"/>
                <a:cs typeface="Arial MT"/>
              </a:rPr>
              <a:t> </a:t>
            </a:r>
            <a:r>
              <a:rPr sz="4400" spc="225" dirty="0">
                <a:latin typeface="Arial MT"/>
                <a:cs typeface="Arial MT"/>
              </a:rPr>
              <a:t>of</a:t>
            </a:r>
            <a:r>
              <a:rPr sz="4400" spc="-170" dirty="0">
                <a:latin typeface="Arial MT"/>
                <a:cs typeface="Arial MT"/>
              </a:rPr>
              <a:t> </a:t>
            </a:r>
            <a:r>
              <a:rPr sz="4400" spc="210" dirty="0">
                <a:latin typeface="Arial MT"/>
                <a:cs typeface="Arial MT"/>
              </a:rPr>
              <a:t>Redemption</a:t>
            </a:r>
            <a:endParaRPr sz="440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31620"/>
            <a:ext cx="7835900" cy="266065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Redemption</a:t>
            </a:r>
            <a:r>
              <a:rPr sz="3200" b="1" u="heavy" spc="-3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at</a:t>
            </a:r>
            <a:r>
              <a:rPr sz="3200" b="1" u="heavy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Par</a:t>
            </a:r>
            <a:endParaRPr sz="3200">
              <a:latin typeface="Calibri"/>
              <a:cs typeface="Calibri"/>
            </a:endParaRPr>
          </a:p>
          <a:p>
            <a:pPr marL="755650">
              <a:lnSpc>
                <a:spcPct val="100000"/>
              </a:lnSpc>
              <a:spcBef>
                <a:spcPts val="700"/>
              </a:spcBef>
            </a:pP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When debentures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 are</a:t>
            </a:r>
            <a:r>
              <a:rPr sz="28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redeemable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 at Face</a:t>
            </a:r>
            <a:r>
              <a:rPr sz="28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Value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9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Redemption</a:t>
            </a:r>
            <a:r>
              <a:rPr sz="3200" b="1" u="heavy" spc="-3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at</a:t>
            </a:r>
            <a:r>
              <a:rPr sz="3200" b="1" u="heavy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Premium</a:t>
            </a:r>
            <a:endParaRPr sz="3200">
              <a:latin typeface="Calibri"/>
              <a:cs typeface="Calibri"/>
            </a:endParaRPr>
          </a:p>
          <a:p>
            <a:pPr marL="755650" marR="5080" indent="80010">
              <a:lnSpc>
                <a:spcPct val="100000"/>
              </a:lnSpc>
              <a:spcBef>
                <a:spcPts val="700"/>
              </a:spcBef>
            </a:pP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When</a:t>
            </a:r>
            <a:r>
              <a:rPr sz="28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 are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redeemable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 at</a:t>
            </a:r>
            <a:r>
              <a:rPr sz="28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an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 amount </a:t>
            </a:r>
            <a:r>
              <a:rPr sz="2800" spc="-6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more</a:t>
            </a:r>
            <a:r>
              <a:rPr sz="28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than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Face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 Value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23519" rIns="0" bIns="0" rtlCol="0">
            <a:spAutoFit/>
          </a:bodyPr>
          <a:lstStyle/>
          <a:p>
            <a:pPr marL="2733040" marR="5080" indent="-1945639">
              <a:lnSpc>
                <a:spcPct val="100000"/>
              </a:lnSpc>
              <a:spcBef>
                <a:spcPts val="100"/>
              </a:spcBef>
            </a:pPr>
            <a:r>
              <a:rPr sz="3400" spc="190" dirty="0">
                <a:latin typeface="Arial MT"/>
                <a:cs typeface="Arial MT"/>
              </a:rPr>
              <a:t>Subscription</a:t>
            </a:r>
            <a:r>
              <a:rPr sz="3400" spc="-110" dirty="0">
                <a:latin typeface="Arial MT"/>
                <a:cs typeface="Arial MT"/>
              </a:rPr>
              <a:t> </a:t>
            </a:r>
            <a:r>
              <a:rPr sz="3400" spc="170" dirty="0">
                <a:latin typeface="Arial MT"/>
                <a:cs typeface="Arial MT"/>
              </a:rPr>
              <a:t>of</a:t>
            </a:r>
            <a:r>
              <a:rPr sz="3400" spc="-114" dirty="0">
                <a:latin typeface="Arial MT"/>
                <a:cs typeface="Arial MT"/>
              </a:rPr>
              <a:t> </a:t>
            </a:r>
            <a:r>
              <a:rPr sz="3400" spc="175" dirty="0">
                <a:latin typeface="Arial MT"/>
                <a:cs typeface="Arial MT"/>
              </a:rPr>
              <a:t>Public</a:t>
            </a:r>
            <a:r>
              <a:rPr sz="3400" spc="-114" dirty="0">
                <a:latin typeface="Arial MT"/>
                <a:cs typeface="Arial MT"/>
              </a:rPr>
              <a:t> </a:t>
            </a:r>
            <a:r>
              <a:rPr sz="3400" spc="135" dirty="0">
                <a:latin typeface="Arial MT"/>
                <a:cs typeface="Arial MT"/>
              </a:rPr>
              <a:t>Issue</a:t>
            </a:r>
            <a:r>
              <a:rPr sz="3400" spc="-120" dirty="0">
                <a:latin typeface="Arial MT"/>
                <a:cs typeface="Arial MT"/>
              </a:rPr>
              <a:t> </a:t>
            </a:r>
            <a:r>
              <a:rPr sz="3400" spc="175" dirty="0">
                <a:latin typeface="Arial MT"/>
                <a:cs typeface="Arial MT"/>
              </a:rPr>
              <a:t>of </a:t>
            </a:r>
            <a:r>
              <a:rPr sz="3400" spc="-930" dirty="0">
                <a:latin typeface="Arial MT"/>
                <a:cs typeface="Arial MT"/>
              </a:rPr>
              <a:t> </a:t>
            </a:r>
            <a:r>
              <a:rPr sz="3400" spc="165" dirty="0">
                <a:latin typeface="Arial MT"/>
                <a:cs typeface="Arial MT"/>
              </a:rPr>
              <a:t>Debentures</a:t>
            </a:r>
            <a:endParaRPr sz="340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31438"/>
            <a:ext cx="7585709" cy="4214495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09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latin typeface="Calibri"/>
                <a:cs typeface="Calibri"/>
              </a:rPr>
              <a:t>Full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Subscription</a:t>
            </a:r>
            <a:endParaRPr sz="3200">
              <a:latin typeface="Calibri"/>
              <a:cs typeface="Calibri"/>
            </a:endParaRPr>
          </a:p>
          <a:p>
            <a:pPr marL="755650" marR="5080">
              <a:lnSpc>
                <a:spcPts val="3020"/>
              </a:lnSpc>
              <a:spcBef>
                <a:spcPts val="745"/>
              </a:spcBef>
            </a:pP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No.</a:t>
            </a:r>
            <a:r>
              <a:rPr sz="28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 Debentures Applied 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=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 No. 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of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Debentures </a:t>
            </a:r>
            <a:r>
              <a:rPr sz="2800" spc="-6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issued/offered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7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latin typeface="Calibri"/>
                <a:cs typeface="Calibri"/>
              </a:rPr>
              <a:t>Under</a:t>
            </a:r>
            <a:r>
              <a:rPr sz="3200" b="1" spc="-3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Subscription</a:t>
            </a:r>
            <a:endParaRPr sz="3200">
              <a:latin typeface="Calibri"/>
              <a:cs typeface="Calibri"/>
            </a:endParaRPr>
          </a:p>
          <a:p>
            <a:pPr marL="755650" marR="5080">
              <a:lnSpc>
                <a:spcPts val="3020"/>
              </a:lnSpc>
              <a:spcBef>
                <a:spcPts val="745"/>
              </a:spcBef>
            </a:pP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No.</a:t>
            </a:r>
            <a:r>
              <a:rPr sz="28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 Debentures Applied 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&lt;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 No. 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of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Debentures </a:t>
            </a:r>
            <a:r>
              <a:rPr sz="2800" spc="-6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issued/offered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6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latin typeface="Calibri"/>
                <a:cs typeface="Calibri"/>
              </a:rPr>
              <a:t>Over</a:t>
            </a:r>
            <a:r>
              <a:rPr sz="3200" b="1" spc="-3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Subscription</a:t>
            </a:r>
            <a:endParaRPr sz="3200">
              <a:latin typeface="Calibri"/>
              <a:cs typeface="Calibri"/>
            </a:endParaRPr>
          </a:p>
          <a:p>
            <a:pPr marL="755650" marR="5080">
              <a:lnSpc>
                <a:spcPts val="3020"/>
              </a:lnSpc>
              <a:spcBef>
                <a:spcPts val="745"/>
              </a:spcBef>
            </a:pP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No.</a:t>
            </a:r>
            <a:r>
              <a:rPr sz="28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 Debentures Applied 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&gt;</a:t>
            </a:r>
            <a:r>
              <a:rPr sz="2800" spc="-5" dirty="0">
                <a:solidFill>
                  <a:srgbClr val="0000FF"/>
                </a:solidFill>
                <a:latin typeface="Calibri"/>
                <a:cs typeface="Calibri"/>
              </a:rPr>
              <a:t> No. </a:t>
            </a:r>
            <a:r>
              <a:rPr sz="2800" dirty="0">
                <a:solidFill>
                  <a:srgbClr val="0000FF"/>
                </a:solidFill>
                <a:latin typeface="Calibri"/>
                <a:cs typeface="Calibri"/>
              </a:rPr>
              <a:t>of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Debentures </a:t>
            </a:r>
            <a:r>
              <a:rPr sz="2800" spc="-6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00FF"/>
                </a:solidFill>
                <a:latin typeface="Calibri"/>
                <a:cs typeface="Calibri"/>
              </a:rPr>
              <a:t>issued/offered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23519" rIns="0" bIns="0" rtlCol="0">
            <a:spAutoFit/>
          </a:bodyPr>
          <a:lstStyle/>
          <a:p>
            <a:pPr marL="1964055" marR="5080" indent="-1719580">
              <a:lnSpc>
                <a:spcPct val="100000"/>
              </a:lnSpc>
              <a:spcBef>
                <a:spcPts val="100"/>
              </a:spcBef>
            </a:pPr>
            <a:r>
              <a:rPr sz="3400" spc="135" dirty="0">
                <a:solidFill>
                  <a:srgbClr val="BF4F4C"/>
                </a:solidFill>
                <a:latin typeface="Arial MT"/>
                <a:cs typeface="Arial MT"/>
              </a:rPr>
              <a:t>Issue</a:t>
            </a:r>
            <a:r>
              <a:rPr sz="3400" spc="-12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400" spc="175" dirty="0">
                <a:solidFill>
                  <a:srgbClr val="BF4F4C"/>
                </a:solidFill>
                <a:latin typeface="Arial MT"/>
                <a:cs typeface="Arial MT"/>
              </a:rPr>
              <a:t>of</a:t>
            </a:r>
            <a:r>
              <a:rPr sz="3400" spc="-114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400" spc="170" dirty="0">
                <a:solidFill>
                  <a:srgbClr val="BF4F4C"/>
                </a:solidFill>
                <a:latin typeface="Arial MT"/>
                <a:cs typeface="Arial MT"/>
              </a:rPr>
              <a:t>Debentures</a:t>
            </a:r>
            <a:r>
              <a:rPr sz="3400" spc="-114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400" spc="229" dirty="0">
                <a:solidFill>
                  <a:srgbClr val="BF4F4C"/>
                </a:solidFill>
                <a:latin typeface="Arial MT"/>
                <a:cs typeface="Arial MT"/>
              </a:rPr>
              <a:t>for</a:t>
            </a:r>
            <a:r>
              <a:rPr sz="3400" spc="-11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400" spc="110" dirty="0">
                <a:solidFill>
                  <a:srgbClr val="BF4F4C"/>
                </a:solidFill>
                <a:latin typeface="Arial MT"/>
                <a:cs typeface="Arial MT"/>
              </a:rPr>
              <a:t>Cash</a:t>
            </a:r>
            <a:r>
              <a:rPr sz="3400" spc="-100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400" spc="190" dirty="0">
                <a:solidFill>
                  <a:srgbClr val="BF4F4C"/>
                </a:solidFill>
                <a:latin typeface="Arial MT"/>
                <a:cs typeface="Arial MT"/>
              </a:rPr>
              <a:t>at</a:t>
            </a:r>
            <a:r>
              <a:rPr sz="3400" spc="-114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400" spc="155" dirty="0">
                <a:solidFill>
                  <a:srgbClr val="BF4F4C"/>
                </a:solidFill>
                <a:latin typeface="Arial MT"/>
                <a:cs typeface="Arial MT"/>
              </a:rPr>
              <a:t>Par </a:t>
            </a:r>
            <a:r>
              <a:rPr sz="3400" spc="-92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400" spc="140" dirty="0">
                <a:solidFill>
                  <a:srgbClr val="BF4F4C"/>
                </a:solidFill>
                <a:latin typeface="Arial MT"/>
                <a:cs typeface="Arial MT"/>
              </a:rPr>
              <a:t>Redeemable</a:t>
            </a:r>
            <a:r>
              <a:rPr sz="3400" spc="-10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400" spc="185" dirty="0">
                <a:solidFill>
                  <a:srgbClr val="BF4F4C"/>
                </a:solidFill>
                <a:latin typeface="Arial MT"/>
                <a:cs typeface="Arial MT"/>
              </a:rPr>
              <a:t>at</a:t>
            </a:r>
            <a:r>
              <a:rPr sz="3400" spc="-105" dirty="0">
                <a:solidFill>
                  <a:srgbClr val="BF4F4C"/>
                </a:solidFill>
                <a:latin typeface="Arial MT"/>
                <a:cs typeface="Arial MT"/>
              </a:rPr>
              <a:t> </a:t>
            </a:r>
            <a:r>
              <a:rPr sz="3400" spc="155" dirty="0">
                <a:solidFill>
                  <a:srgbClr val="BF4F4C"/>
                </a:solidFill>
                <a:latin typeface="Arial MT"/>
                <a:cs typeface="Arial MT"/>
              </a:rPr>
              <a:t>Par</a:t>
            </a:r>
            <a:endParaRPr sz="3400">
              <a:latin typeface="Arial MT"/>
              <a:cs typeface="Arial M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342900" indent="-330835">
              <a:lnSpc>
                <a:spcPct val="100000"/>
              </a:lnSpc>
              <a:spcBef>
                <a:spcPts val="965"/>
              </a:spcBef>
              <a:buAutoNum type="arabicPeriod"/>
              <a:tabLst>
                <a:tab pos="343535" algn="l"/>
              </a:tabLst>
            </a:pPr>
            <a:r>
              <a:rPr spc="-5" dirty="0"/>
              <a:t>For</a:t>
            </a:r>
            <a:r>
              <a:rPr spc="-25" dirty="0"/>
              <a:t> </a:t>
            </a:r>
            <a:r>
              <a:rPr spc="-5" dirty="0"/>
              <a:t>receiving application</a:t>
            </a:r>
            <a:r>
              <a:rPr spc="-30" dirty="0"/>
              <a:t> </a:t>
            </a:r>
            <a:r>
              <a:rPr spc="-5" dirty="0"/>
              <a:t>money</a:t>
            </a:r>
          </a:p>
          <a:p>
            <a:pPr marL="927100">
              <a:lnSpc>
                <a:spcPct val="100000"/>
              </a:lnSpc>
              <a:spcBef>
                <a:spcPts val="800"/>
              </a:spcBef>
              <a:tabLst>
                <a:tab pos="5498465" algn="l"/>
              </a:tabLst>
            </a:pPr>
            <a:r>
              <a:rPr sz="2400" b="0" i="0" spc="-5" dirty="0">
                <a:solidFill>
                  <a:srgbClr val="0000FF"/>
                </a:solidFill>
                <a:latin typeface="Calibri"/>
                <a:cs typeface="Calibri"/>
              </a:rPr>
              <a:t>Bank A/c	Dr.</a:t>
            </a:r>
            <a:endParaRPr sz="2400">
              <a:latin typeface="Calibri"/>
              <a:cs typeface="Calibri"/>
            </a:endParaRPr>
          </a:p>
          <a:p>
            <a:pPr marL="1841500">
              <a:lnSpc>
                <a:spcPct val="100000"/>
              </a:lnSpc>
              <a:spcBef>
                <a:spcPts val="630"/>
              </a:spcBef>
            </a:pPr>
            <a:r>
              <a:rPr sz="2400" b="0" i="0" spc="-1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400" b="0" i="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b="0" i="0" spc="-5" dirty="0">
                <a:solidFill>
                  <a:srgbClr val="0000FF"/>
                </a:solidFill>
                <a:latin typeface="Calibri"/>
                <a:cs typeface="Calibri"/>
              </a:rPr>
              <a:t>Debenture</a:t>
            </a:r>
            <a:r>
              <a:rPr b="0" i="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b="0" i="0" spc="-5" dirty="0">
                <a:solidFill>
                  <a:srgbClr val="0000FF"/>
                </a:solidFill>
                <a:latin typeface="Calibri"/>
                <a:cs typeface="Calibri"/>
              </a:rPr>
              <a:t>Application</a:t>
            </a:r>
            <a:r>
              <a:rPr sz="2400" b="0" i="0" spc="-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b="0" i="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85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2400" b="0" i="0" spc="-5" dirty="0">
                <a:latin typeface="Calibri"/>
                <a:cs typeface="Calibri"/>
              </a:rPr>
              <a:t>(Being application money received)</a:t>
            </a:r>
            <a:endParaRPr sz="24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650"/>
              </a:spcBef>
              <a:buAutoNum type="arabicPeriod" startAt="2"/>
              <a:tabLst>
                <a:tab pos="343535" algn="l"/>
              </a:tabLst>
            </a:pPr>
            <a:r>
              <a:rPr spc="-5" dirty="0"/>
              <a:t>On allotment for transferring application money to </a:t>
            </a:r>
            <a:r>
              <a:rPr spc="-575" dirty="0"/>
              <a:t> </a:t>
            </a:r>
            <a:r>
              <a:rPr spc="-5" dirty="0"/>
              <a:t>Debentures account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936740" y="4756150"/>
            <a:ext cx="3956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2400" dirty="0">
                <a:solidFill>
                  <a:srgbClr val="0000FF"/>
                </a:solidFill>
                <a:latin typeface="Calibri"/>
                <a:cs typeface="Calibri"/>
              </a:rPr>
              <a:t>r.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39" y="4654550"/>
            <a:ext cx="7079615" cy="1412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7965" marR="2874010" indent="-840740">
              <a:lnSpc>
                <a:spcPct val="119200"/>
              </a:lnSpc>
              <a:spcBef>
                <a:spcPts val="100"/>
              </a:spcBef>
            </a:pPr>
            <a:r>
              <a:rPr sz="2600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600" spc="-6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Application</a:t>
            </a:r>
            <a:r>
              <a:rPr sz="2400" spc="-4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 </a:t>
            </a:r>
            <a:r>
              <a:rPr sz="2400" spc="-5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00FF"/>
                </a:solidFill>
                <a:latin typeface="Calibri"/>
                <a:cs typeface="Calibri"/>
              </a:rPr>
              <a:t>To</a:t>
            </a:r>
            <a:r>
              <a:rPr sz="24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0000FF"/>
                </a:solidFill>
                <a:latin typeface="Calibri"/>
                <a:cs typeface="Calibri"/>
              </a:rPr>
              <a:t>Debentures</a:t>
            </a:r>
            <a:r>
              <a:rPr sz="2600" spc="-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Calibri"/>
                <a:cs typeface="Calibri"/>
              </a:rPr>
              <a:t>A/c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Calibri"/>
                <a:cs typeface="Calibri"/>
              </a:rPr>
              <a:t>(Being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application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money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transferred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to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Debentures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A/c)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66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1734</Words>
  <Application>Microsoft Office PowerPoint</Application>
  <PresentationFormat>On-screen Show (4:3)</PresentationFormat>
  <Paragraphs>301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Arial MT</vt:lpstr>
      <vt:lpstr>Calibri</vt:lpstr>
      <vt:lpstr>Symbol</vt:lpstr>
      <vt:lpstr>Times New Roman</vt:lpstr>
      <vt:lpstr>Trebuchet MS</vt:lpstr>
      <vt:lpstr>Office Theme</vt:lpstr>
      <vt:lpstr>Accounting For Issue of  Debentures</vt:lpstr>
      <vt:lpstr>Debentures – Meaning</vt:lpstr>
      <vt:lpstr>Features of Debentures</vt:lpstr>
      <vt:lpstr>Types of Debentures</vt:lpstr>
      <vt:lpstr>Types of Debentures</vt:lpstr>
      <vt:lpstr>Terms of Issue of Debentures</vt:lpstr>
      <vt:lpstr>Terms of Redemption</vt:lpstr>
      <vt:lpstr>Subscription of Public Issue of  Debentures</vt:lpstr>
      <vt:lpstr>Issue of Debentures for Cash at Par  Redeemable at Par</vt:lpstr>
      <vt:lpstr>3. On allotment-for making due allotment money</vt:lpstr>
      <vt:lpstr>5. For making due call money</vt:lpstr>
      <vt:lpstr>Issue of Debentures at Premium  Redeemable at Par</vt:lpstr>
      <vt:lpstr>Issue of Debentures at Premium Redeemable at Par</vt:lpstr>
      <vt:lpstr>Issue of Debentures at Premium Redeemable at Par</vt:lpstr>
      <vt:lpstr>Issue of Debentures at Discount Redeemable at Par</vt:lpstr>
      <vt:lpstr>Issue of Debentures for Cash at  Par Redeemable at Premium</vt:lpstr>
      <vt:lpstr>Issue of Debentures for Cash at  Discount Redeemable at Premium</vt:lpstr>
      <vt:lpstr>Issue of Debentures as Collateral  Security</vt:lpstr>
      <vt:lpstr>Accounting for Issue of Debentures  as Collateral Security</vt:lpstr>
      <vt:lpstr>Issue of Debentures for  consideration other than  cash</vt:lpstr>
      <vt:lpstr>PowerPoint Presentation</vt:lpstr>
      <vt:lpstr>For issue of debentures to vendors</vt:lpstr>
      <vt:lpstr>(c) Issue of debentures at discount:</vt:lpstr>
      <vt:lpstr>Writing off discount/loss on  issue of debentures</vt:lpstr>
      <vt:lpstr>Discount/Loss on issue of debentures – Amount to be written  off</vt:lpstr>
      <vt:lpstr>Writing off discount/loss on  issue of debentures</vt:lpstr>
      <vt:lpstr>A company issued 10% Debentures of Rs. 3,00,000 at  a discount of 2%, repayable by draw of lots in 3 equal  instalments starting from the end of 1st year. Calculate  the amount of discount to be written off every year.</vt:lpstr>
      <vt:lpstr>Interest on debentures</vt:lpstr>
      <vt:lpstr>Interest on debentures</vt:lpstr>
      <vt:lpstr>InterestAccruedandDueand  InterestAccruedbutNotDue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 For Issue of  Debentures</dc:title>
  <dc:creator>Admin</dc:creator>
  <cp:lastModifiedBy>Admin</cp:lastModifiedBy>
  <cp:revision>1</cp:revision>
  <dcterms:created xsi:type="dcterms:W3CDTF">2021-04-08T01:25:06Z</dcterms:created>
  <dcterms:modified xsi:type="dcterms:W3CDTF">2021-04-08T01:26:41Z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2014-11-12T00:00:00Z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2021-04-08T00:00:00Z</vt:filetime>
  </property>
</Properties>
</file>