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7" r:id="rId2"/>
    <p:sldId id="260" r:id="rId3"/>
    <p:sldId id="279" r:id="rId4"/>
    <p:sldId id="263" r:id="rId5"/>
    <p:sldId id="280" r:id="rId6"/>
    <p:sldId id="277" r:id="rId7"/>
    <p:sldId id="276" r:id="rId8"/>
    <p:sldId id="289" r:id="rId9"/>
    <p:sldId id="288" r:id="rId10"/>
    <p:sldId id="287" r:id="rId11"/>
    <p:sldId id="286" r:id="rId12"/>
    <p:sldId id="285" r:id="rId13"/>
    <p:sldId id="291" r:id="rId14"/>
    <p:sldId id="290" r:id="rId15"/>
    <p:sldId id="275" r:id="rId16"/>
    <p:sldId id="284" r:id="rId17"/>
    <p:sldId id="282" r:id="rId18"/>
    <p:sldId id="283" r:id="rId19"/>
    <p:sldId id="281" r:id="rId20"/>
    <p:sldId id="264" r:id="rId21"/>
    <p:sldId id="292"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55" d="100"/>
          <a:sy n="55" d="100"/>
        </p:scale>
        <p:origin x="-1806" y="-36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CBA0A8-B642-4487-8330-4AD9BDAD1D44}" type="datetimeFigureOut">
              <a:rPr lang="en-US" smtClean="0"/>
              <a:pPr/>
              <a:t>7/28/2020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C71275-0C28-49FC-8635-869D732EBB8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A55CFE7-EAC9-481B-8F6E-87DF8BF68AA3}" type="datetimeFigureOut">
              <a:rPr lang="en-US" smtClean="0"/>
              <a:pPr/>
              <a:t>7/28/2020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A7BE0E7-4E54-4465-837C-EE19346BCF87}"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55CFE7-EAC9-481B-8F6E-87DF8BF68AA3}" type="datetimeFigureOut">
              <a:rPr lang="en-US" smtClean="0"/>
              <a:pPr/>
              <a:t>7/28/2020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A7BE0E7-4E54-4465-837C-EE19346BCF8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55CFE7-EAC9-481B-8F6E-87DF8BF68AA3}" type="datetimeFigureOut">
              <a:rPr lang="en-US" smtClean="0"/>
              <a:pPr/>
              <a:t>7/28/2020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A7BE0E7-4E54-4465-837C-EE19346BCF87}"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55CFE7-EAC9-481B-8F6E-87DF8BF68AA3}" type="datetimeFigureOut">
              <a:rPr lang="en-US" smtClean="0"/>
              <a:pPr/>
              <a:t>7/28/2020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A7BE0E7-4E54-4465-837C-EE19346BCF87}"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55CFE7-EAC9-481B-8F6E-87DF8BF68AA3}" type="datetimeFigureOut">
              <a:rPr lang="en-US" smtClean="0"/>
              <a:pPr/>
              <a:t>7/28/2020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A7BE0E7-4E54-4465-837C-EE19346BCF87}"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A55CFE7-EAC9-481B-8F6E-87DF8BF68AA3}" type="datetimeFigureOut">
              <a:rPr lang="en-US" smtClean="0"/>
              <a:pPr/>
              <a:t>7/28/2020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A7BE0E7-4E54-4465-837C-EE19346BCF8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A55CFE7-EAC9-481B-8F6E-87DF8BF68AA3}" type="datetimeFigureOut">
              <a:rPr lang="en-US" smtClean="0"/>
              <a:pPr/>
              <a:t>7/28/2020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A7BE0E7-4E54-4465-837C-EE19346BCF8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A55CFE7-EAC9-481B-8F6E-87DF8BF68AA3}" type="datetimeFigureOut">
              <a:rPr lang="en-US" smtClean="0"/>
              <a:pPr/>
              <a:t>7/28/2020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A7BE0E7-4E54-4465-837C-EE19346BCF8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55CFE7-EAC9-481B-8F6E-87DF8BF68AA3}" type="datetimeFigureOut">
              <a:rPr lang="en-US" smtClean="0"/>
              <a:pPr/>
              <a:t>7/28/2020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A7BE0E7-4E54-4465-837C-EE19346BCF8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55CFE7-EAC9-481B-8F6E-87DF8BF68AA3}" type="datetimeFigureOut">
              <a:rPr lang="en-US" smtClean="0"/>
              <a:pPr/>
              <a:t>7/28/2020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A7BE0E7-4E54-4465-837C-EE19346BCF8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55CFE7-EAC9-481B-8F6E-87DF8BF68AA3}" type="datetimeFigureOut">
              <a:rPr lang="en-US" smtClean="0"/>
              <a:pPr/>
              <a:t>7/28/2020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A7BE0E7-4E54-4465-837C-EE19346BCF87}"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55CFE7-EAC9-481B-8F6E-87DF8BF68AA3}" type="datetimeFigureOut">
              <a:rPr lang="en-US" smtClean="0"/>
              <a:pPr/>
              <a:t>7/28/2020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7BE0E7-4E54-4465-837C-EE19346BCF8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28.jpeg"/><Relationship Id="rId4" Type="http://schemas.openxmlformats.org/officeDocument/2006/relationships/image" Target="../media/image27.jpe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1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36.jpe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228600" y="218782"/>
            <a:ext cx="8686800" cy="6410618"/>
            <a:chOff x="228600" y="218782"/>
            <a:chExt cx="8686800" cy="6410618"/>
          </a:xfrm>
        </p:grpSpPr>
        <p:pic>
          <p:nvPicPr>
            <p:cNvPr id="1026" name="Picture 2" descr="C:\Users\admin\Downloads\IMG_8728.jpg"/>
            <p:cNvPicPr>
              <a:picLocks noChangeAspect="1" noChangeArrowheads="1"/>
            </p:cNvPicPr>
            <p:nvPr/>
          </p:nvPicPr>
          <p:blipFill>
            <a:blip r:embed="rId2"/>
            <a:srcRect/>
            <a:stretch>
              <a:fillRect/>
            </a:stretch>
          </p:blipFill>
          <p:spPr bwMode="auto">
            <a:xfrm>
              <a:off x="228600" y="218782"/>
              <a:ext cx="8686800" cy="6410618"/>
            </a:xfrm>
            <a:prstGeom prst="rect">
              <a:avLst/>
            </a:prstGeom>
            <a:ln w="228600" cap="sq" cmpd="thickThin">
              <a:solidFill>
                <a:srgbClr val="000000"/>
              </a:solidFill>
              <a:prstDash val="solid"/>
              <a:miter lim="800000"/>
            </a:ln>
            <a:effectLst>
              <a:innerShdw blurRad="76200">
                <a:srgbClr val="000000"/>
              </a:innerShdw>
            </a:effectLst>
          </p:spPr>
        </p:pic>
        <p:sp>
          <p:nvSpPr>
            <p:cNvPr id="3" name="TextBox 2"/>
            <p:cNvSpPr txBox="1"/>
            <p:nvPr/>
          </p:nvSpPr>
          <p:spPr>
            <a:xfrm>
              <a:off x="381000" y="3048000"/>
              <a:ext cx="8458200" cy="70788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4000" dirty="0" smtClean="0">
                  <a:latin typeface="Aharoni" pitchFamily="2" charset="-79"/>
                  <a:cs typeface="Aharoni" pitchFamily="2" charset="-79"/>
                </a:rPr>
                <a:t>SOCIAL ASPECTS OF ADVERTISING </a:t>
              </a:r>
              <a:endParaRPr lang="en-US" sz="4000" dirty="0">
                <a:latin typeface="Aharoni" pitchFamily="2" charset="-79"/>
                <a:cs typeface="Aharoni" pitchFamily="2" charset="-79"/>
              </a:endParaRPr>
            </a:p>
          </p:txBody>
        </p:sp>
        <p:sp>
          <p:nvSpPr>
            <p:cNvPr id="4" name="TextBox 3"/>
            <p:cNvSpPr txBox="1"/>
            <p:nvPr/>
          </p:nvSpPr>
          <p:spPr>
            <a:xfrm>
              <a:off x="838200" y="762000"/>
              <a:ext cx="7086600" cy="461665"/>
            </a:xfrm>
            <a:prstGeom prst="rect">
              <a:avLst/>
            </a:prstGeom>
            <a:noFill/>
          </p:spPr>
          <p:txBody>
            <a:bodyPr wrap="square" rtlCol="0">
              <a:spAutoFit/>
            </a:bodyPr>
            <a:lstStyle/>
            <a:p>
              <a:pPr algn="ctr"/>
              <a:r>
                <a:rPr lang="en-US" sz="2400" b="1" u="sng" dirty="0" smtClean="0">
                  <a:latin typeface="Aharoni" pitchFamily="2" charset="-79"/>
                  <a:cs typeface="Aharoni" pitchFamily="2" charset="-79"/>
                </a:rPr>
                <a:t>THAKUR COLLEGE OF SCIENCE &amp; COMMERCE </a:t>
              </a:r>
              <a:endParaRPr lang="en-US" sz="2400" b="1" u="sng" dirty="0">
                <a:latin typeface="Aharoni" pitchFamily="2" charset="-79"/>
                <a:cs typeface="Aharoni" pitchFamily="2" charset="-79"/>
              </a:endParaRPr>
            </a:p>
          </p:txBody>
        </p:sp>
        <p:sp>
          <p:nvSpPr>
            <p:cNvPr id="5" name="TextBox 4"/>
            <p:cNvSpPr txBox="1"/>
            <p:nvPr/>
          </p:nvSpPr>
          <p:spPr>
            <a:xfrm>
              <a:off x="2133600" y="1219200"/>
              <a:ext cx="4495800" cy="400110"/>
            </a:xfrm>
            <a:prstGeom prst="rect">
              <a:avLst/>
            </a:prstGeom>
            <a:noFill/>
          </p:spPr>
          <p:txBody>
            <a:bodyPr wrap="square" rtlCol="0">
              <a:spAutoFit/>
            </a:bodyPr>
            <a:lstStyle/>
            <a:p>
              <a:pPr algn="ctr"/>
              <a:r>
                <a:rPr lang="en-US" sz="2000" u="sng" dirty="0" smtClean="0">
                  <a:latin typeface="Aharoni" pitchFamily="2" charset="-79"/>
                  <a:cs typeface="Aharoni" pitchFamily="2" charset="-79"/>
                </a:rPr>
                <a:t>DEPARTMENT OF COMMERCE </a:t>
              </a:r>
              <a:endParaRPr lang="en-US" sz="2000" u="sng" dirty="0">
                <a:latin typeface="Aharoni" pitchFamily="2" charset="-79"/>
                <a:cs typeface="Aharoni" pitchFamily="2" charset="-79"/>
              </a:endParaRPr>
            </a:p>
          </p:txBody>
        </p:sp>
        <p:sp>
          <p:nvSpPr>
            <p:cNvPr id="6" name="TextBox 5"/>
            <p:cNvSpPr txBox="1"/>
            <p:nvPr/>
          </p:nvSpPr>
          <p:spPr>
            <a:xfrm>
              <a:off x="3124200" y="2514600"/>
              <a:ext cx="2514600" cy="400110"/>
            </a:xfrm>
            <a:prstGeom prst="rect">
              <a:avLst/>
            </a:prstGeom>
            <a:noFill/>
          </p:spPr>
          <p:txBody>
            <a:bodyPr wrap="square" rtlCol="0">
              <a:spAutoFit/>
            </a:bodyPr>
            <a:lstStyle/>
            <a:p>
              <a:pPr algn="ctr"/>
              <a:r>
                <a:rPr lang="en-US" sz="2000" b="1" u="sng" dirty="0" smtClean="0"/>
                <a:t>MODULE III</a:t>
              </a:r>
              <a:endParaRPr lang="en-US" sz="2000" b="1" u="sng" dirty="0"/>
            </a:p>
          </p:txBody>
        </p:sp>
        <p:sp>
          <p:nvSpPr>
            <p:cNvPr id="7" name="TextBox 6"/>
            <p:cNvSpPr txBox="1"/>
            <p:nvPr/>
          </p:nvSpPr>
          <p:spPr>
            <a:xfrm>
              <a:off x="2286000" y="5334000"/>
              <a:ext cx="4648200" cy="1015663"/>
            </a:xfrm>
            <a:prstGeom prst="rect">
              <a:avLst/>
            </a:prstGeom>
            <a:noFill/>
          </p:spPr>
          <p:txBody>
            <a:bodyPr wrap="square" rtlCol="0">
              <a:spAutoFit/>
            </a:bodyPr>
            <a:lstStyle/>
            <a:p>
              <a:pPr algn="ctr">
                <a:lnSpc>
                  <a:spcPct val="150000"/>
                </a:lnSpc>
              </a:pPr>
              <a:r>
                <a:rPr lang="en-US" sz="2000" dirty="0" smtClean="0">
                  <a:latin typeface="Aharoni" pitchFamily="2" charset="-79"/>
                  <a:cs typeface="Aharoni" pitchFamily="2" charset="-79"/>
                </a:rPr>
                <a:t>Presentation by :</a:t>
              </a:r>
            </a:p>
            <a:p>
              <a:pPr algn="ctr">
                <a:lnSpc>
                  <a:spcPct val="150000"/>
                </a:lnSpc>
              </a:pPr>
              <a:r>
                <a:rPr lang="en-US" sz="2000" dirty="0" smtClean="0">
                  <a:latin typeface="Aharoni" pitchFamily="2" charset="-79"/>
                  <a:cs typeface="Aharoni" pitchFamily="2" charset="-79"/>
                </a:rPr>
                <a:t>Ms. </a:t>
              </a:r>
              <a:r>
                <a:rPr lang="en-US" sz="2000" dirty="0" err="1" smtClean="0">
                  <a:latin typeface="Aharoni" pitchFamily="2" charset="-79"/>
                  <a:cs typeface="Aharoni" pitchFamily="2" charset="-79"/>
                </a:rPr>
                <a:t>Shakibaa.I.Merchant</a:t>
              </a:r>
              <a:endParaRPr lang="en-US" sz="2000" dirty="0">
                <a:latin typeface="Aharoni" pitchFamily="2" charset="-79"/>
                <a:cs typeface="Aharoni" pitchFamily="2" charset="-79"/>
              </a:endParaRPr>
            </a:p>
          </p:txBody>
        </p:sp>
        <p:sp>
          <p:nvSpPr>
            <p:cNvPr id="8" name="Rectangle 7"/>
            <p:cNvSpPr/>
            <p:nvPr/>
          </p:nvSpPr>
          <p:spPr>
            <a:xfrm>
              <a:off x="1600200" y="5867400"/>
              <a:ext cx="6477000" cy="76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144463"/>
            <a:ext cx="9144000" cy="7002463"/>
            <a:chOff x="0" y="-144463"/>
            <a:chExt cx="9144000" cy="7002463"/>
          </a:xfrm>
        </p:grpSpPr>
        <p:pic>
          <p:nvPicPr>
            <p:cNvPr id="5122" name="Picture 2" descr="C:\Users\admin\Desktop\download (1).jpg"/>
            <p:cNvPicPr>
              <a:picLocks noChangeAspect="1" noChangeArrowheads="1"/>
            </p:cNvPicPr>
            <p:nvPr/>
          </p:nvPicPr>
          <p:blipFill>
            <a:blip r:embed="rId2"/>
            <a:srcRect/>
            <a:stretch>
              <a:fillRect/>
            </a:stretch>
          </p:blipFill>
          <p:spPr bwMode="auto">
            <a:xfrm rot="16200000">
              <a:off x="1143000" y="-1143000"/>
              <a:ext cx="6858000" cy="914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extBox 2"/>
            <p:cNvSpPr txBox="1"/>
            <p:nvPr/>
          </p:nvSpPr>
          <p:spPr>
            <a:xfrm>
              <a:off x="762000" y="228600"/>
              <a:ext cx="77724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2800" dirty="0" smtClean="0">
                  <a:latin typeface="Times New Roman" pitchFamily="18" charset="0"/>
                  <a:cs typeface="Times New Roman" pitchFamily="18" charset="0"/>
                </a:rPr>
                <a:t>FORMS OF UNETHICAL ADVERTISING </a:t>
              </a:r>
              <a:endParaRPr lang="en-US" sz="2800" dirty="0">
                <a:latin typeface="Times New Roman" pitchFamily="18" charset="0"/>
                <a:cs typeface="Times New Roman" pitchFamily="18" charset="0"/>
              </a:endParaRPr>
            </a:p>
          </p:txBody>
        </p:sp>
        <p:pic>
          <p:nvPicPr>
            <p:cNvPr id="38914" name="Picture 2" descr="C:\Users\admin\Desktop\Surrogate_Royal_Stag-267x300-267x267.jpg"/>
            <p:cNvPicPr>
              <a:picLocks noChangeAspect="1" noChangeArrowheads="1"/>
            </p:cNvPicPr>
            <p:nvPr/>
          </p:nvPicPr>
          <p:blipFill>
            <a:blip r:embed="rId3"/>
            <a:srcRect/>
            <a:stretch>
              <a:fillRect/>
            </a:stretch>
          </p:blipFill>
          <p:spPr bwMode="auto">
            <a:xfrm>
              <a:off x="228600" y="3048000"/>
              <a:ext cx="3962400" cy="3557587"/>
            </a:xfrm>
            <a:prstGeom prst="rect">
              <a:avLst/>
            </a:prstGeom>
            <a:noFill/>
          </p:spPr>
        </p:pic>
        <p:sp>
          <p:nvSpPr>
            <p:cNvPr id="38916" name="AutoShape 4" descr="Which are some good examples of surrogate advertisements? - Quor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38918" name="AutoShape 6" descr="Which are some good examples of surrogate advertisements? - Quor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pic>
          <p:nvPicPr>
            <p:cNvPr id="38920" name="Picture 8" descr="cricket | kingfisherworld"/>
            <p:cNvPicPr>
              <a:picLocks noChangeAspect="1" noChangeArrowheads="1"/>
            </p:cNvPicPr>
            <p:nvPr/>
          </p:nvPicPr>
          <p:blipFill>
            <a:blip r:embed="rId4"/>
            <a:srcRect/>
            <a:stretch>
              <a:fillRect/>
            </a:stretch>
          </p:blipFill>
          <p:spPr bwMode="auto">
            <a:xfrm>
              <a:off x="4495800" y="3048000"/>
              <a:ext cx="4267200" cy="3505200"/>
            </a:xfrm>
            <a:prstGeom prst="rect">
              <a:avLst/>
            </a:prstGeom>
            <a:noFill/>
          </p:spPr>
        </p:pic>
        <p:sp>
          <p:nvSpPr>
            <p:cNvPr id="8" name="TextBox 7"/>
            <p:cNvSpPr txBox="1"/>
            <p:nvPr/>
          </p:nvSpPr>
          <p:spPr>
            <a:xfrm>
              <a:off x="381000" y="1143000"/>
              <a:ext cx="8382000" cy="1631216"/>
            </a:xfrm>
            <a:prstGeom prst="rect">
              <a:avLst/>
            </a:prstGeom>
            <a:noFill/>
          </p:spPr>
          <p:txBody>
            <a:bodyPr wrap="square" rtlCol="0">
              <a:spAutoFit/>
            </a:bodyPr>
            <a:lstStyle/>
            <a:p>
              <a:pPr algn="ctr"/>
              <a:r>
                <a:rPr lang="en-US" sz="2800" b="1" u="sng" dirty="0" smtClean="0">
                  <a:latin typeface="Times New Roman" pitchFamily="18" charset="0"/>
                  <a:cs typeface="Times New Roman" pitchFamily="18" charset="0"/>
                </a:rPr>
                <a:t>6. SURROGATE ADVERTISING </a:t>
              </a:r>
            </a:p>
            <a:p>
              <a:pPr algn="ctr"/>
              <a:r>
                <a:rPr lang="en-US" sz="2400" dirty="0" smtClean="0">
                  <a:latin typeface="Times New Roman" pitchFamily="18" charset="0"/>
                  <a:cs typeface="Times New Roman" pitchFamily="18" charset="0"/>
                </a:rPr>
                <a:t>Surrogate advertising is used to promote banned products, like cigarettes and alcohol, through another product carrying the same brand name </a:t>
              </a:r>
              <a:r>
                <a:rPr lang="en-US" dirty="0" smtClean="0"/>
                <a:t>.</a:t>
              </a:r>
              <a:endParaRPr lang="en-US" dirty="0"/>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0" y="0"/>
            <a:ext cx="9144000" cy="6858000"/>
            <a:chOff x="0" y="0"/>
            <a:chExt cx="9144000" cy="6858000"/>
          </a:xfrm>
        </p:grpSpPr>
        <p:pic>
          <p:nvPicPr>
            <p:cNvPr id="5122" name="Picture 2" descr="C:\Users\admin\Desktop\download (1).jpg"/>
            <p:cNvPicPr>
              <a:picLocks noChangeAspect="1" noChangeArrowheads="1"/>
            </p:cNvPicPr>
            <p:nvPr/>
          </p:nvPicPr>
          <p:blipFill>
            <a:blip r:embed="rId2"/>
            <a:srcRect/>
            <a:stretch>
              <a:fillRect/>
            </a:stretch>
          </p:blipFill>
          <p:spPr bwMode="auto">
            <a:xfrm rot="16200000">
              <a:off x="1143000" y="-1143000"/>
              <a:ext cx="6858000" cy="914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extBox 2"/>
            <p:cNvSpPr txBox="1"/>
            <p:nvPr/>
          </p:nvSpPr>
          <p:spPr>
            <a:xfrm>
              <a:off x="762000" y="228600"/>
              <a:ext cx="77724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2800" dirty="0" smtClean="0">
                  <a:latin typeface="Times New Roman" pitchFamily="18" charset="0"/>
                  <a:cs typeface="Times New Roman" pitchFamily="18" charset="0"/>
                </a:rPr>
                <a:t>FORMS OF UNETHICAL ADVERTISING </a:t>
              </a:r>
              <a:endParaRPr lang="en-US" sz="2800" dirty="0">
                <a:latin typeface="Times New Roman" pitchFamily="18" charset="0"/>
                <a:cs typeface="Times New Roman" pitchFamily="18" charset="0"/>
              </a:endParaRPr>
            </a:p>
          </p:txBody>
        </p:sp>
        <p:pic>
          <p:nvPicPr>
            <p:cNvPr id="39937" name="Picture 1" descr="C:\Users\admin\Desktop\mcdonald-s-happy-meal-for-2-kids-337-750x750.jpg"/>
            <p:cNvPicPr>
              <a:picLocks noChangeAspect="1" noChangeArrowheads="1"/>
            </p:cNvPicPr>
            <p:nvPr/>
          </p:nvPicPr>
          <p:blipFill>
            <a:blip r:embed="rId3"/>
            <a:srcRect/>
            <a:stretch>
              <a:fillRect/>
            </a:stretch>
          </p:blipFill>
          <p:spPr bwMode="auto">
            <a:xfrm>
              <a:off x="304800" y="3429000"/>
              <a:ext cx="3733800" cy="3114675"/>
            </a:xfrm>
            <a:prstGeom prst="rect">
              <a:avLst/>
            </a:prstGeom>
            <a:noFill/>
          </p:spPr>
        </p:pic>
        <p:pic>
          <p:nvPicPr>
            <p:cNvPr id="39940" name="Picture 4"/>
            <p:cNvPicPr>
              <a:picLocks noChangeAspect="1" noChangeArrowheads="1"/>
            </p:cNvPicPr>
            <p:nvPr/>
          </p:nvPicPr>
          <p:blipFill>
            <a:blip r:embed="rId4"/>
            <a:srcRect/>
            <a:stretch>
              <a:fillRect/>
            </a:stretch>
          </p:blipFill>
          <p:spPr bwMode="auto">
            <a:xfrm>
              <a:off x="4267200" y="3429000"/>
              <a:ext cx="4467225" cy="2981325"/>
            </a:xfrm>
            <a:prstGeom prst="rect">
              <a:avLst/>
            </a:prstGeom>
            <a:noFill/>
            <a:ln w="9525">
              <a:noFill/>
              <a:miter lim="800000"/>
              <a:headEnd/>
              <a:tailEnd/>
            </a:ln>
            <a:effectLst/>
          </p:spPr>
        </p:pic>
        <p:sp>
          <p:nvSpPr>
            <p:cNvPr id="6" name="TextBox 5"/>
            <p:cNvSpPr txBox="1"/>
            <p:nvPr/>
          </p:nvSpPr>
          <p:spPr>
            <a:xfrm>
              <a:off x="381000" y="1219200"/>
              <a:ext cx="8305800" cy="2000548"/>
            </a:xfrm>
            <a:prstGeom prst="rect">
              <a:avLst/>
            </a:prstGeom>
            <a:noFill/>
          </p:spPr>
          <p:txBody>
            <a:bodyPr wrap="square" rtlCol="0">
              <a:spAutoFit/>
            </a:bodyPr>
            <a:lstStyle/>
            <a:p>
              <a:pPr algn="ctr"/>
              <a:r>
                <a:rPr lang="en-US" sz="2800" b="1" u="sng" dirty="0" smtClean="0">
                  <a:latin typeface="Times New Roman" pitchFamily="18" charset="0"/>
                  <a:cs typeface="Times New Roman" pitchFamily="18" charset="0"/>
                </a:rPr>
                <a:t>7. ADVERTIISNG TO CHILDREN </a:t>
              </a:r>
            </a:p>
            <a:p>
              <a:pPr algn="ctr"/>
              <a:r>
                <a:rPr lang="en-US" sz="2400" dirty="0" smtClean="0">
                  <a:latin typeface="Times New Roman" pitchFamily="18" charset="0"/>
                  <a:cs typeface="Times New Roman" pitchFamily="18" charset="0"/>
                </a:rPr>
                <a:t>Advertisers try to exploit children . Many products which adversely affect their health are advised . At times, advertisements develop inferiority complex amongst children for not using the advertised brand .</a:t>
              </a:r>
              <a:endParaRPr lang="en-US" sz="2400" dirty="0">
                <a:latin typeface="Times New Roman" pitchFamily="18" charset="0"/>
                <a:cs typeface="Times New Roman" pitchFamily="18" charset="0"/>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0" y="0"/>
            <a:ext cx="9144000" cy="6858000"/>
            <a:chOff x="0" y="0"/>
            <a:chExt cx="9144000" cy="6858000"/>
          </a:xfrm>
        </p:grpSpPr>
        <p:pic>
          <p:nvPicPr>
            <p:cNvPr id="5122" name="Picture 2" descr="C:\Users\admin\Desktop\download (1).jpg"/>
            <p:cNvPicPr>
              <a:picLocks noChangeAspect="1" noChangeArrowheads="1"/>
            </p:cNvPicPr>
            <p:nvPr/>
          </p:nvPicPr>
          <p:blipFill>
            <a:blip r:embed="rId2"/>
            <a:srcRect/>
            <a:stretch>
              <a:fillRect/>
            </a:stretch>
          </p:blipFill>
          <p:spPr bwMode="auto">
            <a:xfrm rot="16200000">
              <a:off x="1143000" y="-1143000"/>
              <a:ext cx="6858000" cy="914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extBox 2"/>
            <p:cNvSpPr txBox="1"/>
            <p:nvPr/>
          </p:nvSpPr>
          <p:spPr>
            <a:xfrm>
              <a:off x="762000" y="228600"/>
              <a:ext cx="77724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2800" dirty="0" smtClean="0">
                  <a:latin typeface="Times New Roman" pitchFamily="18" charset="0"/>
                  <a:cs typeface="Times New Roman" pitchFamily="18" charset="0"/>
                </a:rPr>
                <a:t>FORMS OF UNETHICAL ADVERTISING </a:t>
              </a:r>
              <a:endParaRPr lang="en-US" sz="2800" dirty="0">
                <a:latin typeface="Times New Roman" pitchFamily="18" charset="0"/>
                <a:cs typeface="Times New Roman" pitchFamily="18" charset="0"/>
              </a:endParaRPr>
            </a:p>
          </p:txBody>
        </p:sp>
        <p:pic>
          <p:nvPicPr>
            <p:cNvPr id="40961" name="Picture 1"/>
            <p:cNvPicPr>
              <a:picLocks noChangeAspect="1" noChangeArrowheads="1"/>
            </p:cNvPicPr>
            <p:nvPr/>
          </p:nvPicPr>
          <p:blipFill>
            <a:blip r:embed="rId3"/>
            <a:srcRect/>
            <a:stretch>
              <a:fillRect/>
            </a:stretch>
          </p:blipFill>
          <p:spPr bwMode="auto">
            <a:xfrm>
              <a:off x="228600" y="3048000"/>
              <a:ext cx="2828925" cy="3581400"/>
            </a:xfrm>
            <a:prstGeom prst="rect">
              <a:avLst/>
            </a:prstGeom>
            <a:noFill/>
            <a:ln w="9525">
              <a:noFill/>
              <a:miter lim="800000"/>
              <a:headEnd/>
              <a:tailEnd/>
            </a:ln>
            <a:effectLst/>
          </p:spPr>
        </p:pic>
        <p:pic>
          <p:nvPicPr>
            <p:cNvPr id="40962" name="Picture 2"/>
            <p:cNvPicPr>
              <a:picLocks noChangeAspect="1" noChangeArrowheads="1"/>
            </p:cNvPicPr>
            <p:nvPr/>
          </p:nvPicPr>
          <p:blipFill>
            <a:blip r:embed="rId4"/>
            <a:srcRect/>
            <a:stretch>
              <a:fillRect/>
            </a:stretch>
          </p:blipFill>
          <p:spPr bwMode="auto">
            <a:xfrm>
              <a:off x="3200400" y="3048000"/>
              <a:ext cx="2970871" cy="3505200"/>
            </a:xfrm>
            <a:prstGeom prst="rect">
              <a:avLst/>
            </a:prstGeom>
            <a:noFill/>
            <a:ln w="9525">
              <a:noFill/>
              <a:miter lim="800000"/>
              <a:headEnd/>
              <a:tailEnd/>
            </a:ln>
            <a:effectLst/>
          </p:spPr>
        </p:pic>
        <p:pic>
          <p:nvPicPr>
            <p:cNvPr id="40964" name="Picture 4"/>
            <p:cNvPicPr>
              <a:picLocks noChangeAspect="1" noChangeArrowheads="1"/>
            </p:cNvPicPr>
            <p:nvPr/>
          </p:nvPicPr>
          <p:blipFill>
            <a:blip r:embed="rId5"/>
            <a:srcRect/>
            <a:stretch>
              <a:fillRect/>
            </a:stretch>
          </p:blipFill>
          <p:spPr bwMode="auto">
            <a:xfrm>
              <a:off x="6324600" y="3048000"/>
              <a:ext cx="2590800" cy="3505200"/>
            </a:xfrm>
            <a:prstGeom prst="rect">
              <a:avLst/>
            </a:prstGeom>
            <a:noFill/>
            <a:ln w="9525">
              <a:noFill/>
              <a:miter lim="800000"/>
              <a:headEnd/>
              <a:tailEnd/>
            </a:ln>
            <a:effectLst/>
          </p:spPr>
        </p:pic>
        <p:sp>
          <p:nvSpPr>
            <p:cNvPr id="7" name="TextBox 6"/>
            <p:cNvSpPr txBox="1"/>
            <p:nvPr/>
          </p:nvSpPr>
          <p:spPr>
            <a:xfrm>
              <a:off x="304800" y="1219200"/>
              <a:ext cx="8382000" cy="1631216"/>
            </a:xfrm>
            <a:prstGeom prst="rect">
              <a:avLst/>
            </a:prstGeom>
            <a:noFill/>
          </p:spPr>
          <p:txBody>
            <a:bodyPr wrap="square" rtlCol="0">
              <a:spAutoFit/>
            </a:bodyPr>
            <a:lstStyle/>
            <a:p>
              <a:pPr algn="ctr"/>
              <a:r>
                <a:rPr lang="en-US" sz="2800" b="1" u="sng" dirty="0" smtClean="0">
                  <a:latin typeface="Times New Roman" pitchFamily="18" charset="0"/>
                  <a:cs typeface="Times New Roman" pitchFamily="18" charset="0"/>
                </a:rPr>
                <a:t>8. MISREPRESENTATION</a:t>
              </a:r>
              <a:r>
                <a:rPr lang="en-US" sz="2400" dirty="0" smtClean="0">
                  <a:latin typeface="Times New Roman" pitchFamily="18" charset="0"/>
                  <a:cs typeface="Times New Roman" pitchFamily="18" charset="0"/>
                </a:rPr>
                <a:t> </a:t>
              </a:r>
            </a:p>
            <a:p>
              <a:pPr algn="ctr"/>
              <a:r>
                <a:rPr lang="en-US" sz="2400" dirty="0" smtClean="0">
                  <a:latin typeface="Times New Roman" pitchFamily="18" charset="0"/>
                  <a:cs typeface="Times New Roman" pitchFamily="18" charset="0"/>
                </a:rPr>
                <a:t>Competing brands with similar names  &amp; some sellers may claim that their product is of export quality , to fool the innocent consumers.</a:t>
              </a:r>
              <a:endParaRPr lang="en-US" sz="2400" dirty="0">
                <a:latin typeface="Times New Roman" pitchFamily="18" charset="0"/>
                <a:cs typeface="Times New Roman" pitchFamily="18" charset="0"/>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0" y="0"/>
            <a:ext cx="9144000" cy="6858000"/>
            <a:chOff x="0" y="0"/>
            <a:chExt cx="9144000" cy="6858000"/>
          </a:xfrm>
        </p:grpSpPr>
        <p:pic>
          <p:nvPicPr>
            <p:cNvPr id="5122" name="Picture 2" descr="C:\Users\admin\Desktop\download (1).jpg"/>
            <p:cNvPicPr>
              <a:picLocks noChangeAspect="1" noChangeArrowheads="1"/>
            </p:cNvPicPr>
            <p:nvPr/>
          </p:nvPicPr>
          <p:blipFill>
            <a:blip r:embed="rId2"/>
            <a:srcRect/>
            <a:stretch>
              <a:fillRect/>
            </a:stretch>
          </p:blipFill>
          <p:spPr bwMode="auto">
            <a:xfrm rot="16200000">
              <a:off x="1143000" y="-1143000"/>
              <a:ext cx="6858000" cy="914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extBox 2"/>
            <p:cNvSpPr txBox="1"/>
            <p:nvPr/>
          </p:nvSpPr>
          <p:spPr>
            <a:xfrm>
              <a:off x="762000" y="228600"/>
              <a:ext cx="77724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2800" dirty="0" smtClean="0">
                  <a:latin typeface="Times New Roman" pitchFamily="18" charset="0"/>
                  <a:cs typeface="Times New Roman" pitchFamily="18" charset="0"/>
                </a:rPr>
                <a:t>FORMS OF UNETHICAL ADVERTISING </a:t>
              </a:r>
              <a:endParaRPr lang="en-US" sz="2800" dirty="0">
                <a:latin typeface="Times New Roman" pitchFamily="18" charset="0"/>
                <a:cs typeface="Times New Roman" pitchFamily="18" charset="0"/>
              </a:endParaRPr>
            </a:p>
          </p:txBody>
        </p:sp>
        <p:pic>
          <p:nvPicPr>
            <p:cNvPr id="1027" name="Picture 3"/>
            <p:cNvPicPr>
              <a:picLocks noChangeAspect="1" noChangeArrowheads="1"/>
            </p:cNvPicPr>
            <p:nvPr/>
          </p:nvPicPr>
          <p:blipFill>
            <a:blip r:embed="rId3"/>
            <a:srcRect/>
            <a:stretch>
              <a:fillRect/>
            </a:stretch>
          </p:blipFill>
          <p:spPr bwMode="auto">
            <a:xfrm>
              <a:off x="381000" y="2590800"/>
              <a:ext cx="4267199" cy="3890962"/>
            </a:xfrm>
            <a:prstGeom prst="rect">
              <a:avLst/>
            </a:prstGeom>
            <a:noFill/>
            <a:ln w="9525">
              <a:noFill/>
              <a:miter lim="800000"/>
              <a:headEnd/>
              <a:tailEnd/>
            </a:ln>
            <a:effectLst/>
          </p:spPr>
        </p:pic>
        <p:pic>
          <p:nvPicPr>
            <p:cNvPr id="1028" name="Picture 4" descr="C:\Users\admin\Desktop\Nesquik.jpg"/>
            <p:cNvPicPr>
              <a:picLocks noChangeAspect="1" noChangeArrowheads="1"/>
            </p:cNvPicPr>
            <p:nvPr/>
          </p:nvPicPr>
          <p:blipFill>
            <a:blip r:embed="rId4"/>
            <a:srcRect/>
            <a:stretch>
              <a:fillRect/>
            </a:stretch>
          </p:blipFill>
          <p:spPr bwMode="auto">
            <a:xfrm>
              <a:off x="4876800" y="2590800"/>
              <a:ext cx="3951254" cy="3762375"/>
            </a:xfrm>
            <a:prstGeom prst="rect">
              <a:avLst/>
            </a:prstGeom>
            <a:noFill/>
          </p:spPr>
        </p:pic>
        <p:sp>
          <p:nvSpPr>
            <p:cNvPr id="7" name="TextBox 6"/>
            <p:cNvSpPr txBox="1"/>
            <p:nvPr/>
          </p:nvSpPr>
          <p:spPr>
            <a:xfrm>
              <a:off x="304800" y="990600"/>
              <a:ext cx="8458200" cy="1323439"/>
            </a:xfrm>
            <a:prstGeom prst="rect">
              <a:avLst/>
            </a:prstGeom>
            <a:noFill/>
          </p:spPr>
          <p:txBody>
            <a:bodyPr wrap="square" rtlCol="0">
              <a:spAutoFit/>
            </a:bodyPr>
            <a:lstStyle/>
            <a:p>
              <a:pPr algn="ctr"/>
              <a:r>
                <a:rPr lang="en-US" sz="3200" b="1" u="sng" dirty="0" smtClean="0">
                  <a:latin typeface="Times New Roman" pitchFamily="18" charset="0"/>
                  <a:cs typeface="Times New Roman" pitchFamily="18" charset="0"/>
                </a:rPr>
                <a:t>9. FALSE STATISTICS</a:t>
              </a:r>
            </a:p>
            <a:p>
              <a:pPr algn="ctr"/>
              <a:r>
                <a:rPr lang="en-US" sz="2400" dirty="0" smtClean="0">
                  <a:latin typeface="Times New Roman" pitchFamily="18" charset="0"/>
                  <a:cs typeface="Times New Roman" pitchFamily="18" charset="0"/>
                </a:rPr>
                <a:t>There are advertisers who make use of false statistics to substantiate the superiority of their brands </a:t>
              </a:r>
              <a:endParaRPr lang="en-US" sz="2400" dirty="0">
                <a:latin typeface="Times New Roman" pitchFamily="18" charset="0"/>
                <a:cs typeface="Times New Roman" pitchFamily="18" charset="0"/>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0" y="0"/>
            <a:ext cx="9144000" cy="6858000"/>
            <a:chOff x="0" y="0"/>
            <a:chExt cx="9144000" cy="6858000"/>
          </a:xfrm>
        </p:grpSpPr>
        <p:pic>
          <p:nvPicPr>
            <p:cNvPr id="5122" name="Picture 2" descr="C:\Users\admin\Desktop\download (1).jpg"/>
            <p:cNvPicPr>
              <a:picLocks noChangeAspect="1" noChangeArrowheads="1"/>
            </p:cNvPicPr>
            <p:nvPr/>
          </p:nvPicPr>
          <p:blipFill>
            <a:blip r:embed="rId2"/>
            <a:srcRect/>
            <a:stretch>
              <a:fillRect/>
            </a:stretch>
          </p:blipFill>
          <p:spPr bwMode="auto">
            <a:xfrm rot="16200000">
              <a:off x="1143000" y="-1143000"/>
              <a:ext cx="6858000" cy="914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extBox 2"/>
            <p:cNvSpPr txBox="1"/>
            <p:nvPr/>
          </p:nvSpPr>
          <p:spPr>
            <a:xfrm>
              <a:off x="762000" y="228600"/>
              <a:ext cx="77724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2800" dirty="0" smtClean="0">
                  <a:latin typeface="Times New Roman" pitchFamily="18" charset="0"/>
                  <a:cs typeface="Times New Roman" pitchFamily="18" charset="0"/>
                </a:rPr>
                <a:t>FORMS OF UNETHICAL ADVERTISING </a:t>
              </a:r>
              <a:endParaRPr lang="en-US" sz="2800" dirty="0">
                <a:latin typeface="Times New Roman" pitchFamily="18" charset="0"/>
                <a:cs typeface="Times New Roman" pitchFamily="18" charset="0"/>
              </a:endParaRPr>
            </a:p>
          </p:txBody>
        </p:sp>
        <p:pic>
          <p:nvPicPr>
            <p:cNvPr id="18434" name="Picture 2" descr="False Advertising and Puffery - McConkey &amp; Bowen LLC - Clay County ..."/>
            <p:cNvPicPr>
              <a:picLocks noChangeAspect="1" noChangeArrowheads="1"/>
            </p:cNvPicPr>
            <p:nvPr/>
          </p:nvPicPr>
          <p:blipFill>
            <a:blip r:embed="rId3"/>
            <a:srcRect/>
            <a:stretch>
              <a:fillRect/>
            </a:stretch>
          </p:blipFill>
          <p:spPr bwMode="auto">
            <a:xfrm>
              <a:off x="381000" y="3276600"/>
              <a:ext cx="4038600" cy="3241180"/>
            </a:xfrm>
            <a:prstGeom prst="rect">
              <a:avLst/>
            </a:prstGeom>
            <a:noFill/>
          </p:spPr>
        </p:pic>
        <p:pic>
          <p:nvPicPr>
            <p:cNvPr id="18435" name="Picture 3"/>
            <p:cNvPicPr>
              <a:picLocks noChangeAspect="1" noChangeArrowheads="1"/>
            </p:cNvPicPr>
            <p:nvPr/>
          </p:nvPicPr>
          <p:blipFill>
            <a:blip r:embed="rId4"/>
            <a:srcRect/>
            <a:stretch>
              <a:fillRect/>
            </a:stretch>
          </p:blipFill>
          <p:spPr bwMode="auto">
            <a:xfrm>
              <a:off x="4648200" y="3276600"/>
              <a:ext cx="4283464" cy="3276600"/>
            </a:xfrm>
            <a:prstGeom prst="rect">
              <a:avLst/>
            </a:prstGeom>
            <a:noFill/>
            <a:ln w="9525">
              <a:noFill/>
              <a:miter lim="800000"/>
              <a:headEnd/>
              <a:tailEnd/>
            </a:ln>
            <a:effectLst/>
          </p:spPr>
        </p:pic>
        <p:sp>
          <p:nvSpPr>
            <p:cNvPr id="6" name="TextBox 5"/>
            <p:cNvSpPr txBox="1"/>
            <p:nvPr/>
          </p:nvSpPr>
          <p:spPr>
            <a:xfrm>
              <a:off x="304800" y="1143000"/>
              <a:ext cx="8458200" cy="1877437"/>
            </a:xfrm>
            <a:prstGeom prst="rect">
              <a:avLst/>
            </a:prstGeom>
            <a:noFill/>
          </p:spPr>
          <p:txBody>
            <a:bodyPr wrap="square" rtlCol="0">
              <a:spAutoFit/>
            </a:bodyPr>
            <a:lstStyle/>
            <a:p>
              <a:pPr algn="ctr"/>
              <a:r>
                <a:rPr lang="en-US" sz="2800" b="1" u="sng" dirty="0" smtClean="0">
                  <a:latin typeface="Times New Roman" pitchFamily="18" charset="0"/>
                  <a:cs typeface="Times New Roman" pitchFamily="18" charset="0"/>
                </a:rPr>
                <a:t>10. PUFFERY ADVERTISING </a:t>
              </a:r>
            </a:p>
            <a:p>
              <a:pPr algn="ctr"/>
              <a:r>
                <a:rPr lang="en-US" sz="2400" dirty="0" smtClean="0">
                  <a:latin typeface="Times New Roman" pitchFamily="18" charset="0"/>
                  <a:cs typeface="Times New Roman" pitchFamily="18" charset="0"/>
                </a:rPr>
                <a:t>It is a form of advertising in which a product or service is praised as being superior without any evidence to back up the claim </a:t>
              </a:r>
              <a:r>
                <a:rPr lang="en-US" sz="2000" dirty="0" smtClean="0">
                  <a:latin typeface="Times New Roman" pitchFamily="18" charset="0"/>
                  <a:cs typeface="Times New Roman" pitchFamily="18" charset="0"/>
                </a:rPr>
                <a:t>. This is done for the sole purpose of attracting buyers that might not otherwise give the  product any attention.</a:t>
              </a:r>
              <a:endParaRPr lang="en-US" sz="2000" dirty="0">
                <a:latin typeface="Times New Roman" pitchFamily="18" charset="0"/>
                <a:cs typeface="Times New Roman" pitchFamily="18" charset="0"/>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858000"/>
            <a:chOff x="0" y="0"/>
            <a:chExt cx="9144000" cy="6858000"/>
          </a:xfrm>
        </p:grpSpPr>
        <p:pic>
          <p:nvPicPr>
            <p:cNvPr id="5122" name="Picture 2" descr="C:\Users\admin\Desktop\download (1).jpg"/>
            <p:cNvPicPr>
              <a:picLocks noChangeAspect="1" noChangeArrowheads="1"/>
            </p:cNvPicPr>
            <p:nvPr/>
          </p:nvPicPr>
          <p:blipFill>
            <a:blip r:embed="rId2"/>
            <a:srcRect/>
            <a:stretch>
              <a:fillRect/>
            </a:stretch>
          </p:blipFill>
          <p:spPr bwMode="auto">
            <a:xfrm rot="16200000">
              <a:off x="1143000" y="-1143000"/>
              <a:ext cx="6858000" cy="914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6" name="Picture 2" descr="C:\Users\admin\Downloads\IMG_8808.jpg"/>
            <p:cNvPicPr>
              <a:picLocks noChangeAspect="1" noChangeArrowheads="1"/>
            </p:cNvPicPr>
            <p:nvPr/>
          </p:nvPicPr>
          <p:blipFill>
            <a:blip r:embed="rId3"/>
            <a:srcRect/>
            <a:stretch>
              <a:fillRect/>
            </a:stretch>
          </p:blipFill>
          <p:spPr bwMode="auto">
            <a:xfrm>
              <a:off x="304800" y="304800"/>
              <a:ext cx="8534400" cy="6248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858000"/>
            <a:chOff x="0" y="0"/>
            <a:chExt cx="9144000" cy="6858000"/>
          </a:xfrm>
        </p:grpSpPr>
        <p:pic>
          <p:nvPicPr>
            <p:cNvPr id="5122" name="Picture 2" descr="C:\Users\admin\Desktop\download (1).jpg"/>
            <p:cNvPicPr>
              <a:picLocks noChangeAspect="1" noChangeArrowheads="1"/>
            </p:cNvPicPr>
            <p:nvPr/>
          </p:nvPicPr>
          <p:blipFill>
            <a:blip r:embed="rId2"/>
            <a:srcRect/>
            <a:stretch>
              <a:fillRect/>
            </a:stretch>
          </p:blipFill>
          <p:spPr bwMode="auto">
            <a:xfrm rot="16200000">
              <a:off x="1143000" y="-1143000"/>
              <a:ext cx="6858000" cy="914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extBox 2"/>
            <p:cNvSpPr txBox="1"/>
            <p:nvPr/>
          </p:nvSpPr>
          <p:spPr>
            <a:xfrm>
              <a:off x="381000" y="457200"/>
              <a:ext cx="8382000" cy="954107"/>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en-US" sz="2800" b="1" dirty="0" smtClean="0">
                  <a:solidFill>
                    <a:schemeClr val="tx1"/>
                  </a:solidFill>
                  <a:latin typeface="Times New Roman" pitchFamily="18" charset="0"/>
                  <a:cs typeface="Times New Roman" pitchFamily="18" charset="0"/>
                </a:rPr>
                <a:t>SOCIAL AND </a:t>
              </a:r>
              <a:r>
                <a:rPr lang="en-US" sz="2800" b="1" smtClean="0">
                  <a:solidFill>
                    <a:schemeClr val="tx1"/>
                  </a:solidFill>
                  <a:latin typeface="Times New Roman" pitchFamily="18" charset="0"/>
                  <a:cs typeface="Times New Roman" pitchFamily="18" charset="0"/>
                </a:rPr>
                <a:t>CULTURAL </a:t>
              </a:r>
              <a:r>
                <a:rPr lang="en-US" sz="2800" b="1" smtClean="0">
                  <a:solidFill>
                    <a:schemeClr val="tx1"/>
                  </a:solidFill>
                  <a:latin typeface="Times New Roman" pitchFamily="18" charset="0"/>
                  <a:cs typeface="Times New Roman" pitchFamily="18" charset="0"/>
                </a:rPr>
                <a:t>ISSUES </a:t>
              </a:r>
              <a:r>
                <a:rPr lang="en-US" sz="2800" b="1" dirty="0" smtClean="0">
                  <a:solidFill>
                    <a:schemeClr val="tx1"/>
                  </a:solidFill>
                  <a:latin typeface="Times New Roman" pitchFamily="18" charset="0"/>
                  <a:cs typeface="Times New Roman" pitchFamily="18" charset="0"/>
                </a:rPr>
                <a:t>IN ADVERTISING </a:t>
              </a:r>
              <a:endParaRPr lang="en-US" sz="2800" b="1" dirty="0">
                <a:solidFill>
                  <a:schemeClr val="tx1"/>
                </a:solidFill>
                <a:latin typeface="Times New Roman" pitchFamily="18" charset="0"/>
                <a:cs typeface="Times New Roman" pitchFamily="18" charset="0"/>
              </a:endParaRPr>
            </a:p>
          </p:txBody>
        </p:sp>
        <p:sp>
          <p:nvSpPr>
            <p:cNvPr id="4" name="TextBox 3"/>
            <p:cNvSpPr txBox="1"/>
            <p:nvPr/>
          </p:nvSpPr>
          <p:spPr>
            <a:xfrm>
              <a:off x="2971800" y="1600200"/>
              <a:ext cx="5943600" cy="5170646"/>
            </a:xfrm>
            <a:prstGeom prst="rect">
              <a:avLst/>
            </a:prstGeom>
            <a:noFill/>
          </p:spPr>
          <p:txBody>
            <a:bodyPr wrap="square" rtlCol="0">
              <a:spAutoFit/>
            </a:bodyPr>
            <a:lstStyle/>
            <a:p>
              <a:r>
                <a:rPr lang="en-US" sz="2400" dirty="0" smtClean="0">
                  <a:latin typeface="Times New Roman" pitchFamily="18" charset="0"/>
                  <a:cs typeface="Times New Roman" pitchFamily="18" charset="0"/>
                </a:rPr>
                <a:t>Culture is informed by a society’s customs and traditions. It’s revealed through a society’s artistic and intellectual achievements, and is maintained by a series of </a:t>
              </a:r>
              <a:r>
                <a:rPr lang="en-US" sz="2400" dirty="0" err="1" smtClean="0">
                  <a:latin typeface="Times New Roman" pitchFamily="18" charset="0"/>
                  <a:cs typeface="Times New Roman" pitchFamily="18" charset="0"/>
                </a:rPr>
                <a:t>behavioural</a:t>
              </a:r>
              <a:r>
                <a:rPr lang="en-US" sz="2400" dirty="0" smtClean="0">
                  <a:latin typeface="Times New Roman" pitchFamily="18" charset="0"/>
                  <a:cs typeface="Times New Roman" pitchFamily="18" charset="0"/>
                </a:rPr>
                <a:t> codes passed down from generation to generation.</a:t>
              </a:r>
            </a:p>
            <a:p>
              <a:pPr>
                <a:buFont typeface="Wingdings" pitchFamily="2" charset="2"/>
                <a:buChar char="Ø"/>
              </a:pPr>
              <a:r>
                <a:rPr lang="en-US" sz="2400" b="1" dirty="0" smtClean="0">
                  <a:latin typeface="Times New Roman" pitchFamily="18" charset="0"/>
                  <a:cs typeface="Times New Roman" pitchFamily="18" charset="0"/>
                </a:rPr>
                <a:t>Paying attention to culture in advertising is extremely important</a:t>
              </a:r>
              <a:r>
                <a:rPr lang="en-US" sz="2400" dirty="0" smtClean="0">
                  <a:latin typeface="Times New Roman" pitchFamily="18" charset="0"/>
                  <a:cs typeface="Times New Roman" pitchFamily="18" charset="0"/>
                </a:rPr>
                <a:t> for brands that work on a global scale, especially if your brand is working in markets that are culturally different to where they are based. Messages, symbols, rituals and even </a:t>
              </a:r>
              <a:r>
                <a:rPr lang="en-US" sz="2400" dirty="0" err="1" smtClean="0">
                  <a:latin typeface="Times New Roman" pitchFamily="18" charset="0"/>
                  <a:cs typeface="Times New Roman" pitchFamily="18" charset="0"/>
                </a:rPr>
                <a:t>colours</a:t>
              </a:r>
              <a:r>
                <a:rPr lang="en-US" sz="2400" dirty="0" smtClean="0">
                  <a:latin typeface="Times New Roman" pitchFamily="18" charset="0"/>
                  <a:cs typeface="Times New Roman" pitchFamily="18" charset="0"/>
                </a:rPr>
                <a:t> can have significantly different meanings and messages across cultures.</a:t>
              </a:r>
            </a:p>
            <a:p>
              <a:endParaRPr lang="en-US" dirty="0"/>
            </a:p>
          </p:txBody>
        </p:sp>
        <p:pic>
          <p:nvPicPr>
            <p:cNvPr id="16385" name="Picture 1" descr="C:\Users\admin\Desktop\Dion+Marketing+uses+digital+advertising+to+help+clients+reach+beyond+their+existing+network.png"/>
            <p:cNvPicPr>
              <a:picLocks noChangeAspect="1" noChangeArrowheads="1"/>
            </p:cNvPicPr>
            <p:nvPr/>
          </p:nvPicPr>
          <p:blipFill>
            <a:blip r:embed="rId3"/>
            <a:srcRect/>
            <a:stretch>
              <a:fillRect/>
            </a:stretch>
          </p:blipFill>
          <p:spPr bwMode="auto">
            <a:xfrm>
              <a:off x="228600" y="1676400"/>
              <a:ext cx="2743200" cy="5181600"/>
            </a:xfrm>
            <a:prstGeom prst="rect">
              <a:avLst/>
            </a:prstGeom>
            <a:noFill/>
          </p:spPr>
        </p:pic>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0" y="0"/>
            <a:ext cx="9144000" cy="6858000"/>
            <a:chOff x="0" y="0"/>
            <a:chExt cx="9144000" cy="6858000"/>
          </a:xfrm>
        </p:grpSpPr>
        <p:pic>
          <p:nvPicPr>
            <p:cNvPr id="5122" name="Picture 2" descr="C:\Users\admin\Desktop\download (1).jpg"/>
            <p:cNvPicPr>
              <a:picLocks noChangeAspect="1" noChangeArrowheads="1"/>
            </p:cNvPicPr>
            <p:nvPr/>
          </p:nvPicPr>
          <p:blipFill>
            <a:blip r:embed="rId2"/>
            <a:srcRect/>
            <a:stretch>
              <a:fillRect/>
            </a:stretch>
          </p:blipFill>
          <p:spPr bwMode="auto">
            <a:xfrm rot="16200000">
              <a:off x="1143000" y="-1143000"/>
              <a:ext cx="6858000" cy="914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nvGrpSpPr>
            <p:cNvPr id="3" name="Group 2"/>
            <p:cNvGrpSpPr/>
            <p:nvPr/>
          </p:nvGrpSpPr>
          <p:grpSpPr>
            <a:xfrm>
              <a:off x="533400" y="990600"/>
              <a:ext cx="2743200" cy="1828800"/>
              <a:chOff x="19934" y="1524002"/>
              <a:chExt cx="3398825" cy="1100902"/>
            </a:xfrm>
          </p:grpSpPr>
          <p:sp>
            <p:nvSpPr>
              <p:cNvPr id="4" name="Rounded Rectangle 3"/>
              <p:cNvSpPr/>
              <p:nvPr/>
            </p:nvSpPr>
            <p:spPr>
              <a:xfrm>
                <a:off x="19934" y="1524002"/>
                <a:ext cx="3398825" cy="1100902"/>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 name="Rounded Rectangle 4"/>
              <p:cNvSpPr/>
              <p:nvPr/>
            </p:nvSpPr>
            <p:spPr>
              <a:xfrm>
                <a:off x="73676" y="1577744"/>
                <a:ext cx="3291341" cy="9934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u="sng" kern="1200" dirty="0" smtClean="0">
                    <a:solidFill>
                      <a:schemeClr val="tx1"/>
                    </a:solidFill>
                    <a:latin typeface="Times New Roman" pitchFamily="18" charset="0"/>
                    <a:cs typeface="Times New Roman" pitchFamily="18" charset="0"/>
                  </a:rPr>
                  <a:t>PASSIVE ROLE OF WOMEN :</a:t>
                </a:r>
              </a:p>
              <a:p>
                <a:pPr lvl="0" algn="ctr" defTabSz="711200">
                  <a:lnSpc>
                    <a:spcPct val="90000"/>
                  </a:lnSpc>
                  <a:spcBef>
                    <a:spcPct val="0"/>
                  </a:spcBef>
                  <a:spcAft>
                    <a:spcPct val="35000"/>
                  </a:spcAft>
                </a:pPr>
                <a:r>
                  <a:rPr lang="en-US" sz="1600" kern="1200" dirty="0" smtClean="0">
                    <a:latin typeface="Times New Roman" pitchFamily="18" charset="0"/>
                    <a:cs typeface="Times New Roman" pitchFamily="18" charset="0"/>
                  </a:rPr>
                  <a:t> Ads depict woman in a passive role, as that of a mere housekeeper or as a servant of the family </a:t>
                </a:r>
                <a:r>
                  <a:rPr lang="en-US" sz="800" kern="1200" dirty="0" smtClean="0"/>
                  <a:t>.</a:t>
                </a:r>
                <a:endParaRPr lang="en-US" sz="800" kern="1200" dirty="0"/>
              </a:p>
            </p:txBody>
          </p:sp>
        </p:grpSp>
        <p:grpSp>
          <p:nvGrpSpPr>
            <p:cNvPr id="6" name="Group 5"/>
            <p:cNvGrpSpPr/>
            <p:nvPr/>
          </p:nvGrpSpPr>
          <p:grpSpPr>
            <a:xfrm>
              <a:off x="3352800" y="914400"/>
              <a:ext cx="2743200" cy="1981200"/>
              <a:chOff x="3873544" y="-1426000"/>
              <a:chExt cx="3275239" cy="1713001"/>
            </a:xfrm>
          </p:grpSpPr>
          <p:sp>
            <p:nvSpPr>
              <p:cNvPr id="7" name="Rounded Rectangle 6"/>
              <p:cNvSpPr/>
              <p:nvPr/>
            </p:nvSpPr>
            <p:spPr>
              <a:xfrm>
                <a:off x="3873544" y="-1426000"/>
                <a:ext cx="3275239" cy="1644481"/>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Rounded Rectangle 4"/>
              <p:cNvSpPr/>
              <p:nvPr/>
            </p:nvSpPr>
            <p:spPr>
              <a:xfrm>
                <a:off x="3964523" y="-1349800"/>
                <a:ext cx="3114685" cy="163680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u="sng" kern="1200" dirty="0" smtClean="0">
                    <a:solidFill>
                      <a:schemeClr val="tx1"/>
                    </a:solidFill>
                    <a:latin typeface="Times New Roman" pitchFamily="18" charset="0"/>
                    <a:cs typeface="Times New Roman" pitchFamily="18" charset="0"/>
                  </a:rPr>
                  <a:t>UNHEALTHY COMPETITION : </a:t>
                </a:r>
              </a:p>
              <a:p>
                <a:pPr lvl="0" algn="ctr" defTabSz="711200">
                  <a:lnSpc>
                    <a:spcPct val="90000"/>
                  </a:lnSpc>
                  <a:spcBef>
                    <a:spcPct val="0"/>
                  </a:spcBef>
                  <a:spcAft>
                    <a:spcPct val="35000"/>
                  </a:spcAft>
                </a:pPr>
                <a:r>
                  <a:rPr lang="en-US" sz="1600" kern="1200" dirty="0" smtClean="0">
                    <a:latin typeface="Times New Roman" pitchFamily="18" charset="0"/>
                    <a:cs typeface="Times New Roman" pitchFamily="18" charset="0"/>
                  </a:rPr>
                  <a:t>Ads create unhealthy competition among the marketers </a:t>
                </a:r>
                <a:r>
                  <a:rPr lang="en-US" sz="800" kern="1200" dirty="0" smtClean="0"/>
                  <a:t>.</a:t>
                </a:r>
                <a:endParaRPr lang="en-US" sz="800" kern="1200" dirty="0"/>
              </a:p>
            </p:txBody>
          </p:sp>
        </p:grpSp>
        <p:grpSp>
          <p:nvGrpSpPr>
            <p:cNvPr id="9" name="Group 8"/>
            <p:cNvGrpSpPr/>
            <p:nvPr/>
          </p:nvGrpSpPr>
          <p:grpSpPr>
            <a:xfrm>
              <a:off x="4648200" y="5188689"/>
              <a:ext cx="4267200" cy="1364511"/>
              <a:chOff x="-141141" y="831940"/>
              <a:chExt cx="4456915" cy="1814622"/>
            </a:xfrm>
          </p:grpSpPr>
          <p:sp>
            <p:nvSpPr>
              <p:cNvPr id="10" name="Rounded Rectangle 9"/>
              <p:cNvSpPr/>
              <p:nvPr/>
            </p:nvSpPr>
            <p:spPr>
              <a:xfrm>
                <a:off x="-141141" y="831940"/>
                <a:ext cx="4456915" cy="1814622"/>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Rounded Rectangle 4"/>
              <p:cNvSpPr/>
              <p:nvPr/>
            </p:nvSpPr>
            <p:spPr>
              <a:xfrm>
                <a:off x="-52558" y="920523"/>
                <a:ext cx="4279749" cy="16374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u="sng" kern="1200" dirty="0" smtClean="0">
                    <a:solidFill>
                      <a:schemeClr val="tx1"/>
                    </a:solidFill>
                    <a:latin typeface="Times New Roman" pitchFamily="18" charset="0"/>
                    <a:cs typeface="Times New Roman" pitchFamily="18" charset="0"/>
                  </a:rPr>
                  <a:t>UNDUE INFLUENCE : </a:t>
                </a:r>
              </a:p>
              <a:p>
                <a:pPr lvl="0" algn="ctr" defTabSz="711200">
                  <a:lnSpc>
                    <a:spcPct val="90000"/>
                  </a:lnSpc>
                  <a:spcBef>
                    <a:spcPct val="0"/>
                  </a:spcBef>
                  <a:spcAft>
                    <a:spcPct val="35000"/>
                  </a:spcAft>
                </a:pPr>
                <a:r>
                  <a:rPr lang="en-US" sz="1600" kern="1200" dirty="0" smtClean="0">
                    <a:latin typeface="Times New Roman" pitchFamily="18" charset="0"/>
                    <a:cs typeface="Times New Roman" pitchFamily="18" charset="0"/>
                  </a:rPr>
                  <a:t>Unethical &amp; uncultured marketers take the advantage of untruthful advertising </a:t>
                </a:r>
                <a:r>
                  <a:rPr lang="en-US" sz="800" kern="1200" dirty="0" smtClean="0"/>
                  <a:t>&amp; lure the people to buy </a:t>
                </a:r>
                <a:endParaRPr lang="en-US" sz="800" kern="1200" dirty="0"/>
              </a:p>
            </p:txBody>
          </p:sp>
        </p:grpSp>
        <p:grpSp>
          <p:nvGrpSpPr>
            <p:cNvPr id="12" name="Group 11"/>
            <p:cNvGrpSpPr/>
            <p:nvPr/>
          </p:nvGrpSpPr>
          <p:grpSpPr>
            <a:xfrm>
              <a:off x="1447800" y="3048000"/>
              <a:ext cx="2971800" cy="1981200"/>
              <a:chOff x="2183966" y="66943"/>
              <a:chExt cx="4966853" cy="1820000"/>
            </a:xfrm>
          </p:grpSpPr>
          <p:sp>
            <p:nvSpPr>
              <p:cNvPr id="13" name="Rounded Rectangle 12"/>
              <p:cNvSpPr/>
              <p:nvPr/>
            </p:nvSpPr>
            <p:spPr>
              <a:xfrm>
                <a:off x="2183966" y="66943"/>
                <a:ext cx="4966853" cy="182000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Rounded Rectangle 4"/>
              <p:cNvSpPr/>
              <p:nvPr/>
            </p:nvSpPr>
            <p:spPr>
              <a:xfrm>
                <a:off x="2272811" y="155788"/>
                <a:ext cx="4789163" cy="164231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u="sng" kern="1200" dirty="0" smtClean="0">
                    <a:solidFill>
                      <a:schemeClr val="tx1"/>
                    </a:solidFill>
                    <a:latin typeface="Times New Roman" pitchFamily="18" charset="0"/>
                    <a:cs typeface="Times New Roman" pitchFamily="18" charset="0"/>
                  </a:rPr>
                  <a:t>MATERIALISTIC VALUES: </a:t>
                </a:r>
                <a:r>
                  <a:rPr lang="en-US" sz="1600" kern="1200" dirty="0" smtClean="0">
                    <a:latin typeface="Times New Roman" pitchFamily="18" charset="0"/>
                    <a:cs typeface="Times New Roman" pitchFamily="18" charset="0"/>
                  </a:rPr>
                  <a:t>The mass media such as magazines, </a:t>
                </a:r>
                <a:r>
                  <a:rPr lang="en-US" sz="1600" kern="1200" dirty="0" err="1" smtClean="0">
                    <a:latin typeface="Times New Roman" pitchFamily="18" charset="0"/>
                    <a:cs typeface="Times New Roman" pitchFamily="18" charset="0"/>
                  </a:rPr>
                  <a:t>tv</a:t>
                </a:r>
                <a:r>
                  <a:rPr lang="en-US" sz="1600" kern="1200" dirty="0" smtClean="0">
                    <a:latin typeface="Times New Roman" pitchFamily="18" charset="0"/>
                    <a:cs typeface="Times New Roman" pitchFamily="18" charset="0"/>
                  </a:rPr>
                  <a:t> etc encourages what is popular rather than what is good .</a:t>
                </a:r>
                <a:endParaRPr lang="en-US" sz="1600" kern="1200" dirty="0">
                  <a:latin typeface="Times New Roman" pitchFamily="18" charset="0"/>
                  <a:cs typeface="Times New Roman" pitchFamily="18" charset="0"/>
                </a:endParaRPr>
              </a:p>
            </p:txBody>
          </p:sp>
        </p:grpSp>
        <p:grpSp>
          <p:nvGrpSpPr>
            <p:cNvPr id="15" name="Group 14"/>
            <p:cNvGrpSpPr/>
            <p:nvPr/>
          </p:nvGrpSpPr>
          <p:grpSpPr>
            <a:xfrm>
              <a:off x="381000" y="5181600"/>
              <a:ext cx="3962400" cy="1371600"/>
              <a:chOff x="2453669" y="352180"/>
              <a:chExt cx="6690330" cy="2197783"/>
            </a:xfrm>
          </p:grpSpPr>
          <p:sp>
            <p:nvSpPr>
              <p:cNvPr id="16" name="Rounded Rectangle 15"/>
              <p:cNvSpPr/>
              <p:nvPr/>
            </p:nvSpPr>
            <p:spPr>
              <a:xfrm>
                <a:off x="2453669" y="352180"/>
                <a:ext cx="6690330" cy="2197783"/>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Rounded Rectangle 4"/>
              <p:cNvSpPr/>
              <p:nvPr/>
            </p:nvSpPr>
            <p:spPr>
              <a:xfrm>
                <a:off x="2560956" y="459467"/>
                <a:ext cx="6475756" cy="19832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u="sng" kern="1200" dirty="0" smtClean="0">
                    <a:solidFill>
                      <a:schemeClr val="tx1"/>
                    </a:solidFill>
                    <a:latin typeface="Times New Roman" pitchFamily="18" charset="0"/>
                    <a:cs typeface="Times New Roman" pitchFamily="18" charset="0"/>
                  </a:rPr>
                  <a:t>VIOLENCE: </a:t>
                </a:r>
              </a:p>
              <a:p>
                <a:pPr lvl="0" algn="ctr" defTabSz="711200">
                  <a:lnSpc>
                    <a:spcPct val="90000"/>
                  </a:lnSpc>
                  <a:spcBef>
                    <a:spcPct val="0"/>
                  </a:spcBef>
                  <a:spcAft>
                    <a:spcPct val="35000"/>
                  </a:spcAft>
                </a:pPr>
                <a:r>
                  <a:rPr lang="en-US" sz="1600" kern="1200" dirty="0" smtClean="0">
                    <a:latin typeface="Times New Roman" pitchFamily="18" charset="0"/>
                    <a:cs typeface="Times New Roman" pitchFamily="18" charset="0"/>
                  </a:rPr>
                  <a:t>Advertising sponsors serials or </a:t>
                </a:r>
                <a:r>
                  <a:rPr lang="en-US" sz="1600" kern="1200" dirty="0" err="1" smtClean="0">
                    <a:latin typeface="Times New Roman" pitchFamily="18" charset="0"/>
                    <a:cs typeface="Times New Roman" pitchFamily="18" charset="0"/>
                  </a:rPr>
                  <a:t>programmes</a:t>
                </a:r>
                <a:r>
                  <a:rPr lang="en-US" sz="1600" kern="1200" dirty="0" smtClean="0">
                    <a:latin typeface="Times New Roman" pitchFamily="18" charset="0"/>
                    <a:cs typeface="Times New Roman" pitchFamily="18" charset="0"/>
                  </a:rPr>
                  <a:t> which depicts scenes of crime &amp; acts of violence </a:t>
                </a:r>
                <a:endParaRPr lang="en-US" sz="1600" kern="1200" dirty="0">
                  <a:latin typeface="Times New Roman" pitchFamily="18" charset="0"/>
                  <a:cs typeface="Times New Roman" pitchFamily="18" charset="0"/>
                </a:endParaRPr>
              </a:p>
            </p:txBody>
          </p:sp>
        </p:grpSp>
        <p:grpSp>
          <p:nvGrpSpPr>
            <p:cNvPr id="18" name="Group 17"/>
            <p:cNvGrpSpPr/>
            <p:nvPr/>
          </p:nvGrpSpPr>
          <p:grpSpPr>
            <a:xfrm>
              <a:off x="4648200" y="2971800"/>
              <a:ext cx="2817259" cy="2042822"/>
              <a:chOff x="1152772" y="0"/>
              <a:chExt cx="9139718" cy="3780844"/>
            </a:xfrm>
          </p:grpSpPr>
          <p:sp>
            <p:nvSpPr>
              <p:cNvPr id="19" name="Rounded Rectangle 18"/>
              <p:cNvSpPr/>
              <p:nvPr/>
            </p:nvSpPr>
            <p:spPr>
              <a:xfrm>
                <a:off x="1152772" y="0"/>
                <a:ext cx="9139718" cy="3780844"/>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Rounded Rectangle 4"/>
              <p:cNvSpPr/>
              <p:nvPr/>
            </p:nvSpPr>
            <p:spPr>
              <a:xfrm>
                <a:off x="1337338" y="184566"/>
                <a:ext cx="8770586" cy="341171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u="sng" kern="1200" dirty="0" smtClean="0">
                    <a:solidFill>
                      <a:schemeClr val="tx1"/>
                    </a:solidFill>
                  </a:rPr>
                  <a:t>SURROGATE ADS : </a:t>
                </a:r>
              </a:p>
              <a:p>
                <a:pPr lvl="0" algn="ctr" defTabSz="711200">
                  <a:lnSpc>
                    <a:spcPct val="90000"/>
                  </a:lnSpc>
                  <a:spcBef>
                    <a:spcPct val="0"/>
                  </a:spcBef>
                  <a:spcAft>
                    <a:spcPct val="35000"/>
                  </a:spcAft>
                </a:pPr>
                <a:r>
                  <a:rPr lang="en-US" sz="1600" kern="1200" dirty="0" smtClean="0">
                    <a:latin typeface="Times New Roman" pitchFamily="18" charset="0"/>
                    <a:cs typeface="Times New Roman" pitchFamily="18" charset="0"/>
                  </a:rPr>
                  <a:t>used to promote banned products, like cigarettes and alcohol, through another product carrying the same brand name </a:t>
                </a:r>
                <a:r>
                  <a:rPr lang="en-US" sz="1600" kern="1200" dirty="0" smtClean="0"/>
                  <a:t>.</a:t>
                </a:r>
                <a:endParaRPr lang="en-US" sz="1600" kern="1200" dirty="0"/>
              </a:p>
            </p:txBody>
          </p:sp>
        </p:grpSp>
        <p:grpSp>
          <p:nvGrpSpPr>
            <p:cNvPr id="21" name="Group 20"/>
            <p:cNvGrpSpPr/>
            <p:nvPr/>
          </p:nvGrpSpPr>
          <p:grpSpPr>
            <a:xfrm>
              <a:off x="6172200" y="914400"/>
              <a:ext cx="2667000" cy="1905000"/>
              <a:chOff x="-3739575" y="-549980"/>
              <a:chExt cx="16623151" cy="7576960"/>
            </a:xfrm>
          </p:grpSpPr>
          <p:sp>
            <p:nvSpPr>
              <p:cNvPr id="22" name="Rounded Rectangle 21"/>
              <p:cNvSpPr/>
              <p:nvPr/>
            </p:nvSpPr>
            <p:spPr>
              <a:xfrm>
                <a:off x="-3739575" y="-549980"/>
                <a:ext cx="16623151" cy="757696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Rounded Rectangle 4"/>
              <p:cNvSpPr/>
              <p:nvPr/>
            </p:nvSpPr>
            <p:spPr>
              <a:xfrm>
                <a:off x="-3369698" y="-180103"/>
                <a:ext cx="15883397" cy="683720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u="sng" kern="1200" dirty="0" smtClean="0">
                    <a:solidFill>
                      <a:schemeClr val="tx1"/>
                    </a:solidFill>
                    <a:latin typeface="Times New Roman" pitchFamily="18" charset="0"/>
                    <a:cs typeface="Times New Roman" pitchFamily="18" charset="0"/>
                  </a:rPr>
                  <a:t>VULGARITY : </a:t>
                </a:r>
              </a:p>
              <a:p>
                <a:pPr lvl="0" algn="ctr" defTabSz="711200">
                  <a:lnSpc>
                    <a:spcPct val="90000"/>
                  </a:lnSpc>
                  <a:spcBef>
                    <a:spcPct val="0"/>
                  </a:spcBef>
                  <a:spcAft>
                    <a:spcPct val="35000"/>
                  </a:spcAft>
                </a:pPr>
                <a:r>
                  <a:rPr lang="en-US" sz="1600" kern="1200" dirty="0" smtClean="0">
                    <a:latin typeface="Times New Roman" pitchFamily="18" charset="0"/>
                    <a:cs typeface="Times New Roman" pitchFamily="18" charset="0"/>
                  </a:rPr>
                  <a:t>In ads, there is a good deal of vulgarity </a:t>
                </a:r>
                <a:endParaRPr lang="en-US" sz="1600" kern="1200" dirty="0">
                  <a:latin typeface="Times New Roman" pitchFamily="18" charset="0"/>
                  <a:cs typeface="Times New Roman" pitchFamily="18" charset="0"/>
                </a:endParaRPr>
              </a:p>
            </p:txBody>
          </p:sp>
        </p:grpSp>
        <p:sp>
          <p:nvSpPr>
            <p:cNvPr id="24" name="TextBox 23"/>
            <p:cNvSpPr txBox="1"/>
            <p:nvPr/>
          </p:nvSpPr>
          <p:spPr>
            <a:xfrm>
              <a:off x="2209800" y="228600"/>
              <a:ext cx="5181600" cy="46166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2400" b="1" dirty="0" smtClean="0">
                  <a:latin typeface="Times New Roman" pitchFamily="18" charset="0"/>
                  <a:cs typeface="Times New Roman" pitchFamily="18" charset="0"/>
                </a:rPr>
                <a:t>CRITICS OF ADVERTISING </a:t>
              </a:r>
              <a:endParaRPr lang="en-US" sz="2400" b="1" dirty="0">
                <a:latin typeface="Times New Roman" pitchFamily="18" charset="0"/>
                <a:cs typeface="Times New Roman" pitchFamily="18" charset="0"/>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0"/>
            <a:ext cx="9144000" cy="6858000"/>
            <a:chOff x="0" y="0"/>
            <a:chExt cx="9144000" cy="6858000"/>
          </a:xfrm>
        </p:grpSpPr>
        <p:pic>
          <p:nvPicPr>
            <p:cNvPr id="5122" name="Picture 2" descr="C:\Users\admin\Desktop\download (1).jpg"/>
            <p:cNvPicPr>
              <a:picLocks noChangeAspect="1" noChangeArrowheads="1"/>
            </p:cNvPicPr>
            <p:nvPr/>
          </p:nvPicPr>
          <p:blipFill>
            <a:blip r:embed="rId2"/>
            <a:srcRect/>
            <a:stretch>
              <a:fillRect/>
            </a:stretch>
          </p:blipFill>
          <p:spPr bwMode="auto">
            <a:xfrm rot="16200000">
              <a:off x="1143000" y="-1143000"/>
              <a:ext cx="6858000" cy="914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1828800" y="228600"/>
              <a:ext cx="61722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2800" b="1" dirty="0" smtClean="0">
                  <a:latin typeface="Times New Roman" pitchFamily="18" charset="0"/>
                  <a:cs typeface="Times New Roman" pitchFamily="18" charset="0"/>
                </a:rPr>
                <a:t>SUPPORTERS OF AVERTISING </a:t>
              </a:r>
              <a:endParaRPr lang="en-US" sz="2800" b="1" dirty="0">
                <a:latin typeface="Times New Roman" pitchFamily="18" charset="0"/>
                <a:cs typeface="Times New Roman" pitchFamily="18" charset="0"/>
              </a:endParaRPr>
            </a:p>
          </p:txBody>
        </p:sp>
        <p:sp>
          <p:nvSpPr>
            <p:cNvPr id="6" name="TextBox 5"/>
            <p:cNvSpPr txBox="1"/>
            <p:nvPr/>
          </p:nvSpPr>
          <p:spPr>
            <a:xfrm>
              <a:off x="609600" y="990600"/>
              <a:ext cx="3962400" cy="1015663"/>
            </a:xfrm>
            <a:prstGeom prst="rect">
              <a:avLst/>
            </a:prstGeom>
            <a:noFill/>
          </p:spPr>
          <p:txBody>
            <a:bodyPr wrap="square" rtlCol="0">
              <a:spAutoFit/>
            </a:bodyPr>
            <a:lstStyle/>
            <a:p>
              <a:pPr algn="ctr"/>
              <a:r>
                <a:rPr lang="en-US" sz="2000" b="1" u="sng" dirty="0" smtClean="0">
                  <a:latin typeface="Times New Roman" pitchFamily="18" charset="0"/>
                  <a:cs typeface="Times New Roman" pitchFamily="18" charset="0"/>
                </a:rPr>
                <a:t>1. CONCERN FOR GIRL CHILD </a:t>
              </a:r>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Some ads show the girl child in a positive role ; such as </a:t>
              </a:r>
              <a:r>
                <a:rPr lang="en-US" sz="2000" dirty="0" err="1" smtClean="0">
                  <a:latin typeface="Times New Roman" pitchFamily="18" charset="0"/>
                  <a:cs typeface="Times New Roman" pitchFamily="18" charset="0"/>
                </a:rPr>
                <a:t>Rasna</a:t>
              </a:r>
              <a:r>
                <a:rPr lang="en-US" sz="2000" dirty="0" smtClean="0">
                  <a:latin typeface="Times New Roman" pitchFamily="18" charset="0"/>
                  <a:cs typeface="Times New Roman" pitchFamily="18" charset="0"/>
                </a:rPr>
                <a:t> </a:t>
              </a:r>
              <a:endParaRPr lang="en-US" sz="2000" dirty="0">
                <a:latin typeface="Times New Roman" pitchFamily="18" charset="0"/>
                <a:cs typeface="Times New Roman" pitchFamily="18" charset="0"/>
              </a:endParaRPr>
            </a:p>
          </p:txBody>
        </p:sp>
        <p:pic>
          <p:nvPicPr>
            <p:cNvPr id="15362" name="Picture 2" descr="Brand Saga: Love for Rasna that refuses to fade... - Social Samosa"/>
            <p:cNvPicPr>
              <a:picLocks noChangeAspect="1" noChangeArrowheads="1"/>
            </p:cNvPicPr>
            <p:nvPr/>
          </p:nvPicPr>
          <p:blipFill>
            <a:blip r:embed="rId3"/>
            <a:srcRect/>
            <a:stretch>
              <a:fillRect/>
            </a:stretch>
          </p:blipFill>
          <p:spPr bwMode="auto">
            <a:xfrm>
              <a:off x="914400" y="2057400"/>
              <a:ext cx="3522134" cy="1981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Box 7"/>
            <p:cNvSpPr txBox="1"/>
            <p:nvPr/>
          </p:nvSpPr>
          <p:spPr>
            <a:xfrm>
              <a:off x="4724400" y="914400"/>
              <a:ext cx="4114800" cy="1200329"/>
            </a:xfrm>
            <a:prstGeom prst="rect">
              <a:avLst/>
            </a:prstGeom>
            <a:noFill/>
          </p:spPr>
          <p:txBody>
            <a:bodyPr wrap="square" rtlCol="0">
              <a:spAutoFit/>
            </a:bodyPr>
            <a:lstStyle/>
            <a:p>
              <a:pPr algn="ctr"/>
              <a:r>
                <a:rPr lang="en-US" b="1" u="sng" dirty="0" smtClean="0">
                  <a:latin typeface="Times New Roman" pitchFamily="18" charset="0"/>
                  <a:cs typeface="Times New Roman" pitchFamily="18" charset="0"/>
                </a:rPr>
                <a:t>2. SOCIAL AWARENESS</a:t>
              </a:r>
            </a:p>
            <a:p>
              <a:pPr algn="ctr"/>
              <a:r>
                <a:rPr lang="en-US" dirty="0" smtClean="0">
                  <a:latin typeface="Times New Roman" pitchFamily="18" charset="0"/>
                  <a:cs typeface="Times New Roman" pitchFamily="18" charset="0"/>
                </a:rPr>
                <a:t>The public service ads such as family planning , literacy campaign , health and safety campaign etc.</a:t>
              </a:r>
              <a:endParaRPr lang="en-US" dirty="0">
                <a:latin typeface="Times New Roman" pitchFamily="18" charset="0"/>
                <a:cs typeface="Times New Roman" pitchFamily="18" charset="0"/>
              </a:endParaRPr>
            </a:p>
          </p:txBody>
        </p:sp>
        <p:pic>
          <p:nvPicPr>
            <p:cNvPr id="9" name="Picture 4" descr="C:\Users\admin\Desktop\unnamed (1).jpg"/>
            <p:cNvPicPr>
              <a:picLocks noChangeAspect="1" noChangeArrowheads="1"/>
            </p:cNvPicPr>
            <p:nvPr/>
          </p:nvPicPr>
          <p:blipFill>
            <a:blip r:embed="rId4"/>
            <a:srcRect/>
            <a:stretch>
              <a:fillRect/>
            </a:stretch>
          </p:blipFill>
          <p:spPr bwMode="auto">
            <a:xfrm>
              <a:off x="5105400" y="2232378"/>
              <a:ext cx="3429000" cy="18824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5366" name="Picture 6"/>
            <p:cNvPicPr>
              <a:picLocks noChangeAspect="1" noChangeArrowheads="1"/>
            </p:cNvPicPr>
            <p:nvPr/>
          </p:nvPicPr>
          <p:blipFill>
            <a:blip r:embed="rId5" cstate="print"/>
            <a:srcRect/>
            <a:stretch>
              <a:fillRect/>
            </a:stretch>
          </p:blipFill>
          <p:spPr bwMode="auto">
            <a:xfrm>
              <a:off x="533400" y="4419600"/>
              <a:ext cx="5181600" cy="21033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4" name="TextBox 13"/>
            <p:cNvSpPr txBox="1"/>
            <p:nvPr/>
          </p:nvSpPr>
          <p:spPr>
            <a:xfrm>
              <a:off x="5791200" y="4495800"/>
              <a:ext cx="3124200" cy="1938992"/>
            </a:xfrm>
            <a:prstGeom prst="rect">
              <a:avLst/>
            </a:prstGeom>
            <a:noFill/>
          </p:spPr>
          <p:txBody>
            <a:bodyPr wrap="square" rtlCol="0">
              <a:spAutoFit/>
            </a:bodyPr>
            <a:lstStyle/>
            <a:p>
              <a:pPr algn="ctr"/>
              <a:r>
                <a:rPr lang="en-US" sz="2000" b="1" u="sng" dirty="0" smtClean="0">
                  <a:latin typeface="Times New Roman" pitchFamily="18" charset="0"/>
                  <a:cs typeface="Times New Roman" pitchFamily="18" charset="0"/>
                </a:rPr>
                <a:t>3. NATIONAL INTEGRATION </a:t>
              </a:r>
            </a:p>
            <a:p>
              <a:pPr algn="ctr"/>
              <a:r>
                <a:rPr lang="en-US" sz="2000" dirty="0" smtClean="0">
                  <a:latin typeface="Times New Roman" pitchFamily="18" charset="0"/>
                  <a:cs typeface="Times New Roman" pitchFamily="18" charset="0"/>
                </a:rPr>
                <a:t>There are ads on national integration, which brings people of different  castes, religion, culture etc</a:t>
              </a:r>
              <a:endParaRPr lang="en-US" sz="2000" dirty="0">
                <a:latin typeface="Times New Roman" pitchFamily="18" charset="0"/>
                <a:cs typeface="Times New Roman" pitchFamily="18" charset="0"/>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0" y="0"/>
            <a:ext cx="9144000" cy="6858000"/>
            <a:chOff x="0" y="0"/>
            <a:chExt cx="9144000" cy="6858000"/>
          </a:xfrm>
        </p:grpSpPr>
        <p:pic>
          <p:nvPicPr>
            <p:cNvPr id="5122" name="Picture 2" descr="C:\Users\admin\Desktop\download (1).jpg"/>
            <p:cNvPicPr>
              <a:picLocks noChangeAspect="1" noChangeArrowheads="1"/>
            </p:cNvPicPr>
            <p:nvPr/>
          </p:nvPicPr>
          <p:blipFill>
            <a:blip r:embed="rId2"/>
            <a:srcRect/>
            <a:stretch>
              <a:fillRect/>
            </a:stretch>
          </p:blipFill>
          <p:spPr bwMode="auto">
            <a:xfrm rot="16200000">
              <a:off x="1143000" y="-1143000"/>
              <a:ext cx="6858000" cy="914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Picture 3"/>
            <p:cNvPicPr>
              <a:picLocks noChangeAspect="1" noChangeArrowheads="1"/>
            </p:cNvPicPr>
            <p:nvPr/>
          </p:nvPicPr>
          <p:blipFill>
            <a:blip r:embed="rId3"/>
            <a:srcRect/>
            <a:stretch>
              <a:fillRect/>
            </a:stretch>
          </p:blipFill>
          <p:spPr bwMode="auto">
            <a:xfrm>
              <a:off x="381000" y="1295400"/>
              <a:ext cx="4014165" cy="259362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TextBox 3"/>
            <p:cNvSpPr txBox="1"/>
            <p:nvPr/>
          </p:nvSpPr>
          <p:spPr>
            <a:xfrm>
              <a:off x="0" y="228600"/>
              <a:ext cx="4419600" cy="1200329"/>
            </a:xfrm>
            <a:prstGeom prst="rect">
              <a:avLst/>
            </a:prstGeom>
            <a:noFill/>
          </p:spPr>
          <p:txBody>
            <a:bodyPr wrap="square" rtlCol="0">
              <a:spAutoFit/>
            </a:bodyPr>
            <a:lstStyle/>
            <a:p>
              <a:pPr algn="ctr"/>
              <a:r>
                <a:rPr lang="en-US" b="1" u="sng" dirty="0" smtClean="0">
                  <a:latin typeface="Times New Roman" pitchFamily="18" charset="0"/>
                  <a:cs typeface="Times New Roman" pitchFamily="18" charset="0"/>
                </a:rPr>
                <a:t>4.SPONSORSHIPS</a:t>
              </a:r>
              <a:r>
                <a:rPr lang="en-US" dirty="0" smtClean="0">
                  <a:latin typeface="Times New Roman" pitchFamily="18" charset="0"/>
                  <a:cs typeface="Times New Roman" pitchFamily="18" charset="0"/>
                </a:rPr>
                <a:t> </a:t>
              </a:r>
            </a:p>
            <a:p>
              <a:pPr algn="ctr"/>
              <a:r>
                <a:rPr lang="en-US" dirty="0" smtClean="0">
                  <a:latin typeface="Times New Roman" pitchFamily="18" charset="0"/>
                  <a:cs typeface="Times New Roman" pitchFamily="18" charset="0"/>
                </a:rPr>
                <a:t>Advertisers sponsor sports </a:t>
              </a:r>
              <a:r>
                <a:rPr lang="en-US" dirty="0" err="1" smtClean="0">
                  <a:latin typeface="Times New Roman" pitchFamily="18" charset="0"/>
                  <a:cs typeface="Times New Roman" pitchFamily="18" charset="0"/>
                </a:rPr>
                <a:t>programmes</a:t>
              </a:r>
              <a:r>
                <a:rPr lang="en-US" dirty="0" smtClean="0">
                  <a:latin typeface="Times New Roman" pitchFamily="18" charset="0"/>
                  <a:cs typeface="Times New Roman" pitchFamily="18" charset="0"/>
                </a:rPr>
                <a:t>, &amp; variety of cultural </a:t>
              </a:r>
              <a:r>
                <a:rPr lang="en-US" dirty="0" err="1" smtClean="0">
                  <a:latin typeface="Times New Roman" pitchFamily="18" charset="0"/>
                  <a:cs typeface="Times New Roman" pitchFamily="18" charset="0"/>
                </a:rPr>
                <a:t>programmes</a:t>
              </a:r>
              <a:r>
                <a:rPr lang="en-US" sz="1600" dirty="0" smtClean="0"/>
                <a:t>.</a:t>
              </a:r>
            </a:p>
            <a:p>
              <a:endParaRPr lang="en-US" dirty="0"/>
            </a:p>
          </p:txBody>
        </p:sp>
        <p:sp>
          <p:nvSpPr>
            <p:cNvPr id="5" name="TextBox 4"/>
            <p:cNvSpPr txBox="1"/>
            <p:nvPr/>
          </p:nvSpPr>
          <p:spPr>
            <a:xfrm>
              <a:off x="4953000" y="228600"/>
              <a:ext cx="4191000" cy="923330"/>
            </a:xfrm>
            <a:prstGeom prst="rect">
              <a:avLst/>
            </a:prstGeom>
            <a:noFill/>
          </p:spPr>
          <p:txBody>
            <a:bodyPr wrap="square" rtlCol="0">
              <a:spAutoFit/>
            </a:bodyPr>
            <a:lstStyle/>
            <a:p>
              <a:pPr algn="ctr"/>
              <a:r>
                <a:rPr lang="en-US" b="1" u="sng" dirty="0" smtClean="0">
                  <a:latin typeface="Times New Roman" pitchFamily="18" charset="0"/>
                  <a:cs typeface="Times New Roman" pitchFamily="18" charset="0"/>
                </a:rPr>
                <a:t>5. CUSTOMS &amp; TRADITIONS</a:t>
              </a:r>
            </a:p>
            <a:p>
              <a:pPr algn="ctr"/>
              <a:r>
                <a:rPr lang="en-US" dirty="0" smtClean="0">
                  <a:latin typeface="Times New Roman" pitchFamily="18" charset="0"/>
                  <a:cs typeface="Times New Roman" pitchFamily="18" charset="0"/>
                </a:rPr>
                <a:t>Ads highlights customs &amp; traditions of India such as strong family ties</a:t>
              </a:r>
              <a:r>
                <a:rPr lang="en-US" dirty="0" smtClean="0"/>
                <a:t>.</a:t>
              </a:r>
              <a:endParaRPr lang="en-US" dirty="0"/>
            </a:p>
          </p:txBody>
        </p:sp>
        <p:pic>
          <p:nvPicPr>
            <p:cNvPr id="13314" name="Picture 2" descr="Why do people buy LIC Policy when the returns are so bad? - Quora"/>
            <p:cNvPicPr>
              <a:picLocks noChangeAspect="1" noChangeArrowheads="1"/>
            </p:cNvPicPr>
            <p:nvPr/>
          </p:nvPicPr>
          <p:blipFill>
            <a:blip r:embed="rId4"/>
            <a:srcRect/>
            <a:stretch>
              <a:fillRect/>
            </a:stretch>
          </p:blipFill>
          <p:spPr bwMode="auto">
            <a:xfrm>
              <a:off x="4876800" y="1295400"/>
              <a:ext cx="4038600" cy="2590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317" name="Picture 5"/>
            <p:cNvPicPr>
              <a:picLocks noChangeAspect="1" noChangeArrowheads="1"/>
            </p:cNvPicPr>
            <p:nvPr/>
          </p:nvPicPr>
          <p:blipFill>
            <a:blip r:embed="rId5"/>
            <a:srcRect/>
            <a:stretch>
              <a:fillRect/>
            </a:stretch>
          </p:blipFill>
          <p:spPr bwMode="auto">
            <a:xfrm>
              <a:off x="457200" y="4267200"/>
              <a:ext cx="5410200" cy="236193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318" name="Picture 6" descr="C:\Users\admin\Desktop\whirlpool-vector-logo.png"/>
            <p:cNvPicPr>
              <a:picLocks noChangeAspect="1" noChangeArrowheads="1"/>
            </p:cNvPicPr>
            <p:nvPr/>
          </p:nvPicPr>
          <p:blipFill>
            <a:blip r:embed="rId6"/>
            <a:srcRect/>
            <a:stretch>
              <a:fillRect/>
            </a:stretch>
          </p:blipFill>
          <p:spPr bwMode="auto">
            <a:xfrm>
              <a:off x="3962400" y="3810000"/>
              <a:ext cx="1752600" cy="1752600"/>
            </a:xfrm>
            <a:prstGeom prst="rect">
              <a:avLst/>
            </a:prstGeom>
            <a:noFill/>
          </p:spPr>
        </p:pic>
        <p:sp>
          <p:nvSpPr>
            <p:cNvPr id="10" name="TextBox 9"/>
            <p:cNvSpPr txBox="1"/>
            <p:nvPr/>
          </p:nvSpPr>
          <p:spPr>
            <a:xfrm>
              <a:off x="5867400" y="4495800"/>
              <a:ext cx="3276600" cy="1908215"/>
            </a:xfrm>
            <a:prstGeom prst="rect">
              <a:avLst/>
            </a:prstGeom>
            <a:noFill/>
          </p:spPr>
          <p:txBody>
            <a:bodyPr wrap="square" rtlCol="0">
              <a:spAutoFit/>
            </a:bodyPr>
            <a:lstStyle/>
            <a:p>
              <a:pPr algn="ctr"/>
              <a:r>
                <a:rPr lang="en-US" sz="2000" b="1" u="sng" dirty="0" smtClean="0">
                  <a:latin typeface="Times New Roman" pitchFamily="18" charset="0"/>
                  <a:cs typeface="Times New Roman" pitchFamily="18" charset="0"/>
                </a:rPr>
                <a:t>6.CARING MALES</a:t>
              </a:r>
            </a:p>
            <a:p>
              <a:pPr algn="ctr"/>
              <a:r>
                <a:rPr lang="en-US" sz="2000" dirty="0" smtClean="0">
                  <a:latin typeface="Times New Roman" pitchFamily="18" charset="0"/>
                  <a:cs typeface="Times New Roman" pitchFamily="18" charset="0"/>
                </a:rPr>
                <a:t>Ads depict </a:t>
              </a:r>
              <a:r>
                <a:rPr lang="en-US" sz="2000" dirty="0" err="1" smtClean="0">
                  <a:latin typeface="Times New Roman" pitchFamily="18" charset="0"/>
                  <a:cs typeface="Times New Roman" pitchFamily="18" charset="0"/>
                </a:rPr>
                <a:t>malesnot</a:t>
              </a:r>
              <a:r>
                <a:rPr lang="en-US" sz="2000" dirty="0" smtClean="0">
                  <a:latin typeface="Times New Roman" pitchFamily="18" charset="0"/>
                  <a:cs typeface="Times New Roman" pitchFamily="18" charset="0"/>
                </a:rPr>
                <a:t> only in macho roles, but that of a good father, or a good husband</a:t>
              </a:r>
            </a:p>
            <a:p>
              <a:endParaRPr lang="en-US" dirty="0"/>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04800" y="228600"/>
            <a:ext cx="8610600" cy="6400800"/>
            <a:chOff x="304800" y="228600"/>
            <a:chExt cx="8610600" cy="6400800"/>
          </a:xfrm>
        </p:grpSpPr>
        <p:sp>
          <p:nvSpPr>
            <p:cNvPr id="2" name="Rectangle 1"/>
            <p:cNvSpPr/>
            <p:nvPr/>
          </p:nvSpPr>
          <p:spPr>
            <a:xfrm>
              <a:off x="304800" y="228600"/>
              <a:ext cx="8610600" cy="6400800"/>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4" descr="C:\Users\admin\Desktop\illustration-vector-business-concept_71983-52.jpg"/>
            <p:cNvPicPr>
              <a:picLocks noChangeAspect="1" noChangeArrowheads="1"/>
            </p:cNvPicPr>
            <p:nvPr/>
          </p:nvPicPr>
          <p:blipFill>
            <a:blip r:embed="rId2"/>
            <a:srcRect/>
            <a:stretch>
              <a:fillRect/>
            </a:stretch>
          </p:blipFill>
          <p:spPr bwMode="auto">
            <a:xfrm>
              <a:off x="533400" y="457200"/>
              <a:ext cx="8153400" cy="2971800"/>
            </a:xfrm>
            <a:prstGeom prst="rect">
              <a:avLst/>
            </a:prstGeom>
            <a:noFill/>
          </p:spPr>
        </p:pic>
        <p:sp>
          <p:nvSpPr>
            <p:cNvPr id="4" name="Rectangle 3"/>
            <p:cNvSpPr/>
            <p:nvPr/>
          </p:nvSpPr>
          <p:spPr>
            <a:xfrm>
              <a:off x="457200" y="3505200"/>
              <a:ext cx="8305800" cy="3046988"/>
            </a:xfrm>
            <a:prstGeom prst="rect">
              <a:avLst/>
            </a:prstGeom>
          </p:spPr>
          <p:txBody>
            <a:bodyPr wrap="square">
              <a:spAutoFit/>
            </a:bodyPr>
            <a:lstStyle/>
            <a:p>
              <a:pPr algn="ctr"/>
              <a:r>
                <a:rPr lang="en-US" sz="2400" b="1" u="sng" dirty="0" smtClean="0">
                  <a:latin typeface="Times New Roman" pitchFamily="18" charset="0"/>
                  <a:cs typeface="Times New Roman" pitchFamily="18" charset="0"/>
                </a:rPr>
                <a:t>INTRODUCTION </a:t>
              </a:r>
            </a:p>
            <a:p>
              <a:r>
                <a:rPr lang="en-US" sz="2400" dirty="0" smtClean="0">
                  <a:latin typeface="Times New Roman" pitchFamily="18" charset="0"/>
                  <a:cs typeface="Times New Roman" pitchFamily="18" charset="0"/>
                </a:rPr>
                <a:t>• In this era of globalization and deregulation, advertising has acquired a new status.</a:t>
              </a:r>
            </a:p>
            <a:p>
              <a:r>
                <a:rPr lang="en-US" sz="2400" dirty="0" smtClean="0">
                  <a:latin typeface="Times New Roman" pitchFamily="18" charset="0"/>
                  <a:cs typeface="Times New Roman" pitchFamily="18" charset="0"/>
                </a:rPr>
                <a:t> • As a matter of fact, advertising creates employment opportunities, provides information regarding the developments taking place in the society, contributes to economic growth, and provides information about products and services available in the market which helps in taking buying decisions</a:t>
              </a:r>
              <a:r>
                <a:rPr lang="en-US" sz="2400" dirty="0" smtClean="0"/>
                <a:t>.</a:t>
              </a:r>
              <a:endParaRPr lang="en-US" sz="2400" dirty="0"/>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0" y="0"/>
            <a:ext cx="9144000" cy="6858000"/>
            <a:chOff x="0" y="0"/>
            <a:chExt cx="9144000" cy="6858000"/>
          </a:xfrm>
        </p:grpSpPr>
        <p:sp>
          <p:nvSpPr>
            <p:cNvPr id="2" name="Rectangle 1"/>
            <p:cNvSpPr/>
            <p:nvPr/>
          </p:nvSpPr>
          <p:spPr>
            <a:xfrm>
              <a:off x="0" y="0"/>
              <a:ext cx="9144000" cy="6858000"/>
            </a:xfrm>
            <a:prstGeom prst="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tx1"/>
                  </a:solidFill>
                </a:ln>
              </a:endParaRPr>
            </a:p>
          </p:txBody>
        </p:sp>
        <p:pic>
          <p:nvPicPr>
            <p:cNvPr id="12289" name="Picture 1" descr="C:\Users\admin\Desktop\plus_minus.png"/>
            <p:cNvPicPr>
              <a:picLocks noChangeAspect="1" noChangeArrowheads="1"/>
            </p:cNvPicPr>
            <p:nvPr/>
          </p:nvPicPr>
          <p:blipFill>
            <a:blip r:embed="rId2"/>
            <a:srcRect/>
            <a:stretch>
              <a:fillRect/>
            </a:stretch>
          </p:blipFill>
          <p:spPr bwMode="auto">
            <a:xfrm>
              <a:off x="2514600" y="4532341"/>
              <a:ext cx="4038600" cy="1991752"/>
            </a:xfrm>
            <a:prstGeom prst="rect">
              <a:avLst/>
            </a:prstGeom>
            <a:noFill/>
          </p:spPr>
        </p:pic>
        <p:sp>
          <p:nvSpPr>
            <p:cNvPr id="4" name="TextBox 3"/>
            <p:cNvSpPr txBox="1"/>
            <p:nvPr/>
          </p:nvSpPr>
          <p:spPr>
            <a:xfrm>
              <a:off x="457200" y="4648200"/>
              <a:ext cx="2362200" cy="1938992"/>
            </a:xfrm>
            <a:prstGeom prst="rect">
              <a:avLst/>
            </a:prstGeom>
            <a:noFill/>
          </p:spPr>
          <p:txBody>
            <a:bodyPr wrap="square" rtlCol="0">
              <a:spAutoFit/>
            </a:bodyPr>
            <a:lstStyle/>
            <a:p>
              <a:pPr algn="ctr"/>
              <a:r>
                <a:rPr lang="en-US" sz="2000" b="1" u="sng" dirty="0" smtClean="0">
                  <a:solidFill>
                    <a:srgbClr val="FF0000"/>
                  </a:solidFill>
                  <a:latin typeface="Times New Roman" pitchFamily="18" charset="0"/>
                  <a:cs typeface="Times New Roman" pitchFamily="18" charset="0"/>
                </a:rPr>
                <a:t>NEGATIVE EFFECT OF ADVERTISING ON INDIAN VALUES &amp; CULTURE</a:t>
              </a:r>
              <a:endParaRPr lang="en-US" sz="2000" b="1" u="sng" dirty="0">
                <a:solidFill>
                  <a:srgbClr val="FF0000"/>
                </a:solidFill>
                <a:latin typeface="Times New Roman" pitchFamily="18" charset="0"/>
                <a:cs typeface="Times New Roman" pitchFamily="18" charset="0"/>
              </a:endParaRPr>
            </a:p>
          </p:txBody>
        </p:sp>
        <p:sp>
          <p:nvSpPr>
            <p:cNvPr id="5" name="TextBox 4"/>
            <p:cNvSpPr txBox="1"/>
            <p:nvPr/>
          </p:nvSpPr>
          <p:spPr>
            <a:xfrm>
              <a:off x="6248400" y="4642009"/>
              <a:ext cx="2362200" cy="2215991"/>
            </a:xfrm>
            <a:prstGeom prst="rect">
              <a:avLst/>
            </a:prstGeom>
            <a:noFill/>
          </p:spPr>
          <p:txBody>
            <a:bodyPr wrap="square" rtlCol="0">
              <a:spAutoFit/>
            </a:bodyPr>
            <a:lstStyle/>
            <a:p>
              <a:pPr algn="ctr"/>
              <a:r>
                <a:rPr lang="en-US" sz="2000" b="1" u="sng" dirty="0" smtClean="0">
                  <a:solidFill>
                    <a:srgbClr val="00B050"/>
                  </a:solidFill>
                  <a:latin typeface="Times New Roman" pitchFamily="18" charset="0"/>
                  <a:cs typeface="Times New Roman" pitchFamily="18" charset="0"/>
                </a:rPr>
                <a:t>POSITIVE</a:t>
              </a:r>
            </a:p>
            <a:p>
              <a:pPr algn="ctr"/>
              <a:r>
                <a:rPr lang="en-US" sz="2000" b="1" u="sng" dirty="0" smtClean="0">
                  <a:solidFill>
                    <a:srgbClr val="00B050"/>
                  </a:solidFill>
                  <a:latin typeface="Times New Roman" pitchFamily="18" charset="0"/>
                  <a:cs typeface="Times New Roman" pitchFamily="18" charset="0"/>
                </a:rPr>
                <a:t>EFFECT OF ADVERTISING ON INDIAN VALUES &amp; CULTURE</a:t>
              </a:r>
            </a:p>
            <a:p>
              <a:endParaRPr lang="en-US" dirty="0"/>
            </a:p>
          </p:txBody>
        </p:sp>
        <p:sp>
          <p:nvSpPr>
            <p:cNvPr id="6" name="TextBox 5"/>
            <p:cNvSpPr txBox="1"/>
            <p:nvPr/>
          </p:nvSpPr>
          <p:spPr>
            <a:xfrm>
              <a:off x="5105400" y="304800"/>
              <a:ext cx="3810000" cy="2000548"/>
            </a:xfrm>
            <a:prstGeom prst="rect">
              <a:avLst/>
            </a:prstGeom>
            <a:noFill/>
          </p:spPr>
          <p:txBody>
            <a:bodyPr wrap="square" rtlCol="0">
              <a:spAutoFit/>
            </a:bodyPr>
            <a:lstStyle/>
            <a:p>
              <a:pPr algn="ctr"/>
              <a:r>
                <a:rPr lang="en-US" sz="2400" b="1" u="sng" dirty="0" smtClean="0">
                  <a:solidFill>
                    <a:srgbClr val="00B050"/>
                  </a:solidFill>
                  <a:latin typeface="Times New Roman" pitchFamily="18" charset="0"/>
                  <a:cs typeface="Times New Roman" pitchFamily="18" charset="0"/>
                </a:rPr>
                <a:t>ECONOMIC EFFECTS:</a:t>
              </a:r>
            </a:p>
            <a:p>
              <a:pPr algn="ctr">
                <a:buFont typeface="Wingdings" pitchFamily="2" charset="2"/>
                <a:buChar char="Ø"/>
              </a:pPr>
              <a:r>
                <a:rPr lang="en-US" sz="2000" dirty="0" smtClean="0">
                  <a:solidFill>
                    <a:srgbClr val="00B050"/>
                  </a:solidFill>
                  <a:latin typeface="Times New Roman" pitchFamily="18" charset="0"/>
                  <a:cs typeface="Times New Roman" pitchFamily="18" charset="0"/>
                </a:rPr>
                <a:t>Reduce consumer price</a:t>
              </a:r>
            </a:p>
            <a:p>
              <a:pPr algn="ctr">
                <a:buFont typeface="Wingdings" pitchFamily="2" charset="2"/>
                <a:buChar char="Ø"/>
              </a:pPr>
              <a:r>
                <a:rPr lang="en-US" sz="2000" dirty="0" smtClean="0">
                  <a:solidFill>
                    <a:srgbClr val="00B050"/>
                  </a:solidFill>
                  <a:latin typeface="Times New Roman" pitchFamily="18" charset="0"/>
                  <a:cs typeface="Times New Roman" pitchFamily="18" charset="0"/>
                </a:rPr>
                <a:t>Promotes competition</a:t>
              </a:r>
            </a:p>
            <a:p>
              <a:pPr algn="ctr">
                <a:buFont typeface="Wingdings" pitchFamily="2" charset="2"/>
                <a:buChar char="Ø"/>
              </a:pPr>
              <a:r>
                <a:rPr lang="en-US" sz="2000" dirty="0" smtClean="0">
                  <a:solidFill>
                    <a:srgbClr val="00B050"/>
                  </a:solidFill>
                  <a:latin typeface="Times New Roman" pitchFamily="18" charset="0"/>
                  <a:cs typeface="Times New Roman" pitchFamily="18" charset="0"/>
                </a:rPr>
                <a:t>Expands business</a:t>
              </a:r>
            </a:p>
            <a:p>
              <a:pPr algn="ctr">
                <a:buFont typeface="Wingdings" pitchFamily="2" charset="2"/>
                <a:buChar char="Ø"/>
              </a:pPr>
              <a:r>
                <a:rPr lang="en-US" sz="2000" dirty="0" smtClean="0">
                  <a:solidFill>
                    <a:srgbClr val="00B050"/>
                  </a:solidFill>
                  <a:latin typeface="Times New Roman" pitchFamily="18" charset="0"/>
                  <a:cs typeface="Times New Roman" pitchFamily="18" charset="0"/>
                </a:rPr>
                <a:t>Generates higher economic growth</a:t>
              </a:r>
              <a:endParaRPr lang="en-US" sz="2000" dirty="0">
                <a:solidFill>
                  <a:srgbClr val="00B050"/>
                </a:solidFill>
                <a:latin typeface="Times New Roman" pitchFamily="18" charset="0"/>
                <a:cs typeface="Times New Roman" pitchFamily="18" charset="0"/>
              </a:endParaRPr>
            </a:p>
          </p:txBody>
        </p:sp>
        <p:sp>
          <p:nvSpPr>
            <p:cNvPr id="7" name="TextBox 6"/>
            <p:cNvSpPr txBox="1"/>
            <p:nvPr/>
          </p:nvSpPr>
          <p:spPr>
            <a:xfrm>
              <a:off x="5029200" y="2362200"/>
              <a:ext cx="4114800" cy="1692771"/>
            </a:xfrm>
            <a:prstGeom prst="rect">
              <a:avLst/>
            </a:prstGeom>
            <a:noFill/>
          </p:spPr>
          <p:txBody>
            <a:bodyPr wrap="square" rtlCol="0">
              <a:spAutoFit/>
            </a:bodyPr>
            <a:lstStyle/>
            <a:p>
              <a:pPr algn="ctr"/>
              <a:r>
                <a:rPr lang="en-US" sz="2400" b="1" u="sng" dirty="0" smtClean="0">
                  <a:solidFill>
                    <a:srgbClr val="00B050"/>
                  </a:solidFill>
                  <a:latin typeface="Times New Roman" pitchFamily="18" charset="0"/>
                  <a:cs typeface="Times New Roman" pitchFamily="18" charset="0"/>
                </a:rPr>
                <a:t>SOCIAL EFFECTS</a:t>
              </a:r>
              <a:r>
                <a:rPr lang="en-US" sz="2000" dirty="0" smtClean="0">
                  <a:solidFill>
                    <a:srgbClr val="00B050"/>
                  </a:solidFill>
                  <a:latin typeface="Times New Roman" pitchFamily="18" charset="0"/>
                  <a:cs typeface="Times New Roman" pitchFamily="18" charset="0"/>
                </a:rPr>
                <a:t>:</a:t>
              </a:r>
            </a:p>
            <a:p>
              <a:pPr algn="ctr">
                <a:buFont typeface="Wingdings" pitchFamily="2" charset="2"/>
                <a:buChar char="Ø"/>
              </a:pPr>
              <a:r>
                <a:rPr lang="en-US" sz="2000" dirty="0" smtClean="0">
                  <a:solidFill>
                    <a:srgbClr val="00B050"/>
                  </a:solidFill>
                  <a:latin typeface="Times New Roman" pitchFamily="18" charset="0"/>
                  <a:cs typeface="Times New Roman" pitchFamily="18" charset="0"/>
                </a:rPr>
                <a:t>Higher standard of living </a:t>
              </a:r>
            </a:p>
            <a:p>
              <a:pPr algn="ctr">
                <a:buFont typeface="Wingdings" pitchFamily="2" charset="2"/>
                <a:buChar char="Ø"/>
              </a:pPr>
              <a:r>
                <a:rPr lang="en-US" sz="2000" dirty="0" smtClean="0">
                  <a:solidFill>
                    <a:srgbClr val="00B050"/>
                  </a:solidFill>
                  <a:latin typeface="Times New Roman" pitchFamily="18" charset="0"/>
                  <a:cs typeface="Times New Roman" pitchFamily="18" charset="0"/>
                </a:rPr>
                <a:t>Upgrade cultural values</a:t>
              </a:r>
            </a:p>
            <a:p>
              <a:pPr algn="ctr">
                <a:buFont typeface="Wingdings" pitchFamily="2" charset="2"/>
                <a:buChar char="Ø"/>
              </a:pPr>
              <a:r>
                <a:rPr lang="en-US" sz="2000" dirty="0" smtClean="0">
                  <a:solidFill>
                    <a:srgbClr val="00B050"/>
                  </a:solidFill>
                  <a:latin typeface="Times New Roman" pitchFamily="18" charset="0"/>
                  <a:cs typeface="Times New Roman" pitchFamily="18" charset="0"/>
                </a:rPr>
                <a:t>Promote communal harmony </a:t>
              </a:r>
            </a:p>
            <a:p>
              <a:pPr algn="ctr">
                <a:buFont typeface="Wingdings" pitchFamily="2" charset="2"/>
                <a:buChar char="Ø"/>
              </a:pPr>
              <a:r>
                <a:rPr lang="en-US" sz="2000" dirty="0" smtClean="0">
                  <a:solidFill>
                    <a:srgbClr val="00B050"/>
                  </a:solidFill>
                  <a:latin typeface="Times New Roman" pitchFamily="18" charset="0"/>
                  <a:cs typeface="Times New Roman" pitchFamily="18" charset="0"/>
                </a:rPr>
                <a:t>Promote social welfare </a:t>
              </a:r>
              <a:endParaRPr lang="en-US" sz="2000" dirty="0">
                <a:solidFill>
                  <a:srgbClr val="00B050"/>
                </a:solidFill>
                <a:latin typeface="Times New Roman" pitchFamily="18" charset="0"/>
                <a:cs typeface="Times New Roman" pitchFamily="18" charset="0"/>
              </a:endParaRPr>
            </a:p>
          </p:txBody>
        </p:sp>
        <p:sp>
          <p:nvSpPr>
            <p:cNvPr id="8" name="Up Arrow 7"/>
            <p:cNvSpPr/>
            <p:nvPr/>
          </p:nvSpPr>
          <p:spPr>
            <a:xfrm>
              <a:off x="7086600" y="4038600"/>
              <a:ext cx="533400" cy="533400"/>
            </a:xfrm>
            <a:prstGeom prst="upArrow">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0" y="304800"/>
              <a:ext cx="3886200" cy="1692771"/>
            </a:xfrm>
            <a:prstGeom prst="rect">
              <a:avLst/>
            </a:prstGeom>
            <a:noFill/>
          </p:spPr>
          <p:txBody>
            <a:bodyPr wrap="square" rtlCol="0">
              <a:spAutoFit/>
            </a:bodyPr>
            <a:lstStyle/>
            <a:p>
              <a:pPr algn="ctr"/>
              <a:r>
                <a:rPr lang="en-US" sz="2400" b="1" u="sng" dirty="0" smtClean="0">
                  <a:solidFill>
                    <a:srgbClr val="FF0000"/>
                  </a:solidFill>
                  <a:latin typeface="Times New Roman" pitchFamily="18" charset="0"/>
                  <a:cs typeface="Times New Roman" pitchFamily="18" charset="0"/>
                </a:rPr>
                <a:t>ECONOMIC EFFECTS:</a:t>
              </a:r>
            </a:p>
            <a:p>
              <a:pPr algn="ctr">
                <a:buFont typeface="Wingdings" pitchFamily="2" charset="2"/>
                <a:buChar char="Ø"/>
              </a:pPr>
              <a:r>
                <a:rPr lang="en-US" sz="2000" dirty="0" smtClean="0">
                  <a:solidFill>
                    <a:srgbClr val="FF0000"/>
                  </a:solidFill>
                  <a:latin typeface="Times New Roman" pitchFamily="18" charset="0"/>
                  <a:cs typeface="Times New Roman" pitchFamily="18" charset="0"/>
                </a:rPr>
                <a:t>Concentration of economic power</a:t>
              </a:r>
            </a:p>
            <a:p>
              <a:pPr algn="ctr">
                <a:buFont typeface="Wingdings" pitchFamily="2" charset="2"/>
                <a:buChar char="Ø"/>
              </a:pPr>
              <a:r>
                <a:rPr lang="en-US" sz="2000" dirty="0" smtClean="0">
                  <a:solidFill>
                    <a:srgbClr val="FF0000"/>
                  </a:solidFill>
                  <a:latin typeface="Times New Roman" pitchFamily="18" charset="0"/>
                  <a:cs typeface="Times New Roman" pitchFamily="18" charset="0"/>
                </a:rPr>
                <a:t>Increase consumer prices</a:t>
              </a:r>
            </a:p>
            <a:p>
              <a:pPr algn="ctr">
                <a:buFont typeface="Wingdings" pitchFamily="2" charset="2"/>
                <a:buChar char="Ø"/>
              </a:pPr>
              <a:r>
                <a:rPr lang="en-US" sz="2000" dirty="0" smtClean="0">
                  <a:solidFill>
                    <a:srgbClr val="FF0000"/>
                  </a:solidFill>
                  <a:latin typeface="Times New Roman" pitchFamily="18" charset="0"/>
                  <a:cs typeface="Times New Roman" pitchFamily="18" charset="0"/>
                </a:rPr>
                <a:t>Unproductive use of funds</a:t>
              </a:r>
            </a:p>
            <a:p>
              <a:pPr algn="ctr">
                <a:buFont typeface="Wingdings" pitchFamily="2" charset="2"/>
                <a:buChar char="Ø"/>
              </a:pPr>
              <a:r>
                <a:rPr lang="en-US" sz="2000" dirty="0" smtClean="0">
                  <a:solidFill>
                    <a:srgbClr val="FF0000"/>
                  </a:solidFill>
                  <a:latin typeface="Times New Roman" pitchFamily="18" charset="0"/>
                  <a:cs typeface="Times New Roman" pitchFamily="18" charset="0"/>
                </a:rPr>
                <a:t>Affect economic well-being </a:t>
              </a:r>
              <a:endParaRPr lang="en-US" sz="2000" dirty="0">
                <a:solidFill>
                  <a:srgbClr val="FF0000"/>
                </a:solidFill>
                <a:latin typeface="Times New Roman" pitchFamily="18" charset="0"/>
                <a:cs typeface="Times New Roman" pitchFamily="18" charset="0"/>
              </a:endParaRPr>
            </a:p>
          </p:txBody>
        </p:sp>
        <p:sp>
          <p:nvSpPr>
            <p:cNvPr id="10" name="TextBox 9"/>
            <p:cNvSpPr txBox="1"/>
            <p:nvPr/>
          </p:nvSpPr>
          <p:spPr>
            <a:xfrm>
              <a:off x="228600" y="2057400"/>
              <a:ext cx="3352800" cy="2000548"/>
            </a:xfrm>
            <a:prstGeom prst="rect">
              <a:avLst/>
            </a:prstGeom>
            <a:noFill/>
          </p:spPr>
          <p:txBody>
            <a:bodyPr wrap="square" rtlCol="0">
              <a:spAutoFit/>
            </a:bodyPr>
            <a:lstStyle/>
            <a:p>
              <a:pPr algn="ctr"/>
              <a:r>
                <a:rPr lang="en-US" sz="2400" b="1" u="sng" dirty="0" smtClean="0">
                  <a:solidFill>
                    <a:srgbClr val="FF0000"/>
                  </a:solidFill>
                  <a:latin typeface="Times New Roman" pitchFamily="18" charset="0"/>
                  <a:cs typeface="Times New Roman" pitchFamily="18" charset="0"/>
                </a:rPr>
                <a:t>SOCIAL EFFECTS:</a:t>
              </a:r>
            </a:p>
            <a:p>
              <a:pPr algn="ctr">
                <a:buFont typeface="Wingdings" pitchFamily="2" charset="2"/>
                <a:buChar char="Ø"/>
              </a:pPr>
              <a:r>
                <a:rPr lang="en-US" sz="2000" dirty="0" smtClean="0">
                  <a:solidFill>
                    <a:srgbClr val="FF0000"/>
                  </a:solidFill>
                  <a:latin typeface="Times New Roman" pitchFamily="18" charset="0"/>
                  <a:cs typeface="Times New Roman" pitchFamily="18" charset="0"/>
                </a:rPr>
                <a:t>Degrade cultural value</a:t>
              </a:r>
            </a:p>
            <a:p>
              <a:pPr algn="ctr">
                <a:buFont typeface="Wingdings" pitchFamily="2" charset="2"/>
                <a:buChar char="Ø"/>
              </a:pPr>
              <a:r>
                <a:rPr lang="en-US" sz="2000" dirty="0" smtClean="0">
                  <a:solidFill>
                    <a:srgbClr val="FF0000"/>
                  </a:solidFill>
                  <a:latin typeface="Times New Roman" pitchFamily="18" charset="0"/>
                  <a:cs typeface="Times New Roman" pitchFamily="18" charset="0"/>
                </a:rPr>
                <a:t>Create material values</a:t>
              </a:r>
            </a:p>
            <a:p>
              <a:pPr algn="ctr">
                <a:buFont typeface="Wingdings" pitchFamily="2" charset="2"/>
                <a:buChar char="Ø"/>
              </a:pPr>
              <a:r>
                <a:rPr lang="en-US" sz="2000" dirty="0" smtClean="0">
                  <a:solidFill>
                    <a:srgbClr val="FF0000"/>
                  </a:solidFill>
                  <a:latin typeface="Times New Roman" pitchFamily="18" charset="0"/>
                  <a:cs typeface="Times New Roman" pitchFamily="18" charset="0"/>
                </a:rPr>
                <a:t>Create social &amp; racial discrimination</a:t>
              </a:r>
            </a:p>
            <a:p>
              <a:pPr algn="ctr">
                <a:buFont typeface="Wingdings" pitchFamily="2" charset="2"/>
                <a:buChar char="Ø"/>
              </a:pPr>
              <a:r>
                <a:rPr lang="en-US" sz="2000" dirty="0" smtClean="0">
                  <a:solidFill>
                    <a:srgbClr val="FF0000"/>
                  </a:solidFill>
                  <a:latin typeface="Times New Roman" pitchFamily="18" charset="0"/>
                  <a:cs typeface="Times New Roman" pitchFamily="18" charset="0"/>
                </a:rPr>
                <a:t>Affect social wellbeing </a:t>
              </a:r>
              <a:endParaRPr lang="en-US" sz="2000" dirty="0">
                <a:solidFill>
                  <a:srgbClr val="FF0000"/>
                </a:solidFill>
                <a:latin typeface="Times New Roman" pitchFamily="18" charset="0"/>
                <a:cs typeface="Times New Roman" pitchFamily="18" charset="0"/>
              </a:endParaRPr>
            </a:p>
          </p:txBody>
        </p:sp>
        <p:sp>
          <p:nvSpPr>
            <p:cNvPr id="11" name="Up Arrow 10"/>
            <p:cNvSpPr/>
            <p:nvPr/>
          </p:nvSpPr>
          <p:spPr>
            <a:xfrm>
              <a:off x="1447800" y="4038600"/>
              <a:ext cx="533400" cy="533400"/>
            </a:xfrm>
            <a:prstGeom prst="up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0" name="Picture 2" descr="C:\Users\admin\Desktop\Dion+Marketing+uses+digital+advertising+to+help+clients+reach+beyond+their+existing+network.png"/>
            <p:cNvPicPr>
              <a:picLocks noChangeAspect="1" noChangeArrowheads="1"/>
            </p:cNvPicPr>
            <p:nvPr/>
          </p:nvPicPr>
          <p:blipFill>
            <a:blip r:embed="rId3"/>
            <a:srcRect/>
            <a:stretch>
              <a:fillRect/>
            </a:stretch>
          </p:blipFill>
          <p:spPr bwMode="auto">
            <a:xfrm>
              <a:off x="3505200" y="0"/>
              <a:ext cx="2071687" cy="4895850"/>
            </a:xfrm>
            <a:prstGeom prst="rect">
              <a:avLst/>
            </a:prstGeom>
            <a:noFill/>
          </p:spPr>
        </p:pic>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228600" y="218782"/>
            <a:ext cx="8686800" cy="6410618"/>
            <a:chOff x="228600" y="218782"/>
            <a:chExt cx="8686800" cy="6410618"/>
          </a:xfrm>
        </p:grpSpPr>
        <p:pic>
          <p:nvPicPr>
            <p:cNvPr id="1026" name="Picture 2" descr="C:\Users\admin\Downloads\IMG_8728.jpg"/>
            <p:cNvPicPr>
              <a:picLocks noChangeAspect="1" noChangeArrowheads="1"/>
            </p:cNvPicPr>
            <p:nvPr/>
          </p:nvPicPr>
          <p:blipFill>
            <a:blip r:embed="rId2"/>
            <a:srcRect/>
            <a:stretch>
              <a:fillRect/>
            </a:stretch>
          </p:blipFill>
          <p:spPr bwMode="auto">
            <a:xfrm>
              <a:off x="228600" y="218782"/>
              <a:ext cx="8686800" cy="6410618"/>
            </a:xfrm>
            <a:prstGeom prst="rect">
              <a:avLst/>
            </a:prstGeom>
            <a:ln w="228600" cap="sq" cmpd="thickThin">
              <a:solidFill>
                <a:srgbClr val="000000"/>
              </a:solidFill>
              <a:prstDash val="solid"/>
              <a:miter lim="800000"/>
            </a:ln>
            <a:effectLst>
              <a:innerShdw blurRad="76200">
                <a:srgbClr val="000000"/>
              </a:innerShdw>
            </a:effectLst>
          </p:spPr>
        </p:pic>
        <p:sp>
          <p:nvSpPr>
            <p:cNvPr id="3" name="TextBox 2"/>
            <p:cNvSpPr txBox="1"/>
            <p:nvPr/>
          </p:nvSpPr>
          <p:spPr>
            <a:xfrm>
              <a:off x="381000" y="3048000"/>
              <a:ext cx="8458200" cy="156966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9600" dirty="0" smtClean="0">
                  <a:latin typeface="Aharoni" pitchFamily="2" charset="-79"/>
                  <a:cs typeface="Aharoni" pitchFamily="2" charset="-79"/>
                </a:rPr>
                <a:t>THANK YOU !</a:t>
              </a:r>
              <a:endParaRPr lang="en-US" sz="9600" dirty="0">
                <a:latin typeface="Aharoni" pitchFamily="2" charset="-79"/>
                <a:cs typeface="Aharoni" pitchFamily="2" charset="-79"/>
              </a:endParaRPr>
            </a:p>
          </p:txBody>
        </p:sp>
        <p:sp>
          <p:nvSpPr>
            <p:cNvPr id="4" name="TextBox 3"/>
            <p:cNvSpPr txBox="1"/>
            <p:nvPr/>
          </p:nvSpPr>
          <p:spPr>
            <a:xfrm>
              <a:off x="838200" y="762000"/>
              <a:ext cx="7086600" cy="461665"/>
            </a:xfrm>
            <a:prstGeom prst="rect">
              <a:avLst/>
            </a:prstGeom>
            <a:noFill/>
          </p:spPr>
          <p:txBody>
            <a:bodyPr wrap="square" rtlCol="0">
              <a:spAutoFit/>
            </a:bodyPr>
            <a:lstStyle/>
            <a:p>
              <a:pPr algn="ctr"/>
              <a:r>
                <a:rPr lang="en-US" sz="2400" b="1" u="sng" dirty="0" smtClean="0">
                  <a:latin typeface="Aharoni" pitchFamily="2" charset="-79"/>
                  <a:cs typeface="Aharoni" pitchFamily="2" charset="-79"/>
                </a:rPr>
                <a:t>THAKUR COLLEGE OF SCIENCE &amp; COMMERCE </a:t>
              </a:r>
              <a:endParaRPr lang="en-US" sz="2400" b="1" u="sng" dirty="0">
                <a:latin typeface="Aharoni" pitchFamily="2" charset="-79"/>
                <a:cs typeface="Aharoni" pitchFamily="2" charset="-79"/>
              </a:endParaRPr>
            </a:p>
          </p:txBody>
        </p:sp>
        <p:sp>
          <p:nvSpPr>
            <p:cNvPr id="5" name="TextBox 4"/>
            <p:cNvSpPr txBox="1"/>
            <p:nvPr/>
          </p:nvSpPr>
          <p:spPr>
            <a:xfrm>
              <a:off x="2133600" y="1219200"/>
              <a:ext cx="4495800" cy="400110"/>
            </a:xfrm>
            <a:prstGeom prst="rect">
              <a:avLst/>
            </a:prstGeom>
            <a:noFill/>
          </p:spPr>
          <p:txBody>
            <a:bodyPr wrap="square" rtlCol="0">
              <a:spAutoFit/>
            </a:bodyPr>
            <a:lstStyle/>
            <a:p>
              <a:pPr algn="ctr"/>
              <a:r>
                <a:rPr lang="en-US" sz="2000" u="sng" dirty="0" smtClean="0">
                  <a:latin typeface="Aharoni" pitchFamily="2" charset="-79"/>
                  <a:cs typeface="Aharoni" pitchFamily="2" charset="-79"/>
                </a:rPr>
                <a:t>DEPARTMENT OF COMMERCE </a:t>
              </a:r>
              <a:endParaRPr lang="en-US" sz="2000" u="sng" dirty="0">
                <a:latin typeface="Aharoni" pitchFamily="2" charset="-79"/>
                <a:cs typeface="Aharoni" pitchFamily="2" charset="-79"/>
              </a:endParaRPr>
            </a:p>
          </p:txBody>
        </p:sp>
        <p:sp>
          <p:nvSpPr>
            <p:cNvPr id="6" name="TextBox 5"/>
            <p:cNvSpPr txBox="1"/>
            <p:nvPr/>
          </p:nvSpPr>
          <p:spPr>
            <a:xfrm>
              <a:off x="3124200" y="2514600"/>
              <a:ext cx="2514600" cy="400110"/>
            </a:xfrm>
            <a:prstGeom prst="rect">
              <a:avLst/>
            </a:prstGeom>
            <a:noFill/>
          </p:spPr>
          <p:txBody>
            <a:bodyPr wrap="square" rtlCol="0">
              <a:spAutoFit/>
            </a:bodyPr>
            <a:lstStyle/>
            <a:p>
              <a:pPr algn="ctr"/>
              <a:r>
                <a:rPr lang="en-US" sz="2000" b="1" u="sng" dirty="0" smtClean="0"/>
                <a:t>MODULE III</a:t>
              </a:r>
              <a:endParaRPr lang="en-US" sz="2000" b="1" u="sng" dirty="0"/>
            </a:p>
          </p:txBody>
        </p:sp>
        <p:sp>
          <p:nvSpPr>
            <p:cNvPr id="7" name="TextBox 6"/>
            <p:cNvSpPr txBox="1"/>
            <p:nvPr/>
          </p:nvSpPr>
          <p:spPr>
            <a:xfrm>
              <a:off x="2286000" y="5334000"/>
              <a:ext cx="4648200" cy="1015663"/>
            </a:xfrm>
            <a:prstGeom prst="rect">
              <a:avLst/>
            </a:prstGeom>
            <a:noFill/>
          </p:spPr>
          <p:txBody>
            <a:bodyPr wrap="square" rtlCol="0">
              <a:spAutoFit/>
            </a:bodyPr>
            <a:lstStyle/>
            <a:p>
              <a:pPr algn="ctr">
                <a:lnSpc>
                  <a:spcPct val="150000"/>
                </a:lnSpc>
              </a:pPr>
              <a:r>
                <a:rPr lang="en-US" sz="2000" dirty="0" smtClean="0">
                  <a:latin typeface="Aharoni" pitchFamily="2" charset="-79"/>
                  <a:cs typeface="Aharoni" pitchFamily="2" charset="-79"/>
                </a:rPr>
                <a:t>Presentation by :</a:t>
              </a:r>
            </a:p>
            <a:p>
              <a:pPr algn="ctr">
                <a:lnSpc>
                  <a:spcPct val="150000"/>
                </a:lnSpc>
              </a:pPr>
              <a:r>
                <a:rPr lang="en-US" sz="2000" dirty="0" smtClean="0">
                  <a:latin typeface="Aharoni" pitchFamily="2" charset="-79"/>
                  <a:cs typeface="Aharoni" pitchFamily="2" charset="-79"/>
                </a:rPr>
                <a:t>Ms. </a:t>
              </a:r>
              <a:r>
                <a:rPr lang="en-US" sz="2000" dirty="0" err="1" smtClean="0">
                  <a:latin typeface="Aharoni" pitchFamily="2" charset="-79"/>
                  <a:cs typeface="Aharoni" pitchFamily="2" charset="-79"/>
                </a:rPr>
                <a:t>Shakibaa.I.Merchant</a:t>
              </a:r>
              <a:endParaRPr lang="en-US" sz="2000" dirty="0">
                <a:latin typeface="Aharoni" pitchFamily="2" charset="-79"/>
                <a:cs typeface="Aharoni" pitchFamily="2" charset="-79"/>
              </a:endParaRPr>
            </a:p>
          </p:txBody>
        </p:sp>
        <p:sp>
          <p:nvSpPr>
            <p:cNvPr id="8" name="Rectangle 7"/>
            <p:cNvSpPr/>
            <p:nvPr/>
          </p:nvSpPr>
          <p:spPr>
            <a:xfrm>
              <a:off x="1600200" y="5867400"/>
              <a:ext cx="6477000" cy="76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p:nvPr/>
        </p:nvGrpSpPr>
        <p:grpSpPr>
          <a:xfrm>
            <a:off x="0" y="0"/>
            <a:ext cx="9144000" cy="6858000"/>
            <a:chOff x="0" y="0"/>
            <a:chExt cx="9144000" cy="6858000"/>
          </a:xfrm>
        </p:grpSpPr>
        <p:pic>
          <p:nvPicPr>
            <p:cNvPr id="3074" name="Picture 2" descr="C:\Users\admin\Desktop\article-11380000002018785010366.jpg"/>
            <p:cNvPicPr>
              <a:picLocks noChangeAspect="1" noChangeArrowheads="1"/>
            </p:cNvPicPr>
            <p:nvPr/>
          </p:nvPicPr>
          <p:blipFill>
            <a:blip r:embed="rId2"/>
            <a:srcRect/>
            <a:stretch>
              <a:fillRect/>
            </a:stretch>
          </p:blipFill>
          <p:spPr bwMode="auto">
            <a:xfrm>
              <a:off x="609600" y="609600"/>
              <a:ext cx="5029200" cy="3276600"/>
            </a:xfrm>
            <a:prstGeom prst="rect">
              <a:avLst/>
            </a:prstGeom>
            <a:solidFill>
              <a:srgbClr val="FFFFFF">
                <a:shade val="85000"/>
              </a:srgbClr>
            </a:solidFill>
            <a:ln w="190500" cap="sq">
              <a:solidFill>
                <a:schemeClr val="tx1"/>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 name="TextBox 2"/>
            <p:cNvSpPr txBox="1"/>
            <p:nvPr/>
          </p:nvSpPr>
          <p:spPr>
            <a:xfrm>
              <a:off x="5867400" y="1371600"/>
              <a:ext cx="3276600" cy="2246769"/>
            </a:xfrm>
            <a:prstGeom prst="rect">
              <a:avLst/>
            </a:prstGeom>
            <a:noFill/>
          </p:spPr>
          <p:txBody>
            <a:bodyPr wrap="square" rtlCol="0">
              <a:spAutoFit/>
            </a:bodyPr>
            <a:lstStyle/>
            <a:p>
              <a:pPr algn="ctr"/>
              <a:r>
                <a:rPr lang="en-US" sz="2000" dirty="0" smtClean="0">
                  <a:solidFill>
                    <a:srgbClr val="FF0000"/>
                  </a:solidFill>
                  <a:latin typeface="Times New Roman" pitchFamily="18" charset="0"/>
                  <a:cs typeface="Times New Roman" pitchFamily="18" charset="0"/>
                </a:rPr>
                <a:t>Ethics Is A Branch Of Philosophy Which Seeks To Address Questions About Morality; That Is, About Concepts Such As Good And Bad, Right And Wrong, Justice, And Virtue. </a:t>
              </a:r>
              <a:endParaRPr lang="en-US" sz="2000" dirty="0">
                <a:solidFill>
                  <a:srgbClr val="FF0000"/>
                </a:solidFill>
                <a:latin typeface="Times New Roman" pitchFamily="18" charset="0"/>
                <a:cs typeface="Times New Roman" pitchFamily="18" charset="0"/>
              </a:endParaRPr>
            </a:p>
          </p:txBody>
        </p:sp>
        <p:sp>
          <p:nvSpPr>
            <p:cNvPr id="4" name="Rectangle 3"/>
            <p:cNvSpPr/>
            <p:nvPr/>
          </p:nvSpPr>
          <p:spPr>
            <a:xfrm>
              <a:off x="228600" y="4572000"/>
              <a:ext cx="8610600" cy="1938992"/>
            </a:xfrm>
            <a:prstGeom prst="rect">
              <a:avLst/>
            </a:prstGeom>
          </p:spPr>
          <p:txBody>
            <a:bodyPr wrap="square">
              <a:spAutoFit/>
            </a:bodyPr>
            <a:lstStyle/>
            <a:p>
              <a:pPr algn="ctr"/>
              <a:r>
                <a:rPr lang="en-US" sz="2400" dirty="0" smtClean="0">
                  <a:latin typeface="Times New Roman" pitchFamily="18" charset="0"/>
                  <a:cs typeface="Times New Roman" pitchFamily="18" charset="0"/>
                </a:rPr>
                <a:t>WHAT IS ETHICS IN ADVERTISING ?</a:t>
              </a:r>
            </a:p>
            <a:p>
              <a:pPr algn="ctr"/>
              <a:endParaRPr lang="en-US" sz="2400" dirty="0" smtClean="0">
                <a:latin typeface="Times New Roman" pitchFamily="18" charset="0"/>
                <a:cs typeface="Times New Roman" pitchFamily="18" charset="0"/>
              </a:endParaRPr>
            </a:p>
            <a:p>
              <a:pPr algn="ctr"/>
              <a:r>
                <a:rPr lang="en-US" sz="2400" dirty="0" smtClean="0">
                  <a:solidFill>
                    <a:srgbClr val="FF0000"/>
                  </a:solidFill>
                  <a:latin typeface="Times New Roman" pitchFamily="18" charset="0"/>
                  <a:cs typeface="Times New Roman" pitchFamily="18" charset="0"/>
                </a:rPr>
                <a:t> Ethics In Advertising Means A Set Of Well Defined Principles Which Govern The Ways Of Communication Taking Place Between The Seller And The Buyer</a:t>
              </a:r>
              <a:endParaRPr lang="en-US" sz="2400" dirty="0">
                <a:solidFill>
                  <a:srgbClr val="FF0000"/>
                </a:solidFill>
                <a:latin typeface="Times New Roman" pitchFamily="18" charset="0"/>
                <a:cs typeface="Times New Roman" pitchFamily="18" charset="0"/>
              </a:endParaRPr>
            </a:p>
          </p:txBody>
        </p:sp>
        <p:sp>
          <p:nvSpPr>
            <p:cNvPr id="5" name="TextBox 4"/>
            <p:cNvSpPr txBox="1"/>
            <p:nvPr/>
          </p:nvSpPr>
          <p:spPr>
            <a:xfrm>
              <a:off x="6858000" y="762000"/>
              <a:ext cx="1447800" cy="400110"/>
            </a:xfrm>
            <a:prstGeom prst="rect">
              <a:avLst/>
            </a:prstGeom>
            <a:noFill/>
          </p:spPr>
          <p:txBody>
            <a:bodyPr wrap="square" rtlCol="0">
              <a:spAutoFit/>
            </a:bodyPr>
            <a:lstStyle/>
            <a:p>
              <a:pPr algn="ctr"/>
              <a:r>
                <a:rPr lang="en-US" sz="2000" b="1" dirty="0" smtClean="0">
                  <a:latin typeface="Times New Roman" pitchFamily="18" charset="0"/>
                  <a:cs typeface="Times New Roman" pitchFamily="18" charset="0"/>
                </a:rPr>
                <a:t>ETHICS</a:t>
              </a:r>
              <a:endParaRPr lang="en-US" sz="2000" b="1" dirty="0">
                <a:latin typeface="Times New Roman" pitchFamily="18" charset="0"/>
                <a:cs typeface="Times New Roman" pitchFamily="18" charset="0"/>
              </a:endParaRPr>
            </a:p>
          </p:txBody>
        </p:sp>
        <p:cxnSp>
          <p:nvCxnSpPr>
            <p:cNvPr id="9" name="Straight Connector 8"/>
            <p:cNvCxnSpPr/>
            <p:nvPr/>
          </p:nvCxnSpPr>
          <p:spPr>
            <a:xfrm>
              <a:off x="5943600" y="1219200"/>
              <a:ext cx="30480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04800" y="5029200"/>
              <a:ext cx="8534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0" y="0"/>
              <a:ext cx="9144000" cy="6858000"/>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Times New Roman" pitchFamily="18" charset="0"/>
                <a:cs typeface="Times New Roman" pitchFamily="18" charset="0"/>
              </a:endParaRPr>
            </a:p>
          </p:txBody>
        </p:sp>
        <p:pic>
          <p:nvPicPr>
            <p:cNvPr id="10" name="Picture 2" descr="C:\Users\admin\Desktop\article-11380000002018785010366.jpg"/>
            <p:cNvPicPr>
              <a:picLocks noChangeAspect="1" noChangeArrowheads="1"/>
            </p:cNvPicPr>
            <p:nvPr/>
          </p:nvPicPr>
          <p:blipFill>
            <a:blip r:embed="rId2"/>
            <a:srcRect/>
            <a:stretch>
              <a:fillRect/>
            </a:stretch>
          </p:blipFill>
          <p:spPr bwMode="auto">
            <a:xfrm>
              <a:off x="762000" y="762000"/>
              <a:ext cx="5029200" cy="3276600"/>
            </a:xfrm>
            <a:prstGeom prst="rect">
              <a:avLst/>
            </a:prstGeom>
            <a:solidFill>
              <a:srgbClr val="FFFFFF">
                <a:shade val="85000"/>
              </a:srgbClr>
            </a:solidFill>
            <a:ln w="190500" cap="sq">
              <a:solidFill>
                <a:schemeClr val="tx1"/>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4" name="Rectangle 13"/>
            <p:cNvSpPr/>
            <p:nvPr/>
          </p:nvSpPr>
          <p:spPr>
            <a:xfrm>
              <a:off x="5867400" y="1371600"/>
              <a:ext cx="3276600" cy="2031325"/>
            </a:xfrm>
            <a:prstGeom prst="rect">
              <a:avLst/>
            </a:prstGeom>
          </p:spPr>
          <p:txBody>
            <a:bodyPr wrap="square">
              <a:spAutoFit/>
            </a:bodyPr>
            <a:lstStyle/>
            <a:p>
              <a:pPr algn="ctr"/>
              <a:r>
                <a:rPr lang="en-US" dirty="0" smtClean="0">
                  <a:solidFill>
                    <a:srgbClr val="FF0000"/>
                  </a:solidFill>
                  <a:latin typeface="Times New Roman" pitchFamily="18" charset="0"/>
                  <a:cs typeface="Times New Roman" pitchFamily="18" charset="0"/>
                </a:rPr>
                <a:t>Ethics Is A Branch Of Philosophy Which Seeks To Address Questions About Morality; That Is, About Concepts Such As Good And Bad, Right And Wrong, Justice, And Virtue. </a:t>
              </a:r>
              <a:endParaRPr lang="en-US" dirty="0">
                <a:solidFill>
                  <a:srgbClr val="FF0000"/>
                </a:solidFill>
                <a:latin typeface="Times New Roman" pitchFamily="18" charset="0"/>
                <a:cs typeface="Times New Roman" pitchFamily="18" charset="0"/>
              </a:endParaRPr>
            </a:p>
          </p:txBody>
        </p:sp>
        <p:cxnSp>
          <p:nvCxnSpPr>
            <p:cNvPr id="15" name="Straight Connector 14"/>
            <p:cNvCxnSpPr/>
            <p:nvPr/>
          </p:nvCxnSpPr>
          <p:spPr>
            <a:xfrm>
              <a:off x="5943600" y="1295400"/>
              <a:ext cx="30480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6858000" y="685800"/>
              <a:ext cx="1540806" cy="523220"/>
            </a:xfrm>
            <a:prstGeom prst="rect">
              <a:avLst/>
            </a:prstGeom>
          </p:spPr>
          <p:txBody>
            <a:bodyPr wrap="none">
              <a:spAutoFit/>
            </a:bodyPr>
            <a:lstStyle/>
            <a:p>
              <a:pPr algn="ctr"/>
              <a:r>
                <a:rPr lang="en-US" sz="2800" b="1" dirty="0" smtClean="0">
                  <a:latin typeface="Times New Roman" pitchFamily="18" charset="0"/>
                  <a:cs typeface="Times New Roman" pitchFamily="18" charset="0"/>
                </a:rPr>
                <a:t>ETHICS</a:t>
              </a:r>
              <a:endParaRPr lang="en-US" sz="2800" b="1" dirty="0">
                <a:latin typeface="Times New Roman" pitchFamily="18" charset="0"/>
                <a:cs typeface="Times New Roman" pitchFamily="18" charset="0"/>
              </a:endParaRPr>
            </a:p>
          </p:txBody>
        </p:sp>
        <p:sp>
          <p:nvSpPr>
            <p:cNvPr id="17" name="TextBox 16"/>
            <p:cNvSpPr txBox="1"/>
            <p:nvPr/>
          </p:nvSpPr>
          <p:spPr>
            <a:xfrm>
              <a:off x="304800" y="4876800"/>
              <a:ext cx="8839200" cy="1508105"/>
            </a:xfrm>
            <a:prstGeom prst="rect">
              <a:avLst/>
            </a:prstGeom>
            <a:noFill/>
          </p:spPr>
          <p:txBody>
            <a:bodyPr wrap="square" rtlCol="0">
              <a:spAutoFit/>
            </a:bodyPr>
            <a:lstStyle/>
            <a:p>
              <a:pPr algn="ctr"/>
              <a:r>
                <a:rPr lang="en-US" sz="2000" b="1" dirty="0" smtClean="0">
                  <a:latin typeface="Times New Roman" pitchFamily="18" charset="0"/>
                  <a:cs typeface="Times New Roman" pitchFamily="18" charset="0"/>
                </a:rPr>
                <a:t>WHAT IS ETHICS IN ADVERTISING ?</a:t>
              </a:r>
            </a:p>
            <a:p>
              <a:pPr algn="ctr"/>
              <a:endParaRPr lang="en-US" dirty="0" smtClean="0">
                <a:latin typeface="Times New Roman" pitchFamily="18" charset="0"/>
                <a:cs typeface="Times New Roman" pitchFamily="18" charset="0"/>
              </a:endParaRPr>
            </a:p>
            <a:p>
              <a:pPr algn="ctr"/>
              <a:r>
                <a:rPr lang="en-US" dirty="0" smtClean="0">
                  <a:solidFill>
                    <a:srgbClr val="FF0000"/>
                  </a:solidFill>
                  <a:latin typeface="Times New Roman" pitchFamily="18" charset="0"/>
                  <a:cs typeface="Times New Roman" pitchFamily="18" charset="0"/>
                </a:rPr>
                <a:t> Ethics In Advertising Means A Set Of Well Defined Principles Which Govern The Ways Of Communication Taking Place Between The Seller And The Buyer</a:t>
              </a:r>
            </a:p>
            <a:p>
              <a:endParaRPr lang="en-US" dirty="0"/>
            </a:p>
          </p:txBody>
        </p:sp>
        <p:cxnSp>
          <p:nvCxnSpPr>
            <p:cNvPr id="18" name="Straight Connector 17"/>
            <p:cNvCxnSpPr/>
            <p:nvPr/>
          </p:nvCxnSpPr>
          <p:spPr>
            <a:xfrm>
              <a:off x="381000" y="5257800"/>
              <a:ext cx="8534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0"/>
            <a:ext cx="9144000" cy="6858000"/>
            <a:chOff x="0" y="0"/>
            <a:chExt cx="9144000" cy="6858000"/>
          </a:xfrm>
        </p:grpSpPr>
        <p:pic>
          <p:nvPicPr>
            <p:cNvPr id="5122" name="Picture 2" descr="C:\Users\admin\Desktop\download (1).jpg"/>
            <p:cNvPicPr>
              <a:picLocks noChangeAspect="1" noChangeArrowheads="1"/>
            </p:cNvPicPr>
            <p:nvPr/>
          </p:nvPicPr>
          <p:blipFill>
            <a:blip r:embed="rId2"/>
            <a:srcRect/>
            <a:stretch>
              <a:fillRect/>
            </a:stretch>
          </p:blipFill>
          <p:spPr bwMode="auto">
            <a:xfrm rot="16200000">
              <a:off x="1143000" y="-1143000"/>
              <a:ext cx="6858000" cy="914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2" descr="C:\Users\admin\Desktop\How-Ethical-Are-Our-Advertisements-450x300.jpg"/>
            <p:cNvPicPr>
              <a:picLocks noChangeAspect="1" noChangeArrowheads="1"/>
            </p:cNvPicPr>
            <p:nvPr/>
          </p:nvPicPr>
          <p:blipFill>
            <a:blip r:embed="rId3"/>
            <a:srcRect/>
            <a:stretch>
              <a:fillRect/>
            </a:stretch>
          </p:blipFill>
          <p:spPr bwMode="auto">
            <a:xfrm>
              <a:off x="914400" y="304800"/>
              <a:ext cx="7239000" cy="32004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Rectangle 6"/>
            <p:cNvSpPr/>
            <p:nvPr/>
          </p:nvSpPr>
          <p:spPr>
            <a:xfrm>
              <a:off x="1447800" y="3657600"/>
              <a:ext cx="7086600" cy="584775"/>
            </a:xfrm>
            <a:prstGeom prst="rect">
              <a:avLst/>
            </a:prstGeom>
          </p:spPr>
          <p:txBody>
            <a:bodyPr wrap="square">
              <a:spAutoFit/>
            </a:bodyPr>
            <a:lstStyle/>
            <a:p>
              <a:pPr algn="ctr"/>
              <a:r>
                <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UNETHICAL ADVERTISING </a:t>
              </a:r>
              <a:endPar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sp>
          <p:nvSpPr>
            <p:cNvPr id="8" name="Rectangle 7"/>
            <p:cNvSpPr/>
            <p:nvPr/>
          </p:nvSpPr>
          <p:spPr>
            <a:xfrm>
              <a:off x="609600" y="4495800"/>
              <a:ext cx="8534400" cy="1938992"/>
            </a:xfrm>
            <a:prstGeom prst="rect">
              <a:avLst/>
            </a:prstGeom>
          </p:spPr>
          <p:txBody>
            <a:bodyPr wrap="square">
              <a:spAutoFit/>
            </a:bodyPr>
            <a:lstStyle/>
            <a:p>
              <a:r>
                <a:rPr lang="en-US" sz="2000" dirty="0" smtClean="0">
                  <a:latin typeface="Times New Roman" pitchFamily="18" charset="0"/>
                  <a:cs typeface="Times New Roman" pitchFamily="18" charset="0"/>
                </a:rPr>
                <a:t>Advertisement is considered unethical in the following situations:</a:t>
              </a:r>
            </a:p>
            <a:p>
              <a:pPr>
                <a:buFont typeface="Arial" pitchFamily="34" charset="0"/>
                <a:buChar char="•"/>
              </a:pPr>
              <a:r>
                <a:rPr lang="en-US" sz="2000" dirty="0" smtClean="0">
                  <a:latin typeface="Times New Roman" pitchFamily="18" charset="0"/>
                  <a:cs typeface="Times New Roman" pitchFamily="18" charset="0"/>
                </a:rPr>
                <a:t> When it has degraded or underestimated the substitute or rival's product.</a:t>
              </a:r>
            </a:p>
            <a:p>
              <a:pPr>
                <a:buFont typeface="Arial" pitchFamily="34" charset="0"/>
                <a:buChar char="•"/>
              </a:pPr>
              <a:r>
                <a:rPr lang="en-US" sz="2000" dirty="0" smtClean="0">
                  <a:latin typeface="Times New Roman" pitchFamily="18" charset="0"/>
                  <a:cs typeface="Times New Roman" pitchFamily="18" charset="0"/>
                </a:rPr>
                <a:t>When it gives false or misleading information on the value of the product. </a:t>
              </a:r>
            </a:p>
            <a:p>
              <a:pPr>
                <a:buFont typeface="Arial" pitchFamily="34" charset="0"/>
                <a:buChar char="•"/>
              </a:pPr>
              <a:r>
                <a:rPr lang="en-US" sz="2000" dirty="0" smtClean="0">
                  <a:latin typeface="Times New Roman" pitchFamily="18" charset="0"/>
                  <a:cs typeface="Times New Roman" pitchFamily="18" charset="0"/>
                </a:rPr>
                <a:t>When it fails to give useful information on the possible reaction or side effects  </a:t>
              </a:r>
            </a:p>
            <a:p>
              <a:r>
                <a:rPr lang="en-US" sz="2000" dirty="0" smtClean="0">
                  <a:latin typeface="Times New Roman" pitchFamily="18" charset="0"/>
                  <a:cs typeface="Times New Roman" pitchFamily="18" charset="0"/>
                </a:rPr>
                <a:t>   of the product. And </a:t>
              </a:r>
            </a:p>
            <a:p>
              <a:pPr>
                <a:buFont typeface="Arial" pitchFamily="34" charset="0"/>
                <a:buChar char="•"/>
              </a:pPr>
              <a:r>
                <a:rPr lang="en-US" sz="2000" dirty="0" smtClean="0">
                  <a:latin typeface="Times New Roman" pitchFamily="18" charset="0"/>
                  <a:cs typeface="Times New Roman" pitchFamily="18" charset="0"/>
                </a:rPr>
                <a:t> When it is immoral</a:t>
              </a:r>
              <a:endParaRPr lang="en-US" sz="2000" dirty="0">
                <a:latin typeface="Times New Roman" pitchFamily="18" charset="0"/>
                <a:cs typeface="Times New Roman" pitchFamily="18" charset="0"/>
              </a:endParaRPr>
            </a:p>
          </p:txBody>
        </p:sp>
        <p:cxnSp>
          <p:nvCxnSpPr>
            <p:cNvPr id="9" name="Straight Connector 8"/>
            <p:cNvCxnSpPr/>
            <p:nvPr/>
          </p:nvCxnSpPr>
          <p:spPr>
            <a:xfrm>
              <a:off x="304800" y="4419600"/>
              <a:ext cx="84582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76200" y="0"/>
            <a:ext cx="9144000" cy="6858000"/>
            <a:chOff x="0" y="0"/>
            <a:chExt cx="9144000" cy="6858000"/>
          </a:xfrm>
        </p:grpSpPr>
        <p:pic>
          <p:nvPicPr>
            <p:cNvPr id="5122" name="Picture 2" descr="C:\Users\admin\Desktop\download (1).jpg"/>
            <p:cNvPicPr>
              <a:picLocks noChangeAspect="1" noChangeArrowheads="1"/>
            </p:cNvPicPr>
            <p:nvPr/>
          </p:nvPicPr>
          <p:blipFill>
            <a:blip r:embed="rId2"/>
            <a:srcRect/>
            <a:stretch>
              <a:fillRect/>
            </a:stretch>
          </p:blipFill>
          <p:spPr bwMode="auto">
            <a:xfrm rot="16200000">
              <a:off x="1143000" y="-1143000"/>
              <a:ext cx="6858000" cy="914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extBox 2"/>
            <p:cNvSpPr txBox="1"/>
            <p:nvPr/>
          </p:nvSpPr>
          <p:spPr>
            <a:xfrm>
              <a:off x="762000" y="228600"/>
              <a:ext cx="77724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2800" dirty="0" smtClean="0">
                  <a:latin typeface="Times New Roman" pitchFamily="18" charset="0"/>
                  <a:cs typeface="Times New Roman" pitchFamily="18" charset="0"/>
                </a:rPr>
                <a:t>FORMS OF UNETHICAL ADVERTISING </a:t>
              </a:r>
              <a:endParaRPr lang="en-US" sz="2800" dirty="0">
                <a:latin typeface="Times New Roman" pitchFamily="18" charset="0"/>
                <a:cs typeface="Times New Roman" pitchFamily="18" charset="0"/>
              </a:endParaRPr>
            </a:p>
          </p:txBody>
        </p:sp>
        <p:sp>
          <p:nvSpPr>
            <p:cNvPr id="5" name="TextBox 4"/>
            <p:cNvSpPr txBox="1"/>
            <p:nvPr/>
          </p:nvSpPr>
          <p:spPr>
            <a:xfrm>
              <a:off x="0" y="1295400"/>
              <a:ext cx="8915400" cy="1384995"/>
            </a:xfrm>
            <a:prstGeom prst="rect">
              <a:avLst/>
            </a:prstGeom>
            <a:noFill/>
          </p:spPr>
          <p:txBody>
            <a:bodyPr wrap="square" rtlCol="0">
              <a:spAutoFit/>
            </a:bodyPr>
            <a:lstStyle/>
            <a:p>
              <a:pPr algn="ctr"/>
              <a:r>
                <a:rPr lang="en-US" sz="2800" b="1" u="sng" dirty="0" smtClean="0">
                  <a:latin typeface="Times New Roman" pitchFamily="18" charset="0"/>
                  <a:cs typeface="Times New Roman" pitchFamily="18" charset="0"/>
                </a:rPr>
                <a:t>1. EXAGGERATION</a:t>
              </a:r>
            </a:p>
            <a:p>
              <a:pPr algn="ctr"/>
              <a:r>
                <a:rPr lang="en-US" sz="2400" dirty="0" smtClean="0"/>
                <a:t> </a:t>
              </a:r>
              <a:r>
                <a:rPr lang="en-US" sz="2800" dirty="0" smtClean="0">
                  <a:latin typeface="Times New Roman" pitchFamily="18" charset="0"/>
                  <a:cs typeface="Times New Roman" pitchFamily="18" charset="0"/>
                </a:rPr>
                <a:t>Using False Claims In The Advertisements About The Product</a:t>
              </a:r>
              <a:endParaRPr lang="en-US" sz="2400" b="1" u="sng" dirty="0">
                <a:latin typeface="Times New Roman" pitchFamily="18" charset="0"/>
                <a:cs typeface="Times New Roman" pitchFamily="18" charset="0"/>
              </a:endParaRPr>
            </a:p>
          </p:txBody>
        </p:sp>
        <p:pic>
          <p:nvPicPr>
            <p:cNvPr id="19457" name="Picture 1" descr="C:\Users\admin\Desktop\570187_elnzmdodmxv9dissy5jd29yz4.jpg"/>
            <p:cNvPicPr>
              <a:picLocks noChangeAspect="1" noChangeArrowheads="1"/>
            </p:cNvPicPr>
            <p:nvPr/>
          </p:nvPicPr>
          <p:blipFill>
            <a:blip r:embed="rId3"/>
            <a:srcRect/>
            <a:stretch>
              <a:fillRect/>
            </a:stretch>
          </p:blipFill>
          <p:spPr bwMode="auto">
            <a:xfrm>
              <a:off x="304800" y="2743200"/>
              <a:ext cx="2514600" cy="3886200"/>
            </a:xfrm>
            <a:prstGeom prst="rect">
              <a:avLst/>
            </a:prstGeom>
            <a:noFill/>
          </p:spPr>
        </p:pic>
        <p:pic>
          <p:nvPicPr>
            <p:cNvPr id="19458" name="Picture 2" descr="C:\Users\admin\Desktop\81ElBP1rQBL._SL1500_.jpg"/>
            <p:cNvPicPr>
              <a:picLocks noChangeAspect="1" noChangeArrowheads="1"/>
            </p:cNvPicPr>
            <p:nvPr/>
          </p:nvPicPr>
          <p:blipFill>
            <a:blip r:embed="rId4" cstate="print"/>
            <a:srcRect/>
            <a:stretch>
              <a:fillRect/>
            </a:stretch>
          </p:blipFill>
          <p:spPr bwMode="auto">
            <a:xfrm>
              <a:off x="2895600" y="2743200"/>
              <a:ext cx="3028950" cy="3867150"/>
            </a:xfrm>
            <a:prstGeom prst="rect">
              <a:avLst/>
            </a:prstGeom>
            <a:noFill/>
          </p:spPr>
        </p:pic>
        <p:pic>
          <p:nvPicPr>
            <p:cNvPr id="19459" name="Picture 3" descr="C:\Users\admin\Desktop\B_Id_179718_happydent_white.jpg"/>
            <p:cNvPicPr>
              <a:picLocks noChangeAspect="1" noChangeArrowheads="1"/>
            </p:cNvPicPr>
            <p:nvPr/>
          </p:nvPicPr>
          <p:blipFill>
            <a:blip r:embed="rId5"/>
            <a:srcRect/>
            <a:stretch>
              <a:fillRect/>
            </a:stretch>
          </p:blipFill>
          <p:spPr bwMode="auto">
            <a:xfrm>
              <a:off x="6019800" y="2743200"/>
              <a:ext cx="2914650" cy="3886200"/>
            </a:xfrm>
            <a:prstGeom prst="rect">
              <a:avLst/>
            </a:prstGeom>
            <a:noFill/>
          </p:spPr>
        </p:pic>
        <p:pic>
          <p:nvPicPr>
            <p:cNvPr id="19460" name="Picture 4" descr="C:\Users\admin\Desktop\unnamed.png"/>
            <p:cNvPicPr>
              <a:picLocks noChangeAspect="1" noChangeArrowheads="1"/>
            </p:cNvPicPr>
            <p:nvPr/>
          </p:nvPicPr>
          <p:blipFill>
            <a:blip r:embed="rId6"/>
            <a:srcRect/>
            <a:stretch>
              <a:fillRect/>
            </a:stretch>
          </p:blipFill>
          <p:spPr bwMode="auto">
            <a:xfrm>
              <a:off x="5943600" y="4974851"/>
              <a:ext cx="1828800" cy="1568824"/>
            </a:xfrm>
            <a:prstGeom prst="rect">
              <a:avLst/>
            </a:prstGeom>
            <a:noFill/>
          </p:spPr>
        </p:pic>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0" y="-144463"/>
            <a:ext cx="9144000" cy="7002463"/>
            <a:chOff x="0" y="-144463"/>
            <a:chExt cx="9144000" cy="7002463"/>
          </a:xfrm>
        </p:grpSpPr>
        <p:pic>
          <p:nvPicPr>
            <p:cNvPr id="5122" name="Picture 2" descr="C:\Users\admin\Desktop\download (1).jpg"/>
            <p:cNvPicPr>
              <a:picLocks noChangeAspect="1" noChangeArrowheads="1"/>
            </p:cNvPicPr>
            <p:nvPr/>
          </p:nvPicPr>
          <p:blipFill>
            <a:blip r:embed="rId2"/>
            <a:srcRect/>
            <a:stretch>
              <a:fillRect/>
            </a:stretch>
          </p:blipFill>
          <p:spPr bwMode="auto">
            <a:xfrm rot="16200000">
              <a:off x="1143000" y="-1143000"/>
              <a:ext cx="6858000" cy="914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146" name="Picture 2" descr="C:\Users\admin\Desktop\download (1).jpg"/>
            <p:cNvPicPr>
              <a:picLocks noChangeAspect="1" noChangeArrowheads="1"/>
            </p:cNvPicPr>
            <p:nvPr/>
          </p:nvPicPr>
          <p:blipFill>
            <a:blip r:embed="rId2"/>
            <a:srcRect/>
            <a:stretch>
              <a:fillRect/>
            </a:stretch>
          </p:blipFill>
          <p:spPr bwMode="auto">
            <a:xfrm>
              <a:off x="3614738" y="2233613"/>
              <a:ext cx="1914525" cy="2390775"/>
            </a:xfrm>
            <a:prstGeom prst="rect">
              <a:avLst/>
            </a:prstGeom>
            <a:noFill/>
          </p:spPr>
        </p:pic>
        <p:pic>
          <p:nvPicPr>
            <p:cNvPr id="6147" name="Picture 3" descr="C:\Users\admin\Desktop\download (1).jpg"/>
            <p:cNvPicPr>
              <a:picLocks noChangeAspect="1" noChangeArrowheads="1"/>
            </p:cNvPicPr>
            <p:nvPr/>
          </p:nvPicPr>
          <p:blipFill>
            <a:blip r:embed="rId2"/>
            <a:srcRect/>
            <a:stretch>
              <a:fillRect/>
            </a:stretch>
          </p:blipFill>
          <p:spPr bwMode="auto">
            <a:xfrm>
              <a:off x="3614738" y="2233613"/>
              <a:ext cx="1914525" cy="2390775"/>
            </a:xfrm>
            <a:prstGeom prst="rect">
              <a:avLst/>
            </a:prstGeom>
            <a:noFill/>
          </p:spPr>
        </p:pic>
        <p:sp>
          <p:nvSpPr>
            <p:cNvPr id="5" name="TextBox 4"/>
            <p:cNvSpPr txBox="1"/>
            <p:nvPr/>
          </p:nvSpPr>
          <p:spPr>
            <a:xfrm>
              <a:off x="762000" y="228600"/>
              <a:ext cx="77724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2800" dirty="0" smtClean="0">
                  <a:latin typeface="Times New Roman" pitchFamily="18" charset="0"/>
                  <a:cs typeface="Times New Roman" pitchFamily="18" charset="0"/>
                </a:rPr>
                <a:t>FORMS OF UNETHICAL ADVERTISING </a:t>
              </a:r>
              <a:endParaRPr lang="en-US" sz="2800" dirty="0">
                <a:latin typeface="Times New Roman" pitchFamily="18" charset="0"/>
                <a:cs typeface="Times New Roman" pitchFamily="18" charset="0"/>
              </a:endParaRPr>
            </a:p>
          </p:txBody>
        </p:sp>
        <p:pic>
          <p:nvPicPr>
            <p:cNvPr id="1028" name="Picture 4" descr="C:\Users\admin\Desktop\maxresdefault (1).jpg"/>
            <p:cNvPicPr>
              <a:picLocks noChangeAspect="1" noChangeArrowheads="1"/>
            </p:cNvPicPr>
            <p:nvPr/>
          </p:nvPicPr>
          <p:blipFill>
            <a:blip r:embed="rId3"/>
            <a:srcRect/>
            <a:stretch>
              <a:fillRect/>
            </a:stretch>
          </p:blipFill>
          <p:spPr bwMode="auto">
            <a:xfrm>
              <a:off x="228600" y="2819400"/>
              <a:ext cx="2895600" cy="3657600"/>
            </a:xfrm>
            <a:prstGeom prst="rect">
              <a:avLst/>
            </a:prstGeom>
            <a:noFill/>
          </p:spPr>
        </p:pic>
        <p:sp>
          <p:nvSpPr>
            <p:cNvPr id="1030" name="AutoShape 6" descr="C:\Users\admin\Desktop\1522423646_8VovkE_Swagpack-Campaign-Image.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2" name="AutoShape 8" descr="C:\Users\admin\Desktop\1522423646_8VovkE_Swagpack-Campaign-Image.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4" name="AutoShape 10" descr="C:\Users\admin\Desktop\1522423646_8VovkE_Swagpack-Campaign-Image.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5" name="Picture 11" descr="C:\Users\admin\Desktop\2019-05-19.jpg"/>
            <p:cNvPicPr>
              <a:picLocks noChangeAspect="1" noChangeArrowheads="1"/>
            </p:cNvPicPr>
            <p:nvPr/>
          </p:nvPicPr>
          <p:blipFill>
            <a:blip r:embed="rId4"/>
            <a:srcRect/>
            <a:stretch>
              <a:fillRect/>
            </a:stretch>
          </p:blipFill>
          <p:spPr bwMode="auto">
            <a:xfrm>
              <a:off x="3276600" y="2819400"/>
              <a:ext cx="2514600" cy="3657600"/>
            </a:xfrm>
            <a:prstGeom prst="rect">
              <a:avLst/>
            </a:prstGeom>
            <a:noFill/>
          </p:spPr>
        </p:pic>
        <p:sp>
          <p:nvSpPr>
            <p:cNvPr id="1037" name="AutoShape 13" descr="C:\Users\admin\Desktop\MobileBanner_3D_Lipstick_540x.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9" name="Picture 15" descr="Kareena Kapoor's latest Lakme Adverts | PINKVILLA"/>
            <p:cNvPicPr>
              <a:picLocks noChangeAspect="1" noChangeArrowheads="1"/>
            </p:cNvPicPr>
            <p:nvPr/>
          </p:nvPicPr>
          <p:blipFill>
            <a:blip r:embed="rId5"/>
            <a:srcRect/>
            <a:stretch>
              <a:fillRect/>
            </a:stretch>
          </p:blipFill>
          <p:spPr bwMode="auto">
            <a:xfrm>
              <a:off x="5943600" y="2819400"/>
              <a:ext cx="2895600" cy="3581400"/>
            </a:xfrm>
            <a:prstGeom prst="rect">
              <a:avLst/>
            </a:prstGeom>
            <a:noFill/>
          </p:spPr>
        </p:pic>
        <p:sp>
          <p:nvSpPr>
            <p:cNvPr id="15" name="TextBox 14"/>
            <p:cNvSpPr txBox="1"/>
            <p:nvPr/>
          </p:nvSpPr>
          <p:spPr>
            <a:xfrm>
              <a:off x="533400" y="914400"/>
              <a:ext cx="8153400" cy="1815882"/>
            </a:xfrm>
            <a:prstGeom prst="rect">
              <a:avLst/>
            </a:prstGeom>
            <a:noFill/>
          </p:spPr>
          <p:txBody>
            <a:bodyPr wrap="square" rtlCol="0">
              <a:spAutoFit/>
            </a:bodyPr>
            <a:lstStyle/>
            <a:p>
              <a:pPr algn="ctr"/>
              <a:r>
                <a:rPr lang="en-US" sz="2800" b="1" u="sng" dirty="0" smtClean="0">
                  <a:latin typeface="Times New Roman" pitchFamily="18" charset="0"/>
                  <a:cs typeface="Times New Roman" pitchFamily="18" charset="0"/>
                </a:rPr>
                <a:t>2. MISUSE OF TESTIMONIALS</a:t>
              </a:r>
            </a:p>
            <a:p>
              <a:pPr algn="ctr"/>
              <a:r>
                <a:rPr lang="en-US" sz="2800" dirty="0" smtClean="0">
                  <a:latin typeface="Times New Roman" pitchFamily="18" charset="0"/>
                  <a:cs typeface="Times New Roman" pitchFamily="18" charset="0"/>
                </a:rPr>
                <a:t>A testimonial is a statement given by a popular personality or any other person claiming the superiority of the brand .</a:t>
              </a:r>
              <a:endParaRPr lang="en-US" sz="2800" dirty="0">
                <a:latin typeface="Times New Roman" pitchFamily="18" charset="0"/>
                <a:cs typeface="Times New Roman" pitchFamily="18" charset="0"/>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0" y="0"/>
            <a:ext cx="9144000" cy="6858000"/>
            <a:chOff x="0" y="0"/>
            <a:chExt cx="9144000" cy="6858000"/>
          </a:xfrm>
        </p:grpSpPr>
        <p:pic>
          <p:nvPicPr>
            <p:cNvPr id="5122" name="Picture 2" descr="C:\Users\admin\Desktop\download (1).jpg"/>
            <p:cNvPicPr>
              <a:picLocks noChangeAspect="1" noChangeArrowheads="1"/>
            </p:cNvPicPr>
            <p:nvPr/>
          </p:nvPicPr>
          <p:blipFill>
            <a:blip r:embed="rId2"/>
            <a:srcRect/>
            <a:stretch>
              <a:fillRect/>
            </a:stretch>
          </p:blipFill>
          <p:spPr bwMode="auto">
            <a:xfrm rot="16200000">
              <a:off x="1143000" y="-1143000"/>
              <a:ext cx="6858000" cy="914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extBox 2"/>
            <p:cNvSpPr txBox="1"/>
            <p:nvPr/>
          </p:nvSpPr>
          <p:spPr>
            <a:xfrm>
              <a:off x="762000" y="228600"/>
              <a:ext cx="77724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2800" dirty="0" smtClean="0">
                  <a:latin typeface="Times New Roman" pitchFamily="18" charset="0"/>
                  <a:cs typeface="Times New Roman" pitchFamily="18" charset="0"/>
                </a:rPr>
                <a:t>FORMS OF UNETHICAL ADVERTISING </a:t>
              </a:r>
              <a:endParaRPr lang="en-US" sz="2800" dirty="0">
                <a:latin typeface="Times New Roman" pitchFamily="18" charset="0"/>
                <a:cs typeface="Times New Roman" pitchFamily="18" charset="0"/>
              </a:endParaRPr>
            </a:p>
          </p:txBody>
        </p:sp>
        <p:pic>
          <p:nvPicPr>
            <p:cNvPr id="18433" name="Picture 1" descr="C:\Users\admin\Desktop\Subway BOGO posters2_LOW_o.jpg"/>
            <p:cNvPicPr>
              <a:picLocks noChangeAspect="1" noChangeArrowheads="1"/>
            </p:cNvPicPr>
            <p:nvPr/>
          </p:nvPicPr>
          <p:blipFill>
            <a:blip r:embed="rId3" cstate="print"/>
            <a:srcRect/>
            <a:stretch>
              <a:fillRect/>
            </a:stretch>
          </p:blipFill>
          <p:spPr bwMode="auto">
            <a:xfrm>
              <a:off x="304800" y="2667000"/>
              <a:ext cx="2895600" cy="4000500"/>
            </a:xfrm>
            <a:prstGeom prst="rect">
              <a:avLst/>
            </a:prstGeom>
            <a:noFill/>
          </p:spPr>
        </p:pic>
        <p:pic>
          <p:nvPicPr>
            <p:cNvPr id="18434" name="Picture 2" descr="C:\Users\admin\Desktop\libra-mattres-free-gift-with-every-pair-of-mattress-ad-times-of-india-delhi-03-11-2018.png"/>
            <p:cNvPicPr>
              <a:picLocks noChangeAspect="1" noChangeArrowheads="1"/>
            </p:cNvPicPr>
            <p:nvPr/>
          </p:nvPicPr>
          <p:blipFill>
            <a:blip r:embed="rId4"/>
            <a:srcRect/>
            <a:stretch>
              <a:fillRect/>
            </a:stretch>
          </p:blipFill>
          <p:spPr bwMode="auto">
            <a:xfrm>
              <a:off x="3352800" y="2743200"/>
              <a:ext cx="2667000" cy="3886200"/>
            </a:xfrm>
            <a:prstGeom prst="rect">
              <a:avLst/>
            </a:prstGeom>
            <a:noFill/>
          </p:spPr>
        </p:pic>
        <p:pic>
          <p:nvPicPr>
            <p:cNvPr id="18436" name="Picture 4" descr="C:\Users\admin\Desktop\1ea2feef9495c8e830b1e6f790b701ca.png"/>
            <p:cNvPicPr>
              <a:picLocks noChangeAspect="1" noChangeArrowheads="1"/>
            </p:cNvPicPr>
            <p:nvPr/>
          </p:nvPicPr>
          <p:blipFill>
            <a:blip r:embed="rId5"/>
            <a:srcRect/>
            <a:stretch>
              <a:fillRect/>
            </a:stretch>
          </p:blipFill>
          <p:spPr bwMode="auto">
            <a:xfrm>
              <a:off x="6172200" y="2743200"/>
              <a:ext cx="2719387" cy="3886200"/>
            </a:xfrm>
            <a:prstGeom prst="rect">
              <a:avLst/>
            </a:prstGeom>
            <a:noFill/>
          </p:spPr>
        </p:pic>
        <p:sp>
          <p:nvSpPr>
            <p:cNvPr id="7" name="TextBox 6"/>
            <p:cNvSpPr txBox="1"/>
            <p:nvPr/>
          </p:nvSpPr>
          <p:spPr>
            <a:xfrm>
              <a:off x="381000" y="990600"/>
              <a:ext cx="8305800" cy="1569660"/>
            </a:xfrm>
            <a:prstGeom prst="rect">
              <a:avLst/>
            </a:prstGeom>
            <a:noFill/>
          </p:spPr>
          <p:txBody>
            <a:bodyPr wrap="square" rtlCol="0">
              <a:spAutoFit/>
            </a:bodyPr>
            <a:lstStyle/>
            <a:p>
              <a:pPr algn="ctr"/>
              <a:r>
                <a:rPr lang="en-US" sz="2400" b="1" u="sng" dirty="0" smtClean="0">
                  <a:latin typeface="Times New Roman" pitchFamily="18" charset="0"/>
                  <a:cs typeface="Times New Roman" pitchFamily="18" charset="0"/>
                </a:rPr>
                <a:t>3. FREE GIFTS, DISCOUNTS AND CONTESTS</a:t>
              </a:r>
            </a:p>
            <a:p>
              <a:pPr algn="ctr"/>
              <a:r>
                <a:rPr lang="en-US" sz="2400" dirty="0" smtClean="0">
                  <a:latin typeface="Times New Roman" pitchFamily="18" charset="0"/>
                  <a:cs typeface="Times New Roman" pitchFamily="18" charset="0"/>
                </a:rPr>
                <a:t>Some advertisers offer free gifts, discounts and attractive prizes for winning some contest. Most of such advertising is another trick to fool the innocent customers </a:t>
              </a:r>
              <a:endParaRPr lang="en-US" sz="2400" dirty="0">
                <a:latin typeface="Times New Roman" pitchFamily="18" charset="0"/>
                <a:cs typeface="Times New Roman" pitchFamily="18" charset="0"/>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0"/>
            <a:ext cx="9144000" cy="6858000"/>
            <a:chOff x="0" y="0"/>
            <a:chExt cx="9144000" cy="6858000"/>
          </a:xfrm>
        </p:grpSpPr>
        <p:pic>
          <p:nvPicPr>
            <p:cNvPr id="5122" name="Picture 2" descr="C:\Users\admin\Desktop\download (1).jpg"/>
            <p:cNvPicPr>
              <a:picLocks noChangeAspect="1" noChangeArrowheads="1"/>
            </p:cNvPicPr>
            <p:nvPr/>
          </p:nvPicPr>
          <p:blipFill>
            <a:blip r:embed="rId2"/>
            <a:srcRect/>
            <a:stretch>
              <a:fillRect/>
            </a:stretch>
          </p:blipFill>
          <p:spPr bwMode="auto">
            <a:xfrm rot="16200000">
              <a:off x="1143000" y="-1143000"/>
              <a:ext cx="6858000" cy="914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extBox 2"/>
            <p:cNvSpPr txBox="1"/>
            <p:nvPr/>
          </p:nvSpPr>
          <p:spPr>
            <a:xfrm>
              <a:off x="762000" y="228600"/>
              <a:ext cx="77724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2800" dirty="0" smtClean="0">
                  <a:latin typeface="Times New Roman" pitchFamily="18" charset="0"/>
                  <a:cs typeface="Times New Roman" pitchFamily="18" charset="0"/>
                </a:rPr>
                <a:t>FORMS OF UNETHICAL ADVERTISING </a:t>
              </a:r>
              <a:endParaRPr lang="en-US" sz="2800" dirty="0">
                <a:latin typeface="Times New Roman" pitchFamily="18" charset="0"/>
                <a:cs typeface="Times New Roman" pitchFamily="18" charset="0"/>
              </a:endParaRPr>
            </a:p>
          </p:txBody>
        </p:sp>
        <p:pic>
          <p:nvPicPr>
            <p:cNvPr id="36866" name="Picture 2" descr="C:\Users\admin\Desktop\kelloggs-special-k-ad-diva-model.jpg"/>
            <p:cNvPicPr>
              <a:picLocks noChangeAspect="1" noChangeArrowheads="1"/>
            </p:cNvPicPr>
            <p:nvPr/>
          </p:nvPicPr>
          <p:blipFill>
            <a:blip r:embed="rId3"/>
            <a:srcRect/>
            <a:stretch>
              <a:fillRect/>
            </a:stretch>
          </p:blipFill>
          <p:spPr bwMode="auto">
            <a:xfrm>
              <a:off x="304800" y="2362201"/>
              <a:ext cx="3048000" cy="4191000"/>
            </a:xfrm>
            <a:prstGeom prst="rect">
              <a:avLst/>
            </a:prstGeom>
            <a:noFill/>
          </p:spPr>
        </p:pic>
        <p:pic>
          <p:nvPicPr>
            <p:cNvPr id="36867" name="Picture 3" descr="C:\Users\admin\Desktop\91Vu3tCJqfL._SY741_.jpg"/>
            <p:cNvPicPr>
              <a:picLocks noChangeAspect="1" noChangeArrowheads="1"/>
            </p:cNvPicPr>
            <p:nvPr/>
          </p:nvPicPr>
          <p:blipFill>
            <a:blip r:embed="rId4"/>
            <a:srcRect/>
            <a:stretch>
              <a:fillRect/>
            </a:stretch>
          </p:blipFill>
          <p:spPr bwMode="auto">
            <a:xfrm>
              <a:off x="3429000" y="2362200"/>
              <a:ext cx="2590799" cy="4267200"/>
            </a:xfrm>
            <a:prstGeom prst="rect">
              <a:avLst/>
            </a:prstGeom>
            <a:noFill/>
          </p:spPr>
        </p:pic>
        <p:pic>
          <p:nvPicPr>
            <p:cNvPr id="36869" name="Picture 5" descr="Sauna Belt In Pakistan | TELEDUKAN"/>
            <p:cNvPicPr>
              <a:picLocks noChangeAspect="1" noChangeArrowheads="1"/>
            </p:cNvPicPr>
            <p:nvPr/>
          </p:nvPicPr>
          <p:blipFill>
            <a:blip r:embed="rId5"/>
            <a:srcRect/>
            <a:stretch>
              <a:fillRect/>
            </a:stretch>
          </p:blipFill>
          <p:spPr bwMode="auto">
            <a:xfrm>
              <a:off x="6172200" y="2362200"/>
              <a:ext cx="2663825" cy="4267200"/>
            </a:xfrm>
            <a:prstGeom prst="rect">
              <a:avLst/>
            </a:prstGeom>
            <a:noFill/>
          </p:spPr>
        </p:pic>
        <p:sp>
          <p:nvSpPr>
            <p:cNvPr id="7" name="TextBox 6"/>
            <p:cNvSpPr txBox="1"/>
            <p:nvPr/>
          </p:nvSpPr>
          <p:spPr>
            <a:xfrm>
              <a:off x="3124200" y="838200"/>
              <a:ext cx="6019800" cy="584775"/>
            </a:xfrm>
            <a:prstGeom prst="rect">
              <a:avLst/>
            </a:prstGeom>
            <a:noFill/>
          </p:spPr>
          <p:txBody>
            <a:bodyPr wrap="square" rtlCol="0">
              <a:spAutoFit/>
            </a:bodyPr>
            <a:lstStyle/>
            <a:p>
              <a:r>
                <a:rPr lang="en-US" sz="3200" b="1" u="sng" dirty="0" smtClean="0">
                  <a:latin typeface="Times New Roman" pitchFamily="18" charset="0"/>
                  <a:cs typeface="Times New Roman" pitchFamily="18" charset="0"/>
                </a:rPr>
                <a:t>4. TOTAL  LIES </a:t>
              </a:r>
              <a:endParaRPr lang="en-US" sz="3200" b="1" u="sng" dirty="0">
                <a:latin typeface="Times New Roman" pitchFamily="18" charset="0"/>
                <a:cs typeface="Times New Roman" pitchFamily="18" charset="0"/>
              </a:endParaRPr>
            </a:p>
          </p:txBody>
        </p:sp>
        <p:sp>
          <p:nvSpPr>
            <p:cNvPr id="8" name="TextBox 7"/>
            <p:cNvSpPr txBox="1"/>
            <p:nvPr/>
          </p:nvSpPr>
          <p:spPr>
            <a:xfrm>
              <a:off x="457200" y="1447800"/>
              <a:ext cx="8382000" cy="769441"/>
            </a:xfrm>
            <a:prstGeom prst="rect">
              <a:avLst/>
            </a:prstGeom>
            <a:noFill/>
          </p:spPr>
          <p:txBody>
            <a:bodyPr wrap="square" rtlCol="0">
              <a:spAutoFit/>
            </a:bodyPr>
            <a:lstStyle/>
            <a:p>
              <a:pPr algn="ctr"/>
              <a:r>
                <a:rPr lang="en-US" sz="2400" dirty="0" smtClean="0">
                  <a:latin typeface="Times New Roman" pitchFamily="18" charset="0"/>
                  <a:cs typeface="Times New Roman" pitchFamily="18" charset="0"/>
                </a:rPr>
                <a:t>Some of the advertisers blatantly lie in their ads to trick customers</a:t>
              </a:r>
              <a:r>
                <a:rPr lang="en-US" sz="2000" dirty="0" smtClean="0"/>
                <a:t>.</a:t>
              </a:r>
            </a:p>
            <a:p>
              <a:pPr algn="ctr"/>
              <a:endParaRPr lang="en-US" sz="2000" dirty="0"/>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0" y="0"/>
            <a:ext cx="9144000" cy="6858000"/>
            <a:chOff x="0" y="0"/>
            <a:chExt cx="9144000" cy="6858000"/>
          </a:xfrm>
        </p:grpSpPr>
        <p:pic>
          <p:nvPicPr>
            <p:cNvPr id="5122" name="Picture 2" descr="C:\Users\admin\Desktop\download (1).jpg"/>
            <p:cNvPicPr>
              <a:picLocks noChangeAspect="1" noChangeArrowheads="1"/>
            </p:cNvPicPr>
            <p:nvPr/>
          </p:nvPicPr>
          <p:blipFill>
            <a:blip r:embed="rId2"/>
            <a:srcRect/>
            <a:stretch>
              <a:fillRect/>
            </a:stretch>
          </p:blipFill>
          <p:spPr bwMode="auto">
            <a:xfrm rot="16200000">
              <a:off x="1143000" y="-1143000"/>
              <a:ext cx="6858000" cy="914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extBox 2"/>
            <p:cNvSpPr txBox="1"/>
            <p:nvPr/>
          </p:nvSpPr>
          <p:spPr>
            <a:xfrm>
              <a:off x="762000" y="228600"/>
              <a:ext cx="77724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2800" dirty="0" smtClean="0">
                  <a:latin typeface="Times New Roman" pitchFamily="18" charset="0"/>
                  <a:cs typeface="Times New Roman" pitchFamily="18" charset="0"/>
                </a:rPr>
                <a:t>FORMS OF UNETHICAL ADVERTISING </a:t>
              </a:r>
              <a:endParaRPr lang="en-US" sz="2800" dirty="0">
                <a:latin typeface="Times New Roman" pitchFamily="18" charset="0"/>
                <a:cs typeface="Times New Roman" pitchFamily="18" charset="0"/>
              </a:endParaRPr>
            </a:p>
          </p:txBody>
        </p:sp>
        <p:pic>
          <p:nvPicPr>
            <p:cNvPr id="37889" name="Picture 1"/>
            <p:cNvPicPr>
              <a:picLocks noChangeAspect="1" noChangeArrowheads="1"/>
            </p:cNvPicPr>
            <p:nvPr/>
          </p:nvPicPr>
          <p:blipFill>
            <a:blip r:embed="rId3" cstate="print"/>
            <a:srcRect/>
            <a:stretch>
              <a:fillRect/>
            </a:stretch>
          </p:blipFill>
          <p:spPr bwMode="auto">
            <a:xfrm>
              <a:off x="304801" y="2971800"/>
              <a:ext cx="2743199" cy="3581400"/>
            </a:xfrm>
            <a:prstGeom prst="rect">
              <a:avLst/>
            </a:prstGeom>
            <a:noFill/>
            <a:ln w="9525">
              <a:noFill/>
              <a:miter lim="800000"/>
              <a:headEnd/>
              <a:tailEnd/>
            </a:ln>
            <a:effectLst/>
          </p:spPr>
        </p:pic>
        <p:pic>
          <p:nvPicPr>
            <p:cNvPr id="37890" name="Picture 2" descr="C:\Users\admin\Desktop\detergent-market-in-india-as-of-2015-surf-excel-ariel-nirma-wheel-tide-ghari-16-638.jpg"/>
            <p:cNvPicPr>
              <a:picLocks noChangeAspect="1" noChangeArrowheads="1"/>
            </p:cNvPicPr>
            <p:nvPr/>
          </p:nvPicPr>
          <p:blipFill>
            <a:blip r:embed="rId4"/>
            <a:srcRect/>
            <a:stretch>
              <a:fillRect/>
            </a:stretch>
          </p:blipFill>
          <p:spPr bwMode="auto">
            <a:xfrm>
              <a:off x="6096000" y="2971800"/>
              <a:ext cx="2733675" cy="3571875"/>
            </a:xfrm>
            <a:prstGeom prst="rect">
              <a:avLst/>
            </a:prstGeom>
            <a:noFill/>
          </p:spPr>
        </p:pic>
        <p:pic>
          <p:nvPicPr>
            <p:cNvPr id="37891" name="Picture 3" descr="C:\Users\admin\Desktop\unnamed (1).jpg"/>
            <p:cNvPicPr>
              <a:picLocks noChangeAspect="1" noChangeArrowheads="1"/>
            </p:cNvPicPr>
            <p:nvPr/>
          </p:nvPicPr>
          <p:blipFill>
            <a:blip r:embed="rId5"/>
            <a:srcRect/>
            <a:stretch>
              <a:fillRect/>
            </a:stretch>
          </p:blipFill>
          <p:spPr bwMode="auto">
            <a:xfrm>
              <a:off x="3200400" y="2971800"/>
              <a:ext cx="2667000" cy="3581400"/>
            </a:xfrm>
            <a:prstGeom prst="rect">
              <a:avLst/>
            </a:prstGeom>
            <a:noFill/>
          </p:spPr>
        </p:pic>
        <p:sp>
          <p:nvSpPr>
            <p:cNvPr id="7" name="TextBox 6"/>
            <p:cNvSpPr txBox="1"/>
            <p:nvPr/>
          </p:nvSpPr>
          <p:spPr>
            <a:xfrm>
              <a:off x="533400" y="1143000"/>
              <a:ext cx="8382000" cy="1631216"/>
            </a:xfrm>
            <a:prstGeom prst="rect">
              <a:avLst/>
            </a:prstGeom>
            <a:noFill/>
          </p:spPr>
          <p:txBody>
            <a:bodyPr wrap="square" rtlCol="0">
              <a:spAutoFit/>
            </a:bodyPr>
            <a:lstStyle/>
            <a:p>
              <a:pPr algn="ctr"/>
              <a:r>
                <a:rPr lang="en-US" sz="2800" b="1" u="sng" dirty="0" smtClean="0">
                  <a:latin typeface="Times New Roman" pitchFamily="18" charset="0"/>
                  <a:cs typeface="Times New Roman" pitchFamily="18" charset="0"/>
                </a:rPr>
                <a:t>5. COMPARATIVE ADVERTISING </a:t>
              </a:r>
            </a:p>
            <a:p>
              <a:pPr algn="ctr"/>
              <a:r>
                <a:rPr lang="en-US" sz="2400" dirty="0" smtClean="0">
                  <a:latin typeface="Times New Roman" pitchFamily="18" charset="0"/>
                  <a:cs typeface="Times New Roman" pitchFamily="18" charset="0"/>
                </a:rPr>
                <a:t>These days , advertisers make unhealthy brand comparison for sales promotion . Such comparisons confuse the consumers in making a choice.</a:t>
              </a:r>
              <a:endParaRPr lang="en-US" sz="2400" dirty="0">
                <a:latin typeface="Times New Roman" pitchFamily="18" charset="0"/>
                <a:cs typeface="Times New Roman" pitchFamily="18" charset="0"/>
              </a:endParaRPr>
            </a:p>
          </p:txBody>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603</TotalTime>
  <Words>993</Words>
  <Application>Microsoft Office PowerPoint</Application>
  <PresentationFormat>On-screen Show (4:3)</PresentationFormat>
  <Paragraphs>115</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cp:lastModifiedBy>
  <cp:revision>59</cp:revision>
  <dcterms:created xsi:type="dcterms:W3CDTF">2020-06-02T17:20:57Z</dcterms:created>
  <dcterms:modified xsi:type="dcterms:W3CDTF">2020-07-27T22:27:04Z</dcterms:modified>
</cp:coreProperties>
</file>