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59" r:id="rId6"/>
    <p:sldId id="260" r:id="rId7"/>
    <p:sldId id="262" r:id="rId8"/>
    <p:sldId id="263" r:id="rId9"/>
    <p:sldId id="266" r:id="rId10"/>
    <p:sldId id="267" r:id="rId11"/>
    <p:sldId id="265" r:id="rId12"/>
    <p:sldId id="264" r:id="rId13"/>
    <p:sldId id="268" r:id="rId14"/>
    <p:sldId id="269" r:id="rId15"/>
    <p:sldId id="270" r:id="rId16"/>
    <p:sldId id="272" r:id="rId17"/>
    <p:sldId id="273" r:id="rId18"/>
    <p:sldId id="274" r:id="rId19"/>
    <p:sldId id="275" r:id="rId20"/>
    <p:sldId id="276" r:id="rId21"/>
    <p:sldId id="277" r:id="rId22"/>
    <p:sldId id="278" r:id="rId23"/>
    <p:sldId id="279" r:id="rId24"/>
    <p:sldId id="271"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9" r:id="rId48"/>
    <p:sldId id="310" r:id="rId49"/>
    <p:sldId id="315" r:id="rId50"/>
    <p:sldId id="302" r:id="rId51"/>
    <p:sldId id="303" r:id="rId52"/>
    <p:sldId id="304" r:id="rId53"/>
    <p:sldId id="305" r:id="rId54"/>
    <p:sldId id="306" r:id="rId55"/>
    <p:sldId id="307" r:id="rId56"/>
    <p:sldId id="308" r:id="rId57"/>
    <p:sldId id="335" r:id="rId58"/>
    <p:sldId id="336" r:id="rId59"/>
    <p:sldId id="316" r:id="rId60"/>
    <p:sldId id="317" r:id="rId61"/>
    <p:sldId id="318" r:id="rId62"/>
    <p:sldId id="319" r:id="rId63"/>
    <p:sldId id="320" r:id="rId64"/>
    <p:sldId id="322" r:id="rId65"/>
    <p:sldId id="323" r:id="rId66"/>
    <p:sldId id="324" r:id="rId67"/>
    <p:sldId id="325" r:id="rId68"/>
    <p:sldId id="326" r:id="rId69"/>
    <p:sldId id="327" r:id="rId70"/>
    <p:sldId id="328" r:id="rId71"/>
    <p:sldId id="321" r:id="rId72"/>
    <p:sldId id="329" r:id="rId73"/>
    <p:sldId id="330" r:id="rId74"/>
    <p:sldId id="331" r:id="rId75"/>
    <p:sldId id="332" r:id="rId76"/>
    <p:sldId id="333" r:id="rId77"/>
    <p:sldId id="334" r:id="rId7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4/29/2021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toppr.com/guides/business-laws/indian-contract-act-1872-part-i/what-is-a-contrac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indiacompanyformation.com/open-a-subsidiary-in-india"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privateequityuk.com/private-equity-funds/"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corporatefinanceinstitute.com/resources/knowledge/accounting/balance-sheet/"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corporatefinanceinstitute.com/ebitda-multiple"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s://corporatefinanceinstitute.com/resources/knowledge/valuation/intrinsic-value-guide/"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hyperlink" Target="https://www.researchgate.net/scientific-contributions/5798385_Myron_J_Gordon"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s://corporatefinanceinstitute.com/resources/knowledge/finance/what-is-capm-formula/"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corporatefinanceinstitute.com/hurdle-rate-definition" TargetMode="External"/><Relationship Id="rId2" Type="http://schemas.openxmlformats.org/officeDocument/2006/relationships/hyperlink" Target="https://corporatefinanceinstitute.com/private-equity-career-profile"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sz="4000" dirty="0" smtClean="0"/>
              <a:t>Venture Capital &amp; Private Equity</a:t>
            </a:r>
            <a:endParaRPr lang="en-IN" sz="4000" dirty="0"/>
          </a:p>
        </p:txBody>
      </p:sp>
      <p:sp>
        <p:nvSpPr>
          <p:cNvPr id="3" name="Subtitle 2"/>
          <p:cNvSpPr>
            <a:spLocks noGrp="1"/>
          </p:cNvSpPr>
          <p:nvPr>
            <p:ph type="subTitle" idx="1"/>
          </p:nvPr>
        </p:nvSpPr>
        <p:spPr/>
        <p:txBody>
          <a:bodyPr/>
          <a:lstStyle/>
          <a:p>
            <a:r>
              <a:rPr lang="en-IN" dirty="0" smtClean="0"/>
              <a:t>UNIT 2. Structure &amp; Valuation Approaches</a:t>
            </a:r>
            <a:endParaRPr lang="en-IN" dirty="0"/>
          </a:p>
        </p:txBody>
      </p:sp>
    </p:spTree>
    <p:extLst>
      <p:ext uri="{BB962C8B-B14F-4D97-AF65-F5344CB8AC3E}">
        <p14:creationId xmlns:p14="http://schemas.microsoft.com/office/powerpoint/2010/main" val="24687359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Offshore Structure</a:t>
            </a:r>
          </a:p>
        </p:txBody>
      </p:sp>
      <p:sp>
        <p:nvSpPr>
          <p:cNvPr id="3" name="Content Placeholder 2"/>
          <p:cNvSpPr>
            <a:spLocks noGrp="1"/>
          </p:cNvSpPr>
          <p:nvPr>
            <p:ph idx="1"/>
          </p:nvPr>
        </p:nvSpPr>
        <p:spPr/>
        <p:txBody>
          <a:bodyPr/>
          <a:lstStyle/>
          <a:p>
            <a:r>
              <a:rPr lang="en-IN" dirty="0" smtClean="0"/>
              <a:t>General Partner is located outside India and responsible for all funding decisions and remunerated with management fees.</a:t>
            </a:r>
          </a:p>
          <a:p>
            <a:r>
              <a:rPr lang="en-IN" dirty="0" smtClean="0"/>
              <a:t>Limited Partner makes capital contribution to the fund and have submissive role.</a:t>
            </a:r>
          </a:p>
          <a:p>
            <a:r>
              <a:rPr lang="en-IN" dirty="0" smtClean="0"/>
              <a:t>Apartment from Investment Manager outside India, there would be investment Advisor(AI) in India for identifying investment opportunities and to carry out preliminary due diligence work for investments in India.</a:t>
            </a:r>
            <a:endParaRPr lang="en-IN" dirty="0"/>
          </a:p>
        </p:txBody>
      </p:sp>
    </p:spTree>
    <p:extLst>
      <p:ext uri="{BB962C8B-B14F-4D97-AF65-F5344CB8AC3E}">
        <p14:creationId xmlns:p14="http://schemas.microsoft.com/office/powerpoint/2010/main" val="3834038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3849" y="629728"/>
            <a:ext cx="11266097" cy="5641676"/>
          </a:xfrm>
          <a:prstGeom prst="rect">
            <a:avLst/>
          </a:prstGeom>
        </p:spPr>
      </p:pic>
    </p:spTree>
    <p:extLst>
      <p:ext uri="{BB962C8B-B14F-4D97-AF65-F5344CB8AC3E}">
        <p14:creationId xmlns:p14="http://schemas.microsoft.com/office/powerpoint/2010/main" val="669061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69344" y="612476"/>
            <a:ext cx="10946920" cy="5658928"/>
          </a:xfrm>
          <a:prstGeom prst="rect">
            <a:avLst/>
          </a:prstGeom>
        </p:spPr>
      </p:pic>
    </p:spTree>
    <p:extLst>
      <p:ext uri="{BB962C8B-B14F-4D97-AF65-F5344CB8AC3E}">
        <p14:creationId xmlns:p14="http://schemas.microsoft.com/office/powerpoint/2010/main" val="4007024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Co-Investment Fund Structure</a:t>
            </a:r>
            <a:endParaRPr lang="en-IN" dirty="0"/>
          </a:p>
        </p:txBody>
      </p:sp>
      <p:sp>
        <p:nvSpPr>
          <p:cNvPr id="3" name="Content Placeholder 2"/>
          <p:cNvSpPr>
            <a:spLocks noGrp="1"/>
          </p:cNvSpPr>
          <p:nvPr>
            <p:ph idx="1"/>
          </p:nvPr>
        </p:nvSpPr>
        <p:spPr/>
        <p:txBody>
          <a:bodyPr/>
          <a:lstStyle/>
          <a:p>
            <a:r>
              <a:rPr lang="en-IN" dirty="0" smtClean="0"/>
              <a:t>Co-investment fund structure is a combination of Off shore and domestic investment, two separate pools of capital for offshore investors as well as domestic investors are been </a:t>
            </a:r>
            <a:r>
              <a:rPr lang="en-IN" dirty="0" err="1" smtClean="0"/>
              <a:t>raised.A</a:t>
            </a:r>
            <a:r>
              <a:rPr lang="en-IN" dirty="0" smtClean="0"/>
              <a:t> distinct domestic fund vehicle is mandatory for domestic investors which out to be registered with SEBI.</a:t>
            </a:r>
          </a:p>
          <a:p>
            <a:r>
              <a:rPr lang="en-IN" dirty="0" smtClean="0"/>
              <a:t>In </a:t>
            </a:r>
            <a:r>
              <a:rPr lang="en-IN" dirty="0"/>
              <a:t>simple terms, co-investments are investment opportunities procured by a GP which an investor has the discretion to participate in, but are parallel to an existing fund structure (the “Sponsor Fund”).</a:t>
            </a:r>
          </a:p>
        </p:txBody>
      </p:sp>
    </p:spTree>
    <p:extLst>
      <p:ext uri="{BB962C8B-B14F-4D97-AF65-F5344CB8AC3E}">
        <p14:creationId xmlns:p14="http://schemas.microsoft.com/office/powerpoint/2010/main" val="2855624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Co-Investment Fund Structure</a:t>
            </a:r>
          </a:p>
        </p:txBody>
      </p:sp>
      <p:sp>
        <p:nvSpPr>
          <p:cNvPr id="3" name="Content Placeholder 2"/>
          <p:cNvSpPr>
            <a:spLocks noGrp="1"/>
          </p:cNvSpPr>
          <p:nvPr>
            <p:ph idx="1"/>
          </p:nvPr>
        </p:nvSpPr>
        <p:spPr/>
        <p:txBody>
          <a:bodyPr/>
          <a:lstStyle/>
          <a:p>
            <a:r>
              <a:rPr lang="en-IN" dirty="0" smtClean="0"/>
              <a:t>Domestic fund is managed by the India based investment manager who may also act as IA to the overseas investment services.</a:t>
            </a:r>
          </a:p>
          <a:p>
            <a:r>
              <a:rPr lang="en-IN" dirty="0" smtClean="0"/>
              <a:t>The offshore fund and domestic fund makes investment in Indian portfolio companies.</a:t>
            </a:r>
          </a:p>
          <a:p>
            <a:r>
              <a:rPr lang="en-IN" dirty="0" smtClean="0"/>
              <a:t>For D</a:t>
            </a:r>
            <a:r>
              <a:rPr lang="en-IN" dirty="0"/>
              <a:t>omestic </a:t>
            </a:r>
            <a:r>
              <a:rPr lang="en-IN" dirty="0" smtClean="0"/>
              <a:t>Fund, domestic investment vehicles pools funds from the investors and a separate Investment Advisor carries asset management activities and identify possible </a:t>
            </a:r>
            <a:r>
              <a:rPr lang="en-IN" smtClean="0"/>
              <a:t>investee companies.</a:t>
            </a:r>
            <a:endParaRPr lang="en-IN" dirty="0"/>
          </a:p>
        </p:txBody>
      </p:sp>
    </p:spTree>
    <p:extLst>
      <p:ext uri="{BB962C8B-B14F-4D97-AF65-F5344CB8AC3E}">
        <p14:creationId xmlns:p14="http://schemas.microsoft.com/office/powerpoint/2010/main" val="1508121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Unified Investment </a:t>
            </a:r>
            <a:r>
              <a:rPr lang="en-IN" dirty="0"/>
              <a:t>F</a:t>
            </a:r>
            <a:r>
              <a:rPr lang="en-IN" dirty="0" smtClean="0"/>
              <a:t>und Structure</a:t>
            </a:r>
            <a:endParaRPr lang="en-IN" dirty="0"/>
          </a:p>
        </p:txBody>
      </p:sp>
      <p:sp>
        <p:nvSpPr>
          <p:cNvPr id="3" name="Content Placeholder 2"/>
          <p:cNvSpPr>
            <a:spLocks noGrp="1"/>
          </p:cNvSpPr>
          <p:nvPr>
            <p:ph idx="1"/>
          </p:nvPr>
        </p:nvSpPr>
        <p:spPr/>
        <p:txBody>
          <a:bodyPr>
            <a:normAutofit fontScale="92500" lnSpcReduction="20000"/>
          </a:bodyPr>
          <a:lstStyle/>
          <a:p>
            <a:r>
              <a:rPr lang="en-IN" dirty="0" smtClean="0"/>
              <a:t>Used when domestic investors are expected to participate in the Fund</a:t>
            </a:r>
          </a:p>
          <a:p>
            <a:r>
              <a:rPr lang="en-IN" dirty="0" smtClean="0"/>
              <a:t>A domestic Investment Vehicle is established in the form of Trust in addition to Offshore Fund.</a:t>
            </a:r>
          </a:p>
          <a:p>
            <a:r>
              <a:rPr lang="en-IN" dirty="0" smtClean="0"/>
              <a:t>The domestic trust is registered with SEBI.</a:t>
            </a:r>
          </a:p>
          <a:p>
            <a:r>
              <a:rPr lang="en-IN" dirty="0" smtClean="0"/>
              <a:t>The domestic investors directly contribute to the domestic trust, whereas overseas investors pool their investment into the offshore fund, whereby they invest in the domestic trust.</a:t>
            </a:r>
          </a:p>
          <a:p>
            <a:r>
              <a:rPr lang="en-IN" dirty="0"/>
              <a:t>The portfolio investments are made by the trust, which will have a domestic manager or advisor.</a:t>
            </a:r>
          </a:p>
          <a:p>
            <a:endParaRPr lang="en-IN" dirty="0"/>
          </a:p>
          <a:p>
            <a:endParaRPr lang="en-IN" dirty="0"/>
          </a:p>
        </p:txBody>
      </p:sp>
    </p:spTree>
    <p:extLst>
      <p:ext uri="{BB962C8B-B14F-4D97-AF65-F5344CB8AC3E}">
        <p14:creationId xmlns:p14="http://schemas.microsoft.com/office/powerpoint/2010/main" val="27263083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Limited Liability Partnership</a:t>
            </a:r>
            <a:endParaRPr lang="en-IN" dirty="0"/>
          </a:p>
        </p:txBody>
      </p:sp>
      <p:sp>
        <p:nvSpPr>
          <p:cNvPr id="3" name="Content Placeholder 2"/>
          <p:cNvSpPr>
            <a:spLocks noGrp="1"/>
          </p:cNvSpPr>
          <p:nvPr>
            <p:ph idx="1"/>
          </p:nvPr>
        </p:nvSpPr>
        <p:spPr/>
        <p:txBody>
          <a:bodyPr>
            <a:normAutofit fontScale="92500" lnSpcReduction="10000"/>
          </a:bodyPr>
          <a:lstStyle/>
          <a:p>
            <a:r>
              <a:rPr lang="en-IN" dirty="0"/>
              <a:t>A </a:t>
            </a:r>
            <a:r>
              <a:rPr lang="en-IN" b="1" dirty="0"/>
              <a:t>limited liability partnership</a:t>
            </a:r>
            <a:r>
              <a:rPr lang="en-IN" dirty="0"/>
              <a:t> (</a:t>
            </a:r>
            <a:r>
              <a:rPr lang="en-IN" b="1" dirty="0"/>
              <a:t>LLP</a:t>
            </a:r>
            <a:r>
              <a:rPr lang="en-IN" dirty="0"/>
              <a:t>) is a partnership in which some or all partners (depending on the jurisdiction) have limited liabilities. It therefore can exhibit elements of partnerships and </a:t>
            </a:r>
            <a:r>
              <a:rPr lang="en-IN" dirty="0" smtClean="0"/>
              <a:t>corporations</a:t>
            </a:r>
          </a:p>
          <a:p>
            <a:r>
              <a:rPr lang="en-IN" dirty="0"/>
              <a:t>In an LLP, each partner is not responsible or liable for another partner's misconduct or negligence. This is an important difference from the traditional </a:t>
            </a:r>
            <a:r>
              <a:rPr lang="en-IN" dirty="0" smtClean="0"/>
              <a:t>partnership, </a:t>
            </a:r>
            <a:r>
              <a:rPr lang="en-IN" dirty="0"/>
              <a:t>in which each partner has joint (but not several) liability</a:t>
            </a:r>
            <a:r>
              <a:rPr lang="en-IN" dirty="0" smtClean="0"/>
              <a:t>.</a:t>
            </a:r>
          </a:p>
          <a:p>
            <a:r>
              <a:rPr lang="en-IN" dirty="0"/>
              <a:t>In an LLP, some or all partners have a form of limited liability similar to that of the shareholders of a corporation</a:t>
            </a:r>
            <a:r>
              <a:rPr lang="en-IN" dirty="0" smtClean="0"/>
              <a:t>.</a:t>
            </a:r>
            <a:r>
              <a:rPr lang="en-IN" dirty="0"/>
              <a:t> Unlike corporate shareholders, the partners have the right to manage the business directly</a:t>
            </a:r>
          </a:p>
        </p:txBody>
      </p:sp>
    </p:spTree>
    <p:extLst>
      <p:ext uri="{BB962C8B-B14F-4D97-AF65-F5344CB8AC3E}">
        <p14:creationId xmlns:p14="http://schemas.microsoft.com/office/powerpoint/2010/main" val="30782711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Limited Liability Partnership</a:t>
            </a:r>
          </a:p>
        </p:txBody>
      </p:sp>
      <p:sp>
        <p:nvSpPr>
          <p:cNvPr id="3" name="Content Placeholder 2"/>
          <p:cNvSpPr>
            <a:spLocks noGrp="1"/>
          </p:cNvSpPr>
          <p:nvPr>
            <p:ph idx="1"/>
          </p:nvPr>
        </p:nvSpPr>
        <p:spPr/>
        <p:txBody>
          <a:bodyPr/>
          <a:lstStyle/>
          <a:p>
            <a:r>
              <a:rPr lang="en-IN" dirty="0"/>
              <a:t>LLPs are a flexible legal and tax entity that allows partners to benefit from </a:t>
            </a:r>
            <a:r>
              <a:rPr lang="en-IN" u="sng" dirty="0"/>
              <a:t>economies of scale</a:t>
            </a:r>
            <a:r>
              <a:rPr lang="en-IN" dirty="0"/>
              <a:t> by working together while also reducing their liability for the actions of other </a:t>
            </a:r>
            <a:r>
              <a:rPr lang="en-IN" dirty="0" smtClean="0"/>
              <a:t>partners</a:t>
            </a:r>
          </a:p>
          <a:p>
            <a:r>
              <a:rPr lang="en-IN" dirty="0"/>
              <a:t>Limited liability means that if the partnership fails, creditors cannot go after a partner's personal assets or income.</a:t>
            </a:r>
          </a:p>
          <a:p>
            <a:r>
              <a:rPr lang="en-IN" dirty="0"/>
              <a:t>LLPs are common in professional business like law firms, accounting firms, and wealth managers</a:t>
            </a:r>
          </a:p>
          <a:p>
            <a:endParaRPr lang="en-IN" dirty="0"/>
          </a:p>
        </p:txBody>
      </p:sp>
    </p:spTree>
    <p:extLst>
      <p:ext uri="{BB962C8B-B14F-4D97-AF65-F5344CB8AC3E}">
        <p14:creationId xmlns:p14="http://schemas.microsoft.com/office/powerpoint/2010/main" val="221743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Limited Liability Partnership</a:t>
            </a:r>
          </a:p>
        </p:txBody>
      </p:sp>
      <p:sp>
        <p:nvSpPr>
          <p:cNvPr id="3" name="Content Placeholder 2"/>
          <p:cNvSpPr>
            <a:spLocks noGrp="1"/>
          </p:cNvSpPr>
          <p:nvPr>
            <p:ph idx="1"/>
          </p:nvPr>
        </p:nvSpPr>
        <p:spPr/>
        <p:txBody>
          <a:bodyPr/>
          <a:lstStyle/>
          <a:p>
            <a:r>
              <a:rPr lang="en-IN" b="1" dirty="0"/>
              <a:t>The Limited Liability Partnership Act, 2008</a:t>
            </a:r>
          </a:p>
          <a:p>
            <a:r>
              <a:rPr lang="en-IN" dirty="0"/>
              <a:t>A corporate business vehicle that enables professional expertise and entrepreneurial initiative to combine and operate in flexible, innovative and efficient manner, providing benefits of limited liability while allowing its members the flexibility for organizing their internal structure as a partnership.</a:t>
            </a:r>
          </a:p>
          <a:p>
            <a:endParaRPr lang="en-IN" dirty="0"/>
          </a:p>
        </p:txBody>
      </p:sp>
    </p:spTree>
    <p:extLst>
      <p:ext uri="{BB962C8B-B14F-4D97-AF65-F5344CB8AC3E}">
        <p14:creationId xmlns:p14="http://schemas.microsoft.com/office/powerpoint/2010/main" val="153305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Distinct Features of an LLP</a:t>
            </a:r>
            <a:br>
              <a:rPr lang="en-IN" b="1" dirty="0"/>
            </a:br>
            <a:endParaRPr lang="en-IN" dirty="0"/>
          </a:p>
        </p:txBody>
      </p:sp>
      <p:sp>
        <p:nvSpPr>
          <p:cNvPr id="3" name="Content Placeholder 2"/>
          <p:cNvSpPr>
            <a:spLocks noGrp="1"/>
          </p:cNvSpPr>
          <p:nvPr>
            <p:ph idx="1"/>
          </p:nvPr>
        </p:nvSpPr>
        <p:spPr/>
        <p:txBody>
          <a:bodyPr>
            <a:normAutofit fontScale="85000" lnSpcReduction="20000"/>
          </a:bodyPr>
          <a:lstStyle/>
          <a:p>
            <a:r>
              <a:rPr lang="en-IN" b="1" i="1" dirty="0"/>
              <a:t>1. Separate legal entity</a:t>
            </a:r>
            <a:endParaRPr lang="en-IN" dirty="0"/>
          </a:p>
          <a:p>
            <a:r>
              <a:rPr lang="en-IN" dirty="0"/>
              <a:t>Unlike regular partnership firms, limited liability partnerships are treated as separate legal entities. This means that LLPs can own assets and incur liabilities in their own names. They can also enter into </a:t>
            </a:r>
            <a:r>
              <a:rPr lang="en-IN" dirty="0">
                <a:hlinkClick r:id="rId2"/>
              </a:rPr>
              <a:t>contracts</a:t>
            </a:r>
            <a:r>
              <a:rPr lang="en-IN" dirty="0"/>
              <a:t> and sue and be sued in their own names.</a:t>
            </a:r>
          </a:p>
          <a:p>
            <a:r>
              <a:rPr lang="en-IN" b="1" i="1" dirty="0"/>
              <a:t>2. Limited liability of partners</a:t>
            </a:r>
            <a:endParaRPr lang="en-IN" dirty="0"/>
          </a:p>
          <a:p>
            <a:r>
              <a:rPr lang="en-IN" dirty="0"/>
              <a:t>The liabilities of partners of an LLP are separate and limited. Their personal assets will not liable to attachment in case the LLP is winding up or suffering certain legal consequences of repayment of debt</a:t>
            </a:r>
            <a:r>
              <a:rPr lang="en-IN" dirty="0" smtClean="0"/>
              <a:t>.</a:t>
            </a:r>
          </a:p>
          <a:p>
            <a:r>
              <a:rPr lang="en-IN" dirty="0"/>
              <a:t>Partners’ liabilities, however, can become unlimited in cases of offenses like fraud, the commission of an offense, or any other wrongful and illegal act.</a:t>
            </a:r>
          </a:p>
          <a:p>
            <a:endParaRPr lang="en-IN" dirty="0"/>
          </a:p>
        </p:txBody>
      </p:sp>
    </p:spTree>
    <p:extLst>
      <p:ext uri="{BB962C8B-B14F-4D97-AF65-F5344CB8AC3E}">
        <p14:creationId xmlns:p14="http://schemas.microsoft.com/office/powerpoint/2010/main" val="917328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Contents to be learnt</a:t>
            </a:r>
            <a:endParaRPr lang="en-IN" dirty="0"/>
          </a:p>
        </p:txBody>
      </p:sp>
      <p:sp>
        <p:nvSpPr>
          <p:cNvPr id="3" name="Content Placeholder 2"/>
          <p:cNvSpPr>
            <a:spLocks noGrp="1"/>
          </p:cNvSpPr>
          <p:nvPr>
            <p:ph idx="1"/>
          </p:nvPr>
        </p:nvSpPr>
        <p:spPr/>
        <p:txBody>
          <a:bodyPr/>
          <a:lstStyle/>
          <a:p>
            <a:r>
              <a:rPr lang="en-IN" b="1" dirty="0"/>
              <a:t>UNIT 2: Structure and Valuation approaches </a:t>
            </a:r>
            <a:endParaRPr lang="en-IN" dirty="0"/>
          </a:p>
          <a:p>
            <a:r>
              <a:rPr lang="en-IN" dirty="0"/>
              <a:t> Structure and Regulation of Venture Capital and Private Equity- Business Cycle of PE –Structure of VC/PE firms- Limited Liability Partnerships- Routes of VC/PE investments in India- Regulatory Aspects of VC/PE investments </a:t>
            </a:r>
          </a:p>
          <a:p>
            <a:r>
              <a:rPr lang="en-IN" dirty="0"/>
              <a:t> Valuation approaches- Risk and Returns- Analysis of Funds- Conventional Method- Revenue Multiplier Method</a:t>
            </a:r>
          </a:p>
          <a:p>
            <a:endParaRPr lang="en-IN" dirty="0"/>
          </a:p>
        </p:txBody>
      </p:sp>
    </p:spTree>
    <p:extLst>
      <p:ext uri="{BB962C8B-B14F-4D97-AF65-F5344CB8AC3E}">
        <p14:creationId xmlns:p14="http://schemas.microsoft.com/office/powerpoint/2010/main" val="13554873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Distinct Features of an LLP</a:t>
            </a:r>
            <a:endParaRPr lang="en-IN" dirty="0"/>
          </a:p>
        </p:txBody>
      </p:sp>
      <p:sp>
        <p:nvSpPr>
          <p:cNvPr id="3" name="Content Placeholder 2"/>
          <p:cNvSpPr>
            <a:spLocks noGrp="1"/>
          </p:cNvSpPr>
          <p:nvPr>
            <p:ph idx="1"/>
          </p:nvPr>
        </p:nvSpPr>
        <p:spPr/>
        <p:txBody>
          <a:bodyPr>
            <a:normAutofit fontScale="70000" lnSpcReduction="20000"/>
          </a:bodyPr>
          <a:lstStyle/>
          <a:p>
            <a:r>
              <a:rPr lang="en-IN" b="1" i="1" dirty="0"/>
              <a:t>3. Sharing of profits</a:t>
            </a:r>
            <a:endParaRPr lang="en-IN" dirty="0"/>
          </a:p>
          <a:p>
            <a:r>
              <a:rPr lang="en-IN" dirty="0"/>
              <a:t>All partners of limited liability partnerships share profits of business just as partners of regular firms. They are, however, free to decide the ratio in which they will share profits.</a:t>
            </a:r>
          </a:p>
          <a:p>
            <a:r>
              <a:rPr lang="en-IN" b="1" i="1" dirty="0"/>
              <a:t>4. Partners of LLPs</a:t>
            </a:r>
            <a:endParaRPr lang="en-IN" dirty="0"/>
          </a:p>
          <a:p>
            <a:r>
              <a:rPr lang="en-IN" dirty="0"/>
              <a:t>Partners of a limited liability partnership can be either natural persons, i.e. individuals, or even body corporates. Furthermore, an individual cannot be a partner if he suffers from unsoundness of mind or he is insolvent.</a:t>
            </a:r>
          </a:p>
          <a:p>
            <a:r>
              <a:rPr lang="en-IN" dirty="0"/>
              <a:t>LLPs must have a minimum of two partners at all times. Also, the maximum number of partners is unlimited, while it is restricted to 50 for regular partnership firms. If at any time, the number of partners in an LLP becomes less than two, and the sole partner carries on business for more than six months under such circumstances, his liability towards the firm’s business will become unlimited.</a:t>
            </a:r>
          </a:p>
          <a:p>
            <a:endParaRPr lang="en-IN" dirty="0"/>
          </a:p>
        </p:txBody>
      </p:sp>
    </p:spTree>
    <p:extLst>
      <p:ext uri="{BB962C8B-B14F-4D97-AF65-F5344CB8AC3E}">
        <p14:creationId xmlns:p14="http://schemas.microsoft.com/office/powerpoint/2010/main" val="3466688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Partnerships vs. LLPs</a:t>
            </a:r>
            <a:br>
              <a:rPr lang="en-IN" b="1" dirty="0"/>
            </a:br>
            <a:endParaRPr lang="en-I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10732328"/>
              </p:ext>
            </p:extLst>
          </p:nvPr>
        </p:nvGraphicFramePr>
        <p:xfrm>
          <a:off x="1423358" y="2557464"/>
          <a:ext cx="9473240" cy="3492976"/>
        </p:xfrm>
        <a:graphic>
          <a:graphicData uri="http://schemas.openxmlformats.org/drawingml/2006/table">
            <a:tbl>
              <a:tblPr/>
              <a:tblGrid>
                <a:gridCol w="1929969"/>
                <a:gridCol w="3859937"/>
                <a:gridCol w="3683334"/>
              </a:tblGrid>
              <a:tr h="414734">
                <a:tc>
                  <a:txBody>
                    <a:bodyPr/>
                    <a:lstStyle/>
                    <a:p>
                      <a:pPr algn="ctr" fontAlgn="ctr"/>
                      <a:r>
                        <a:rPr lang="en-IN" sz="1800" b="1" dirty="0" smtClean="0">
                          <a:effectLst/>
                        </a:rPr>
                        <a:t>Differences</a:t>
                      </a:r>
                      <a:endParaRPr lang="en-IN" sz="1800" b="0" dirty="0">
                        <a:effectLst/>
                      </a:endParaRPr>
                    </a:p>
                  </a:txBody>
                  <a:tcPr marL="20599" marR="20599" marT="20599" marB="20599" anchor="ctr">
                    <a:lnL w="7620" cap="flat" cmpd="sng" algn="ctr">
                      <a:solidFill>
                        <a:srgbClr val="50564E"/>
                      </a:solidFill>
                      <a:prstDash val="solid"/>
                      <a:round/>
                      <a:headEnd type="none" w="med" len="med"/>
                      <a:tailEnd type="none" w="med" len="med"/>
                    </a:lnL>
                    <a:lnR w="7620" cap="flat" cmpd="sng" algn="ctr">
                      <a:solidFill>
                        <a:srgbClr val="50564E"/>
                      </a:solidFill>
                      <a:prstDash val="solid"/>
                      <a:round/>
                      <a:headEnd type="none" w="med" len="med"/>
                      <a:tailEnd type="none" w="med" len="med"/>
                    </a:lnR>
                    <a:lnT w="7620" cap="flat" cmpd="sng" algn="ctr">
                      <a:solidFill>
                        <a:srgbClr val="50564E"/>
                      </a:solidFill>
                      <a:prstDash val="solid"/>
                      <a:round/>
                      <a:headEnd type="none" w="med" len="med"/>
                      <a:tailEnd type="none" w="med" len="med"/>
                    </a:lnT>
                    <a:lnB w="7620" cap="flat" cmpd="sng" algn="ctr">
                      <a:solidFill>
                        <a:srgbClr val="30584E"/>
                      </a:solidFill>
                      <a:prstDash val="solid"/>
                      <a:round/>
                      <a:headEnd type="none" w="med" len="med"/>
                      <a:tailEnd type="none" w="med" len="med"/>
                    </a:lnB>
                    <a:solidFill>
                      <a:srgbClr val="FFFFFF"/>
                    </a:solidFill>
                  </a:tcPr>
                </a:tc>
                <a:tc>
                  <a:txBody>
                    <a:bodyPr/>
                    <a:lstStyle/>
                    <a:p>
                      <a:pPr algn="ctr" fontAlgn="ctr"/>
                      <a:r>
                        <a:rPr lang="en-IN" sz="1800" b="1">
                          <a:effectLst/>
                        </a:rPr>
                        <a:t>Traditional partnerships</a:t>
                      </a:r>
                      <a:endParaRPr lang="en-IN" sz="1800" b="0">
                        <a:effectLst/>
                      </a:endParaRPr>
                    </a:p>
                  </a:txBody>
                  <a:tcPr marL="20599" marR="20599" marT="20599" marB="20599" anchor="ctr">
                    <a:lnL w="7620" cap="flat" cmpd="sng" algn="ctr">
                      <a:solidFill>
                        <a:srgbClr val="50564E"/>
                      </a:solidFill>
                      <a:prstDash val="solid"/>
                      <a:round/>
                      <a:headEnd type="none" w="med" len="med"/>
                      <a:tailEnd type="none" w="med" len="med"/>
                    </a:lnL>
                    <a:lnR w="7620" cap="flat" cmpd="sng" algn="ctr">
                      <a:solidFill>
                        <a:srgbClr val="50564E"/>
                      </a:solidFill>
                      <a:prstDash val="solid"/>
                      <a:round/>
                      <a:headEnd type="none" w="med" len="med"/>
                      <a:tailEnd type="none" w="med" len="med"/>
                    </a:lnR>
                    <a:lnT w="7620" cap="flat" cmpd="sng" algn="ctr">
                      <a:solidFill>
                        <a:srgbClr val="50564E"/>
                      </a:solidFill>
                      <a:prstDash val="solid"/>
                      <a:round/>
                      <a:headEnd type="none" w="med" len="med"/>
                      <a:tailEnd type="none" w="med" len="med"/>
                    </a:lnT>
                    <a:lnB w="7620" cap="flat" cmpd="sng" algn="ctr">
                      <a:solidFill>
                        <a:srgbClr val="30584E"/>
                      </a:solidFill>
                      <a:prstDash val="solid"/>
                      <a:round/>
                      <a:headEnd type="none" w="med" len="med"/>
                      <a:tailEnd type="none" w="med" len="med"/>
                    </a:lnB>
                    <a:solidFill>
                      <a:srgbClr val="FFFFFF"/>
                    </a:solidFill>
                  </a:tcPr>
                </a:tc>
                <a:tc>
                  <a:txBody>
                    <a:bodyPr/>
                    <a:lstStyle/>
                    <a:p>
                      <a:pPr algn="ctr" fontAlgn="ctr"/>
                      <a:r>
                        <a:rPr lang="en-IN" sz="1800" b="1">
                          <a:effectLst/>
                        </a:rPr>
                        <a:t>Limited liability partnerships</a:t>
                      </a:r>
                      <a:endParaRPr lang="en-IN" sz="1800" b="0">
                        <a:effectLst/>
                      </a:endParaRPr>
                    </a:p>
                  </a:txBody>
                  <a:tcPr marL="20599" marR="20599" marT="20599" marB="20599" anchor="ctr">
                    <a:lnL w="7620" cap="flat" cmpd="sng" algn="ctr">
                      <a:solidFill>
                        <a:srgbClr val="50564E"/>
                      </a:solidFill>
                      <a:prstDash val="solid"/>
                      <a:round/>
                      <a:headEnd type="none" w="med" len="med"/>
                      <a:tailEnd type="none" w="med" len="med"/>
                    </a:lnL>
                    <a:lnR w="7620" cap="flat" cmpd="sng" algn="ctr">
                      <a:solidFill>
                        <a:srgbClr val="50564E"/>
                      </a:solidFill>
                      <a:prstDash val="solid"/>
                      <a:round/>
                      <a:headEnd type="none" w="med" len="med"/>
                      <a:tailEnd type="none" w="med" len="med"/>
                    </a:lnR>
                    <a:lnT w="7620" cap="flat" cmpd="sng" algn="ctr">
                      <a:solidFill>
                        <a:srgbClr val="50564E"/>
                      </a:solidFill>
                      <a:prstDash val="solid"/>
                      <a:round/>
                      <a:headEnd type="none" w="med" len="med"/>
                      <a:tailEnd type="none" w="med" len="med"/>
                    </a:lnT>
                    <a:lnB w="7620" cap="flat" cmpd="sng" algn="ctr">
                      <a:solidFill>
                        <a:srgbClr val="30584E"/>
                      </a:solidFill>
                      <a:prstDash val="solid"/>
                      <a:round/>
                      <a:headEnd type="none" w="med" len="med"/>
                      <a:tailEnd type="none" w="med" len="med"/>
                    </a:lnB>
                    <a:solidFill>
                      <a:srgbClr val="FFFFFF"/>
                    </a:solidFill>
                  </a:tcPr>
                </a:tc>
              </a:tr>
              <a:tr h="414734">
                <a:tc>
                  <a:txBody>
                    <a:bodyPr/>
                    <a:lstStyle/>
                    <a:p>
                      <a:pPr algn="l" fontAlgn="ctr"/>
                      <a:r>
                        <a:rPr lang="en-IN" sz="1800" b="0">
                          <a:effectLst/>
                        </a:rPr>
                        <a:t>Governing law</a:t>
                      </a:r>
                    </a:p>
                  </a:txBody>
                  <a:tcPr marL="20599" marR="20599" marT="20599" marB="20599" anchor="ctr">
                    <a:lnL w="7620" cap="flat" cmpd="sng" algn="ctr">
                      <a:solidFill>
                        <a:srgbClr val="30584E"/>
                      </a:solidFill>
                      <a:prstDash val="solid"/>
                      <a:round/>
                      <a:headEnd type="none" w="med" len="med"/>
                      <a:tailEnd type="none" w="med" len="med"/>
                    </a:lnL>
                    <a:lnR w="7620" cap="flat" cmpd="sng" algn="ctr">
                      <a:solidFill>
                        <a:srgbClr val="30584E"/>
                      </a:solidFill>
                      <a:prstDash val="solid"/>
                      <a:round/>
                      <a:headEnd type="none" w="med" len="med"/>
                      <a:tailEnd type="none" w="med" len="med"/>
                    </a:lnR>
                    <a:lnT w="7620" cap="flat" cmpd="sng" algn="ctr">
                      <a:solidFill>
                        <a:srgbClr val="30584E"/>
                      </a:solidFill>
                      <a:prstDash val="solid"/>
                      <a:round/>
                      <a:headEnd type="none" w="med" len="med"/>
                      <a:tailEnd type="none" w="med" len="med"/>
                    </a:lnT>
                    <a:lnB w="7620" cap="flat" cmpd="sng" algn="ctr">
                      <a:solidFill>
                        <a:srgbClr val="30584E"/>
                      </a:solidFill>
                      <a:prstDash val="solid"/>
                      <a:round/>
                      <a:headEnd type="none" w="med" len="med"/>
                      <a:tailEnd type="none" w="med" len="med"/>
                    </a:lnB>
                    <a:solidFill>
                      <a:srgbClr val="FFFFFF"/>
                    </a:solidFill>
                  </a:tcPr>
                </a:tc>
                <a:tc>
                  <a:txBody>
                    <a:bodyPr/>
                    <a:lstStyle/>
                    <a:p>
                      <a:pPr algn="l" fontAlgn="ctr"/>
                      <a:r>
                        <a:rPr lang="en-IN" sz="1800" b="0">
                          <a:effectLst/>
                        </a:rPr>
                        <a:t>Indian Partnership Act, 1932</a:t>
                      </a:r>
                    </a:p>
                  </a:txBody>
                  <a:tcPr marL="20599" marR="20599" marT="20599" marB="20599" anchor="ctr">
                    <a:lnL w="7620" cap="flat" cmpd="sng" algn="ctr">
                      <a:solidFill>
                        <a:srgbClr val="30584E"/>
                      </a:solidFill>
                      <a:prstDash val="solid"/>
                      <a:round/>
                      <a:headEnd type="none" w="med" len="med"/>
                      <a:tailEnd type="none" w="med" len="med"/>
                    </a:lnL>
                    <a:lnR w="7620" cap="flat" cmpd="sng" algn="ctr">
                      <a:solidFill>
                        <a:srgbClr val="30584E"/>
                      </a:solidFill>
                      <a:prstDash val="solid"/>
                      <a:round/>
                      <a:headEnd type="none" w="med" len="med"/>
                      <a:tailEnd type="none" w="med" len="med"/>
                    </a:lnR>
                    <a:lnT w="7620" cap="flat" cmpd="sng" algn="ctr">
                      <a:solidFill>
                        <a:srgbClr val="30584E"/>
                      </a:solidFill>
                      <a:prstDash val="solid"/>
                      <a:round/>
                      <a:headEnd type="none" w="med" len="med"/>
                      <a:tailEnd type="none" w="med" len="med"/>
                    </a:lnT>
                    <a:lnB w="7620" cap="flat" cmpd="sng" algn="ctr">
                      <a:solidFill>
                        <a:srgbClr val="30584E"/>
                      </a:solidFill>
                      <a:prstDash val="solid"/>
                      <a:round/>
                      <a:headEnd type="none" w="med" len="med"/>
                      <a:tailEnd type="none" w="med" len="med"/>
                    </a:lnB>
                    <a:solidFill>
                      <a:srgbClr val="FFFFFF"/>
                    </a:solidFill>
                  </a:tcPr>
                </a:tc>
                <a:tc>
                  <a:txBody>
                    <a:bodyPr/>
                    <a:lstStyle/>
                    <a:p>
                      <a:pPr algn="l" fontAlgn="ctr"/>
                      <a:r>
                        <a:rPr lang="en-IN" sz="1800" b="0">
                          <a:effectLst/>
                        </a:rPr>
                        <a:t>Limited Liability Partnerships Act, 2018</a:t>
                      </a:r>
                    </a:p>
                  </a:txBody>
                  <a:tcPr marL="20599" marR="20599" marT="20599" marB="20599" anchor="ctr">
                    <a:lnL w="7620" cap="flat" cmpd="sng" algn="ctr">
                      <a:solidFill>
                        <a:srgbClr val="30584E"/>
                      </a:solidFill>
                      <a:prstDash val="solid"/>
                      <a:round/>
                      <a:headEnd type="none" w="med" len="med"/>
                      <a:tailEnd type="none" w="med" len="med"/>
                    </a:lnL>
                    <a:lnR w="7620" cap="flat" cmpd="sng" algn="ctr">
                      <a:solidFill>
                        <a:srgbClr val="30584E"/>
                      </a:solidFill>
                      <a:prstDash val="solid"/>
                      <a:round/>
                      <a:headEnd type="none" w="med" len="med"/>
                      <a:tailEnd type="none" w="med" len="med"/>
                    </a:lnR>
                    <a:lnT w="7620" cap="flat" cmpd="sng" algn="ctr">
                      <a:solidFill>
                        <a:srgbClr val="30584E"/>
                      </a:solidFill>
                      <a:prstDash val="solid"/>
                      <a:round/>
                      <a:headEnd type="none" w="med" len="med"/>
                      <a:tailEnd type="none" w="med" len="med"/>
                    </a:lnT>
                    <a:lnB w="7620" cap="flat" cmpd="sng" algn="ctr">
                      <a:solidFill>
                        <a:srgbClr val="30584E"/>
                      </a:solidFill>
                      <a:prstDash val="solid"/>
                      <a:round/>
                      <a:headEnd type="none" w="med" len="med"/>
                      <a:tailEnd type="none" w="med" len="med"/>
                    </a:lnB>
                    <a:solidFill>
                      <a:srgbClr val="FFFFFF"/>
                    </a:solidFill>
                  </a:tcPr>
                </a:tc>
              </a:tr>
              <a:tr h="414734">
                <a:tc>
                  <a:txBody>
                    <a:bodyPr/>
                    <a:lstStyle/>
                    <a:p>
                      <a:pPr algn="l" fontAlgn="ctr"/>
                      <a:r>
                        <a:rPr lang="en-IN" sz="1800" b="0">
                          <a:effectLst/>
                        </a:rPr>
                        <a:t>Separate entity?</a:t>
                      </a:r>
                    </a:p>
                  </a:txBody>
                  <a:tcPr marL="20599" marR="20599" marT="20599" marB="20599" anchor="ctr">
                    <a:lnL w="7620" cap="flat" cmpd="sng" algn="ctr">
                      <a:solidFill>
                        <a:srgbClr val="30584E"/>
                      </a:solidFill>
                      <a:prstDash val="solid"/>
                      <a:round/>
                      <a:headEnd type="none" w="med" len="med"/>
                      <a:tailEnd type="none" w="med" len="med"/>
                    </a:lnL>
                    <a:lnR w="7620" cap="flat" cmpd="sng" algn="ctr">
                      <a:solidFill>
                        <a:srgbClr val="30584E"/>
                      </a:solidFill>
                      <a:prstDash val="solid"/>
                      <a:round/>
                      <a:headEnd type="none" w="med" len="med"/>
                      <a:tailEnd type="none" w="med" len="med"/>
                    </a:lnR>
                    <a:lnT w="7620" cap="flat" cmpd="sng" algn="ctr">
                      <a:solidFill>
                        <a:srgbClr val="30584E"/>
                      </a:solidFill>
                      <a:prstDash val="solid"/>
                      <a:round/>
                      <a:headEnd type="none" w="med" len="med"/>
                      <a:tailEnd type="none" w="med" len="med"/>
                    </a:lnT>
                    <a:lnB w="7620" cap="flat" cmpd="sng" algn="ctr">
                      <a:solidFill>
                        <a:srgbClr val="E0664D"/>
                      </a:solidFill>
                      <a:prstDash val="solid"/>
                      <a:round/>
                      <a:headEnd type="none" w="med" len="med"/>
                      <a:tailEnd type="none" w="med" len="med"/>
                    </a:lnB>
                    <a:solidFill>
                      <a:srgbClr val="FFFFFF"/>
                    </a:solidFill>
                  </a:tcPr>
                </a:tc>
                <a:tc>
                  <a:txBody>
                    <a:bodyPr/>
                    <a:lstStyle/>
                    <a:p>
                      <a:pPr algn="l" fontAlgn="ctr"/>
                      <a:r>
                        <a:rPr lang="en-IN" sz="1800" b="0" dirty="0">
                          <a:effectLst/>
                        </a:rPr>
                        <a:t>No</a:t>
                      </a:r>
                    </a:p>
                  </a:txBody>
                  <a:tcPr marL="20599" marR="20599" marT="20599" marB="20599" anchor="ctr">
                    <a:lnL w="7620" cap="flat" cmpd="sng" algn="ctr">
                      <a:solidFill>
                        <a:srgbClr val="30584E"/>
                      </a:solidFill>
                      <a:prstDash val="solid"/>
                      <a:round/>
                      <a:headEnd type="none" w="med" len="med"/>
                      <a:tailEnd type="none" w="med" len="med"/>
                    </a:lnL>
                    <a:lnR w="7620" cap="flat" cmpd="sng" algn="ctr">
                      <a:solidFill>
                        <a:srgbClr val="30584E"/>
                      </a:solidFill>
                      <a:prstDash val="solid"/>
                      <a:round/>
                      <a:headEnd type="none" w="med" len="med"/>
                      <a:tailEnd type="none" w="med" len="med"/>
                    </a:lnR>
                    <a:lnT w="7620" cap="flat" cmpd="sng" algn="ctr">
                      <a:solidFill>
                        <a:srgbClr val="30584E"/>
                      </a:solidFill>
                      <a:prstDash val="solid"/>
                      <a:round/>
                      <a:headEnd type="none" w="med" len="med"/>
                      <a:tailEnd type="none" w="med" len="med"/>
                    </a:lnT>
                    <a:lnB w="7620" cap="flat" cmpd="sng" algn="ctr">
                      <a:solidFill>
                        <a:srgbClr val="E0664D"/>
                      </a:solidFill>
                      <a:prstDash val="solid"/>
                      <a:round/>
                      <a:headEnd type="none" w="med" len="med"/>
                      <a:tailEnd type="none" w="med" len="med"/>
                    </a:lnB>
                    <a:solidFill>
                      <a:srgbClr val="FFFFFF"/>
                    </a:solidFill>
                  </a:tcPr>
                </a:tc>
                <a:tc>
                  <a:txBody>
                    <a:bodyPr/>
                    <a:lstStyle/>
                    <a:p>
                      <a:pPr algn="l" fontAlgn="ctr"/>
                      <a:r>
                        <a:rPr lang="en-IN" sz="1800" b="0">
                          <a:effectLst/>
                        </a:rPr>
                        <a:t>Yes</a:t>
                      </a:r>
                    </a:p>
                  </a:txBody>
                  <a:tcPr marL="20599" marR="20599" marT="20599" marB="20599" anchor="ctr">
                    <a:lnL w="7620" cap="flat" cmpd="sng" algn="ctr">
                      <a:solidFill>
                        <a:srgbClr val="30584E"/>
                      </a:solidFill>
                      <a:prstDash val="solid"/>
                      <a:round/>
                      <a:headEnd type="none" w="med" len="med"/>
                      <a:tailEnd type="none" w="med" len="med"/>
                    </a:lnL>
                    <a:lnR w="7620" cap="flat" cmpd="sng" algn="ctr">
                      <a:solidFill>
                        <a:srgbClr val="30584E"/>
                      </a:solidFill>
                      <a:prstDash val="solid"/>
                      <a:round/>
                      <a:headEnd type="none" w="med" len="med"/>
                      <a:tailEnd type="none" w="med" len="med"/>
                    </a:lnR>
                    <a:lnT w="7620" cap="flat" cmpd="sng" algn="ctr">
                      <a:solidFill>
                        <a:srgbClr val="30584E"/>
                      </a:solidFill>
                      <a:prstDash val="solid"/>
                      <a:round/>
                      <a:headEnd type="none" w="med" len="med"/>
                      <a:tailEnd type="none" w="med" len="med"/>
                    </a:lnT>
                    <a:lnB w="7620" cap="flat" cmpd="sng" algn="ctr">
                      <a:solidFill>
                        <a:srgbClr val="E0664D"/>
                      </a:solidFill>
                      <a:prstDash val="solid"/>
                      <a:round/>
                      <a:headEnd type="none" w="med" len="med"/>
                      <a:tailEnd type="none" w="med" len="med"/>
                    </a:lnB>
                    <a:solidFill>
                      <a:srgbClr val="FFFFFF"/>
                    </a:solidFill>
                  </a:tcPr>
                </a:tc>
              </a:tr>
              <a:tr h="414734">
                <a:tc>
                  <a:txBody>
                    <a:bodyPr/>
                    <a:lstStyle/>
                    <a:p>
                      <a:pPr algn="l" fontAlgn="ctr"/>
                      <a:r>
                        <a:rPr lang="en-IN" sz="1800" b="0">
                          <a:effectLst/>
                        </a:rPr>
                        <a:t>Unlimited liability of partners?</a:t>
                      </a:r>
                    </a:p>
                  </a:txBody>
                  <a:tcPr marL="20599" marR="20599" marT="20599" marB="20599" anchor="ctr">
                    <a:lnL w="7620" cap="flat" cmpd="sng" algn="ctr">
                      <a:solidFill>
                        <a:srgbClr val="E0664D"/>
                      </a:solidFill>
                      <a:prstDash val="solid"/>
                      <a:round/>
                      <a:headEnd type="none" w="med" len="med"/>
                      <a:tailEnd type="none" w="med" len="med"/>
                    </a:lnL>
                    <a:lnR w="7620" cap="flat" cmpd="sng" algn="ctr">
                      <a:solidFill>
                        <a:srgbClr val="E0664D"/>
                      </a:solidFill>
                      <a:prstDash val="solid"/>
                      <a:round/>
                      <a:headEnd type="none" w="med" len="med"/>
                      <a:tailEnd type="none" w="med" len="med"/>
                    </a:lnR>
                    <a:lnT w="7620" cap="flat" cmpd="sng" algn="ctr">
                      <a:solidFill>
                        <a:srgbClr val="E0664D"/>
                      </a:solidFill>
                      <a:prstDash val="solid"/>
                      <a:round/>
                      <a:headEnd type="none" w="med" len="med"/>
                      <a:tailEnd type="none" w="med" len="med"/>
                    </a:lnT>
                    <a:lnB w="7620" cap="flat" cmpd="sng" algn="ctr">
                      <a:solidFill>
                        <a:srgbClr val="E0664D"/>
                      </a:solidFill>
                      <a:prstDash val="solid"/>
                      <a:round/>
                      <a:headEnd type="none" w="med" len="med"/>
                      <a:tailEnd type="none" w="med" len="med"/>
                    </a:lnB>
                    <a:solidFill>
                      <a:srgbClr val="FFFFFF"/>
                    </a:solidFill>
                  </a:tcPr>
                </a:tc>
                <a:tc>
                  <a:txBody>
                    <a:bodyPr/>
                    <a:lstStyle/>
                    <a:p>
                      <a:pPr algn="l" fontAlgn="ctr"/>
                      <a:r>
                        <a:rPr lang="en-IN" sz="1800" b="0" dirty="0">
                          <a:effectLst/>
                        </a:rPr>
                        <a:t>No</a:t>
                      </a:r>
                    </a:p>
                  </a:txBody>
                  <a:tcPr marL="20599" marR="20599" marT="20599" marB="20599" anchor="ctr">
                    <a:lnL w="7620" cap="flat" cmpd="sng" algn="ctr">
                      <a:solidFill>
                        <a:srgbClr val="E0664D"/>
                      </a:solidFill>
                      <a:prstDash val="solid"/>
                      <a:round/>
                      <a:headEnd type="none" w="med" len="med"/>
                      <a:tailEnd type="none" w="med" len="med"/>
                    </a:lnL>
                    <a:lnR w="7620" cap="flat" cmpd="sng" algn="ctr">
                      <a:solidFill>
                        <a:srgbClr val="E0664D"/>
                      </a:solidFill>
                      <a:prstDash val="solid"/>
                      <a:round/>
                      <a:headEnd type="none" w="med" len="med"/>
                      <a:tailEnd type="none" w="med" len="med"/>
                    </a:lnR>
                    <a:lnT w="7620" cap="flat" cmpd="sng" algn="ctr">
                      <a:solidFill>
                        <a:srgbClr val="E0664D"/>
                      </a:solidFill>
                      <a:prstDash val="solid"/>
                      <a:round/>
                      <a:headEnd type="none" w="med" len="med"/>
                      <a:tailEnd type="none" w="med" len="med"/>
                    </a:lnT>
                    <a:lnB w="7620" cap="flat" cmpd="sng" algn="ctr">
                      <a:solidFill>
                        <a:srgbClr val="E0664D"/>
                      </a:solidFill>
                      <a:prstDash val="solid"/>
                      <a:round/>
                      <a:headEnd type="none" w="med" len="med"/>
                      <a:tailEnd type="none" w="med" len="med"/>
                    </a:lnB>
                    <a:solidFill>
                      <a:srgbClr val="FFFFFF"/>
                    </a:solidFill>
                  </a:tcPr>
                </a:tc>
                <a:tc>
                  <a:txBody>
                    <a:bodyPr/>
                    <a:lstStyle/>
                    <a:p>
                      <a:pPr algn="l" fontAlgn="ctr"/>
                      <a:r>
                        <a:rPr lang="en-IN" sz="1800" b="0">
                          <a:effectLst/>
                        </a:rPr>
                        <a:t>Yes</a:t>
                      </a:r>
                    </a:p>
                  </a:txBody>
                  <a:tcPr marL="20599" marR="20599" marT="20599" marB="20599" anchor="ctr">
                    <a:lnL w="7620" cap="flat" cmpd="sng" algn="ctr">
                      <a:solidFill>
                        <a:srgbClr val="E0664D"/>
                      </a:solidFill>
                      <a:prstDash val="solid"/>
                      <a:round/>
                      <a:headEnd type="none" w="med" len="med"/>
                      <a:tailEnd type="none" w="med" len="med"/>
                    </a:lnL>
                    <a:lnR w="7620" cap="flat" cmpd="sng" algn="ctr">
                      <a:solidFill>
                        <a:srgbClr val="E0664D"/>
                      </a:solidFill>
                      <a:prstDash val="solid"/>
                      <a:round/>
                      <a:headEnd type="none" w="med" len="med"/>
                      <a:tailEnd type="none" w="med" len="med"/>
                    </a:lnR>
                    <a:lnT w="7620" cap="flat" cmpd="sng" algn="ctr">
                      <a:solidFill>
                        <a:srgbClr val="E0664D"/>
                      </a:solidFill>
                      <a:prstDash val="solid"/>
                      <a:round/>
                      <a:headEnd type="none" w="med" len="med"/>
                      <a:tailEnd type="none" w="med" len="med"/>
                    </a:lnT>
                    <a:lnB w="7620" cap="flat" cmpd="sng" algn="ctr">
                      <a:solidFill>
                        <a:srgbClr val="E0664D"/>
                      </a:solidFill>
                      <a:prstDash val="solid"/>
                      <a:round/>
                      <a:headEnd type="none" w="med" len="med"/>
                      <a:tailEnd type="none" w="med" len="med"/>
                    </a:lnB>
                    <a:solidFill>
                      <a:srgbClr val="FFFFFF"/>
                    </a:solidFill>
                  </a:tcPr>
                </a:tc>
              </a:tr>
              <a:tr h="414734">
                <a:tc>
                  <a:txBody>
                    <a:bodyPr/>
                    <a:lstStyle/>
                    <a:p>
                      <a:pPr algn="l" fontAlgn="ctr"/>
                      <a:r>
                        <a:rPr lang="en-IN" sz="1800" b="0">
                          <a:effectLst/>
                        </a:rPr>
                        <a:t>Nature of partners</a:t>
                      </a:r>
                    </a:p>
                  </a:txBody>
                  <a:tcPr marL="20599" marR="20599" marT="20599" marB="20599" anchor="ctr">
                    <a:lnL w="7620" cap="flat" cmpd="sng" algn="ctr">
                      <a:solidFill>
                        <a:srgbClr val="E0664D"/>
                      </a:solidFill>
                      <a:prstDash val="solid"/>
                      <a:round/>
                      <a:headEnd type="none" w="med" len="med"/>
                      <a:tailEnd type="none" w="med" len="med"/>
                    </a:lnL>
                    <a:lnR w="7620" cap="flat" cmpd="sng" algn="ctr">
                      <a:solidFill>
                        <a:srgbClr val="E0664D"/>
                      </a:solidFill>
                      <a:prstDash val="solid"/>
                      <a:round/>
                      <a:headEnd type="none" w="med" len="med"/>
                      <a:tailEnd type="none" w="med" len="med"/>
                    </a:lnR>
                    <a:lnT w="7620" cap="flat" cmpd="sng" algn="ctr">
                      <a:solidFill>
                        <a:srgbClr val="E0664D"/>
                      </a:solidFill>
                      <a:prstDash val="solid"/>
                      <a:round/>
                      <a:headEnd type="none" w="med" len="med"/>
                      <a:tailEnd type="none" w="med" len="med"/>
                    </a:lnT>
                    <a:lnB w="7620" cap="flat" cmpd="sng" algn="ctr">
                      <a:solidFill>
                        <a:srgbClr val="80694D"/>
                      </a:solidFill>
                      <a:prstDash val="solid"/>
                      <a:round/>
                      <a:headEnd type="none" w="med" len="med"/>
                      <a:tailEnd type="none" w="med" len="med"/>
                    </a:lnB>
                    <a:solidFill>
                      <a:srgbClr val="FFFFFF"/>
                    </a:solidFill>
                  </a:tcPr>
                </a:tc>
                <a:tc>
                  <a:txBody>
                    <a:bodyPr/>
                    <a:lstStyle/>
                    <a:p>
                      <a:pPr algn="l" fontAlgn="ctr"/>
                      <a:r>
                        <a:rPr lang="en-IN" sz="1800" b="0" dirty="0">
                          <a:effectLst/>
                        </a:rPr>
                        <a:t>Only natural persons, i.e. individuals</a:t>
                      </a:r>
                    </a:p>
                  </a:txBody>
                  <a:tcPr marL="20599" marR="20599" marT="20599" marB="20599" anchor="ctr">
                    <a:lnL w="7620" cap="flat" cmpd="sng" algn="ctr">
                      <a:solidFill>
                        <a:srgbClr val="E0664D"/>
                      </a:solidFill>
                      <a:prstDash val="solid"/>
                      <a:round/>
                      <a:headEnd type="none" w="med" len="med"/>
                      <a:tailEnd type="none" w="med" len="med"/>
                    </a:lnL>
                    <a:lnR w="7620" cap="flat" cmpd="sng" algn="ctr">
                      <a:solidFill>
                        <a:srgbClr val="E0664D"/>
                      </a:solidFill>
                      <a:prstDash val="solid"/>
                      <a:round/>
                      <a:headEnd type="none" w="med" len="med"/>
                      <a:tailEnd type="none" w="med" len="med"/>
                    </a:lnR>
                    <a:lnT w="7620" cap="flat" cmpd="sng" algn="ctr">
                      <a:solidFill>
                        <a:srgbClr val="E0664D"/>
                      </a:solidFill>
                      <a:prstDash val="solid"/>
                      <a:round/>
                      <a:headEnd type="none" w="med" len="med"/>
                      <a:tailEnd type="none" w="med" len="med"/>
                    </a:lnT>
                    <a:lnB w="7620" cap="flat" cmpd="sng" algn="ctr">
                      <a:solidFill>
                        <a:srgbClr val="80694D"/>
                      </a:solidFill>
                      <a:prstDash val="solid"/>
                      <a:round/>
                      <a:headEnd type="none" w="med" len="med"/>
                      <a:tailEnd type="none" w="med" len="med"/>
                    </a:lnB>
                    <a:solidFill>
                      <a:srgbClr val="FFFFFF"/>
                    </a:solidFill>
                  </a:tcPr>
                </a:tc>
                <a:tc>
                  <a:txBody>
                    <a:bodyPr/>
                    <a:lstStyle/>
                    <a:p>
                      <a:pPr algn="l" fontAlgn="ctr"/>
                      <a:r>
                        <a:rPr lang="en-IN" sz="1800" b="0">
                          <a:effectLst/>
                        </a:rPr>
                        <a:t>Individuals as well as body corporates</a:t>
                      </a:r>
                    </a:p>
                  </a:txBody>
                  <a:tcPr marL="20599" marR="20599" marT="20599" marB="20599" anchor="ctr">
                    <a:lnL w="7620" cap="flat" cmpd="sng" algn="ctr">
                      <a:solidFill>
                        <a:srgbClr val="E0664D"/>
                      </a:solidFill>
                      <a:prstDash val="solid"/>
                      <a:round/>
                      <a:headEnd type="none" w="med" len="med"/>
                      <a:tailEnd type="none" w="med" len="med"/>
                    </a:lnL>
                    <a:lnR w="7620" cap="flat" cmpd="sng" algn="ctr">
                      <a:solidFill>
                        <a:srgbClr val="E0664D"/>
                      </a:solidFill>
                      <a:prstDash val="solid"/>
                      <a:round/>
                      <a:headEnd type="none" w="med" len="med"/>
                      <a:tailEnd type="none" w="med" len="med"/>
                    </a:lnR>
                    <a:lnT w="7620" cap="flat" cmpd="sng" algn="ctr">
                      <a:solidFill>
                        <a:srgbClr val="E0664D"/>
                      </a:solidFill>
                      <a:prstDash val="solid"/>
                      <a:round/>
                      <a:headEnd type="none" w="med" len="med"/>
                      <a:tailEnd type="none" w="med" len="med"/>
                    </a:lnT>
                    <a:lnB w="7620" cap="flat" cmpd="sng" algn="ctr">
                      <a:solidFill>
                        <a:srgbClr val="80694D"/>
                      </a:solidFill>
                      <a:prstDash val="solid"/>
                      <a:round/>
                      <a:headEnd type="none" w="med" len="med"/>
                      <a:tailEnd type="none" w="med" len="med"/>
                    </a:lnB>
                    <a:solidFill>
                      <a:srgbClr val="FFFFFF"/>
                    </a:solidFill>
                  </a:tcPr>
                </a:tc>
              </a:tr>
              <a:tr h="414734">
                <a:tc>
                  <a:txBody>
                    <a:bodyPr/>
                    <a:lstStyle/>
                    <a:p>
                      <a:pPr algn="l" fontAlgn="ctr"/>
                      <a:r>
                        <a:rPr lang="en-IN" sz="1800" b="0">
                          <a:effectLst/>
                        </a:rPr>
                        <a:t>Number of partners</a:t>
                      </a:r>
                    </a:p>
                  </a:txBody>
                  <a:tcPr marL="20599" marR="20599" marT="20599" marB="20599" anchor="ctr">
                    <a:lnL w="7620" cap="flat" cmpd="sng" algn="ctr">
                      <a:solidFill>
                        <a:srgbClr val="80694D"/>
                      </a:solidFill>
                      <a:prstDash val="solid"/>
                      <a:round/>
                      <a:headEnd type="none" w="med" len="med"/>
                      <a:tailEnd type="none" w="med" len="med"/>
                    </a:lnL>
                    <a:lnR w="7620" cap="flat" cmpd="sng" algn="ctr">
                      <a:solidFill>
                        <a:srgbClr val="80694D"/>
                      </a:solidFill>
                      <a:prstDash val="solid"/>
                      <a:round/>
                      <a:headEnd type="none" w="med" len="med"/>
                      <a:tailEnd type="none" w="med" len="med"/>
                    </a:lnR>
                    <a:lnT w="7620" cap="flat" cmpd="sng" algn="ctr">
                      <a:solidFill>
                        <a:srgbClr val="80694D"/>
                      </a:solidFill>
                      <a:prstDash val="solid"/>
                      <a:round/>
                      <a:headEnd type="none" w="med" len="med"/>
                      <a:tailEnd type="none" w="med" len="med"/>
                    </a:lnT>
                    <a:lnB w="7620" cap="flat" cmpd="sng" algn="ctr">
                      <a:solidFill>
                        <a:srgbClr val="20724D"/>
                      </a:solidFill>
                      <a:prstDash val="solid"/>
                      <a:round/>
                      <a:headEnd type="none" w="med" len="med"/>
                      <a:tailEnd type="none" w="med" len="med"/>
                    </a:lnB>
                    <a:solidFill>
                      <a:srgbClr val="FFFFFF"/>
                    </a:solidFill>
                  </a:tcPr>
                </a:tc>
                <a:tc>
                  <a:txBody>
                    <a:bodyPr/>
                    <a:lstStyle/>
                    <a:p>
                      <a:pPr algn="l" fontAlgn="ctr"/>
                      <a:r>
                        <a:rPr lang="en-IN" sz="1800" b="0" dirty="0">
                          <a:effectLst/>
                        </a:rPr>
                        <a:t>Minimum 2, maximum 50</a:t>
                      </a:r>
                    </a:p>
                  </a:txBody>
                  <a:tcPr marL="20599" marR="20599" marT="20599" marB="20599" anchor="ctr">
                    <a:lnL w="7620" cap="flat" cmpd="sng" algn="ctr">
                      <a:solidFill>
                        <a:srgbClr val="80694D"/>
                      </a:solidFill>
                      <a:prstDash val="solid"/>
                      <a:round/>
                      <a:headEnd type="none" w="med" len="med"/>
                      <a:tailEnd type="none" w="med" len="med"/>
                    </a:lnL>
                    <a:lnR w="7620" cap="flat" cmpd="sng" algn="ctr">
                      <a:solidFill>
                        <a:srgbClr val="80694D"/>
                      </a:solidFill>
                      <a:prstDash val="solid"/>
                      <a:round/>
                      <a:headEnd type="none" w="med" len="med"/>
                      <a:tailEnd type="none" w="med" len="med"/>
                    </a:lnR>
                    <a:lnT w="7620" cap="flat" cmpd="sng" algn="ctr">
                      <a:solidFill>
                        <a:srgbClr val="80694D"/>
                      </a:solidFill>
                      <a:prstDash val="solid"/>
                      <a:round/>
                      <a:headEnd type="none" w="med" len="med"/>
                      <a:tailEnd type="none" w="med" len="med"/>
                    </a:lnT>
                    <a:lnB w="7620" cap="flat" cmpd="sng" algn="ctr">
                      <a:solidFill>
                        <a:srgbClr val="20724D"/>
                      </a:solidFill>
                      <a:prstDash val="solid"/>
                      <a:round/>
                      <a:headEnd type="none" w="med" len="med"/>
                      <a:tailEnd type="none" w="med" len="med"/>
                    </a:lnB>
                    <a:solidFill>
                      <a:srgbClr val="FFFFFF"/>
                    </a:solidFill>
                  </a:tcPr>
                </a:tc>
                <a:tc>
                  <a:txBody>
                    <a:bodyPr/>
                    <a:lstStyle/>
                    <a:p>
                      <a:pPr algn="l" fontAlgn="ctr"/>
                      <a:r>
                        <a:rPr lang="en-IN" sz="1800" b="0">
                          <a:effectLst/>
                        </a:rPr>
                        <a:t>Minimum 2, maximum unlimited</a:t>
                      </a:r>
                    </a:p>
                  </a:txBody>
                  <a:tcPr marL="20599" marR="20599" marT="20599" marB="20599" anchor="ctr">
                    <a:lnL w="7620" cap="flat" cmpd="sng" algn="ctr">
                      <a:solidFill>
                        <a:srgbClr val="80694D"/>
                      </a:solidFill>
                      <a:prstDash val="solid"/>
                      <a:round/>
                      <a:headEnd type="none" w="med" len="med"/>
                      <a:tailEnd type="none" w="med" len="med"/>
                    </a:lnL>
                    <a:lnR w="7620" cap="flat" cmpd="sng" algn="ctr">
                      <a:solidFill>
                        <a:srgbClr val="80694D"/>
                      </a:solidFill>
                      <a:prstDash val="solid"/>
                      <a:round/>
                      <a:headEnd type="none" w="med" len="med"/>
                      <a:tailEnd type="none" w="med" len="med"/>
                    </a:lnR>
                    <a:lnT w="7620" cap="flat" cmpd="sng" algn="ctr">
                      <a:solidFill>
                        <a:srgbClr val="80694D"/>
                      </a:solidFill>
                      <a:prstDash val="solid"/>
                      <a:round/>
                      <a:headEnd type="none" w="med" len="med"/>
                      <a:tailEnd type="none" w="med" len="med"/>
                    </a:lnT>
                    <a:lnB w="7620" cap="flat" cmpd="sng" algn="ctr">
                      <a:solidFill>
                        <a:srgbClr val="20724D"/>
                      </a:solidFill>
                      <a:prstDash val="solid"/>
                      <a:round/>
                      <a:headEnd type="none" w="med" len="med"/>
                      <a:tailEnd type="none" w="med" len="med"/>
                    </a:lnB>
                    <a:solidFill>
                      <a:srgbClr val="FFFFFF"/>
                    </a:solidFill>
                  </a:tcPr>
                </a:tc>
              </a:tr>
              <a:tr h="414734">
                <a:tc>
                  <a:txBody>
                    <a:bodyPr/>
                    <a:lstStyle/>
                    <a:p>
                      <a:pPr algn="l" fontAlgn="ctr"/>
                      <a:r>
                        <a:rPr lang="en-IN" sz="1800" b="0">
                          <a:effectLst/>
                        </a:rPr>
                        <a:t>Registration</a:t>
                      </a:r>
                    </a:p>
                  </a:txBody>
                  <a:tcPr marL="20599" marR="20599" marT="20599" marB="20599" anchor="ctr">
                    <a:lnL w="7620" cap="flat" cmpd="sng" algn="ctr">
                      <a:solidFill>
                        <a:srgbClr val="20724D"/>
                      </a:solidFill>
                      <a:prstDash val="solid"/>
                      <a:round/>
                      <a:headEnd type="none" w="med" len="med"/>
                      <a:tailEnd type="none" w="med" len="med"/>
                    </a:lnL>
                    <a:lnR w="7620" cap="flat" cmpd="sng" algn="ctr">
                      <a:solidFill>
                        <a:srgbClr val="20724D"/>
                      </a:solidFill>
                      <a:prstDash val="solid"/>
                      <a:round/>
                      <a:headEnd type="none" w="med" len="med"/>
                      <a:tailEnd type="none" w="med" len="med"/>
                    </a:lnR>
                    <a:lnT w="7620" cap="flat" cmpd="sng" algn="ctr">
                      <a:solidFill>
                        <a:srgbClr val="20724D"/>
                      </a:solidFill>
                      <a:prstDash val="solid"/>
                      <a:round/>
                      <a:headEnd type="none" w="med" len="med"/>
                      <a:tailEnd type="none" w="med" len="med"/>
                    </a:lnT>
                    <a:lnB w="7620" cap="flat" cmpd="sng" algn="ctr">
                      <a:solidFill>
                        <a:srgbClr val="30774D"/>
                      </a:solidFill>
                      <a:prstDash val="solid"/>
                      <a:round/>
                      <a:headEnd type="none" w="med" len="med"/>
                      <a:tailEnd type="none" w="med" len="med"/>
                    </a:lnB>
                    <a:solidFill>
                      <a:srgbClr val="FFFFFF"/>
                    </a:solidFill>
                  </a:tcPr>
                </a:tc>
                <a:tc>
                  <a:txBody>
                    <a:bodyPr/>
                    <a:lstStyle/>
                    <a:p>
                      <a:pPr algn="l" fontAlgn="ctr"/>
                      <a:r>
                        <a:rPr lang="en-IN" sz="1800" b="0" dirty="0">
                          <a:effectLst/>
                        </a:rPr>
                        <a:t>Optional</a:t>
                      </a:r>
                    </a:p>
                  </a:txBody>
                  <a:tcPr marL="20599" marR="20599" marT="20599" marB="20599" anchor="ctr">
                    <a:lnL w="7620" cap="flat" cmpd="sng" algn="ctr">
                      <a:solidFill>
                        <a:srgbClr val="20724D"/>
                      </a:solidFill>
                      <a:prstDash val="solid"/>
                      <a:round/>
                      <a:headEnd type="none" w="med" len="med"/>
                      <a:tailEnd type="none" w="med" len="med"/>
                    </a:lnL>
                    <a:lnR w="7620" cap="flat" cmpd="sng" algn="ctr">
                      <a:solidFill>
                        <a:srgbClr val="20724D"/>
                      </a:solidFill>
                      <a:prstDash val="solid"/>
                      <a:round/>
                      <a:headEnd type="none" w="med" len="med"/>
                      <a:tailEnd type="none" w="med" len="med"/>
                    </a:lnR>
                    <a:lnT w="7620" cap="flat" cmpd="sng" algn="ctr">
                      <a:solidFill>
                        <a:srgbClr val="20724D"/>
                      </a:solidFill>
                      <a:prstDash val="solid"/>
                      <a:round/>
                      <a:headEnd type="none" w="med" len="med"/>
                      <a:tailEnd type="none" w="med" len="med"/>
                    </a:lnT>
                    <a:lnB w="7620" cap="flat" cmpd="sng" algn="ctr">
                      <a:solidFill>
                        <a:srgbClr val="30774D"/>
                      </a:solidFill>
                      <a:prstDash val="solid"/>
                      <a:round/>
                      <a:headEnd type="none" w="med" len="med"/>
                      <a:tailEnd type="none" w="med" len="med"/>
                    </a:lnB>
                    <a:solidFill>
                      <a:srgbClr val="FFFFFF"/>
                    </a:solidFill>
                  </a:tcPr>
                </a:tc>
                <a:tc>
                  <a:txBody>
                    <a:bodyPr/>
                    <a:lstStyle/>
                    <a:p>
                      <a:pPr algn="l" fontAlgn="ctr"/>
                      <a:r>
                        <a:rPr lang="en-IN" sz="1800" b="0" dirty="0">
                          <a:effectLst/>
                        </a:rPr>
                        <a:t>Mandatory</a:t>
                      </a:r>
                    </a:p>
                  </a:txBody>
                  <a:tcPr marL="20599" marR="20599" marT="20599" marB="20599" anchor="ctr">
                    <a:lnL w="7620" cap="flat" cmpd="sng" algn="ctr">
                      <a:solidFill>
                        <a:srgbClr val="20724D"/>
                      </a:solidFill>
                      <a:prstDash val="solid"/>
                      <a:round/>
                      <a:headEnd type="none" w="med" len="med"/>
                      <a:tailEnd type="none" w="med" len="med"/>
                    </a:lnL>
                    <a:lnR w="7620" cap="flat" cmpd="sng" algn="ctr">
                      <a:solidFill>
                        <a:srgbClr val="20724D"/>
                      </a:solidFill>
                      <a:prstDash val="solid"/>
                      <a:round/>
                      <a:headEnd type="none" w="med" len="med"/>
                      <a:tailEnd type="none" w="med" len="med"/>
                    </a:lnR>
                    <a:lnT w="7620" cap="flat" cmpd="sng" algn="ctr">
                      <a:solidFill>
                        <a:srgbClr val="20724D"/>
                      </a:solidFill>
                      <a:prstDash val="solid"/>
                      <a:round/>
                      <a:headEnd type="none" w="med" len="med"/>
                      <a:tailEnd type="none" w="med" len="med"/>
                    </a:lnT>
                    <a:lnB w="7620" cap="flat" cmpd="sng" algn="ctr">
                      <a:solidFill>
                        <a:srgbClr val="30774D"/>
                      </a:solidFill>
                      <a:prstDash val="solid"/>
                      <a:round/>
                      <a:headEnd type="none" w="med" len="med"/>
                      <a:tailEnd type="none" w="med" len="med"/>
                    </a:lnB>
                    <a:solidFill>
                      <a:srgbClr val="FFFFFF"/>
                    </a:solidFill>
                  </a:tcPr>
                </a:tc>
              </a:tr>
              <a:tr h="414734">
                <a:tc>
                  <a:txBody>
                    <a:bodyPr/>
                    <a:lstStyle/>
                    <a:p>
                      <a:pPr algn="l" fontAlgn="ctr"/>
                      <a:r>
                        <a:rPr lang="en-IN" sz="1800" b="0">
                          <a:effectLst/>
                        </a:rPr>
                        <a:t>Assets</a:t>
                      </a:r>
                    </a:p>
                  </a:txBody>
                  <a:tcPr marL="20599" marR="20599" marT="20599" marB="20599" anchor="ctr">
                    <a:lnL w="7620" cap="flat" cmpd="sng" algn="ctr">
                      <a:solidFill>
                        <a:srgbClr val="30774D"/>
                      </a:solidFill>
                      <a:prstDash val="solid"/>
                      <a:round/>
                      <a:headEnd type="none" w="med" len="med"/>
                      <a:tailEnd type="none" w="med" len="med"/>
                    </a:lnL>
                    <a:lnR w="7620" cap="flat" cmpd="sng" algn="ctr">
                      <a:solidFill>
                        <a:srgbClr val="30774D"/>
                      </a:solidFill>
                      <a:prstDash val="solid"/>
                      <a:round/>
                      <a:headEnd type="none" w="med" len="med"/>
                      <a:tailEnd type="none" w="med" len="med"/>
                    </a:lnR>
                    <a:lnT w="7620" cap="flat" cmpd="sng" algn="ctr">
                      <a:solidFill>
                        <a:srgbClr val="30774D"/>
                      </a:solidFill>
                      <a:prstDash val="solid"/>
                      <a:round/>
                      <a:headEnd type="none" w="med" len="med"/>
                      <a:tailEnd type="none" w="med" len="med"/>
                    </a:lnT>
                    <a:lnB w="7620" cap="flat" cmpd="sng" algn="ctr">
                      <a:solidFill>
                        <a:srgbClr val="30774D"/>
                      </a:solidFill>
                      <a:prstDash val="solid"/>
                      <a:round/>
                      <a:headEnd type="none" w="med" len="med"/>
                      <a:tailEnd type="none" w="med" len="med"/>
                    </a:lnB>
                    <a:solidFill>
                      <a:srgbClr val="FFFFFF"/>
                    </a:solidFill>
                  </a:tcPr>
                </a:tc>
                <a:tc>
                  <a:txBody>
                    <a:bodyPr/>
                    <a:lstStyle/>
                    <a:p>
                      <a:pPr algn="l" fontAlgn="ctr"/>
                      <a:r>
                        <a:rPr lang="en-IN" sz="1800" b="0">
                          <a:effectLst/>
                        </a:rPr>
                        <a:t>Only partners can own assets of the firm</a:t>
                      </a:r>
                    </a:p>
                  </a:txBody>
                  <a:tcPr marL="20599" marR="20599" marT="20599" marB="20599" anchor="ctr">
                    <a:lnL w="7620" cap="flat" cmpd="sng" algn="ctr">
                      <a:solidFill>
                        <a:srgbClr val="30774D"/>
                      </a:solidFill>
                      <a:prstDash val="solid"/>
                      <a:round/>
                      <a:headEnd type="none" w="med" len="med"/>
                      <a:tailEnd type="none" w="med" len="med"/>
                    </a:lnL>
                    <a:lnR w="7620" cap="flat" cmpd="sng" algn="ctr">
                      <a:solidFill>
                        <a:srgbClr val="30774D"/>
                      </a:solidFill>
                      <a:prstDash val="solid"/>
                      <a:round/>
                      <a:headEnd type="none" w="med" len="med"/>
                      <a:tailEnd type="none" w="med" len="med"/>
                    </a:lnR>
                    <a:lnT w="7620" cap="flat" cmpd="sng" algn="ctr">
                      <a:solidFill>
                        <a:srgbClr val="30774D"/>
                      </a:solidFill>
                      <a:prstDash val="solid"/>
                      <a:round/>
                      <a:headEnd type="none" w="med" len="med"/>
                      <a:tailEnd type="none" w="med" len="med"/>
                    </a:lnT>
                    <a:lnB w="7620" cap="flat" cmpd="sng" algn="ctr">
                      <a:solidFill>
                        <a:srgbClr val="30774D"/>
                      </a:solidFill>
                      <a:prstDash val="solid"/>
                      <a:round/>
                      <a:headEnd type="none" w="med" len="med"/>
                      <a:tailEnd type="none" w="med" len="med"/>
                    </a:lnB>
                    <a:solidFill>
                      <a:srgbClr val="FFFFFF"/>
                    </a:solidFill>
                  </a:tcPr>
                </a:tc>
                <a:tc>
                  <a:txBody>
                    <a:bodyPr/>
                    <a:lstStyle/>
                    <a:p>
                      <a:pPr algn="l" fontAlgn="ctr"/>
                      <a:r>
                        <a:rPr lang="en-IN" sz="1800" b="0" dirty="0">
                          <a:effectLst/>
                        </a:rPr>
                        <a:t>A firm can own assets in its name</a:t>
                      </a:r>
                    </a:p>
                  </a:txBody>
                  <a:tcPr marL="20599" marR="20599" marT="20599" marB="20599" anchor="ctr">
                    <a:lnL w="7620" cap="flat" cmpd="sng" algn="ctr">
                      <a:solidFill>
                        <a:srgbClr val="30774D"/>
                      </a:solidFill>
                      <a:prstDash val="solid"/>
                      <a:round/>
                      <a:headEnd type="none" w="med" len="med"/>
                      <a:tailEnd type="none" w="med" len="med"/>
                    </a:lnL>
                    <a:lnR w="7620" cap="flat" cmpd="sng" algn="ctr">
                      <a:solidFill>
                        <a:srgbClr val="30774D"/>
                      </a:solidFill>
                      <a:prstDash val="solid"/>
                      <a:round/>
                      <a:headEnd type="none" w="med" len="med"/>
                      <a:tailEnd type="none" w="med" len="med"/>
                    </a:lnR>
                    <a:lnT w="7620" cap="flat" cmpd="sng" algn="ctr">
                      <a:solidFill>
                        <a:srgbClr val="30774D"/>
                      </a:solidFill>
                      <a:prstDash val="solid"/>
                      <a:round/>
                      <a:headEnd type="none" w="med" len="med"/>
                      <a:tailEnd type="none" w="med" len="med"/>
                    </a:lnT>
                    <a:lnB w="7620" cap="flat" cmpd="sng" algn="ctr">
                      <a:solidFill>
                        <a:srgbClr val="30774D"/>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6586819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Limited Liability Company</a:t>
            </a:r>
            <a:endParaRPr lang="en-IN" dirty="0"/>
          </a:p>
        </p:txBody>
      </p:sp>
      <p:sp>
        <p:nvSpPr>
          <p:cNvPr id="3" name="Content Placeholder 2"/>
          <p:cNvSpPr>
            <a:spLocks noGrp="1"/>
          </p:cNvSpPr>
          <p:nvPr>
            <p:ph idx="1"/>
          </p:nvPr>
        </p:nvSpPr>
        <p:spPr/>
        <p:txBody>
          <a:bodyPr>
            <a:normAutofit fontScale="92500" lnSpcReduction="10000"/>
          </a:bodyPr>
          <a:lstStyle/>
          <a:p>
            <a:r>
              <a:rPr lang="en-IN" dirty="0"/>
              <a:t>The popular </a:t>
            </a:r>
            <a:r>
              <a:rPr lang="en-IN" b="1" dirty="0"/>
              <a:t>limited liability company (LLC)</a:t>
            </a:r>
            <a:r>
              <a:rPr lang="en-IN" dirty="0"/>
              <a:t> that can be registered across the world can be registered as a</a:t>
            </a:r>
            <a:r>
              <a:rPr lang="en-IN" b="1" dirty="0"/>
              <a:t> limited liability partnership (LLP)  or as a private limited company in India</a:t>
            </a:r>
            <a:r>
              <a:rPr lang="en-IN" dirty="0"/>
              <a:t>. Through a </a:t>
            </a:r>
            <a:r>
              <a:rPr lang="en-IN" b="1" dirty="0"/>
              <a:t>LLP in India</a:t>
            </a:r>
            <a:r>
              <a:rPr lang="en-IN" dirty="0"/>
              <a:t>, the investors will benefit from </a:t>
            </a:r>
            <a:r>
              <a:rPr lang="en-IN" b="1" dirty="0"/>
              <a:t>limited liability</a:t>
            </a:r>
            <a:r>
              <a:rPr lang="en-IN" dirty="0"/>
              <a:t>, in the sense that they will be held accountable for the company’s debts only in the extent to which they have contributed to the company’s capital.</a:t>
            </a:r>
            <a:br>
              <a:rPr lang="en-IN" dirty="0"/>
            </a:br>
            <a:r>
              <a:rPr lang="en-IN" dirty="0"/>
              <a:t/>
            </a:r>
            <a:br>
              <a:rPr lang="en-IN" dirty="0"/>
            </a:br>
            <a:r>
              <a:rPr lang="en-IN" dirty="0"/>
              <a:t>When </a:t>
            </a:r>
            <a:r>
              <a:rPr lang="en-IN" b="1" dirty="0"/>
              <a:t>starting a business in India </a:t>
            </a:r>
            <a:r>
              <a:rPr lang="en-IN" dirty="0"/>
              <a:t>registered as a</a:t>
            </a:r>
            <a:r>
              <a:rPr lang="en-IN" b="1" dirty="0"/>
              <a:t> LLP</a:t>
            </a:r>
            <a:r>
              <a:rPr lang="en-IN" dirty="0"/>
              <a:t>, the registration procedure is performed following the regulations prescribed by the </a:t>
            </a:r>
            <a:r>
              <a:rPr lang="en-IN" b="1" dirty="0"/>
              <a:t>Limited Liability Partnership Act 2008</a:t>
            </a:r>
            <a:endParaRPr lang="en-IN" dirty="0"/>
          </a:p>
        </p:txBody>
      </p:sp>
    </p:spTree>
    <p:extLst>
      <p:ext uri="{BB962C8B-B14F-4D97-AF65-F5344CB8AC3E}">
        <p14:creationId xmlns:p14="http://schemas.microsoft.com/office/powerpoint/2010/main" val="40577115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2"/>
            <a:ext cx="9601196" cy="1329747"/>
          </a:xfrm>
        </p:spPr>
        <p:txBody>
          <a:bodyPr>
            <a:normAutofit fontScale="90000"/>
          </a:bodyPr>
          <a:lstStyle/>
          <a:p>
            <a:r>
              <a:rPr lang="en-IN" b="1" dirty="0" smtClean="0"/>
              <a:t> </a:t>
            </a:r>
            <a:r>
              <a:rPr lang="en-IN" b="1" dirty="0"/>
              <a:t>A</a:t>
            </a:r>
            <a:r>
              <a:rPr lang="en-IN" b="1" dirty="0" smtClean="0"/>
              <a:t>dvantages </a:t>
            </a:r>
            <a:r>
              <a:rPr lang="en-IN" b="1" dirty="0"/>
              <a:t>of an Indian LLC? </a:t>
            </a:r>
            <a:r>
              <a:rPr lang="en-IN" dirty="0"/>
              <a:t/>
            </a:r>
            <a:br>
              <a:rPr lang="en-IN" dirty="0"/>
            </a:br>
            <a:r>
              <a:rPr lang="en-IN" dirty="0"/>
              <a:t> </a:t>
            </a:r>
            <a:br>
              <a:rPr lang="en-IN" dirty="0"/>
            </a:br>
            <a:endParaRPr lang="en-IN" dirty="0"/>
          </a:p>
        </p:txBody>
      </p:sp>
      <p:sp>
        <p:nvSpPr>
          <p:cNvPr id="3" name="Content Placeholder 2"/>
          <p:cNvSpPr>
            <a:spLocks noGrp="1"/>
          </p:cNvSpPr>
          <p:nvPr>
            <p:ph idx="1"/>
          </p:nvPr>
        </p:nvSpPr>
        <p:spPr/>
        <p:txBody>
          <a:bodyPr>
            <a:normAutofit fontScale="62500" lnSpcReduction="20000"/>
          </a:bodyPr>
          <a:lstStyle/>
          <a:p>
            <a:r>
              <a:rPr lang="en-IN" sz="2900" dirty="0"/>
              <a:t>The </a:t>
            </a:r>
            <a:r>
              <a:rPr lang="en-IN" sz="2900" b="1" dirty="0"/>
              <a:t>Indian LLC</a:t>
            </a:r>
            <a:r>
              <a:rPr lang="en-IN" sz="2900" dirty="0"/>
              <a:t> is a type of company that is very popular amongst foreign investors interested in </a:t>
            </a:r>
            <a:r>
              <a:rPr lang="en-IN" sz="2900" b="1" dirty="0">
                <a:hlinkClick r:id="rId2"/>
              </a:rPr>
              <a:t>opening a company in India</a:t>
            </a:r>
            <a:r>
              <a:rPr lang="en-IN" sz="2900" dirty="0"/>
              <a:t>. This structure provides a set of advantages, which are presented in the list </a:t>
            </a:r>
            <a:r>
              <a:rPr lang="en-IN" sz="2900" dirty="0" smtClean="0"/>
              <a:t>below</a:t>
            </a:r>
          </a:p>
          <a:p>
            <a:r>
              <a:rPr lang="en-IN" sz="2900" dirty="0"/>
              <a:t>ownership – the company can be formed with 100% foreign ownership, as there are no restrictions in this sense;</a:t>
            </a:r>
          </a:p>
          <a:p>
            <a:r>
              <a:rPr lang="en-IN" sz="2900" dirty="0"/>
              <a:t>liability – the investors are protected against company debts, as the company is a separate legal entity;</a:t>
            </a:r>
          </a:p>
          <a:p>
            <a:r>
              <a:rPr lang="en-IN" sz="2900" dirty="0"/>
              <a:t>shareholding structure – the company needs only two shareholders for its incorporation;</a:t>
            </a:r>
          </a:p>
          <a:p>
            <a:r>
              <a:rPr lang="en-IN" sz="2900" dirty="0"/>
              <a:t>company documents – the company’s documents can be prepared in English, this being an important advantage for foreign businessmen;</a:t>
            </a:r>
          </a:p>
          <a:p>
            <a:r>
              <a:rPr lang="en-IN" sz="2900" dirty="0"/>
              <a:t>capital – it requires a small capital compared to other business </a:t>
            </a:r>
            <a:r>
              <a:rPr lang="en-IN" sz="2900"/>
              <a:t>forms</a:t>
            </a:r>
            <a:r>
              <a:rPr lang="en-IN" sz="2900" smtClean="0"/>
              <a:t>.</a:t>
            </a:r>
            <a:endParaRPr lang="en-IN" sz="2900" dirty="0"/>
          </a:p>
        </p:txBody>
      </p:sp>
    </p:spTree>
    <p:extLst>
      <p:ext uri="{BB962C8B-B14F-4D97-AF65-F5344CB8AC3E}">
        <p14:creationId xmlns:p14="http://schemas.microsoft.com/office/powerpoint/2010/main" val="288019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Routes of VC/PE Investments in India</a:t>
            </a:r>
            <a:endParaRPr lang="en-IN" dirty="0"/>
          </a:p>
        </p:txBody>
      </p:sp>
      <p:sp>
        <p:nvSpPr>
          <p:cNvPr id="3" name="Content Placeholder 2"/>
          <p:cNvSpPr>
            <a:spLocks noGrp="1"/>
          </p:cNvSpPr>
          <p:nvPr>
            <p:ph idx="1"/>
          </p:nvPr>
        </p:nvSpPr>
        <p:spPr/>
        <p:txBody>
          <a:bodyPr>
            <a:normAutofit fontScale="77500" lnSpcReduction="20000"/>
          </a:bodyPr>
          <a:lstStyle/>
          <a:p>
            <a:r>
              <a:rPr lang="en-IN" b="1" dirty="0" smtClean="0"/>
              <a:t>Fund of Funds</a:t>
            </a:r>
          </a:p>
          <a:p>
            <a:r>
              <a:rPr lang="en-IN" dirty="0"/>
              <a:t>Private equity fund of funds are investment vehicles that pool capital from people to invest in several different private equity funds. </a:t>
            </a:r>
            <a:endParaRPr lang="en-IN" dirty="0" smtClean="0"/>
          </a:p>
          <a:p>
            <a:r>
              <a:rPr lang="en-IN" dirty="0" smtClean="0"/>
              <a:t>Through </a:t>
            </a:r>
            <a:r>
              <a:rPr lang="en-IN" dirty="0"/>
              <a:t>these funds, investors can create a highly-diversified and comprehensive portfolio of indirect investments in several companies from some or all of the categories of private equity. </a:t>
            </a:r>
            <a:endParaRPr lang="en-IN" dirty="0" smtClean="0"/>
          </a:p>
          <a:p>
            <a:r>
              <a:rPr lang="en-IN" dirty="0" smtClean="0"/>
              <a:t>Private </a:t>
            </a:r>
            <a:r>
              <a:rPr lang="en-IN" dirty="0"/>
              <a:t>equity fund of funds helps to spread the risk of the investments made whilst maintaining healthy returns</a:t>
            </a:r>
            <a:r>
              <a:rPr lang="en-IN" dirty="0" smtClean="0"/>
              <a:t>.</a:t>
            </a:r>
          </a:p>
          <a:p>
            <a:r>
              <a:rPr lang="en-IN" dirty="0" smtClean="0"/>
              <a:t> </a:t>
            </a:r>
            <a:r>
              <a:rPr lang="en-IN" dirty="0"/>
              <a:t>Smaller investors, who do not have access to larger private equity funds due to capital constraints, often invest into Private equity fund of funds to increase their exposure to the asset class.</a:t>
            </a:r>
          </a:p>
        </p:txBody>
      </p:sp>
    </p:spTree>
    <p:extLst>
      <p:ext uri="{BB962C8B-B14F-4D97-AF65-F5344CB8AC3E}">
        <p14:creationId xmlns:p14="http://schemas.microsoft.com/office/powerpoint/2010/main" val="35481003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Fund of Funds</a:t>
            </a:r>
            <a:endParaRPr lang="en-IN" dirty="0"/>
          </a:p>
        </p:txBody>
      </p:sp>
      <p:sp>
        <p:nvSpPr>
          <p:cNvPr id="3" name="Content Placeholder 2"/>
          <p:cNvSpPr>
            <a:spLocks noGrp="1"/>
          </p:cNvSpPr>
          <p:nvPr>
            <p:ph idx="1"/>
          </p:nvPr>
        </p:nvSpPr>
        <p:spPr/>
        <p:txBody>
          <a:bodyPr>
            <a:normAutofit fontScale="92500"/>
          </a:bodyPr>
          <a:lstStyle/>
          <a:p>
            <a:r>
              <a:rPr lang="en-IN" dirty="0"/>
              <a:t>A Private equity fund of funds holds the shares of many private partnerships that invest in private equities. In this way, firms increase cost effectiveness and thereby reduce their minimum investment requirement</a:t>
            </a:r>
            <a:r>
              <a:rPr lang="en-IN" dirty="0" smtClean="0"/>
              <a:t>.</a:t>
            </a:r>
          </a:p>
          <a:p>
            <a:r>
              <a:rPr lang="en-IN" dirty="0" smtClean="0"/>
              <a:t> </a:t>
            </a:r>
            <a:r>
              <a:rPr lang="en-IN" dirty="0"/>
              <a:t>This also allows scope for greater diversification, since a fund of funds might invest in hundreds of companies representing many different phases of venture capital and industry sectors</a:t>
            </a:r>
            <a:r>
              <a:rPr lang="en-IN" dirty="0" smtClean="0"/>
              <a:t>.</a:t>
            </a:r>
          </a:p>
          <a:p>
            <a:r>
              <a:rPr lang="en-IN" dirty="0"/>
              <a:t>In addition, because of its size and diversification, a Private equity fund of funds has the potential to offer less risk than an individual private-equity investment</a:t>
            </a:r>
          </a:p>
        </p:txBody>
      </p:sp>
    </p:spTree>
    <p:extLst>
      <p:ext uri="{BB962C8B-B14F-4D97-AF65-F5344CB8AC3E}">
        <p14:creationId xmlns:p14="http://schemas.microsoft.com/office/powerpoint/2010/main" val="35767259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Fund of Funds</a:t>
            </a:r>
          </a:p>
        </p:txBody>
      </p:sp>
      <p:sp>
        <p:nvSpPr>
          <p:cNvPr id="3" name="Content Placeholder 2"/>
          <p:cNvSpPr>
            <a:spLocks noGrp="1"/>
          </p:cNvSpPr>
          <p:nvPr>
            <p:ph idx="1"/>
          </p:nvPr>
        </p:nvSpPr>
        <p:spPr/>
        <p:txBody>
          <a:bodyPr/>
          <a:lstStyle/>
          <a:p>
            <a:r>
              <a:rPr lang="en-IN" dirty="0"/>
              <a:t>One of the most important advantages of a high-quality Private equity fund of funds can be summed up as access to high-quality funds with proven managers, maximum diversification, and cost effectiveness. </a:t>
            </a:r>
            <a:endParaRPr lang="en-IN" dirty="0" smtClean="0"/>
          </a:p>
          <a:p>
            <a:r>
              <a:rPr lang="en-IN" dirty="0" smtClean="0"/>
              <a:t>The </a:t>
            </a:r>
            <a:r>
              <a:rPr lang="en-IN" dirty="0"/>
              <a:t>disadvantage it may bring to some investors is that there is an additional fee to the Private equity fund of funds manager over and above the fees paid to the direct private equity partnership.</a:t>
            </a:r>
          </a:p>
        </p:txBody>
      </p:sp>
    </p:spTree>
    <p:extLst>
      <p:ext uri="{BB962C8B-B14F-4D97-AF65-F5344CB8AC3E}">
        <p14:creationId xmlns:p14="http://schemas.microsoft.com/office/powerpoint/2010/main" val="20246626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Key Features of Private Equity Funds of Funds:</a:t>
            </a:r>
            <a:br>
              <a:rPr lang="en-IN" b="1" dirty="0"/>
            </a:br>
            <a:endParaRPr lang="en-IN" dirty="0"/>
          </a:p>
        </p:txBody>
      </p:sp>
      <p:sp>
        <p:nvSpPr>
          <p:cNvPr id="3" name="Content Placeholder 2"/>
          <p:cNvSpPr>
            <a:spLocks noGrp="1"/>
          </p:cNvSpPr>
          <p:nvPr>
            <p:ph idx="1"/>
          </p:nvPr>
        </p:nvSpPr>
        <p:spPr/>
        <p:txBody>
          <a:bodyPr>
            <a:normAutofit fontScale="70000" lnSpcReduction="20000"/>
          </a:bodyPr>
          <a:lstStyle/>
          <a:p>
            <a:r>
              <a:rPr lang="en-IN" b="1" dirty="0"/>
              <a:t>Investment Strategy:</a:t>
            </a:r>
            <a:r>
              <a:rPr lang="en-IN" dirty="0"/>
              <a:t> A Private Equity Funds of Funds will seek to obtain superior investment returns relative to medium to long term returns in the market. To achieve this goal, a Private Equity Funds of Funds invests in other </a:t>
            </a:r>
            <a:r>
              <a:rPr lang="en-IN" b="1" dirty="0">
                <a:hlinkClick r:id="rId2"/>
              </a:rPr>
              <a:t>Private equity funds</a:t>
            </a:r>
            <a:r>
              <a:rPr lang="en-IN" dirty="0"/>
              <a:t> with similar or higher return goals such as Venture Capital funds or Hedge Funds.</a:t>
            </a:r>
          </a:p>
          <a:p>
            <a:r>
              <a:rPr lang="en-IN" b="1" dirty="0"/>
              <a:t>Preferred Returns:</a:t>
            </a:r>
            <a:r>
              <a:rPr lang="en-IN" dirty="0"/>
              <a:t> A vast majority of Private Equity Funds of Funds provide preferred returns to investors which is a fixed percentage of the annual rate of return, ranging from 6%-12%.</a:t>
            </a:r>
          </a:p>
          <a:p>
            <a:r>
              <a:rPr lang="en-IN" b="1" dirty="0"/>
              <a:t>Management Fees:</a:t>
            </a:r>
            <a:r>
              <a:rPr lang="en-IN" dirty="0"/>
              <a:t> The Management fees charged includes an annual amount equal to a fixed percentage of total capital commitments during a specified investment period ranging from .75%-1.5%.</a:t>
            </a:r>
          </a:p>
          <a:p>
            <a:r>
              <a:rPr lang="en-IN" b="1" dirty="0"/>
              <a:t>Typical Investors:</a:t>
            </a:r>
            <a:r>
              <a:rPr lang="en-IN" dirty="0"/>
              <a:t> A full range of high net worth or high income individuals as well as smaller </a:t>
            </a:r>
            <a:r>
              <a:rPr lang="en-IN" dirty="0" err="1"/>
              <a:t>institutiona</a:t>
            </a:r>
            <a:r>
              <a:rPr lang="en-IN" dirty="0"/>
              <a:t> l investors.</a:t>
            </a:r>
          </a:p>
          <a:p>
            <a:r>
              <a:rPr lang="en-IN" b="1" dirty="0"/>
              <a:t>Leverage:</a:t>
            </a:r>
            <a:r>
              <a:rPr lang="en-IN" dirty="0"/>
              <a:t> A Private Equity Funds of Funds has the ability to borrow short term loans to cover Partnership expenses or to “bridge” Capital Contributions.</a:t>
            </a:r>
          </a:p>
          <a:p>
            <a:endParaRPr lang="en-IN" dirty="0"/>
          </a:p>
        </p:txBody>
      </p:sp>
    </p:spTree>
    <p:extLst>
      <p:ext uri="{BB962C8B-B14F-4D97-AF65-F5344CB8AC3E}">
        <p14:creationId xmlns:p14="http://schemas.microsoft.com/office/powerpoint/2010/main" val="41937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Benefits of Private Equity Fund of Funds</a:t>
            </a:r>
            <a:br>
              <a:rPr lang="en-IN" b="1" dirty="0"/>
            </a:br>
            <a:endParaRPr lang="en-IN" dirty="0"/>
          </a:p>
        </p:txBody>
      </p:sp>
      <p:sp>
        <p:nvSpPr>
          <p:cNvPr id="3" name="Content Placeholder 2"/>
          <p:cNvSpPr>
            <a:spLocks noGrp="1"/>
          </p:cNvSpPr>
          <p:nvPr>
            <p:ph idx="1"/>
          </p:nvPr>
        </p:nvSpPr>
        <p:spPr/>
        <p:txBody>
          <a:bodyPr>
            <a:normAutofit fontScale="77500" lnSpcReduction="20000"/>
          </a:bodyPr>
          <a:lstStyle/>
          <a:p>
            <a:r>
              <a:rPr lang="en-IN" dirty="0"/>
              <a:t>Access to deal flow is especially a compelling factor since several Leveraged Buyouts or Merchant Banking funds and larger Venture Capital and Hedge Funds require minimum investment that are beyond the reach of many individual investors. A Private Equity Fund of Funds can eliminate these obstacles by pooling much smaller commitments from individuals.</a:t>
            </a:r>
          </a:p>
          <a:p>
            <a:r>
              <a:rPr lang="en-IN" dirty="0"/>
              <a:t>Expertise is a factor which may be attractive to a wide range of institutional as well as individual investors. The Private Equity market is characterized by a relative lack of transparency and the only way to obtain crucial market information is by being an active market participant. A Private Equity Fund of Funds can help bridge this gap for investors whose resources or portfolio allocations allow for only for more limited investments in Private Equity Funds.</a:t>
            </a:r>
          </a:p>
          <a:p>
            <a:r>
              <a:rPr lang="en-IN" dirty="0"/>
              <a:t>Economies of scale arise from the fact that a sponsor of a Private Equity Fund of Funds can perform a thorough business and legal review of prospective investments that would be expensive if undertaken by each investor in the Private Equity Fund of Funds.</a:t>
            </a:r>
          </a:p>
          <a:p>
            <a:endParaRPr lang="en-IN" dirty="0"/>
          </a:p>
        </p:txBody>
      </p:sp>
    </p:spTree>
    <p:extLst>
      <p:ext uri="{BB962C8B-B14F-4D97-AF65-F5344CB8AC3E}">
        <p14:creationId xmlns:p14="http://schemas.microsoft.com/office/powerpoint/2010/main" val="32375167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Benefits of Private Equity Fund of Funds</a:t>
            </a:r>
            <a:br>
              <a:rPr lang="en-IN" b="1" dirty="0"/>
            </a:br>
            <a:endParaRPr lang="en-IN" dirty="0"/>
          </a:p>
        </p:txBody>
      </p:sp>
      <p:sp>
        <p:nvSpPr>
          <p:cNvPr id="3" name="Content Placeholder 2"/>
          <p:cNvSpPr>
            <a:spLocks noGrp="1"/>
          </p:cNvSpPr>
          <p:nvPr>
            <p:ph idx="1"/>
          </p:nvPr>
        </p:nvSpPr>
        <p:spPr/>
        <p:txBody>
          <a:bodyPr>
            <a:normAutofit fontScale="70000" lnSpcReduction="20000"/>
          </a:bodyPr>
          <a:lstStyle/>
          <a:p>
            <a:r>
              <a:rPr lang="en-IN" dirty="0"/>
              <a:t>Diversification is achieved because the investor in the Private Equity Fund of Funds acquires relatively small interests in a number of underlying Private Equity Funds. The pooling of capital at the Private Equity Fund of Funds level allows this even for investors who do not satisfy the minimum investment threshold at any of the underlying Private Equity Funds. </a:t>
            </a:r>
            <a:r>
              <a:rPr lang="en-IN" dirty="0" smtClean="0"/>
              <a:t>Private </a:t>
            </a:r>
            <a:r>
              <a:rPr lang="en-IN" dirty="0"/>
              <a:t>Equity Funds of Funds are less risky since they invest capital in a maximum of twenty direct investments.</a:t>
            </a:r>
          </a:p>
          <a:p>
            <a:r>
              <a:rPr lang="en-IN" dirty="0"/>
              <a:t>As they invest in diversified private equity asset classes, Private Equity Funds of Funds significantly improve the risk/reward profile of a </a:t>
            </a:r>
            <a:r>
              <a:rPr lang="en-IN" dirty="0" smtClean="0"/>
              <a:t>portfolio</a:t>
            </a:r>
          </a:p>
          <a:p>
            <a:r>
              <a:rPr lang="en-IN" dirty="0"/>
              <a:t>An access to high-quality funds managed by a professional team is provided.</a:t>
            </a:r>
          </a:p>
          <a:p>
            <a:r>
              <a:rPr lang="en-IN" dirty="0"/>
              <a:t>A major advantage that experienced managers of Private Equity fund of funds is the ability to access top-performing, direct-equity partnerships. This access is very important in creating superior returns for the private equity asset </a:t>
            </a:r>
            <a:r>
              <a:rPr lang="en-IN" dirty="0" smtClean="0"/>
              <a:t>class.</a:t>
            </a:r>
            <a:endParaRPr lang="en-IN" dirty="0"/>
          </a:p>
          <a:p>
            <a:endParaRPr lang="en-IN" dirty="0"/>
          </a:p>
        </p:txBody>
      </p:sp>
    </p:spTree>
    <p:extLst>
      <p:ext uri="{BB962C8B-B14F-4D97-AF65-F5344CB8AC3E}">
        <p14:creationId xmlns:p14="http://schemas.microsoft.com/office/powerpoint/2010/main" val="2185095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Business Cycle of Private Equity</a:t>
            </a:r>
            <a:endParaRPr lang="en-IN" dirty="0"/>
          </a:p>
        </p:txBody>
      </p:sp>
      <p:sp>
        <p:nvSpPr>
          <p:cNvPr id="3" name="Content Placeholder 2"/>
          <p:cNvSpPr>
            <a:spLocks noGrp="1"/>
          </p:cNvSpPr>
          <p:nvPr>
            <p:ph idx="1"/>
          </p:nvPr>
        </p:nvSpPr>
        <p:spPr/>
        <p:txBody>
          <a:bodyPr>
            <a:normAutofit fontScale="92500"/>
          </a:bodyPr>
          <a:lstStyle/>
          <a:p>
            <a:r>
              <a:rPr lang="en-IN" dirty="0"/>
              <a:t>The lifespan of a typical private equity fund is </a:t>
            </a:r>
            <a:r>
              <a:rPr lang="en-IN" b="1" dirty="0"/>
              <a:t>ten years</a:t>
            </a:r>
            <a:r>
              <a:rPr lang="en-IN" dirty="0"/>
              <a:t>, but that ten years generally doesn’t start until the team raises substantial capital and it doesn’t end until all assets are sold. So, the lifespan of a private equity fund </a:t>
            </a:r>
            <a:r>
              <a:rPr lang="en-IN" b="1" dirty="0"/>
              <a:t>may stretch to as long as 15 years</a:t>
            </a:r>
            <a:r>
              <a:rPr lang="en-IN" dirty="0"/>
              <a:t>. Below, I discuss each of the stages that attribute to the real lifespan of a private equity fund.</a:t>
            </a:r>
          </a:p>
          <a:p>
            <a:r>
              <a:rPr lang="en-IN" dirty="0"/>
              <a:t>It’s also important to note that these stages overlap and that funds even overlap. As you raise a new fund, you may be managing and exiting investments from a previous fund. And, while you may hire new private </a:t>
            </a:r>
            <a:r>
              <a:rPr lang="en-IN" dirty="0" err="1"/>
              <a:t>equiteers</a:t>
            </a:r>
            <a:r>
              <a:rPr lang="en-IN" dirty="0"/>
              <a:t> to manage the new fund, invariably there’s a labour overlap and old funds create a hindrance</a:t>
            </a:r>
            <a:r>
              <a:rPr lang="en-IN" dirty="0" smtClean="0"/>
              <a:t>.</a:t>
            </a:r>
            <a:endParaRPr lang="en-IN" dirty="0"/>
          </a:p>
        </p:txBody>
      </p:sp>
    </p:spTree>
    <p:extLst>
      <p:ext uri="{BB962C8B-B14F-4D97-AF65-F5344CB8AC3E}">
        <p14:creationId xmlns:p14="http://schemas.microsoft.com/office/powerpoint/2010/main" val="10307091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Disadvantages of Private Equity Fund of Funds</a:t>
            </a:r>
            <a:br>
              <a:rPr lang="en-IN" b="1" dirty="0"/>
            </a:br>
            <a:endParaRPr lang="en-IN" dirty="0"/>
          </a:p>
        </p:txBody>
      </p:sp>
      <p:sp>
        <p:nvSpPr>
          <p:cNvPr id="3" name="Content Placeholder 2"/>
          <p:cNvSpPr>
            <a:spLocks noGrp="1"/>
          </p:cNvSpPr>
          <p:nvPr>
            <p:ph idx="1"/>
          </p:nvPr>
        </p:nvSpPr>
        <p:spPr/>
        <p:txBody>
          <a:bodyPr/>
          <a:lstStyle/>
          <a:p>
            <a:r>
              <a:rPr lang="en-IN" dirty="0"/>
              <a:t>Private Equity Funds of Funds market is opaque and illiquid.</a:t>
            </a:r>
          </a:p>
          <a:p>
            <a:r>
              <a:rPr lang="en-IN" dirty="0"/>
              <a:t>The access to performance figures in Private Equity Funds of Funds is very limited</a:t>
            </a:r>
          </a:p>
          <a:p>
            <a:r>
              <a:rPr lang="en-IN" dirty="0"/>
              <a:t>Additional charge of asset management fees levied on investors. This can reduce the investor’s profits and total returns compared to what could be achieved through mutual funds or ETF’s.</a:t>
            </a:r>
          </a:p>
          <a:p>
            <a:endParaRPr lang="en-IN" dirty="0"/>
          </a:p>
        </p:txBody>
      </p:sp>
    </p:spTree>
    <p:extLst>
      <p:ext uri="{BB962C8B-B14F-4D97-AF65-F5344CB8AC3E}">
        <p14:creationId xmlns:p14="http://schemas.microsoft.com/office/powerpoint/2010/main" val="33492466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Special Purpose Vehicle (SPV)</a:t>
            </a:r>
            <a:br>
              <a:rPr lang="en-IN" dirty="0"/>
            </a:br>
            <a:endParaRPr lang="en-IN" dirty="0"/>
          </a:p>
        </p:txBody>
      </p:sp>
      <p:sp>
        <p:nvSpPr>
          <p:cNvPr id="3" name="Content Placeholder 2"/>
          <p:cNvSpPr>
            <a:spLocks noGrp="1"/>
          </p:cNvSpPr>
          <p:nvPr>
            <p:ph idx="1"/>
          </p:nvPr>
        </p:nvSpPr>
        <p:spPr/>
        <p:txBody>
          <a:bodyPr/>
          <a:lstStyle/>
          <a:p>
            <a:r>
              <a:rPr lang="en-IN" dirty="0"/>
              <a:t>A special purpose vehicle, also called a special purpose entity (SPE), is a subsidiary created by a parent company to isolate financial risk. Its legal status as a separate company makes its obligations secure even if the parent company goes bankrupt</a:t>
            </a:r>
            <a:r>
              <a:rPr lang="en-IN" dirty="0" smtClean="0"/>
              <a:t>.</a:t>
            </a:r>
          </a:p>
          <a:p>
            <a:r>
              <a:rPr lang="en-IN" dirty="0"/>
              <a:t>A Special Purpose Vehicle (SPV) is a legal entity created for a specific purpose. In the context of raising capital, a SPV (usually structured as LLC) can be used as a funding structure, by which all investors (or investors under a given investment threshold) are pooled together into a single entity.</a:t>
            </a:r>
          </a:p>
        </p:txBody>
      </p:sp>
    </p:spTree>
    <p:extLst>
      <p:ext uri="{BB962C8B-B14F-4D97-AF65-F5344CB8AC3E}">
        <p14:creationId xmlns:p14="http://schemas.microsoft.com/office/powerpoint/2010/main" val="16466132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Uses of Special Purpose Vehicles</a:t>
            </a:r>
            <a:br>
              <a:rPr lang="en-IN" b="1" dirty="0"/>
            </a:br>
            <a:endParaRPr lang="en-IN" dirty="0"/>
          </a:p>
        </p:txBody>
      </p:sp>
      <p:sp>
        <p:nvSpPr>
          <p:cNvPr id="3" name="Content Placeholder 2"/>
          <p:cNvSpPr>
            <a:spLocks noGrp="1"/>
          </p:cNvSpPr>
          <p:nvPr>
            <p:ph idx="1"/>
          </p:nvPr>
        </p:nvSpPr>
        <p:spPr/>
        <p:txBody>
          <a:bodyPr>
            <a:normAutofit fontScale="70000" lnSpcReduction="20000"/>
          </a:bodyPr>
          <a:lstStyle/>
          <a:p>
            <a:r>
              <a:rPr lang="en-IN" b="1" dirty="0" smtClean="0"/>
              <a:t>Risk </a:t>
            </a:r>
            <a:r>
              <a:rPr lang="en-IN" b="1" dirty="0"/>
              <a:t>sharing</a:t>
            </a:r>
          </a:p>
          <a:p>
            <a:r>
              <a:rPr lang="en-IN" dirty="0"/>
              <a:t>A corporation’s project may entail significant risks. Creating an SPV enables the corporation to legally isolate the risks of the project and then share this risk with other investors.</a:t>
            </a:r>
          </a:p>
          <a:p>
            <a:r>
              <a:rPr lang="en-IN" b="1" dirty="0"/>
              <a:t>Asset transfer</a:t>
            </a:r>
          </a:p>
          <a:p>
            <a:r>
              <a:rPr lang="en-IN" dirty="0"/>
              <a:t>Certain types of assets can be hard to transfer. Thus, a company may create an SPV to own these assets. When they want to transfer the assets, they can simply sell the SPV as part of a merger and acquisition (M&amp;A) </a:t>
            </a:r>
            <a:r>
              <a:rPr lang="en-IN" dirty="0" smtClean="0"/>
              <a:t>process.</a:t>
            </a:r>
          </a:p>
          <a:p>
            <a:r>
              <a:rPr lang="en-IN" b="1" dirty="0"/>
              <a:t>Property sale</a:t>
            </a:r>
          </a:p>
          <a:p>
            <a:r>
              <a:rPr lang="en-IN" dirty="0"/>
              <a:t>If the taxes on property sales are higher than the capital gain realized from the sale, a company may create an SPV that will own the properties for sale. It can then sell the SPV instead of the properties and pay tax on the capital gain from the sale instead of having to pay the property sales </a:t>
            </a:r>
            <a:r>
              <a:rPr lang="en-IN" dirty="0" smtClean="0"/>
              <a:t>tax</a:t>
            </a:r>
            <a:r>
              <a:rPr lang="en-IN" dirty="0"/>
              <a:t> </a:t>
            </a:r>
          </a:p>
          <a:p>
            <a:endParaRPr lang="en-IN" dirty="0"/>
          </a:p>
        </p:txBody>
      </p:sp>
    </p:spTree>
    <p:extLst>
      <p:ext uri="{BB962C8B-B14F-4D97-AF65-F5344CB8AC3E}">
        <p14:creationId xmlns:p14="http://schemas.microsoft.com/office/powerpoint/2010/main" val="40216997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t/>
            </a:r>
            <a:br>
              <a:rPr lang="en-IN" b="1" dirty="0" smtClean="0"/>
            </a:br>
            <a:r>
              <a:rPr lang="en-IN" b="1" dirty="0"/>
              <a:t/>
            </a:r>
            <a:br>
              <a:rPr lang="en-IN" b="1" dirty="0"/>
            </a:br>
            <a:r>
              <a:rPr lang="en-IN" b="1" dirty="0" smtClean="0"/>
              <a:t>Benefits Of Special </a:t>
            </a:r>
            <a:r>
              <a:rPr lang="en-IN" b="1" dirty="0"/>
              <a:t>Purpose Vehicles</a:t>
            </a:r>
            <a:br>
              <a:rPr lang="en-IN" b="1" dirty="0"/>
            </a:br>
            <a:r>
              <a:rPr lang="en-IN" b="1" dirty="0"/>
              <a:t> </a:t>
            </a:r>
            <a:br>
              <a:rPr lang="en-IN" b="1" dirty="0"/>
            </a:br>
            <a:endParaRPr lang="en-IN" dirty="0"/>
          </a:p>
        </p:txBody>
      </p:sp>
      <p:sp>
        <p:nvSpPr>
          <p:cNvPr id="3" name="Content Placeholder 2"/>
          <p:cNvSpPr>
            <a:spLocks noGrp="1"/>
          </p:cNvSpPr>
          <p:nvPr>
            <p:ph idx="1"/>
          </p:nvPr>
        </p:nvSpPr>
        <p:spPr/>
        <p:txBody>
          <a:bodyPr/>
          <a:lstStyle/>
          <a:p>
            <a:r>
              <a:rPr lang="en-IN" dirty="0"/>
              <a:t>Isolated financial risk</a:t>
            </a:r>
          </a:p>
          <a:p>
            <a:r>
              <a:rPr lang="en-IN" dirty="0"/>
              <a:t>Direct ownership of a specific asset</a:t>
            </a:r>
          </a:p>
          <a:p>
            <a:r>
              <a:rPr lang="en-IN" dirty="0"/>
              <a:t>Tax savings, if the vehicle is created in a tax haven such as the Cayman Islands</a:t>
            </a:r>
          </a:p>
          <a:p>
            <a:r>
              <a:rPr lang="en-IN" dirty="0"/>
              <a:t>Easy to create and set up the </a:t>
            </a:r>
            <a:r>
              <a:rPr lang="en-IN" dirty="0" smtClean="0"/>
              <a:t>vehicle</a:t>
            </a:r>
            <a:endParaRPr lang="en-IN" dirty="0"/>
          </a:p>
        </p:txBody>
      </p:sp>
    </p:spTree>
    <p:extLst>
      <p:ext uri="{BB962C8B-B14F-4D97-AF65-F5344CB8AC3E}">
        <p14:creationId xmlns:p14="http://schemas.microsoft.com/office/powerpoint/2010/main" val="29050798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smtClean="0"/>
              <a:t>Risks Of </a:t>
            </a:r>
            <a:r>
              <a:rPr lang="en-IN" b="1" dirty="0"/>
              <a:t>Special Purpose Vehicles</a:t>
            </a:r>
            <a:endParaRPr lang="en-IN" dirty="0"/>
          </a:p>
        </p:txBody>
      </p:sp>
      <p:sp>
        <p:nvSpPr>
          <p:cNvPr id="3" name="Content Placeholder 2"/>
          <p:cNvSpPr>
            <a:spLocks noGrp="1"/>
          </p:cNvSpPr>
          <p:nvPr>
            <p:ph idx="1"/>
          </p:nvPr>
        </p:nvSpPr>
        <p:spPr/>
        <p:txBody>
          <a:bodyPr>
            <a:normAutofit/>
          </a:bodyPr>
          <a:lstStyle/>
          <a:p>
            <a:r>
              <a:rPr lang="en-IN" dirty="0"/>
              <a:t>Lower access to capital at the vehicle level (since it doesn’t have the same credit as the sponsor)</a:t>
            </a:r>
          </a:p>
          <a:p>
            <a:r>
              <a:rPr lang="en-IN" dirty="0"/>
              <a:t>Mark to Market accounting rules could be triggered if an asset is sold, significantly impacting the sponsor’s </a:t>
            </a:r>
            <a:r>
              <a:rPr lang="en-IN" dirty="0">
                <a:hlinkClick r:id="rId2"/>
              </a:rPr>
              <a:t>balance sheet</a:t>
            </a:r>
            <a:endParaRPr lang="en-IN" dirty="0"/>
          </a:p>
          <a:p>
            <a:r>
              <a:rPr lang="en-IN" dirty="0"/>
              <a:t>Regulatory changes could cause serious problems for companies using these vehicles</a:t>
            </a:r>
          </a:p>
          <a:p>
            <a:r>
              <a:rPr lang="en-IN" dirty="0"/>
              <a:t>The optics surrounding SPVs are sometimes </a:t>
            </a:r>
            <a:r>
              <a:rPr lang="en-IN" dirty="0" smtClean="0"/>
              <a:t>negative</a:t>
            </a:r>
            <a:r>
              <a:rPr lang="en-IN" dirty="0"/>
              <a:t> </a:t>
            </a:r>
          </a:p>
          <a:p>
            <a:endParaRPr lang="en-IN" dirty="0"/>
          </a:p>
        </p:txBody>
      </p:sp>
    </p:spTree>
    <p:extLst>
      <p:ext uri="{BB962C8B-B14F-4D97-AF65-F5344CB8AC3E}">
        <p14:creationId xmlns:p14="http://schemas.microsoft.com/office/powerpoint/2010/main" val="30216118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Regulatory Aspects of VC/PE Investments in India</a:t>
            </a:r>
            <a:endParaRPr lang="en-IN" dirty="0"/>
          </a:p>
        </p:txBody>
      </p:sp>
      <p:sp>
        <p:nvSpPr>
          <p:cNvPr id="3" name="Content Placeholder 2"/>
          <p:cNvSpPr>
            <a:spLocks noGrp="1"/>
          </p:cNvSpPr>
          <p:nvPr>
            <p:ph idx="1"/>
          </p:nvPr>
        </p:nvSpPr>
        <p:spPr/>
        <p:txBody>
          <a:bodyPr>
            <a:normAutofit/>
          </a:bodyPr>
          <a:lstStyle/>
          <a:p>
            <a:r>
              <a:rPr lang="en-IN" sz="3200" dirty="0" smtClean="0"/>
              <a:t>Company’s Act 2013</a:t>
            </a:r>
          </a:p>
          <a:p>
            <a:r>
              <a:rPr lang="en-IN" sz="3200" dirty="0" smtClean="0"/>
              <a:t>RBI</a:t>
            </a:r>
          </a:p>
          <a:p>
            <a:r>
              <a:rPr lang="en-IN" sz="3200" dirty="0" smtClean="0"/>
              <a:t>SEBI Regulations</a:t>
            </a:r>
          </a:p>
          <a:p>
            <a:r>
              <a:rPr lang="en-IN" sz="3200" dirty="0" smtClean="0"/>
              <a:t>FEMA Regulations</a:t>
            </a:r>
          </a:p>
          <a:p>
            <a:r>
              <a:rPr lang="en-IN" sz="3200" dirty="0" smtClean="0"/>
              <a:t>Income Tax Act, 1961</a:t>
            </a:r>
            <a:endParaRPr lang="en-IN" sz="3200" dirty="0"/>
          </a:p>
        </p:txBody>
      </p:sp>
    </p:spTree>
    <p:extLst>
      <p:ext uri="{BB962C8B-B14F-4D97-AF65-F5344CB8AC3E}">
        <p14:creationId xmlns:p14="http://schemas.microsoft.com/office/powerpoint/2010/main" val="9051142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fontScale="92500" lnSpcReduction="20000"/>
          </a:bodyPr>
          <a:lstStyle/>
          <a:p>
            <a:r>
              <a:rPr lang="en-IN" b="1" dirty="0"/>
              <a:t>The Company Accountability:</a:t>
            </a:r>
          </a:p>
          <a:p>
            <a:r>
              <a:rPr lang="en-IN" b="1" dirty="0"/>
              <a:t>1) Companies Act, 2013</a:t>
            </a:r>
            <a:r>
              <a:rPr lang="en-IN" b="1" dirty="0" smtClean="0"/>
              <a:t>:</a:t>
            </a:r>
          </a:p>
          <a:p>
            <a:r>
              <a:rPr lang="en-IN" dirty="0"/>
              <a:t>Where an investor knocks on the doors of the Company, questions related to how and by what way can the investment be made and in what manner rights can be granted to the investor come to surface. Depending on the manner as mutually agreed upon between the Company and the Investor, the Private Equity Investment is made in a company and accordingly statutory compliances that the companies need to be in line with are ascertained. These statutory compliances can further be sub divided into those which relate to </a:t>
            </a:r>
            <a:r>
              <a:rPr lang="en-IN" b="1" dirty="0"/>
              <a:t>a) the transaction related to the investment and b) other conditions precedents to the investment</a:t>
            </a:r>
          </a:p>
        </p:txBody>
      </p:sp>
    </p:spTree>
    <p:extLst>
      <p:ext uri="{BB962C8B-B14F-4D97-AF65-F5344CB8AC3E}">
        <p14:creationId xmlns:p14="http://schemas.microsoft.com/office/powerpoint/2010/main" val="40497634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fontScale="92500" lnSpcReduction="10000"/>
          </a:bodyPr>
          <a:lstStyle/>
          <a:p>
            <a:r>
              <a:rPr lang="en-IN" b="1" dirty="0"/>
              <a:t>a) Section 42 and Rule 14 of the Companies (Prospectus and Allotment of Securities) Rules, </a:t>
            </a:r>
            <a:r>
              <a:rPr lang="en-IN" b="1" dirty="0" smtClean="0"/>
              <a:t>2014</a:t>
            </a:r>
          </a:p>
          <a:p>
            <a:r>
              <a:rPr lang="en-IN" b="1" dirty="0"/>
              <a:t>b) Section 62 and Companies (Share Capital and Debentures) Rules, </a:t>
            </a:r>
            <a:r>
              <a:rPr lang="en-IN" b="1" dirty="0" smtClean="0"/>
              <a:t>2014</a:t>
            </a:r>
          </a:p>
          <a:p>
            <a:r>
              <a:rPr lang="en-IN" b="1" dirty="0"/>
              <a:t>c) Issue of debentures:</a:t>
            </a:r>
            <a:r>
              <a:rPr lang="en-IN" dirty="0"/>
              <a:t> For the issue of debentures, the provisions of Section 42 and Section 62 (in case they are issued through preferential allotment) need to be complied </a:t>
            </a:r>
            <a:r>
              <a:rPr lang="en-IN" dirty="0" smtClean="0"/>
              <a:t>with</a:t>
            </a:r>
          </a:p>
          <a:p>
            <a:r>
              <a:rPr lang="en-IN" b="1" dirty="0"/>
              <a:t>d) Issue of Preference Shares:</a:t>
            </a:r>
            <a:r>
              <a:rPr lang="en-IN" dirty="0"/>
              <a:t> Private equity investments may also be made by way of issue of preference shares. Section 55 of the Act governs the rules related to issue preference shares</a:t>
            </a:r>
          </a:p>
        </p:txBody>
      </p:sp>
    </p:spTree>
    <p:extLst>
      <p:ext uri="{BB962C8B-B14F-4D97-AF65-F5344CB8AC3E}">
        <p14:creationId xmlns:p14="http://schemas.microsoft.com/office/powerpoint/2010/main" val="31841008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lnSpcReduction="10000"/>
          </a:bodyPr>
          <a:lstStyle/>
          <a:p>
            <a:r>
              <a:rPr lang="en-IN" b="1" dirty="0"/>
              <a:t>The Fund Accountability:</a:t>
            </a:r>
          </a:p>
          <a:p>
            <a:r>
              <a:rPr lang="en-IN" b="1" dirty="0"/>
              <a:t>1) Foreign Direct Investment Policy:</a:t>
            </a:r>
            <a:r>
              <a:rPr lang="en-IN" dirty="0"/>
              <a:t/>
            </a:r>
            <a:br>
              <a:rPr lang="en-IN" dirty="0"/>
            </a:br>
            <a:r>
              <a:rPr lang="en-IN" dirty="0" smtClean="0"/>
              <a:t>Foreign </a:t>
            </a:r>
            <a:r>
              <a:rPr lang="en-IN" dirty="0"/>
              <a:t>Direct Investment (“</a:t>
            </a:r>
            <a:r>
              <a:rPr lang="en-IN" b="1" dirty="0"/>
              <a:t>FDI</a:t>
            </a:r>
            <a:r>
              <a:rPr lang="en-IN" dirty="0"/>
              <a:t>”) Policy is issued by the Department of Industrial Policy and Promotion every year. The Policy regulates the inflow of FDI in India and further imposes general conditions and sector specific conditions on these investments. </a:t>
            </a:r>
            <a:r>
              <a:rPr lang="en-IN" dirty="0" smtClean="0"/>
              <a:t>The </a:t>
            </a:r>
            <a:r>
              <a:rPr lang="en-IN" dirty="0"/>
              <a:t>FDI Policy 2017 lays down the authorities who are empowered to provide permission for investments which fall under the government route.</a:t>
            </a:r>
            <a:br>
              <a:rPr lang="en-IN" dirty="0"/>
            </a:br>
            <a:endParaRPr lang="en-IN" dirty="0"/>
          </a:p>
        </p:txBody>
      </p:sp>
    </p:spTree>
    <p:extLst>
      <p:ext uri="{BB962C8B-B14F-4D97-AF65-F5344CB8AC3E}">
        <p14:creationId xmlns:p14="http://schemas.microsoft.com/office/powerpoint/2010/main" val="6614115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lnSpcReduction="10000"/>
          </a:bodyPr>
          <a:lstStyle/>
          <a:p>
            <a:r>
              <a:rPr lang="en-IN" b="1" dirty="0"/>
              <a:t>2) Reserve Bank of India Regulations on Transfer or Issue of Security by a Person Resident outside India and Regulations under the Foreign Exchange Management Act, </a:t>
            </a:r>
            <a:r>
              <a:rPr lang="en-IN" b="1" dirty="0" smtClean="0"/>
              <a:t>1999</a:t>
            </a:r>
          </a:p>
          <a:p>
            <a:r>
              <a:rPr lang="en-IN" dirty="0" smtClean="0"/>
              <a:t>Reserve </a:t>
            </a:r>
            <a:r>
              <a:rPr lang="en-IN" dirty="0"/>
              <a:t>Bank of India (“</a:t>
            </a:r>
            <a:r>
              <a:rPr lang="en-IN" b="1" dirty="0"/>
              <a:t>RBI</a:t>
            </a:r>
            <a:r>
              <a:rPr lang="en-IN" dirty="0"/>
              <a:t>”) in November, 2017 issued Foreign Exchange Management (Transfer or Issue of Security by a Person Resident outside India) Regulations, 2017. These regulations regulate investments made in Indian companies and the issue of equity shares, debentures, preference shares and share warrants which are classified as “Capital Instruments” under the Regulations. </a:t>
            </a:r>
          </a:p>
        </p:txBody>
      </p:sp>
    </p:spTree>
    <p:extLst>
      <p:ext uri="{BB962C8B-B14F-4D97-AF65-F5344CB8AC3E}">
        <p14:creationId xmlns:p14="http://schemas.microsoft.com/office/powerpoint/2010/main" val="1818753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Business Cycle of Private Equity</a:t>
            </a:r>
          </a:p>
        </p:txBody>
      </p:sp>
      <p:sp>
        <p:nvSpPr>
          <p:cNvPr id="3" name="Content Placeholder 2"/>
          <p:cNvSpPr>
            <a:spLocks noGrp="1"/>
          </p:cNvSpPr>
          <p:nvPr>
            <p:ph idx="1"/>
          </p:nvPr>
        </p:nvSpPr>
        <p:spPr/>
        <p:txBody>
          <a:bodyPr>
            <a:normAutofit fontScale="92500"/>
          </a:bodyPr>
          <a:lstStyle/>
          <a:p>
            <a:r>
              <a:rPr lang="en-IN" b="1" dirty="0" smtClean="0"/>
              <a:t>Phase One: Negotiation Stage &amp;Raising </a:t>
            </a:r>
            <a:r>
              <a:rPr lang="en-IN" b="1" dirty="0"/>
              <a:t>capital and building the team (1 to 2+ years) </a:t>
            </a:r>
            <a:r>
              <a:rPr lang="en-IN" dirty="0"/>
              <a:t>- it can be very difficult to source capital, which is why most funds don’t even get off the ground in the first place. Private </a:t>
            </a:r>
            <a:r>
              <a:rPr lang="en-IN" dirty="0" err="1"/>
              <a:t>equiteers</a:t>
            </a:r>
            <a:r>
              <a:rPr lang="en-IN" dirty="0"/>
              <a:t> may spend upwards of two years creating hype and luring investors until they reach their funding target. If and when the final funding round closes, the managing company must then build the team to invest in and manage the portfolio businesses. This is a defining moment because the lifespan of a private equity fund </a:t>
            </a:r>
            <a:r>
              <a:rPr lang="en-IN"/>
              <a:t>is </a:t>
            </a:r>
            <a:r>
              <a:rPr lang="en-IN" smtClean="0"/>
              <a:t>long</a:t>
            </a:r>
            <a:r>
              <a:rPr lang="en-IN" dirty="0"/>
              <a:t> and hence, the fund’s success firmly relies on the people chosen at this point (and specifically their resourcefulness, aptitude and ability to get along with others).</a:t>
            </a:r>
          </a:p>
          <a:p>
            <a:endParaRPr lang="en-IN" dirty="0"/>
          </a:p>
        </p:txBody>
      </p:sp>
    </p:spTree>
    <p:extLst>
      <p:ext uri="{BB962C8B-B14F-4D97-AF65-F5344CB8AC3E}">
        <p14:creationId xmlns:p14="http://schemas.microsoft.com/office/powerpoint/2010/main" val="38401084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fontScale="92500"/>
          </a:bodyPr>
          <a:lstStyle/>
          <a:p>
            <a:r>
              <a:rPr lang="en-IN" dirty="0"/>
              <a:t>The Regulations also impose restriction on receiving and making investments</a:t>
            </a:r>
            <a:r>
              <a:rPr lang="en-IN" dirty="0" smtClean="0"/>
              <a:t>.</a:t>
            </a:r>
          </a:p>
          <a:p>
            <a:r>
              <a:rPr lang="en-IN" dirty="0" smtClean="0"/>
              <a:t> </a:t>
            </a:r>
            <a:r>
              <a:rPr lang="en-IN" dirty="0"/>
              <a:t>Provisions in relation to permission to be given for making investment by a person resident outside India and the entry routes, </a:t>
            </a:r>
            <a:r>
              <a:rPr lang="en-IN" dirty="0" err="1"/>
              <a:t>sectoral</a:t>
            </a:r>
            <a:r>
              <a:rPr lang="en-IN" dirty="0"/>
              <a:t> caps and the investment limits are also enumerated in the Regulation and the same are in line with the FDI Policy</a:t>
            </a:r>
            <a:r>
              <a:rPr lang="en-IN" dirty="0" smtClean="0"/>
              <a:t>.</a:t>
            </a:r>
          </a:p>
          <a:p>
            <a:r>
              <a:rPr lang="en-IN" dirty="0" smtClean="0"/>
              <a:t> </a:t>
            </a:r>
            <a:r>
              <a:rPr lang="en-IN" dirty="0"/>
              <a:t>Further, the Regulation also enumerates the provisions related to the transfer of capital instruments of an Indian company by or to a person resident outside India, pricing guidelines, taxes, remittance of sale proceeds and mandate certain reporting requirements.</a:t>
            </a:r>
          </a:p>
          <a:p>
            <a:endParaRPr lang="en-IN" dirty="0"/>
          </a:p>
        </p:txBody>
      </p:sp>
    </p:spTree>
    <p:extLst>
      <p:ext uri="{BB962C8B-B14F-4D97-AF65-F5344CB8AC3E}">
        <p14:creationId xmlns:p14="http://schemas.microsoft.com/office/powerpoint/2010/main" val="39511286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lnSpcReduction="10000"/>
          </a:bodyPr>
          <a:lstStyle/>
          <a:p>
            <a:r>
              <a:rPr lang="en-IN" b="1" dirty="0"/>
              <a:t>3) SEBI (Alternative Investment Funds) Regulations, 2012</a:t>
            </a:r>
            <a:r>
              <a:rPr lang="en-IN" b="1" dirty="0" smtClean="0"/>
              <a:t>:</a:t>
            </a:r>
          </a:p>
          <a:p>
            <a:r>
              <a:rPr lang="en-IN" dirty="0"/>
              <a:t>he investment in various organizations is now routed from the “Alternate Investment Funds” which are established for the purpose of making investments. These funds need to be complaint with the SEBI (Alternative Investment Funds) Regulations, 2012. The Regulations provide a legal framework for the pool investment funds in India such as real estate, private equity, hedge funds etc. The regulations mandate registration of all Alternative Investment Funds and restrict any person or entity from acting as an AIF unless registration from SEBI has been procured. </a:t>
            </a:r>
          </a:p>
        </p:txBody>
      </p:sp>
    </p:spTree>
    <p:extLst>
      <p:ext uri="{BB962C8B-B14F-4D97-AF65-F5344CB8AC3E}">
        <p14:creationId xmlns:p14="http://schemas.microsoft.com/office/powerpoint/2010/main" val="6095099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fontScale="92500" lnSpcReduction="20000"/>
          </a:bodyPr>
          <a:lstStyle/>
          <a:p>
            <a:r>
              <a:rPr lang="en-IN" dirty="0"/>
              <a:t>The Regulation bifurcates the registration in Category I/II/II and enumerates the eligibility criteria for the same. Category II includes private equity funds within their ambit. </a:t>
            </a:r>
            <a:endParaRPr lang="en-IN" dirty="0" smtClean="0"/>
          </a:p>
          <a:p>
            <a:r>
              <a:rPr lang="en-IN" dirty="0" smtClean="0"/>
              <a:t>Private </a:t>
            </a:r>
            <a:r>
              <a:rPr lang="en-IN" dirty="0"/>
              <a:t>Equity Fund means an AIF which invests primarily in equity or equity linked instruments or partnership interests of investee companies according to the stated objective of the fund. It also imposes certain restrictions in terms of number of investors and amount of investments. </a:t>
            </a:r>
            <a:endParaRPr lang="en-IN" dirty="0" smtClean="0"/>
          </a:p>
          <a:p>
            <a:r>
              <a:rPr lang="en-IN" dirty="0" smtClean="0"/>
              <a:t>The </a:t>
            </a:r>
            <a:r>
              <a:rPr lang="en-IN" dirty="0"/>
              <a:t>regulation restricts any scheme from having more than 1000 investors and further accepting a deposit of less than 1 Crore. The investment transactions shall be in line with the restrictions and conditions imposed by the regulations</a:t>
            </a:r>
          </a:p>
        </p:txBody>
      </p:sp>
    </p:spTree>
    <p:extLst>
      <p:ext uri="{BB962C8B-B14F-4D97-AF65-F5344CB8AC3E}">
        <p14:creationId xmlns:p14="http://schemas.microsoft.com/office/powerpoint/2010/main" val="24196797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a:bodyPr>
          <a:lstStyle/>
          <a:p>
            <a:r>
              <a:rPr lang="en-IN" b="1" dirty="0"/>
              <a:t>4) </a:t>
            </a:r>
            <a:r>
              <a:rPr lang="en-IN" b="1" dirty="0" smtClean="0"/>
              <a:t>SEBI(Venture </a:t>
            </a:r>
            <a:r>
              <a:rPr lang="en-IN" b="1" smtClean="0"/>
              <a:t>Capital funds)Regulations,1996 &amp; SEBI </a:t>
            </a:r>
            <a:r>
              <a:rPr lang="en-IN" b="1" dirty="0"/>
              <a:t>(Foreign Venture Capital Investor) Regulations, 2000</a:t>
            </a:r>
            <a:r>
              <a:rPr lang="en-IN" b="1" dirty="0" smtClean="0"/>
              <a:t>:</a:t>
            </a:r>
          </a:p>
          <a:p>
            <a:r>
              <a:rPr lang="en-IN" dirty="0"/>
              <a:t>The SEBI (Foreign Venture Capital Investor) Regulations, 2000 regulates investments by the Foreign Venture Capital Investors (“</a:t>
            </a:r>
            <a:r>
              <a:rPr lang="en-IN" b="1" dirty="0"/>
              <a:t>FVCI</a:t>
            </a:r>
            <a:r>
              <a:rPr lang="en-IN" dirty="0"/>
              <a:t>”) which are investors incorporated or established outside India and propose to make investments in venture capital funds or venture capital undertakings in India</a:t>
            </a:r>
            <a:r>
              <a:rPr lang="en-IN" dirty="0" smtClean="0"/>
              <a:t>..</a:t>
            </a:r>
            <a:endParaRPr lang="en-IN" dirty="0"/>
          </a:p>
        </p:txBody>
      </p:sp>
    </p:spTree>
    <p:extLst>
      <p:ext uri="{BB962C8B-B14F-4D97-AF65-F5344CB8AC3E}">
        <p14:creationId xmlns:p14="http://schemas.microsoft.com/office/powerpoint/2010/main" val="830278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lnSpcReduction="10000"/>
          </a:bodyPr>
          <a:lstStyle/>
          <a:p>
            <a:r>
              <a:rPr lang="en-IN" dirty="0"/>
              <a:t>Even though the registration under the Regulations are not mandatory, SEBI and the RBI have extended certain benefits to SEBI registered FVCIs. The regulations also mandate the appointment of a domestic custodian for the purpose of the custody of the securities</a:t>
            </a:r>
            <a:r>
              <a:rPr lang="en-IN" dirty="0" smtClean="0"/>
              <a:t>.</a:t>
            </a:r>
          </a:p>
          <a:p>
            <a:r>
              <a:rPr lang="en-IN" dirty="0" smtClean="0"/>
              <a:t> </a:t>
            </a:r>
            <a:r>
              <a:rPr lang="en-IN" dirty="0"/>
              <a:t>SEBI (Issue of Capital and Disclosure Requirements) Regulations 2009 (</a:t>
            </a:r>
            <a:r>
              <a:rPr lang="en-IN" b="1" dirty="0"/>
              <a:t>“ICDR Regulations”</a:t>
            </a:r>
            <a:r>
              <a:rPr lang="en-IN" dirty="0"/>
              <a:t>) prescribes one-year post Initial Public Offering (“</a:t>
            </a:r>
            <a:r>
              <a:rPr lang="en-IN" b="1" dirty="0"/>
              <a:t>IPO</a:t>
            </a:r>
            <a:r>
              <a:rPr lang="en-IN" dirty="0"/>
              <a:t>”) lock-in period for the promoters. The same proved to be a hindrance for the investors. The FCVI regulation however, provides an exemption from the same</a:t>
            </a:r>
          </a:p>
        </p:txBody>
      </p:sp>
    </p:spTree>
    <p:extLst>
      <p:ext uri="{BB962C8B-B14F-4D97-AF65-F5344CB8AC3E}">
        <p14:creationId xmlns:p14="http://schemas.microsoft.com/office/powerpoint/2010/main" val="40837682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fontScale="92500" lnSpcReduction="20000"/>
          </a:bodyPr>
          <a:lstStyle/>
          <a:p>
            <a:r>
              <a:rPr lang="en-IN" b="1" dirty="0"/>
              <a:t>5) SEBI (Substantial Acquisition of Shares and Takeovers) Regulations 2011</a:t>
            </a:r>
            <a:r>
              <a:rPr lang="en-IN" b="1" dirty="0" smtClean="0"/>
              <a:t>:</a:t>
            </a:r>
          </a:p>
          <a:p>
            <a:r>
              <a:rPr lang="en-IN" dirty="0" smtClean="0"/>
              <a:t>SEBI </a:t>
            </a:r>
            <a:r>
              <a:rPr lang="en-IN" dirty="0"/>
              <a:t>(Substantial Acquisition of Shares and Takeovers) Regulations 2011 provide an exit option to public shareholders in case any person acquires shares or voting rights which entitles him to 25% or more voting rights. </a:t>
            </a:r>
            <a:endParaRPr lang="en-IN" dirty="0" smtClean="0"/>
          </a:p>
          <a:p>
            <a:r>
              <a:rPr lang="en-IN" dirty="0" smtClean="0"/>
              <a:t>These </a:t>
            </a:r>
            <a:r>
              <a:rPr lang="en-IN" dirty="0"/>
              <a:t>regulations come into force wherein the investment is of such a nature that the same delist the company or one may call as a complete buy-out of a company. Certain conditions and restrictions on those who already own shares in a company from making further investments are also imposed. </a:t>
            </a:r>
            <a:endParaRPr lang="en-IN" dirty="0" smtClean="0"/>
          </a:p>
          <a:p>
            <a:r>
              <a:rPr lang="en-IN" dirty="0" smtClean="0"/>
              <a:t>Where </a:t>
            </a:r>
            <a:r>
              <a:rPr lang="en-IN" dirty="0"/>
              <a:t>such an investment as that which delists the company is made, the SEBI (Delisting of Equity Shares) Regulations, 2009 also come in play.</a:t>
            </a:r>
          </a:p>
        </p:txBody>
      </p:sp>
    </p:spTree>
    <p:extLst>
      <p:ext uri="{BB962C8B-B14F-4D97-AF65-F5344CB8AC3E}">
        <p14:creationId xmlns:p14="http://schemas.microsoft.com/office/powerpoint/2010/main" val="37181484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Regulatory Aspects of VC/PE Investments in India</a:t>
            </a:r>
          </a:p>
        </p:txBody>
      </p:sp>
      <p:sp>
        <p:nvSpPr>
          <p:cNvPr id="3" name="Content Placeholder 2"/>
          <p:cNvSpPr>
            <a:spLocks noGrp="1"/>
          </p:cNvSpPr>
          <p:nvPr>
            <p:ph idx="1"/>
          </p:nvPr>
        </p:nvSpPr>
        <p:spPr/>
        <p:txBody>
          <a:bodyPr>
            <a:normAutofit lnSpcReduction="10000"/>
          </a:bodyPr>
          <a:lstStyle/>
          <a:p>
            <a:r>
              <a:rPr lang="en-IN" b="1" dirty="0"/>
              <a:t>6) Income Tax Act, 1961</a:t>
            </a:r>
            <a:r>
              <a:rPr lang="en-IN" b="1" dirty="0" smtClean="0"/>
              <a:t>:</a:t>
            </a:r>
          </a:p>
          <a:p>
            <a:r>
              <a:rPr lang="en-IN" dirty="0" smtClean="0"/>
              <a:t>The </a:t>
            </a:r>
            <a:r>
              <a:rPr lang="en-IN" dirty="0"/>
              <a:t>Income from the sale of shares is classified as Capital Gains. Hence, the investment transactions are regulated by the provisions of the Income Tax Act, 1961. The Income Tax Act, 1961 provides for certain exemptions for investments made in companies. Further, in order to get tax benefits it may be possible that the investors route their investments from more </a:t>
            </a:r>
            <a:r>
              <a:rPr lang="en-IN" dirty="0" err="1"/>
              <a:t>favorable</a:t>
            </a:r>
            <a:r>
              <a:rPr lang="en-IN" dirty="0"/>
              <a:t> jurisdictions. In such scenarios, Double Taxation Avoidance Agreement, Place of Effective Management and General Anti-Avoidance Rules are to be considered.</a:t>
            </a:r>
          </a:p>
        </p:txBody>
      </p:sp>
    </p:spTree>
    <p:extLst>
      <p:ext uri="{BB962C8B-B14F-4D97-AF65-F5344CB8AC3E}">
        <p14:creationId xmlns:p14="http://schemas.microsoft.com/office/powerpoint/2010/main" val="32640593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FAQs on Alternative Investment Funds</a:t>
            </a:r>
            <a:br>
              <a:rPr lang="en-IN" dirty="0"/>
            </a:br>
            <a:endParaRPr lang="en-IN" dirty="0"/>
          </a:p>
        </p:txBody>
      </p:sp>
      <p:sp>
        <p:nvSpPr>
          <p:cNvPr id="3" name="Content Placeholder 2"/>
          <p:cNvSpPr>
            <a:spLocks noGrp="1"/>
          </p:cNvSpPr>
          <p:nvPr>
            <p:ph idx="1"/>
          </p:nvPr>
        </p:nvSpPr>
        <p:spPr/>
        <p:txBody>
          <a:bodyPr>
            <a:normAutofit fontScale="55000" lnSpcReduction="20000"/>
          </a:bodyPr>
          <a:lstStyle/>
          <a:p>
            <a:pPr fontAlgn="base"/>
            <a:r>
              <a:rPr lang="en-IN" b="1" dirty="0"/>
              <a:t>1. In which legal forms can an AIF be set up?</a:t>
            </a:r>
            <a:endParaRPr lang="en-IN" dirty="0"/>
          </a:p>
          <a:p>
            <a:pPr fontAlgn="base"/>
            <a:r>
              <a:rPr lang="en-IN" dirty="0"/>
              <a:t>An AIF under the SEBI (Alternative Investment Funds) Regulations, 2012 can be established or incorporated in the form of a trust or a company or a limited liability partnership or a body corporate. Most of the AIFs registered with SEBI are in trust form.</a:t>
            </a:r>
          </a:p>
          <a:p>
            <a:pPr fontAlgn="base"/>
            <a:r>
              <a:rPr lang="en-IN" b="1" dirty="0"/>
              <a:t>2. Whether an AIF can accept investments from joint investors?</a:t>
            </a:r>
            <a:endParaRPr lang="en-IN" dirty="0"/>
          </a:p>
          <a:p>
            <a:pPr fontAlgn="base"/>
            <a:r>
              <a:rPr lang="en-IN" dirty="0"/>
              <a:t>An AIF may accept the following as joint investors for the purpose of investment of not less than INR 1 Cr. from the following:</a:t>
            </a:r>
          </a:p>
          <a:p>
            <a:pPr fontAlgn="base"/>
            <a:r>
              <a:rPr lang="en-IN" dirty="0"/>
              <a:t>(</a:t>
            </a:r>
            <a:r>
              <a:rPr lang="en-IN" dirty="0" err="1"/>
              <a:t>i</a:t>
            </a:r>
            <a:r>
              <a:rPr lang="en-IN" dirty="0"/>
              <a:t>) an investor and his/her spouse</a:t>
            </a:r>
          </a:p>
          <a:p>
            <a:pPr fontAlgn="base"/>
            <a:r>
              <a:rPr lang="en-IN" dirty="0"/>
              <a:t>(ii) an investor and his/her parent</a:t>
            </a:r>
          </a:p>
          <a:p>
            <a:pPr fontAlgn="base"/>
            <a:r>
              <a:rPr lang="en-IN" dirty="0"/>
              <a:t>(iii) an investor and his/her daughter/son</a:t>
            </a:r>
          </a:p>
          <a:p>
            <a:pPr fontAlgn="base"/>
            <a:r>
              <a:rPr lang="en-IN" dirty="0"/>
              <a:t>With respect to the above investors, not more than 2 persons shall act as joint-investors in an AIF. In case of any other investors acting as joint investors, for every investor, the minimum investment amount of INR one crore shall apply. Joint investors shall mean where each of the investor contributes towards the AIF.</a:t>
            </a:r>
          </a:p>
          <a:p>
            <a:pPr fontAlgn="base"/>
            <a:r>
              <a:rPr lang="en-IN" b="1" dirty="0"/>
              <a:t>3. What is the validity of the certificate of registration of an AIF?</a:t>
            </a:r>
            <a:endParaRPr lang="en-IN" dirty="0"/>
          </a:p>
          <a:p>
            <a:pPr fontAlgn="base"/>
            <a:r>
              <a:rPr lang="en-IN" dirty="0"/>
              <a:t>The certificate of registration of an AIF shall be valid till the AIF is wound up.</a:t>
            </a:r>
          </a:p>
          <a:p>
            <a:endParaRPr lang="en-IN" dirty="0"/>
          </a:p>
        </p:txBody>
      </p:sp>
    </p:spTree>
    <p:extLst>
      <p:ext uri="{BB962C8B-B14F-4D97-AF65-F5344CB8AC3E}">
        <p14:creationId xmlns:p14="http://schemas.microsoft.com/office/powerpoint/2010/main" val="14978169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FAQs on Alternative Investment Funds</a:t>
            </a:r>
            <a:br>
              <a:rPr lang="en-IN" dirty="0"/>
            </a:br>
            <a:endParaRPr lang="en-IN" dirty="0"/>
          </a:p>
        </p:txBody>
      </p:sp>
      <p:sp>
        <p:nvSpPr>
          <p:cNvPr id="3" name="Content Placeholder 2"/>
          <p:cNvSpPr>
            <a:spLocks noGrp="1"/>
          </p:cNvSpPr>
          <p:nvPr>
            <p:ph idx="1"/>
          </p:nvPr>
        </p:nvSpPr>
        <p:spPr/>
        <p:txBody>
          <a:bodyPr>
            <a:normAutofit/>
          </a:bodyPr>
          <a:lstStyle/>
          <a:p>
            <a:pPr fontAlgn="base"/>
            <a:r>
              <a:rPr lang="en-IN" b="1" dirty="0"/>
              <a:t>4. Is an AIF permitted to make an invitation to the public to subscribe to its securities?</a:t>
            </a:r>
            <a:endParaRPr lang="en-IN" dirty="0"/>
          </a:p>
          <a:p>
            <a:pPr fontAlgn="base"/>
            <a:r>
              <a:rPr lang="en-IN" dirty="0"/>
              <a:t>No. AIFs are privately pooled investment vehicles. AIFs shall raise funds through private placement by issue of information memorandum or placement memorandum, by whatever name called. As an eligibility criterion for registration as an AIF, the applicant is required to be prohibited by its memorandum and articles of association/ trust deed/ partnership deed from making an invitation or solicitation to the public to subscribe to its securities.</a:t>
            </a:r>
          </a:p>
          <a:p>
            <a:endParaRPr lang="en-IN" dirty="0"/>
          </a:p>
        </p:txBody>
      </p:sp>
    </p:spTree>
    <p:extLst>
      <p:ext uri="{BB962C8B-B14F-4D97-AF65-F5344CB8AC3E}">
        <p14:creationId xmlns:p14="http://schemas.microsoft.com/office/powerpoint/2010/main" val="23952065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FAQs on Alternative Investment Funds</a:t>
            </a:r>
            <a:br>
              <a:rPr lang="en-IN" dirty="0"/>
            </a:br>
            <a:endParaRPr lang="en-IN" dirty="0"/>
          </a:p>
        </p:txBody>
      </p:sp>
      <p:sp>
        <p:nvSpPr>
          <p:cNvPr id="3" name="Content Placeholder 2"/>
          <p:cNvSpPr>
            <a:spLocks noGrp="1"/>
          </p:cNvSpPr>
          <p:nvPr>
            <p:ph idx="1"/>
          </p:nvPr>
        </p:nvSpPr>
        <p:spPr/>
        <p:txBody>
          <a:bodyPr>
            <a:normAutofit fontScale="55000" lnSpcReduction="20000"/>
          </a:bodyPr>
          <a:lstStyle/>
          <a:p>
            <a:pPr fontAlgn="base"/>
            <a:r>
              <a:rPr lang="en-IN" b="1" dirty="0"/>
              <a:t>5. Whether Alternative Investment Funds (AIF) registered with SEBI can invest in foreign securities?</a:t>
            </a:r>
            <a:endParaRPr lang="en-IN" dirty="0"/>
          </a:p>
          <a:p>
            <a:pPr fontAlgn="base"/>
            <a:r>
              <a:rPr lang="en-IN" dirty="0"/>
              <a:t>Under SEBI (Alternative Investment Funds), 2012 , AIFs are permitted to invest in foreign securities subject to the conditions prescribed by the Reserve Bank of India (RBI). Currently, the limit for </a:t>
            </a:r>
            <a:r>
              <a:rPr lang="en-IN" b="1" dirty="0"/>
              <a:t>overseas investment for SEBI registered AIFs &amp; Venture Capital Funds (VCF) is USD 750 million i.e. all investments made by AIF &amp; VCFs</a:t>
            </a:r>
            <a:r>
              <a:rPr lang="en-IN" dirty="0"/>
              <a:t> . However, the investment by AIFs in foreign securities is subject to the following conditions :</a:t>
            </a:r>
          </a:p>
          <a:p>
            <a:pPr fontAlgn="base"/>
            <a:r>
              <a:rPr lang="en-IN" dirty="0"/>
              <a:t>(a) </a:t>
            </a:r>
            <a:r>
              <a:rPr lang="en-IN" b="1" dirty="0"/>
              <a:t>Prior-approval of SEBI is required for investment;</a:t>
            </a:r>
            <a:endParaRPr lang="en-IN" dirty="0"/>
          </a:p>
          <a:p>
            <a:pPr fontAlgn="base"/>
            <a:r>
              <a:rPr lang="en-IN" dirty="0"/>
              <a:t>(b) </a:t>
            </a:r>
            <a:r>
              <a:rPr lang="en-IN" b="1" dirty="0"/>
              <a:t>Investments of up to 25% of the investible fund of the scheme of the AIF is allowed;</a:t>
            </a:r>
            <a:endParaRPr lang="en-IN" dirty="0"/>
          </a:p>
          <a:p>
            <a:pPr fontAlgn="base"/>
            <a:r>
              <a:rPr lang="en-IN" dirty="0"/>
              <a:t>(c) Investments are allowed only in an </a:t>
            </a:r>
            <a:r>
              <a:rPr lang="en-IN" b="1" dirty="0"/>
              <a:t>Offshore Venture-Capital Undertaking , which has an Indian Connection</a:t>
            </a:r>
            <a:r>
              <a:rPr lang="en-IN" dirty="0"/>
              <a:t>;</a:t>
            </a:r>
          </a:p>
          <a:p>
            <a:pPr fontAlgn="base"/>
            <a:r>
              <a:rPr lang="en-IN" dirty="0"/>
              <a:t>(d) AIFs cannot invest in their Joint Ventures/Wholly-owned subsidiaries.</a:t>
            </a:r>
          </a:p>
          <a:p>
            <a:pPr fontAlgn="base"/>
            <a:r>
              <a:rPr lang="en-IN" dirty="0"/>
              <a:t>(e) The permission to invest is granted out of the total available limit, on a first-come-first-serve basis;</a:t>
            </a:r>
          </a:p>
          <a:p>
            <a:pPr fontAlgn="base"/>
            <a:r>
              <a:rPr lang="en-IN" dirty="0"/>
              <a:t>(f) The approval for investment has a validity period of 6 months;</a:t>
            </a:r>
          </a:p>
          <a:p>
            <a:pPr fontAlgn="base"/>
            <a:r>
              <a:rPr lang="en-IN" dirty="0"/>
              <a:t>(g) Upon non-utilisation of the approved limit within the validity period, the same has to be reported to SEBI within 2 days from the end of the validity period .</a:t>
            </a:r>
          </a:p>
          <a:p>
            <a:endParaRPr lang="en-IN" dirty="0"/>
          </a:p>
        </p:txBody>
      </p:sp>
    </p:spTree>
    <p:extLst>
      <p:ext uri="{BB962C8B-B14F-4D97-AF65-F5344CB8AC3E}">
        <p14:creationId xmlns:p14="http://schemas.microsoft.com/office/powerpoint/2010/main" val="3549081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Business Cycle of Private Equity</a:t>
            </a:r>
          </a:p>
        </p:txBody>
      </p:sp>
      <p:sp>
        <p:nvSpPr>
          <p:cNvPr id="3" name="Content Placeholder 2"/>
          <p:cNvSpPr>
            <a:spLocks noGrp="1"/>
          </p:cNvSpPr>
          <p:nvPr>
            <p:ph idx="1"/>
          </p:nvPr>
        </p:nvSpPr>
        <p:spPr/>
        <p:txBody>
          <a:bodyPr>
            <a:normAutofit fontScale="85000" lnSpcReduction="20000"/>
          </a:bodyPr>
          <a:lstStyle/>
          <a:p>
            <a:r>
              <a:rPr lang="en-IN" b="1" dirty="0" smtClean="0"/>
              <a:t>Phase Two: Investment period-Sourcing </a:t>
            </a:r>
            <a:r>
              <a:rPr lang="en-IN" b="1" dirty="0"/>
              <a:t>deal flow (2 to 5+ years) </a:t>
            </a:r>
            <a:r>
              <a:rPr lang="en-IN" dirty="0"/>
              <a:t>- most mid-market firms source deals themselves, though they may entertain bankers and advisers on the odd occasion. This stage requires a dedicated team willing to sell themselves </a:t>
            </a:r>
            <a:r>
              <a:rPr lang="en-IN" dirty="0" smtClean="0"/>
              <a:t> </a:t>
            </a:r>
            <a:r>
              <a:rPr lang="en-IN" dirty="0"/>
              <a:t>the concept of private equity. It can be tough, it can be dispiriting, but </a:t>
            </a:r>
            <a:r>
              <a:rPr lang="en-IN" dirty="0" smtClean="0"/>
              <a:t>for </a:t>
            </a:r>
            <a:r>
              <a:rPr lang="en-IN" dirty="0"/>
              <a:t>private </a:t>
            </a:r>
            <a:r>
              <a:rPr lang="en-IN" dirty="0" err="1"/>
              <a:t>equiteers</a:t>
            </a:r>
            <a:r>
              <a:rPr lang="en-IN" dirty="0"/>
              <a:t>, </a:t>
            </a:r>
            <a:r>
              <a:rPr lang="en-IN" dirty="0" smtClean="0"/>
              <a:t> </a:t>
            </a:r>
            <a:r>
              <a:rPr lang="en-IN" dirty="0"/>
              <a:t>it’s part and </a:t>
            </a:r>
            <a:r>
              <a:rPr lang="en-IN" dirty="0" smtClean="0"/>
              <a:t>parcel of business. </a:t>
            </a:r>
            <a:r>
              <a:rPr lang="en-IN" dirty="0"/>
              <a:t>A motivated team can invest an entire fund in a couple of years, while slower funds may take 5+ years.</a:t>
            </a:r>
          </a:p>
          <a:p>
            <a:r>
              <a:rPr lang="en-IN" b="1" dirty="0" smtClean="0"/>
              <a:t>Phase </a:t>
            </a:r>
            <a:r>
              <a:rPr lang="en-IN" b="1" dirty="0" err="1" smtClean="0"/>
              <a:t>Two:Managing</a:t>
            </a:r>
            <a:r>
              <a:rPr lang="en-IN" b="1" dirty="0" smtClean="0"/>
              <a:t> </a:t>
            </a:r>
            <a:r>
              <a:rPr lang="en-IN" b="1" dirty="0"/>
              <a:t>and improving the portfolio (3 to 7 years per investee)</a:t>
            </a:r>
            <a:r>
              <a:rPr lang="en-IN" dirty="0"/>
              <a:t> – once a team makes an investment, it needs to work quickly to create a record of exceptional performance. A team can’t just wait until before an exit to make a difference because potential buyers look at medium-term historic performance when conducting their valuations. This can be a stressful time in difficult economic conditions or a blissful times during strong economic growth.</a:t>
            </a:r>
          </a:p>
          <a:p>
            <a:endParaRPr lang="en-IN" dirty="0"/>
          </a:p>
          <a:p>
            <a:endParaRPr lang="en-IN" dirty="0"/>
          </a:p>
        </p:txBody>
      </p:sp>
    </p:spTree>
    <p:extLst>
      <p:ext uri="{BB962C8B-B14F-4D97-AF65-F5344CB8AC3E}">
        <p14:creationId xmlns:p14="http://schemas.microsoft.com/office/powerpoint/2010/main" val="31603838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Risk &amp; Return in Private Equity</a:t>
            </a:r>
            <a:endParaRPr lang="en-IN" dirty="0"/>
          </a:p>
        </p:txBody>
      </p:sp>
      <p:sp>
        <p:nvSpPr>
          <p:cNvPr id="3" name="Content Placeholder 2"/>
          <p:cNvSpPr>
            <a:spLocks noGrp="1"/>
          </p:cNvSpPr>
          <p:nvPr>
            <p:ph idx="1"/>
          </p:nvPr>
        </p:nvSpPr>
        <p:spPr/>
        <p:txBody>
          <a:bodyPr>
            <a:normAutofit fontScale="85000" lnSpcReduction="20000"/>
          </a:bodyPr>
          <a:lstStyle/>
          <a:p>
            <a:r>
              <a:rPr lang="en-IN" dirty="0"/>
              <a:t>1. Operational Risk</a:t>
            </a:r>
            <a:br>
              <a:rPr lang="en-IN" dirty="0"/>
            </a:br>
            <a:r>
              <a:rPr lang="en-IN" dirty="0"/>
              <a:t>Operational risk is the risk of loss resulting from inadequate processes and systems supporting the organisation It is a key consideration for investors regardless of the asset classes that PE funds invest into.</a:t>
            </a:r>
          </a:p>
          <a:p>
            <a:r>
              <a:rPr lang="en-IN" dirty="0"/>
              <a:t>2. Funding Risk</a:t>
            </a:r>
            <a:br>
              <a:rPr lang="en-IN" dirty="0"/>
            </a:br>
            <a:r>
              <a:rPr lang="en-IN" dirty="0"/>
              <a:t>This is the risk that investors are not able to provide their capital commitments and is effectively the ‘investor default risk’. PE funds typically do not call upon all the committed investor capital and only draw capital once they have identified investments. Funding risk is closely related to liquidity risk, as when investors are faced with a funding shortfall they may be forced to sell illiquid assets to meet their commitments.</a:t>
            </a:r>
          </a:p>
          <a:p>
            <a:r>
              <a:rPr lang="en-IN" dirty="0" smtClean="0"/>
              <a:t>.</a:t>
            </a:r>
            <a:endParaRPr lang="en-IN" dirty="0"/>
          </a:p>
          <a:p>
            <a:endParaRPr lang="en-IN" dirty="0"/>
          </a:p>
        </p:txBody>
      </p:sp>
    </p:spTree>
    <p:extLst>
      <p:ext uri="{BB962C8B-B14F-4D97-AF65-F5344CB8AC3E}">
        <p14:creationId xmlns:p14="http://schemas.microsoft.com/office/powerpoint/2010/main" val="29645460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Risk &amp; Return in Private Equity</a:t>
            </a:r>
          </a:p>
        </p:txBody>
      </p:sp>
      <p:sp>
        <p:nvSpPr>
          <p:cNvPr id="3" name="Content Placeholder 2"/>
          <p:cNvSpPr>
            <a:spLocks noGrp="1"/>
          </p:cNvSpPr>
          <p:nvPr>
            <p:ph idx="1"/>
          </p:nvPr>
        </p:nvSpPr>
        <p:spPr/>
        <p:txBody>
          <a:bodyPr>
            <a:normAutofit fontScale="77500" lnSpcReduction="20000"/>
          </a:bodyPr>
          <a:lstStyle/>
          <a:p>
            <a:r>
              <a:rPr lang="en-IN" dirty="0"/>
              <a:t>3. Liquidity Risk</a:t>
            </a:r>
            <a:br>
              <a:rPr lang="en-IN" dirty="0"/>
            </a:br>
            <a:r>
              <a:rPr lang="en-IN" dirty="0"/>
              <a:t>This refers to an investor's inability to redeem their investment at any given time. PE investors are ‘locked-in’ for between five and ten years, or more, and are unable to redeem their committed capital on request during that period. Additionally, given the lack of an active market for the underlying investments, it is difficult to estimate when the investment can be realised, and at what valuation.</a:t>
            </a:r>
          </a:p>
          <a:p>
            <a:r>
              <a:rPr lang="en-IN" dirty="0"/>
              <a:t>4. Market Risk</a:t>
            </a:r>
            <a:br>
              <a:rPr lang="en-IN" dirty="0"/>
            </a:br>
            <a:r>
              <a:rPr lang="en-IN" dirty="0"/>
              <a:t>There are many forms of market risk affecting PE investments, such as broad equity market exposure, geographical/sector exposure, foreign exchange, commodity prices and interest rates. Unlike in public markets where prices fluctuate constantly and are marked-to-market, PE investments are subject to infrequent valuations and are typically valued quarterly and with some element of subjectivity inherent in the assessment. However, the market prices of publicly listed equities at the time of sale of a portfolio company will ultimately impact realisation value</a:t>
            </a:r>
            <a:r>
              <a:rPr lang="en-IN" dirty="0" smtClean="0"/>
              <a:t>.</a:t>
            </a:r>
            <a:endParaRPr lang="en-IN" dirty="0"/>
          </a:p>
        </p:txBody>
      </p:sp>
    </p:spTree>
    <p:extLst>
      <p:ext uri="{BB962C8B-B14F-4D97-AF65-F5344CB8AC3E}">
        <p14:creationId xmlns:p14="http://schemas.microsoft.com/office/powerpoint/2010/main" val="42038746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Risk &amp; Return in Private Equity</a:t>
            </a:r>
          </a:p>
        </p:txBody>
      </p:sp>
      <p:sp>
        <p:nvSpPr>
          <p:cNvPr id="3" name="Content Placeholder 2"/>
          <p:cNvSpPr>
            <a:spLocks noGrp="1"/>
          </p:cNvSpPr>
          <p:nvPr>
            <p:ph idx="1"/>
          </p:nvPr>
        </p:nvSpPr>
        <p:spPr/>
        <p:txBody>
          <a:bodyPr>
            <a:normAutofit fontScale="77500" lnSpcReduction="20000"/>
          </a:bodyPr>
          <a:lstStyle/>
          <a:p>
            <a:r>
              <a:rPr lang="en-IN" dirty="0"/>
              <a:t>5. Capital risk</a:t>
            </a:r>
            <a:br>
              <a:rPr lang="en-IN" dirty="0"/>
            </a:br>
            <a:r>
              <a:rPr lang="en-IN" dirty="0"/>
              <a:t>The capital at risk is equal to the net asset value of the unrealised portfolio plus the future undrawn commitments. In theory, there is a risk that all portfolio companies could experience a decline in their current value, and in the worst case drop to a valuation of zero. Capital risk is closely related to market risk. Whilst market risk is the uncertainty associated with unrealised gains or losses, capital risk is the possibility of having a realised loss of the original capital at the end of a fund's life.</a:t>
            </a:r>
          </a:p>
          <a:p>
            <a:r>
              <a:rPr lang="en-IN" dirty="0"/>
              <a:t>There are two main ways that capital risk brings itself to bear - through the failure of underlying companies within the PE portfolio and suppressed equity prices which makes exits less attractive. The former is impacted by the quality of the fund manager, i.e. their ability to select portfolio companies with good growth prospects and to create value, hence why fund manager selection is key for investors. The condition, method and timing of the exit are all factors which can affect how value can be created for investors</a:t>
            </a:r>
          </a:p>
          <a:p>
            <a:endParaRPr lang="en-IN" dirty="0"/>
          </a:p>
        </p:txBody>
      </p:sp>
    </p:spTree>
    <p:extLst>
      <p:ext uri="{BB962C8B-B14F-4D97-AF65-F5344CB8AC3E}">
        <p14:creationId xmlns:p14="http://schemas.microsoft.com/office/powerpoint/2010/main" val="11928421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Risk &amp; Return in Private Equity</a:t>
            </a:r>
          </a:p>
        </p:txBody>
      </p:sp>
      <p:sp>
        <p:nvSpPr>
          <p:cNvPr id="3" name="Content Placeholder 2"/>
          <p:cNvSpPr>
            <a:spLocks noGrp="1"/>
          </p:cNvSpPr>
          <p:nvPr>
            <p:ph idx="1"/>
          </p:nvPr>
        </p:nvSpPr>
        <p:spPr/>
        <p:txBody>
          <a:bodyPr/>
          <a:lstStyle/>
          <a:p>
            <a:r>
              <a:rPr lang="en-IN" dirty="0" smtClean="0"/>
              <a:t>Other types of risk are</a:t>
            </a:r>
          </a:p>
          <a:p>
            <a:r>
              <a:rPr lang="en-IN" sz="2800" dirty="0" smtClean="0"/>
              <a:t>6.Counterparty risk/Credit risk-default in payment of interest or principal on a specified date.</a:t>
            </a:r>
          </a:p>
          <a:p>
            <a:r>
              <a:rPr lang="en-IN" sz="2800" dirty="0" smtClean="0"/>
              <a:t>7.</a:t>
            </a:r>
            <a:r>
              <a:rPr lang="en-IN" sz="2800" dirty="0"/>
              <a:t>C</a:t>
            </a:r>
            <a:r>
              <a:rPr lang="en-IN" sz="2800" dirty="0" smtClean="0"/>
              <a:t>ountry risk-country restrictions</a:t>
            </a:r>
          </a:p>
          <a:p>
            <a:r>
              <a:rPr lang="en-IN" sz="2800" dirty="0"/>
              <a:t>8</a:t>
            </a:r>
            <a:r>
              <a:rPr lang="en-IN" sz="2800" dirty="0" smtClean="0"/>
              <a:t>.Legal risk</a:t>
            </a:r>
          </a:p>
          <a:p>
            <a:r>
              <a:rPr lang="en-IN" sz="2800" dirty="0" smtClean="0"/>
              <a:t>8.Regulatory /Compliance risk</a:t>
            </a:r>
          </a:p>
          <a:p>
            <a:endParaRPr lang="en-IN" sz="2800" dirty="0"/>
          </a:p>
        </p:txBody>
      </p:sp>
    </p:spTree>
    <p:extLst>
      <p:ext uri="{BB962C8B-B14F-4D97-AF65-F5344CB8AC3E}">
        <p14:creationId xmlns:p14="http://schemas.microsoft.com/office/powerpoint/2010/main" val="39605976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Risks faced by PE fund Managers</a:t>
            </a:r>
            <a:endParaRPr lang="en-IN" dirty="0"/>
          </a:p>
        </p:txBody>
      </p:sp>
      <p:sp>
        <p:nvSpPr>
          <p:cNvPr id="3" name="Content Placeholder 2"/>
          <p:cNvSpPr>
            <a:spLocks noGrp="1"/>
          </p:cNvSpPr>
          <p:nvPr>
            <p:ph idx="1"/>
          </p:nvPr>
        </p:nvSpPr>
        <p:spPr/>
        <p:txBody>
          <a:bodyPr/>
          <a:lstStyle/>
          <a:p>
            <a:r>
              <a:rPr lang="en-IN" dirty="0" smtClean="0"/>
              <a:t>Country and financial risks</a:t>
            </a:r>
          </a:p>
          <a:p>
            <a:r>
              <a:rPr lang="en-IN" dirty="0" smtClean="0"/>
              <a:t>Transaction risk(exchange rate variation)</a:t>
            </a:r>
          </a:p>
          <a:p>
            <a:r>
              <a:rPr lang="en-IN" dirty="0" smtClean="0"/>
              <a:t>Political risk</a:t>
            </a:r>
          </a:p>
          <a:p>
            <a:r>
              <a:rPr lang="en-IN" dirty="0" smtClean="0"/>
              <a:t>Technical and Project specific risk</a:t>
            </a:r>
          </a:p>
          <a:p>
            <a:r>
              <a:rPr lang="en-IN" dirty="0" smtClean="0"/>
              <a:t>Policy and regulatory risk</a:t>
            </a:r>
          </a:p>
          <a:p>
            <a:r>
              <a:rPr lang="en-IN" dirty="0" smtClean="0"/>
              <a:t>Environmental risk</a:t>
            </a:r>
          </a:p>
          <a:p>
            <a:endParaRPr lang="en-IN" dirty="0"/>
          </a:p>
        </p:txBody>
      </p:sp>
    </p:spTree>
    <p:extLst>
      <p:ext uri="{BB962C8B-B14F-4D97-AF65-F5344CB8AC3E}">
        <p14:creationId xmlns:p14="http://schemas.microsoft.com/office/powerpoint/2010/main" val="38357232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Criteria for PE Investments</a:t>
            </a:r>
            <a:endParaRPr lang="en-IN" dirty="0"/>
          </a:p>
        </p:txBody>
      </p:sp>
      <p:sp>
        <p:nvSpPr>
          <p:cNvPr id="3" name="Content Placeholder 2"/>
          <p:cNvSpPr>
            <a:spLocks noGrp="1"/>
          </p:cNvSpPr>
          <p:nvPr>
            <p:ph idx="1"/>
          </p:nvPr>
        </p:nvSpPr>
        <p:spPr/>
        <p:txBody>
          <a:bodyPr/>
          <a:lstStyle/>
          <a:p>
            <a:r>
              <a:rPr lang="en-IN" dirty="0" smtClean="0"/>
              <a:t>Industry and Product</a:t>
            </a:r>
          </a:p>
          <a:p>
            <a:r>
              <a:rPr lang="en-IN" dirty="0" smtClean="0"/>
              <a:t>The Company</a:t>
            </a:r>
          </a:p>
          <a:p>
            <a:r>
              <a:rPr lang="en-IN" dirty="0" smtClean="0"/>
              <a:t>Management</a:t>
            </a:r>
          </a:p>
          <a:p>
            <a:r>
              <a:rPr lang="en-IN" dirty="0" smtClean="0"/>
              <a:t>Return on investment</a:t>
            </a:r>
          </a:p>
          <a:p>
            <a:r>
              <a:rPr lang="en-IN" dirty="0" smtClean="0"/>
              <a:t>Availability of Debt financing</a:t>
            </a:r>
          </a:p>
          <a:p>
            <a:r>
              <a:rPr lang="en-IN" dirty="0" smtClean="0"/>
              <a:t>Valuation of PE</a:t>
            </a:r>
          </a:p>
          <a:p>
            <a:endParaRPr lang="en-IN" dirty="0"/>
          </a:p>
        </p:txBody>
      </p:sp>
    </p:spTree>
    <p:extLst>
      <p:ext uri="{BB962C8B-B14F-4D97-AF65-F5344CB8AC3E}">
        <p14:creationId xmlns:p14="http://schemas.microsoft.com/office/powerpoint/2010/main" val="37923137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Rewards earned by VCPE Investments</a:t>
            </a:r>
            <a:endParaRPr lang="en-IN" dirty="0"/>
          </a:p>
        </p:txBody>
      </p:sp>
      <p:sp>
        <p:nvSpPr>
          <p:cNvPr id="3" name="Content Placeholder 2"/>
          <p:cNvSpPr>
            <a:spLocks noGrp="1"/>
          </p:cNvSpPr>
          <p:nvPr>
            <p:ph idx="1"/>
          </p:nvPr>
        </p:nvSpPr>
        <p:spPr/>
        <p:txBody>
          <a:bodyPr/>
          <a:lstStyle/>
          <a:p>
            <a:r>
              <a:rPr lang="en-IN" dirty="0"/>
              <a:t>Reward for PE fund managers and many executives in portfolio companies aligns with the PE value creation’s focus on IRR. </a:t>
            </a:r>
            <a:endParaRPr lang="en-IN" dirty="0" smtClean="0"/>
          </a:p>
          <a:p>
            <a:r>
              <a:rPr lang="en-IN" dirty="0" smtClean="0"/>
              <a:t>The </a:t>
            </a:r>
            <a:r>
              <a:rPr lang="en-IN" dirty="0"/>
              <a:t>classic model is that a firm will charge its investors a </a:t>
            </a:r>
            <a:r>
              <a:rPr lang="en-IN" dirty="0">
                <a:solidFill>
                  <a:srgbClr val="FF0000"/>
                </a:solidFill>
              </a:rPr>
              <a:t>management fee </a:t>
            </a:r>
            <a:r>
              <a:rPr lang="en-IN" dirty="0"/>
              <a:t>that is a fixed percentage of the capital invested or committed and a </a:t>
            </a:r>
            <a:r>
              <a:rPr lang="en-IN" dirty="0">
                <a:solidFill>
                  <a:srgbClr val="FF0000"/>
                </a:solidFill>
              </a:rPr>
              <a:t>“carried interest” </a:t>
            </a:r>
            <a:r>
              <a:rPr lang="en-IN" dirty="0"/>
              <a:t>that pays a percentage of a fund’s growth over and above a hurdle rate of return</a:t>
            </a:r>
          </a:p>
        </p:txBody>
      </p:sp>
    </p:spTree>
    <p:extLst>
      <p:ext uri="{BB962C8B-B14F-4D97-AF65-F5344CB8AC3E}">
        <p14:creationId xmlns:p14="http://schemas.microsoft.com/office/powerpoint/2010/main" val="32726210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Valuation Approach</a:t>
            </a:r>
            <a:endParaRPr lang="en-IN" dirty="0"/>
          </a:p>
        </p:txBody>
      </p:sp>
      <p:sp>
        <p:nvSpPr>
          <p:cNvPr id="3" name="Content Placeholder 2"/>
          <p:cNvSpPr>
            <a:spLocks noGrp="1"/>
          </p:cNvSpPr>
          <p:nvPr>
            <p:ph idx="1"/>
          </p:nvPr>
        </p:nvSpPr>
        <p:spPr/>
        <p:txBody>
          <a:bodyPr>
            <a:normAutofit fontScale="85000" lnSpcReduction="10000"/>
          </a:bodyPr>
          <a:lstStyle/>
          <a:p>
            <a:pPr marL="0" indent="0">
              <a:buNone/>
            </a:pPr>
            <a:r>
              <a:rPr lang="en-IN" dirty="0" smtClean="0"/>
              <a:t>Business Valuation is the act or process of assessing value or price of financial asset or liability.</a:t>
            </a:r>
          </a:p>
          <a:p>
            <a:r>
              <a:rPr lang="en-IN" dirty="0" smtClean="0"/>
              <a:t>A </a:t>
            </a:r>
            <a:r>
              <a:rPr lang="en-IN" dirty="0"/>
              <a:t>valuation approach is the methodology used to determine the fair market value of a business</a:t>
            </a:r>
            <a:r>
              <a:rPr lang="en-IN" dirty="0" smtClean="0"/>
              <a:t>.</a:t>
            </a:r>
          </a:p>
          <a:p>
            <a:r>
              <a:rPr lang="en-IN" dirty="0"/>
              <a:t>The most common valuation approaches are:</a:t>
            </a:r>
          </a:p>
          <a:p>
            <a:r>
              <a:rPr lang="en-IN" dirty="0"/>
              <a:t>The Income Approach - quantifies the net present value of future benefits associated with ownership of the equity interest or asset. The estimated future benefits that accrue to the owner are discounted or capitalized at a rate appropriate for the risks associated with those future benefits. Common methods within the income approach include the capitalization of earnings (or cash flow) methodology and the discounted cash flow methodology</a:t>
            </a:r>
            <a:r>
              <a:rPr lang="en-IN" dirty="0" smtClean="0"/>
              <a:t>.</a:t>
            </a:r>
            <a:endParaRPr lang="en-IN" dirty="0"/>
          </a:p>
        </p:txBody>
      </p:sp>
    </p:spTree>
    <p:extLst>
      <p:ext uri="{BB962C8B-B14F-4D97-AF65-F5344CB8AC3E}">
        <p14:creationId xmlns:p14="http://schemas.microsoft.com/office/powerpoint/2010/main" val="11950618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Valuation Approach</a:t>
            </a:r>
          </a:p>
        </p:txBody>
      </p:sp>
      <p:sp>
        <p:nvSpPr>
          <p:cNvPr id="3" name="Content Placeholder 2"/>
          <p:cNvSpPr>
            <a:spLocks noGrp="1"/>
          </p:cNvSpPr>
          <p:nvPr>
            <p:ph idx="1"/>
          </p:nvPr>
        </p:nvSpPr>
        <p:spPr/>
        <p:txBody>
          <a:bodyPr>
            <a:normAutofit lnSpcReduction="10000"/>
          </a:bodyPr>
          <a:lstStyle/>
          <a:p>
            <a:r>
              <a:rPr lang="en-IN" dirty="0"/>
              <a:t>The Market Approach - determines fair market value by reviewing actual transactions of comparable companies and assets. Both M&amp;A activity and stock market activity are considered in deriving various value measures to apply to the subject entity.</a:t>
            </a:r>
          </a:p>
          <a:p>
            <a:r>
              <a:rPr lang="en-IN" dirty="0"/>
              <a:t>The Asset-based Approach - uses the current value of a company’s tangible net assets as the key determinant of fair market value. This approach is typically used where a business is not a going concern, or where a business is a going concern but its value is tied directly to the liquidation value of its underlying</a:t>
            </a:r>
          </a:p>
          <a:p>
            <a:endParaRPr lang="en-IN" dirty="0"/>
          </a:p>
          <a:p>
            <a:endParaRPr lang="en-IN" dirty="0"/>
          </a:p>
        </p:txBody>
      </p:sp>
    </p:spTree>
    <p:extLst>
      <p:ext uri="{BB962C8B-B14F-4D97-AF65-F5344CB8AC3E}">
        <p14:creationId xmlns:p14="http://schemas.microsoft.com/office/powerpoint/2010/main" val="5593465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Analysis of Funds</a:t>
            </a:r>
            <a:endParaRPr lang="en-IN" dirty="0"/>
          </a:p>
        </p:txBody>
      </p:sp>
      <p:sp>
        <p:nvSpPr>
          <p:cNvPr id="3" name="Content Placeholder 2"/>
          <p:cNvSpPr>
            <a:spLocks noGrp="1"/>
          </p:cNvSpPr>
          <p:nvPr>
            <p:ph idx="1"/>
          </p:nvPr>
        </p:nvSpPr>
        <p:spPr/>
        <p:txBody>
          <a:bodyPr>
            <a:normAutofit fontScale="92500" lnSpcReduction="10000"/>
          </a:bodyPr>
          <a:lstStyle/>
          <a:p>
            <a:r>
              <a:rPr lang="en-IN" dirty="0"/>
              <a:t>When valuing a company as a going concern, there are three main valuation methods used by industry practitioners</a:t>
            </a:r>
            <a:r>
              <a:rPr lang="en-IN" dirty="0" smtClean="0"/>
              <a:t>:</a:t>
            </a:r>
          </a:p>
          <a:p>
            <a:r>
              <a:rPr lang="en-IN" dirty="0" smtClean="0"/>
              <a:t> </a:t>
            </a:r>
            <a:r>
              <a:rPr lang="en-IN" dirty="0"/>
              <a:t>(1) DCF analysis, </a:t>
            </a:r>
            <a:endParaRPr lang="en-IN" dirty="0" smtClean="0"/>
          </a:p>
          <a:p>
            <a:r>
              <a:rPr lang="en-IN" dirty="0" smtClean="0"/>
              <a:t>(</a:t>
            </a:r>
            <a:r>
              <a:rPr lang="en-IN" dirty="0"/>
              <a:t>2) comparable company analysis, and </a:t>
            </a:r>
            <a:endParaRPr lang="en-IN" dirty="0" smtClean="0"/>
          </a:p>
          <a:p>
            <a:r>
              <a:rPr lang="en-IN" dirty="0" smtClean="0"/>
              <a:t>(</a:t>
            </a:r>
            <a:r>
              <a:rPr lang="en-IN" dirty="0"/>
              <a:t>3) precedent transactions. </a:t>
            </a:r>
            <a:endParaRPr lang="en-IN" dirty="0" smtClean="0"/>
          </a:p>
          <a:p>
            <a:r>
              <a:rPr lang="en-IN" dirty="0" smtClean="0"/>
              <a:t> </a:t>
            </a:r>
            <a:r>
              <a:rPr lang="en-IN" dirty="0"/>
              <a:t>These are the most common methods of valuation used in investment banking, equity research, private equity, corporate development, mergers &amp; acquisitions (</a:t>
            </a:r>
            <a:r>
              <a:rPr lang="en-IN" dirty="0" smtClean="0"/>
              <a:t>M&amp;A</a:t>
            </a:r>
            <a:r>
              <a:rPr lang="en-IN" dirty="0"/>
              <a:t>)</a:t>
            </a:r>
            <a:r>
              <a:rPr lang="en-IN" dirty="0" smtClean="0"/>
              <a:t>, </a:t>
            </a:r>
            <a:r>
              <a:rPr lang="en-IN" dirty="0"/>
              <a:t>leveraged buyouts (</a:t>
            </a:r>
            <a:r>
              <a:rPr lang="en-IN" dirty="0" smtClean="0"/>
              <a:t>LBO</a:t>
            </a:r>
            <a:r>
              <a:rPr lang="en-IN" dirty="0"/>
              <a:t>)</a:t>
            </a:r>
            <a:r>
              <a:rPr lang="en-IN" dirty="0" smtClean="0"/>
              <a:t>, </a:t>
            </a:r>
            <a:r>
              <a:rPr lang="en-IN" dirty="0"/>
              <a:t>and most areas of finance.</a:t>
            </a:r>
          </a:p>
        </p:txBody>
      </p:sp>
    </p:spTree>
    <p:extLst>
      <p:ext uri="{BB962C8B-B14F-4D97-AF65-F5344CB8AC3E}">
        <p14:creationId xmlns:p14="http://schemas.microsoft.com/office/powerpoint/2010/main" val="2100592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Business Cycle of Private Equity</a:t>
            </a:r>
          </a:p>
        </p:txBody>
      </p:sp>
      <p:sp>
        <p:nvSpPr>
          <p:cNvPr id="3" name="Content Placeholder 2"/>
          <p:cNvSpPr>
            <a:spLocks noGrp="1"/>
          </p:cNvSpPr>
          <p:nvPr>
            <p:ph idx="1"/>
          </p:nvPr>
        </p:nvSpPr>
        <p:spPr/>
        <p:txBody>
          <a:bodyPr>
            <a:normAutofit fontScale="92500" lnSpcReduction="20000"/>
          </a:bodyPr>
          <a:lstStyle/>
          <a:p>
            <a:r>
              <a:rPr lang="en-IN" b="1" dirty="0" smtClean="0"/>
              <a:t>Phase 3: Disinvestment Period Exiting </a:t>
            </a:r>
            <a:r>
              <a:rPr lang="en-IN" b="1" dirty="0"/>
              <a:t>the investments (varied time frames) </a:t>
            </a:r>
            <a:r>
              <a:rPr lang="en-IN" dirty="0"/>
              <a:t>- an exit can occur 6 months after </a:t>
            </a:r>
            <a:r>
              <a:rPr lang="en-IN" dirty="0" smtClean="0"/>
              <a:t> </a:t>
            </a:r>
            <a:r>
              <a:rPr lang="en-IN" dirty="0"/>
              <a:t>investment if the right strategic buyers and economic conditions present. However, an exit may drag out for 7+ years if the investment underperforms, the economy teeters, and buyers don’t present. The longer an investment remains in a portfolio, the higher the required exit </a:t>
            </a:r>
            <a:r>
              <a:rPr lang="en-IN" dirty="0" smtClean="0"/>
              <a:t>price.</a:t>
            </a:r>
          </a:p>
          <a:p>
            <a:r>
              <a:rPr lang="en-IN" dirty="0" smtClean="0"/>
              <a:t>.If </a:t>
            </a:r>
            <a:r>
              <a:rPr lang="en-IN" dirty="0"/>
              <a:t>investments remain at the end of the official ten year term of the fund, there are a range of options: a) the investment may be sold to a secondary fund, b) the fund may be extended for anything from 1 to 3+ years, or c) the fund can hold a fire sale. The best exits are with many potential buyers and when you’re not forced to sell, so private </a:t>
            </a:r>
            <a:r>
              <a:rPr lang="en-IN" dirty="0" err="1"/>
              <a:t>equiteers</a:t>
            </a:r>
            <a:r>
              <a:rPr lang="en-IN" dirty="0"/>
              <a:t> certainly don’t want to hold fire sales. And, since the team likely raised another fund, extending this fund will only hinder the new fund.</a:t>
            </a:r>
          </a:p>
          <a:p>
            <a:endParaRPr lang="en-IN" dirty="0"/>
          </a:p>
        </p:txBody>
      </p:sp>
    </p:spTree>
    <p:extLst>
      <p:ext uri="{BB962C8B-B14F-4D97-AF65-F5344CB8AC3E}">
        <p14:creationId xmlns:p14="http://schemas.microsoft.com/office/powerpoint/2010/main" val="21831841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Valuation of Asset</a:t>
            </a:r>
            <a:endParaRPr lang="en-IN" dirty="0"/>
          </a:p>
        </p:txBody>
      </p:sp>
      <p:pic>
        <p:nvPicPr>
          <p:cNvPr id="1026" name="Picture 2" descr="Image result for valuations approaches to private equity"/>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5117" y="2557463"/>
            <a:ext cx="9273396" cy="3317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086636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Valuation of Asset</a:t>
            </a:r>
          </a:p>
        </p:txBody>
      </p:sp>
      <p:sp>
        <p:nvSpPr>
          <p:cNvPr id="3" name="Content Placeholder 2"/>
          <p:cNvSpPr>
            <a:spLocks noGrp="1"/>
          </p:cNvSpPr>
          <p:nvPr>
            <p:ph idx="1"/>
          </p:nvPr>
        </p:nvSpPr>
        <p:spPr/>
        <p:txBody>
          <a:bodyPr>
            <a:normAutofit fontScale="92500" lnSpcReduction="10000"/>
          </a:bodyPr>
          <a:lstStyle/>
          <a:p>
            <a:r>
              <a:rPr lang="en-IN" b="1" dirty="0"/>
              <a:t>Method 1: Comparable Analysis (“</a:t>
            </a:r>
            <a:r>
              <a:rPr lang="en-IN" b="1" dirty="0" smtClean="0"/>
              <a:t>Comps”)</a:t>
            </a:r>
          </a:p>
          <a:p>
            <a:r>
              <a:rPr lang="en-IN" dirty="0" smtClean="0"/>
              <a:t>Comparable </a:t>
            </a:r>
            <a:r>
              <a:rPr lang="en-IN" dirty="0"/>
              <a:t>company analysis (also called “trading multiples” or “peer group analysis” or “equity comps” or “public market multiples”) is a relative valuation </a:t>
            </a:r>
            <a:r>
              <a:rPr lang="en-IN" dirty="0" smtClean="0"/>
              <a:t>method</a:t>
            </a:r>
            <a:r>
              <a:rPr lang="en-IN" dirty="0"/>
              <a:t> </a:t>
            </a:r>
            <a:r>
              <a:rPr lang="en-IN" dirty="0" smtClean="0"/>
              <a:t>in </a:t>
            </a:r>
            <a:r>
              <a:rPr lang="en-IN" dirty="0"/>
              <a:t>which you compare the current value of a business to other similar businesses by looking at trading multiples like P/E, </a:t>
            </a:r>
            <a:r>
              <a:rPr lang="en-IN" dirty="0">
                <a:hlinkClick r:id="rId2"/>
              </a:rPr>
              <a:t>EV/EBITDA</a:t>
            </a:r>
            <a:r>
              <a:rPr lang="en-IN" dirty="0"/>
              <a:t>, or other ratios. Multiples of EBITDA are the most common valuation method.</a:t>
            </a:r>
          </a:p>
          <a:p>
            <a:r>
              <a:rPr lang="en-IN" dirty="0"/>
              <a:t>The “comps” valuation method provides an observable value for the business, based on what other comparable companies are currently worth. Comps are the most widely used approach, as they are easy to calculate and always current. </a:t>
            </a:r>
          </a:p>
        </p:txBody>
      </p:sp>
    </p:spTree>
    <p:extLst>
      <p:ext uri="{BB962C8B-B14F-4D97-AF65-F5344CB8AC3E}">
        <p14:creationId xmlns:p14="http://schemas.microsoft.com/office/powerpoint/2010/main" val="37121144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Valuation of Asset</a:t>
            </a:r>
          </a:p>
        </p:txBody>
      </p:sp>
      <p:sp>
        <p:nvSpPr>
          <p:cNvPr id="3" name="Content Placeholder 2"/>
          <p:cNvSpPr>
            <a:spLocks noGrp="1"/>
          </p:cNvSpPr>
          <p:nvPr>
            <p:ph idx="1"/>
          </p:nvPr>
        </p:nvSpPr>
        <p:spPr/>
        <p:txBody>
          <a:bodyPr>
            <a:normAutofit fontScale="92500" lnSpcReduction="10000"/>
          </a:bodyPr>
          <a:lstStyle/>
          <a:p>
            <a:r>
              <a:rPr lang="en-IN" b="1" dirty="0"/>
              <a:t>Method 2: Precedent Transactions</a:t>
            </a:r>
          </a:p>
          <a:p>
            <a:r>
              <a:rPr lang="en-IN" dirty="0"/>
              <a:t>Precedent transactions analysis is another form of relative valuation where you compare the company in question to other businesses that have recently been sold or acquired in the same industry. These transaction values include the take-over premium included in the price for which they were acquired.</a:t>
            </a:r>
          </a:p>
          <a:p>
            <a:r>
              <a:rPr lang="en-IN" dirty="0"/>
              <a:t>The values represent the </a:t>
            </a:r>
            <a:r>
              <a:rPr lang="en-IN" dirty="0" err="1"/>
              <a:t>en</a:t>
            </a:r>
            <a:r>
              <a:rPr lang="en-IN" dirty="0"/>
              <a:t> bloc value of a business. They are useful for M&amp;A transactions, but can easily become stale-dated and no longer reflective of the current market as time passes. They are less commonly used than Comps or market trading multiples.</a:t>
            </a:r>
          </a:p>
          <a:p>
            <a:endParaRPr lang="en-IN" dirty="0"/>
          </a:p>
        </p:txBody>
      </p:sp>
    </p:spTree>
    <p:extLst>
      <p:ext uri="{BB962C8B-B14F-4D97-AF65-F5344CB8AC3E}">
        <p14:creationId xmlns:p14="http://schemas.microsoft.com/office/powerpoint/2010/main" val="163316185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Valuation of Asset</a:t>
            </a:r>
          </a:p>
        </p:txBody>
      </p:sp>
      <p:sp>
        <p:nvSpPr>
          <p:cNvPr id="3" name="Content Placeholder 2"/>
          <p:cNvSpPr>
            <a:spLocks noGrp="1"/>
          </p:cNvSpPr>
          <p:nvPr>
            <p:ph idx="1"/>
          </p:nvPr>
        </p:nvSpPr>
        <p:spPr/>
        <p:txBody>
          <a:bodyPr/>
          <a:lstStyle/>
          <a:p>
            <a:r>
              <a:rPr lang="en-IN" b="1" dirty="0"/>
              <a:t>Method 3: DCF Analysis</a:t>
            </a:r>
          </a:p>
          <a:p>
            <a:r>
              <a:rPr lang="en-IN" dirty="0"/>
              <a:t>Discounted Cash Flow (DCF) analysis is an intrinsic value approach where an analyst forecasts the business’ unlevered free cash flow into the future and discounts it back to today at the firm’s Weighted Average Cost of Capital (WACC).</a:t>
            </a:r>
          </a:p>
          <a:p>
            <a:endParaRPr lang="en-IN" dirty="0"/>
          </a:p>
        </p:txBody>
      </p:sp>
    </p:spTree>
    <p:extLst>
      <p:ext uri="{BB962C8B-B14F-4D97-AF65-F5344CB8AC3E}">
        <p14:creationId xmlns:p14="http://schemas.microsoft.com/office/powerpoint/2010/main" val="15722889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DCF Analysis</a:t>
            </a:r>
            <a:endParaRPr lang="en-IN" dirty="0"/>
          </a:p>
        </p:txBody>
      </p:sp>
      <p:sp>
        <p:nvSpPr>
          <p:cNvPr id="3" name="Content Placeholder 2"/>
          <p:cNvSpPr>
            <a:spLocks noGrp="1"/>
          </p:cNvSpPr>
          <p:nvPr>
            <p:ph idx="1"/>
          </p:nvPr>
        </p:nvSpPr>
        <p:spPr/>
        <p:txBody>
          <a:bodyPr/>
          <a:lstStyle/>
          <a:p>
            <a:r>
              <a:rPr lang="en-IN" dirty="0" smtClean="0">
                <a:solidFill>
                  <a:srgbClr val="FF0000"/>
                </a:solidFill>
              </a:rPr>
              <a:t>Dividend </a:t>
            </a:r>
            <a:r>
              <a:rPr lang="en-IN" dirty="0">
                <a:solidFill>
                  <a:srgbClr val="FF0000"/>
                </a:solidFill>
              </a:rPr>
              <a:t>Discount Model</a:t>
            </a:r>
          </a:p>
          <a:p>
            <a:pPr marL="0" indent="0">
              <a:buNone/>
            </a:pPr>
            <a:r>
              <a:rPr lang="en-IN" dirty="0"/>
              <a:t>The Dividend Discount Model (DDM) is a quantitative method of valuing a company’s stock price based on the assumption that the current fair price of a stock equals the sum of all of the company’s future dividends discounted back to their present value</a:t>
            </a:r>
            <a:endParaRPr lang="en-IN" dirty="0">
              <a:solidFill>
                <a:srgbClr val="FF0000"/>
              </a:solidFill>
            </a:endParaRPr>
          </a:p>
          <a:p>
            <a:endParaRPr lang="en-IN" dirty="0"/>
          </a:p>
        </p:txBody>
      </p:sp>
    </p:spTree>
    <p:extLst>
      <p:ext uri="{BB962C8B-B14F-4D97-AF65-F5344CB8AC3E}">
        <p14:creationId xmlns:p14="http://schemas.microsoft.com/office/powerpoint/2010/main" val="19239608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DCF Analysis</a:t>
            </a:r>
            <a:endParaRPr lang="en-IN" dirty="0"/>
          </a:p>
        </p:txBody>
      </p:sp>
      <p:sp>
        <p:nvSpPr>
          <p:cNvPr id="3" name="Content Placeholder 2"/>
          <p:cNvSpPr>
            <a:spLocks noGrp="1"/>
          </p:cNvSpPr>
          <p:nvPr>
            <p:ph idx="1"/>
          </p:nvPr>
        </p:nvSpPr>
        <p:spPr/>
        <p:txBody>
          <a:bodyPr>
            <a:normAutofit fontScale="85000" lnSpcReduction="20000"/>
          </a:bodyPr>
          <a:lstStyle/>
          <a:p>
            <a:r>
              <a:rPr lang="en-IN" dirty="0"/>
              <a:t>The dividend discount model was developed under the assumption that the </a:t>
            </a:r>
            <a:r>
              <a:rPr lang="en-IN" dirty="0">
                <a:hlinkClick r:id="rId2"/>
              </a:rPr>
              <a:t>intrinsic </a:t>
            </a:r>
            <a:r>
              <a:rPr lang="en-IN" dirty="0" err="1">
                <a:hlinkClick r:id="rId2"/>
              </a:rPr>
              <a:t>value</a:t>
            </a:r>
            <a:r>
              <a:rPr lang="en-IN" dirty="0" err="1"/>
              <a:t>of</a:t>
            </a:r>
            <a:r>
              <a:rPr lang="en-IN" dirty="0"/>
              <a:t> a stock reflects the present value of all future cash flows generated by a security. At the same time, dividends are essentially the positive cash flows generated by a company and distributed to the shareholders.</a:t>
            </a:r>
          </a:p>
          <a:p>
            <a:r>
              <a:rPr lang="en-IN" dirty="0"/>
              <a:t>Generally, the dividend discount model provides an easy way to calculate a fair stock price from a mathematical perspective with minimum input variables required. However, the model relies on several assumptions that cannot be easily forecasted.</a:t>
            </a:r>
          </a:p>
          <a:p>
            <a:r>
              <a:rPr lang="en-IN" dirty="0"/>
              <a:t>Depending on the variation of the dividend discount model, an analyst requires forecasting future dividend payments, the growth of dividend payments, and the cost of equity capital. Forecasting all the variables precisely is almost impossible. Thus, in many cases, the theoretical fair stock price is far from reality.</a:t>
            </a:r>
          </a:p>
          <a:p>
            <a:endParaRPr lang="en-IN" dirty="0"/>
          </a:p>
        </p:txBody>
      </p:sp>
    </p:spTree>
    <p:extLst>
      <p:ext uri="{BB962C8B-B14F-4D97-AF65-F5344CB8AC3E}">
        <p14:creationId xmlns:p14="http://schemas.microsoft.com/office/powerpoint/2010/main" val="37433304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DCF Analysis</a:t>
            </a:r>
            <a:endParaRPr lang="en-IN" dirty="0"/>
          </a:p>
        </p:txBody>
      </p:sp>
      <p:sp>
        <p:nvSpPr>
          <p:cNvPr id="3" name="Content Placeholder 2"/>
          <p:cNvSpPr>
            <a:spLocks noGrp="1"/>
          </p:cNvSpPr>
          <p:nvPr>
            <p:ph idx="1"/>
          </p:nvPr>
        </p:nvSpPr>
        <p:spPr/>
        <p:txBody>
          <a:bodyPr/>
          <a:lstStyle/>
          <a:p>
            <a:r>
              <a:rPr lang="en-IN" dirty="0"/>
              <a:t>In the DDM, a present stock value that is higher than a stocks market value indicates that the stock is undervalued and that it is a good time to purchase shares.</a:t>
            </a:r>
          </a:p>
          <a:p>
            <a:r>
              <a:rPr lang="en-IN" dirty="0"/>
              <a:t>The formula used is</a:t>
            </a:r>
          </a:p>
          <a:p>
            <a:r>
              <a:rPr lang="en-IN" dirty="0"/>
              <a:t>Present Value of Stock= Dividend per Share/</a:t>
            </a:r>
            <a:r>
              <a:rPr lang="en-IN" dirty="0" err="1"/>
              <a:t>Rdiscount</a:t>
            </a:r>
            <a:r>
              <a:rPr lang="en-IN" dirty="0"/>
              <a:t>-R Dividend Growth</a:t>
            </a:r>
          </a:p>
          <a:p>
            <a:endParaRPr lang="en-IN" dirty="0"/>
          </a:p>
        </p:txBody>
      </p:sp>
    </p:spTree>
    <p:extLst>
      <p:ext uri="{BB962C8B-B14F-4D97-AF65-F5344CB8AC3E}">
        <p14:creationId xmlns:p14="http://schemas.microsoft.com/office/powerpoint/2010/main" val="122645384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DCF Analysis</a:t>
            </a:r>
            <a:endParaRPr lang="en-IN" dirty="0"/>
          </a:p>
        </p:txBody>
      </p:sp>
      <p:sp>
        <p:nvSpPr>
          <p:cNvPr id="3" name="Content Placeholder 2"/>
          <p:cNvSpPr>
            <a:spLocks noGrp="1"/>
          </p:cNvSpPr>
          <p:nvPr>
            <p:ph idx="1"/>
          </p:nvPr>
        </p:nvSpPr>
        <p:spPr/>
        <p:txBody>
          <a:bodyPr>
            <a:normAutofit lnSpcReduction="10000"/>
          </a:bodyPr>
          <a:lstStyle/>
          <a:p>
            <a:r>
              <a:rPr lang="en-IN" dirty="0"/>
              <a:t>There are 3 models used in the dividend discount model:</a:t>
            </a:r>
          </a:p>
          <a:p>
            <a:r>
              <a:rPr lang="en-IN" dirty="0"/>
              <a:t>ZERO-Growth Rate, which assumes all dividends paid by a stock remains same</a:t>
            </a:r>
          </a:p>
          <a:p>
            <a:r>
              <a:rPr lang="en-IN" dirty="0"/>
              <a:t>Constant –Growth rate model(Gordon Growth Model), which assumes that dividend grow by a specific percent annually.</a:t>
            </a:r>
          </a:p>
          <a:p>
            <a:r>
              <a:rPr lang="en-IN" dirty="0"/>
              <a:t>Variable Growth Rate, which divides growth in to 3 phases, a fast initial phase, then a slower transition phase that ultimately ends with a lower rate that is sustainable over a long period.</a:t>
            </a:r>
          </a:p>
          <a:p>
            <a:endParaRPr lang="en-IN" dirty="0"/>
          </a:p>
        </p:txBody>
      </p:sp>
    </p:spTree>
    <p:extLst>
      <p:ext uri="{BB962C8B-B14F-4D97-AF65-F5344CB8AC3E}">
        <p14:creationId xmlns:p14="http://schemas.microsoft.com/office/powerpoint/2010/main" val="202419740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DCF Analysis</a:t>
            </a:r>
            <a:endParaRPr lang="en-IN" dirty="0"/>
          </a:p>
        </p:txBody>
      </p:sp>
      <p:sp>
        <p:nvSpPr>
          <p:cNvPr id="3" name="Content Placeholder 2"/>
          <p:cNvSpPr>
            <a:spLocks noGrp="1"/>
          </p:cNvSpPr>
          <p:nvPr>
            <p:ph idx="1"/>
          </p:nvPr>
        </p:nvSpPr>
        <p:spPr/>
        <p:txBody>
          <a:bodyPr>
            <a:normAutofit fontScale="92500" lnSpcReduction="20000"/>
          </a:bodyPr>
          <a:lstStyle/>
          <a:p>
            <a:r>
              <a:rPr lang="en-IN" dirty="0"/>
              <a:t>The Gordon Growth Model (GGM) is one of the most commonly used variations of the dividend discount model. The model is called after American economist </a:t>
            </a:r>
            <a:r>
              <a:rPr lang="en-IN" dirty="0">
                <a:hlinkClick r:id="rId2"/>
              </a:rPr>
              <a:t>Myron J. Gordon</a:t>
            </a:r>
            <a:r>
              <a:rPr lang="en-IN" dirty="0"/>
              <a:t>, who proposed the variation. The GGM assists an investor in evaluating a stock’s intrinsic value based on the potential dividend’s constant rate of growth.</a:t>
            </a:r>
          </a:p>
          <a:p>
            <a:r>
              <a:rPr lang="en-IN" dirty="0"/>
              <a:t>The GGM is based on the assumption that the stream of future dividends will grow at some constant rate in the future for an infinite time. The model is helpful in assessing the value of stable businesses with strong cash flow and steady levels of dividend growth. It generally assumes that the company being evaluated possesses a constant and stable business model and that the growth of the company occurs at a constant rate over time.</a:t>
            </a:r>
          </a:p>
          <a:p>
            <a:endParaRPr lang="en-IN" dirty="0"/>
          </a:p>
        </p:txBody>
      </p:sp>
    </p:spTree>
    <p:extLst>
      <p:ext uri="{BB962C8B-B14F-4D97-AF65-F5344CB8AC3E}">
        <p14:creationId xmlns:p14="http://schemas.microsoft.com/office/powerpoint/2010/main" val="384157343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DCF Analysis</a:t>
            </a:r>
            <a:endParaRPr lang="en-IN" dirty="0"/>
          </a:p>
        </p:txBody>
      </p:sp>
      <p:sp>
        <p:nvSpPr>
          <p:cNvPr id="3" name="Content Placeholder 2"/>
          <p:cNvSpPr>
            <a:spLocks noGrp="1"/>
          </p:cNvSpPr>
          <p:nvPr>
            <p:ph idx="1"/>
          </p:nvPr>
        </p:nvSpPr>
        <p:spPr/>
        <p:txBody>
          <a:bodyPr>
            <a:normAutofit lnSpcReduction="10000"/>
          </a:bodyPr>
          <a:lstStyle/>
          <a:p>
            <a:r>
              <a:rPr lang="en-IN" dirty="0"/>
              <a:t>Mathematically, the model is expressed in the following way:</a:t>
            </a:r>
          </a:p>
          <a:p>
            <a:r>
              <a:rPr lang="en-IN" dirty="0"/>
              <a:t>Where:</a:t>
            </a:r>
            <a:r>
              <a:rPr lang="en-IN" b="1" dirty="0"/>
              <a:t> V</a:t>
            </a:r>
            <a:r>
              <a:rPr lang="en-IN" b="1" baseline="-25000" dirty="0"/>
              <a:t>0=</a:t>
            </a:r>
            <a:r>
              <a:rPr lang="en-IN" b="1" dirty="0"/>
              <a:t> D</a:t>
            </a:r>
            <a:r>
              <a:rPr lang="en-IN" b="1" baseline="-25000" dirty="0"/>
              <a:t>1/</a:t>
            </a:r>
            <a:r>
              <a:rPr lang="en-IN" b="1" dirty="0"/>
              <a:t> r- g</a:t>
            </a:r>
            <a:endParaRPr lang="en-IN" dirty="0"/>
          </a:p>
          <a:p>
            <a:r>
              <a:rPr lang="en-IN" b="1" dirty="0"/>
              <a:t>V</a:t>
            </a:r>
            <a:r>
              <a:rPr lang="en-IN" b="1" baseline="-25000" dirty="0"/>
              <a:t>0</a:t>
            </a:r>
            <a:r>
              <a:rPr lang="en-IN" baseline="-25000" dirty="0"/>
              <a:t> </a:t>
            </a:r>
            <a:r>
              <a:rPr lang="en-IN" dirty="0"/>
              <a:t>– The current fair value of a stock</a:t>
            </a:r>
          </a:p>
          <a:p>
            <a:r>
              <a:rPr lang="en-IN" b="1" dirty="0"/>
              <a:t>D</a:t>
            </a:r>
            <a:r>
              <a:rPr lang="en-IN" b="1" baseline="-25000" dirty="0"/>
              <a:t>1</a:t>
            </a:r>
            <a:r>
              <a:rPr lang="en-IN" baseline="-25000" dirty="0"/>
              <a:t> </a:t>
            </a:r>
            <a:r>
              <a:rPr lang="en-IN" dirty="0"/>
              <a:t>– The dividend payment in one period from now</a:t>
            </a:r>
          </a:p>
          <a:p>
            <a:r>
              <a:rPr lang="en-IN" b="1" dirty="0"/>
              <a:t>r</a:t>
            </a:r>
            <a:r>
              <a:rPr lang="en-IN" dirty="0"/>
              <a:t> – The estimated cost of equity capital (usually calculated using </a:t>
            </a:r>
            <a:r>
              <a:rPr lang="en-IN" dirty="0">
                <a:hlinkClick r:id="rId2"/>
              </a:rPr>
              <a:t>CAPM</a:t>
            </a:r>
            <a:r>
              <a:rPr lang="en-IN" dirty="0"/>
              <a:t>)</a:t>
            </a:r>
          </a:p>
          <a:p>
            <a:r>
              <a:rPr lang="en-IN" b="1" dirty="0"/>
              <a:t>g</a:t>
            </a:r>
            <a:r>
              <a:rPr lang="en-IN" dirty="0"/>
              <a:t> – The constant growth rate of the company’s dividends for an infinite time </a:t>
            </a:r>
          </a:p>
          <a:p>
            <a:endParaRPr lang="en-IN" dirty="0"/>
          </a:p>
        </p:txBody>
      </p:sp>
    </p:spTree>
    <p:extLst>
      <p:ext uri="{BB962C8B-B14F-4D97-AF65-F5344CB8AC3E}">
        <p14:creationId xmlns:p14="http://schemas.microsoft.com/office/powerpoint/2010/main" val="3508966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Structure of VC/PE Funds</a:t>
            </a:r>
            <a:endParaRPr lang="en-IN" dirty="0"/>
          </a:p>
        </p:txBody>
      </p:sp>
      <p:sp>
        <p:nvSpPr>
          <p:cNvPr id="3" name="Content Placeholder 2"/>
          <p:cNvSpPr>
            <a:spLocks noGrp="1"/>
          </p:cNvSpPr>
          <p:nvPr>
            <p:ph idx="1"/>
          </p:nvPr>
        </p:nvSpPr>
        <p:spPr/>
        <p:txBody>
          <a:bodyPr>
            <a:normAutofit/>
          </a:bodyPr>
          <a:lstStyle/>
          <a:p>
            <a:r>
              <a:rPr lang="en-IN" sz="3200" dirty="0" smtClean="0"/>
              <a:t>There are three types of fund structure in Private Equity.</a:t>
            </a:r>
          </a:p>
          <a:p>
            <a:r>
              <a:rPr lang="en-IN" sz="3200" dirty="0" smtClean="0"/>
              <a:t>A. Offshore Structure</a:t>
            </a:r>
          </a:p>
          <a:p>
            <a:r>
              <a:rPr lang="en-IN" sz="3200" dirty="0" smtClean="0"/>
              <a:t>B. Co-Investment Structure</a:t>
            </a:r>
          </a:p>
          <a:p>
            <a:r>
              <a:rPr lang="en-IN" sz="3200" dirty="0" smtClean="0"/>
              <a:t>C. </a:t>
            </a:r>
            <a:r>
              <a:rPr lang="en-IN" sz="3200" smtClean="0"/>
              <a:t>Unified </a:t>
            </a:r>
            <a:r>
              <a:rPr lang="en-IN" sz="3200" dirty="0" smtClean="0"/>
              <a:t>Structure</a:t>
            </a:r>
            <a:endParaRPr lang="en-IN" sz="3200" dirty="0"/>
          </a:p>
        </p:txBody>
      </p:sp>
    </p:spTree>
    <p:extLst>
      <p:ext uri="{BB962C8B-B14F-4D97-AF65-F5344CB8AC3E}">
        <p14:creationId xmlns:p14="http://schemas.microsoft.com/office/powerpoint/2010/main" val="47308565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DCF Analysis</a:t>
            </a:r>
            <a:endParaRPr lang="en-IN" dirty="0"/>
          </a:p>
        </p:txBody>
      </p:sp>
      <p:sp>
        <p:nvSpPr>
          <p:cNvPr id="3" name="Content Placeholder 2"/>
          <p:cNvSpPr>
            <a:spLocks noGrp="1"/>
          </p:cNvSpPr>
          <p:nvPr>
            <p:ph idx="1"/>
          </p:nvPr>
        </p:nvSpPr>
        <p:spPr/>
        <p:txBody>
          <a:bodyPr>
            <a:normAutofit fontScale="85000" lnSpcReduction="10000"/>
          </a:bodyPr>
          <a:lstStyle/>
          <a:p>
            <a:r>
              <a:rPr lang="en-IN" dirty="0"/>
              <a:t>Variable growth rate models-multi-stage models can take many </a:t>
            </a:r>
            <a:r>
              <a:rPr lang="en-IN" dirty="0" err="1"/>
              <a:t>forms,even</a:t>
            </a:r>
            <a:r>
              <a:rPr lang="en-IN" dirty="0"/>
              <a:t> assuming the growth rate is different every year.</a:t>
            </a:r>
          </a:p>
          <a:p>
            <a:r>
              <a:rPr lang="en-IN" dirty="0"/>
              <a:t>Most common form is one assumes 3 different rates of growth.</a:t>
            </a:r>
          </a:p>
          <a:p>
            <a:r>
              <a:rPr lang="en-IN" dirty="0"/>
              <a:t>An initial high growth rate, a transition to slower growth, and lastly, a sustainable steady rate of growth.</a:t>
            </a:r>
          </a:p>
          <a:p>
            <a:r>
              <a:rPr lang="en-IN" dirty="0"/>
              <a:t>Basically, the constant growth rate model is </a:t>
            </a:r>
            <a:r>
              <a:rPr lang="en-IN" dirty="0" err="1"/>
              <a:t>extended,each</a:t>
            </a:r>
            <a:r>
              <a:rPr lang="en-IN" dirty="0"/>
              <a:t> phase of growth is calculated using constant-growth method, but using different growth rates of the 3 phases.</a:t>
            </a:r>
          </a:p>
          <a:p>
            <a:r>
              <a:rPr lang="en-IN" dirty="0"/>
              <a:t>Present values of each stage are added together to derive the intrinsic value of the stock</a:t>
            </a:r>
            <a:r>
              <a:rPr lang="en-IN" dirty="0" smtClean="0"/>
              <a:t>.</a:t>
            </a:r>
            <a:endParaRPr lang="en-IN" dirty="0"/>
          </a:p>
          <a:p>
            <a:endParaRPr lang="en-IN" dirty="0"/>
          </a:p>
        </p:txBody>
      </p:sp>
    </p:spTree>
    <p:extLst>
      <p:ext uri="{BB962C8B-B14F-4D97-AF65-F5344CB8AC3E}">
        <p14:creationId xmlns:p14="http://schemas.microsoft.com/office/powerpoint/2010/main" val="380440432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More Valuation Methods</a:t>
            </a:r>
            <a:br>
              <a:rPr lang="en-IN" b="1" dirty="0"/>
            </a:br>
            <a:endParaRPr lang="en-IN" dirty="0"/>
          </a:p>
        </p:txBody>
      </p:sp>
      <p:sp>
        <p:nvSpPr>
          <p:cNvPr id="3" name="Content Placeholder 2"/>
          <p:cNvSpPr>
            <a:spLocks noGrp="1"/>
          </p:cNvSpPr>
          <p:nvPr>
            <p:ph idx="1"/>
          </p:nvPr>
        </p:nvSpPr>
        <p:spPr/>
        <p:txBody>
          <a:bodyPr>
            <a:normAutofit fontScale="85000" lnSpcReduction="10000"/>
          </a:bodyPr>
          <a:lstStyle/>
          <a:p>
            <a:r>
              <a:rPr lang="en-IN" dirty="0"/>
              <a:t>The </a:t>
            </a:r>
            <a:r>
              <a:rPr lang="en-IN" b="1" dirty="0"/>
              <a:t>cost approach</a:t>
            </a:r>
            <a:r>
              <a:rPr lang="en-IN" dirty="0"/>
              <a:t>, which is not as commonly used in corporate finance, looks at what it actually costs or would cost to re-build the business. This approach ignores any value creation or cash flow generation and only looks at things through the lens of “cost = value”.</a:t>
            </a:r>
          </a:p>
          <a:p>
            <a:pPr marL="0" indent="0">
              <a:buNone/>
            </a:pPr>
            <a:r>
              <a:rPr lang="en-IN" dirty="0"/>
              <a:t>Another valuation method for a company that is a going concern is called the </a:t>
            </a:r>
            <a:r>
              <a:rPr lang="en-IN" b="1" dirty="0"/>
              <a:t>ability to pay analysis</a:t>
            </a:r>
            <a:r>
              <a:rPr lang="en-IN" dirty="0"/>
              <a:t>.  This approach looks at the maximum price an acquirer can pay for a business while still hitting some target.  For example, if a </a:t>
            </a:r>
            <a:r>
              <a:rPr lang="en-IN" dirty="0">
                <a:hlinkClick r:id="rId2"/>
              </a:rPr>
              <a:t>private equity</a:t>
            </a:r>
            <a:r>
              <a:rPr lang="en-IN" dirty="0"/>
              <a:t> firm needs to hit a </a:t>
            </a:r>
            <a:r>
              <a:rPr lang="en-IN" dirty="0">
                <a:hlinkClick r:id="rId3"/>
              </a:rPr>
              <a:t>hurdle rate</a:t>
            </a:r>
            <a:r>
              <a:rPr lang="en-IN" dirty="0"/>
              <a:t> of 30%, what is the maximum price it can pay for the business?</a:t>
            </a:r>
          </a:p>
          <a:p>
            <a:r>
              <a:rPr lang="en-IN" dirty="0"/>
              <a:t>If the company will not continue to operate, then a </a:t>
            </a:r>
            <a:r>
              <a:rPr lang="en-IN" b="1" dirty="0"/>
              <a:t>liquidation value</a:t>
            </a:r>
            <a:r>
              <a:rPr lang="en-IN" dirty="0"/>
              <a:t> will be estimated based on breaking up and selling the company’s assets. This value is usually very discounted as it assumes the assets will be sold as quickly as possible to any buyer.</a:t>
            </a:r>
          </a:p>
          <a:p>
            <a:endParaRPr lang="en-IN" dirty="0"/>
          </a:p>
        </p:txBody>
      </p:sp>
    </p:spTree>
    <p:extLst>
      <p:ext uri="{BB962C8B-B14F-4D97-AF65-F5344CB8AC3E}">
        <p14:creationId xmlns:p14="http://schemas.microsoft.com/office/powerpoint/2010/main" val="28806653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Valuation of Established companies/Analysis of funds</a:t>
            </a:r>
            <a:endParaRPr lang="en-IN" dirty="0"/>
          </a:p>
        </p:txBody>
      </p:sp>
      <p:sp>
        <p:nvSpPr>
          <p:cNvPr id="3" name="Content Placeholder 2"/>
          <p:cNvSpPr>
            <a:spLocks noGrp="1"/>
          </p:cNvSpPr>
          <p:nvPr>
            <p:ph idx="1"/>
          </p:nvPr>
        </p:nvSpPr>
        <p:spPr/>
        <p:txBody>
          <a:bodyPr/>
          <a:lstStyle/>
          <a:p>
            <a:pPr fontAlgn="base"/>
            <a:r>
              <a:rPr lang="en-IN" dirty="0"/>
              <a:t>There are basically three methods adopted by venture capital institutions (VCI) while financing projects. These are –</a:t>
            </a:r>
          </a:p>
          <a:p>
            <a:pPr fontAlgn="base"/>
            <a:r>
              <a:rPr lang="en-IN" dirty="0"/>
              <a:t>Conventional venture capitalist evaluation method.</a:t>
            </a:r>
          </a:p>
          <a:p>
            <a:pPr fontAlgn="base"/>
            <a:r>
              <a:rPr lang="en-IN" dirty="0"/>
              <a:t>The First Chicago method.</a:t>
            </a:r>
          </a:p>
          <a:p>
            <a:pPr fontAlgn="base"/>
            <a:r>
              <a:rPr lang="en-IN" dirty="0"/>
              <a:t>The revenue multiplier method.</a:t>
            </a:r>
          </a:p>
          <a:p>
            <a:endParaRPr lang="en-IN" dirty="0"/>
          </a:p>
        </p:txBody>
      </p:sp>
    </p:spTree>
    <p:extLst>
      <p:ext uri="{BB962C8B-B14F-4D97-AF65-F5344CB8AC3E}">
        <p14:creationId xmlns:p14="http://schemas.microsoft.com/office/powerpoint/2010/main" val="255464249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Conventional venture capitalist evaluation method</a:t>
            </a:r>
            <a:br>
              <a:rPr lang="en-IN" dirty="0"/>
            </a:br>
            <a:endParaRPr lang="en-IN" dirty="0"/>
          </a:p>
        </p:txBody>
      </p:sp>
      <p:sp>
        <p:nvSpPr>
          <p:cNvPr id="3" name="Content Placeholder 2"/>
          <p:cNvSpPr>
            <a:spLocks noGrp="1"/>
          </p:cNvSpPr>
          <p:nvPr>
            <p:ph idx="1"/>
          </p:nvPr>
        </p:nvSpPr>
        <p:spPr/>
        <p:txBody>
          <a:bodyPr>
            <a:normAutofit fontScale="92500" lnSpcReduction="20000"/>
          </a:bodyPr>
          <a:lstStyle/>
          <a:p>
            <a:pPr fontAlgn="base"/>
            <a:r>
              <a:rPr lang="en-IN" dirty="0"/>
              <a:t>ln this method, VCIs give importance to two aspects, which are</a:t>
            </a:r>
          </a:p>
          <a:p>
            <a:pPr fontAlgn="base"/>
            <a:r>
              <a:rPr lang="en-IN" dirty="0"/>
              <a:t>the </a:t>
            </a:r>
            <a:r>
              <a:rPr lang="en-IN" b="1" dirty="0"/>
              <a:t>time of starting the investment </a:t>
            </a:r>
            <a:r>
              <a:rPr lang="en-IN" dirty="0"/>
              <a:t>and</a:t>
            </a:r>
          </a:p>
          <a:p>
            <a:pPr fontAlgn="base"/>
            <a:r>
              <a:rPr lang="en-IN" dirty="0"/>
              <a:t>the </a:t>
            </a:r>
            <a:r>
              <a:rPr lang="en-IN" b="1" dirty="0"/>
              <a:t>time of quitting the investment</a:t>
            </a:r>
            <a:r>
              <a:rPr lang="en-IN" dirty="0"/>
              <a:t>.</a:t>
            </a:r>
          </a:p>
          <a:p>
            <a:pPr fontAlgn="base"/>
            <a:r>
              <a:rPr lang="en-IN" dirty="0"/>
              <a:t>The institution will judge the borrowing concern in the following manner—</a:t>
            </a:r>
          </a:p>
          <a:p>
            <a:pPr fontAlgn="base"/>
            <a:r>
              <a:rPr lang="en-IN" dirty="0"/>
              <a:t>1. </a:t>
            </a:r>
            <a:r>
              <a:rPr lang="en-IN" b="1" dirty="0"/>
              <a:t>Annual revenue</a:t>
            </a:r>
            <a:r>
              <a:rPr lang="en-IN" dirty="0"/>
              <a:t> of the borrowing concern over a</a:t>
            </a:r>
            <a:r>
              <a:rPr lang="en-IN" b="1" dirty="0"/>
              <a:t> period of 7 years</a:t>
            </a:r>
            <a:r>
              <a:rPr lang="en-IN" dirty="0"/>
              <a:t> and whether these revenues are on the upward trend.</a:t>
            </a:r>
          </a:p>
          <a:p>
            <a:pPr fontAlgn="base"/>
            <a:r>
              <a:rPr lang="en-IN" dirty="0"/>
              <a:t>2. The borrowing concerns’ </a:t>
            </a:r>
            <a:r>
              <a:rPr lang="en-IN" b="1" dirty="0"/>
              <a:t>expected earnings</a:t>
            </a:r>
            <a:r>
              <a:rPr lang="en-IN" dirty="0"/>
              <a:t> (after deducting tax liability) at the initial stage and also at the time of quitting the borrowing concern will be taken into consideration.</a:t>
            </a:r>
          </a:p>
          <a:p>
            <a:endParaRPr lang="en-IN" dirty="0"/>
          </a:p>
        </p:txBody>
      </p:sp>
    </p:spTree>
    <p:extLst>
      <p:ext uri="{BB962C8B-B14F-4D97-AF65-F5344CB8AC3E}">
        <p14:creationId xmlns:p14="http://schemas.microsoft.com/office/powerpoint/2010/main" val="229149366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Conventional venture capitalist </a:t>
            </a:r>
            <a:r>
              <a:rPr lang="en-IN"/>
              <a:t>evaluation </a:t>
            </a:r>
            <a:r>
              <a:rPr lang="en-IN" smtClean="0"/>
              <a:t>method</a:t>
            </a:r>
            <a:endParaRPr lang="en-IN" dirty="0"/>
          </a:p>
        </p:txBody>
      </p:sp>
      <p:sp>
        <p:nvSpPr>
          <p:cNvPr id="3" name="Content Placeholder 2"/>
          <p:cNvSpPr>
            <a:spLocks noGrp="1"/>
          </p:cNvSpPr>
          <p:nvPr>
            <p:ph idx="1"/>
          </p:nvPr>
        </p:nvSpPr>
        <p:spPr/>
        <p:txBody>
          <a:bodyPr>
            <a:normAutofit fontScale="77500" lnSpcReduction="20000"/>
          </a:bodyPr>
          <a:lstStyle/>
          <a:p>
            <a:pPr fontAlgn="base"/>
            <a:r>
              <a:rPr lang="en-IN" dirty="0"/>
              <a:t>3. </a:t>
            </a:r>
            <a:r>
              <a:rPr lang="en-IN" b="1" dirty="0"/>
              <a:t>Market evaluation</a:t>
            </a:r>
            <a:r>
              <a:rPr lang="en-IN" dirty="0"/>
              <a:t> of the borrowing concern on the basis of P/E ratio (P = price of the security and E= earnings of the security). The evaluation of this ratio is the lesser the ratio, better will be the condition of the borrowing company.</a:t>
            </a:r>
          </a:p>
          <a:p>
            <a:pPr fontAlgn="base"/>
            <a:r>
              <a:rPr lang="en-IN" dirty="0"/>
              <a:t>4. Finding out the </a:t>
            </a:r>
            <a:r>
              <a:rPr lang="en-IN" b="1" dirty="0"/>
              <a:t>net present value (NPV)</a:t>
            </a:r>
            <a:r>
              <a:rPr lang="en-IN" dirty="0"/>
              <a:t> of the borrowing concern, based on suitable discount factor.</a:t>
            </a:r>
          </a:p>
          <a:p>
            <a:pPr fontAlgn="base"/>
            <a:r>
              <a:rPr lang="en-IN" dirty="0"/>
              <a:t>5. The borrowing concern must have net worth equivalent to the borrowing amount.</a:t>
            </a:r>
          </a:p>
          <a:p>
            <a:pPr fontAlgn="base"/>
            <a:r>
              <a:rPr lang="en-IN" b="1" u="sng" dirty="0"/>
              <a:t>Example</a:t>
            </a:r>
            <a:r>
              <a:rPr lang="en-IN" dirty="0"/>
              <a:t>: If the value of enterprise is </a:t>
            </a:r>
            <a:r>
              <a:rPr lang="en-IN" dirty="0" err="1"/>
              <a:t>Rs</a:t>
            </a:r>
            <a:r>
              <a:rPr lang="en-IN" dirty="0"/>
              <a:t>. 10 crores, and the borrower wants </a:t>
            </a:r>
            <a:r>
              <a:rPr lang="en-IN" dirty="0" err="1"/>
              <a:t>Rs</a:t>
            </a:r>
            <a:r>
              <a:rPr lang="en-IN" dirty="0"/>
              <a:t>. 4 crores, then he must have a net worth of 40 percent of the total value.</a:t>
            </a:r>
          </a:p>
          <a:p>
            <a:r>
              <a:rPr lang="en-IN" dirty="0"/>
              <a:t>The above method may not be practically feasible as most of the borrowing firms will not be in a position to provide regular stream of income and in the case of firms incurring losses, this method cannot be worked out.</a:t>
            </a:r>
          </a:p>
        </p:txBody>
      </p:sp>
    </p:spTree>
    <p:extLst>
      <p:ext uri="{BB962C8B-B14F-4D97-AF65-F5344CB8AC3E}">
        <p14:creationId xmlns:p14="http://schemas.microsoft.com/office/powerpoint/2010/main" val="339787752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The First Chicago method</a:t>
            </a:r>
            <a:br>
              <a:rPr lang="en-IN" dirty="0"/>
            </a:br>
            <a:endParaRPr lang="en-IN" dirty="0"/>
          </a:p>
        </p:txBody>
      </p:sp>
      <p:sp>
        <p:nvSpPr>
          <p:cNvPr id="3" name="Content Placeholder 2"/>
          <p:cNvSpPr>
            <a:spLocks noGrp="1"/>
          </p:cNvSpPr>
          <p:nvPr>
            <p:ph idx="1"/>
          </p:nvPr>
        </p:nvSpPr>
        <p:spPr/>
        <p:txBody>
          <a:bodyPr>
            <a:normAutofit fontScale="92500" lnSpcReduction="10000"/>
          </a:bodyPr>
          <a:lstStyle/>
          <a:p>
            <a:pPr fontAlgn="base"/>
            <a:r>
              <a:rPr lang="en-IN" dirty="0"/>
              <a:t>This method is different from the previous conventional method of evaluation, as it gives some discount to the starting point and the exit point. There is more consideration given for the earnings during the entire period. This scheme has the following aspects.</a:t>
            </a:r>
          </a:p>
          <a:p>
            <a:pPr fontAlgn="base"/>
            <a:r>
              <a:rPr lang="en-IN" dirty="0"/>
              <a:t>1. Three alternative positions are taken which are</a:t>
            </a:r>
          </a:p>
          <a:p>
            <a:pPr fontAlgn="base"/>
            <a:r>
              <a:rPr lang="en-IN" dirty="0"/>
              <a:t>Success</a:t>
            </a:r>
          </a:p>
          <a:p>
            <a:pPr fontAlgn="base"/>
            <a:r>
              <a:rPr lang="en-IN" dirty="0"/>
              <a:t>Sideways survival</a:t>
            </a:r>
          </a:p>
          <a:p>
            <a:pPr fontAlgn="base"/>
            <a:r>
              <a:rPr lang="en-IN" dirty="0"/>
              <a:t>failure</a:t>
            </a:r>
            <a:r>
              <a:rPr lang="en-IN" dirty="0" smtClean="0"/>
              <a:t>.</a:t>
            </a:r>
            <a:endParaRPr lang="en-IN" dirty="0"/>
          </a:p>
        </p:txBody>
      </p:sp>
    </p:spTree>
    <p:extLst>
      <p:ext uri="{BB962C8B-B14F-4D97-AF65-F5344CB8AC3E}">
        <p14:creationId xmlns:p14="http://schemas.microsoft.com/office/powerpoint/2010/main" val="344385428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The First Chicago method</a:t>
            </a:r>
            <a:br>
              <a:rPr lang="en-IN" dirty="0"/>
            </a:br>
            <a:endParaRPr lang="en-IN" dirty="0"/>
          </a:p>
        </p:txBody>
      </p:sp>
      <p:sp>
        <p:nvSpPr>
          <p:cNvPr id="3" name="Content Placeholder 2"/>
          <p:cNvSpPr>
            <a:spLocks noGrp="1"/>
          </p:cNvSpPr>
          <p:nvPr>
            <p:ph idx="1"/>
          </p:nvPr>
        </p:nvSpPr>
        <p:spPr/>
        <p:txBody>
          <a:bodyPr>
            <a:normAutofit lnSpcReduction="10000"/>
          </a:bodyPr>
          <a:lstStyle/>
          <a:p>
            <a:pPr fontAlgn="base"/>
            <a:r>
              <a:rPr lang="en-IN" dirty="0"/>
              <a:t>A </a:t>
            </a:r>
            <a:r>
              <a:rPr lang="en-IN" b="1" dirty="0"/>
              <a:t>probability rating</a:t>
            </a:r>
            <a:r>
              <a:rPr lang="en-IN" dirty="0"/>
              <a:t> is given to the three positions.</a:t>
            </a:r>
          </a:p>
          <a:p>
            <a:pPr fontAlgn="base"/>
            <a:r>
              <a:rPr lang="en-IN" dirty="0"/>
              <a:t>2. Through the discounted cash flow, the </a:t>
            </a:r>
            <a:r>
              <a:rPr lang="en-IN" b="1" dirty="0"/>
              <a:t>discounted present value is assessed</a:t>
            </a:r>
            <a:r>
              <a:rPr lang="en-IN" dirty="0"/>
              <a:t> by giving a high discount rate to accommodate the risk factor.</a:t>
            </a:r>
          </a:p>
          <a:p>
            <a:pPr fontAlgn="base"/>
            <a:r>
              <a:rPr lang="en-IN" dirty="0"/>
              <a:t>3. The discounted value is multiplied by probability ratings which will provide </a:t>
            </a:r>
            <a:r>
              <a:rPr lang="en-IN" b="1" dirty="0"/>
              <a:t>expected present value</a:t>
            </a:r>
            <a:r>
              <a:rPr lang="en-IN" dirty="0" smtClean="0"/>
              <a:t>.</a:t>
            </a:r>
          </a:p>
          <a:p>
            <a:pPr fontAlgn="base"/>
            <a:r>
              <a:rPr lang="en-IN" dirty="0"/>
              <a:t>4. If the expected present value is </a:t>
            </a:r>
            <a:r>
              <a:rPr lang="en-IN" dirty="0" err="1"/>
              <a:t>Rs</a:t>
            </a:r>
            <a:r>
              <a:rPr lang="en-IN" dirty="0"/>
              <a:t>. 10 lakhs, and the fund required is </a:t>
            </a:r>
            <a:r>
              <a:rPr lang="en-IN" dirty="0" err="1"/>
              <a:t>Rs</a:t>
            </a:r>
            <a:r>
              <a:rPr lang="en-IN" dirty="0"/>
              <a:t>. 5 lakhs, then the borrowing concern must have a </a:t>
            </a:r>
            <a:r>
              <a:rPr lang="en-IN" b="1" dirty="0"/>
              <a:t>minimum net worth</a:t>
            </a:r>
            <a:r>
              <a:rPr lang="en-IN" dirty="0"/>
              <a:t> of 50%.</a:t>
            </a:r>
          </a:p>
          <a:p>
            <a:endParaRPr lang="en-IN" dirty="0"/>
          </a:p>
          <a:p>
            <a:endParaRPr lang="en-IN" dirty="0"/>
          </a:p>
        </p:txBody>
      </p:sp>
    </p:spTree>
    <p:extLst>
      <p:ext uri="{BB962C8B-B14F-4D97-AF65-F5344CB8AC3E}">
        <p14:creationId xmlns:p14="http://schemas.microsoft.com/office/powerpoint/2010/main" val="221610841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Revenue Multiplier method</a:t>
            </a:r>
            <a:br>
              <a:rPr lang="en-IN" dirty="0"/>
            </a:br>
            <a:endParaRPr lang="en-IN" dirty="0"/>
          </a:p>
        </p:txBody>
      </p:sp>
      <p:sp>
        <p:nvSpPr>
          <p:cNvPr id="3" name="Content Placeholder 2"/>
          <p:cNvSpPr>
            <a:spLocks noGrp="1"/>
          </p:cNvSpPr>
          <p:nvPr>
            <p:ph idx="1"/>
          </p:nvPr>
        </p:nvSpPr>
        <p:spPr/>
        <p:txBody>
          <a:bodyPr>
            <a:normAutofit fontScale="70000" lnSpcReduction="20000"/>
          </a:bodyPr>
          <a:lstStyle/>
          <a:p>
            <a:pPr fontAlgn="base"/>
            <a:r>
              <a:rPr lang="en-IN" dirty="0"/>
              <a:t>In this method, the </a:t>
            </a:r>
            <a:r>
              <a:rPr lang="en-IN" b="1" dirty="0"/>
              <a:t>value of the borrowing concern is based on an estimated value</a:t>
            </a:r>
            <a:r>
              <a:rPr lang="en-IN" dirty="0"/>
              <a:t>. The estimated value is calculated on the basis of</a:t>
            </a:r>
          </a:p>
          <a:p>
            <a:pPr fontAlgn="base"/>
            <a:r>
              <a:rPr lang="en-IN" dirty="0"/>
              <a:t>1. Present value of the borrowing concern</a:t>
            </a:r>
          </a:p>
          <a:p>
            <a:pPr fontAlgn="base"/>
            <a:r>
              <a:rPr lang="en-IN" dirty="0"/>
              <a:t>2. Annual revenue</a:t>
            </a:r>
          </a:p>
          <a:p>
            <a:pPr fontAlgn="base"/>
            <a:r>
              <a:rPr lang="en-IN" dirty="0"/>
              <a:t>3. Expected rate of growth of revenue per year</a:t>
            </a:r>
          </a:p>
          <a:p>
            <a:pPr fontAlgn="base"/>
            <a:r>
              <a:rPr lang="en-IN" dirty="0"/>
              <a:t>4. Expected holding period ( number of years for the repayment)</a:t>
            </a:r>
          </a:p>
          <a:p>
            <a:pPr fontAlgn="base"/>
            <a:r>
              <a:rPr lang="en-IN" dirty="0"/>
              <a:t>5. Profit margin after tax</a:t>
            </a:r>
          </a:p>
          <a:p>
            <a:pPr fontAlgn="base"/>
            <a:r>
              <a:rPr lang="en-IN" dirty="0"/>
              <a:t>6. Expected P/E ratio at the time of quitting the borrowing concern.</a:t>
            </a:r>
          </a:p>
          <a:p>
            <a:pPr fontAlgn="base"/>
            <a:r>
              <a:rPr lang="en-IN" dirty="0"/>
              <a:t>This method will be useful for such concerns which have started earning and where in the course of years their revenue will be increasing. But this system is based on more data which may not be available, especially in underdeveloped countries</a:t>
            </a:r>
            <a:r>
              <a:rPr lang="en-IN" dirty="0" smtClean="0"/>
              <a:t>.</a:t>
            </a:r>
            <a:endParaRPr lang="en-IN" dirty="0"/>
          </a:p>
        </p:txBody>
      </p:sp>
    </p:spTree>
    <p:extLst>
      <p:ext uri="{BB962C8B-B14F-4D97-AF65-F5344CB8AC3E}">
        <p14:creationId xmlns:p14="http://schemas.microsoft.com/office/powerpoint/2010/main" val="3904660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Offshore Fund Structure</a:t>
            </a:r>
            <a:endParaRPr lang="en-IN" dirty="0"/>
          </a:p>
        </p:txBody>
      </p:sp>
      <p:sp>
        <p:nvSpPr>
          <p:cNvPr id="3" name="Content Placeholder 2"/>
          <p:cNvSpPr>
            <a:spLocks noGrp="1"/>
          </p:cNvSpPr>
          <p:nvPr>
            <p:ph idx="1"/>
          </p:nvPr>
        </p:nvSpPr>
        <p:spPr/>
        <p:txBody>
          <a:bodyPr/>
          <a:lstStyle/>
          <a:p>
            <a:r>
              <a:rPr lang="en-IN" dirty="0" smtClean="0"/>
              <a:t>An</a:t>
            </a:r>
            <a:r>
              <a:rPr lang="en-IN" dirty="0"/>
              <a:t> </a:t>
            </a:r>
            <a:r>
              <a:rPr lang="en-IN" b="1" dirty="0"/>
              <a:t>offshore fund</a:t>
            </a:r>
            <a:r>
              <a:rPr lang="en-IN" dirty="0"/>
              <a:t> is generally a collective investment scheme domiciled in an offshore </a:t>
            </a:r>
            <a:r>
              <a:rPr lang="en-IN" dirty="0" smtClean="0"/>
              <a:t>jurisdiction</a:t>
            </a:r>
          </a:p>
          <a:p>
            <a:r>
              <a:rPr lang="en-IN" dirty="0"/>
              <a:t>The reference to offshore, in the classic case, usually means a traditional offshore jurisdiction such as the Cayman Islands, Jersey or the British Virgin Islands. However, the term is also frequently used to include other corporate domiciles popular for cross border investment structuring, such as Delaware and Luxembourg</a:t>
            </a:r>
          </a:p>
        </p:txBody>
      </p:sp>
    </p:spTree>
    <p:extLst>
      <p:ext uri="{BB962C8B-B14F-4D97-AF65-F5344CB8AC3E}">
        <p14:creationId xmlns:p14="http://schemas.microsoft.com/office/powerpoint/2010/main" val="864980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Offshore Structure</a:t>
            </a:r>
          </a:p>
        </p:txBody>
      </p:sp>
      <p:sp>
        <p:nvSpPr>
          <p:cNvPr id="3" name="Content Placeholder 2"/>
          <p:cNvSpPr>
            <a:spLocks noGrp="1"/>
          </p:cNvSpPr>
          <p:nvPr>
            <p:ph idx="1"/>
          </p:nvPr>
        </p:nvSpPr>
        <p:spPr/>
        <p:txBody>
          <a:bodyPr/>
          <a:lstStyle/>
          <a:p>
            <a:r>
              <a:rPr lang="en-IN" dirty="0" smtClean="0"/>
              <a:t>An investment company in the form of limited liability company or partnership is organised in  an offshore tax favourable jurisdiction</a:t>
            </a:r>
          </a:p>
          <a:p>
            <a:r>
              <a:rPr lang="en-IN" dirty="0" smtClean="0"/>
              <a:t>The fund makes an investment directly or through  a SPV in an Indian portfolio companies</a:t>
            </a:r>
          </a:p>
          <a:p>
            <a:r>
              <a:rPr lang="en-IN" dirty="0" smtClean="0"/>
              <a:t>The fund is formed by Investment Manager (IM),known as Sponsors/General Partner(GP),looking to raise capital on private placement basis from Limited Partner(LP)</a:t>
            </a:r>
            <a:endParaRPr lang="en-IN" dirty="0"/>
          </a:p>
        </p:txBody>
      </p:sp>
    </p:spTree>
    <p:extLst>
      <p:ext uri="{BB962C8B-B14F-4D97-AF65-F5344CB8AC3E}">
        <p14:creationId xmlns:p14="http://schemas.microsoft.com/office/powerpoint/2010/main" val="219324585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Organic</Template>
  <TotalTime>896</TotalTime>
  <Words>4060</Words>
  <Application>Microsoft Office PowerPoint</Application>
  <PresentationFormat>Widescreen</PresentationFormat>
  <Paragraphs>358</Paragraphs>
  <Slides>77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77</vt:i4>
      </vt:variant>
    </vt:vector>
  </HeadingPairs>
  <TitlesOfParts>
    <vt:vector size="80" baseType="lpstr">
      <vt:lpstr>Arial</vt:lpstr>
      <vt:lpstr>Garamond</vt:lpstr>
      <vt:lpstr>Organic</vt:lpstr>
      <vt:lpstr>Venture Capital &amp; Private Equity</vt:lpstr>
      <vt:lpstr>Contents to be learnt</vt:lpstr>
      <vt:lpstr>Business Cycle of Private Equity</vt:lpstr>
      <vt:lpstr>Business Cycle of Private Equity</vt:lpstr>
      <vt:lpstr>Business Cycle of Private Equity</vt:lpstr>
      <vt:lpstr>Business Cycle of Private Equity</vt:lpstr>
      <vt:lpstr>Structure of VC/PE Funds</vt:lpstr>
      <vt:lpstr>Offshore Fund Structure</vt:lpstr>
      <vt:lpstr>Offshore Structure</vt:lpstr>
      <vt:lpstr>Offshore Structure</vt:lpstr>
      <vt:lpstr>PowerPoint Presentation</vt:lpstr>
      <vt:lpstr>PowerPoint Presentation</vt:lpstr>
      <vt:lpstr>Co-Investment Fund Structure</vt:lpstr>
      <vt:lpstr>Co-Investment Fund Structure</vt:lpstr>
      <vt:lpstr>Unified Investment Fund Structure</vt:lpstr>
      <vt:lpstr>Limited Liability Partnership</vt:lpstr>
      <vt:lpstr>Limited Liability Partnership</vt:lpstr>
      <vt:lpstr>Limited Liability Partnership</vt:lpstr>
      <vt:lpstr>Distinct Features of an LLP </vt:lpstr>
      <vt:lpstr>Distinct Features of an LLP</vt:lpstr>
      <vt:lpstr>Partnerships vs. LLPs </vt:lpstr>
      <vt:lpstr>Limited Liability Company</vt:lpstr>
      <vt:lpstr> Advantages of an Indian LLC?    </vt:lpstr>
      <vt:lpstr>Routes of VC/PE Investments in India</vt:lpstr>
      <vt:lpstr>Fund of Funds</vt:lpstr>
      <vt:lpstr>Fund of Funds</vt:lpstr>
      <vt:lpstr>Key Features of Private Equity Funds of Funds: </vt:lpstr>
      <vt:lpstr>Benefits of Private Equity Fund of Funds </vt:lpstr>
      <vt:lpstr>Benefits of Private Equity Fund of Funds </vt:lpstr>
      <vt:lpstr>Disadvantages of Private Equity Fund of Funds </vt:lpstr>
      <vt:lpstr>Special Purpose Vehicle (SPV) </vt:lpstr>
      <vt:lpstr>Uses of Special Purpose Vehicles </vt:lpstr>
      <vt:lpstr>  Benefits Of Special Purpose Vehicles   </vt:lpstr>
      <vt:lpstr>Risks Of Special Purpose Vehicles</vt:lpstr>
      <vt:lpstr>Regulatory Aspects of VC/PE Investments in India</vt:lpstr>
      <vt:lpstr>Regulatory Aspects of VC/PE Investments in India</vt:lpstr>
      <vt:lpstr>Regulatory Aspects of VC/PE Investments in India</vt:lpstr>
      <vt:lpstr>Regulatory Aspects of VC/PE Investments in India</vt:lpstr>
      <vt:lpstr>Regulatory Aspects of VC/PE Investments in India</vt:lpstr>
      <vt:lpstr>Regulatory Aspects of VC/PE Investments in India</vt:lpstr>
      <vt:lpstr>Regulatory Aspects of VC/PE Investments in India</vt:lpstr>
      <vt:lpstr>Regulatory Aspects of VC/PE Investments in India</vt:lpstr>
      <vt:lpstr>Regulatory Aspects of VC/PE Investments in India</vt:lpstr>
      <vt:lpstr>Regulatory Aspects of VC/PE Investments in India</vt:lpstr>
      <vt:lpstr>Regulatory Aspects of VC/PE Investments in India</vt:lpstr>
      <vt:lpstr>Regulatory Aspects of VC/PE Investments in India</vt:lpstr>
      <vt:lpstr>FAQs on Alternative Investment Funds </vt:lpstr>
      <vt:lpstr>FAQs on Alternative Investment Funds </vt:lpstr>
      <vt:lpstr>FAQs on Alternative Investment Funds </vt:lpstr>
      <vt:lpstr>Risk &amp; Return in Private Equity</vt:lpstr>
      <vt:lpstr>Risk &amp; Return in Private Equity</vt:lpstr>
      <vt:lpstr>Risk &amp; Return in Private Equity</vt:lpstr>
      <vt:lpstr>Risk &amp; Return in Private Equity</vt:lpstr>
      <vt:lpstr>Risks faced by PE fund Managers</vt:lpstr>
      <vt:lpstr>Criteria for PE Investments</vt:lpstr>
      <vt:lpstr>Rewards earned by VCPE Investments</vt:lpstr>
      <vt:lpstr>Valuation Approach</vt:lpstr>
      <vt:lpstr>Valuation Approach</vt:lpstr>
      <vt:lpstr>Analysis of Funds</vt:lpstr>
      <vt:lpstr>Valuation of Asset</vt:lpstr>
      <vt:lpstr>Valuation of Asset</vt:lpstr>
      <vt:lpstr>Valuation of Asset</vt:lpstr>
      <vt:lpstr>Valuation of Asset</vt:lpstr>
      <vt:lpstr>DCF Analysis</vt:lpstr>
      <vt:lpstr>DCF Analysis</vt:lpstr>
      <vt:lpstr>DCF Analysis</vt:lpstr>
      <vt:lpstr>DCF Analysis</vt:lpstr>
      <vt:lpstr>DCF Analysis</vt:lpstr>
      <vt:lpstr>DCF Analysis</vt:lpstr>
      <vt:lpstr>DCF Analysis</vt:lpstr>
      <vt:lpstr>More Valuation Methods </vt:lpstr>
      <vt:lpstr>Valuation of Established companies/Analysis of funds</vt:lpstr>
      <vt:lpstr>Conventional venture capitalist evaluation method </vt:lpstr>
      <vt:lpstr>Conventional venture capitalist evaluation method</vt:lpstr>
      <vt:lpstr>The First Chicago method </vt:lpstr>
      <vt:lpstr>The First Chicago method </vt:lpstr>
      <vt:lpstr>Revenue Multiplier method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Venture Capital &amp; Private Equity</dc:title>
  <dc:creator>ADIT</dc:creator>
  <cp:lastModifiedBy>ADIT</cp:lastModifiedBy>
  <cp:revision>61</cp:revision>
  <dcterms:created xsi:type="dcterms:W3CDTF">2021-02-02T13:05:42Z</dcterms:created>
  <dcterms:modified xsi:type="dcterms:W3CDTF">2021-04-29T14:34:27Z</dcterms:modified>
</cp:coreProperties>
</file>