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77" r:id="rId5"/>
    <p:sldId id="278" r:id="rId6"/>
    <p:sldId id="259" r:id="rId7"/>
    <p:sldId id="279" r:id="rId8"/>
    <p:sldId id="260" r:id="rId9"/>
    <p:sldId id="261" r:id="rId10"/>
    <p:sldId id="284" r:id="rId11"/>
    <p:sldId id="286" r:id="rId12"/>
    <p:sldId id="285" r:id="rId13"/>
    <p:sldId id="287" r:id="rId14"/>
    <p:sldId id="288" r:id="rId15"/>
    <p:sldId id="289" r:id="rId16"/>
    <p:sldId id="264" r:id="rId17"/>
    <p:sldId id="265" r:id="rId18"/>
    <p:sldId id="266" r:id="rId19"/>
    <p:sldId id="29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D153E5-2BDC-4C89-9B36-72CB7AB0CB7E}" type="datetimeFigureOut">
              <a:rPr lang="en-IN" smtClean="0"/>
              <a:t>16-03-2022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B3C77D-35F6-4069-A371-999491464BD6}" type="slidenum">
              <a:rPr lang="en-IN" smtClean="0"/>
              <a:t>‹#›</a:t>
            </a:fld>
            <a:endParaRPr lang="en-IN"/>
          </a:p>
        </p:txBody>
      </p:sp>
    </p:spTree>
    <p:extLst>
      <p:ext uri="{BB962C8B-B14F-4D97-AF65-F5344CB8AC3E}">
        <p14:creationId xmlns:p14="http://schemas.microsoft.com/office/powerpoint/2010/main" val="3942559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327775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7706F3-EB50-4313-9A40-5C86830144F7}"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229369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5190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986400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1893651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3862611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175636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1874527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746105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74678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625753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7706F3-EB50-4313-9A40-5C86830144F7}"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217912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7706F3-EB50-4313-9A40-5C86830144F7}" type="datetimeFigureOut">
              <a:rPr lang="en-IN" smtClean="0"/>
              <a:t>16-03-2022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3223531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3"/>
          <p:cNvSpPr>
            <a:spLocks noGrp="1"/>
          </p:cNvSpPr>
          <p:nvPr>
            <p:ph type="ftr" sz="quarter" idx="11"/>
          </p:nvPr>
        </p:nvSpPr>
        <p:spPr/>
        <p:txBody>
          <a:bodyPr/>
          <a:lstStyle/>
          <a:p>
            <a:endParaRPr lang="en-IN"/>
          </a:p>
        </p:txBody>
      </p:sp>
      <p:sp>
        <p:nvSpPr>
          <p:cNvPr id="6" name="Slide Number Placeholder 4"/>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1781908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2"/>
          <p:cNvSpPr>
            <a:spLocks noGrp="1"/>
          </p:cNvSpPr>
          <p:nvPr>
            <p:ph type="ftr" sz="quarter" idx="11"/>
          </p:nvPr>
        </p:nvSpPr>
        <p:spPr/>
        <p:txBody>
          <a:bodyPr/>
          <a:lstStyle/>
          <a:p>
            <a:endParaRPr lang="en-IN"/>
          </a:p>
        </p:txBody>
      </p:sp>
      <p:sp>
        <p:nvSpPr>
          <p:cNvPr id="6" name="Slide Number Placeholder 3"/>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1135562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787706F3-EB50-4313-9A40-5C86830144F7}" type="datetimeFigureOut">
              <a:rPr lang="en-IN" smtClean="0"/>
              <a:t>16-03-2022</a:t>
            </a:fld>
            <a:endParaRPr lang="en-IN"/>
          </a:p>
        </p:txBody>
      </p:sp>
      <p:sp>
        <p:nvSpPr>
          <p:cNvPr id="5" name="Footer Placeholder 5"/>
          <p:cNvSpPr>
            <a:spLocks noGrp="1"/>
          </p:cNvSpPr>
          <p:nvPr>
            <p:ph type="ftr" sz="quarter" idx="11"/>
          </p:nvPr>
        </p:nvSpPr>
        <p:spPr/>
        <p:txBody>
          <a:bodyPr/>
          <a:lstStyle/>
          <a:p>
            <a:endParaRPr lang="en-IN"/>
          </a:p>
        </p:txBody>
      </p:sp>
      <p:sp>
        <p:nvSpPr>
          <p:cNvPr id="6" name="Slide Number Placeholder 6"/>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2180892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7706F3-EB50-4313-9A40-5C86830144F7}" type="datetimeFigureOut">
              <a:rPr lang="en-IN" smtClean="0"/>
              <a:t>16-03-2022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3A92FF-1DFF-401C-991B-739C3BAA80A7}" type="slidenum">
              <a:rPr lang="en-IN" smtClean="0"/>
              <a:t>‹#›</a:t>
            </a:fld>
            <a:endParaRPr lang="en-IN"/>
          </a:p>
        </p:txBody>
      </p:sp>
    </p:spTree>
    <p:extLst>
      <p:ext uri="{BB962C8B-B14F-4D97-AF65-F5344CB8AC3E}">
        <p14:creationId xmlns:p14="http://schemas.microsoft.com/office/powerpoint/2010/main" val="670232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87706F3-EB50-4313-9A40-5C86830144F7}" type="datetimeFigureOut">
              <a:rPr lang="en-IN" smtClean="0"/>
              <a:t>16-03-2022</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IN"/>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73A92FF-1DFF-401C-991B-739C3BAA80A7}" type="slidenum">
              <a:rPr lang="en-IN" smtClean="0"/>
              <a:t>‹#›</a:t>
            </a:fld>
            <a:endParaRPr lang="en-IN"/>
          </a:p>
        </p:txBody>
      </p:sp>
    </p:spTree>
    <p:extLst>
      <p:ext uri="{BB962C8B-B14F-4D97-AF65-F5344CB8AC3E}">
        <p14:creationId xmlns:p14="http://schemas.microsoft.com/office/powerpoint/2010/main" val="244346812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0I68yyBwcno"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eU45evtcc9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G05hivOhreo" TargetMode="External"/><Relationship Id="rId2" Type="http://schemas.openxmlformats.org/officeDocument/2006/relationships/hyperlink" Target="https://www.youtube.com/watch?v=olYhkVqyc7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idCkWPOWAV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cleartax.in/s/asset-management-company-am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amfiindia.com/research-information/other-data/mf-scheme-performance-detail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28221-C74E-4880-BB22-A6B9049A6E29}"/>
              </a:ext>
            </a:extLst>
          </p:cNvPr>
          <p:cNvSpPr>
            <a:spLocks noGrp="1"/>
          </p:cNvSpPr>
          <p:nvPr>
            <p:ph type="ctrTitle"/>
          </p:nvPr>
        </p:nvSpPr>
        <p:spPr/>
        <p:txBody>
          <a:bodyPr/>
          <a:lstStyle/>
          <a:p>
            <a:r>
              <a:rPr lang="en-US" dirty="0"/>
              <a:t>Investment and Performance Management</a:t>
            </a:r>
            <a:endParaRPr lang="en-IN" dirty="0"/>
          </a:p>
        </p:txBody>
      </p:sp>
      <p:sp>
        <p:nvSpPr>
          <p:cNvPr id="3" name="Subtitle 2">
            <a:extLst>
              <a:ext uri="{FF2B5EF4-FFF2-40B4-BE49-F238E27FC236}">
                <a16:creationId xmlns:a16="http://schemas.microsoft.com/office/drawing/2014/main" id="{85349C7E-86B6-4EEF-A82E-0A965C52E8ED}"/>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428445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r>
              <a:rPr lang="en-US" dirty="0"/>
              <a:t>Selection criteria</a:t>
            </a:r>
          </a:p>
        </p:txBody>
      </p:sp>
      <p:sp>
        <p:nvSpPr>
          <p:cNvPr id="3" name="Content Placeholder 2"/>
          <p:cNvSpPr>
            <a:spLocks noGrp="1"/>
          </p:cNvSpPr>
          <p:nvPr>
            <p:ph idx="1"/>
          </p:nvPr>
        </p:nvSpPr>
        <p:spPr>
          <a:xfrm>
            <a:off x="196071" y="890055"/>
            <a:ext cx="11835508" cy="5847629"/>
          </a:xfrm>
        </p:spPr>
        <p:txBody>
          <a:bodyPr>
            <a:normAutofit lnSpcReduction="10000"/>
          </a:bodyPr>
          <a:lstStyle/>
          <a:p>
            <a:r>
              <a:rPr lang="en-US" sz="2400" b="1" dirty="0"/>
              <a:t>PERFORMANCE</a:t>
            </a:r>
          </a:p>
          <a:p>
            <a:r>
              <a:rPr lang="en-US" sz="2000" dirty="0"/>
              <a:t>Performance is the returns received by the investors. It is undoubtedly is the principal factor for selecting a mutual fund.</a:t>
            </a:r>
            <a:r>
              <a:rPr lang="en-US" sz="2400" dirty="0"/>
              <a:t> </a:t>
            </a:r>
            <a:r>
              <a:rPr lang="en-US" sz="2000" dirty="0"/>
              <a:t>Investing in mutual funds has an inherent risk assumed upon the ownership. However, performance of the mutual funds can be quantified with the mathematical calculation of the historical returns. The correlation of the potential risk and the potential returns constantly put forth the opportunities to invest in mutual funds and drive maximum potential returns with minimum underlying risk.</a:t>
            </a:r>
            <a:r>
              <a:rPr lang="en-US" sz="2000" b="1" dirty="0"/>
              <a:t> </a:t>
            </a:r>
            <a:r>
              <a:rPr lang="en-US" sz="2000" dirty="0"/>
              <a:t>The performance may be evaluated by following criteria :</a:t>
            </a:r>
          </a:p>
          <a:p>
            <a:r>
              <a:rPr lang="en-US" sz="2000" b="1" dirty="0"/>
              <a:t>Risk adjusted returns</a:t>
            </a:r>
          </a:p>
          <a:p>
            <a:r>
              <a:rPr lang="en-US" sz="2000" dirty="0"/>
              <a:t>Risk adjusted returns are the calculative returns your funds make compared to the risk indicated over the period of time. If compared, a couple of mutual funds which drive the same percentage of returns over the same period of time, the lesser risk funds have a higher Risk Adjusted Returns.</a:t>
            </a:r>
          </a:p>
          <a:p>
            <a:r>
              <a:rPr lang="en-US" sz="2000" dirty="0"/>
              <a:t>As per risk-return tradeoff, a higher degree of risk should be compensated by a higher level of returns. The risk is measured with the help of standard deviation.</a:t>
            </a:r>
          </a:p>
          <a:p>
            <a:r>
              <a:rPr lang="en-US" sz="2000" dirty="0"/>
              <a:t>Using the Sharpe ratio helps to ascertain whether the fund is giving higher returns on every additional unit of risk taken. The fund having Sharpe ratio higher than the category average shows that the fund manager delivered higher returns for the extra risk taken. </a:t>
            </a:r>
          </a:p>
        </p:txBody>
      </p:sp>
    </p:spTree>
    <p:extLst>
      <p:ext uri="{BB962C8B-B14F-4D97-AF65-F5344CB8AC3E}">
        <p14:creationId xmlns:p14="http://schemas.microsoft.com/office/powerpoint/2010/main" val="283258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lnSpcReduction="10000"/>
          </a:bodyPr>
          <a:lstStyle/>
          <a:p>
            <a:r>
              <a:rPr lang="en-US" i="1" dirty="0"/>
              <a:t>Sharpe Ratio Formula: Sharpe Ratio = (Portfolio return – Risk-free rate of return) / Standard deviation of the portfolio. If two different mutual funds offer similar returns the one with the higher Sharpe Ratio has a better risk-adjusted return. </a:t>
            </a:r>
          </a:p>
          <a:p>
            <a:r>
              <a:rPr lang="en-US" i="1" dirty="0"/>
              <a:t>Consider two equity funds A and B having a standard deviation, i.e. 12% and 15% respectively. If the Sharpe Ratio of A and B is 0.48 and 0.60, then go for fund B because it’s a better bet for the risk taken. However, if B’s Sharpe Ratio was around 0.50, then you could even have gone for A. It is because a mere 0.02 extra return isn’t worth it for assuming an extra 3% risk.</a:t>
            </a:r>
          </a:p>
          <a:p>
            <a:r>
              <a:rPr lang="en-US" b="1" dirty="0"/>
              <a:t>Benchmarking</a:t>
            </a:r>
          </a:p>
          <a:p>
            <a:r>
              <a:rPr lang="en-US" dirty="0"/>
              <a:t>Benchmarking is the measurement of quality of the funds against the standard measurements. It is a point of reference compared to the funds peer markets. Irrespective of the objectives of investment in mutual funds, benchmark helps you gauge the performance of your investment against the market competition. Considering historical returns against the market conditions will help you determine the relevance of the performance benchmark for your investments. However, historical return is not a reliable indicator of future results.</a:t>
            </a:r>
          </a:p>
          <a:p>
            <a:r>
              <a:rPr lang="en-US" dirty="0"/>
              <a:t>A mutual fund’s real worth can be understood only during </a:t>
            </a:r>
            <a:r>
              <a:rPr lang="en-US" dirty="0" err="1"/>
              <a:t>unfavourable</a:t>
            </a:r>
            <a:r>
              <a:rPr lang="en-US" dirty="0"/>
              <a:t> market phases, and a fund history can validate that. A relatively longer fund history say 5 to 10 years to compare fund performance across different time intervals and business cycles. </a:t>
            </a:r>
          </a:p>
          <a:p>
            <a:endParaRPr lang="en-US" dirty="0"/>
          </a:p>
          <a:p>
            <a:endParaRPr lang="en-US" dirty="0"/>
          </a:p>
        </p:txBody>
      </p:sp>
    </p:spTree>
    <p:extLst>
      <p:ext uri="{BB962C8B-B14F-4D97-AF65-F5344CB8AC3E}">
        <p14:creationId xmlns:p14="http://schemas.microsoft.com/office/powerpoint/2010/main" val="31956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fontScale="92500" lnSpcReduction="10000"/>
          </a:bodyPr>
          <a:lstStyle/>
          <a:p>
            <a:r>
              <a:rPr lang="en-US" b="1" dirty="0"/>
              <a:t>Relative Performance with peers</a:t>
            </a:r>
          </a:p>
          <a:p>
            <a:r>
              <a:rPr lang="en-US" dirty="0"/>
              <a:t>Relative performance with peers is a yardstick of the effectiveness of your mutual fund of the same category. Mutual Funds actively try to top the ranking of the fund universe. Intended towards a higher return for the determined period of value learning, the relative peer performance is recommended.</a:t>
            </a:r>
          </a:p>
          <a:p>
            <a:r>
              <a:rPr lang="en-US" b="1" dirty="0"/>
              <a:t>Track record and competence of the fund manager</a:t>
            </a:r>
          </a:p>
          <a:p>
            <a:r>
              <a:rPr lang="en-US" dirty="0"/>
              <a:t>The fund manager is an important person who makes investment decisions and stock selection in the portfolio. Understand your fund manager’s competence according to his/her fund management knowledge and ability. Your fund manager’s past performance would be a good parameter to track his/her record and could turn to be of a great value for your investments</a:t>
            </a:r>
          </a:p>
          <a:p>
            <a:r>
              <a:rPr lang="en-US" b="1" dirty="0"/>
              <a:t>Consistency</a:t>
            </a:r>
          </a:p>
          <a:p>
            <a:r>
              <a:rPr lang="en-US" dirty="0"/>
              <a:t>A historical data is needed to be found. Longer the time period chosen, a better </a:t>
            </a:r>
            <a:r>
              <a:rPr lang="en-US" dirty="0" err="1"/>
              <a:t>judgement</a:t>
            </a:r>
            <a:r>
              <a:rPr lang="en-US" dirty="0"/>
              <a:t> may be formed. A fund that consistently outperforms its benchmark and one that has withstood a few market downturns. These numbers likely illustrate the superior abilities of the mutual fund managers. Sometimes, however, when the market crashes, not even the best managers can save a portfolio from a loss. For this reason, also compare the fund's upside and downside data against comparable funds.</a:t>
            </a:r>
            <a:br>
              <a:rPr lang="en-US" dirty="0"/>
            </a:br>
            <a:endParaRPr lang="en-US" dirty="0"/>
          </a:p>
        </p:txBody>
      </p:sp>
    </p:spTree>
    <p:extLst>
      <p:ext uri="{BB962C8B-B14F-4D97-AF65-F5344CB8AC3E}">
        <p14:creationId xmlns:p14="http://schemas.microsoft.com/office/powerpoint/2010/main" val="303061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 calcmode="lin" valueType="num">
                                      <p:cBhvr additive="base">
                                        <p:cTn id="4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fontScale="92500" lnSpcReduction="10000"/>
          </a:bodyPr>
          <a:lstStyle/>
          <a:p>
            <a:r>
              <a:rPr lang="en-US" b="1" dirty="0"/>
              <a:t>Compare Fund Expense Ratio </a:t>
            </a:r>
            <a:endParaRPr lang="en-US" dirty="0"/>
          </a:p>
          <a:p>
            <a:r>
              <a:rPr lang="en-US" dirty="0"/>
              <a:t>Expense Ratio is the annual fee charged by the fund for managing your investment. As per SEBI guidelines, the fund houses cannot charge more than 2.5% of the fund’s average asset under management (AUM). You need to check the expense ratio of mutual funds before finalizing on a given fund. Expense ratios are charged out of the fund returns. So, the higher the expense ratio, the lower would be your take-home returns. Always look for a fund that offers similar returns at relatively lower expense ratio.</a:t>
            </a:r>
          </a:p>
          <a:p>
            <a:r>
              <a:rPr lang="en-US" dirty="0"/>
              <a:t>The same mutual fund is available as a direct plan and a regular plan. Direct plans of mutual funds come at a lower expense ratio; which translates into higher returns. Investing in direct plans of mutual funds, instead of regular plans, can save you loads on commissions.</a:t>
            </a:r>
          </a:p>
          <a:p>
            <a:r>
              <a:rPr lang="en-US" b="1" dirty="0"/>
              <a:t>Compare Average Maturity and Duration</a:t>
            </a:r>
            <a:endParaRPr lang="en-US" dirty="0"/>
          </a:p>
          <a:p>
            <a:r>
              <a:rPr lang="en-US" dirty="0"/>
              <a:t>These are essentially used to evaluate debt funds. Average maturity relates to the period after which the securities held by a debt fund will mature. The longer the maturity, the higher is its sensitivity to interest rate movements and higher are chances of a fall in the fund NAV due to a rise in interest rates.</a:t>
            </a:r>
          </a:p>
          <a:p>
            <a:r>
              <a:rPr lang="en-US" dirty="0"/>
              <a:t>Duration means how long does each underlying security of the debt fund take to reach a break-even point, i.e. point of no profit no loss. The shorter the duration, the quicker will it return your original investment. In such a scenario, you will be able to accumulate money to reach your goals.</a:t>
            </a:r>
          </a:p>
          <a:p>
            <a:endParaRPr lang="en-US" dirty="0"/>
          </a:p>
        </p:txBody>
      </p:sp>
    </p:spTree>
    <p:extLst>
      <p:ext uri="{BB962C8B-B14F-4D97-AF65-F5344CB8AC3E}">
        <p14:creationId xmlns:p14="http://schemas.microsoft.com/office/powerpoint/2010/main" val="55951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lnSpcReduction="10000"/>
          </a:bodyPr>
          <a:lstStyle/>
          <a:p>
            <a:r>
              <a:rPr lang="en-US" b="1" dirty="0"/>
              <a:t>Compare fund’s Alpha and Beta</a:t>
            </a:r>
            <a:endParaRPr lang="en-US" dirty="0"/>
          </a:p>
          <a:p>
            <a:r>
              <a:rPr lang="en-US" dirty="0"/>
              <a:t>Alpha measures the number of extra returns generated by the fund in excess of the benchmark returns. Beta measures the riskiness of a fund. Moreover, it shows whether the fund loses/gains more/less than the benchmark. If the beta value is more than one, it shows that the fund gains/loses more than the benchmark. A beta value of one indicates that the mutual fund’s returns move the same as the benchmark. If the beta is less than one, then the fund gains/loses less than the benchmark. Consider two funds A and B which have the same level of beta, i.e. 2. If alpha of A and B is 2 and 1.75 respectively, then you may go for fund A. It’s because, for the same level of risk, the fund manager is able to generate higher returns than the benchmark.  </a:t>
            </a:r>
          </a:p>
          <a:p>
            <a:r>
              <a:rPr lang="en-US" b="1" dirty="0"/>
              <a:t>Compare Portfolio Turnover Ratio (PTR)</a:t>
            </a:r>
            <a:endParaRPr lang="en-US" dirty="0"/>
          </a:p>
          <a:p>
            <a:r>
              <a:rPr lang="en-US" dirty="0"/>
              <a:t>The portfolio turnover ratio tells you how often the fund manager buys/sells securities in the portfolio. In case of equity funds, it shows the level of trading taking place in the fund. You need to know that whenever an equity share is bought/sold, it attracts transaction charges like the brokerage. Frequent trading going on in a portfolio ultimately increases the expenses and is reflected as a higher expense ratio. It might reduce your take-home returns from the fund. Thus, PTR is an important criterion for fund selection. While choosing a fund, look for one with a lower PTR.</a:t>
            </a:r>
            <a:br>
              <a:rPr lang="en-US" dirty="0"/>
            </a:br>
            <a:endParaRPr lang="en-US" dirty="0"/>
          </a:p>
        </p:txBody>
      </p:sp>
    </p:spTree>
    <p:extLst>
      <p:ext uri="{BB962C8B-B14F-4D97-AF65-F5344CB8AC3E}">
        <p14:creationId xmlns:p14="http://schemas.microsoft.com/office/powerpoint/2010/main" val="4184771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additive="base">
                                        <p:cTn id="3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lstStyle/>
          <a:p>
            <a:pPr fontAlgn="base"/>
            <a:r>
              <a:rPr lang="en-US" b="1" dirty="0"/>
              <a:t>Entry &amp; Exit loads</a:t>
            </a:r>
            <a:endParaRPr lang="en-US" dirty="0"/>
          </a:p>
          <a:p>
            <a:pPr fontAlgn="base"/>
            <a:r>
              <a:rPr lang="en-US" dirty="0"/>
              <a:t>Entry &amp; exit loads are the cost components that impact an investor directly. Entry load refers to the fee charged by a fund house from an investor when an investor starts investing in the fund. Exit load refers to the fee charged by the fund house upon exiting the scheme. It is a fraction of the NAV that you receive As an investor, you must look out for mutual fund schemes that have zero or minimal entry and exit load. However, it only comes into play in case of selling the units early. When you invest for the long term, the exit load automatically becomes nil. Investing for the long term is the best way to reap good returns from any fund.</a:t>
            </a:r>
            <a:br>
              <a:rPr lang="en-US" dirty="0"/>
            </a:br>
            <a:endParaRPr lang="en-US" dirty="0"/>
          </a:p>
          <a:p>
            <a:pPr marL="0" indent="0" fontAlgn="base">
              <a:buNone/>
            </a:pPr>
            <a:endParaRPr lang="en-US" dirty="0"/>
          </a:p>
          <a:p>
            <a:pPr fontAlgn="base"/>
            <a:r>
              <a:rPr lang="en-US" dirty="0">
                <a:hlinkClick r:id="rId2"/>
              </a:rPr>
              <a:t>Best Debt Mutual Fund Guide for Beginners | How to Invest in Debt Funds? | What is Debt Fund? </a:t>
            </a:r>
            <a:r>
              <a:rPr lang="en-US">
                <a:hlinkClick r:id="rId2"/>
              </a:rPr>
              <a:t>- YouTube</a:t>
            </a:r>
            <a:endParaRPr lang="en-US" dirty="0"/>
          </a:p>
        </p:txBody>
      </p:sp>
    </p:spTree>
    <p:extLst>
      <p:ext uri="{BB962C8B-B14F-4D97-AF65-F5344CB8AC3E}">
        <p14:creationId xmlns:p14="http://schemas.microsoft.com/office/powerpoint/2010/main" val="1962991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a:xfrm>
            <a:off x="646111" y="251928"/>
            <a:ext cx="9404723" cy="774440"/>
          </a:xfrm>
        </p:spPr>
        <p:txBody>
          <a:bodyPr/>
          <a:lstStyle/>
          <a:p>
            <a:r>
              <a:rPr lang="en-US" dirty="0"/>
              <a:t>Measuring Risk</a:t>
            </a:r>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a:xfrm>
            <a:off x="675422" y="1331259"/>
            <a:ext cx="11043827" cy="5106863"/>
          </a:xfrm>
        </p:spPr>
        <p:txBody>
          <a:bodyPr>
            <a:normAutofit lnSpcReduction="10000"/>
          </a:bodyPr>
          <a:lstStyle/>
          <a:p>
            <a:pPr fontAlgn="base"/>
            <a:r>
              <a:rPr lang="en-US" dirty="0"/>
              <a:t>1. Alpha : </a:t>
            </a:r>
          </a:p>
          <a:p>
            <a:pPr fontAlgn="base"/>
            <a:r>
              <a:rPr lang="en-US" dirty="0"/>
              <a:t>Alpha quite simply measures how much better a fund has performed as compared to its benchmark index. For instance, if the NIFTY 50 index delivered 15% in the past year and the fund benchmarked against the NIFTY 50 delivered 13%, then the Alpha is +2%. And if the fund underperformed and achieved only 12%, then the Alpha is      (-)1%.</a:t>
            </a:r>
          </a:p>
          <a:p>
            <a:r>
              <a:rPr lang="en-US" dirty="0"/>
              <a:t>2. Beta : It is a commonly used risk measure and calculates the relative volatility of a stock or Mutual Fund’s returns as against its benchmark. For example, if the Beta of a Mutual Fund scheme is 1, it means if the NIFTY 50 moves up by 1%, the fund is likely to go up by 1%. Similarly a fund of Beta 1.5 implies if index moves up by 1 % the fund is moving up by 1.5 %</a:t>
            </a:r>
          </a:p>
          <a:p>
            <a:r>
              <a:rPr lang="en-US" dirty="0"/>
              <a:t>3. R squared </a:t>
            </a:r>
          </a:p>
          <a:p>
            <a:r>
              <a:rPr lang="en-US" dirty="0"/>
              <a:t>The R-Squared aims to measure a fund’s correlation to its benchmark performance, which is done on a scale of 100. So, if the R-Squared is a 100 then it shows that the Mutual Fund’s performance is perfectly correlated with the performance of the benchmark. Index funds have almost 100 R squared values.</a:t>
            </a:r>
          </a:p>
          <a:p>
            <a:endParaRPr lang="en-US" dirty="0"/>
          </a:p>
        </p:txBody>
      </p:sp>
    </p:spTree>
    <p:extLst>
      <p:ext uri="{BB962C8B-B14F-4D97-AF65-F5344CB8AC3E}">
        <p14:creationId xmlns:p14="http://schemas.microsoft.com/office/powerpoint/2010/main" val="3842506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a:xfrm>
            <a:off x="646111" y="452718"/>
            <a:ext cx="9404723" cy="405698"/>
          </a:xfrm>
        </p:spPr>
        <p:txBody>
          <a:bodyPr/>
          <a:lstStyle/>
          <a:p>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a:xfrm>
            <a:off x="645130" y="1166328"/>
            <a:ext cx="11167425" cy="5238954"/>
          </a:xfrm>
        </p:spPr>
        <p:txBody>
          <a:bodyPr/>
          <a:lstStyle/>
          <a:p>
            <a:r>
              <a:rPr lang="en-US" dirty="0"/>
              <a:t>4. Sharpe Ratio : It measures the risk adjusted return. It is preferable to go in for a higher Sharpe Ratio, however this </a:t>
            </a:r>
            <a:r>
              <a:rPr lang="en-US" dirty="0" err="1"/>
              <a:t>shouldnot</a:t>
            </a:r>
            <a:r>
              <a:rPr lang="en-US" dirty="0"/>
              <a:t> be considered in isolation.</a:t>
            </a:r>
          </a:p>
          <a:p>
            <a:r>
              <a:rPr lang="en-US" dirty="0"/>
              <a:t>5. Standard Deviation. It is a statistical tool which measures the volatility of the fund. </a:t>
            </a:r>
          </a:p>
          <a:p>
            <a:r>
              <a:rPr lang="en-US" dirty="0"/>
              <a:t>6. </a:t>
            </a:r>
            <a:r>
              <a:rPr lang="en-US" dirty="0" err="1"/>
              <a:t>Sortino</a:t>
            </a:r>
            <a:r>
              <a:rPr lang="en-US" dirty="0"/>
              <a:t> Ratio : It subtracts the risk-free returns from the fund returns. But instead of dividing it by the total standard deviation, it divides the difference with the downside deviation.</a:t>
            </a:r>
          </a:p>
          <a:p>
            <a:r>
              <a:rPr lang="en-IN" dirty="0">
                <a:hlinkClick r:id="rId2"/>
              </a:rPr>
              <a:t>https://www.youtube.com/watch?v=eU45evtcc90</a:t>
            </a:r>
            <a:endParaRPr lang="en-IN" dirty="0"/>
          </a:p>
          <a:p>
            <a:endParaRPr lang="en-IN" dirty="0"/>
          </a:p>
          <a:p>
            <a:endParaRPr lang="en-IN" dirty="0"/>
          </a:p>
        </p:txBody>
      </p:sp>
    </p:spTree>
    <p:extLst>
      <p:ext uri="{BB962C8B-B14F-4D97-AF65-F5344CB8AC3E}">
        <p14:creationId xmlns:p14="http://schemas.microsoft.com/office/powerpoint/2010/main" val="2193909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p:txBody>
          <a:bodyPr/>
          <a:lstStyle/>
          <a:p>
            <a:r>
              <a:rPr lang="en-US" b="1" dirty="0"/>
              <a:t>Risk adjusted return:</a:t>
            </a:r>
          </a:p>
          <a:p>
            <a:r>
              <a:rPr lang="en-US" dirty="0"/>
              <a:t>Risk-adjusted returns help you measure performance, volatility, index alignment and quality.</a:t>
            </a:r>
          </a:p>
          <a:p>
            <a:r>
              <a:rPr lang="en-US" dirty="0"/>
              <a:t>Standard deviation is an easy way to measure volatility.</a:t>
            </a:r>
          </a:p>
          <a:p>
            <a:r>
              <a:rPr lang="en-US" dirty="0"/>
              <a:t>Examining risk-adjusted returns is a good measure of fund manager performance.</a:t>
            </a:r>
          </a:p>
          <a:p>
            <a:r>
              <a:rPr lang="en-US" dirty="0"/>
              <a:t>Allows you to compare the risk between two or more investments</a:t>
            </a:r>
          </a:p>
          <a:p>
            <a:r>
              <a:rPr lang="en-US" dirty="0"/>
              <a:t>Examines the changes in the risk-free rate that are not done by other risk-return ratios</a:t>
            </a:r>
          </a:p>
          <a:p>
            <a:endParaRPr lang="en-IN" b="1" dirty="0"/>
          </a:p>
        </p:txBody>
      </p:sp>
    </p:spTree>
    <p:extLst>
      <p:ext uri="{BB962C8B-B14F-4D97-AF65-F5344CB8AC3E}">
        <p14:creationId xmlns:p14="http://schemas.microsoft.com/office/powerpoint/2010/main" val="412214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313AD-9DF8-494F-8193-2D56C7E7E561}"/>
              </a:ext>
            </a:extLst>
          </p:cNvPr>
          <p:cNvSpPr>
            <a:spLocks noGrp="1"/>
          </p:cNvSpPr>
          <p:nvPr>
            <p:ph type="title"/>
          </p:nvPr>
        </p:nvSpPr>
        <p:spPr>
          <a:xfrm>
            <a:off x="646111" y="452718"/>
            <a:ext cx="9404723" cy="415029"/>
          </a:xfrm>
        </p:spPr>
        <p:txBody>
          <a:bodyPr/>
          <a:lstStyle/>
          <a:p>
            <a:endParaRPr lang="en-IN" dirty="0"/>
          </a:p>
        </p:txBody>
      </p:sp>
      <p:sp>
        <p:nvSpPr>
          <p:cNvPr id="3" name="Content Placeholder 2">
            <a:extLst>
              <a:ext uri="{FF2B5EF4-FFF2-40B4-BE49-F238E27FC236}">
                <a16:creationId xmlns:a16="http://schemas.microsoft.com/office/drawing/2014/main" id="{C680A9A0-8A01-4715-877F-F46997CEAAB6}"/>
              </a:ext>
            </a:extLst>
          </p:cNvPr>
          <p:cNvSpPr>
            <a:spLocks noGrp="1"/>
          </p:cNvSpPr>
          <p:nvPr>
            <p:ph idx="1"/>
          </p:nvPr>
        </p:nvSpPr>
        <p:spPr>
          <a:xfrm>
            <a:off x="645130" y="1250302"/>
            <a:ext cx="10812862" cy="5355771"/>
          </a:xfrm>
        </p:spPr>
        <p:txBody>
          <a:bodyPr/>
          <a:lstStyle/>
          <a:p>
            <a:r>
              <a:rPr lang="en-US" dirty="0"/>
              <a:t>Limitations of risk measurement</a:t>
            </a:r>
          </a:p>
          <a:p>
            <a:r>
              <a:rPr lang="en-US" dirty="0"/>
              <a:t>1. Standard Deviation . It measures the risk as a statistical measure and is dependent on the set of variables chosen. </a:t>
            </a:r>
            <a:r>
              <a:rPr lang="en-US" dirty="0" err="1"/>
              <a:t>Eg</a:t>
            </a:r>
            <a:r>
              <a:rPr lang="en-US" dirty="0"/>
              <a:t> the fund performance for last 5 years are 10 %, 15%, 14%, 16 %, 17%. If we take standard deviation of last 4 years , it will show lower variation. However if the last 5 years are taken, the standard deviation increases. This implies it does not give the truer picture although the fund remains same. </a:t>
            </a:r>
          </a:p>
          <a:p>
            <a:r>
              <a:rPr lang="en-US" dirty="0"/>
              <a:t>2. Beta . It is a measure where the fund performance is compared with a benchmark. Now, choice of benchmark is an important decision. If a fund is benchmarked against its  sectoral funds, the comparison becomes relevant. However if it is benchmarked against the general index, the relationship may give erroneous , irrelevant results.</a:t>
            </a:r>
          </a:p>
          <a:p>
            <a:r>
              <a:rPr lang="en-US" dirty="0"/>
              <a:t>3. R squared. This gives the variation around the mean value. Considering 2 funds giving the returns 12 % , 13 %, 14 % and 7%, 13 %, 19%, the second fund is having more volatility although both are having the same mean returns.</a:t>
            </a:r>
            <a:endParaRPr lang="en-IN" dirty="0"/>
          </a:p>
        </p:txBody>
      </p:sp>
    </p:spTree>
    <p:extLst>
      <p:ext uri="{BB962C8B-B14F-4D97-AF65-F5344CB8AC3E}">
        <p14:creationId xmlns:p14="http://schemas.microsoft.com/office/powerpoint/2010/main" val="3124328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r>
              <a:rPr lang="en-US" dirty="0"/>
              <a:t>Fund performance</a:t>
            </a:r>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p:txBody>
          <a:bodyPr/>
          <a:lstStyle/>
          <a:p>
            <a:r>
              <a:rPr lang="en-US" dirty="0"/>
              <a:t>Why we need to know fund performance</a:t>
            </a:r>
          </a:p>
          <a:p>
            <a:r>
              <a:rPr lang="en-US" dirty="0"/>
              <a:t>1. Keep track of our wealth</a:t>
            </a:r>
          </a:p>
          <a:p>
            <a:r>
              <a:rPr lang="en-US" dirty="0"/>
              <a:t>2. Evaluate financial decisions taken</a:t>
            </a:r>
          </a:p>
          <a:p>
            <a:r>
              <a:rPr lang="en-US" dirty="0"/>
              <a:t>3. Evaluate mutual funds</a:t>
            </a:r>
          </a:p>
          <a:p>
            <a:r>
              <a:rPr lang="en-US" dirty="0"/>
              <a:t>4. Track divergence of goals</a:t>
            </a:r>
          </a:p>
          <a:p>
            <a:r>
              <a:rPr lang="en-US" dirty="0"/>
              <a:t>5. To test whether course correction is required</a:t>
            </a:r>
          </a:p>
          <a:p>
            <a:r>
              <a:rPr lang="en-US" dirty="0"/>
              <a:t>6. New opportunities to invest</a:t>
            </a:r>
          </a:p>
          <a:p>
            <a:r>
              <a:rPr lang="en-US" dirty="0"/>
              <a:t>7. Change in laws related to taxation, overseas investment. </a:t>
            </a:r>
            <a:r>
              <a:rPr lang="en-US" dirty="0" err="1"/>
              <a:t>Etc</a:t>
            </a:r>
            <a:endParaRPr lang="en-US" dirty="0"/>
          </a:p>
          <a:p>
            <a:r>
              <a:rPr lang="en-US" dirty="0"/>
              <a:t>8. Changes in disposable incomes, maturing investments</a:t>
            </a:r>
          </a:p>
          <a:p>
            <a:endParaRPr lang="en-US" dirty="0"/>
          </a:p>
          <a:p>
            <a:endParaRPr lang="en-IN" dirty="0"/>
          </a:p>
        </p:txBody>
      </p:sp>
    </p:spTree>
    <p:extLst>
      <p:ext uri="{BB962C8B-B14F-4D97-AF65-F5344CB8AC3E}">
        <p14:creationId xmlns:p14="http://schemas.microsoft.com/office/powerpoint/2010/main" val="2144894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r>
              <a:rPr lang="en-US" dirty="0"/>
              <a:t>Importance of Ratings</a:t>
            </a:r>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a:xfrm>
            <a:off x="503853" y="1152983"/>
            <a:ext cx="11042036" cy="5035419"/>
          </a:xfrm>
        </p:spPr>
        <p:txBody>
          <a:bodyPr>
            <a:normAutofit fontScale="92500" lnSpcReduction="10000"/>
          </a:bodyPr>
          <a:lstStyle/>
          <a:p>
            <a:r>
              <a:rPr lang="en-US" dirty="0"/>
              <a:t>On a macroscopic level,  changes affect economic policies of a nation. An endorsement from a convincing rating agency makes life easier for countries and financial institutions issuing bonds. It basically tells investors a firm has a track record and indicates how likely it is to be able to pay back the money. </a:t>
            </a:r>
          </a:p>
          <a:p>
            <a:r>
              <a:rPr lang="en-US" dirty="0"/>
              <a:t>A credit rating issued by a rating agency is an assessment of the creditworthiness of securities issued by corporations, governments and other entities. The ratings given to such securities are mostly represented as AAA, AAB, Ba3, CCC etc. It is very similar to a marking system wherein the highest rating AAA  is given to a borrower who has the highest probability of paying back. In that way, AAA is considered to be one of the safest debt securities to buy. </a:t>
            </a:r>
          </a:p>
          <a:p>
            <a:r>
              <a:rPr lang="en-US" dirty="0"/>
              <a:t>These ratings and rankings are calculated based on relevant factors and are not random. Since considerable research is done for ratings/rankings, they help investors choose funds with confidence. Also, the history of the fund is considered before it is rated/ranked. The time frames chosen to calculate risk-adjusted returns are 3-year, 5 year and 10-year trailing returns. These period-based risk adjusted returns are combined to provide rating/ranking of the fund. So, the ranking/rating is a reflection of the fund’s functioning in the long term.</a:t>
            </a:r>
          </a:p>
          <a:p>
            <a:endParaRPr lang="en-IN" dirty="0"/>
          </a:p>
        </p:txBody>
      </p:sp>
    </p:spTree>
    <p:extLst>
      <p:ext uri="{BB962C8B-B14F-4D97-AF65-F5344CB8AC3E}">
        <p14:creationId xmlns:p14="http://schemas.microsoft.com/office/powerpoint/2010/main" val="306126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a:p>
        </p:txBody>
      </p:sp>
      <p:sp>
        <p:nvSpPr>
          <p:cNvPr id="3" name="Content Placeholder 2"/>
          <p:cNvSpPr>
            <a:spLocks noGrp="1"/>
          </p:cNvSpPr>
          <p:nvPr>
            <p:ph idx="1"/>
          </p:nvPr>
        </p:nvSpPr>
        <p:spPr>
          <a:xfrm>
            <a:off x="196071" y="890055"/>
            <a:ext cx="11835508" cy="5847629"/>
          </a:xfrm>
        </p:spPr>
        <p:txBody>
          <a:bodyPr>
            <a:normAutofit/>
          </a:bodyPr>
          <a:lstStyle/>
          <a:p>
            <a:r>
              <a:rPr lang="en-US" dirty="0"/>
              <a:t>Investing in Mutual Funds</a:t>
            </a:r>
            <a:r>
              <a:rPr lang="en-US" b="1" dirty="0"/>
              <a:t> </a:t>
            </a:r>
            <a:r>
              <a:rPr lang="en-US" dirty="0"/>
              <a:t>means willing to take a risk, risk of high return. It is clear that when investors compare schemes of different companies they expect high returns. We cannot surely say that high ratings mean high returns but high ratings mean that it is obviously better than the lower ones. But sometimes there are exceptions too, lower-rated mutual funds may perform better than the high rated ones or give more returns than the schemes which are rated more. The chances of a 5 star rated mutual fund going out of rating is very low compared to a 1-2 star rated one.</a:t>
            </a:r>
          </a:p>
          <a:p>
            <a:r>
              <a:rPr lang="en-US" dirty="0"/>
              <a:t>Mutual funds are market-linked investments and past performance doesn’t guarantee high returns in the future. Mutual funds get rerated from time to time based on their performance. So, a 5-star fund could get easily downgraded over the coming year because of its poor performance.</a:t>
            </a:r>
          </a:p>
          <a:p>
            <a:r>
              <a:rPr lang="en-US" dirty="0"/>
              <a:t>It is important to note is that rating changes happen after good/poor performance of the fund. For instance, a 4-star fund gets promoted to a 5-star fund after it has done well in the past year. So, those who are buying only 5-star funds will not have an edge against those who buy 3-star and 4-star funds in the long run.</a:t>
            </a:r>
          </a:p>
          <a:p>
            <a:endParaRPr lang="en-US" dirty="0"/>
          </a:p>
          <a:p>
            <a:endParaRPr lang="en-US" dirty="0"/>
          </a:p>
        </p:txBody>
      </p:sp>
    </p:spTree>
    <p:extLst>
      <p:ext uri="{BB962C8B-B14F-4D97-AF65-F5344CB8AC3E}">
        <p14:creationId xmlns:p14="http://schemas.microsoft.com/office/powerpoint/2010/main" val="357976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196071" y="890055"/>
            <a:ext cx="11835508" cy="5847629"/>
          </a:xfrm>
        </p:spPr>
        <p:txBody>
          <a:bodyPr>
            <a:normAutofit/>
          </a:bodyPr>
          <a:lstStyle/>
          <a:p>
            <a:r>
              <a:rPr lang="en-US" dirty="0"/>
              <a:t>The most important flaw with rankings/ratings is that they are overly simplistic in determining which is the good and bad funds. All good funds may be suitable for all the investors’ portfolios. Investors could be young and old, rich or poor, salaried or entrepreneurs etc. So, the risk profile of every investor is different. So, choosing 5-star funds will not be right for every other investor.</a:t>
            </a:r>
          </a:p>
          <a:p>
            <a:r>
              <a:rPr lang="en-US" dirty="0"/>
              <a:t>However, mutual fund ratings are not completely free of risk and bias. They must not be used as the only criterion for you to invest in a mutual fund. You should look at other factors such as investment philosophy and track record of fund house. Make sure that you choose your investments based on your own unique requirements.</a:t>
            </a:r>
          </a:p>
          <a:p>
            <a:r>
              <a:rPr lang="en-US" dirty="0"/>
              <a:t>One should not invest money only in the top-rated mutual funds but should invest in the categories which complete your financial goals and objectives. Choosing inappropriate funds due to ratings would be of no use rather than choosing a suitable mutual fund scheme with little low ratings.</a:t>
            </a:r>
          </a:p>
          <a:p>
            <a:r>
              <a:rPr lang="en-US" dirty="0">
                <a:hlinkClick r:id="rId2"/>
              </a:rPr>
              <a:t>https://www.youtube.com/watch?v=olYhkVqyc7M</a:t>
            </a:r>
            <a:endParaRPr lang="en-US" dirty="0"/>
          </a:p>
          <a:p>
            <a:r>
              <a:rPr lang="en-US" dirty="0"/>
              <a:t> </a:t>
            </a:r>
            <a:r>
              <a:rPr lang="en-US" dirty="0">
                <a:hlinkClick r:id="rId3"/>
              </a:rPr>
              <a:t>https://www.youtube.com/watch?v=G05hivOhreo</a:t>
            </a: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882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a:xfrm>
            <a:off x="1103312" y="2052918"/>
            <a:ext cx="10662590" cy="4195481"/>
          </a:xfrm>
        </p:spPr>
        <p:txBody>
          <a:bodyPr>
            <a:normAutofit/>
          </a:bodyPr>
          <a:lstStyle/>
          <a:p>
            <a:r>
              <a:rPr lang="en-US" dirty="0">
                <a:hlinkClick r:id="rId2"/>
              </a:rPr>
              <a:t>https://www.youtube.com/watch?v=idCkWPOWAVU</a:t>
            </a:r>
            <a:endParaRPr lang="en-US" dirty="0"/>
          </a:p>
          <a:p>
            <a:r>
              <a:rPr lang="en-US" dirty="0"/>
              <a:t>Basis of ratings</a:t>
            </a:r>
          </a:p>
          <a:p>
            <a:r>
              <a:rPr lang="en-US" dirty="0"/>
              <a:t>They only rate open-ended schemes, and they rank mutual funds based on a set of parameters as listed below.</a:t>
            </a:r>
          </a:p>
          <a:p>
            <a:r>
              <a:rPr lang="en-US" b="1" dirty="0"/>
              <a:t>Superior Return Score (SRS) : </a:t>
            </a:r>
            <a:r>
              <a:rPr lang="en-US" dirty="0"/>
              <a:t>SRS denotes the fund’s returns and risks in comparison with other similar portfolios. Example, you cannot compare a large-cap fund with a mid-cap fund. The only apple to apple comparison works here.</a:t>
            </a:r>
          </a:p>
          <a:p>
            <a:r>
              <a:rPr lang="en-US" b="1" dirty="0"/>
              <a:t>Portfolio Concentration Analysis :</a:t>
            </a:r>
            <a:r>
              <a:rPr lang="en-US" dirty="0"/>
              <a:t>Concentration, here, means the risks faced due to over-diversification. For example, if one invests in too many funds to diversify the portfolio, you might end up having similar stocks, which defeats the purpose.</a:t>
            </a:r>
          </a:p>
          <a:p>
            <a:endParaRPr lang="en-IN" dirty="0"/>
          </a:p>
        </p:txBody>
      </p:sp>
    </p:spTree>
    <p:extLst>
      <p:ext uri="{BB962C8B-B14F-4D97-AF65-F5344CB8AC3E}">
        <p14:creationId xmlns:p14="http://schemas.microsoft.com/office/powerpoint/2010/main" val="153253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0210"/>
            <a:ext cx="8596668" cy="660935"/>
          </a:xfrm>
        </p:spPr>
        <p:txBody>
          <a:bodyPr/>
          <a:lstStyle/>
          <a:p>
            <a:endParaRPr lang="en-US" dirty="0"/>
          </a:p>
        </p:txBody>
      </p:sp>
      <p:sp>
        <p:nvSpPr>
          <p:cNvPr id="3" name="Content Placeholder 2"/>
          <p:cNvSpPr>
            <a:spLocks noGrp="1"/>
          </p:cNvSpPr>
          <p:nvPr>
            <p:ph idx="1"/>
          </p:nvPr>
        </p:nvSpPr>
        <p:spPr>
          <a:xfrm>
            <a:off x="0" y="1371599"/>
            <a:ext cx="12031579" cy="5366085"/>
          </a:xfrm>
        </p:spPr>
        <p:txBody>
          <a:bodyPr>
            <a:normAutofit/>
          </a:bodyPr>
          <a:lstStyle/>
          <a:p>
            <a:r>
              <a:rPr lang="en-US" b="1" dirty="0"/>
              <a:t>Mean Return &amp; Volatility: </a:t>
            </a:r>
            <a:r>
              <a:rPr lang="en-US" dirty="0"/>
              <a:t>CRISIL considers only mean return and volatility for equity funds, short-term debt funds and credit opportunities funds. Mean return is the average daily returns based on the NAV, while volatility is the degree of fluctuations in returns.</a:t>
            </a:r>
          </a:p>
          <a:p>
            <a:r>
              <a:rPr lang="en-US" b="1" dirty="0"/>
              <a:t>Quality of Assets :</a:t>
            </a:r>
            <a:r>
              <a:rPr lang="en-US" dirty="0"/>
              <a:t>Asset quality calculates the possibility of default by the debt security issuer to honor the timely debt repayment.</a:t>
            </a:r>
          </a:p>
          <a:p>
            <a:r>
              <a:rPr lang="en-US" b="1" dirty="0"/>
              <a:t>Exposure to Sensitive Sector: For</a:t>
            </a:r>
            <a:r>
              <a:rPr lang="en-US" dirty="0"/>
              <a:t> debt funds, CRISIL takes industry risks into account and give the fund an Industry Risk Score (IRS). This score analyses the effect of different variables on industry and the debt repayment capacity of organizations in a given time horizon.</a:t>
            </a:r>
          </a:p>
          <a:p>
            <a:r>
              <a:rPr lang="en-US" b="1" dirty="0"/>
              <a:t>Liquidity Analysis (LA) :</a:t>
            </a:r>
            <a:r>
              <a:rPr lang="en-US" dirty="0"/>
              <a:t>It assesses the ease with which a MF</a:t>
            </a:r>
            <a:r>
              <a:rPr lang="en-US" dirty="0">
                <a:hlinkClick r:id="rId2"/>
              </a:rPr>
              <a:t> </a:t>
            </a:r>
            <a:r>
              <a:rPr lang="en-US" dirty="0"/>
              <a:t>can liquidate a portfolio. The lower the score, the more liquid the fund is. For instance, the LA of equity funds is based on the number of days it takes to liquidate</a:t>
            </a:r>
          </a:p>
          <a:p>
            <a:endParaRPr lang="en-US" dirty="0"/>
          </a:p>
          <a:p>
            <a:endParaRPr lang="en-US" dirty="0"/>
          </a:p>
        </p:txBody>
      </p:sp>
    </p:spTree>
    <p:extLst>
      <p:ext uri="{BB962C8B-B14F-4D97-AF65-F5344CB8AC3E}">
        <p14:creationId xmlns:p14="http://schemas.microsoft.com/office/powerpoint/2010/main" val="266575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r>
              <a:rPr lang="en-US" dirty="0"/>
              <a:t>Fund performance</a:t>
            </a:r>
            <a:endParaRPr lang="en-IN" dirty="0"/>
          </a:p>
        </p:txBody>
      </p:sp>
      <p:sp>
        <p:nvSpPr>
          <p:cNvPr id="3" name="Content Placeholder 2">
            <a:extLst>
              <a:ext uri="{FF2B5EF4-FFF2-40B4-BE49-F238E27FC236}">
                <a16:creationId xmlns:a16="http://schemas.microsoft.com/office/drawing/2014/main" id="{36FB9031-843D-4638-99A7-8EE585C94967}"/>
              </a:ext>
            </a:extLst>
          </p:cNvPr>
          <p:cNvSpPr>
            <a:spLocks noGrp="1"/>
          </p:cNvSpPr>
          <p:nvPr>
            <p:ph idx="1"/>
          </p:nvPr>
        </p:nvSpPr>
        <p:spPr>
          <a:xfrm>
            <a:off x="645132" y="1240972"/>
            <a:ext cx="11279390" cy="5430416"/>
          </a:xfrm>
        </p:spPr>
        <p:txBody>
          <a:bodyPr>
            <a:normAutofit lnSpcReduction="10000"/>
          </a:bodyPr>
          <a:lstStyle/>
          <a:p>
            <a:r>
              <a:rPr lang="en-IN" dirty="0"/>
              <a:t>AMFI publishes the fund performance data </a:t>
            </a:r>
          </a:p>
          <a:p>
            <a:r>
              <a:rPr lang="en-IN" dirty="0">
                <a:hlinkClick r:id="rId2"/>
              </a:rPr>
              <a:t>https://www.amfiindia.com/research-information/other-data/mf-scheme-performance-details</a:t>
            </a:r>
            <a:endParaRPr lang="en-IN" dirty="0"/>
          </a:p>
          <a:p>
            <a:r>
              <a:rPr lang="en-US" dirty="0"/>
              <a:t>In this digital and information age, it has become relatively easy to keep track of investment and portfolio performance. While advisors are irreplaceable partners in your financial journey, it is best for investors to have a little knowledge about their own investments. </a:t>
            </a:r>
          </a:p>
          <a:p>
            <a:r>
              <a:rPr lang="en-US" dirty="0"/>
              <a:t>Anyone who has invested through an advisor or intermediary usually gets updates and review statements that track portfolio and scheme performance. Even in the absence of such statements, there are several websites and mobile apps that keep track of scheme performance. Some such sites can be </a:t>
            </a:r>
            <a:r>
              <a:rPr lang="en-US" dirty="0" err="1"/>
              <a:t>customised</a:t>
            </a:r>
            <a:r>
              <a:rPr lang="en-US" dirty="0"/>
              <a:t> to track a particular portfolio. Popular business papers also regularly review and comment on Mutual Funds.</a:t>
            </a:r>
          </a:p>
          <a:p>
            <a:r>
              <a:rPr lang="en-US" dirty="0"/>
              <a:t>Additionally, you can track your investments using Fund Fact Sheet. It is a basic one-page document that gives an overview of a Mutual Fund scheme with special emphasis on disclosure of scheme performance and portfolio and is published every month by each Mutual Fund. It is like a report card that indicates the health of the scheme.</a:t>
            </a:r>
          </a:p>
        </p:txBody>
      </p:sp>
    </p:spTree>
    <p:extLst>
      <p:ext uri="{BB962C8B-B14F-4D97-AF65-F5344CB8AC3E}">
        <p14:creationId xmlns:p14="http://schemas.microsoft.com/office/powerpoint/2010/main" val="109871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24247-4BD8-4BB4-B272-CFDA6E20C38B}"/>
              </a:ext>
            </a:extLst>
          </p:cNvPr>
          <p:cNvSpPr>
            <a:spLocks noGrp="1"/>
          </p:cNvSpPr>
          <p:nvPr>
            <p:ph type="title"/>
          </p:nvPr>
        </p:nvSpPr>
        <p:spPr/>
        <p:txBody>
          <a:bodyPr/>
          <a:lstStyle/>
          <a:p>
            <a:endParaRPr lang="en-IN" dirty="0"/>
          </a:p>
        </p:txBody>
      </p:sp>
      <p:pic>
        <p:nvPicPr>
          <p:cNvPr id="1026" name="Picture 2">
            <a:extLst>
              <a:ext uri="{FF2B5EF4-FFF2-40B4-BE49-F238E27FC236}">
                <a16:creationId xmlns:a16="http://schemas.microsoft.com/office/drawing/2014/main" id="{A5964BA6-EA5E-43E4-AB3E-6A937DB2F8D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75454" y="-606490"/>
            <a:ext cx="7287208" cy="8733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12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263</TotalTime>
  <Words>3283</Words>
  <Application>Microsoft Office PowerPoint</Application>
  <PresentationFormat>Widescreen</PresentationFormat>
  <Paragraphs>93</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Century Gothic</vt:lpstr>
      <vt:lpstr>Wingdings 3</vt:lpstr>
      <vt:lpstr>Ion</vt:lpstr>
      <vt:lpstr>Investment and Performance Management</vt:lpstr>
      <vt:lpstr>Fund performance</vt:lpstr>
      <vt:lpstr>Importance of Ratings</vt:lpstr>
      <vt:lpstr>PowerPoint Presentation</vt:lpstr>
      <vt:lpstr>PowerPoint Presentation</vt:lpstr>
      <vt:lpstr>PowerPoint Presentation</vt:lpstr>
      <vt:lpstr>PowerPoint Presentation</vt:lpstr>
      <vt:lpstr>Fund performance</vt:lpstr>
      <vt:lpstr>PowerPoint Presentation</vt:lpstr>
      <vt:lpstr>Selection criteria</vt:lpstr>
      <vt:lpstr>PowerPoint Presentation</vt:lpstr>
      <vt:lpstr>PowerPoint Presentation</vt:lpstr>
      <vt:lpstr>PowerPoint Presentation</vt:lpstr>
      <vt:lpstr>PowerPoint Presentation</vt:lpstr>
      <vt:lpstr>PowerPoint Presentation</vt:lpstr>
      <vt:lpstr>Measuring Risk</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and Performance Management</dc:title>
  <dc:creator>Dell Ins3501</dc:creator>
  <cp:lastModifiedBy>Dell Ins3501</cp:lastModifiedBy>
  <cp:revision>12</cp:revision>
  <dcterms:created xsi:type="dcterms:W3CDTF">2022-01-20T02:11:26Z</dcterms:created>
  <dcterms:modified xsi:type="dcterms:W3CDTF">2022-03-16T02:11:52Z</dcterms:modified>
</cp:coreProperties>
</file>