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3" r:id="rId4"/>
  </p:sldMasterIdLst>
  <p:notesMasterIdLst>
    <p:notesMasterId r:id="rId121"/>
  </p:notesMasterIdLst>
  <p:sldIdLst>
    <p:sldId id="257" r:id="rId5"/>
    <p:sldId id="264" r:id="rId6"/>
    <p:sldId id="265" r:id="rId7"/>
    <p:sldId id="266" r:id="rId8"/>
    <p:sldId id="269" r:id="rId9"/>
    <p:sldId id="267" r:id="rId10"/>
    <p:sldId id="268" r:id="rId11"/>
    <p:sldId id="270" r:id="rId12"/>
    <p:sldId id="272" r:id="rId13"/>
    <p:sldId id="273" r:id="rId14"/>
    <p:sldId id="281" r:id="rId15"/>
    <p:sldId id="275" r:id="rId16"/>
    <p:sldId id="276" r:id="rId17"/>
    <p:sldId id="277" r:id="rId18"/>
    <p:sldId id="278" r:id="rId19"/>
    <p:sldId id="279" r:id="rId20"/>
    <p:sldId id="280" r:id="rId21"/>
    <p:sldId id="283" r:id="rId22"/>
    <p:sldId id="291" r:id="rId23"/>
    <p:sldId id="282" r:id="rId24"/>
    <p:sldId id="285" r:id="rId25"/>
    <p:sldId id="288" r:id="rId26"/>
    <p:sldId id="289" r:id="rId27"/>
    <p:sldId id="290" r:id="rId28"/>
    <p:sldId id="295" r:id="rId29"/>
    <p:sldId id="294" r:id="rId30"/>
    <p:sldId id="296" r:id="rId31"/>
    <p:sldId id="297" r:id="rId32"/>
    <p:sldId id="298" r:id="rId33"/>
    <p:sldId id="299" r:id="rId34"/>
    <p:sldId id="301" r:id="rId35"/>
    <p:sldId id="304" r:id="rId36"/>
    <p:sldId id="305" r:id="rId37"/>
    <p:sldId id="302" r:id="rId38"/>
    <p:sldId id="303" r:id="rId39"/>
    <p:sldId id="306" r:id="rId40"/>
    <p:sldId id="308" r:id="rId41"/>
    <p:sldId id="310" r:id="rId42"/>
    <p:sldId id="312" r:id="rId43"/>
    <p:sldId id="313" r:id="rId44"/>
    <p:sldId id="317" r:id="rId45"/>
    <p:sldId id="319" r:id="rId46"/>
    <p:sldId id="320" r:id="rId47"/>
    <p:sldId id="321" r:id="rId48"/>
    <p:sldId id="322" r:id="rId49"/>
    <p:sldId id="333" r:id="rId50"/>
    <p:sldId id="324" r:id="rId51"/>
    <p:sldId id="334" r:id="rId52"/>
    <p:sldId id="325" r:id="rId53"/>
    <p:sldId id="326" r:id="rId54"/>
    <p:sldId id="327" r:id="rId55"/>
    <p:sldId id="332" r:id="rId56"/>
    <p:sldId id="328" r:id="rId57"/>
    <p:sldId id="329" r:id="rId58"/>
    <p:sldId id="330" r:id="rId59"/>
    <p:sldId id="335" r:id="rId60"/>
    <p:sldId id="336" r:id="rId61"/>
    <p:sldId id="337" r:id="rId62"/>
    <p:sldId id="338" r:id="rId63"/>
    <p:sldId id="350" r:id="rId64"/>
    <p:sldId id="351" r:id="rId65"/>
    <p:sldId id="339" r:id="rId66"/>
    <p:sldId id="340" r:id="rId67"/>
    <p:sldId id="341" r:id="rId68"/>
    <p:sldId id="342" r:id="rId69"/>
    <p:sldId id="348" r:id="rId70"/>
    <p:sldId id="344" r:id="rId71"/>
    <p:sldId id="346" r:id="rId72"/>
    <p:sldId id="352" r:id="rId73"/>
    <p:sldId id="343" r:id="rId74"/>
    <p:sldId id="345" r:id="rId75"/>
    <p:sldId id="353" r:id="rId76"/>
    <p:sldId id="354" r:id="rId77"/>
    <p:sldId id="355" r:id="rId78"/>
    <p:sldId id="356" r:id="rId79"/>
    <p:sldId id="357" r:id="rId80"/>
    <p:sldId id="358" r:id="rId81"/>
    <p:sldId id="360" r:id="rId82"/>
    <p:sldId id="361" r:id="rId83"/>
    <p:sldId id="362" r:id="rId84"/>
    <p:sldId id="363" r:id="rId85"/>
    <p:sldId id="364" r:id="rId86"/>
    <p:sldId id="365" r:id="rId87"/>
    <p:sldId id="366" r:id="rId88"/>
    <p:sldId id="367" r:id="rId89"/>
    <p:sldId id="380" r:id="rId90"/>
    <p:sldId id="368" r:id="rId91"/>
    <p:sldId id="375" r:id="rId92"/>
    <p:sldId id="376" r:id="rId93"/>
    <p:sldId id="377" r:id="rId94"/>
    <p:sldId id="378" r:id="rId95"/>
    <p:sldId id="381" r:id="rId96"/>
    <p:sldId id="382" r:id="rId97"/>
    <p:sldId id="383" r:id="rId98"/>
    <p:sldId id="384" r:id="rId99"/>
    <p:sldId id="385" r:id="rId100"/>
    <p:sldId id="386" r:id="rId101"/>
    <p:sldId id="387" r:id="rId102"/>
    <p:sldId id="388" r:id="rId103"/>
    <p:sldId id="389" r:id="rId104"/>
    <p:sldId id="390" r:id="rId105"/>
    <p:sldId id="391" r:id="rId106"/>
    <p:sldId id="392" r:id="rId107"/>
    <p:sldId id="393" r:id="rId108"/>
    <p:sldId id="394" r:id="rId109"/>
    <p:sldId id="395" r:id="rId110"/>
    <p:sldId id="396" r:id="rId111"/>
    <p:sldId id="397" r:id="rId112"/>
    <p:sldId id="398" r:id="rId113"/>
    <p:sldId id="399" r:id="rId114"/>
    <p:sldId id="400" r:id="rId115"/>
    <p:sldId id="401" r:id="rId116"/>
    <p:sldId id="402" r:id="rId117"/>
    <p:sldId id="403" r:id="rId118"/>
    <p:sldId id="404" r:id="rId119"/>
    <p:sldId id="405" r:id="rId1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19" autoAdjust="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slide" Target="slides/slide109.xml"/><Relationship Id="rId118" Type="http://schemas.openxmlformats.org/officeDocument/2006/relationships/slide" Target="slides/slide11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openxmlformats.org/officeDocument/2006/relationships/slide" Target="slides/slide112.xml"/><Relationship Id="rId124"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slide" Target="slides/slide10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slide" Target="slides/slide110.xml"/><Relationship Id="rId119" Type="http://schemas.openxmlformats.org/officeDocument/2006/relationships/slide" Target="slides/slide115.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87BBFF-49E6-4605-B02D-3267394BD2C8}"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IN"/>
        </a:p>
      </dgm:t>
    </dgm:pt>
    <dgm:pt modelId="{FCF39CC9-0ED7-425F-B090-C05DAC8FF729}">
      <dgm:prSet phldrT="[Text]"/>
      <dgm:spPr/>
      <dgm:t>
        <a:bodyPr/>
        <a:lstStyle/>
        <a:p>
          <a:r>
            <a:rPr lang="en-IN" b="1" dirty="0"/>
            <a:t>SIDO</a:t>
          </a:r>
        </a:p>
        <a:p>
          <a:r>
            <a:rPr lang="en-IN" dirty="0"/>
            <a:t>EDP specially for women coming from less privileged background with inadequate educational background and skill. EDP in the area of TV repairing, printed circuit board, leather goods etc</a:t>
          </a:r>
        </a:p>
      </dgm:t>
    </dgm:pt>
    <dgm:pt modelId="{1BCF4AF6-5C77-4BC6-A872-45F578C93E2F}" type="parTrans" cxnId="{15DFEF93-D0C4-42AB-8B06-80FEB1A14BFD}">
      <dgm:prSet/>
      <dgm:spPr/>
      <dgm:t>
        <a:bodyPr/>
        <a:lstStyle/>
        <a:p>
          <a:endParaRPr lang="en-IN"/>
        </a:p>
      </dgm:t>
    </dgm:pt>
    <dgm:pt modelId="{55958166-D5C8-415E-A7C6-820C2552BCB7}" type="sibTrans" cxnId="{15DFEF93-D0C4-42AB-8B06-80FEB1A14BFD}">
      <dgm:prSet/>
      <dgm:spPr/>
      <dgm:t>
        <a:bodyPr/>
        <a:lstStyle/>
        <a:p>
          <a:endParaRPr lang="en-IN"/>
        </a:p>
      </dgm:t>
    </dgm:pt>
    <dgm:pt modelId="{E9C26539-4596-4D81-86BB-0518915A2A33}">
      <dgm:prSet phldrT="[Text]"/>
      <dgm:spPr/>
      <dgm:t>
        <a:bodyPr/>
        <a:lstStyle/>
        <a:p>
          <a:endParaRPr lang="en-IN" dirty="0"/>
        </a:p>
      </dgm:t>
    </dgm:pt>
    <dgm:pt modelId="{2A916FFA-27A0-43AD-9C0E-239E4E51DE9D}" type="parTrans" cxnId="{9F513146-97B1-4EA4-A2F1-C618DB567AC8}">
      <dgm:prSet/>
      <dgm:spPr/>
      <dgm:t>
        <a:bodyPr/>
        <a:lstStyle/>
        <a:p>
          <a:endParaRPr lang="en-IN"/>
        </a:p>
      </dgm:t>
    </dgm:pt>
    <dgm:pt modelId="{D63B1D0E-793A-4D08-B701-CD2A8901D1A9}" type="sibTrans" cxnId="{9F513146-97B1-4EA4-A2F1-C618DB567AC8}">
      <dgm:prSet/>
      <dgm:spPr/>
      <dgm:t>
        <a:bodyPr/>
        <a:lstStyle/>
        <a:p>
          <a:endParaRPr lang="en-IN"/>
        </a:p>
      </dgm:t>
    </dgm:pt>
    <dgm:pt modelId="{A3C94EC0-27BA-4051-85F5-F44E1591387E}">
      <dgm:prSet phldrT="[Text]"/>
      <dgm:spPr/>
      <dgm:t>
        <a:bodyPr/>
        <a:lstStyle/>
        <a:p>
          <a:r>
            <a:rPr lang="en-IN" b="1" dirty="0"/>
            <a:t>SIDO/NGO</a:t>
          </a:r>
        </a:p>
        <a:p>
          <a:r>
            <a:rPr lang="en-IN" dirty="0"/>
            <a:t>Special award for women entrepreneur was instituted by SIDO to award ‘Outstanding Women Entrepreneur</a:t>
          </a:r>
        </a:p>
      </dgm:t>
    </dgm:pt>
    <dgm:pt modelId="{8FDA9500-4ED4-45BD-BCE5-9335DED67508}" type="parTrans" cxnId="{A3E57D79-1803-4B07-93F6-00BED2D13C70}">
      <dgm:prSet/>
      <dgm:spPr/>
      <dgm:t>
        <a:bodyPr/>
        <a:lstStyle/>
        <a:p>
          <a:endParaRPr lang="en-IN"/>
        </a:p>
      </dgm:t>
    </dgm:pt>
    <dgm:pt modelId="{F26065BE-344B-42E7-BFD5-26081A4A7411}" type="sibTrans" cxnId="{A3E57D79-1803-4B07-93F6-00BED2D13C70}">
      <dgm:prSet/>
      <dgm:spPr/>
      <dgm:t>
        <a:bodyPr/>
        <a:lstStyle/>
        <a:p>
          <a:endParaRPr lang="en-IN"/>
        </a:p>
      </dgm:t>
    </dgm:pt>
    <dgm:pt modelId="{386A101D-250B-4581-AF46-A275C8D157C3}">
      <dgm:prSet phldrT="[Text]"/>
      <dgm:spPr/>
      <dgm:t>
        <a:bodyPr/>
        <a:lstStyle/>
        <a:p>
          <a:r>
            <a:rPr lang="en-IN" b="1" dirty="0"/>
            <a:t>Development Commission, SSI</a:t>
          </a:r>
        </a:p>
        <a:p>
          <a:endParaRPr lang="en-IN" dirty="0"/>
        </a:p>
        <a:p>
          <a:endParaRPr lang="en-IN" dirty="0"/>
        </a:p>
        <a:p>
          <a:r>
            <a:rPr lang="en-IN" dirty="0"/>
            <a:t>Opened women cell to provide coordination and assistance to women entrepreneur facing specific problem</a:t>
          </a:r>
        </a:p>
      </dgm:t>
    </dgm:pt>
    <dgm:pt modelId="{63422B53-1A08-47E7-8C93-BE4B61F73D90}" type="parTrans" cxnId="{76A15309-2B9E-401F-8818-5F337CE1CCFF}">
      <dgm:prSet/>
      <dgm:spPr/>
      <dgm:t>
        <a:bodyPr/>
        <a:lstStyle/>
        <a:p>
          <a:endParaRPr lang="en-IN"/>
        </a:p>
      </dgm:t>
    </dgm:pt>
    <dgm:pt modelId="{8D57C32C-694A-42A8-9C30-C050868309F5}" type="sibTrans" cxnId="{76A15309-2B9E-401F-8818-5F337CE1CCFF}">
      <dgm:prSet/>
      <dgm:spPr/>
      <dgm:t>
        <a:bodyPr/>
        <a:lstStyle/>
        <a:p>
          <a:endParaRPr lang="en-IN"/>
        </a:p>
      </dgm:t>
    </dgm:pt>
    <dgm:pt modelId="{4B91125A-04F2-4FD8-80B7-C99A2D54F533}">
      <dgm:prSet phldrT="[Text]"/>
      <dgm:spPr/>
      <dgm:t>
        <a:bodyPr/>
        <a:lstStyle/>
        <a:p>
          <a:endParaRPr lang="en-IN" dirty="0"/>
        </a:p>
      </dgm:t>
    </dgm:pt>
    <dgm:pt modelId="{EE0C0CAA-2D4F-46A0-A3A7-869D2BE346F8}" type="sibTrans" cxnId="{8FA38EA0-78D7-4841-9616-D3C2964DECA2}">
      <dgm:prSet/>
      <dgm:spPr/>
      <dgm:t>
        <a:bodyPr/>
        <a:lstStyle/>
        <a:p>
          <a:endParaRPr lang="en-IN"/>
        </a:p>
      </dgm:t>
    </dgm:pt>
    <dgm:pt modelId="{BE8FC421-92F8-41C7-9166-0852F21E97ED}" type="parTrans" cxnId="{8FA38EA0-78D7-4841-9616-D3C2964DECA2}">
      <dgm:prSet/>
      <dgm:spPr/>
      <dgm:t>
        <a:bodyPr/>
        <a:lstStyle/>
        <a:p>
          <a:endParaRPr lang="en-IN"/>
        </a:p>
      </dgm:t>
    </dgm:pt>
    <dgm:pt modelId="{FF3FCA51-3B62-4815-9F1D-98AF39568FDD}">
      <dgm:prSet phldrT="[Text]"/>
      <dgm:spPr/>
      <dgm:t>
        <a:bodyPr/>
        <a:lstStyle/>
        <a:p>
          <a:endParaRPr lang="en-IN" dirty="0"/>
        </a:p>
      </dgm:t>
    </dgm:pt>
    <dgm:pt modelId="{915560C3-1AB0-4812-860B-5D82395B9DCC}" type="sibTrans" cxnId="{50575E5F-1B12-48CA-B47B-167994440F64}">
      <dgm:prSet/>
      <dgm:spPr/>
      <dgm:t>
        <a:bodyPr/>
        <a:lstStyle/>
        <a:p>
          <a:endParaRPr lang="en-IN"/>
        </a:p>
      </dgm:t>
    </dgm:pt>
    <dgm:pt modelId="{1D6ED3D1-5064-4544-8612-4E8DECB1771F}" type="parTrans" cxnId="{50575E5F-1B12-48CA-B47B-167994440F64}">
      <dgm:prSet/>
      <dgm:spPr/>
      <dgm:t>
        <a:bodyPr/>
        <a:lstStyle/>
        <a:p>
          <a:endParaRPr lang="en-IN"/>
        </a:p>
      </dgm:t>
    </dgm:pt>
    <dgm:pt modelId="{8E3A089D-4757-4C29-A7FD-47AF35E5A0BC}" type="pres">
      <dgm:prSet presAssocID="{1987BBFF-49E6-4605-B02D-3267394BD2C8}" presName="Name0" presStyleCnt="0">
        <dgm:presLayoutVars>
          <dgm:dir/>
          <dgm:animLvl val="lvl"/>
          <dgm:resizeHandles val="exact"/>
        </dgm:presLayoutVars>
      </dgm:prSet>
      <dgm:spPr/>
    </dgm:pt>
    <dgm:pt modelId="{1B32B07F-F24D-44A1-B626-DFFE8F4C62A2}" type="pres">
      <dgm:prSet presAssocID="{4B91125A-04F2-4FD8-80B7-C99A2D54F533}" presName="compositeNode" presStyleCnt="0">
        <dgm:presLayoutVars>
          <dgm:bulletEnabled val="1"/>
        </dgm:presLayoutVars>
      </dgm:prSet>
      <dgm:spPr/>
    </dgm:pt>
    <dgm:pt modelId="{139C6262-9F06-4EBC-A098-8E24DBE6E13A}" type="pres">
      <dgm:prSet presAssocID="{4B91125A-04F2-4FD8-80B7-C99A2D54F533}" presName="bgRect" presStyleLbl="node1" presStyleIdx="0" presStyleCnt="3" custScaleY="156861" custLinFactNeighborY="-417"/>
      <dgm:spPr/>
    </dgm:pt>
    <dgm:pt modelId="{9E98A939-3660-4D96-BE25-DFF7E3E498B8}" type="pres">
      <dgm:prSet presAssocID="{4B91125A-04F2-4FD8-80B7-C99A2D54F533}" presName="parentNode" presStyleLbl="node1" presStyleIdx="0" presStyleCnt="3">
        <dgm:presLayoutVars>
          <dgm:chMax val="0"/>
          <dgm:bulletEnabled val="1"/>
        </dgm:presLayoutVars>
      </dgm:prSet>
      <dgm:spPr/>
    </dgm:pt>
    <dgm:pt modelId="{AFECF3C2-F498-4897-A65E-504CFD646F65}" type="pres">
      <dgm:prSet presAssocID="{4B91125A-04F2-4FD8-80B7-C99A2D54F533}" presName="childNode" presStyleLbl="node1" presStyleIdx="0" presStyleCnt="3">
        <dgm:presLayoutVars>
          <dgm:bulletEnabled val="1"/>
        </dgm:presLayoutVars>
      </dgm:prSet>
      <dgm:spPr/>
    </dgm:pt>
    <dgm:pt modelId="{01D41570-40F8-4FCE-B545-AC08A3B6F005}" type="pres">
      <dgm:prSet presAssocID="{EE0C0CAA-2D4F-46A0-A3A7-869D2BE346F8}" presName="hSp" presStyleCnt="0"/>
      <dgm:spPr/>
    </dgm:pt>
    <dgm:pt modelId="{A7DB0CBE-9840-4795-8445-64D3E8810B16}" type="pres">
      <dgm:prSet presAssocID="{EE0C0CAA-2D4F-46A0-A3A7-869D2BE346F8}" presName="vProcSp" presStyleCnt="0"/>
      <dgm:spPr/>
    </dgm:pt>
    <dgm:pt modelId="{FA22BAD1-9B2B-45BA-9167-B54A9A778346}" type="pres">
      <dgm:prSet presAssocID="{EE0C0CAA-2D4F-46A0-A3A7-869D2BE346F8}" presName="vSp1" presStyleCnt="0"/>
      <dgm:spPr/>
    </dgm:pt>
    <dgm:pt modelId="{E14285E0-82F3-4AB9-8BB7-47ADCBE445D5}" type="pres">
      <dgm:prSet presAssocID="{EE0C0CAA-2D4F-46A0-A3A7-869D2BE346F8}" presName="simulatedConn" presStyleLbl="solidFgAcc1" presStyleIdx="0" presStyleCnt="2"/>
      <dgm:spPr/>
    </dgm:pt>
    <dgm:pt modelId="{E39CF1AB-435F-4179-A24D-41899FD13F68}" type="pres">
      <dgm:prSet presAssocID="{EE0C0CAA-2D4F-46A0-A3A7-869D2BE346F8}" presName="vSp2" presStyleCnt="0"/>
      <dgm:spPr/>
    </dgm:pt>
    <dgm:pt modelId="{9C3540AE-103F-4346-B075-1FF364A7D708}" type="pres">
      <dgm:prSet presAssocID="{EE0C0CAA-2D4F-46A0-A3A7-869D2BE346F8}" presName="sibTrans" presStyleCnt="0"/>
      <dgm:spPr/>
    </dgm:pt>
    <dgm:pt modelId="{0938D13D-C847-4CE3-B07B-542FB490F589}" type="pres">
      <dgm:prSet presAssocID="{E9C26539-4596-4D81-86BB-0518915A2A33}" presName="compositeNode" presStyleCnt="0">
        <dgm:presLayoutVars>
          <dgm:bulletEnabled val="1"/>
        </dgm:presLayoutVars>
      </dgm:prSet>
      <dgm:spPr/>
    </dgm:pt>
    <dgm:pt modelId="{28B63C1A-17C7-443A-911F-08271ABF1015}" type="pres">
      <dgm:prSet presAssocID="{E9C26539-4596-4D81-86BB-0518915A2A33}" presName="bgRect" presStyleLbl="node1" presStyleIdx="1" presStyleCnt="3" custScaleY="156861" custLinFactNeighborX="0" custLinFactNeighborY="-1669"/>
      <dgm:spPr/>
    </dgm:pt>
    <dgm:pt modelId="{05DC84AA-727C-469E-B538-55D6BC0B10FA}" type="pres">
      <dgm:prSet presAssocID="{E9C26539-4596-4D81-86BB-0518915A2A33}" presName="parentNode" presStyleLbl="node1" presStyleIdx="1" presStyleCnt="3">
        <dgm:presLayoutVars>
          <dgm:chMax val="0"/>
          <dgm:bulletEnabled val="1"/>
        </dgm:presLayoutVars>
      </dgm:prSet>
      <dgm:spPr/>
    </dgm:pt>
    <dgm:pt modelId="{8ECE15E4-FD8F-4019-BDED-C3B7EA95ECE4}" type="pres">
      <dgm:prSet presAssocID="{E9C26539-4596-4D81-86BB-0518915A2A33}" presName="childNode" presStyleLbl="node1" presStyleIdx="1" presStyleCnt="3">
        <dgm:presLayoutVars>
          <dgm:bulletEnabled val="1"/>
        </dgm:presLayoutVars>
      </dgm:prSet>
      <dgm:spPr/>
    </dgm:pt>
    <dgm:pt modelId="{9E4D067D-DB99-47B8-89BC-FA805D8CFCC2}" type="pres">
      <dgm:prSet presAssocID="{D63B1D0E-793A-4D08-B701-CD2A8901D1A9}" presName="hSp" presStyleCnt="0"/>
      <dgm:spPr/>
    </dgm:pt>
    <dgm:pt modelId="{DC716AFF-8280-4082-BC5A-0B235D9A7D9C}" type="pres">
      <dgm:prSet presAssocID="{D63B1D0E-793A-4D08-B701-CD2A8901D1A9}" presName="vProcSp" presStyleCnt="0"/>
      <dgm:spPr/>
    </dgm:pt>
    <dgm:pt modelId="{84B7381A-53DF-4D67-B696-81315D7FAFED}" type="pres">
      <dgm:prSet presAssocID="{D63B1D0E-793A-4D08-B701-CD2A8901D1A9}" presName="vSp1" presStyleCnt="0"/>
      <dgm:spPr/>
    </dgm:pt>
    <dgm:pt modelId="{1D840C07-A8FB-45AE-9382-C1EE3B1FB7E7}" type="pres">
      <dgm:prSet presAssocID="{D63B1D0E-793A-4D08-B701-CD2A8901D1A9}" presName="simulatedConn" presStyleLbl="solidFgAcc1" presStyleIdx="1" presStyleCnt="2"/>
      <dgm:spPr/>
    </dgm:pt>
    <dgm:pt modelId="{7D0567E3-346D-4A34-BE3C-A65AEAB4BB71}" type="pres">
      <dgm:prSet presAssocID="{D63B1D0E-793A-4D08-B701-CD2A8901D1A9}" presName="vSp2" presStyleCnt="0"/>
      <dgm:spPr/>
    </dgm:pt>
    <dgm:pt modelId="{7059BF72-F2B1-407C-B4CB-3986CD4D1A4C}" type="pres">
      <dgm:prSet presAssocID="{D63B1D0E-793A-4D08-B701-CD2A8901D1A9}" presName="sibTrans" presStyleCnt="0"/>
      <dgm:spPr/>
    </dgm:pt>
    <dgm:pt modelId="{D2D47CC9-C515-470D-B83A-4322D3CD0B04}" type="pres">
      <dgm:prSet presAssocID="{FF3FCA51-3B62-4815-9F1D-98AF39568FDD}" presName="compositeNode" presStyleCnt="0">
        <dgm:presLayoutVars>
          <dgm:bulletEnabled val="1"/>
        </dgm:presLayoutVars>
      </dgm:prSet>
      <dgm:spPr/>
    </dgm:pt>
    <dgm:pt modelId="{DBB51D92-9F6C-44B0-87EC-461E63801C70}" type="pres">
      <dgm:prSet presAssocID="{FF3FCA51-3B62-4815-9F1D-98AF39568FDD}" presName="bgRect" presStyleLbl="node1" presStyleIdx="2" presStyleCnt="3" custScaleY="156861"/>
      <dgm:spPr/>
    </dgm:pt>
    <dgm:pt modelId="{983539FF-EACE-4CBA-B46F-0BAEAF7788AE}" type="pres">
      <dgm:prSet presAssocID="{FF3FCA51-3B62-4815-9F1D-98AF39568FDD}" presName="parentNode" presStyleLbl="node1" presStyleIdx="2" presStyleCnt="3">
        <dgm:presLayoutVars>
          <dgm:chMax val="0"/>
          <dgm:bulletEnabled val="1"/>
        </dgm:presLayoutVars>
      </dgm:prSet>
      <dgm:spPr/>
    </dgm:pt>
    <dgm:pt modelId="{9856EC0A-84E7-4279-9D03-E9B2C2DEA9B2}" type="pres">
      <dgm:prSet presAssocID="{FF3FCA51-3B62-4815-9F1D-98AF39568FDD}" presName="childNode" presStyleLbl="node1" presStyleIdx="2" presStyleCnt="3">
        <dgm:presLayoutVars>
          <dgm:bulletEnabled val="1"/>
        </dgm:presLayoutVars>
      </dgm:prSet>
      <dgm:spPr/>
    </dgm:pt>
  </dgm:ptLst>
  <dgm:cxnLst>
    <dgm:cxn modelId="{76A15309-2B9E-401F-8818-5F337CE1CCFF}" srcId="{FF3FCA51-3B62-4815-9F1D-98AF39568FDD}" destId="{386A101D-250B-4581-AF46-A275C8D157C3}" srcOrd="0" destOrd="0" parTransId="{63422B53-1A08-47E7-8C93-BE4B61F73D90}" sibTransId="{8D57C32C-694A-42A8-9C30-C050868309F5}"/>
    <dgm:cxn modelId="{9C2C462D-503D-4F3E-A4DA-8A7813EC714D}" type="presOf" srcId="{E9C26539-4596-4D81-86BB-0518915A2A33}" destId="{05DC84AA-727C-469E-B538-55D6BC0B10FA}" srcOrd="1" destOrd="0" presId="urn:microsoft.com/office/officeart/2005/8/layout/hProcess7"/>
    <dgm:cxn modelId="{50575E5F-1B12-48CA-B47B-167994440F64}" srcId="{1987BBFF-49E6-4605-B02D-3267394BD2C8}" destId="{FF3FCA51-3B62-4815-9F1D-98AF39568FDD}" srcOrd="2" destOrd="0" parTransId="{1D6ED3D1-5064-4544-8612-4E8DECB1771F}" sibTransId="{915560C3-1AB0-4812-860B-5D82395B9DCC}"/>
    <dgm:cxn modelId="{E02A9041-9411-4517-9742-5019DAD1E965}" type="presOf" srcId="{E9C26539-4596-4D81-86BB-0518915A2A33}" destId="{28B63C1A-17C7-443A-911F-08271ABF1015}" srcOrd="0" destOrd="0" presId="urn:microsoft.com/office/officeart/2005/8/layout/hProcess7"/>
    <dgm:cxn modelId="{9F513146-97B1-4EA4-A2F1-C618DB567AC8}" srcId="{1987BBFF-49E6-4605-B02D-3267394BD2C8}" destId="{E9C26539-4596-4D81-86BB-0518915A2A33}" srcOrd="1" destOrd="0" parTransId="{2A916FFA-27A0-43AD-9C0E-239E4E51DE9D}" sibTransId="{D63B1D0E-793A-4D08-B701-CD2A8901D1A9}"/>
    <dgm:cxn modelId="{2CE1486A-2086-4C96-99BC-FA9FB4549C2C}" type="presOf" srcId="{FF3FCA51-3B62-4815-9F1D-98AF39568FDD}" destId="{983539FF-EACE-4CBA-B46F-0BAEAF7788AE}" srcOrd="1" destOrd="0" presId="urn:microsoft.com/office/officeart/2005/8/layout/hProcess7"/>
    <dgm:cxn modelId="{3CE7BB6A-0249-48A2-B25D-F194998228B1}" type="presOf" srcId="{386A101D-250B-4581-AF46-A275C8D157C3}" destId="{9856EC0A-84E7-4279-9D03-E9B2C2DEA9B2}" srcOrd="0" destOrd="0" presId="urn:microsoft.com/office/officeart/2005/8/layout/hProcess7"/>
    <dgm:cxn modelId="{82D6904F-8686-4DC3-A972-7D6A4FE0785C}" type="presOf" srcId="{4B91125A-04F2-4FD8-80B7-C99A2D54F533}" destId="{9E98A939-3660-4D96-BE25-DFF7E3E498B8}" srcOrd="1" destOrd="0" presId="urn:microsoft.com/office/officeart/2005/8/layout/hProcess7"/>
    <dgm:cxn modelId="{6D936F54-DA95-4883-9089-1424511EFEA2}" type="presOf" srcId="{4B91125A-04F2-4FD8-80B7-C99A2D54F533}" destId="{139C6262-9F06-4EBC-A098-8E24DBE6E13A}" srcOrd="0" destOrd="0" presId="urn:microsoft.com/office/officeart/2005/8/layout/hProcess7"/>
    <dgm:cxn modelId="{F7D00358-EE11-4D63-9361-6F65F4FB3E13}" type="presOf" srcId="{FF3FCA51-3B62-4815-9F1D-98AF39568FDD}" destId="{DBB51D92-9F6C-44B0-87EC-461E63801C70}" srcOrd="0" destOrd="0" presId="urn:microsoft.com/office/officeart/2005/8/layout/hProcess7"/>
    <dgm:cxn modelId="{A3E57D79-1803-4B07-93F6-00BED2D13C70}" srcId="{E9C26539-4596-4D81-86BB-0518915A2A33}" destId="{A3C94EC0-27BA-4051-85F5-F44E1591387E}" srcOrd="0" destOrd="0" parTransId="{8FDA9500-4ED4-45BD-BCE5-9335DED67508}" sibTransId="{F26065BE-344B-42E7-BFD5-26081A4A7411}"/>
    <dgm:cxn modelId="{E93C2287-D1EF-429C-B819-2B598C330C53}" type="presOf" srcId="{A3C94EC0-27BA-4051-85F5-F44E1591387E}" destId="{8ECE15E4-FD8F-4019-BDED-C3B7EA95ECE4}" srcOrd="0" destOrd="0" presId="urn:microsoft.com/office/officeart/2005/8/layout/hProcess7"/>
    <dgm:cxn modelId="{D3E9A98E-4BBA-4A71-9787-EB800262F13F}" type="presOf" srcId="{1987BBFF-49E6-4605-B02D-3267394BD2C8}" destId="{8E3A089D-4757-4C29-A7FD-47AF35E5A0BC}" srcOrd="0" destOrd="0" presId="urn:microsoft.com/office/officeart/2005/8/layout/hProcess7"/>
    <dgm:cxn modelId="{15DFEF93-D0C4-42AB-8B06-80FEB1A14BFD}" srcId="{4B91125A-04F2-4FD8-80B7-C99A2D54F533}" destId="{FCF39CC9-0ED7-425F-B090-C05DAC8FF729}" srcOrd="0" destOrd="0" parTransId="{1BCF4AF6-5C77-4BC6-A872-45F578C93E2F}" sibTransId="{55958166-D5C8-415E-A7C6-820C2552BCB7}"/>
    <dgm:cxn modelId="{8FA38EA0-78D7-4841-9616-D3C2964DECA2}" srcId="{1987BBFF-49E6-4605-B02D-3267394BD2C8}" destId="{4B91125A-04F2-4FD8-80B7-C99A2D54F533}" srcOrd="0" destOrd="0" parTransId="{BE8FC421-92F8-41C7-9166-0852F21E97ED}" sibTransId="{EE0C0CAA-2D4F-46A0-A3A7-869D2BE346F8}"/>
    <dgm:cxn modelId="{3E38B1EC-0CA3-42D6-A0D7-B2A60788559D}" type="presOf" srcId="{FCF39CC9-0ED7-425F-B090-C05DAC8FF729}" destId="{AFECF3C2-F498-4897-A65E-504CFD646F65}" srcOrd="0" destOrd="0" presId="urn:microsoft.com/office/officeart/2005/8/layout/hProcess7"/>
    <dgm:cxn modelId="{D5BFFD0B-B683-408B-B3F3-769DC5304914}" type="presParOf" srcId="{8E3A089D-4757-4C29-A7FD-47AF35E5A0BC}" destId="{1B32B07F-F24D-44A1-B626-DFFE8F4C62A2}" srcOrd="0" destOrd="0" presId="urn:microsoft.com/office/officeart/2005/8/layout/hProcess7"/>
    <dgm:cxn modelId="{503F1F5C-8BE8-406A-9484-CE3711D2896C}" type="presParOf" srcId="{1B32B07F-F24D-44A1-B626-DFFE8F4C62A2}" destId="{139C6262-9F06-4EBC-A098-8E24DBE6E13A}" srcOrd="0" destOrd="0" presId="urn:microsoft.com/office/officeart/2005/8/layout/hProcess7"/>
    <dgm:cxn modelId="{C8BE3404-9EEB-4FB9-9B45-6A4CCE00E31A}" type="presParOf" srcId="{1B32B07F-F24D-44A1-B626-DFFE8F4C62A2}" destId="{9E98A939-3660-4D96-BE25-DFF7E3E498B8}" srcOrd="1" destOrd="0" presId="urn:microsoft.com/office/officeart/2005/8/layout/hProcess7"/>
    <dgm:cxn modelId="{B34F446B-FF82-4564-9546-3AB77B5A5B4C}" type="presParOf" srcId="{1B32B07F-F24D-44A1-B626-DFFE8F4C62A2}" destId="{AFECF3C2-F498-4897-A65E-504CFD646F65}" srcOrd="2" destOrd="0" presId="urn:microsoft.com/office/officeart/2005/8/layout/hProcess7"/>
    <dgm:cxn modelId="{DBE0ABC3-0E56-40FC-ACFD-8DAD7D7C10E4}" type="presParOf" srcId="{8E3A089D-4757-4C29-A7FD-47AF35E5A0BC}" destId="{01D41570-40F8-4FCE-B545-AC08A3B6F005}" srcOrd="1" destOrd="0" presId="urn:microsoft.com/office/officeart/2005/8/layout/hProcess7"/>
    <dgm:cxn modelId="{BFDFE6EB-A236-4C68-B462-0BDEEDC2DFA2}" type="presParOf" srcId="{8E3A089D-4757-4C29-A7FD-47AF35E5A0BC}" destId="{A7DB0CBE-9840-4795-8445-64D3E8810B16}" srcOrd="2" destOrd="0" presId="urn:microsoft.com/office/officeart/2005/8/layout/hProcess7"/>
    <dgm:cxn modelId="{079F6116-5003-4F94-8C99-3801BD0CF22A}" type="presParOf" srcId="{A7DB0CBE-9840-4795-8445-64D3E8810B16}" destId="{FA22BAD1-9B2B-45BA-9167-B54A9A778346}" srcOrd="0" destOrd="0" presId="urn:microsoft.com/office/officeart/2005/8/layout/hProcess7"/>
    <dgm:cxn modelId="{3CEFF4AF-7EDE-4B4A-9A36-42D0DFBD7CD5}" type="presParOf" srcId="{A7DB0CBE-9840-4795-8445-64D3E8810B16}" destId="{E14285E0-82F3-4AB9-8BB7-47ADCBE445D5}" srcOrd="1" destOrd="0" presId="urn:microsoft.com/office/officeart/2005/8/layout/hProcess7"/>
    <dgm:cxn modelId="{0DEC38DE-5218-447E-9C6E-F4B9F05A428A}" type="presParOf" srcId="{A7DB0CBE-9840-4795-8445-64D3E8810B16}" destId="{E39CF1AB-435F-4179-A24D-41899FD13F68}" srcOrd="2" destOrd="0" presId="urn:microsoft.com/office/officeart/2005/8/layout/hProcess7"/>
    <dgm:cxn modelId="{6D9D528E-3CD6-4C6E-BAA6-0A27D94814A1}" type="presParOf" srcId="{8E3A089D-4757-4C29-A7FD-47AF35E5A0BC}" destId="{9C3540AE-103F-4346-B075-1FF364A7D708}" srcOrd="3" destOrd="0" presId="urn:microsoft.com/office/officeart/2005/8/layout/hProcess7"/>
    <dgm:cxn modelId="{0E467F0D-9766-40EA-8CE1-AE00C9985488}" type="presParOf" srcId="{8E3A089D-4757-4C29-A7FD-47AF35E5A0BC}" destId="{0938D13D-C847-4CE3-B07B-542FB490F589}" srcOrd="4" destOrd="0" presId="urn:microsoft.com/office/officeart/2005/8/layout/hProcess7"/>
    <dgm:cxn modelId="{694ECCAD-0F20-409B-A267-4E96D18D8CC3}" type="presParOf" srcId="{0938D13D-C847-4CE3-B07B-542FB490F589}" destId="{28B63C1A-17C7-443A-911F-08271ABF1015}" srcOrd="0" destOrd="0" presId="urn:microsoft.com/office/officeart/2005/8/layout/hProcess7"/>
    <dgm:cxn modelId="{279068F4-AA1F-4531-9A81-EE09F7AC5F8B}" type="presParOf" srcId="{0938D13D-C847-4CE3-B07B-542FB490F589}" destId="{05DC84AA-727C-469E-B538-55D6BC0B10FA}" srcOrd="1" destOrd="0" presId="urn:microsoft.com/office/officeart/2005/8/layout/hProcess7"/>
    <dgm:cxn modelId="{7240DAFB-3D89-4604-919F-44C06FBEF50D}" type="presParOf" srcId="{0938D13D-C847-4CE3-B07B-542FB490F589}" destId="{8ECE15E4-FD8F-4019-BDED-C3B7EA95ECE4}" srcOrd="2" destOrd="0" presId="urn:microsoft.com/office/officeart/2005/8/layout/hProcess7"/>
    <dgm:cxn modelId="{42E1EF29-16E9-4BB4-ACE8-614A932E2A8B}" type="presParOf" srcId="{8E3A089D-4757-4C29-A7FD-47AF35E5A0BC}" destId="{9E4D067D-DB99-47B8-89BC-FA805D8CFCC2}" srcOrd="5" destOrd="0" presId="urn:microsoft.com/office/officeart/2005/8/layout/hProcess7"/>
    <dgm:cxn modelId="{60FA6AF7-B260-4CC1-8882-91AA3F930484}" type="presParOf" srcId="{8E3A089D-4757-4C29-A7FD-47AF35E5A0BC}" destId="{DC716AFF-8280-4082-BC5A-0B235D9A7D9C}" srcOrd="6" destOrd="0" presId="urn:microsoft.com/office/officeart/2005/8/layout/hProcess7"/>
    <dgm:cxn modelId="{DB76C17C-4C8A-4758-A6E7-D5D93BA8E177}" type="presParOf" srcId="{DC716AFF-8280-4082-BC5A-0B235D9A7D9C}" destId="{84B7381A-53DF-4D67-B696-81315D7FAFED}" srcOrd="0" destOrd="0" presId="urn:microsoft.com/office/officeart/2005/8/layout/hProcess7"/>
    <dgm:cxn modelId="{F02D8868-2C4C-4857-81C6-8292B881844E}" type="presParOf" srcId="{DC716AFF-8280-4082-BC5A-0B235D9A7D9C}" destId="{1D840C07-A8FB-45AE-9382-C1EE3B1FB7E7}" srcOrd="1" destOrd="0" presId="urn:microsoft.com/office/officeart/2005/8/layout/hProcess7"/>
    <dgm:cxn modelId="{36CDF36B-48DA-4ADB-B22A-2543B8876722}" type="presParOf" srcId="{DC716AFF-8280-4082-BC5A-0B235D9A7D9C}" destId="{7D0567E3-346D-4A34-BE3C-A65AEAB4BB71}" srcOrd="2" destOrd="0" presId="urn:microsoft.com/office/officeart/2005/8/layout/hProcess7"/>
    <dgm:cxn modelId="{5F29A2C2-E5AB-4BDF-B644-ECB0A6DF4299}" type="presParOf" srcId="{8E3A089D-4757-4C29-A7FD-47AF35E5A0BC}" destId="{7059BF72-F2B1-407C-B4CB-3986CD4D1A4C}" srcOrd="7" destOrd="0" presId="urn:microsoft.com/office/officeart/2005/8/layout/hProcess7"/>
    <dgm:cxn modelId="{9ECEAF83-4A36-4822-9104-B952A65875A5}" type="presParOf" srcId="{8E3A089D-4757-4C29-A7FD-47AF35E5A0BC}" destId="{D2D47CC9-C515-470D-B83A-4322D3CD0B04}" srcOrd="8" destOrd="0" presId="urn:microsoft.com/office/officeart/2005/8/layout/hProcess7"/>
    <dgm:cxn modelId="{6D457A4E-2155-4086-936D-DF63560F5F64}" type="presParOf" srcId="{D2D47CC9-C515-470D-B83A-4322D3CD0B04}" destId="{DBB51D92-9F6C-44B0-87EC-461E63801C70}" srcOrd="0" destOrd="0" presId="urn:microsoft.com/office/officeart/2005/8/layout/hProcess7"/>
    <dgm:cxn modelId="{B98854CD-8371-45C4-9AD9-449478F7509E}" type="presParOf" srcId="{D2D47CC9-C515-470D-B83A-4322D3CD0B04}" destId="{983539FF-EACE-4CBA-B46F-0BAEAF7788AE}" srcOrd="1" destOrd="0" presId="urn:microsoft.com/office/officeart/2005/8/layout/hProcess7"/>
    <dgm:cxn modelId="{50388B3D-8F24-4F5B-A576-052159B362F5}" type="presParOf" srcId="{D2D47CC9-C515-470D-B83A-4322D3CD0B04}" destId="{9856EC0A-84E7-4279-9D03-E9B2C2DEA9B2}"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A37F6A-EE64-4D0B-8DFA-737DB8A0920F}"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IN"/>
        </a:p>
      </dgm:t>
    </dgm:pt>
    <dgm:pt modelId="{FE7D90FB-D1A5-4010-82E9-3D99122E9BBD}">
      <dgm:prSet phldrT="[Text]"/>
      <dgm:spPr/>
      <dgm:t>
        <a:bodyPr/>
        <a:lstStyle/>
        <a:p>
          <a:endParaRPr lang="en-IN" dirty="0"/>
        </a:p>
      </dgm:t>
    </dgm:pt>
    <dgm:pt modelId="{BE01B92C-114B-49D7-8510-6EE04C6B304E}" type="parTrans" cxnId="{A9BB35FC-4E14-4426-9DF5-D1606E550175}">
      <dgm:prSet/>
      <dgm:spPr/>
      <dgm:t>
        <a:bodyPr/>
        <a:lstStyle/>
        <a:p>
          <a:endParaRPr lang="en-IN"/>
        </a:p>
      </dgm:t>
    </dgm:pt>
    <dgm:pt modelId="{586FC516-158C-4C17-9F5A-500F3F7E4DE0}" type="sibTrans" cxnId="{A9BB35FC-4E14-4426-9DF5-D1606E550175}">
      <dgm:prSet/>
      <dgm:spPr/>
      <dgm:t>
        <a:bodyPr/>
        <a:lstStyle/>
        <a:p>
          <a:endParaRPr lang="en-IN"/>
        </a:p>
      </dgm:t>
    </dgm:pt>
    <dgm:pt modelId="{7CC8B554-F328-4FAA-BA76-4CF04BD8B802}">
      <dgm:prSet phldrT="[Text]"/>
      <dgm:spPr/>
      <dgm:t>
        <a:bodyPr/>
        <a:lstStyle/>
        <a:p>
          <a:endParaRPr lang="en-IN" dirty="0"/>
        </a:p>
      </dgm:t>
    </dgm:pt>
    <dgm:pt modelId="{E033BC8D-6357-4C82-9C12-199B998AD0CC}" type="parTrans" cxnId="{B5DA9ABB-2680-445D-ACF6-ED71D0CA1E45}">
      <dgm:prSet/>
      <dgm:spPr/>
      <dgm:t>
        <a:bodyPr/>
        <a:lstStyle/>
        <a:p>
          <a:endParaRPr lang="en-IN"/>
        </a:p>
      </dgm:t>
    </dgm:pt>
    <dgm:pt modelId="{2625C2B8-C942-43AB-AEFC-8E572FC8C07C}" type="sibTrans" cxnId="{B5DA9ABB-2680-445D-ACF6-ED71D0CA1E45}">
      <dgm:prSet/>
      <dgm:spPr/>
      <dgm:t>
        <a:bodyPr/>
        <a:lstStyle/>
        <a:p>
          <a:endParaRPr lang="en-IN"/>
        </a:p>
      </dgm:t>
    </dgm:pt>
    <dgm:pt modelId="{0485FCB3-93B8-466D-8848-36737CBE670D}">
      <dgm:prSet phldrT="[Text]"/>
      <dgm:spPr/>
      <dgm:t>
        <a:bodyPr/>
        <a:lstStyle/>
        <a:p>
          <a:r>
            <a:rPr lang="en-IN" b="1" dirty="0"/>
            <a:t>Development of Women and Child</a:t>
          </a:r>
        </a:p>
        <a:p>
          <a:r>
            <a:rPr lang="en-IN" b="0" dirty="0"/>
            <a:t>It developed various income generating scheme for needy women </a:t>
          </a:r>
        </a:p>
        <a:p>
          <a:endParaRPr lang="en-IN" b="1" dirty="0"/>
        </a:p>
      </dgm:t>
    </dgm:pt>
    <dgm:pt modelId="{6272C833-77F6-488A-B242-965F5E3EAD00}" type="parTrans" cxnId="{8AFA7A18-D8DE-4DA9-A9C5-82C772DBA810}">
      <dgm:prSet/>
      <dgm:spPr/>
      <dgm:t>
        <a:bodyPr/>
        <a:lstStyle/>
        <a:p>
          <a:endParaRPr lang="en-IN"/>
        </a:p>
      </dgm:t>
    </dgm:pt>
    <dgm:pt modelId="{2EC8615F-99BA-4EDB-9772-ECDD76AB82BB}" type="sibTrans" cxnId="{8AFA7A18-D8DE-4DA9-A9C5-82C772DBA810}">
      <dgm:prSet/>
      <dgm:spPr/>
      <dgm:t>
        <a:bodyPr/>
        <a:lstStyle/>
        <a:p>
          <a:endParaRPr lang="en-IN"/>
        </a:p>
      </dgm:t>
    </dgm:pt>
    <dgm:pt modelId="{07791A37-6C83-4FB4-940C-2B354B8009F4}">
      <dgm:prSet phldrT="[Text]"/>
      <dgm:spPr/>
      <dgm:t>
        <a:bodyPr/>
        <a:lstStyle/>
        <a:p>
          <a:endParaRPr lang="en-IN" dirty="0"/>
        </a:p>
      </dgm:t>
    </dgm:pt>
    <dgm:pt modelId="{E00E81AF-58EE-4A64-BC3A-C73F7905399A}" type="parTrans" cxnId="{04195F90-4D1F-47EB-B870-6DB5B40FC418}">
      <dgm:prSet/>
      <dgm:spPr/>
      <dgm:t>
        <a:bodyPr/>
        <a:lstStyle/>
        <a:p>
          <a:endParaRPr lang="en-IN"/>
        </a:p>
      </dgm:t>
    </dgm:pt>
    <dgm:pt modelId="{B26140A6-FCA5-450D-8260-C83DCBC65B1D}" type="sibTrans" cxnId="{04195F90-4D1F-47EB-B870-6DB5B40FC418}">
      <dgm:prSet/>
      <dgm:spPr/>
      <dgm:t>
        <a:bodyPr/>
        <a:lstStyle/>
        <a:p>
          <a:endParaRPr lang="en-IN"/>
        </a:p>
      </dgm:t>
    </dgm:pt>
    <dgm:pt modelId="{3041C388-85E1-42BC-871B-1B00C315612A}">
      <dgm:prSet phldrT="[Text]"/>
      <dgm:spPr/>
      <dgm:t>
        <a:bodyPr/>
        <a:lstStyle/>
        <a:p>
          <a:r>
            <a:rPr lang="en-IN" b="1" dirty="0"/>
            <a:t>Bank Of India</a:t>
          </a:r>
        </a:p>
        <a:p>
          <a:r>
            <a:rPr lang="en-IN" dirty="0"/>
            <a:t>‘Priyadarshini Yojana’</a:t>
          </a:r>
        </a:p>
        <a:p>
          <a:r>
            <a:rPr lang="en-IN" dirty="0"/>
            <a:t>Here bank has appointed entrepreneur development counsellor at every zonal office to provide financial assistance</a:t>
          </a:r>
        </a:p>
      </dgm:t>
    </dgm:pt>
    <dgm:pt modelId="{9AFE93ED-F47B-4986-A16B-A61183089FC3}" type="parTrans" cxnId="{BAABECDC-981F-4844-83A3-3BE993E9C59F}">
      <dgm:prSet/>
      <dgm:spPr/>
      <dgm:t>
        <a:bodyPr/>
        <a:lstStyle/>
        <a:p>
          <a:endParaRPr lang="en-IN"/>
        </a:p>
      </dgm:t>
    </dgm:pt>
    <dgm:pt modelId="{B7CABF46-164B-44F0-8DE3-E3CE34AA692D}" type="sibTrans" cxnId="{BAABECDC-981F-4844-83A3-3BE993E9C59F}">
      <dgm:prSet/>
      <dgm:spPr/>
      <dgm:t>
        <a:bodyPr/>
        <a:lstStyle/>
        <a:p>
          <a:endParaRPr lang="en-IN"/>
        </a:p>
      </dgm:t>
    </dgm:pt>
    <dgm:pt modelId="{F098230C-7EAF-4599-95CE-187917662FEB}">
      <dgm:prSet phldrT="[Text]"/>
      <dgm:spPr/>
      <dgm:t>
        <a:bodyPr/>
        <a:lstStyle/>
        <a:p>
          <a:endParaRPr lang="en-IN" sz="1700" dirty="0"/>
        </a:p>
      </dgm:t>
    </dgm:pt>
    <dgm:pt modelId="{F52E964D-9900-47F7-9069-EC6892E52CC6}" type="parTrans" cxnId="{E2276EDC-137C-4E3F-8D9B-026E1F543201}">
      <dgm:prSet/>
      <dgm:spPr/>
      <dgm:t>
        <a:bodyPr/>
        <a:lstStyle/>
        <a:p>
          <a:endParaRPr lang="en-IN"/>
        </a:p>
      </dgm:t>
    </dgm:pt>
    <dgm:pt modelId="{CC6B37CE-B184-473D-8B9C-86AEBB7CB626}" type="sibTrans" cxnId="{E2276EDC-137C-4E3F-8D9B-026E1F543201}">
      <dgm:prSet/>
      <dgm:spPr/>
      <dgm:t>
        <a:bodyPr/>
        <a:lstStyle/>
        <a:p>
          <a:endParaRPr lang="en-IN"/>
        </a:p>
      </dgm:t>
    </dgm:pt>
    <dgm:pt modelId="{AF57A5B5-A273-4EB2-B931-0B8F336FA2F6}">
      <dgm:prSet phldrT="[Text]"/>
      <dgm:spPr/>
      <dgm:t>
        <a:bodyPr/>
        <a:lstStyle/>
        <a:p>
          <a:endParaRPr lang="en-IN" sz="1700" dirty="0"/>
        </a:p>
      </dgm:t>
    </dgm:pt>
    <dgm:pt modelId="{19AE690C-9766-4668-8F9C-440F18F89DE8}" type="parTrans" cxnId="{DE721465-537D-4510-A8E8-1DA008610A5F}">
      <dgm:prSet/>
      <dgm:spPr/>
      <dgm:t>
        <a:bodyPr/>
        <a:lstStyle/>
        <a:p>
          <a:endParaRPr lang="en-IN"/>
        </a:p>
      </dgm:t>
    </dgm:pt>
    <dgm:pt modelId="{F3E4892F-531D-427F-A4A9-184548A1F814}" type="sibTrans" cxnId="{DE721465-537D-4510-A8E8-1DA008610A5F}">
      <dgm:prSet/>
      <dgm:spPr/>
      <dgm:t>
        <a:bodyPr/>
        <a:lstStyle/>
        <a:p>
          <a:endParaRPr lang="en-IN"/>
        </a:p>
      </dgm:t>
    </dgm:pt>
    <dgm:pt modelId="{A3604BCD-9453-4627-98E7-2607DB78267B}">
      <dgm:prSet phldrT="[Text]" custT="1"/>
      <dgm:spPr/>
      <dgm:t>
        <a:bodyPr/>
        <a:lstStyle/>
        <a:p>
          <a:r>
            <a:rPr lang="en-IN" sz="2800" b="1" dirty="0"/>
            <a:t>SIDBI</a:t>
          </a:r>
        </a:p>
        <a:p>
          <a:r>
            <a:rPr lang="en-IN" sz="1700" dirty="0"/>
            <a:t>‘</a:t>
          </a:r>
          <a:r>
            <a:rPr lang="en-IN" sz="2000" b="1" dirty="0" err="1"/>
            <a:t>Mahila</a:t>
          </a:r>
          <a:r>
            <a:rPr lang="en-IN" sz="2000" b="1" dirty="0"/>
            <a:t> </a:t>
          </a:r>
          <a:r>
            <a:rPr lang="en-IN" sz="2000" b="1" dirty="0" err="1"/>
            <a:t>udhyam</a:t>
          </a:r>
          <a:r>
            <a:rPr lang="en-IN" sz="2000" b="1" dirty="0"/>
            <a:t> Nidhi’</a:t>
          </a:r>
          <a:r>
            <a:rPr lang="en-IN" sz="2000" dirty="0"/>
            <a:t> it is an exclusive scheme for providing equity to women entrepreneur.</a:t>
          </a:r>
        </a:p>
        <a:p>
          <a:r>
            <a:rPr lang="en-IN" sz="2000" dirty="0"/>
            <a:t>‘</a:t>
          </a:r>
          <a:r>
            <a:rPr lang="en-IN" sz="2000" b="1" dirty="0" err="1"/>
            <a:t>Mahila</a:t>
          </a:r>
          <a:r>
            <a:rPr lang="en-IN" sz="2000" b="1" dirty="0"/>
            <a:t> Vikas Nidhi</a:t>
          </a:r>
          <a:r>
            <a:rPr lang="en-IN" sz="2000" dirty="0"/>
            <a:t>’ it offer training services to women entrepreneur</a:t>
          </a:r>
        </a:p>
      </dgm:t>
    </dgm:pt>
    <dgm:pt modelId="{9C019ED8-66F7-45ED-9910-7B25A50DCB3A}" type="sibTrans" cxnId="{2866A30F-D4A1-458F-80E4-89B7F44CC4BE}">
      <dgm:prSet/>
      <dgm:spPr/>
      <dgm:t>
        <a:bodyPr/>
        <a:lstStyle/>
        <a:p>
          <a:endParaRPr lang="en-IN"/>
        </a:p>
      </dgm:t>
    </dgm:pt>
    <dgm:pt modelId="{F0CD06A8-36F8-4374-B3D0-09C1170FAC0F}" type="parTrans" cxnId="{2866A30F-D4A1-458F-80E4-89B7F44CC4BE}">
      <dgm:prSet/>
      <dgm:spPr/>
      <dgm:t>
        <a:bodyPr/>
        <a:lstStyle/>
        <a:p>
          <a:endParaRPr lang="en-IN"/>
        </a:p>
      </dgm:t>
    </dgm:pt>
    <dgm:pt modelId="{ACA82D0C-A21B-4CBD-B000-84A4E7F485A5}">
      <dgm:prSet phldrT="[Text]"/>
      <dgm:spPr/>
      <dgm:t>
        <a:bodyPr/>
        <a:lstStyle/>
        <a:p>
          <a:endParaRPr lang="en-IN" b="1" dirty="0"/>
        </a:p>
      </dgm:t>
    </dgm:pt>
    <dgm:pt modelId="{0A849129-4755-444A-95DE-05F43466C6F1}" type="parTrans" cxnId="{0C87D103-FB56-4A42-B35A-6F8D0E3B458E}">
      <dgm:prSet/>
      <dgm:spPr/>
      <dgm:t>
        <a:bodyPr/>
        <a:lstStyle/>
        <a:p>
          <a:endParaRPr lang="en-IN"/>
        </a:p>
      </dgm:t>
    </dgm:pt>
    <dgm:pt modelId="{945AC52E-6F98-46E1-B1E4-AD0BD67DB7EE}" type="sibTrans" cxnId="{0C87D103-FB56-4A42-B35A-6F8D0E3B458E}">
      <dgm:prSet/>
      <dgm:spPr/>
      <dgm:t>
        <a:bodyPr/>
        <a:lstStyle/>
        <a:p>
          <a:endParaRPr lang="en-IN"/>
        </a:p>
      </dgm:t>
    </dgm:pt>
    <dgm:pt modelId="{265FAC66-322C-4530-9E61-CBD7C94F8D2B}" type="pres">
      <dgm:prSet presAssocID="{ABA37F6A-EE64-4D0B-8DFA-737DB8A0920F}" presName="Name0" presStyleCnt="0">
        <dgm:presLayoutVars>
          <dgm:dir/>
          <dgm:animLvl val="lvl"/>
          <dgm:resizeHandles val="exact"/>
        </dgm:presLayoutVars>
      </dgm:prSet>
      <dgm:spPr/>
    </dgm:pt>
    <dgm:pt modelId="{5F14E040-7A4E-49BA-84AE-4B4ACA2C860A}" type="pres">
      <dgm:prSet presAssocID="{FE7D90FB-D1A5-4010-82E9-3D99122E9BBD}" presName="compositeNode" presStyleCnt="0">
        <dgm:presLayoutVars>
          <dgm:bulletEnabled val="1"/>
        </dgm:presLayoutVars>
      </dgm:prSet>
      <dgm:spPr/>
    </dgm:pt>
    <dgm:pt modelId="{4E9B9821-7EDE-4F2A-9D1F-7DB0734EA815}" type="pres">
      <dgm:prSet presAssocID="{FE7D90FB-D1A5-4010-82E9-3D99122E9BBD}" presName="bgRect" presStyleLbl="node1" presStyleIdx="0" presStyleCnt="3" custScaleY="160824" custLinFactNeighborX="0" custLinFactNeighborY="707"/>
      <dgm:spPr/>
    </dgm:pt>
    <dgm:pt modelId="{DF3D45DB-29C7-4569-861C-DCE0A44A0E79}" type="pres">
      <dgm:prSet presAssocID="{FE7D90FB-D1A5-4010-82E9-3D99122E9BBD}" presName="parentNode" presStyleLbl="node1" presStyleIdx="0" presStyleCnt="3">
        <dgm:presLayoutVars>
          <dgm:chMax val="0"/>
          <dgm:bulletEnabled val="1"/>
        </dgm:presLayoutVars>
      </dgm:prSet>
      <dgm:spPr/>
    </dgm:pt>
    <dgm:pt modelId="{E1D5EBAE-6547-4BF5-BE86-0A4211D713A6}" type="pres">
      <dgm:prSet presAssocID="{FE7D90FB-D1A5-4010-82E9-3D99122E9BBD}" presName="childNode" presStyleLbl="node1" presStyleIdx="0" presStyleCnt="3">
        <dgm:presLayoutVars>
          <dgm:bulletEnabled val="1"/>
        </dgm:presLayoutVars>
      </dgm:prSet>
      <dgm:spPr/>
    </dgm:pt>
    <dgm:pt modelId="{7772D78B-C1A5-4A8F-BCC4-C7C035789442}" type="pres">
      <dgm:prSet presAssocID="{586FC516-158C-4C17-9F5A-500F3F7E4DE0}" presName="hSp" presStyleCnt="0"/>
      <dgm:spPr/>
    </dgm:pt>
    <dgm:pt modelId="{3F256C5C-34A4-4A1C-86EE-A5E7FFDFAF45}" type="pres">
      <dgm:prSet presAssocID="{586FC516-158C-4C17-9F5A-500F3F7E4DE0}" presName="vProcSp" presStyleCnt="0"/>
      <dgm:spPr/>
    </dgm:pt>
    <dgm:pt modelId="{B68A06F6-1514-44ED-A0E7-E01EA277E29D}" type="pres">
      <dgm:prSet presAssocID="{586FC516-158C-4C17-9F5A-500F3F7E4DE0}" presName="vSp1" presStyleCnt="0"/>
      <dgm:spPr/>
    </dgm:pt>
    <dgm:pt modelId="{2C811F51-1FD4-49A2-8DC4-5639A51292CB}" type="pres">
      <dgm:prSet presAssocID="{586FC516-158C-4C17-9F5A-500F3F7E4DE0}" presName="simulatedConn" presStyleLbl="solidFgAcc1" presStyleIdx="0" presStyleCnt="2"/>
      <dgm:spPr/>
    </dgm:pt>
    <dgm:pt modelId="{6315AEF0-ABC0-4D2E-8CDA-18A7CF2DD493}" type="pres">
      <dgm:prSet presAssocID="{586FC516-158C-4C17-9F5A-500F3F7E4DE0}" presName="vSp2" presStyleCnt="0"/>
      <dgm:spPr/>
    </dgm:pt>
    <dgm:pt modelId="{D67FF1E1-1B1C-4C65-95F2-77EC5DE384C0}" type="pres">
      <dgm:prSet presAssocID="{586FC516-158C-4C17-9F5A-500F3F7E4DE0}" presName="sibTrans" presStyleCnt="0"/>
      <dgm:spPr/>
    </dgm:pt>
    <dgm:pt modelId="{0AEBCCC2-86D4-4647-A08C-70F5C3237BAE}" type="pres">
      <dgm:prSet presAssocID="{7CC8B554-F328-4FAA-BA76-4CF04BD8B802}" presName="compositeNode" presStyleCnt="0">
        <dgm:presLayoutVars>
          <dgm:bulletEnabled val="1"/>
        </dgm:presLayoutVars>
      </dgm:prSet>
      <dgm:spPr/>
    </dgm:pt>
    <dgm:pt modelId="{D8BC324F-FD8F-4CB6-93DF-558FE989377C}" type="pres">
      <dgm:prSet presAssocID="{7CC8B554-F328-4FAA-BA76-4CF04BD8B802}" presName="bgRect" presStyleLbl="node1" presStyleIdx="1" presStyleCnt="3" custScaleY="162492"/>
      <dgm:spPr/>
    </dgm:pt>
    <dgm:pt modelId="{01361DC2-8C12-4597-8DAA-1654174B4964}" type="pres">
      <dgm:prSet presAssocID="{7CC8B554-F328-4FAA-BA76-4CF04BD8B802}" presName="parentNode" presStyleLbl="node1" presStyleIdx="1" presStyleCnt="3">
        <dgm:presLayoutVars>
          <dgm:chMax val="0"/>
          <dgm:bulletEnabled val="1"/>
        </dgm:presLayoutVars>
      </dgm:prSet>
      <dgm:spPr/>
    </dgm:pt>
    <dgm:pt modelId="{44C087EF-E1BA-4A4A-907F-17BDFBD91198}" type="pres">
      <dgm:prSet presAssocID="{7CC8B554-F328-4FAA-BA76-4CF04BD8B802}" presName="childNode" presStyleLbl="node1" presStyleIdx="1" presStyleCnt="3">
        <dgm:presLayoutVars>
          <dgm:bulletEnabled val="1"/>
        </dgm:presLayoutVars>
      </dgm:prSet>
      <dgm:spPr/>
    </dgm:pt>
    <dgm:pt modelId="{68C54C5F-D490-4329-A27B-BB61232C9E33}" type="pres">
      <dgm:prSet presAssocID="{2625C2B8-C942-43AB-AEFC-8E572FC8C07C}" presName="hSp" presStyleCnt="0"/>
      <dgm:spPr/>
    </dgm:pt>
    <dgm:pt modelId="{9F4621BD-18C2-49D9-8151-E6DB8419C9BA}" type="pres">
      <dgm:prSet presAssocID="{2625C2B8-C942-43AB-AEFC-8E572FC8C07C}" presName="vProcSp" presStyleCnt="0"/>
      <dgm:spPr/>
    </dgm:pt>
    <dgm:pt modelId="{012BAD31-E417-42F6-B9FE-C9D7AE614241}" type="pres">
      <dgm:prSet presAssocID="{2625C2B8-C942-43AB-AEFC-8E572FC8C07C}" presName="vSp1" presStyleCnt="0"/>
      <dgm:spPr/>
    </dgm:pt>
    <dgm:pt modelId="{32A04406-03B5-4AE7-A2FF-03AED0176AE2}" type="pres">
      <dgm:prSet presAssocID="{2625C2B8-C942-43AB-AEFC-8E572FC8C07C}" presName="simulatedConn" presStyleLbl="solidFgAcc1" presStyleIdx="1" presStyleCnt="2"/>
      <dgm:spPr/>
    </dgm:pt>
    <dgm:pt modelId="{405F91F9-3438-4A74-A2EC-97F624779ACD}" type="pres">
      <dgm:prSet presAssocID="{2625C2B8-C942-43AB-AEFC-8E572FC8C07C}" presName="vSp2" presStyleCnt="0"/>
      <dgm:spPr/>
    </dgm:pt>
    <dgm:pt modelId="{CA18DBEB-42EC-40F1-9A62-12F89D9804F3}" type="pres">
      <dgm:prSet presAssocID="{2625C2B8-C942-43AB-AEFC-8E572FC8C07C}" presName="sibTrans" presStyleCnt="0"/>
      <dgm:spPr/>
    </dgm:pt>
    <dgm:pt modelId="{ED915533-5EFB-4ECF-B3E8-52405B22A996}" type="pres">
      <dgm:prSet presAssocID="{07791A37-6C83-4FB4-940C-2B354B8009F4}" presName="compositeNode" presStyleCnt="0">
        <dgm:presLayoutVars>
          <dgm:bulletEnabled val="1"/>
        </dgm:presLayoutVars>
      </dgm:prSet>
      <dgm:spPr/>
    </dgm:pt>
    <dgm:pt modelId="{BADC7926-6827-4EC1-A224-29EDFC96CB6D}" type="pres">
      <dgm:prSet presAssocID="{07791A37-6C83-4FB4-940C-2B354B8009F4}" presName="bgRect" presStyleLbl="node1" presStyleIdx="2" presStyleCnt="3" custScaleY="164243"/>
      <dgm:spPr/>
    </dgm:pt>
    <dgm:pt modelId="{6A918D3A-A233-4DCE-A3B6-D8AF71A1E132}" type="pres">
      <dgm:prSet presAssocID="{07791A37-6C83-4FB4-940C-2B354B8009F4}" presName="parentNode" presStyleLbl="node1" presStyleIdx="2" presStyleCnt="3">
        <dgm:presLayoutVars>
          <dgm:chMax val="0"/>
          <dgm:bulletEnabled val="1"/>
        </dgm:presLayoutVars>
      </dgm:prSet>
      <dgm:spPr/>
    </dgm:pt>
    <dgm:pt modelId="{41185F62-B197-4381-A5BE-E2393BEDA774}" type="pres">
      <dgm:prSet presAssocID="{07791A37-6C83-4FB4-940C-2B354B8009F4}" presName="childNode" presStyleLbl="node1" presStyleIdx="2" presStyleCnt="3">
        <dgm:presLayoutVars>
          <dgm:bulletEnabled val="1"/>
        </dgm:presLayoutVars>
      </dgm:prSet>
      <dgm:spPr/>
    </dgm:pt>
  </dgm:ptLst>
  <dgm:cxnLst>
    <dgm:cxn modelId="{0C87D103-FB56-4A42-B35A-6F8D0E3B458E}" srcId="{7CC8B554-F328-4FAA-BA76-4CF04BD8B802}" destId="{ACA82D0C-A21B-4CBD-B000-84A4E7F485A5}" srcOrd="1" destOrd="0" parTransId="{0A849129-4755-444A-95DE-05F43466C6F1}" sibTransId="{945AC52E-6F98-46E1-B1E4-AD0BD67DB7EE}"/>
    <dgm:cxn modelId="{2866A30F-D4A1-458F-80E4-89B7F44CC4BE}" srcId="{FE7D90FB-D1A5-4010-82E9-3D99122E9BBD}" destId="{A3604BCD-9453-4627-98E7-2607DB78267B}" srcOrd="0" destOrd="0" parTransId="{F0CD06A8-36F8-4374-B3D0-09C1170FAC0F}" sibTransId="{9C019ED8-66F7-45ED-9910-7B25A50DCB3A}"/>
    <dgm:cxn modelId="{8AFA7A18-D8DE-4DA9-A9C5-82C772DBA810}" srcId="{7CC8B554-F328-4FAA-BA76-4CF04BD8B802}" destId="{0485FCB3-93B8-466D-8848-36737CBE670D}" srcOrd="0" destOrd="0" parTransId="{6272C833-77F6-488A-B242-965F5E3EAD00}" sibTransId="{2EC8615F-99BA-4EDB-9772-ECDD76AB82BB}"/>
    <dgm:cxn modelId="{B7CF9A18-A827-454A-AC87-EC21050B981B}" type="presOf" srcId="{0485FCB3-93B8-466D-8848-36737CBE670D}" destId="{44C087EF-E1BA-4A4A-907F-17BDFBD91198}" srcOrd="0" destOrd="0" presId="urn:microsoft.com/office/officeart/2005/8/layout/hProcess7"/>
    <dgm:cxn modelId="{7659F21B-671A-47E2-9313-075AE96317FB}" type="presOf" srcId="{AF57A5B5-A273-4EB2-B931-0B8F336FA2F6}" destId="{E1D5EBAE-6547-4BF5-BE86-0A4211D713A6}" srcOrd="0" destOrd="1" presId="urn:microsoft.com/office/officeart/2005/8/layout/hProcess7"/>
    <dgm:cxn modelId="{C362D222-877D-42E7-A5A2-F0A49279083D}" type="presOf" srcId="{3041C388-85E1-42BC-871B-1B00C315612A}" destId="{41185F62-B197-4381-A5BE-E2393BEDA774}" srcOrd="0" destOrd="0" presId="urn:microsoft.com/office/officeart/2005/8/layout/hProcess7"/>
    <dgm:cxn modelId="{C8BEC939-3EF1-48C3-80AF-12BEC12A9587}" type="presOf" srcId="{07791A37-6C83-4FB4-940C-2B354B8009F4}" destId="{BADC7926-6827-4EC1-A224-29EDFC96CB6D}" srcOrd="0" destOrd="0" presId="urn:microsoft.com/office/officeart/2005/8/layout/hProcess7"/>
    <dgm:cxn modelId="{DC63173D-20A0-4937-9920-BAEEC4A94D1C}" type="presOf" srcId="{FE7D90FB-D1A5-4010-82E9-3D99122E9BBD}" destId="{DF3D45DB-29C7-4569-861C-DCE0A44A0E79}" srcOrd="1" destOrd="0" presId="urn:microsoft.com/office/officeart/2005/8/layout/hProcess7"/>
    <dgm:cxn modelId="{E738D05F-D431-456B-9623-E2EB20F2A23A}" type="presOf" srcId="{ACA82D0C-A21B-4CBD-B000-84A4E7F485A5}" destId="{44C087EF-E1BA-4A4A-907F-17BDFBD91198}" srcOrd="0" destOrd="1" presId="urn:microsoft.com/office/officeart/2005/8/layout/hProcess7"/>
    <dgm:cxn modelId="{DE721465-537D-4510-A8E8-1DA008610A5F}" srcId="{FE7D90FB-D1A5-4010-82E9-3D99122E9BBD}" destId="{AF57A5B5-A273-4EB2-B931-0B8F336FA2F6}" srcOrd="1" destOrd="0" parTransId="{19AE690C-9766-4668-8F9C-440F18F89DE8}" sibTransId="{F3E4892F-531D-427F-A4A9-184548A1F814}"/>
    <dgm:cxn modelId="{D2863B65-A120-4076-B21D-6B396A588071}" type="presOf" srcId="{F098230C-7EAF-4599-95CE-187917662FEB}" destId="{E1D5EBAE-6547-4BF5-BE86-0A4211D713A6}" srcOrd="0" destOrd="2" presId="urn:microsoft.com/office/officeart/2005/8/layout/hProcess7"/>
    <dgm:cxn modelId="{8468784C-CE91-4E1E-88A5-673652614470}" type="presOf" srcId="{A3604BCD-9453-4627-98E7-2607DB78267B}" destId="{E1D5EBAE-6547-4BF5-BE86-0A4211D713A6}" srcOrd="0" destOrd="0" presId="urn:microsoft.com/office/officeart/2005/8/layout/hProcess7"/>
    <dgm:cxn modelId="{1452C273-1A0E-4230-921B-39EE208C3F43}" type="presOf" srcId="{7CC8B554-F328-4FAA-BA76-4CF04BD8B802}" destId="{01361DC2-8C12-4597-8DAA-1654174B4964}" srcOrd="1" destOrd="0" presId="urn:microsoft.com/office/officeart/2005/8/layout/hProcess7"/>
    <dgm:cxn modelId="{3E03578F-4A76-44F4-B0A4-D87958691306}" type="presOf" srcId="{07791A37-6C83-4FB4-940C-2B354B8009F4}" destId="{6A918D3A-A233-4DCE-A3B6-D8AF71A1E132}" srcOrd="1" destOrd="0" presId="urn:microsoft.com/office/officeart/2005/8/layout/hProcess7"/>
    <dgm:cxn modelId="{04195F90-4D1F-47EB-B870-6DB5B40FC418}" srcId="{ABA37F6A-EE64-4D0B-8DFA-737DB8A0920F}" destId="{07791A37-6C83-4FB4-940C-2B354B8009F4}" srcOrd="2" destOrd="0" parTransId="{E00E81AF-58EE-4A64-BC3A-C73F7905399A}" sibTransId="{B26140A6-FCA5-450D-8260-C83DCBC65B1D}"/>
    <dgm:cxn modelId="{CB4D7C92-5C2D-4079-A8FD-3C16CE355597}" type="presOf" srcId="{7CC8B554-F328-4FAA-BA76-4CF04BD8B802}" destId="{D8BC324F-FD8F-4CB6-93DF-558FE989377C}" srcOrd="0" destOrd="0" presId="urn:microsoft.com/office/officeart/2005/8/layout/hProcess7"/>
    <dgm:cxn modelId="{B5DA9ABB-2680-445D-ACF6-ED71D0CA1E45}" srcId="{ABA37F6A-EE64-4D0B-8DFA-737DB8A0920F}" destId="{7CC8B554-F328-4FAA-BA76-4CF04BD8B802}" srcOrd="1" destOrd="0" parTransId="{E033BC8D-6357-4C82-9C12-199B998AD0CC}" sibTransId="{2625C2B8-C942-43AB-AEFC-8E572FC8C07C}"/>
    <dgm:cxn modelId="{E2276EDC-137C-4E3F-8D9B-026E1F543201}" srcId="{FE7D90FB-D1A5-4010-82E9-3D99122E9BBD}" destId="{F098230C-7EAF-4599-95CE-187917662FEB}" srcOrd="2" destOrd="0" parTransId="{F52E964D-9900-47F7-9069-EC6892E52CC6}" sibTransId="{CC6B37CE-B184-473D-8B9C-86AEBB7CB626}"/>
    <dgm:cxn modelId="{BAABECDC-981F-4844-83A3-3BE993E9C59F}" srcId="{07791A37-6C83-4FB4-940C-2B354B8009F4}" destId="{3041C388-85E1-42BC-871B-1B00C315612A}" srcOrd="0" destOrd="0" parTransId="{9AFE93ED-F47B-4986-A16B-A61183089FC3}" sibTransId="{B7CABF46-164B-44F0-8DE3-E3CE34AA692D}"/>
    <dgm:cxn modelId="{D8D0A5E4-F7BC-41B9-B194-622F5BC2AF26}" type="presOf" srcId="{FE7D90FB-D1A5-4010-82E9-3D99122E9BBD}" destId="{4E9B9821-7EDE-4F2A-9D1F-7DB0734EA815}" srcOrd="0" destOrd="0" presId="urn:microsoft.com/office/officeart/2005/8/layout/hProcess7"/>
    <dgm:cxn modelId="{433A49E7-93F6-4827-9F04-C45B86404B3F}" type="presOf" srcId="{ABA37F6A-EE64-4D0B-8DFA-737DB8A0920F}" destId="{265FAC66-322C-4530-9E61-CBD7C94F8D2B}" srcOrd="0" destOrd="0" presId="urn:microsoft.com/office/officeart/2005/8/layout/hProcess7"/>
    <dgm:cxn modelId="{A9BB35FC-4E14-4426-9DF5-D1606E550175}" srcId="{ABA37F6A-EE64-4D0B-8DFA-737DB8A0920F}" destId="{FE7D90FB-D1A5-4010-82E9-3D99122E9BBD}" srcOrd="0" destOrd="0" parTransId="{BE01B92C-114B-49D7-8510-6EE04C6B304E}" sibTransId="{586FC516-158C-4C17-9F5A-500F3F7E4DE0}"/>
    <dgm:cxn modelId="{DD3480A4-FE9C-4493-A242-59027994B72F}" type="presParOf" srcId="{265FAC66-322C-4530-9E61-CBD7C94F8D2B}" destId="{5F14E040-7A4E-49BA-84AE-4B4ACA2C860A}" srcOrd="0" destOrd="0" presId="urn:microsoft.com/office/officeart/2005/8/layout/hProcess7"/>
    <dgm:cxn modelId="{41B49317-90C3-4E66-BF9F-FC5A700447A4}" type="presParOf" srcId="{5F14E040-7A4E-49BA-84AE-4B4ACA2C860A}" destId="{4E9B9821-7EDE-4F2A-9D1F-7DB0734EA815}" srcOrd="0" destOrd="0" presId="urn:microsoft.com/office/officeart/2005/8/layout/hProcess7"/>
    <dgm:cxn modelId="{83E99239-EC83-4CFA-92C9-C98789A41815}" type="presParOf" srcId="{5F14E040-7A4E-49BA-84AE-4B4ACA2C860A}" destId="{DF3D45DB-29C7-4569-861C-DCE0A44A0E79}" srcOrd="1" destOrd="0" presId="urn:microsoft.com/office/officeart/2005/8/layout/hProcess7"/>
    <dgm:cxn modelId="{34E69CAA-D0DB-4289-B5E6-30B882C291DC}" type="presParOf" srcId="{5F14E040-7A4E-49BA-84AE-4B4ACA2C860A}" destId="{E1D5EBAE-6547-4BF5-BE86-0A4211D713A6}" srcOrd="2" destOrd="0" presId="urn:microsoft.com/office/officeart/2005/8/layout/hProcess7"/>
    <dgm:cxn modelId="{0A2B5497-3D95-4730-88B1-10BEA9B55CC5}" type="presParOf" srcId="{265FAC66-322C-4530-9E61-CBD7C94F8D2B}" destId="{7772D78B-C1A5-4A8F-BCC4-C7C035789442}" srcOrd="1" destOrd="0" presId="urn:microsoft.com/office/officeart/2005/8/layout/hProcess7"/>
    <dgm:cxn modelId="{4F3B272D-1F76-4F3F-B6F7-C2A617F9BF9E}" type="presParOf" srcId="{265FAC66-322C-4530-9E61-CBD7C94F8D2B}" destId="{3F256C5C-34A4-4A1C-86EE-A5E7FFDFAF45}" srcOrd="2" destOrd="0" presId="urn:microsoft.com/office/officeart/2005/8/layout/hProcess7"/>
    <dgm:cxn modelId="{C3B08917-020A-42F2-A010-8DDFAC81E80D}" type="presParOf" srcId="{3F256C5C-34A4-4A1C-86EE-A5E7FFDFAF45}" destId="{B68A06F6-1514-44ED-A0E7-E01EA277E29D}" srcOrd="0" destOrd="0" presId="urn:microsoft.com/office/officeart/2005/8/layout/hProcess7"/>
    <dgm:cxn modelId="{22DD6B9B-9590-45F9-AFFF-F9D3D5F4A628}" type="presParOf" srcId="{3F256C5C-34A4-4A1C-86EE-A5E7FFDFAF45}" destId="{2C811F51-1FD4-49A2-8DC4-5639A51292CB}" srcOrd="1" destOrd="0" presId="urn:microsoft.com/office/officeart/2005/8/layout/hProcess7"/>
    <dgm:cxn modelId="{FB1118B1-FAE3-43F1-BF79-DDDBFD253326}" type="presParOf" srcId="{3F256C5C-34A4-4A1C-86EE-A5E7FFDFAF45}" destId="{6315AEF0-ABC0-4D2E-8CDA-18A7CF2DD493}" srcOrd="2" destOrd="0" presId="urn:microsoft.com/office/officeart/2005/8/layout/hProcess7"/>
    <dgm:cxn modelId="{556A3781-620B-43CA-9026-7822A36299E5}" type="presParOf" srcId="{265FAC66-322C-4530-9E61-CBD7C94F8D2B}" destId="{D67FF1E1-1B1C-4C65-95F2-77EC5DE384C0}" srcOrd="3" destOrd="0" presId="urn:microsoft.com/office/officeart/2005/8/layout/hProcess7"/>
    <dgm:cxn modelId="{E5B49BCB-A2A3-4E22-8DAF-9C642387FD02}" type="presParOf" srcId="{265FAC66-322C-4530-9E61-CBD7C94F8D2B}" destId="{0AEBCCC2-86D4-4647-A08C-70F5C3237BAE}" srcOrd="4" destOrd="0" presId="urn:microsoft.com/office/officeart/2005/8/layout/hProcess7"/>
    <dgm:cxn modelId="{5C1E9D40-C625-49A4-A43D-2BA75B1B71FF}" type="presParOf" srcId="{0AEBCCC2-86D4-4647-A08C-70F5C3237BAE}" destId="{D8BC324F-FD8F-4CB6-93DF-558FE989377C}" srcOrd="0" destOrd="0" presId="urn:microsoft.com/office/officeart/2005/8/layout/hProcess7"/>
    <dgm:cxn modelId="{016710BB-12C7-4780-A53C-EB7EB9410AB0}" type="presParOf" srcId="{0AEBCCC2-86D4-4647-A08C-70F5C3237BAE}" destId="{01361DC2-8C12-4597-8DAA-1654174B4964}" srcOrd="1" destOrd="0" presId="urn:microsoft.com/office/officeart/2005/8/layout/hProcess7"/>
    <dgm:cxn modelId="{372619FB-1208-47E6-ACEF-CC40F07EB721}" type="presParOf" srcId="{0AEBCCC2-86D4-4647-A08C-70F5C3237BAE}" destId="{44C087EF-E1BA-4A4A-907F-17BDFBD91198}" srcOrd="2" destOrd="0" presId="urn:microsoft.com/office/officeart/2005/8/layout/hProcess7"/>
    <dgm:cxn modelId="{DCEB76F2-04E9-45CB-8033-D1050B6E8092}" type="presParOf" srcId="{265FAC66-322C-4530-9E61-CBD7C94F8D2B}" destId="{68C54C5F-D490-4329-A27B-BB61232C9E33}" srcOrd="5" destOrd="0" presId="urn:microsoft.com/office/officeart/2005/8/layout/hProcess7"/>
    <dgm:cxn modelId="{86DC3BF8-B8DB-46CC-827F-F99528B8064B}" type="presParOf" srcId="{265FAC66-322C-4530-9E61-CBD7C94F8D2B}" destId="{9F4621BD-18C2-49D9-8151-E6DB8419C9BA}" srcOrd="6" destOrd="0" presId="urn:microsoft.com/office/officeart/2005/8/layout/hProcess7"/>
    <dgm:cxn modelId="{2208D311-BBF2-46A7-9C77-CCEF0F5D3BC5}" type="presParOf" srcId="{9F4621BD-18C2-49D9-8151-E6DB8419C9BA}" destId="{012BAD31-E417-42F6-B9FE-C9D7AE614241}" srcOrd="0" destOrd="0" presId="urn:microsoft.com/office/officeart/2005/8/layout/hProcess7"/>
    <dgm:cxn modelId="{641E7CC3-D5FD-4678-9095-2298375F4B78}" type="presParOf" srcId="{9F4621BD-18C2-49D9-8151-E6DB8419C9BA}" destId="{32A04406-03B5-4AE7-A2FF-03AED0176AE2}" srcOrd="1" destOrd="0" presId="urn:microsoft.com/office/officeart/2005/8/layout/hProcess7"/>
    <dgm:cxn modelId="{20A54342-6890-416B-98CA-1C7A1B0514D5}" type="presParOf" srcId="{9F4621BD-18C2-49D9-8151-E6DB8419C9BA}" destId="{405F91F9-3438-4A74-A2EC-97F624779ACD}" srcOrd="2" destOrd="0" presId="urn:microsoft.com/office/officeart/2005/8/layout/hProcess7"/>
    <dgm:cxn modelId="{DEC27B85-6A9C-46DE-A127-6E243B625BAD}" type="presParOf" srcId="{265FAC66-322C-4530-9E61-CBD7C94F8D2B}" destId="{CA18DBEB-42EC-40F1-9A62-12F89D9804F3}" srcOrd="7" destOrd="0" presId="urn:microsoft.com/office/officeart/2005/8/layout/hProcess7"/>
    <dgm:cxn modelId="{102B5A83-87D9-4395-809D-3CC8F60E46FB}" type="presParOf" srcId="{265FAC66-322C-4530-9E61-CBD7C94F8D2B}" destId="{ED915533-5EFB-4ECF-B3E8-52405B22A996}" srcOrd="8" destOrd="0" presId="urn:microsoft.com/office/officeart/2005/8/layout/hProcess7"/>
    <dgm:cxn modelId="{C7E28D72-C5CD-42BA-9968-2FBE1125BA79}" type="presParOf" srcId="{ED915533-5EFB-4ECF-B3E8-52405B22A996}" destId="{BADC7926-6827-4EC1-A224-29EDFC96CB6D}" srcOrd="0" destOrd="0" presId="urn:microsoft.com/office/officeart/2005/8/layout/hProcess7"/>
    <dgm:cxn modelId="{BDF9E6E4-F9FB-42D3-B78D-026F3A62B734}" type="presParOf" srcId="{ED915533-5EFB-4ECF-B3E8-52405B22A996}" destId="{6A918D3A-A233-4DCE-A3B6-D8AF71A1E132}" srcOrd="1" destOrd="0" presId="urn:microsoft.com/office/officeart/2005/8/layout/hProcess7"/>
    <dgm:cxn modelId="{3E9B0361-6835-4ECC-A648-8A8034E54A78}" type="presParOf" srcId="{ED915533-5EFB-4ECF-B3E8-52405B22A996}" destId="{41185F62-B197-4381-A5BE-E2393BEDA774}"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8FF2A7-3900-4B36-B351-1BE658F9C3EF}"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IN"/>
        </a:p>
      </dgm:t>
    </dgm:pt>
    <dgm:pt modelId="{0025B18B-A538-4A65-89D7-223E979488B4}">
      <dgm:prSet phldrT="[Text]"/>
      <dgm:spPr/>
      <dgm:t>
        <a:bodyPr/>
        <a:lstStyle/>
        <a:p>
          <a:endParaRPr lang="en-IN" dirty="0"/>
        </a:p>
      </dgm:t>
    </dgm:pt>
    <dgm:pt modelId="{2EBFF679-E42B-4154-9C0F-1423795BD03F}" type="parTrans" cxnId="{CB9F2C45-0E2C-4B9C-B482-6E5D6AEB27FB}">
      <dgm:prSet/>
      <dgm:spPr/>
      <dgm:t>
        <a:bodyPr/>
        <a:lstStyle/>
        <a:p>
          <a:endParaRPr lang="en-IN"/>
        </a:p>
      </dgm:t>
    </dgm:pt>
    <dgm:pt modelId="{15441F7E-BDD0-425A-A1BA-35ABF9FAF972}" type="sibTrans" cxnId="{CB9F2C45-0E2C-4B9C-B482-6E5D6AEB27FB}">
      <dgm:prSet/>
      <dgm:spPr/>
      <dgm:t>
        <a:bodyPr/>
        <a:lstStyle/>
        <a:p>
          <a:endParaRPr lang="en-IN"/>
        </a:p>
      </dgm:t>
    </dgm:pt>
    <dgm:pt modelId="{1768F537-4528-4721-854F-3255684E6C69}">
      <dgm:prSet phldrT="[Text]" custT="1"/>
      <dgm:spPr/>
      <dgm:t>
        <a:bodyPr/>
        <a:lstStyle/>
        <a:p>
          <a:r>
            <a:rPr lang="en-IN" sz="2000" dirty="0"/>
            <a:t>SBI</a:t>
          </a:r>
        </a:p>
      </dgm:t>
    </dgm:pt>
    <dgm:pt modelId="{34C14876-20D2-49F2-AD31-662439918903}" type="parTrans" cxnId="{D32B4473-F007-4D1C-885D-B6D9A80B4347}">
      <dgm:prSet/>
      <dgm:spPr/>
      <dgm:t>
        <a:bodyPr/>
        <a:lstStyle/>
        <a:p>
          <a:endParaRPr lang="en-IN"/>
        </a:p>
      </dgm:t>
    </dgm:pt>
    <dgm:pt modelId="{76B5F803-F8A0-4093-9CA3-6C8E5215C09A}" type="sibTrans" cxnId="{D32B4473-F007-4D1C-885D-B6D9A80B4347}">
      <dgm:prSet/>
      <dgm:spPr/>
      <dgm:t>
        <a:bodyPr/>
        <a:lstStyle/>
        <a:p>
          <a:endParaRPr lang="en-IN"/>
        </a:p>
      </dgm:t>
    </dgm:pt>
    <dgm:pt modelId="{07323C03-4D15-49B5-B5CC-074BB4666975}">
      <dgm:prSet phldrT="[Text]"/>
      <dgm:spPr/>
      <dgm:t>
        <a:bodyPr/>
        <a:lstStyle/>
        <a:p>
          <a:endParaRPr lang="en-IN" dirty="0"/>
        </a:p>
      </dgm:t>
    </dgm:pt>
    <dgm:pt modelId="{7BB8BA34-99FB-4AB2-AAF2-7760FC9108CA}" type="parTrans" cxnId="{88E1C019-C1FB-4CBF-857D-537C7E67D6E8}">
      <dgm:prSet/>
      <dgm:spPr/>
      <dgm:t>
        <a:bodyPr/>
        <a:lstStyle/>
        <a:p>
          <a:endParaRPr lang="en-IN"/>
        </a:p>
      </dgm:t>
    </dgm:pt>
    <dgm:pt modelId="{DDD887D9-4D15-4D40-AF87-0617050AE694}" type="sibTrans" cxnId="{88E1C019-C1FB-4CBF-857D-537C7E67D6E8}">
      <dgm:prSet/>
      <dgm:spPr/>
      <dgm:t>
        <a:bodyPr/>
        <a:lstStyle/>
        <a:p>
          <a:endParaRPr lang="en-IN"/>
        </a:p>
      </dgm:t>
    </dgm:pt>
    <dgm:pt modelId="{8CE30492-951E-4259-88BF-47478F81EE12}">
      <dgm:prSet phldrT="[Text]" custT="1"/>
      <dgm:spPr/>
      <dgm:t>
        <a:bodyPr/>
        <a:lstStyle/>
        <a:p>
          <a:endParaRPr lang="en-IN" sz="2000" b="1" dirty="0"/>
        </a:p>
        <a:p>
          <a:r>
            <a:rPr lang="en-IN" sz="2000" b="1" dirty="0"/>
            <a:t>District Industrial centre</a:t>
          </a:r>
        </a:p>
      </dgm:t>
    </dgm:pt>
    <dgm:pt modelId="{1C1EE46B-6BF5-40B8-9EE5-0709FBAD5D9C}" type="parTrans" cxnId="{9E9D7E36-4736-4B35-8181-14C940D8D13A}">
      <dgm:prSet/>
      <dgm:spPr/>
      <dgm:t>
        <a:bodyPr/>
        <a:lstStyle/>
        <a:p>
          <a:endParaRPr lang="en-IN"/>
        </a:p>
      </dgm:t>
    </dgm:pt>
    <dgm:pt modelId="{F9693557-ECED-4DB4-87C4-B83B23E2147E}" type="sibTrans" cxnId="{9E9D7E36-4736-4B35-8181-14C940D8D13A}">
      <dgm:prSet/>
      <dgm:spPr/>
      <dgm:t>
        <a:bodyPr/>
        <a:lstStyle/>
        <a:p>
          <a:endParaRPr lang="en-IN"/>
        </a:p>
      </dgm:t>
    </dgm:pt>
    <dgm:pt modelId="{2BE3E093-359B-47D9-8E3C-2CC45AA25A37}">
      <dgm:prSet phldrT="[Text]" custT="1"/>
      <dgm:spPr/>
      <dgm:t>
        <a:bodyPr/>
        <a:lstStyle/>
        <a:p>
          <a:r>
            <a:rPr lang="en-IN" sz="1800" dirty="0"/>
            <a:t>Loans </a:t>
          </a:r>
          <a:r>
            <a:rPr lang="en-IN" sz="1800" dirty="0" err="1"/>
            <a:t>upto</a:t>
          </a:r>
          <a:r>
            <a:rPr lang="en-IN" sz="1800" dirty="0"/>
            <a:t> Rs 25,000to women entrepreneur to set up business unit. To qualify for this women has to manage the business by herself and should have 51%financial stake in the organisation </a:t>
          </a:r>
        </a:p>
        <a:p>
          <a:endParaRPr lang="en-IN" sz="2800" dirty="0"/>
        </a:p>
      </dgm:t>
    </dgm:pt>
    <dgm:pt modelId="{93E4E965-BBE0-4C92-A905-1759FA9A9434}" type="parTrans" cxnId="{20E7248B-8C9F-4180-9A7C-D220631A0E3B}">
      <dgm:prSet/>
      <dgm:spPr/>
      <dgm:t>
        <a:bodyPr/>
        <a:lstStyle/>
        <a:p>
          <a:endParaRPr lang="en-IN"/>
        </a:p>
      </dgm:t>
    </dgm:pt>
    <dgm:pt modelId="{C048EFF6-660B-4BF0-8FE0-F249ED566694}" type="sibTrans" cxnId="{20E7248B-8C9F-4180-9A7C-D220631A0E3B}">
      <dgm:prSet/>
      <dgm:spPr/>
      <dgm:t>
        <a:bodyPr/>
        <a:lstStyle/>
        <a:p>
          <a:endParaRPr lang="en-IN"/>
        </a:p>
      </dgm:t>
    </dgm:pt>
    <dgm:pt modelId="{32B59475-1A06-41A7-BBE5-0B6D91840B09}">
      <dgm:prSet phldrT="[Text]" custT="1"/>
      <dgm:spPr/>
      <dgm:t>
        <a:bodyPr/>
        <a:lstStyle/>
        <a:p>
          <a:r>
            <a:rPr lang="en-IN" sz="1800" b="0" dirty="0"/>
            <a:t>The concept of DIC was proposed in 1977 and implemented in 1979. it provide special assistance to women entrepreneur of SSI unit in respect of training, research and marketing assistance</a:t>
          </a:r>
        </a:p>
      </dgm:t>
    </dgm:pt>
    <dgm:pt modelId="{E383CC16-73B3-46C3-9EAE-DB0283B5649C}" type="parTrans" cxnId="{EB692F6C-6619-4073-9807-2322FDCAEEC9}">
      <dgm:prSet/>
      <dgm:spPr/>
      <dgm:t>
        <a:bodyPr/>
        <a:lstStyle/>
        <a:p>
          <a:endParaRPr lang="en-IN"/>
        </a:p>
      </dgm:t>
    </dgm:pt>
    <dgm:pt modelId="{BD4BED78-68D0-4454-9D1F-5AD5435E3BAA}" type="sibTrans" cxnId="{EB692F6C-6619-4073-9807-2322FDCAEEC9}">
      <dgm:prSet/>
      <dgm:spPr/>
      <dgm:t>
        <a:bodyPr/>
        <a:lstStyle/>
        <a:p>
          <a:endParaRPr lang="en-IN"/>
        </a:p>
      </dgm:t>
    </dgm:pt>
    <dgm:pt modelId="{940EECB9-40A7-4DE5-87C4-9D9170DA27DB}">
      <dgm:prSet phldrT="[Text]"/>
      <dgm:spPr/>
      <dgm:t>
        <a:bodyPr/>
        <a:lstStyle/>
        <a:p>
          <a:endParaRPr lang="en-IN" dirty="0"/>
        </a:p>
      </dgm:t>
    </dgm:pt>
    <dgm:pt modelId="{33B975D5-3608-4B7C-A8A6-E28794E33B37}" type="sibTrans" cxnId="{16D20243-E837-4EFC-8684-FBBD4F8B976D}">
      <dgm:prSet/>
      <dgm:spPr/>
      <dgm:t>
        <a:bodyPr/>
        <a:lstStyle/>
        <a:p>
          <a:endParaRPr lang="en-IN"/>
        </a:p>
      </dgm:t>
    </dgm:pt>
    <dgm:pt modelId="{23ABEA25-0EFC-44CF-B007-F390C0D52BB1}" type="parTrans" cxnId="{16D20243-E837-4EFC-8684-FBBD4F8B976D}">
      <dgm:prSet/>
      <dgm:spPr/>
      <dgm:t>
        <a:bodyPr/>
        <a:lstStyle/>
        <a:p>
          <a:endParaRPr lang="en-IN"/>
        </a:p>
      </dgm:t>
    </dgm:pt>
    <dgm:pt modelId="{C270D5A0-810D-468A-AD5D-95A3F3C32934}">
      <dgm:prSet phldrT="[Text]" custT="1"/>
      <dgm:spPr/>
      <dgm:t>
        <a:bodyPr/>
        <a:lstStyle/>
        <a:p>
          <a:endParaRPr lang="en-IN" sz="2000" b="1" dirty="0"/>
        </a:p>
        <a:p>
          <a:r>
            <a:rPr lang="en-IN" sz="2000" b="1" dirty="0"/>
            <a:t>SFC and SIDC</a:t>
          </a:r>
        </a:p>
      </dgm:t>
    </dgm:pt>
    <dgm:pt modelId="{441B2DD3-4C80-4B8E-B56B-B1823E563157}" type="sibTrans" cxnId="{FD52E0EA-1E9B-40A3-8E40-B260DBBDF2E5}">
      <dgm:prSet/>
      <dgm:spPr/>
      <dgm:t>
        <a:bodyPr/>
        <a:lstStyle/>
        <a:p>
          <a:endParaRPr lang="en-IN"/>
        </a:p>
      </dgm:t>
    </dgm:pt>
    <dgm:pt modelId="{3840FDF9-9429-4C64-8524-D29137C900E3}" type="parTrans" cxnId="{FD52E0EA-1E9B-40A3-8E40-B260DBBDF2E5}">
      <dgm:prSet/>
      <dgm:spPr/>
      <dgm:t>
        <a:bodyPr/>
        <a:lstStyle/>
        <a:p>
          <a:endParaRPr lang="en-IN"/>
        </a:p>
      </dgm:t>
    </dgm:pt>
    <dgm:pt modelId="{673D383D-9C00-4165-A8B1-0E919656D9A2}">
      <dgm:prSet phldrT="[Text]" custT="1"/>
      <dgm:spPr/>
      <dgm:t>
        <a:bodyPr/>
        <a:lstStyle/>
        <a:p>
          <a:r>
            <a:rPr lang="en-IN" sz="2000" b="0" dirty="0"/>
            <a:t>Women entrepreneur </a:t>
          </a:r>
          <a:r>
            <a:rPr lang="en-IN" sz="2000" b="0" dirty="0" err="1"/>
            <a:t>caan</a:t>
          </a:r>
          <a:r>
            <a:rPr lang="en-IN" sz="2000" b="0" dirty="0"/>
            <a:t> take direct finance for setting up of an enterprise</a:t>
          </a:r>
        </a:p>
      </dgm:t>
    </dgm:pt>
    <dgm:pt modelId="{F638F025-948E-4403-A744-1194932A7EBA}" type="parTrans" cxnId="{2993F3D5-5335-4319-AB8A-E0FECE2B1866}">
      <dgm:prSet/>
      <dgm:spPr/>
      <dgm:t>
        <a:bodyPr/>
        <a:lstStyle/>
        <a:p>
          <a:endParaRPr lang="en-IN"/>
        </a:p>
      </dgm:t>
    </dgm:pt>
    <dgm:pt modelId="{BD3EC339-D536-4E4A-8D5D-ABEA46FA5F74}" type="sibTrans" cxnId="{2993F3D5-5335-4319-AB8A-E0FECE2B1866}">
      <dgm:prSet/>
      <dgm:spPr/>
      <dgm:t>
        <a:bodyPr/>
        <a:lstStyle/>
        <a:p>
          <a:endParaRPr lang="en-IN"/>
        </a:p>
      </dgm:t>
    </dgm:pt>
    <dgm:pt modelId="{14EEBD5A-5217-4D2C-B814-FBD6167651C3}" type="pres">
      <dgm:prSet presAssocID="{178FF2A7-3900-4B36-B351-1BE658F9C3EF}" presName="Name0" presStyleCnt="0">
        <dgm:presLayoutVars>
          <dgm:dir/>
          <dgm:animLvl val="lvl"/>
          <dgm:resizeHandles val="exact"/>
        </dgm:presLayoutVars>
      </dgm:prSet>
      <dgm:spPr/>
    </dgm:pt>
    <dgm:pt modelId="{0FC52078-820D-4D78-AA63-CE2E39EF425A}" type="pres">
      <dgm:prSet presAssocID="{0025B18B-A538-4A65-89D7-223E979488B4}" presName="compositeNode" presStyleCnt="0">
        <dgm:presLayoutVars>
          <dgm:bulletEnabled val="1"/>
        </dgm:presLayoutVars>
      </dgm:prSet>
      <dgm:spPr/>
    </dgm:pt>
    <dgm:pt modelId="{D49264FF-38D7-4968-894C-0D7C0FC1B04C}" type="pres">
      <dgm:prSet presAssocID="{0025B18B-A538-4A65-89D7-223E979488B4}" presName="bgRect" presStyleLbl="node1" presStyleIdx="0" presStyleCnt="3" custScaleY="164161"/>
      <dgm:spPr/>
    </dgm:pt>
    <dgm:pt modelId="{737F8039-DDEA-4F64-B18D-C26A1A69E8AE}" type="pres">
      <dgm:prSet presAssocID="{0025B18B-A538-4A65-89D7-223E979488B4}" presName="parentNode" presStyleLbl="node1" presStyleIdx="0" presStyleCnt="3">
        <dgm:presLayoutVars>
          <dgm:chMax val="0"/>
          <dgm:bulletEnabled val="1"/>
        </dgm:presLayoutVars>
      </dgm:prSet>
      <dgm:spPr/>
    </dgm:pt>
    <dgm:pt modelId="{F4796877-F2D4-4E85-94A0-47F09E42B96B}" type="pres">
      <dgm:prSet presAssocID="{0025B18B-A538-4A65-89D7-223E979488B4}" presName="childNode" presStyleLbl="node1" presStyleIdx="0" presStyleCnt="3">
        <dgm:presLayoutVars>
          <dgm:bulletEnabled val="1"/>
        </dgm:presLayoutVars>
      </dgm:prSet>
      <dgm:spPr/>
    </dgm:pt>
    <dgm:pt modelId="{3AB86859-C339-46A2-B066-B3635CEAFE0C}" type="pres">
      <dgm:prSet presAssocID="{15441F7E-BDD0-425A-A1BA-35ABF9FAF972}" presName="hSp" presStyleCnt="0"/>
      <dgm:spPr/>
    </dgm:pt>
    <dgm:pt modelId="{2A9F567B-8DED-4197-A53F-A790DAB9CB0D}" type="pres">
      <dgm:prSet presAssocID="{15441F7E-BDD0-425A-A1BA-35ABF9FAF972}" presName="vProcSp" presStyleCnt="0"/>
      <dgm:spPr/>
    </dgm:pt>
    <dgm:pt modelId="{C00587BA-DF9E-47E3-B56B-644711799B2E}" type="pres">
      <dgm:prSet presAssocID="{15441F7E-BDD0-425A-A1BA-35ABF9FAF972}" presName="vSp1" presStyleCnt="0"/>
      <dgm:spPr/>
    </dgm:pt>
    <dgm:pt modelId="{5FE7B066-7E3F-42AF-926C-BDAD234EE9AE}" type="pres">
      <dgm:prSet presAssocID="{15441F7E-BDD0-425A-A1BA-35ABF9FAF972}" presName="simulatedConn" presStyleLbl="solidFgAcc1" presStyleIdx="0" presStyleCnt="2"/>
      <dgm:spPr/>
    </dgm:pt>
    <dgm:pt modelId="{4B4DF9F4-FF75-4FFD-8268-2517C08EB2B2}" type="pres">
      <dgm:prSet presAssocID="{15441F7E-BDD0-425A-A1BA-35ABF9FAF972}" presName="vSp2" presStyleCnt="0"/>
      <dgm:spPr/>
    </dgm:pt>
    <dgm:pt modelId="{8DF1D887-7FFC-4D03-967D-E32CFCAB5239}" type="pres">
      <dgm:prSet presAssocID="{15441F7E-BDD0-425A-A1BA-35ABF9FAF972}" presName="sibTrans" presStyleCnt="0"/>
      <dgm:spPr/>
    </dgm:pt>
    <dgm:pt modelId="{9EB30B5E-3817-48C7-A5BC-CA3648F9B1DA}" type="pres">
      <dgm:prSet presAssocID="{07323C03-4D15-49B5-B5CC-074BB4666975}" presName="compositeNode" presStyleCnt="0">
        <dgm:presLayoutVars>
          <dgm:bulletEnabled val="1"/>
        </dgm:presLayoutVars>
      </dgm:prSet>
      <dgm:spPr/>
    </dgm:pt>
    <dgm:pt modelId="{E229D9D8-CADD-4065-B180-4B8C8500C28A}" type="pres">
      <dgm:prSet presAssocID="{07323C03-4D15-49B5-B5CC-074BB4666975}" presName="bgRect" presStyleLbl="node1" presStyleIdx="1" presStyleCnt="3" custScaleY="162076"/>
      <dgm:spPr/>
    </dgm:pt>
    <dgm:pt modelId="{C12E1795-D37B-48CE-B419-11FCEB5F20D6}" type="pres">
      <dgm:prSet presAssocID="{07323C03-4D15-49B5-B5CC-074BB4666975}" presName="parentNode" presStyleLbl="node1" presStyleIdx="1" presStyleCnt="3">
        <dgm:presLayoutVars>
          <dgm:chMax val="0"/>
          <dgm:bulletEnabled val="1"/>
        </dgm:presLayoutVars>
      </dgm:prSet>
      <dgm:spPr/>
    </dgm:pt>
    <dgm:pt modelId="{AF63D560-1FB4-4B66-BAA0-199EB99833A7}" type="pres">
      <dgm:prSet presAssocID="{07323C03-4D15-49B5-B5CC-074BB4666975}" presName="childNode" presStyleLbl="node1" presStyleIdx="1" presStyleCnt="3">
        <dgm:presLayoutVars>
          <dgm:bulletEnabled val="1"/>
        </dgm:presLayoutVars>
      </dgm:prSet>
      <dgm:spPr/>
    </dgm:pt>
    <dgm:pt modelId="{2EF14A52-75B8-41D5-B0F9-029B170F3E1A}" type="pres">
      <dgm:prSet presAssocID="{DDD887D9-4D15-4D40-AF87-0617050AE694}" presName="hSp" presStyleCnt="0"/>
      <dgm:spPr/>
    </dgm:pt>
    <dgm:pt modelId="{2FFD43DF-9CCE-480E-A80D-D2CFFD084682}" type="pres">
      <dgm:prSet presAssocID="{DDD887D9-4D15-4D40-AF87-0617050AE694}" presName="vProcSp" presStyleCnt="0"/>
      <dgm:spPr/>
    </dgm:pt>
    <dgm:pt modelId="{448DEA90-5AE5-45C3-9E44-8D9F52B8245B}" type="pres">
      <dgm:prSet presAssocID="{DDD887D9-4D15-4D40-AF87-0617050AE694}" presName="vSp1" presStyleCnt="0"/>
      <dgm:spPr/>
    </dgm:pt>
    <dgm:pt modelId="{546F4E76-ADF2-4B6E-8B29-153DFC653A76}" type="pres">
      <dgm:prSet presAssocID="{DDD887D9-4D15-4D40-AF87-0617050AE694}" presName="simulatedConn" presStyleLbl="solidFgAcc1" presStyleIdx="1" presStyleCnt="2"/>
      <dgm:spPr/>
    </dgm:pt>
    <dgm:pt modelId="{B8C9A29F-9018-4052-8425-DFACA11CF534}" type="pres">
      <dgm:prSet presAssocID="{DDD887D9-4D15-4D40-AF87-0617050AE694}" presName="vSp2" presStyleCnt="0"/>
      <dgm:spPr/>
    </dgm:pt>
    <dgm:pt modelId="{3174C5F4-727C-4F53-8789-A4FBD2CAF2C8}" type="pres">
      <dgm:prSet presAssocID="{DDD887D9-4D15-4D40-AF87-0617050AE694}" presName="sibTrans" presStyleCnt="0"/>
      <dgm:spPr/>
    </dgm:pt>
    <dgm:pt modelId="{D3CD0066-3153-4C71-AEE4-9C3EC0644C23}" type="pres">
      <dgm:prSet presAssocID="{940EECB9-40A7-4DE5-87C4-9D9170DA27DB}" presName="compositeNode" presStyleCnt="0">
        <dgm:presLayoutVars>
          <dgm:bulletEnabled val="1"/>
        </dgm:presLayoutVars>
      </dgm:prSet>
      <dgm:spPr/>
    </dgm:pt>
    <dgm:pt modelId="{3F854588-9C16-492C-A67F-A1D2F5149DED}" type="pres">
      <dgm:prSet presAssocID="{940EECB9-40A7-4DE5-87C4-9D9170DA27DB}" presName="bgRect" presStyleLbl="node1" presStyleIdx="2" presStyleCnt="3" custScaleY="164161"/>
      <dgm:spPr/>
    </dgm:pt>
    <dgm:pt modelId="{2398BE41-B16E-49D1-9742-652F5C5AC006}" type="pres">
      <dgm:prSet presAssocID="{940EECB9-40A7-4DE5-87C4-9D9170DA27DB}" presName="parentNode" presStyleLbl="node1" presStyleIdx="2" presStyleCnt="3">
        <dgm:presLayoutVars>
          <dgm:chMax val="0"/>
          <dgm:bulletEnabled val="1"/>
        </dgm:presLayoutVars>
      </dgm:prSet>
      <dgm:spPr/>
    </dgm:pt>
    <dgm:pt modelId="{3C6D8889-EFC3-494C-B612-C2C18A4EDB59}" type="pres">
      <dgm:prSet presAssocID="{940EECB9-40A7-4DE5-87C4-9D9170DA27DB}" presName="childNode" presStyleLbl="node1" presStyleIdx="2" presStyleCnt="3">
        <dgm:presLayoutVars>
          <dgm:bulletEnabled val="1"/>
        </dgm:presLayoutVars>
      </dgm:prSet>
      <dgm:spPr/>
    </dgm:pt>
  </dgm:ptLst>
  <dgm:cxnLst>
    <dgm:cxn modelId="{E7A1860D-8F85-4225-A4BC-1BEF699420B3}" type="presOf" srcId="{07323C03-4D15-49B5-B5CC-074BB4666975}" destId="{C12E1795-D37B-48CE-B419-11FCEB5F20D6}" srcOrd="1" destOrd="0" presId="urn:microsoft.com/office/officeart/2005/8/layout/hProcess7"/>
    <dgm:cxn modelId="{A228570E-6811-4BE2-A798-C4B6E3EBE3A9}" type="presOf" srcId="{940EECB9-40A7-4DE5-87C4-9D9170DA27DB}" destId="{3F854588-9C16-492C-A67F-A1D2F5149DED}" srcOrd="0" destOrd="0" presId="urn:microsoft.com/office/officeart/2005/8/layout/hProcess7"/>
    <dgm:cxn modelId="{54EF3D16-0490-48F2-B555-96BBA983FA43}" type="presOf" srcId="{0025B18B-A538-4A65-89D7-223E979488B4}" destId="{D49264FF-38D7-4968-894C-0D7C0FC1B04C}" srcOrd="0" destOrd="0" presId="urn:microsoft.com/office/officeart/2005/8/layout/hProcess7"/>
    <dgm:cxn modelId="{88E1C019-C1FB-4CBF-857D-537C7E67D6E8}" srcId="{178FF2A7-3900-4B36-B351-1BE658F9C3EF}" destId="{07323C03-4D15-49B5-B5CC-074BB4666975}" srcOrd="1" destOrd="0" parTransId="{7BB8BA34-99FB-4AB2-AAF2-7760FC9108CA}" sibTransId="{DDD887D9-4D15-4D40-AF87-0617050AE694}"/>
    <dgm:cxn modelId="{1B975323-1FF2-41B5-B7AA-B8320E21F5C5}" type="presOf" srcId="{0025B18B-A538-4A65-89D7-223E979488B4}" destId="{737F8039-DDEA-4F64-B18D-C26A1A69E8AE}" srcOrd="1" destOrd="0" presId="urn:microsoft.com/office/officeart/2005/8/layout/hProcess7"/>
    <dgm:cxn modelId="{C9D9802B-0595-4D7D-88A1-705713984782}" type="presOf" srcId="{940EECB9-40A7-4DE5-87C4-9D9170DA27DB}" destId="{2398BE41-B16E-49D1-9742-652F5C5AC006}" srcOrd="1" destOrd="0" presId="urn:microsoft.com/office/officeart/2005/8/layout/hProcess7"/>
    <dgm:cxn modelId="{9E9D7E36-4736-4B35-8181-14C940D8D13A}" srcId="{07323C03-4D15-49B5-B5CC-074BB4666975}" destId="{8CE30492-951E-4259-88BF-47478F81EE12}" srcOrd="0" destOrd="0" parTransId="{1C1EE46B-6BF5-40B8-9EE5-0709FBAD5D9C}" sibTransId="{F9693557-ECED-4DB4-87C4-B83B23E2147E}"/>
    <dgm:cxn modelId="{D0C55161-5ED0-4C1A-B6D4-311F6CC8577B}" type="presOf" srcId="{32B59475-1A06-41A7-BBE5-0B6D91840B09}" destId="{AF63D560-1FB4-4B66-BAA0-199EB99833A7}" srcOrd="0" destOrd="1" presId="urn:microsoft.com/office/officeart/2005/8/layout/hProcess7"/>
    <dgm:cxn modelId="{16D20243-E837-4EFC-8684-FBBD4F8B976D}" srcId="{178FF2A7-3900-4B36-B351-1BE658F9C3EF}" destId="{940EECB9-40A7-4DE5-87C4-9D9170DA27DB}" srcOrd="2" destOrd="0" parTransId="{23ABEA25-0EFC-44CF-B007-F390C0D52BB1}" sibTransId="{33B975D5-3608-4B7C-A8A6-E28794E33B37}"/>
    <dgm:cxn modelId="{CB9F2C45-0E2C-4B9C-B482-6E5D6AEB27FB}" srcId="{178FF2A7-3900-4B36-B351-1BE658F9C3EF}" destId="{0025B18B-A538-4A65-89D7-223E979488B4}" srcOrd="0" destOrd="0" parTransId="{2EBFF679-E42B-4154-9C0F-1423795BD03F}" sibTransId="{15441F7E-BDD0-425A-A1BA-35ABF9FAF972}"/>
    <dgm:cxn modelId="{D785696A-0BDD-4B38-97CB-BEED3920113E}" type="presOf" srcId="{8CE30492-951E-4259-88BF-47478F81EE12}" destId="{AF63D560-1FB4-4B66-BAA0-199EB99833A7}" srcOrd="0" destOrd="0" presId="urn:microsoft.com/office/officeart/2005/8/layout/hProcess7"/>
    <dgm:cxn modelId="{25D3816A-F597-4272-BF69-ADD004BAECA8}" type="presOf" srcId="{178FF2A7-3900-4B36-B351-1BE658F9C3EF}" destId="{14EEBD5A-5217-4D2C-B814-FBD6167651C3}" srcOrd="0" destOrd="0" presId="urn:microsoft.com/office/officeart/2005/8/layout/hProcess7"/>
    <dgm:cxn modelId="{EB692F6C-6619-4073-9807-2322FDCAEEC9}" srcId="{07323C03-4D15-49B5-B5CC-074BB4666975}" destId="{32B59475-1A06-41A7-BBE5-0B6D91840B09}" srcOrd="1" destOrd="0" parTransId="{E383CC16-73B3-46C3-9EAE-DB0283B5649C}" sibTransId="{BD4BED78-68D0-4454-9D1F-5AD5435E3BAA}"/>
    <dgm:cxn modelId="{D32B4473-F007-4D1C-885D-B6D9A80B4347}" srcId="{0025B18B-A538-4A65-89D7-223E979488B4}" destId="{1768F537-4528-4721-854F-3255684E6C69}" srcOrd="0" destOrd="0" parTransId="{34C14876-20D2-49F2-AD31-662439918903}" sibTransId="{76B5F803-F8A0-4093-9CA3-6C8E5215C09A}"/>
    <dgm:cxn modelId="{B22D2B54-4C64-49CD-AC9C-5645A12B2F12}" type="presOf" srcId="{2BE3E093-359B-47D9-8E3C-2CC45AA25A37}" destId="{F4796877-F2D4-4E85-94A0-47F09E42B96B}" srcOrd="0" destOrd="1" presId="urn:microsoft.com/office/officeart/2005/8/layout/hProcess7"/>
    <dgm:cxn modelId="{20E7248B-8C9F-4180-9A7C-D220631A0E3B}" srcId="{0025B18B-A538-4A65-89D7-223E979488B4}" destId="{2BE3E093-359B-47D9-8E3C-2CC45AA25A37}" srcOrd="1" destOrd="0" parTransId="{93E4E965-BBE0-4C92-A905-1759FA9A9434}" sibTransId="{C048EFF6-660B-4BF0-8FE0-F249ED566694}"/>
    <dgm:cxn modelId="{0B34CBA0-428C-440F-848E-7B4166F47036}" type="presOf" srcId="{07323C03-4D15-49B5-B5CC-074BB4666975}" destId="{E229D9D8-CADD-4065-B180-4B8C8500C28A}" srcOrd="0" destOrd="0" presId="urn:microsoft.com/office/officeart/2005/8/layout/hProcess7"/>
    <dgm:cxn modelId="{CB511CA5-31A7-47B5-8B9D-9E7278335EB3}" type="presOf" srcId="{673D383D-9C00-4165-A8B1-0E919656D9A2}" destId="{3C6D8889-EFC3-494C-B612-C2C18A4EDB59}" srcOrd="0" destOrd="1" presId="urn:microsoft.com/office/officeart/2005/8/layout/hProcess7"/>
    <dgm:cxn modelId="{48D62BD3-94E4-4904-A0B2-D74E2CFFD443}" type="presOf" srcId="{1768F537-4528-4721-854F-3255684E6C69}" destId="{F4796877-F2D4-4E85-94A0-47F09E42B96B}" srcOrd="0" destOrd="0" presId="urn:microsoft.com/office/officeart/2005/8/layout/hProcess7"/>
    <dgm:cxn modelId="{2993F3D5-5335-4319-AB8A-E0FECE2B1866}" srcId="{940EECB9-40A7-4DE5-87C4-9D9170DA27DB}" destId="{673D383D-9C00-4165-A8B1-0E919656D9A2}" srcOrd="1" destOrd="0" parTransId="{F638F025-948E-4403-A744-1194932A7EBA}" sibTransId="{BD3EC339-D536-4E4A-8D5D-ABEA46FA5F74}"/>
    <dgm:cxn modelId="{FA7F15E4-C05D-45E4-AA9E-5A008CE71994}" type="presOf" srcId="{C270D5A0-810D-468A-AD5D-95A3F3C32934}" destId="{3C6D8889-EFC3-494C-B612-C2C18A4EDB59}" srcOrd="0" destOrd="0" presId="urn:microsoft.com/office/officeart/2005/8/layout/hProcess7"/>
    <dgm:cxn modelId="{FD52E0EA-1E9B-40A3-8E40-B260DBBDF2E5}" srcId="{940EECB9-40A7-4DE5-87C4-9D9170DA27DB}" destId="{C270D5A0-810D-468A-AD5D-95A3F3C32934}" srcOrd="0" destOrd="0" parTransId="{3840FDF9-9429-4C64-8524-D29137C900E3}" sibTransId="{441B2DD3-4C80-4B8E-B56B-B1823E563157}"/>
    <dgm:cxn modelId="{4FA304B3-0BB7-42E4-9079-EC77041D3793}" type="presParOf" srcId="{14EEBD5A-5217-4D2C-B814-FBD6167651C3}" destId="{0FC52078-820D-4D78-AA63-CE2E39EF425A}" srcOrd="0" destOrd="0" presId="urn:microsoft.com/office/officeart/2005/8/layout/hProcess7"/>
    <dgm:cxn modelId="{9F9B40B8-EA6B-4C73-B2E1-6DE587B61D67}" type="presParOf" srcId="{0FC52078-820D-4D78-AA63-CE2E39EF425A}" destId="{D49264FF-38D7-4968-894C-0D7C0FC1B04C}" srcOrd="0" destOrd="0" presId="urn:microsoft.com/office/officeart/2005/8/layout/hProcess7"/>
    <dgm:cxn modelId="{44D7DB65-C4DA-43D0-9671-7D1E6E119FBE}" type="presParOf" srcId="{0FC52078-820D-4D78-AA63-CE2E39EF425A}" destId="{737F8039-DDEA-4F64-B18D-C26A1A69E8AE}" srcOrd="1" destOrd="0" presId="urn:microsoft.com/office/officeart/2005/8/layout/hProcess7"/>
    <dgm:cxn modelId="{B0BA079B-D60B-4083-B2CE-CA4751155E12}" type="presParOf" srcId="{0FC52078-820D-4D78-AA63-CE2E39EF425A}" destId="{F4796877-F2D4-4E85-94A0-47F09E42B96B}" srcOrd="2" destOrd="0" presId="urn:microsoft.com/office/officeart/2005/8/layout/hProcess7"/>
    <dgm:cxn modelId="{4D068B24-3742-4947-9C2B-48913C3EAE4B}" type="presParOf" srcId="{14EEBD5A-5217-4D2C-B814-FBD6167651C3}" destId="{3AB86859-C339-46A2-B066-B3635CEAFE0C}" srcOrd="1" destOrd="0" presId="urn:microsoft.com/office/officeart/2005/8/layout/hProcess7"/>
    <dgm:cxn modelId="{55AE2386-7678-46E7-8EC9-1EA17177371F}" type="presParOf" srcId="{14EEBD5A-5217-4D2C-B814-FBD6167651C3}" destId="{2A9F567B-8DED-4197-A53F-A790DAB9CB0D}" srcOrd="2" destOrd="0" presId="urn:microsoft.com/office/officeart/2005/8/layout/hProcess7"/>
    <dgm:cxn modelId="{C862D1EE-3878-4B9D-B296-FCCEDEE680E0}" type="presParOf" srcId="{2A9F567B-8DED-4197-A53F-A790DAB9CB0D}" destId="{C00587BA-DF9E-47E3-B56B-644711799B2E}" srcOrd="0" destOrd="0" presId="urn:microsoft.com/office/officeart/2005/8/layout/hProcess7"/>
    <dgm:cxn modelId="{84AAE1A5-5469-4CF3-A579-086FF5CFF4D3}" type="presParOf" srcId="{2A9F567B-8DED-4197-A53F-A790DAB9CB0D}" destId="{5FE7B066-7E3F-42AF-926C-BDAD234EE9AE}" srcOrd="1" destOrd="0" presId="urn:microsoft.com/office/officeart/2005/8/layout/hProcess7"/>
    <dgm:cxn modelId="{B4155757-8F07-4D29-85C1-F988515ED40A}" type="presParOf" srcId="{2A9F567B-8DED-4197-A53F-A790DAB9CB0D}" destId="{4B4DF9F4-FF75-4FFD-8268-2517C08EB2B2}" srcOrd="2" destOrd="0" presId="urn:microsoft.com/office/officeart/2005/8/layout/hProcess7"/>
    <dgm:cxn modelId="{FF062546-DD4E-4F0C-956E-1274EEC048CA}" type="presParOf" srcId="{14EEBD5A-5217-4D2C-B814-FBD6167651C3}" destId="{8DF1D887-7FFC-4D03-967D-E32CFCAB5239}" srcOrd="3" destOrd="0" presId="urn:microsoft.com/office/officeart/2005/8/layout/hProcess7"/>
    <dgm:cxn modelId="{6C037986-648A-4E7C-A701-4D176D65AD13}" type="presParOf" srcId="{14EEBD5A-5217-4D2C-B814-FBD6167651C3}" destId="{9EB30B5E-3817-48C7-A5BC-CA3648F9B1DA}" srcOrd="4" destOrd="0" presId="urn:microsoft.com/office/officeart/2005/8/layout/hProcess7"/>
    <dgm:cxn modelId="{E14EB87A-3779-4676-8D66-B73A5F77F3F0}" type="presParOf" srcId="{9EB30B5E-3817-48C7-A5BC-CA3648F9B1DA}" destId="{E229D9D8-CADD-4065-B180-4B8C8500C28A}" srcOrd="0" destOrd="0" presId="urn:microsoft.com/office/officeart/2005/8/layout/hProcess7"/>
    <dgm:cxn modelId="{B0A6F8C8-A6F0-4E2C-8DCE-70BAC0E83160}" type="presParOf" srcId="{9EB30B5E-3817-48C7-A5BC-CA3648F9B1DA}" destId="{C12E1795-D37B-48CE-B419-11FCEB5F20D6}" srcOrd="1" destOrd="0" presId="urn:microsoft.com/office/officeart/2005/8/layout/hProcess7"/>
    <dgm:cxn modelId="{C120CFE6-4AAC-47F1-B6A1-1FF599D7F90B}" type="presParOf" srcId="{9EB30B5E-3817-48C7-A5BC-CA3648F9B1DA}" destId="{AF63D560-1FB4-4B66-BAA0-199EB99833A7}" srcOrd="2" destOrd="0" presId="urn:microsoft.com/office/officeart/2005/8/layout/hProcess7"/>
    <dgm:cxn modelId="{3E5E4902-CC44-490F-8E21-9D6FFE1AC998}" type="presParOf" srcId="{14EEBD5A-5217-4D2C-B814-FBD6167651C3}" destId="{2EF14A52-75B8-41D5-B0F9-029B170F3E1A}" srcOrd="5" destOrd="0" presId="urn:microsoft.com/office/officeart/2005/8/layout/hProcess7"/>
    <dgm:cxn modelId="{7F8579B6-6F37-4768-8404-A5F7366E4A05}" type="presParOf" srcId="{14EEBD5A-5217-4D2C-B814-FBD6167651C3}" destId="{2FFD43DF-9CCE-480E-A80D-D2CFFD084682}" srcOrd="6" destOrd="0" presId="urn:microsoft.com/office/officeart/2005/8/layout/hProcess7"/>
    <dgm:cxn modelId="{0F44BC5B-2285-4EE1-B59A-D53BC8E5BEB9}" type="presParOf" srcId="{2FFD43DF-9CCE-480E-A80D-D2CFFD084682}" destId="{448DEA90-5AE5-45C3-9E44-8D9F52B8245B}" srcOrd="0" destOrd="0" presId="urn:microsoft.com/office/officeart/2005/8/layout/hProcess7"/>
    <dgm:cxn modelId="{85794DE7-9887-4698-93D1-CBE02C42FC21}" type="presParOf" srcId="{2FFD43DF-9CCE-480E-A80D-D2CFFD084682}" destId="{546F4E76-ADF2-4B6E-8B29-153DFC653A76}" srcOrd="1" destOrd="0" presId="urn:microsoft.com/office/officeart/2005/8/layout/hProcess7"/>
    <dgm:cxn modelId="{4E0D6669-A04A-4D79-B000-49632F68A437}" type="presParOf" srcId="{2FFD43DF-9CCE-480E-A80D-D2CFFD084682}" destId="{B8C9A29F-9018-4052-8425-DFACA11CF534}" srcOrd="2" destOrd="0" presId="urn:microsoft.com/office/officeart/2005/8/layout/hProcess7"/>
    <dgm:cxn modelId="{39933E11-7345-4CE0-B437-031E034198F9}" type="presParOf" srcId="{14EEBD5A-5217-4D2C-B814-FBD6167651C3}" destId="{3174C5F4-727C-4F53-8789-A4FBD2CAF2C8}" srcOrd="7" destOrd="0" presId="urn:microsoft.com/office/officeart/2005/8/layout/hProcess7"/>
    <dgm:cxn modelId="{CF2798E7-1742-4925-9853-5E489EDBF62A}" type="presParOf" srcId="{14EEBD5A-5217-4D2C-B814-FBD6167651C3}" destId="{D3CD0066-3153-4C71-AEE4-9C3EC0644C23}" srcOrd="8" destOrd="0" presId="urn:microsoft.com/office/officeart/2005/8/layout/hProcess7"/>
    <dgm:cxn modelId="{A8CCE661-B1A4-43BD-8833-FC0EE456F19A}" type="presParOf" srcId="{D3CD0066-3153-4C71-AEE4-9C3EC0644C23}" destId="{3F854588-9C16-492C-A67F-A1D2F5149DED}" srcOrd="0" destOrd="0" presId="urn:microsoft.com/office/officeart/2005/8/layout/hProcess7"/>
    <dgm:cxn modelId="{5942C9F8-7DB5-4B74-868B-40FBAF69319C}" type="presParOf" srcId="{D3CD0066-3153-4C71-AEE4-9C3EC0644C23}" destId="{2398BE41-B16E-49D1-9742-652F5C5AC006}" srcOrd="1" destOrd="0" presId="urn:microsoft.com/office/officeart/2005/8/layout/hProcess7"/>
    <dgm:cxn modelId="{103E026D-2134-48B0-AAD3-588F047C8F5A}" type="presParOf" srcId="{D3CD0066-3153-4C71-AEE4-9C3EC0644C23}" destId="{3C6D8889-EFC3-494C-B612-C2C18A4EDB59}"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8BA1EE9-CB5A-4C72-81D0-4BB02EC47050}"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IN"/>
        </a:p>
      </dgm:t>
    </dgm:pt>
    <dgm:pt modelId="{0EB62A6E-0688-41B8-990F-1C45FD271CF8}">
      <dgm:prSet phldrT="[Text]" custT="1"/>
      <dgm:spPr/>
      <dgm:t>
        <a:bodyPr/>
        <a:lstStyle/>
        <a:p>
          <a:r>
            <a:rPr lang="en-IN" sz="2000" b="1" dirty="0"/>
            <a:t>KVIC</a:t>
          </a:r>
        </a:p>
      </dgm:t>
    </dgm:pt>
    <dgm:pt modelId="{D335F94B-BB32-4F29-96B7-9546CB9D55C1}" type="parTrans" cxnId="{45980374-B67B-41C9-AE52-8EAB138AFE1E}">
      <dgm:prSet/>
      <dgm:spPr/>
      <dgm:t>
        <a:bodyPr/>
        <a:lstStyle/>
        <a:p>
          <a:endParaRPr lang="en-IN"/>
        </a:p>
      </dgm:t>
    </dgm:pt>
    <dgm:pt modelId="{0D3BAFEF-FFDF-40CF-AF9A-4CC75A9B9493}" type="sibTrans" cxnId="{45980374-B67B-41C9-AE52-8EAB138AFE1E}">
      <dgm:prSet/>
      <dgm:spPr/>
      <dgm:t>
        <a:bodyPr/>
        <a:lstStyle/>
        <a:p>
          <a:endParaRPr lang="en-IN"/>
        </a:p>
      </dgm:t>
    </dgm:pt>
    <dgm:pt modelId="{60A03EEA-A002-4FD7-8AE9-8505D5D03736}">
      <dgm:prSet phldrT="[Text]"/>
      <dgm:spPr/>
      <dgm:t>
        <a:bodyPr/>
        <a:lstStyle/>
        <a:p>
          <a:endParaRPr lang="en-IN" dirty="0"/>
        </a:p>
      </dgm:t>
    </dgm:pt>
    <dgm:pt modelId="{25A33DF4-7C3A-46EA-9D22-B038DBD264DC}" type="sibTrans" cxnId="{086F83ED-5580-41F8-8F71-B084A1412FDA}">
      <dgm:prSet/>
      <dgm:spPr/>
      <dgm:t>
        <a:bodyPr/>
        <a:lstStyle/>
        <a:p>
          <a:endParaRPr lang="en-IN"/>
        </a:p>
      </dgm:t>
    </dgm:pt>
    <dgm:pt modelId="{B4DC26EC-72DB-4958-9361-F00DE3DD6C87}" type="parTrans" cxnId="{086F83ED-5580-41F8-8F71-B084A1412FDA}">
      <dgm:prSet/>
      <dgm:spPr/>
      <dgm:t>
        <a:bodyPr/>
        <a:lstStyle/>
        <a:p>
          <a:endParaRPr lang="en-IN"/>
        </a:p>
      </dgm:t>
    </dgm:pt>
    <dgm:pt modelId="{30C69104-9F3C-4A0C-A737-9766C6851A1E}">
      <dgm:prSet phldrT="[Text]" custT="1"/>
      <dgm:spPr/>
      <dgm:t>
        <a:bodyPr/>
        <a:lstStyle/>
        <a:p>
          <a:r>
            <a:rPr lang="en-IN" sz="2000" b="0" dirty="0"/>
            <a:t>They provide financial and non financial assistance to women entrepreneur to set up small business unitor cottage industries in rural and semi urban areas</a:t>
          </a:r>
        </a:p>
      </dgm:t>
    </dgm:pt>
    <dgm:pt modelId="{39C59A60-562C-4264-A37C-0DEDE5558354}" type="parTrans" cxnId="{0FE77C79-9525-4FC3-9B02-8EA4EB506D4F}">
      <dgm:prSet/>
      <dgm:spPr/>
      <dgm:t>
        <a:bodyPr/>
        <a:lstStyle/>
        <a:p>
          <a:endParaRPr lang="en-IN"/>
        </a:p>
      </dgm:t>
    </dgm:pt>
    <dgm:pt modelId="{F403C3DC-DFDA-4840-B95C-612DC85C5D45}" type="sibTrans" cxnId="{0FE77C79-9525-4FC3-9B02-8EA4EB506D4F}">
      <dgm:prSet/>
      <dgm:spPr/>
      <dgm:t>
        <a:bodyPr/>
        <a:lstStyle/>
        <a:p>
          <a:endParaRPr lang="en-IN"/>
        </a:p>
      </dgm:t>
    </dgm:pt>
    <dgm:pt modelId="{3BB5787B-0FB3-4C23-85F8-0D76EBEDE550}">
      <dgm:prSet phldrT="[Text]" custT="1"/>
      <dgm:spPr/>
      <dgm:t>
        <a:bodyPr/>
        <a:lstStyle/>
        <a:p>
          <a:r>
            <a:rPr lang="en-IN" sz="2000" dirty="0"/>
            <a:t>Women get 15% of seed capital of the total cost. Seed Capital is subject to maximum amount of Rs 1 lakh and cost of project not to exceed 10 lakh.</a:t>
          </a:r>
        </a:p>
      </dgm:t>
    </dgm:pt>
    <dgm:pt modelId="{C7C0A8AE-75E3-42A5-9AD1-A5CD6175946F}" type="parTrans" cxnId="{3839B2F7-15FB-45F7-A861-9393DB02C60A}">
      <dgm:prSet/>
      <dgm:spPr/>
      <dgm:t>
        <a:bodyPr/>
        <a:lstStyle/>
        <a:p>
          <a:endParaRPr lang="en-IN"/>
        </a:p>
      </dgm:t>
    </dgm:pt>
    <dgm:pt modelId="{2851A5D9-26E7-4D56-83EC-6909FA3697A6}" type="sibTrans" cxnId="{3839B2F7-15FB-45F7-A861-9393DB02C60A}">
      <dgm:prSet/>
      <dgm:spPr/>
      <dgm:t>
        <a:bodyPr/>
        <a:lstStyle/>
        <a:p>
          <a:endParaRPr lang="en-IN"/>
        </a:p>
      </dgm:t>
    </dgm:pt>
    <dgm:pt modelId="{A4013795-6A8F-4705-BE22-5351820204AF}">
      <dgm:prSet phldrT="[Text]" custT="1"/>
      <dgm:spPr/>
      <dgm:t>
        <a:bodyPr/>
        <a:lstStyle/>
        <a:p>
          <a:r>
            <a:rPr lang="en-IN" sz="2000" b="1" dirty="0"/>
            <a:t>Women Industries Fund scheme run by SFC and Nationalised Bank</a:t>
          </a:r>
          <a:r>
            <a:rPr lang="en-IN" sz="2000" dirty="0"/>
            <a:t>.</a:t>
          </a:r>
        </a:p>
      </dgm:t>
    </dgm:pt>
    <dgm:pt modelId="{4B820571-623B-4FED-B0FB-72F8E0F9CB88}" type="sibTrans" cxnId="{F08E84FC-E766-4D55-9D79-582CF0A2D05F}">
      <dgm:prSet/>
      <dgm:spPr/>
      <dgm:t>
        <a:bodyPr/>
        <a:lstStyle/>
        <a:p>
          <a:endParaRPr lang="en-IN"/>
        </a:p>
      </dgm:t>
    </dgm:pt>
    <dgm:pt modelId="{89378FFE-6FBA-4F2A-95DF-86E0801CFD32}" type="parTrans" cxnId="{F08E84FC-E766-4D55-9D79-582CF0A2D05F}">
      <dgm:prSet/>
      <dgm:spPr/>
      <dgm:t>
        <a:bodyPr/>
        <a:lstStyle/>
        <a:p>
          <a:endParaRPr lang="en-IN"/>
        </a:p>
      </dgm:t>
    </dgm:pt>
    <dgm:pt modelId="{BBAC14E0-B8F8-4F4B-BB44-C8519A94812F}">
      <dgm:prSet phldrT="[Text]"/>
      <dgm:spPr/>
      <dgm:t>
        <a:bodyPr/>
        <a:lstStyle/>
        <a:p>
          <a:endParaRPr lang="en-IN" dirty="0"/>
        </a:p>
      </dgm:t>
    </dgm:pt>
    <dgm:pt modelId="{CBBBD473-F206-43ED-9148-459018A4CD8A}" type="sibTrans" cxnId="{8CFDAE5E-0090-465F-B3A0-1151D0079E74}">
      <dgm:prSet/>
      <dgm:spPr/>
      <dgm:t>
        <a:bodyPr/>
        <a:lstStyle/>
        <a:p>
          <a:endParaRPr lang="en-IN"/>
        </a:p>
      </dgm:t>
    </dgm:pt>
    <dgm:pt modelId="{ABDEB8DB-2B9A-4B55-A1E2-7C2DF3DF72DE}" type="parTrans" cxnId="{8CFDAE5E-0090-465F-B3A0-1151D0079E74}">
      <dgm:prSet/>
      <dgm:spPr/>
      <dgm:t>
        <a:bodyPr/>
        <a:lstStyle/>
        <a:p>
          <a:endParaRPr lang="en-IN"/>
        </a:p>
      </dgm:t>
    </dgm:pt>
    <dgm:pt modelId="{D0174C7C-EDD0-4C62-9A6A-28628785AC3D}">
      <dgm:prSet phldrT="[Text]" custT="1"/>
      <dgm:spPr/>
      <dgm:t>
        <a:bodyPr/>
        <a:lstStyle/>
        <a:p>
          <a:endParaRPr lang="en-IN" sz="2000" dirty="0"/>
        </a:p>
      </dgm:t>
    </dgm:pt>
    <dgm:pt modelId="{C8F1B08E-6801-4FB2-BDD8-BEEAA89EBB80}" type="parTrans" cxnId="{0889AB9C-C095-4561-BA7A-E8C5155CDC2E}">
      <dgm:prSet/>
      <dgm:spPr/>
      <dgm:t>
        <a:bodyPr/>
        <a:lstStyle/>
        <a:p>
          <a:endParaRPr lang="en-IN"/>
        </a:p>
      </dgm:t>
    </dgm:pt>
    <dgm:pt modelId="{902705A5-630F-43F3-85F3-0C2532FB782B}" type="sibTrans" cxnId="{0889AB9C-C095-4561-BA7A-E8C5155CDC2E}">
      <dgm:prSet/>
      <dgm:spPr/>
      <dgm:t>
        <a:bodyPr/>
        <a:lstStyle/>
        <a:p>
          <a:endParaRPr lang="en-IN"/>
        </a:p>
      </dgm:t>
    </dgm:pt>
    <dgm:pt modelId="{48F8D603-052E-45AB-91BC-B85F9D2ED913}" type="pres">
      <dgm:prSet presAssocID="{B8BA1EE9-CB5A-4C72-81D0-4BB02EC47050}" presName="Name0" presStyleCnt="0">
        <dgm:presLayoutVars>
          <dgm:dir/>
          <dgm:animLvl val="lvl"/>
          <dgm:resizeHandles val="exact"/>
        </dgm:presLayoutVars>
      </dgm:prSet>
      <dgm:spPr/>
    </dgm:pt>
    <dgm:pt modelId="{36B6E802-ECB4-49C5-84E0-E812D9AB1AF3}" type="pres">
      <dgm:prSet presAssocID="{60A03EEA-A002-4FD7-8AE9-8505D5D03736}" presName="compositeNode" presStyleCnt="0">
        <dgm:presLayoutVars>
          <dgm:bulletEnabled val="1"/>
        </dgm:presLayoutVars>
      </dgm:prSet>
      <dgm:spPr/>
    </dgm:pt>
    <dgm:pt modelId="{39C0F34A-F016-4276-8AE3-BF12A05C7779}" type="pres">
      <dgm:prSet presAssocID="{60A03EEA-A002-4FD7-8AE9-8505D5D03736}" presName="bgRect" presStyleLbl="node1" presStyleIdx="0" presStyleCnt="2"/>
      <dgm:spPr/>
    </dgm:pt>
    <dgm:pt modelId="{C1FC4FC2-1AB8-44ED-8053-0306BB542CAF}" type="pres">
      <dgm:prSet presAssocID="{60A03EEA-A002-4FD7-8AE9-8505D5D03736}" presName="parentNode" presStyleLbl="node1" presStyleIdx="0" presStyleCnt="2">
        <dgm:presLayoutVars>
          <dgm:chMax val="0"/>
          <dgm:bulletEnabled val="1"/>
        </dgm:presLayoutVars>
      </dgm:prSet>
      <dgm:spPr/>
    </dgm:pt>
    <dgm:pt modelId="{B062B58E-4FAC-42E0-8F8E-91C906357AFE}" type="pres">
      <dgm:prSet presAssocID="{60A03EEA-A002-4FD7-8AE9-8505D5D03736}" presName="childNode" presStyleLbl="node1" presStyleIdx="0" presStyleCnt="2">
        <dgm:presLayoutVars>
          <dgm:bulletEnabled val="1"/>
        </dgm:presLayoutVars>
      </dgm:prSet>
      <dgm:spPr/>
    </dgm:pt>
    <dgm:pt modelId="{4274268B-C83F-4BF5-B082-315ACE40E6B6}" type="pres">
      <dgm:prSet presAssocID="{25A33DF4-7C3A-46EA-9D22-B038DBD264DC}" presName="hSp" presStyleCnt="0"/>
      <dgm:spPr/>
    </dgm:pt>
    <dgm:pt modelId="{03ABCBA2-A401-4E08-A85A-BDA60460EC73}" type="pres">
      <dgm:prSet presAssocID="{25A33DF4-7C3A-46EA-9D22-B038DBD264DC}" presName="vProcSp" presStyleCnt="0"/>
      <dgm:spPr/>
    </dgm:pt>
    <dgm:pt modelId="{8994C8B2-EED4-4BFF-A64A-469BD96F0C5E}" type="pres">
      <dgm:prSet presAssocID="{25A33DF4-7C3A-46EA-9D22-B038DBD264DC}" presName="vSp1" presStyleCnt="0"/>
      <dgm:spPr/>
    </dgm:pt>
    <dgm:pt modelId="{3022D7E5-9049-4759-83CC-2EE2CB212416}" type="pres">
      <dgm:prSet presAssocID="{25A33DF4-7C3A-46EA-9D22-B038DBD264DC}" presName="simulatedConn" presStyleLbl="solidFgAcc1" presStyleIdx="0" presStyleCnt="1"/>
      <dgm:spPr/>
    </dgm:pt>
    <dgm:pt modelId="{85C13386-9BAA-41E5-8ECF-293F546A8D5F}" type="pres">
      <dgm:prSet presAssocID="{25A33DF4-7C3A-46EA-9D22-B038DBD264DC}" presName="vSp2" presStyleCnt="0"/>
      <dgm:spPr/>
    </dgm:pt>
    <dgm:pt modelId="{54D2CC9E-CACF-4C91-9BFC-A80DA64AD766}" type="pres">
      <dgm:prSet presAssocID="{25A33DF4-7C3A-46EA-9D22-B038DBD264DC}" presName="sibTrans" presStyleCnt="0"/>
      <dgm:spPr/>
    </dgm:pt>
    <dgm:pt modelId="{0101C570-F2E0-4D61-B356-EACBE2CA6BFB}" type="pres">
      <dgm:prSet presAssocID="{BBAC14E0-B8F8-4F4B-BB44-C8519A94812F}" presName="compositeNode" presStyleCnt="0">
        <dgm:presLayoutVars>
          <dgm:bulletEnabled val="1"/>
        </dgm:presLayoutVars>
      </dgm:prSet>
      <dgm:spPr/>
    </dgm:pt>
    <dgm:pt modelId="{130B529D-745C-41F4-93C9-4B545CC0BC6A}" type="pres">
      <dgm:prSet presAssocID="{BBAC14E0-B8F8-4F4B-BB44-C8519A94812F}" presName="bgRect" presStyleLbl="node1" presStyleIdx="1" presStyleCnt="2"/>
      <dgm:spPr/>
    </dgm:pt>
    <dgm:pt modelId="{C43F1AB8-A3E6-4CC0-9B70-D6A2B9DAB4C2}" type="pres">
      <dgm:prSet presAssocID="{BBAC14E0-B8F8-4F4B-BB44-C8519A94812F}" presName="parentNode" presStyleLbl="node1" presStyleIdx="1" presStyleCnt="2">
        <dgm:presLayoutVars>
          <dgm:chMax val="0"/>
          <dgm:bulletEnabled val="1"/>
        </dgm:presLayoutVars>
      </dgm:prSet>
      <dgm:spPr/>
    </dgm:pt>
    <dgm:pt modelId="{ED7545B0-C94E-4AFE-B467-BD5B307DE719}" type="pres">
      <dgm:prSet presAssocID="{BBAC14E0-B8F8-4F4B-BB44-C8519A94812F}" presName="childNode" presStyleLbl="node1" presStyleIdx="1" presStyleCnt="2">
        <dgm:presLayoutVars>
          <dgm:bulletEnabled val="1"/>
        </dgm:presLayoutVars>
      </dgm:prSet>
      <dgm:spPr/>
    </dgm:pt>
  </dgm:ptLst>
  <dgm:cxnLst>
    <dgm:cxn modelId="{5672BA06-EA90-4CFD-974D-A0E17CFD3293}" type="presOf" srcId="{A4013795-6A8F-4705-BE22-5351820204AF}" destId="{ED7545B0-C94E-4AFE-B467-BD5B307DE719}" srcOrd="0" destOrd="0" presId="urn:microsoft.com/office/officeart/2005/8/layout/hProcess7"/>
    <dgm:cxn modelId="{73F88209-6BFF-476B-A74B-4FCA96F9729D}" type="presOf" srcId="{BBAC14E0-B8F8-4F4B-BB44-C8519A94812F}" destId="{130B529D-745C-41F4-93C9-4B545CC0BC6A}" srcOrd="0" destOrd="0" presId="urn:microsoft.com/office/officeart/2005/8/layout/hProcess7"/>
    <dgm:cxn modelId="{ADA67E0C-3FF1-451F-A3D7-D80F1FA8D05F}" type="presOf" srcId="{60A03EEA-A002-4FD7-8AE9-8505D5D03736}" destId="{C1FC4FC2-1AB8-44ED-8053-0306BB542CAF}" srcOrd="1" destOrd="0" presId="urn:microsoft.com/office/officeart/2005/8/layout/hProcess7"/>
    <dgm:cxn modelId="{83FD5413-2D78-424D-B2CC-359803940A25}" type="presOf" srcId="{D0174C7C-EDD0-4C62-9A6A-28628785AC3D}" destId="{ED7545B0-C94E-4AFE-B467-BD5B307DE719}" srcOrd="0" destOrd="2" presId="urn:microsoft.com/office/officeart/2005/8/layout/hProcess7"/>
    <dgm:cxn modelId="{8CFDAE5E-0090-465F-B3A0-1151D0079E74}" srcId="{B8BA1EE9-CB5A-4C72-81D0-4BB02EC47050}" destId="{BBAC14E0-B8F8-4F4B-BB44-C8519A94812F}" srcOrd="1" destOrd="0" parTransId="{ABDEB8DB-2B9A-4B55-A1E2-7C2DF3DF72DE}" sibTransId="{CBBBD473-F206-43ED-9148-459018A4CD8A}"/>
    <dgm:cxn modelId="{45980374-B67B-41C9-AE52-8EAB138AFE1E}" srcId="{60A03EEA-A002-4FD7-8AE9-8505D5D03736}" destId="{0EB62A6E-0688-41B8-990F-1C45FD271CF8}" srcOrd="0" destOrd="0" parTransId="{D335F94B-BB32-4F29-96B7-9546CB9D55C1}" sibTransId="{0D3BAFEF-FFDF-40CF-AF9A-4CC75A9B9493}"/>
    <dgm:cxn modelId="{0FE77C79-9525-4FC3-9B02-8EA4EB506D4F}" srcId="{60A03EEA-A002-4FD7-8AE9-8505D5D03736}" destId="{30C69104-9F3C-4A0C-A737-9766C6851A1E}" srcOrd="1" destOrd="0" parTransId="{39C59A60-562C-4264-A37C-0DEDE5558354}" sibTransId="{F403C3DC-DFDA-4840-B95C-612DC85C5D45}"/>
    <dgm:cxn modelId="{4C665987-E8A2-4501-BC63-4D2920B4F2AA}" type="presOf" srcId="{60A03EEA-A002-4FD7-8AE9-8505D5D03736}" destId="{39C0F34A-F016-4276-8AE3-BF12A05C7779}" srcOrd="0" destOrd="0" presId="urn:microsoft.com/office/officeart/2005/8/layout/hProcess7"/>
    <dgm:cxn modelId="{0889AB9C-C095-4561-BA7A-E8C5155CDC2E}" srcId="{BBAC14E0-B8F8-4F4B-BB44-C8519A94812F}" destId="{D0174C7C-EDD0-4C62-9A6A-28628785AC3D}" srcOrd="2" destOrd="0" parTransId="{C8F1B08E-6801-4FB2-BDD8-BEEAA89EBB80}" sibTransId="{902705A5-630F-43F3-85F3-0C2532FB782B}"/>
    <dgm:cxn modelId="{DAE4239E-CD71-40D9-86E7-0DD305483CAD}" type="presOf" srcId="{B8BA1EE9-CB5A-4C72-81D0-4BB02EC47050}" destId="{48F8D603-052E-45AB-91BC-B85F9D2ED913}" srcOrd="0" destOrd="0" presId="urn:microsoft.com/office/officeart/2005/8/layout/hProcess7"/>
    <dgm:cxn modelId="{6EF16DBC-A39F-4B27-9F67-716E74F18ABE}" type="presOf" srcId="{0EB62A6E-0688-41B8-990F-1C45FD271CF8}" destId="{B062B58E-4FAC-42E0-8F8E-91C906357AFE}" srcOrd="0" destOrd="0" presId="urn:microsoft.com/office/officeart/2005/8/layout/hProcess7"/>
    <dgm:cxn modelId="{D4EE9DD5-99AF-4BBF-87A5-26ED49F8FEEC}" type="presOf" srcId="{BBAC14E0-B8F8-4F4B-BB44-C8519A94812F}" destId="{C43F1AB8-A3E6-4CC0-9B70-D6A2B9DAB4C2}" srcOrd="1" destOrd="0" presId="urn:microsoft.com/office/officeart/2005/8/layout/hProcess7"/>
    <dgm:cxn modelId="{B1360FED-2374-427F-8B88-50F180346830}" type="presOf" srcId="{3BB5787B-0FB3-4C23-85F8-0D76EBEDE550}" destId="{ED7545B0-C94E-4AFE-B467-BD5B307DE719}" srcOrd="0" destOrd="1" presId="urn:microsoft.com/office/officeart/2005/8/layout/hProcess7"/>
    <dgm:cxn modelId="{086F83ED-5580-41F8-8F71-B084A1412FDA}" srcId="{B8BA1EE9-CB5A-4C72-81D0-4BB02EC47050}" destId="{60A03EEA-A002-4FD7-8AE9-8505D5D03736}" srcOrd="0" destOrd="0" parTransId="{B4DC26EC-72DB-4958-9361-F00DE3DD6C87}" sibTransId="{25A33DF4-7C3A-46EA-9D22-B038DBD264DC}"/>
    <dgm:cxn modelId="{3839B2F7-15FB-45F7-A861-9393DB02C60A}" srcId="{BBAC14E0-B8F8-4F4B-BB44-C8519A94812F}" destId="{3BB5787B-0FB3-4C23-85F8-0D76EBEDE550}" srcOrd="1" destOrd="0" parTransId="{C7C0A8AE-75E3-42A5-9AD1-A5CD6175946F}" sibTransId="{2851A5D9-26E7-4D56-83EC-6909FA3697A6}"/>
    <dgm:cxn modelId="{D3A6C0FA-2E66-4CCC-A796-61A06011F1AB}" type="presOf" srcId="{30C69104-9F3C-4A0C-A737-9766C6851A1E}" destId="{B062B58E-4FAC-42E0-8F8E-91C906357AFE}" srcOrd="0" destOrd="1" presId="urn:microsoft.com/office/officeart/2005/8/layout/hProcess7"/>
    <dgm:cxn modelId="{F08E84FC-E766-4D55-9D79-582CF0A2D05F}" srcId="{BBAC14E0-B8F8-4F4B-BB44-C8519A94812F}" destId="{A4013795-6A8F-4705-BE22-5351820204AF}" srcOrd="0" destOrd="0" parTransId="{89378FFE-6FBA-4F2A-95DF-86E0801CFD32}" sibTransId="{4B820571-623B-4FED-B0FB-72F8E0F9CB88}"/>
    <dgm:cxn modelId="{9540C2EF-51ED-4723-934D-D5F44A6162F3}" type="presParOf" srcId="{48F8D603-052E-45AB-91BC-B85F9D2ED913}" destId="{36B6E802-ECB4-49C5-84E0-E812D9AB1AF3}" srcOrd="0" destOrd="0" presId="urn:microsoft.com/office/officeart/2005/8/layout/hProcess7"/>
    <dgm:cxn modelId="{0D2E76D1-E43E-4EAC-95CB-F43AEFEBB711}" type="presParOf" srcId="{36B6E802-ECB4-49C5-84E0-E812D9AB1AF3}" destId="{39C0F34A-F016-4276-8AE3-BF12A05C7779}" srcOrd="0" destOrd="0" presId="urn:microsoft.com/office/officeart/2005/8/layout/hProcess7"/>
    <dgm:cxn modelId="{96248EC9-11A4-400D-B943-F268106D73E0}" type="presParOf" srcId="{36B6E802-ECB4-49C5-84E0-E812D9AB1AF3}" destId="{C1FC4FC2-1AB8-44ED-8053-0306BB542CAF}" srcOrd="1" destOrd="0" presId="urn:microsoft.com/office/officeart/2005/8/layout/hProcess7"/>
    <dgm:cxn modelId="{19568428-A242-4858-A26E-B2ECBAF5850B}" type="presParOf" srcId="{36B6E802-ECB4-49C5-84E0-E812D9AB1AF3}" destId="{B062B58E-4FAC-42E0-8F8E-91C906357AFE}" srcOrd="2" destOrd="0" presId="urn:microsoft.com/office/officeart/2005/8/layout/hProcess7"/>
    <dgm:cxn modelId="{2AEEBA54-A1A2-417F-A26F-B062BC7B9B14}" type="presParOf" srcId="{48F8D603-052E-45AB-91BC-B85F9D2ED913}" destId="{4274268B-C83F-4BF5-B082-315ACE40E6B6}" srcOrd="1" destOrd="0" presId="urn:microsoft.com/office/officeart/2005/8/layout/hProcess7"/>
    <dgm:cxn modelId="{CBB59ED0-F429-40BD-AA18-E2D63D82663D}" type="presParOf" srcId="{48F8D603-052E-45AB-91BC-B85F9D2ED913}" destId="{03ABCBA2-A401-4E08-A85A-BDA60460EC73}" srcOrd="2" destOrd="0" presId="urn:microsoft.com/office/officeart/2005/8/layout/hProcess7"/>
    <dgm:cxn modelId="{C0853EE2-1E4B-4F2D-BD2C-DE729E8570EB}" type="presParOf" srcId="{03ABCBA2-A401-4E08-A85A-BDA60460EC73}" destId="{8994C8B2-EED4-4BFF-A64A-469BD96F0C5E}" srcOrd="0" destOrd="0" presId="urn:microsoft.com/office/officeart/2005/8/layout/hProcess7"/>
    <dgm:cxn modelId="{0003EF39-20F4-44EF-B2F7-D5C71CA263AC}" type="presParOf" srcId="{03ABCBA2-A401-4E08-A85A-BDA60460EC73}" destId="{3022D7E5-9049-4759-83CC-2EE2CB212416}" srcOrd="1" destOrd="0" presId="urn:microsoft.com/office/officeart/2005/8/layout/hProcess7"/>
    <dgm:cxn modelId="{C7A9BE93-4515-42B8-A0CB-E477C71585FA}" type="presParOf" srcId="{03ABCBA2-A401-4E08-A85A-BDA60460EC73}" destId="{85C13386-9BAA-41E5-8ECF-293F546A8D5F}" srcOrd="2" destOrd="0" presId="urn:microsoft.com/office/officeart/2005/8/layout/hProcess7"/>
    <dgm:cxn modelId="{96F6BE8E-FCD9-4670-BD08-5D56A929DD0B}" type="presParOf" srcId="{48F8D603-052E-45AB-91BC-B85F9D2ED913}" destId="{54D2CC9E-CACF-4C91-9BFC-A80DA64AD766}" srcOrd="3" destOrd="0" presId="urn:microsoft.com/office/officeart/2005/8/layout/hProcess7"/>
    <dgm:cxn modelId="{4E215ADF-1BA2-4865-B5B6-BFA31802942C}" type="presParOf" srcId="{48F8D603-052E-45AB-91BC-B85F9D2ED913}" destId="{0101C570-F2E0-4D61-B356-EACBE2CA6BFB}" srcOrd="4" destOrd="0" presId="urn:microsoft.com/office/officeart/2005/8/layout/hProcess7"/>
    <dgm:cxn modelId="{B9798D54-F150-4EE9-B2AB-AD9C6D9F4DE3}" type="presParOf" srcId="{0101C570-F2E0-4D61-B356-EACBE2CA6BFB}" destId="{130B529D-745C-41F4-93C9-4B545CC0BC6A}" srcOrd="0" destOrd="0" presId="urn:microsoft.com/office/officeart/2005/8/layout/hProcess7"/>
    <dgm:cxn modelId="{962D1B64-93ED-437D-BE28-B28B4A149350}" type="presParOf" srcId="{0101C570-F2E0-4D61-B356-EACBE2CA6BFB}" destId="{C43F1AB8-A3E6-4CC0-9B70-D6A2B9DAB4C2}" srcOrd="1" destOrd="0" presId="urn:microsoft.com/office/officeart/2005/8/layout/hProcess7"/>
    <dgm:cxn modelId="{ECF12068-3AAD-4105-A7A6-3D284DDB952F}" type="presParOf" srcId="{0101C570-F2E0-4D61-B356-EACBE2CA6BFB}" destId="{ED7545B0-C94E-4AFE-B467-BD5B307DE719}"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8E0A685-7E12-458F-9EE4-CC4B3630FEC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E2B1499A-1A17-4C19-8986-A59BBCF2E988}">
      <dgm:prSet phldrT="[Text]" custT="1"/>
      <dgm:spPr/>
      <dgm:t>
        <a:bodyPr/>
        <a:lstStyle/>
        <a:p>
          <a:r>
            <a:rPr lang="en-IN" sz="1800" b="1" dirty="0"/>
            <a:t>EDUCATION AND TRAINING</a:t>
          </a:r>
        </a:p>
      </dgm:t>
    </dgm:pt>
    <dgm:pt modelId="{FC7D3E3D-DB54-40C7-B998-D21297D9D32F}" type="parTrans" cxnId="{ED9252F1-9ADC-4ED7-A2D7-A38027C6CE22}">
      <dgm:prSet/>
      <dgm:spPr/>
      <dgm:t>
        <a:bodyPr/>
        <a:lstStyle/>
        <a:p>
          <a:endParaRPr lang="en-IN"/>
        </a:p>
      </dgm:t>
    </dgm:pt>
    <dgm:pt modelId="{1229E6FF-73C9-476D-84A9-CDAB67B5EF01}" type="sibTrans" cxnId="{ED9252F1-9ADC-4ED7-A2D7-A38027C6CE22}">
      <dgm:prSet/>
      <dgm:spPr/>
      <dgm:t>
        <a:bodyPr/>
        <a:lstStyle/>
        <a:p>
          <a:endParaRPr lang="en-IN"/>
        </a:p>
      </dgm:t>
    </dgm:pt>
    <dgm:pt modelId="{E038B6E3-962E-44E9-A4C3-6BED16966C9F}">
      <dgm:prSet phldrT="[Text]" custT="1"/>
      <dgm:spPr/>
      <dgm:t>
        <a:bodyPr/>
        <a:lstStyle/>
        <a:p>
          <a:r>
            <a:rPr lang="en-IN" sz="1800" b="1" dirty="0"/>
            <a:t>CHILD WELFARE</a:t>
          </a:r>
        </a:p>
      </dgm:t>
    </dgm:pt>
    <dgm:pt modelId="{CE5012B7-CA92-4CF5-B203-A53F8D9053F8}" type="parTrans" cxnId="{C91135C4-157A-4E17-B0EB-C65620448918}">
      <dgm:prSet/>
      <dgm:spPr/>
      <dgm:t>
        <a:bodyPr/>
        <a:lstStyle/>
        <a:p>
          <a:endParaRPr lang="en-IN"/>
        </a:p>
      </dgm:t>
    </dgm:pt>
    <dgm:pt modelId="{48B87F95-5E5E-4B1A-91DF-A9796E54EA43}" type="sibTrans" cxnId="{C91135C4-157A-4E17-B0EB-C65620448918}">
      <dgm:prSet/>
      <dgm:spPr/>
      <dgm:t>
        <a:bodyPr/>
        <a:lstStyle/>
        <a:p>
          <a:endParaRPr lang="en-IN"/>
        </a:p>
      </dgm:t>
    </dgm:pt>
    <dgm:pt modelId="{8F312F74-5C82-493A-96D2-6DB12311B93C}">
      <dgm:prSet phldrT="[Text]" custT="1"/>
      <dgm:spPr/>
      <dgm:t>
        <a:bodyPr/>
        <a:lstStyle/>
        <a:p>
          <a:r>
            <a:rPr lang="en-IN" sz="1800" b="1" dirty="0"/>
            <a:t>YOUTH DEVELOPMENT</a:t>
          </a:r>
        </a:p>
      </dgm:t>
    </dgm:pt>
    <dgm:pt modelId="{5668E872-C8A8-4603-8D1F-AE372116F20D}" type="parTrans" cxnId="{B36E2BEC-C098-4093-8148-BBC2C30056B9}">
      <dgm:prSet/>
      <dgm:spPr/>
      <dgm:t>
        <a:bodyPr/>
        <a:lstStyle/>
        <a:p>
          <a:endParaRPr lang="en-IN"/>
        </a:p>
      </dgm:t>
    </dgm:pt>
    <dgm:pt modelId="{1D8D5649-AA95-4C3C-8AF0-0C93C802598E}" type="sibTrans" cxnId="{B36E2BEC-C098-4093-8148-BBC2C30056B9}">
      <dgm:prSet/>
      <dgm:spPr/>
      <dgm:t>
        <a:bodyPr/>
        <a:lstStyle/>
        <a:p>
          <a:endParaRPr lang="en-IN"/>
        </a:p>
      </dgm:t>
    </dgm:pt>
    <dgm:pt modelId="{D9763FBA-42E2-408D-AD06-4F4F70F5FAAC}">
      <dgm:prSet phldrT="[Text]" custT="1"/>
      <dgm:spPr/>
      <dgm:t>
        <a:bodyPr/>
        <a:lstStyle/>
        <a:p>
          <a:r>
            <a:rPr lang="en-IN" sz="1800" b="1" dirty="0"/>
            <a:t>PHYSICALLY HANDICAPPED</a:t>
          </a:r>
        </a:p>
      </dgm:t>
    </dgm:pt>
    <dgm:pt modelId="{E69158EC-C844-448A-B299-71C6F6289089}" type="parTrans" cxnId="{C124C3B1-84B0-4FA5-BA01-8A772E6EC749}">
      <dgm:prSet/>
      <dgm:spPr/>
      <dgm:t>
        <a:bodyPr/>
        <a:lstStyle/>
        <a:p>
          <a:endParaRPr lang="en-IN"/>
        </a:p>
      </dgm:t>
    </dgm:pt>
    <dgm:pt modelId="{928D5421-A9C5-48A8-89D3-7827E1A7CA8E}" type="sibTrans" cxnId="{C124C3B1-84B0-4FA5-BA01-8A772E6EC749}">
      <dgm:prSet/>
      <dgm:spPr/>
      <dgm:t>
        <a:bodyPr/>
        <a:lstStyle/>
        <a:p>
          <a:endParaRPr lang="en-IN"/>
        </a:p>
      </dgm:t>
    </dgm:pt>
    <dgm:pt modelId="{C02E3E56-3374-422F-8C35-CB31734FF32A}">
      <dgm:prSet phldrT="[Text]" custT="1"/>
      <dgm:spPr/>
      <dgm:t>
        <a:bodyPr/>
        <a:lstStyle/>
        <a:p>
          <a:r>
            <a:rPr lang="en-IN" sz="1800" b="1" dirty="0"/>
            <a:t>RURAL DEVELOPMENT</a:t>
          </a:r>
        </a:p>
      </dgm:t>
    </dgm:pt>
    <dgm:pt modelId="{C5071B72-00E3-46F0-8FA0-2E29432C733E}" type="parTrans" cxnId="{719FCB6E-5794-4472-8E04-C793C8FE751F}">
      <dgm:prSet/>
      <dgm:spPr/>
      <dgm:t>
        <a:bodyPr/>
        <a:lstStyle/>
        <a:p>
          <a:endParaRPr lang="en-IN"/>
        </a:p>
      </dgm:t>
    </dgm:pt>
    <dgm:pt modelId="{116EF060-6A0F-4153-A133-98FCA35411DD}" type="sibTrans" cxnId="{719FCB6E-5794-4472-8E04-C793C8FE751F}">
      <dgm:prSet/>
      <dgm:spPr/>
      <dgm:t>
        <a:bodyPr/>
        <a:lstStyle/>
        <a:p>
          <a:endParaRPr lang="en-IN"/>
        </a:p>
      </dgm:t>
    </dgm:pt>
    <dgm:pt modelId="{6CF85FFC-8F8F-46E5-B7FE-BFE1697B2FB8}">
      <dgm:prSet phldrT="[Text]" custT="1"/>
      <dgm:spPr/>
      <dgm:t>
        <a:bodyPr/>
        <a:lstStyle/>
        <a:p>
          <a:r>
            <a:rPr lang="en-IN" sz="1800" b="1" dirty="0"/>
            <a:t>ENVIRONMENT PROTECTION</a:t>
          </a:r>
        </a:p>
      </dgm:t>
    </dgm:pt>
    <dgm:pt modelId="{51095686-450F-4615-9398-19B39608E651}" type="parTrans" cxnId="{CE5DCEEC-EDAA-48D8-8AC5-842A8CDBDE1D}">
      <dgm:prSet/>
      <dgm:spPr/>
      <dgm:t>
        <a:bodyPr/>
        <a:lstStyle/>
        <a:p>
          <a:endParaRPr lang="en-IN"/>
        </a:p>
      </dgm:t>
    </dgm:pt>
    <dgm:pt modelId="{53AD1C77-7D25-44C6-B88B-3D740FAD3A7B}" type="sibTrans" cxnId="{CE5DCEEC-EDAA-48D8-8AC5-842A8CDBDE1D}">
      <dgm:prSet/>
      <dgm:spPr/>
      <dgm:t>
        <a:bodyPr/>
        <a:lstStyle/>
        <a:p>
          <a:endParaRPr lang="en-IN"/>
        </a:p>
      </dgm:t>
    </dgm:pt>
    <dgm:pt modelId="{2DD1825C-1380-4CDC-8C2E-344516A3BD48}">
      <dgm:prSet phldrT="[Text]" custT="1"/>
      <dgm:spPr/>
      <dgm:t>
        <a:bodyPr/>
        <a:lstStyle/>
        <a:p>
          <a:r>
            <a:rPr lang="en-IN" sz="1800" b="1" dirty="0"/>
            <a:t>CREATE AWARENESS</a:t>
          </a:r>
        </a:p>
      </dgm:t>
    </dgm:pt>
    <dgm:pt modelId="{F7CDF797-01A3-4DCF-904D-06520E9B7261}" type="parTrans" cxnId="{6CC9F7C2-6B4F-4F30-BC38-8F5F279BFC51}">
      <dgm:prSet/>
      <dgm:spPr/>
      <dgm:t>
        <a:bodyPr/>
        <a:lstStyle/>
        <a:p>
          <a:endParaRPr lang="en-IN"/>
        </a:p>
      </dgm:t>
    </dgm:pt>
    <dgm:pt modelId="{3BD9C72C-D431-4883-B60E-411E864EDA1F}" type="sibTrans" cxnId="{6CC9F7C2-6B4F-4F30-BC38-8F5F279BFC51}">
      <dgm:prSet/>
      <dgm:spPr/>
      <dgm:t>
        <a:bodyPr/>
        <a:lstStyle/>
        <a:p>
          <a:endParaRPr lang="en-IN"/>
        </a:p>
      </dgm:t>
    </dgm:pt>
    <dgm:pt modelId="{072AD918-9FDA-4D2A-A7DB-D1ADAB2F906A}">
      <dgm:prSet phldrT="[Text]" custT="1"/>
      <dgm:spPr/>
      <dgm:t>
        <a:bodyPr/>
        <a:lstStyle/>
        <a:p>
          <a:r>
            <a:rPr lang="en-IN" sz="1800" b="1" dirty="0"/>
            <a:t>CONSUMER PROTECTION</a:t>
          </a:r>
        </a:p>
      </dgm:t>
    </dgm:pt>
    <dgm:pt modelId="{5AB3D1BD-35CF-4BE5-974C-85BAC9E40227}" type="parTrans" cxnId="{1EDB5A50-6634-4C1D-A5B1-693D0BA4FD9D}">
      <dgm:prSet/>
      <dgm:spPr/>
      <dgm:t>
        <a:bodyPr/>
        <a:lstStyle/>
        <a:p>
          <a:endParaRPr lang="en-IN"/>
        </a:p>
      </dgm:t>
    </dgm:pt>
    <dgm:pt modelId="{931F2563-1C2A-4ABC-A272-04C531D8D81B}" type="sibTrans" cxnId="{1EDB5A50-6634-4C1D-A5B1-693D0BA4FD9D}">
      <dgm:prSet/>
      <dgm:spPr/>
      <dgm:t>
        <a:bodyPr/>
        <a:lstStyle/>
        <a:p>
          <a:endParaRPr lang="en-IN"/>
        </a:p>
      </dgm:t>
    </dgm:pt>
    <dgm:pt modelId="{83FC040E-02E8-46E5-8C2A-C092ED098066}" type="pres">
      <dgm:prSet presAssocID="{B8E0A685-7E12-458F-9EE4-CC4B3630FECB}" presName="linear" presStyleCnt="0">
        <dgm:presLayoutVars>
          <dgm:dir/>
          <dgm:animLvl val="lvl"/>
          <dgm:resizeHandles val="exact"/>
        </dgm:presLayoutVars>
      </dgm:prSet>
      <dgm:spPr/>
    </dgm:pt>
    <dgm:pt modelId="{D48AE7CE-6036-45E4-8C0C-55BE42813A15}" type="pres">
      <dgm:prSet presAssocID="{E2B1499A-1A17-4C19-8986-A59BBCF2E988}" presName="parentLin" presStyleCnt="0"/>
      <dgm:spPr/>
    </dgm:pt>
    <dgm:pt modelId="{37E62D81-EFCF-4571-B9FA-E48CC43EF69C}" type="pres">
      <dgm:prSet presAssocID="{E2B1499A-1A17-4C19-8986-A59BBCF2E988}" presName="parentLeftMargin" presStyleLbl="node1" presStyleIdx="0" presStyleCnt="8"/>
      <dgm:spPr/>
    </dgm:pt>
    <dgm:pt modelId="{B9E840EB-1CE7-43A8-9A39-567F6D845C5D}" type="pres">
      <dgm:prSet presAssocID="{E2B1499A-1A17-4C19-8986-A59BBCF2E988}" presName="parentText" presStyleLbl="node1" presStyleIdx="0" presStyleCnt="8">
        <dgm:presLayoutVars>
          <dgm:chMax val="0"/>
          <dgm:bulletEnabled val="1"/>
        </dgm:presLayoutVars>
      </dgm:prSet>
      <dgm:spPr/>
    </dgm:pt>
    <dgm:pt modelId="{B9C088FE-E186-4F96-BD17-96B251C1CBF9}" type="pres">
      <dgm:prSet presAssocID="{E2B1499A-1A17-4C19-8986-A59BBCF2E988}" presName="negativeSpace" presStyleCnt="0"/>
      <dgm:spPr/>
    </dgm:pt>
    <dgm:pt modelId="{5D03FA8B-15FB-402F-843D-D6A441381C8A}" type="pres">
      <dgm:prSet presAssocID="{E2B1499A-1A17-4C19-8986-A59BBCF2E988}" presName="childText" presStyleLbl="conFgAcc1" presStyleIdx="0" presStyleCnt="8">
        <dgm:presLayoutVars>
          <dgm:bulletEnabled val="1"/>
        </dgm:presLayoutVars>
      </dgm:prSet>
      <dgm:spPr/>
    </dgm:pt>
    <dgm:pt modelId="{C95D3BB0-1DD0-4C32-AED6-42E5225CAF68}" type="pres">
      <dgm:prSet presAssocID="{1229E6FF-73C9-476D-84A9-CDAB67B5EF01}" presName="spaceBetweenRectangles" presStyleCnt="0"/>
      <dgm:spPr/>
    </dgm:pt>
    <dgm:pt modelId="{1D778484-96C5-45ED-8428-E13AF9C6D2F9}" type="pres">
      <dgm:prSet presAssocID="{E038B6E3-962E-44E9-A4C3-6BED16966C9F}" presName="parentLin" presStyleCnt="0"/>
      <dgm:spPr/>
    </dgm:pt>
    <dgm:pt modelId="{22BA55E0-2B74-420B-B068-003AFC7730EC}" type="pres">
      <dgm:prSet presAssocID="{E038B6E3-962E-44E9-A4C3-6BED16966C9F}" presName="parentLeftMargin" presStyleLbl="node1" presStyleIdx="0" presStyleCnt="8"/>
      <dgm:spPr/>
    </dgm:pt>
    <dgm:pt modelId="{22712A8C-5DEA-4046-A5A5-FD72751C8908}" type="pres">
      <dgm:prSet presAssocID="{E038B6E3-962E-44E9-A4C3-6BED16966C9F}" presName="parentText" presStyleLbl="node1" presStyleIdx="1" presStyleCnt="8">
        <dgm:presLayoutVars>
          <dgm:chMax val="0"/>
          <dgm:bulletEnabled val="1"/>
        </dgm:presLayoutVars>
      </dgm:prSet>
      <dgm:spPr/>
    </dgm:pt>
    <dgm:pt modelId="{E581CD86-1CC8-43DF-B70A-E76EA04AEADE}" type="pres">
      <dgm:prSet presAssocID="{E038B6E3-962E-44E9-A4C3-6BED16966C9F}" presName="negativeSpace" presStyleCnt="0"/>
      <dgm:spPr/>
    </dgm:pt>
    <dgm:pt modelId="{F2D5ED7F-81F2-4182-9349-2F31F3F20ADC}" type="pres">
      <dgm:prSet presAssocID="{E038B6E3-962E-44E9-A4C3-6BED16966C9F}" presName="childText" presStyleLbl="conFgAcc1" presStyleIdx="1" presStyleCnt="8">
        <dgm:presLayoutVars>
          <dgm:bulletEnabled val="1"/>
        </dgm:presLayoutVars>
      </dgm:prSet>
      <dgm:spPr/>
    </dgm:pt>
    <dgm:pt modelId="{87D5B205-55D2-47B9-AB39-ADDAAE77654E}" type="pres">
      <dgm:prSet presAssocID="{48B87F95-5E5E-4B1A-91DF-A9796E54EA43}" presName="spaceBetweenRectangles" presStyleCnt="0"/>
      <dgm:spPr/>
    </dgm:pt>
    <dgm:pt modelId="{D86095F2-A790-4D08-80D6-B9EEF45C94B5}" type="pres">
      <dgm:prSet presAssocID="{8F312F74-5C82-493A-96D2-6DB12311B93C}" presName="parentLin" presStyleCnt="0"/>
      <dgm:spPr/>
    </dgm:pt>
    <dgm:pt modelId="{87702D4E-3144-4961-A7D0-C23AC057069F}" type="pres">
      <dgm:prSet presAssocID="{8F312F74-5C82-493A-96D2-6DB12311B93C}" presName="parentLeftMargin" presStyleLbl="node1" presStyleIdx="1" presStyleCnt="8"/>
      <dgm:spPr/>
    </dgm:pt>
    <dgm:pt modelId="{4C50F023-71DC-4891-8F19-52D3A839E39C}" type="pres">
      <dgm:prSet presAssocID="{8F312F74-5C82-493A-96D2-6DB12311B93C}" presName="parentText" presStyleLbl="node1" presStyleIdx="2" presStyleCnt="8">
        <dgm:presLayoutVars>
          <dgm:chMax val="0"/>
          <dgm:bulletEnabled val="1"/>
        </dgm:presLayoutVars>
      </dgm:prSet>
      <dgm:spPr/>
    </dgm:pt>
    <dgm:pt modelId="{E1131DB8-9C9D-45BE-8669-C47323ABFA16}" type="pres">
      <dgm:prSet presAssocID="{8F312F74-5C82-493A-96D2-6DB12311B93C}" presName="negativeSpace" presStyleCnt="0"/>
      <dgm:spPr/>
    </dgm:pt>
    <dgm:pt modelId="{8E6C888B-00FA-405E-9404-92569DDCEFEF}" type="pres">
      <dgm:prSet presAssocID="{8F312F74-5C82-493A-96D2-6DB12311B93C}" presName="childText" presStyleLbl="conFgAcc1" presStyleIdx="2" presStyleCnt="8">
        <dgm:presLayoutVars>
          <dgm:bulletEnabled val="1"/>
        </dgm:presLayoutVars>
      </dgm:prSet>
      <dgm:spPr/>
    </dgm:pt>
    <dgm:pt modelId="{403C7C78-BB7D-42D0-82AC-AD63EECFAA8F}" type="pres">
      <dgm:prSet presAssocID="{1D8D5649-AA95-4C3C-8AF0-0C93C802598E}" presName="spaceBetweenRectangles" presStyleCnt="0"/>
      <dgm:spPr/>
    </dgm:pt>
    <dgm:pt modelId="{DEE8F9C2-97A9-49D5-9D91-7F6E07F5DEB3}" type="pres">
      <dgm:prSet presAssocID="{D9763FBA-42E2-408D-AD06-4F4F70F5FAAC}" presName="parentLin" presStyleCnt="0"/>
      <dgm:spPr/>
    </dgm:pt>
    <dgm:pt modelId="{7478DB27-A999-4F3A-95B3-7E7656C8898E}" type="pres">
      <dgm:prSet presAssocID="{D9763FBA-42E2-408D-AD06-4F4F70F5FAAC}" presName="parentLeftMargin" presStyleLbl="node1" presStyleIdx="2" presStyleCnt="8"/>
      <dgm:spPr/>
    </dgm:pt>
    <dgm:pt modelId="{D0D5ADF5-9BA9-4056-A34E-EFF81F996669}" type="pres">
      <dgm:prSet presAssocID="{D9763FBA-42E2-408D-AD06-4F4F70F5FAAC}" presName="parentText" presStyleLbl="node1" presStyleIdx="3" presStyleCnt="8">
        <dgm:presLayoutVars>
          <dgm:chMax val="0"/>
          <dgm:bulletEnabled val="1"/>
        </dgm:presLayoutVars>
      </dgm:prSet>
      <dgm:spPr/>
    </dgm:pt>
    <dgm:pt modelId="{0D047627-6D76-4381-90F2-196B350CD709}" type="pres">
      <dgm:prSet presAssocID="{D9763FBA-42E2-408D-AD06-4F4F70F5FAAC}" presName="negativeSpace" presStyleCnt="0"/>
      <dgm:spPr/>
    </dgm:pt>
    <dgm:pt modelId="{FA2F99EB-AFCA-453B-BB07-02C1FFA30F7A}" type="pres">
      <dgm:prSet presAssocID="{D9763FBA-42E2-408D-AD06-4F4F70F5FAAC}" presName="childText" presStyleLbl="conFgAcc1" presStyleIdx="3" presStyleCnt="8">
        <dgm:presLayoutVars>
          <dgm:bulletEnabled val="1"/>
        </dgm:presLayoutVars>
      </dgm:prSet>
      <dgm:spPr/>
    </dgm:pt>
    <dgm:pt modelId="{F03BA8D4-96BD-4A40-81C6-190BFE4D3D6C}" type="pres">
      <dgm:prSet presAssocID="{928D5421-A9C5-48A8-89D3-7827E1A7CA8E}" presName="spaceBetweenRectangles" presStyleCnt="0"/>
      <dgm:spPr/>
    </dgm:pt>
    <dgm:pt modelId="{923D7EB1-D6D4-4095-910B-9BC71D1CA76E}" type="pres">
      <dgm:prSet presAssocID="{C02E3E56-3374-422F-8C35-CB31734FF32A}" presName="parentLin" presStyleCnt="0"/>
      <dgm:spPr/>
    </dgm:pt>
    <dgm:pt modelId="{4EF17F67-0D6F-482C-8D4F-BA704D9A0ABE}" type="pres">
      <dgm:prSet presAssocID="{C02E3E56-3374-422F-8C35-CB31734FF32A}" presName="parentLeftMargin" presStyleLbl="node1" presStyleIdx="3" presStyleCnt="8"/>
      <dgm:spPr/>
    </dgm:pt>
    <dgm:pt modelId="{959C8E85-0CEF-4522-B4AA-D378897142CA}" type="pres">
      <dgm:prSet presAssocID="{C02E3E56-3374-422F-8C35-CB31734FF32A}" presName="parentText" presStyleLbl="node1" presStyleIdx="4" presStyleCnt="8">
        <dgm:presLayoutVars>
          <dgm:chMax val="0"/>
          <dgm:bulletEnabled val="1"/>
        </dgm:presLayoutVars>
      </dgm:prSet>
      <dgm:spPr/>
    </dgm:pt>
    <dgm:pt modelId="{76B4DA40-9E22-4C4A-A79C-598C542E107E}" type="pres">
      <dgm:prSet presAssocID="{C02E3E56-3374-422F-8C35-CB31734FF32A}" presName="negativeSpace" presStyleCnt="0"/>
      <dgm:spPr/>
    </dgm:pt>
    <dgm:pt modelId="{53C49A97-B52B-4276-B04C-4ED0A620222F}" type="pres">
      <dgm:prSet presAssocID="{C02E3E56-3374-422F-8C35-CB31734FF32A}" presName="childText" presStyleLbl="conFgAcc1" presStyleIdx="4" presStyleCnt="8">
        <dgm:presLayoutVars>
          <dgm:bulletEnabled val="1"/>
        </dgm:presLayoutVars>
      </dgm:prSet>
      <dgm:spPr/>
    </dgm:pt>
    <dgm:pt modelId="{BDEB4221-B2C0-4DA5-A79B-BFF1FB60854E}" type="pres">
      <dgm:prSet presAssocID="{116EF060-6A0F-4153-A133-98FCA35411DD}" presName="spaceBetweenRectangles" presStyleCnt="0"/>
      <dgm:spPr/>
    </dgm:pt>
    <dgm:pt modelId="{74DA72C8-4A91-4EC3-A723-AC41B2EA716E}" type="pres">
      <dgm:prSet presAssocID="{6CF85FFC-8F8F-46E5-B7FE-BFE1697B2FB8}" presName="parentLin" presStyleCnt="0"/>
      <dgm:spPr/>
    </dgm:pt>
    <dgm:pt modelId="{A55B5519-782E-4017-A2C6-65F85839576D}" type="pres">
      <dgm:prSet presAssocID="{6CF85FFC-8F8F-46E5-B7FE-BFE1697B2FB8}" presName="parentLeftMargin" presStyleLbl="node1" presStyleIdx="4" presStyleCnt="8"/>
      <dgm:spPr/>
    </dgm:pt>
    <dgm:pt modelId="{14FB0549-868B-4D3B-BFBF-6F3933004858}" type="pres">
      <dgm:prSet presAssocID="{6CF85FFC-8F8F-46E5-B7FE-BFE1697B2FB8}" presName="parentText" presStyleLbl="node1" presStyleIdx="5" presStyleCnt="8">
        <dgm:presLayoutVars>
          <dgm:chMax val="0"/>
          <dgm:bulletEnabled val="1"/>
        </dgm:presLayoutVars>
      </dgm:prSet>
      <dgm:spPr/>
    </dgm:pt>
    <dgm:pt modelId="{12DE1F15-3978-4D33-AD05-056FCE605428}" type="pres">
      <dgm:prSet presAssocID="{6CF85FFC-8F8F-46E5-B7FE-BFE1697B2FB8}" presName="negativeSpace" presStyleCnt="0"/>
      <dgm:spPr/>
    </dgm:pt>
    <dgm:pt modelId="{4C64BBCC-3968-4880-8537-4A2D380ADE5E}" type="pres">
      <dgm:prSet presAssocID="{6CF85FFC-8F8F-46E5-B7FE-BFE1697B2FB8}" presName="childText" presStyleLbl="conFgAcc1" presStyleIdx="5" presStyleCnt="8">
        <dgm:presLayoutVars>
          <dgm:bulletEnabled val="1"/>
        </dgm:presLayoutVars>
      </dgm:prSet>
      <dgm:spPr/>
    </dgm:pt>
    <dgm:pt modelId="{BD3B490C-7998-4D2C-A8E3-2EC2E218D8A1}" type="pres">
      <dgm:prSet presAssocID="{53AD1C77-7D25-44C6-B88B-3D740FAD3A7B}" presName="spaceBetweenRectangles" presStyleCnt="0"/>
      <dgm:spPr/>
    </dgm:pt>
    <dgm:pt modelId="{9AE9701D-1851-4C42-BBBF-9F35A7CA2B2F}" type="pres">
      <dgm:prSet presAssocID="{2DD1825C-1380-4CDC-8C2E-344516A3BD48}" presName="parentLin" presStyleCnt="0"/>
      <dgm:spPr/>
    </dgm:pt>
    <dgm:pt modelId="{03B18837-89FF-4425-B341-C62084138F07}" type="pres">
      <dgm:prSet presAssocID="{2DD1825C-1380-4CDC-8C2E-344516A3BD48}" presName="parentLeftMargin" presStyleLbl="node1" presStyleIdx="5" presStyleCnt="8"/>
      <dgm:spPr/>
    </dgm:pt>
    <dgm:pt modelId="{FDED5F1B-4398-4AF9-B116-2709354C121D}" type="pres">
      <dgm:prSet presAssocID="{2DD1825C-1380-4CDC-8C2E-344516A3BD48}" presName="parentText" presStyleLbl="node1" presStyleIdx="6" presStyleCnt="8">
        <dgm:presLayoutVars>
          <dgm:chMax val="0"/>
          <dgm:bulletEnabled val="1"/>
        </dgm:presLayoutVars>
      </dgm:prSet>
      <dgm:spPr/>
    </dgm:pt>
    <dgm:pt modelId="{68D42098-1AF3-45CE-A2AB-37258129442A}" type="pres">
      <dgm:prSet presAssocID="{2DD1825C-1380-4CDC-8C2E-344516A3BD48}" presName="negativeSpace" presStyleCnt="0"/>
      <dgm:spPr/>
    </dgm:pt>
    <dgm:pt modelId="{5777B029-A4AF-4661-9B32-FDD92F069C6B}" type="pres">
      <dgm:prSet presAssocID="{2DD1825C-1380-4CDC-8C2E-344516A3BD48}" presName="childText" presStyleLbl="conFgAcc1" presStyleIdx="6" presStyleCnt="8">
        <dgm:presLayoutVars>
          <dgm:bulletEnabled val="1"/>
        </dgm:presLayoutVars>
      </dgm:prSet>
      <dgm:spPr/>
    </dgm:pt>
    <dgm:pt modelId="{8DCDBA2C-9898-44AD-A7AA-7EA952C276CE}" type="pres">
      <dgm:prSet presAssocID="{3BD9C72C-D431-4883-B60E-411E864EDA1F}" presName="spaceBetweenRectangles" presStyleCnt="0"/>
      <dgm:spPr/>
    </dgm:pt>
    <dgm:pt modelId="{3ECFCDC4-F23F-49B9-93C4-56B441085147}" type="pres">
      <dgm:prSet presAssocID="{072AD918-9FDA-4D2A-A7DB-D1ADAB2F906A}" presName="parentLin" presStyleCnt="0"/>
      <dgm:spPr/>
    </dgm:pt>
    <dgm:pt modelId="{C0F34DB4-0D04-44C8-B02B-FF9294E423A9}" type="pres">
      <dgm:prSet presAssocID="{072AD918-9FDA-4D2A-A7DB-D1ADAB2F906A}" presName="parentLeftMargin" presStyleLbl="node1" presStyleIdx="6" presStyleCnt="8"/>
      <dgm:spPr/>
    </dgm:pt>
    <dgm:pt modelId="{27D8C984-3BCF-4822-87FA-6B02646FD787}" type="pres">
      <dgm:prSet presAssocID="{072AD918-9FDA-4D2A-A7DB-D1ADAB2F906A}" presName="parentText" presStyleLbl="node1" presStyleIdx="7" presStyleCnt="8">
        <dgm:presLayoutVars>
          <dgm:chMax val="0"/>
          <dgm:bulletEnabled val="1"/>
        </dgm:presLayoutVars>
      </dgm:prSet>
      <dgm:spPr/>
    </dgm:pt>
    <dgm:pt modelId="{39E4D4F9-D601-40F5-8E1D-310ED49B7922}" type="pres">
      <dgm:prSet presAssocID="{072AD918-9FDA-4D2A-A7DB-D1ADAB2F906A}" presName="negativeSpace" presStyleCnt="0"/>
      <dgm:spPr/>
    </dgm:pt>
    <dgm:pt modelId="{C54FC260-8615-42B1-8F8F-5F51CADDBE05}" type="pres">
      <dgm:prSet presAssocID="{072AD918-9FDA-4D2A-A7DB-D1ADAB2F906A}" presName="childText" presStyleLbl="conFgAcc1" presStyleIdx="7" presStyleCnt="8">
        <dgm:presLayoutVars>
          <dgm:bulletEnabled val="1"/>
        </dgm:presLayoutVars>
      </dgm:prSet>
      <dgm:spPr/>
    </dgm:pt>
  </dgm:ptLst>
  <dgm:cxnLst>
    <dgm:cxn modelId="{767DD113-CB41-4632-8F2E-A366C6CEF907}" type="presOf" srcId="{D9763FBA-42E2-408D-AD06-4F4F70F5FAAC}" destId="{D0D5ADF5-9BA9-4056-A34E-EFF81F996669}" srcOrd="1" destOrd="0" presId="urn:microsoft.com/office/officeart/2005/8/layout/list1"/>
    <dgm:cxn modelId="{34BC9E1A-BBDD-4781-8A0D-2D991AA96C3A}" type="presOf" srcId="{C02E3E56-3374-422F-8C35-CB31734FF32A}" destId="{4EF17F67-0D6F-482C-8D4F-BA704D9A0ABE}" srcOrd="0" destOrd="0" presId="urn:microsoft.com/office/officeart/2005/8/layout/list1"/>
    <dgm:cxn modelId="{F33EFD2B-A744-4D31-BB3A-D7F3B92D3D6D}" type="presOf" srcId="{2DD1825C-1380-4CDC-8C2E-344516A3BD48}" destId="{03B18837-89FF-4425-B341-C62084138F07}" srcOrd="0" destOrd="0" presId="urn:microsoft.com/office/officeart/2005/8/layout/list1"/>
    <dgm:cxn modelId="{EFDBAA36-9033-4D9B-9A15-7262B0A27FAA}" type="presOf" srcId="{072AD918-9FDA-4D2A-A7DB-D1ADAB2F906A}" destId="{C0F34DB4-0D04-44C8-B02B-FF9294E423A9}" srcOrd="0" destOrd="0" presId="urn:microsoft.com/office/officeart/2005/8/layout/list1"/>
    <dgm:cxn modelId="{A0F8393E-F7C2-4373-A6B1-5C59120668FC}" type="presOf" srcId="{D9763FBA-42E2-408D-AD06-4F4F70F5FAAC}" destId="{7478DB27-A999-4F3A-95B3-7E7656C8898E}" srcOrd="0" destOrd="0" presId="urn:microsoft.com/office/officeart/2005/8/layout/list1"/>
    <dgm:cxn modelId="{F9FAA861-21C2-4F12-B9ED-5AA10F78C432}" type="presOf" srcId="{C02E3E56-3374-422F-8C35-CB31734FF32A}" destId="{959C8E85-0CEF-4522-B4AA-D378897142CA}" srcOrd="1" destOrd="0" presId="urn:microsoft.com/office/officeart/2005/8/layout/list1"/>
    <dgm:cxn modelId="{A703074B-9800-41EF-BA85-A6FCB5B3FE85}" type="presOf" srcId="{E2B1499A-1A17-4C19-8986-A59BBCF2E988}" destId="{37E62D81-EFCF-4571-B9FA-E48CC43EF69C}" srcOrd="0" destOrd="0" presId="urn:microsoft.com/office/officeart/2005/8/layout/list1"/>
    <dgm:cxn modelId="{719FCB6E-5794-4472-8E04-C793C8FE751F}" srcId="{B8E0A685-7E12-458F-9EE4-CC4B3630FECB}" destId="{C02E3E56-3374-422F-8C35-CB31734FF32A}" srcOrd="4" destOrd="0" parTransId="{C5071B72-00E3-46F0-8FA0-2E29432C733E}" sibTransId="{116EF060-6A0F-4153-A133-98FCA35411DD}"/>
    <dgm:cxn modelId="{1EDB5A50-6634-4C1D-A5B1-693D0BA4FD9D}" srcId="{B8E0A685-7E12-458F-9EE4-CC4B3630FECB}" destId="{072AD918-9FDA-4D2A-A7DB-D1ADAB2F906A}" srcOrd="7" destOrd="0" parTransId="{5AB3D1BD-35CF-4BE5-974C-85BAC9E40227}" sibTransId="{931F2563-1C2A-4ABC-A272-04C531D8D81B}"/>
    <dgm:cxn modelId="{1949A258-D6C7-466E-8CAC-80FC2899616C}" type="presOf" srcId="{072AD918-9FDA-4D2A-A7DB-D1ADAB2F906A}" destId="{27D8C984-3BCF-4822-87FA-6B02646FD787}" srcOrd="1" destOrd="0" presId="urn:microsoft.com/office/officeart/2005/8/layout/list1"/>
    <dgm:cxn modelId="{5AC83487-3D67-46A1-9CB9-FD82DFAC81C1}" type="presOf" srcId="{E2B1499A-1A17-4C19-8986-A59BBCF2E988}" destId="{B9E840EB-1CE7-43A8-9A39-567F6D845C5D}" srcOrd="1" destOrd="0" presId="urn:microsoft.com/office/officeart/2005/8/layout/list1"/>
    <dgm:cxn modelId="{438B568D-4FAA-431C-BCC4-E55C522F87EA}" type="presOf" srcId="{8F312F74-5C82-493A-96D2-6DB12311B93C}" destId="{87702D4E-3144-4961-A7D0-C23AC057069F}" srcOrd="0" destOrd="0" presId="urn:microsoft.com/office/officeart/2005/8/layout/list1"/>
    <dgm:cxn modelId="{BAA1EC97-784E-4056-99E5-DC72CFAA20B1}" type="presOf" srcId="{6CF85FFC-8F8F-46E5-B7FE-BFE1697B2FB8}" destId="{A55B5519-782E-4017-A2C6-65F85839576D}" srcOrd="0" destOrd="0" presId="urn:microsoft.com/office/officeart/2005/8/layout/list1"/>
    <dgm:cxn modelId="{C1323FA0-625B-4D28-8D4F-08FADAED3EA9}" type="presOf" srcId="{B8E0A685-7E12-458F-9EE4-CC4B3630FECB}" destId="{83FC040E-02E8-46E5-8C2A-C092ED098066}" srcOrd="0" destOrd="0" presId="urn:microsoft.com/office/officeart/2005/8/layout/list1"/>
    <dgm:cxn modelId="{14660BA1-B655-4555-BE2C-B6DD79548FCC}" type="presOf" srcId="{2DD1825C-1380-4CDC-8C2E-344516A3BD48}" destId="{FDED5F1B-4398-4AF9-B116-2709354C121D}" srcOrd="1" destOrd="0" presId="urn:microsoft.com/office/officeart/2005/8/layout/list1"/>
    <dgm:cxn modelId="{B62F9FAA-B8B9-434A-9060-AB869C6F98CD}" type="presOf" srcId="{6CF85FFC-8F8F-46E5-B7FE-BFE1697B2FB8}" destId="{14FB0549-868B-4D3B-BFBF-6F3933004858}" srcOrd="1" destOrd="0" presId="urn:microsoft.com/office/officeart/2005/8/layout/list1"/>
    <dgm:cxn modelId="{C124C3B1-84B0-4FA5-BA01-8A772E6EC749}" srcId="{B8E0A685-7E12-458F-9EE4-CC4B3630FECB}" destId="{D9763FBA-42E2-408D-AD06-4F4F70F5FAAC}" srcOrd="3" destOrd="0" parTransId="{E69158EC-C844-448A-B299-71C6F6289089}" sibTransId="{928D5421-A9C5-48A8-89D3-7827E1A7CA8E}"/>
    <dgm:cxn modelId="{6CC9F7C2-6B4F-4F30-BC38-8F5F279BFC51}" srcId="{B8E0A685-7E12-458F-9EE4-CC4B3630FECB}" destId="{2DD1825C-1380-4CDC-8C2E-344516A3BD48}" srcOrd="6" destOrd="0" parTransId="{F7CDF797-01A3-4DCF-904D-06520E9B7261}" sibTransId="{3BD9C72C-D431-4883-B60E-411E864EDA1F}"/>
    <dgm:cxn modelId="{C91135C4-157A-4E17-B0EB-C65620448918}" srcId="{B8E0A685-7E12-458F-9EE4-CC4B3630FECB}" destId="{E038B6E3-962E-44E9-A4C3-6BED16966C9F}" srcOrd="1" destOrd="0" parTransId="{CE5012B7-CA92-4CF5-B203-A53F8D9053F8}" sibTransId="{48B87F95-5E5E-4B1A-91DF-A9796E54EA43}"/>
    <dgm:cxn modelId="{87E6DCC8-8B08-4CD0-B3F0-DFA891ACD83A}" type="presOf" srcId="{8F312F74-5C82-493A-96D2-6DB12311B93C}" destId="{4C50F023-71DC-4891-8F19-52D3A839E39C}" srcOrd="1" destOrd="0" presId="urn:microsoft.com/office/officeart/2005/8/layout/list1"/>
    <dgm:cxn modelId="{636736D9-FEE4-491A-B949-F29475535FBF}" type="presOf" srcId="{E038B6E3-962E-44E9-A4C3-6BED16966C9F}" destId="{22BA55E0-2B74-420B-B068-003AFC7730EC}" srcOrd="0" destOrd="0" presId="urn:microsoft.com/office/officeart/2005/8/layout/list1"/>
    <dgm:cxn modelId="{BAFD0FDA-DE80-40AE-9AA8-DF012E3C5DAE}" type="presOf" srcId="{E038B6E3-962E-44E9-A4C3-6BED16966C9F}" destId="{22712A8C-5DEA-4046-A5A5-FD72751C8908}" srcOrd="1" destOrd="0" presId="urn:microsoft.com/office/officeart/2005/8/layout/list1"/>
    <dgm:cxn modelId="{B36E2BEC-C098-4093-8148-BBC2C30056B9}" srcId="{B8E0A685-7E12-458F-9EE4-CC4B3630FECB}" destId="{8F312F74-5C82-493A-96D2-6DB12311B93C}" srcOrd="2" destOrd="0" parTransId="{5668E872-C8A8-4603-8D1F-AE372116F20D}" sibTransId="{1D8D5649-AA95-4C3C-8AF0-0C93C802598E}"/>
    <dgm:cxn modelId="{CE5DCEEC-EDAA-48D8-8AC5-842A8CDBDE1D}" srcId="{B8E0A685-7E12-458F-9EE4-CC4B3630FECB}" destId="{6CF85FFC-8F8F-46E5-B7FE-BFE1697B2FB8}" srcOrd="5" destOrd="0" parTransId="{51095686-450F-4615-9398-19B39608E651}" sibTransId="{53AD1C77-7D25-44C6-B88B-3D740FAD3A7B}"/>
    <dgm:cxn modelId="{ED9252F1-9ADC-4ED7-A2D7-A38027C6CE22}" srcId="{B8E0A685-7E12-458F-9EE4-CC4B3630FECB}" destId="{E2B1499A-1A17-4C19-8986-A59BBCF2E988}" srcOrd="0" destOrd="0" parTransId="{FC7D3E3D-DB54-40C7-B998-D21297D9D32F}" sibTransId="{1229E6FF-73C9-476D-84A9-CDAB67B5EF01}"/>
    <dgm:cxn modelId="{FF249A2C-E30D-4D3A-AE2D-18198E1025C5}" type="presParOf" srcId="{83FC040E-02E8-46E5-8C2A-C092ED098066}" destId="{D48AE7CE-6036-45E4-8C0C-55BE42813A15}" srcOrd="0" destOrd="0" presId="urn:microsoft.com/office/officeart/2005/8/layout/list1"/>
    <dgm:cxn modelId="{2AD0DA66-C2CD-420C-ACDB-E113ACE0911F}" type="presParOf" srcId="{D48AE7CE-6036-45E4-8C0C-55BE42813A15}" destId="{37E62D81-EFCF-4571-B9FA-E48CC43EF69C}" srcOrd="0" destOrd="0" presId="urn:microsoft.com/office/officeart/2005/8/layout/list1"/>
    <dgm:cxn modelId="{B18EC8C2-38E7-42CE-BA6B-BC324A373774}" type="presParOf" srcId="{D48AE7CE-6036-45E4-8C0C-55BE42813A15}" destId="{B9E840EB-1CE7-43A8-9A39-567F6D845C5D}" srcOrd="1" destOrd="0" presId="urn:microsoft.com/office/officeart/2005/8/layout/list1"/>
    <dgm:cxn modelId="{7D4CE825-FAE9-4FF3-A206-36E77379DB55}" type="presParOf" srcId="{83FC040E-02E8-46E5-8C2A-C092ED098066}" destId="{B9C088FE-E186-4F96-BD17-96B251C1CBF9}" srcOrd="1" destOrd="0" presId="urn:microsoft.com/office/officeart/2005/8/layout/list1"/>
    <dgm:cxn modelId="{C80BB51B-FA11-4006-B8EE-D7D13E3EBBB7}" type="presParOf" srcId="{83FC040E-02E8-46E5-8C2A-C092ED098066}" destId="{5D03FA8B-15FB-402F-843D-D6A441381C8A}" srcOrd="2" destOrd="0" presId="urn:microsoft.com/office/officeart/2005/8/layout/list1"/>
    <dgm:cxn modelId="{9995CEC8-744C-4632-98A4-DF3AEE99994A}" type="presParOf" srcId="{83FC040E-02E8-46E5-8C2A-C092ED098066}" destId="{C95D3BB0-1DD0-4C32-AED6-42E5225CAF68}" srcOrd="3" destOrd="0" presId="urn:microsoft.com/office/officeart/2005/8/layout/list1"/>
    <dgm:cxn modelId="{124813AC-7BFA-40D8-8561-DC6CF48DC445}" type="presParOf" srcId="{83FC040E-02E8-46E5-8C2A-C092ED098066}" destId="{1D778484-96C5-45ED-8428-E13AF9C6D2F9}" srcOrd="4" destOrd="0" presId="urn:microsoft.com/office/officeart/2005/8/layout/list1"/>
    <dgm:cxn modelId="{A17FDBD5-AD11-4B05-BDD3-46EC8DB68002}" type="presParOf" srcId="{1D778484-96C5-45ED-8428-E13AF9C6D2F9}" destId="{22BA55E0-2B74-420B-B068-003AFC7730EC}" srcOrd="0" destOrd="0" presId="urn:microsoft.com/office/officeart/2005/8/layout/list1"/>
    <dgm:cxn modelId="{E70033F3-BC63-49B9-BFA0-00766D8270EF}" type="presParOf" srcId="{1D778484-96C5-45ED-8428-E13AF9C6D2F9}" destId="{22712A8C-5DEA-4046-A5A5-FD72751C8908}" srcOrd="1" destOrd="0" presId="urn:microsoft.com/office/officeart/2005/8/layout/list1"/>
    <dgm:cxn modelId="{A9298E5B-C4D7-40E8-B62C-F1BE83339361}" type="presParOf" srcId="{83FC040E-02E8-46E5-8C2A-C092ED098066}" destId="{E581CD86-1CC8-43DF-B70A-E76EA04AEADE}" srcOrd="5" destOrd="0" presId="urn:microsoft.com/office/officeart/2005/8/layout/list1"/>
    <dgm:cxn modelId="{FAD9D309-9A9C-49EA-92C7-D836E12B1F64}" type="presParOf" srcId="{83FC040E-02E8-46E5-8C2A-C092ED098066}" destId="{F2D5ED7F-81F2-4182-9349-2F31F3F20ADC}" srcOrd="6" destOrd="0" presId="urn:microsoft.com/office/officeart/2005/8/layout/list1"/>
    <dgm:cxn modelId="{995032BC-E959-4F0C-8802-2CFE8CFAFBF4}" type="presParOf" srcId="{83FC040E-02E8-46E5-8C2A-C092ED098066}" destId="{87D5B205-55D2-47B9-AB39-ADDAAE77654E}" srcOrd="7" destOrd="0" presId="urn:microsoft.com/office/officeart/2005/8/layout/list1"/>
    <dgm:cxn modelId="{5D51C796-61BA-4F8F-8B76-AD08A7A88C3E}" type="presParOf" srcId="{83FC040E-02E8-46E5-8C2A-C092ED098066}" destId="{D86095F2-A790-4D08-80D6-B9EEF45C94B5}" srcOrd="8" destOrd="0" presId="urn:microsoft.com/office/officeart/2005/8/layout/list1"/>
    <dgm:cxn modelId="{A423040B-BE38-4037-A619-85F504BA3143}" type="presParOf" srcId="{D86095F2-A790-4D08-80D6-B9EEF45C94B5}" destId="{87702D4E-3144-4961-A7D0-C23AC057069F}" srcOrd="0" destOrd="0" presId="urn:microsoft.com/office/officeart/2005/8/layout/list1"/>
    <dgm:cxn modelId="{F4D46593-36BB-444A-9E9A-728BF111BE6E}" type="presParOf" srcId="{D86095F2-A790-4D08-80D6-B9EEF45C94B5}" destId="{4C50F023-71DC-4891-8F19-52D3A839E39C}" srcOrd="1" destOrd="0" presId="urn:microsoft.com/office/officeart/2005/8/layout/list1"/>
    <dgm:cxn modelId="{2F5963B5-0C33-4E4D-9F9C-F01A800F7E60}" type="presParOf" srcId="{83FC040E-02E8-46E5-8C2A-C092ED098066}" destId="{E1131DB8-9C9D-45BE-8669-C47323ABFA16}" srcOrd="9" destOrd="0" presId="urn:microsoft.com/office/officeart/2005/8/layout/list1"/>
    <dgm:cxn modelId="{DBF060CD-0FF6-4F58-B3AD-2467458C5BFC}" type="presParOf" srcId="{83FC040E-02E8-46E5-8C2A-C092ED098066}" destId="{8E6C888B-00FA-405E-9404-92569DDCEFEF}" srcOrd="10" destOrd="0" presId="urn:microsoft.com/office/officeart/2005/8/layout/list1"/>
    <dgm:cxn modelId="{AA61B4CD-122C-4D8A-9C33-834061890F6F}" type="presParOf" srcId="{83FC040E-02E8-46E5-8C2A-C092ED098066}" destId="{403C7C78-BB7D-42D0-82AC-AD63EECFAA8F}" srcOrd="11" destOrd="0" presId="urn:microsoft.com/office/officeart/2005/8/layout/list1"/>
    <dgm:cxn modelId="{89D8E879-A60C-4B91-87CF-B1232CE661C6}" type="presParOf" srcId="{83FC040E-02E8-46E5-8C2A-C092ED098066}" destId="{DEE8F9C2-97A9-49D5-9D91-7F6E07F5DEB3}" srcOrd="12" destOrd="0" presId="urn:microsoft.com/office/officeart/2005/8/layout/list1"/>
    <dgm:cxn modelId="{952D0D50-CA3F-4042-9352-EFF4E51549BE}" type="presParOf" srcId="{DEE8F9C2-97A9-49D5-9D91-7F6E07F5DEB3}" destId="{7478DB27-A999-4F3A-95B3-7E7656C8898E}" srcOrd="0" destOrd="0" presId="urn:microsoft.com/office/officeart/2005/8/layout/list1"/>
    <dgm:cxn modelId="{55EC8275-C399-4A6E-B05D-B9BE6C754E51}" type="presParOf" srcId="{DEE8F9C2-97A9-49D5-9D91-7F6E07F5DEB3}" destId="{D0D5ADF5-9BA9-4056-A34E-EFF81F996669}" srcOrd="1" destOrd="0" presId="urn:microsoft.com/office/officeart/2005/8/layout/list1"/>
    <dgm:cxn modelId="{8167ECA5-6F32-413D-9A50-6AA28837FD3B}" type="presParOf" srcId="{83FC040E-02E8-46E5-8C2A-C092ED098066}" destId="{0D047627-6D76-4381-90F2-196B350CD709}" srcOrd="13" destOrd="0" presId="urn:microsoft.com/office/officeart/2005/8/layout/list1"/>
    <dgm:cxn modelId="{9137A1C3-65F3-4CDF-90CE-5EB984A7469F}" type="presParOf" srcId="{83FC040E-02E8-46E5-8C2A-C092ED098066}" destId="{FA2F99EB-AFCA-453B-BB07-02C1FFA30F7A}" srcOrd="14" destOrd="0" presId="urn:microsoft.com/office/officeart/2005/8/layout/list1"/>
    <dgm:cxn modelId="{A360FD09-2142-45FC-B5BA-4A0907F9D19D}" type="presParOf" srcId="{83FC040E-02E8-46E5-8C2A-C092ED098066}" destId="{F03BA8D4-96BD-4A40-81C6-190BFE4D3D6C}" srcOrd="15" destOrd="0" presId="urn:microsoft.com/office/officeart/2005/8/layout/list1"/>
    <dgm:cxn modelId="{F46C0C19-A96E-4FCA-BF95-96E8076889A4}" type="presParOf" srcId="{83FC040E-02E8-46E5-8C2A-C092ED098066}" destId="{923D7EB1-D6D4-4095-910B-9BC71D1CA76E}" srcOrd="16" destOrd="0" presId="urn:microsoft.com/office/officeart/2005/8/layout/list1"/>
    <dgm:cxn modelId="{D21F5AE5-CE4D-4517-9941-B635E34F3B87}" type="presParOf" srcId="{923D7EB1-D6D4-4095-910B-9BC71D1CA76E}" destId="{4EF17F67-0D6F-482C-8D4F-BA704D9A0ABE}" srcOrd="0" destOrd="0" presId="urn:microsoft.com/office/officeart/2005/8/layout/list1"/>
    <dgm:cxn modelId="{198E15A6-92D2-49E8-9024-D9DC73E345FA}" type="presParOf" srcId="{923D7EB1-D6D4-4095-910B-9BC71D1CA76E}" destId="{959C8E85-0CEF-4522-B4AA-D378897142CA}" srcOrd="1" destOrd="0" presId="urn:microsoft.com/office/officeart/2005/8/layout/list1"/>
    <dgm:cxn modelId="{32F26834-15C6-4B12-8CF7-18F4F375567F}" type="presParOf" srcId="{83FC040E-02E8-46E5-8C2A-C092ED098066}" destId="{76B4DA40-9E22-4C4A-A79C-598C542E107E}" srcOrd="17" destOrd="0" presId="urn:microsoft.com/office/officeart/2005/8/layout/list1"/>
    <dgm:cxn modelId="{5039DEE9-A4F9-4FE5-AE22-4F8EEDD52B74}" type="presParOf" srcId="{83FC040E-02E8-46E5-8C2A-C092ED098066}" destId="{53C49A97-B52B-4276-B04C-4ED0A620222F}" srcOrd="18" destOrd="0" presId="urn:microsoft.com/office/officeart/2005/8/layout/list1"/>
    <dgm:cxn modelId="{72308002-2507-452B-9804-8B2715F220DE}" type="presParOf" srcId="{83FC040E-02E8-46E5-8C2A-C092ED098066}" destId="{BDEB4221-B2C0-4DA5-A79B-BFF1FB60854E}" srcOrd="19" destOrd="0" presId="urn:microsoft.com/office/officeart/2005/8/layout/list1"/>
    <dgm:cxn modelId="{BE5E0712-60E5-483D-92F3-F0058AE12CA8}" type="presParOf" srcId="{83FC040E-02E8-46E5-8C2A-C092ED098066}" destId="{74DA72C8-4A91-4EC3-A723-AC41B2EA716E}" srcOrd="20" destOrd="0" presId="urn:microsoft.com/office/officeart/2005/8/layout/list1"/>
    <dgm:cxn modelId="{C638D1D1-C1C1-40DC-A497-A4E2657B76BB}" type="presParOf" srcId="{74DA72C8-4A91-4EC3-A723-AC41B2EA716E}" destId="{A55B5519-782E-4017-A2C6-65F85839576D}" srcOrd="0" destOrd="0" presId="urn:microsoft.com/office/officeart/2005/8/layout/list1"/>
    <dgm:cxn modelId="{2F30646F-94C8-4148-85EE-4DC270C7A815}" type="presParOf" srcId="{74DA72C8-4A91-4EC3-A723-AC41B2EA716E}" destId="{14FB0549-868B-4D3B-BFBF-6F3933004858}" srcOrd="1" destOrd="0" presId="urn:microsoft.com/office/officeart/2005/8/layout/list1"/>
    <dgm:cxn modelId="{E5C6E055-DC58-4B3A-A850-98C46B7D97CC}" type="presParOf" srcId="{83FC040E-02E8-46E5-8C2A-C092ED098066}" destId="{12DE1F15-3978-4D33-AD05-056FCE605428}" srcOrd="21" destOrd="0" presId="urn:microsoft.com/office/officeart/2005/8/layout/list1"/>
    <dgm:cxn modelId="{38BA4911-6B23-417B-B42B-75A670B30D38}" type="presParOf" srcId="{83FC040E-02E8-46E5-8C2A-C092ED098066}" destId="{4C64BBCC-3968-4880-8537-4A2D380ADE5E}" srcOrd="22" destOrd="0" presId="urn:microsoft.com/office/officeart/2005/8/layout/list1"/>
    <dgm:cxn modelId="{4E466510-420E-490F-A903-328B52780A03}" type="presParOf" srcId="{83FC040E-02E8-46E5-8C2A-C092ED098066}" destId="{BD3B490C-7998-4D2C-A8E3-2EC2E218D8A1}" srcOrd="23" destOrd="0" presId="urn:microsoft.com/office/officeart/2005/8/layout/list1"/>
    <dgm:cxn modelId="{888552DD-75C3-45CE-8FDF-E4F3A72C66E4}" type="presParOf" srcId="{83FC040E-02E8-46E5-8C2A-C092ED098066}" destId="{9AE9701D-1851-4C42-BBBF-9F35A7CA2B2F}" srcOrd="24" destOrd="0" presId="urn:microsoft.com/office/officeart/2005/8/layout/list1"/>
    <dgm:cxn modelId="{D867A9A5-F09E-41C2-A2D4-8249E4C780D1}" type="presParOf" srcId="{9AE9701D-1851-4C42-BBBF-9F35A7CA2B2F}" destId="{03B18837-89FF-4425-B341-C62084138F07}" srcOrd="0" destOrd="0" presId="urn:microsoft.com/office/officeart/2005/8/layout/list1"/>
    <dgm:cxn modelId="{6B3FB06B-1130-413C-9FC0-FA6CFBDEEC5D}" type="presParOf" srcId="{9AE9701D-1851-4C42-BBBF-9F35A7CA2B2F}" destId="{FDED5F1B-4398-4AF9-B116-2709354C121D}" srcOrd="1" destOrd="0" presId="urn:microsoft.com/office/officeart/2005/8/layout/list1"/>
    <dgm:cxn modelId="{7E74BC76-88C4-42FC-AAD3-7CA2FA8B747B}" type="presParOf" srcId="{83FC040E-02E8-46E5-8C2A-C092ED098066}" destId="{68D42098-1AF3-45CE-A2AB-37258129442A}" srcOrd="25" destOrd="0" presId="urn:microsoft.com/office/officeart/2005/8/layout/list1"/>
    <dgm:cxn modelId="{C7EC87CB-A17A-41C4-BCE3-E40DD0059FAB}" type="presParOf" srcId="{83FC040E-02E8-46E5-8C2A-C092ED098066}" destId="{5777B029-A4AF-4661-9B32-FDD92F069C6B}" srcOrd="26" destOrd="0" presId="urn:microsoft.com/office/officeart/2005/8/layout/list1"/>
    <dgm:cxn modelId="{65323A0D-3C54-4B3D-871A-E1B63D2F3AFE}" type="presParOf" srcId="{83FC040E-02E8-46E5-8C2A-C092ED098066}" destId="{8DCDBA2C-9898-44AD-A7AA-7EA952C276CE}" srcOrd="27" destOrd="0" presId="urn:microsoft.com/office/officeart/2005/8/layout/list1"/>
    <dgm:cxn modelId="{F3EF8EA7-5E2E-4BAF-81DA-D3CAA2403AD1}" type="presParOf" srcId="{83FC040E-02E8-46E5-8C2A-C092ED098066}" destId="{3ECFCDC4-F23F-49B9-93C4-56B441085147}" srcOrd="28" destOrd="0" presId="urn:microsoft.com/office/officeart/2005/8/layout/list1"/>
    <dgm:cxn modelId="{06C4B6DD-31A2-4787-9F53-A10B6CF69A8E}" type="presParOf" srcId="{3ECFCDC4-F23F-49B9-93C4-56B441085147}" destId="{C0F34DB4-0D04-44C8-B02B-FF9294E423A9}" srcOrd="0" destOrd="0" presId="urn:microsoft.com/office/officeart/2005/8/layout/list1"/>
    <dgm:cxn modelId="{D1542967-AEB0-4083-9F42-0D115AFA2696}" type="presParOf" srcId="{3ECFCDC4-F23F-49B9-93C4-56B441085147}" destId="{27D8C984-3BCF-4822-87FA-6B02646FD787}" srcOrd="1" destOrd="0" presId="urn:microsoft.com/office/officeart/2005/8/layout/list1"/>
    <dgm:cxn modelId="{FE89B9C2-AE68-42AF-83E9-59F0C2529793}" type="presParOf" srcId="{83FC040E-02E8-46E5-8C2A-C092ED098066}" destId="{39E4D4F9-D601-40F5-8E1D-310ED49B7922}" srcOrd="29" destOrd="0" presId="urn:microsoft.com/office/officeart/2005/8/layout/list1"/>
    <dgm:cxn modelId="{08118D28-4955-4164-8FA5-EEC85432EDEC}" type="presParOf" srcId="{83FC040E-02E8-46E5-8C2A-C092ED098066}" destId="{C54FC260-8615-42B1-8F8F-5F51CADDBE05}" srcOrd="3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9C6262-9F06-4EBC-A098-8E24DBE6E13A}">
      <dsp:nvSpPr>
        <dsp:cNvPr id="0" name=""/>
        <dsp:cNvSpPr/>
      </dsp:nvSpPr>
      <dsp:spPr>
        <a:xfrm>
          <a:off x="794" y="-724410"/>
          <a:ext cx="3416845" cy="6431638"/>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33731" rIns="173355" bIns="0" numCol="1" spcCol="1270" anchor="t" anchorCtr="0">
          <a:noAutofit/>
        </a:bodyPr>
        <a:lstStyle/>
        <a:p>
          <a:pPr marL="0" lvl="0" indent="0" algn="r" defTabSz="1733550">
            <a:lnSpc>
              <a:spcPct val="90000"/>
            </a:lnSpc>
            <a:spcBef>
              <a:spcPct val="0"/>
            </a:spcBef>
            <a:spcAft>
              <a:spcPct val="35000"/>
            </a:spcAft>
            <a:buNone/>
          </a:pPr>
          <a:endParaRPr lang="en-IN" sz="3900" kern="1200" dirty="0"/>
        </a:p>
      </dsp:txBody>
      <dsp:txXfrm rot="16200000">
        <a:off x="-2294493" y="1570876"/>
        <a:ext cx="5273943" cy="683369"/>
      </dsp:txXfrm>
    </dsp:sp>
    <dsp:sp modelId="{AFECF3C2-F498-4897-A65E-504CFD646F65}">
      <dsp:nvSpPr>
        <dsp:cNvPr id="0" name=""/>
        <dsp:cNvSpPr/>
      </dsp:nvSpPr>
      <dsp:spPr>
        <a:xfrm>
          <a:off x="684163" y="-724410"/>
          <a:ext cx="2545550" cy="6431638"/>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IN" sz="2600" b="1" kern="1200" dirty="0"/>
            <a:t>SIDO</a:t>
          </a:r>
        </a:p>
        <a:p>
          <a:pPr marL="0" lvl="0" indent="0" algn="l" defTabSz="1155700">
            <a:lnSpc>
              <a:spcPct val="90000"/>
            </a:lnSpc>
            <a:spcBef>
              <a:spcPct val="0"/>
            </a:spcBef>
            <a:spcAft>
              <a:spcPct val="35000"/>
            </a:spcAft>
            <a:buNone/>
          </a:pPr>
          <a:r>
            <a:rPr lang="en-IN" sz="2600" kern="1200" dirty="0"/>
            <a:t>EDP specially for women coming from less privileged background with inadequate educational background and skill. EDP in the area of TV repairing, printed circuit board, leather goods etc</a:t>
          </a:r>
        </a:p>
      </dsp:txBody>
      <dsp:txXfrm>
        <a:off x="684163" y="-724410"/>
        <a:ext cx="2545550" cy="6431638"/>
      </dsp:txXfrm>
    </dsp:sp>
    <dsp:sp modelId="{28B63C1A-17C7-443A-911F-08271ABF1015}">
      <dsp:nvSpPr>
        <dsp:cNvPr id="0" name=""/>
        <dsp:cNvSpPr/>
      </dsp:nvSpPr>
      <dsp:spPr>
        <a:xfrm>
          <a:off x="3537229" y="-724410"/>
          <a:ext cx="3416845" cy="6431638"/>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33731" rIns="173355" bIns="0" numCol="1" spcCol="1270" anchor="t" anchorCtr="0">
          <a:noAutofit/>
        </a:bodyPr>
        <a:lstStyle/>
        <a:p>
          <a:pPr marL="0" lvl="0" indent="0" algn="r" defTabSz="1733550">
            <a:lnSpc>
              <a:spcPct val="90000"/>
            </a:lnSpc>
            <a:spcBef>
              <a:spcPct val="0"/>
            </a:spcBef>
            <a:spcAft>
              <a:spcPct val="35000"/>
            </a:spcAft>
            <a:buNone/>
          </a:pPr>
          <a:endParaRPr lang="en-IN" sz="3900" kern="1200" dirty="0"/>
        </a:p>
      </dsp:txBody>
      <dsp:txXfrm rot="16200000">
        <a:off x="1241942" y="1570876"/>
        <a:ext cx="5273943" cy="683369"/>
      </dsp:txXfrm>
    </dsp:sp>
    <dsp:sp modelId="{E14285E0-82F3-4AB9-8BB7-47ADCBE445D5}">
      <dsp:nvSpPr>
        <dsp:cNvPr id="0" name=""/>
        <dsp:cNvSpPr/>
      </dsp:nvSpPr>
      <dsp:spPr>
        <a:xfrm rot="5400000">
          <a:off x="3252887" y="2535968"/>
          <a:ext cx="602852" cy="512526"/>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CE15E4-FD8F-4019-BDED-C3B7EA95ECE4}">
      <dsp:nvSpPr>
        <dsp:cNvPr id="0" name=""/>
        <dsp:cNvSpPr/>
      </dsp:nvSpPr>
      <dsp:spPr>
        <a:xfrm>
          <a:off x="4220598" y="-724410"/>
          <a:ext cx="2545550" cy="6431638"/>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9154" rIns="0" bIns="0" numCol="1" spcCol="1270" anchor="t" anchorCtr="0">
          <a:noAutofit/>
        </a:bodyPr>
        <a:lstStyle/>
        <a:p>
          <a:pPr marL="0" lvl="0" indent="0" algn="l" defTabSz="1155700">
            <a:lnSpc>
              <a:spcPct val="90000"/>
            </a:lnSpc>
            <a:spcBef>
              <a:spcPct val="0"/>
            </a:spcBef>
            <a:spcAft>
              <a:spcPct val="35000"/>
            </a:spcAft>
            <a:buNone/>
          </a:pPr>
          <a:r>
            <a:rPr lang="en-IN" sz="2600" b="1" kern="1200" dirty="0"/>
            <a:t>SIDO/NGO</a:t>
          </a:r>
        </a:p>
        <a:p>
          <a:pPr marL="0" lvl="0" indent="0" algn="l" defTabSz="1155700">
            <a:lnSpc>
              <a:spcPct val="90000"/>
            </a:lnSpc>
            <a:spcBef>
              <a:spcPct val="0"/>
            </a:spcBef>
            <a:spcAft>
              <a:spcPct val="35000"/>
            </a:spcAft>
            <a:buNone/>
          </a:pPr>
          <a:r>
            <a:rPr lang="en-IN" sz="2600" kern="1200" dirty="0"/>
            <a:t>Special award for women entrepreneur was instituted by SIDO to award ‘Outstanding Women Entrepreneur</a:t>
          </a:r>
        </a:p>
      </dsp:txBody>
      <dsp:txXfrm>
        <a:off x="4220598" y="-724410"/>
        <a:ext cx="2545550" cy="6431638"/>
      </dsp:txXfrm>
    </dsp:sp>
    <dsp:sp modelId="{DBB51D92-9F6C-44B0-87EC-461E63801C70}">
      <dsp:nvSpPr>
        <dsp:cNvPr id="0" name=""/>
        <dsp:cNvSpPr/>
      </dsp:nvSpPr>
      <dsp:spPr>
        <a:xfrm>
          <a:off x="7073665" y="-724410"/>
          <a:ext cx="3416845" cy="6431638"/>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33731" rIns="173355" bIns="0" numCol="1" spcCol="1270" anchor="t" anchorCtr="0">
          <a:noAutofit/>
        </a:bodyPr>
        <a:lstStyle/>
        <a:p>
          <a:pPr marL="0" lvl="0" indent="0" algn="r" defTabSz="1733550">
            <a:lnSpc>
              <a:spcPct val="90000"/>
            </a:lnSpc>
            <a:spcBef>
              <a:spcPct val="0"/>
            </a:spcBef>
            <a:spcAft>
              <a:spcPct val="35000"/>
            </a:spcAft>
            <a:buNone/>
          </a:pPr>
          <a:endParaRPr lang="en-IN" sz="3900" kern="1200" dirty="0"/>
        </a:p>
      </dsp:txBody>
      <dsp:txXfrm rot="16200000">
        <a:off x="4778377" y="1570876"/>
        <a:ext cx="5273943" cy="683369"/>
      </dsp:txXfrm>
    </dsp:sp>
    <dsp:sp modelId="{1D840C07-A8FB-45AE-9382-C1EE3B1FB7E7}">
      <dsp:nvSpPr>
        <dsp:cNvPr id="0" name=""/>
        <dsp:cNvSpPr/>
      </dsp:nvSpPr>
      <dsp:spPr>
        <a:xfrm rot="5400000">
          <a:off x="6789322" y="2535968"/>
          <a:ext cx="602852" cy="512526"/>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56EC0A-84E7-4279-9D03-E9B2C2DEA9B2}">
      <dsp:nvSpPr>
        <dsp:cNvPr id="0" name=""/>
        <dsp:cNvSpPr/>
      </dsp:nvSpPr>
      <dsp:spPr>
        <a:xfrm>
          <a:off x="7757034" y="-724410"/>
          <a:ext cx="2545550" cy="6431638"/>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marL="0" lvl="0" indent="0" algn="l" defTabSz="1111250">
            <a:lnSpc>
              <a:spcPct val="90000"/>
            </a:lnSpc>
            <a:spcBef>
              <a:spcPct val="0"/>
            </a:spcBef>
            <a:spcAft>
              <a:spcPct val="35000"/>
            </a:spcAft>
            <a:buNone/>
          </a:pPr>
          <a:r>
            <a:rPr lang="en-IN" sz="2500" b="1" kern="1200" dirty="0"/>
            <a:t>Development Commission, SSI</a:t>
          </a:r>
        </a:p>
        <a:p>
          <a:pPr marL="0" lvl="0" indent="0" algn="l" defTabSz="1111250">
            <a:lnSpc>
              <a:spcPct val="90000"/>
            </a:lnSpc>
            <a:spcBef>
              <a:spcPct val="0"/>
            </a:spcBef>
            <a:spcAft>
              <a:spcPct val="35000"/>
            </a:spcAft>
            <a:buNone/>
          </a:pPr>
          <a:endParaRPr lang="en-IN" sz="2500" kern="1200" dirty="0"/>
        </a:p>
        <a:p>
          <a:pPr marL="0" lvl="0" indent="0" algn="l" defTabSz="1111250">
            <a:lnSpc>
              <a:spcPct val="90000"/>
            </a:lnSpc>
            <a:spcBef>
              <a:spcPct val="0"/>
            </a:spcBef>
            <a:spcAft>
              <a:spcPct val="35000"/>
            </a:spcAft>
            <a:buNone/>
          </a:pPr>
          <a:endParaRPr lang="en-IN" sz="2500" kern="1200" dirty="0"/>
        </a:p>
        <a:p>
          <a:pPr marL="0" lvl="0" indent="0" algn="l" defTabSz="1111250">
            <a:lnSpc>
              <a:spcPct val="90000"/>
            </a:lnSpc>
            <a:spcBef>
              <a:spcPct val="0"/>
            </a:spcBef>
            <a:spcAft>
              <a:spcPct val="35000"/>
            </a:spcAft>
            <a:buNone/>
          </a:pPr>
          <a:r>
            <a:rPr lang="en-IN" sz="2500" kern="1200" dirty="0"/>
            <a:t>Opened women cell to provide coordination and assistance to women entrepreneur facing specific problem</a:t>
          </a:r>
        </a:p>
      </dsp:txBody>
      <dsp:txXfrm>
        <a:off x="7757034" y="-724410"/>
        <a:ext cx="2545550" cy="64316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9B9821-7EDE-4F2A-9D1F-7DB0734EA815}">
      <dsp:nvSpPr>
        <dsp:cNvPr id="0" name=""/>
        <dsp:cNvSpPr/>
      </dsp:nvSpPr>
      <dsp:spPr>
        <a:xfrm>
          <a:off x="753" y="-142401"/>
          <a:ext cx="3244204" cy="6260952"/>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en-IN" sz="3700" kern="1200" dirty="0"/>
        </a:p>
      </dsp:txBody>
      <dsp:txXfrm rot="16200000">
        <a:off x="-2241816" y="2100168"/>
        <a:ext cx="5133980" cy="648840"/>
      </dsp:txXfrm>
    </dsp:sp>
    <dsp:sp modelId="{E1D5EBAE-6547-4BF5-BE86-0A4211D713A6}">
      <dsp:nvSpPr>
        <dsp:cNvPr id="0" name=""/>
        <dsp:cNvSpPr/>
      </dsp:nvSpPr>
      <dsp:spPr>
        <a:xfrm>
          <a:off x="649594" y="-142401"/>
          <a:ext cx="2416932" cy="6260952"/>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6012" rIns="0" bIns="0" numCol="1" spcCol="1270" anchor="t" anchorCtr="0">
          <a:noAutofit/>
        </a:bodyPr>
        <a:lstStyle/>
        <a:p>
          <a:pPr marL="0" lvl="0" indent="0" algn="l" defTabSz="1244600">
            <a:lnSpc>
              <a:spcPct val="90000"/>
            </a:lnSpc>
            <a:spcBef>
              <a:spcPct val="0"/>
            </a:spcBef>
            <a:spcAft>
              <a:spcPct val="35000"/>
            </a:spcAft>
            <a:buNone/>
          </a:pPr>
          <a:r>
            <a:rPr lang="en-IN" sz="2800" b="1" kern="1200" dirty="0"/>
            <a:t>SIDBI</a:t>
          </a:r>
        </a:p>
        <a:p>
          <a:pPr marL="0" lvl="0" indent="0" algn="l" defTabSz="1244600">
            <a:lnSpc>
              <a:spcPct val="90000"/>
            </a:lnSpc>
            <a:spcBef>
              <a:spcPct val="0"/>
            </a:spcBef>
            <a:spcAft>
              <a:spcPct val="35000"/>
            </a:spcAft>
            <a:buNone/>
          </a:pPr>
          <a:r>
            <a:rPr lang="en-IN" sz="1700" kern="1200" dirty="0"/>
            <a:t>‘</a:t>
          </a:r>
          <a:r>
            <a:rPr lang="en-IN" sz="2000" b="1" kern="1200" dirty="0" err="1"/>
            <a:t>Mahila</a:t>
          </a:r>
          <a:r>
            <a:rPr lang="en-IN" sz="2000" b="1" kern="1200" dirty="0"/>
            <a:t> </a:t>
          </a:r>
          <a:r>
            <a:rPr lang="en-IN" sz="2000" b="1" kern="1200" dirty="0" err="1"/>
            <a:t>udhyam</a:t>
          </a:r>
          <a:r>
            <a:rPr lang="en-IN" sz="2000" b="1" kern="1200" dirty="0"/>
            <a:t> Nidhi’</a:t>
          </a:r>
          <a:r>
            <a:rPr lang="en-IN" sz="2000" kern="1200" dirty="0"/>
            <a:t> it is an exclusive scheme for providing equity to women entrepreneur.</a:t>
          </a:r>
        </a:p>
        <a:p>
          <a:pPr marL="0" lvl="0" indent="0" algn="l" defTabSz="1244600">
            <a:lnSpc>
              <a:spcPct val="90000"/>
            </a:lnSpc>
            <a:spcBef>
              <a:spcPct val="0"/>
            </a:spcBef>
            <a:spcAft>
              <a:spcPct val="35000"/>
            </a:spcAft>
            <a:buNone/>
          </a:pPr>
          <a:r>
            <a:rPr lang="en-IN" sz="2000" kern="1200" dirty="0"/>
            <a:t>‘</a:t>
          </a:r>
          <a:r>
            <a:rPr lang="en-IN" sz="2000" b="1" kern="1200" dirty="0" err="1"/>
            <a:t>Mahila</a:t>
          </a:r>
          <a:r>
            <a:rPr lang="en-IN" sz="2000" b="1" kern="1200" dirty="0"/>
            <a:t> Vikas Nidhi</a:t>
          </a:r>
          <a:r>
            <a:rPr lang="en-IN" sz="2000" kern="1200" dirty="0"/>
            <a:t>’ it offer training services to women entrepreneur</a:t>
          </a:r>
        </a:p>
        <a:p>
          <a:pPr marL="0" lvl="0" indent="0" algn="l" defTabSz="755650">
            <a:lnSpc>
              <a:spcPct val="90000"/>
            </a:lnSpc>
            <a:spcBef>
              <a:spcPct val="0"/>
            </a:spcBef>
            <a:spcAft>
              <a:spcPct val="35000"/>
            </a:spcAft>
            <a:buNone/>
          </a:pPr>
          <a:endParaRPr lang="en-IN" sz="1700" kern="1200" dirty="0"/>
        </a:p>
        <a:p>
          <a:pPr marL="0" lvl="0" indent="0" algn="l" defTabSz="755650">
            <a:lnSpc>
              <a:spcPct val="90000"/>
            </a:lnSpc>
            <a:spcBef>
              <a:spcPct val="0"/>
            </a:spcBef>
            <a:spcAft>
              <a:spcPct val="35000"/>
            </a:spcAft>
            <a:buNone/>
          </a:pPr>
          <a:endParaRPr lang="en-IN" sz="1700" kern="1200" dirty="0"/>
        </a:p>
      </dsp:txBody>
      <dsp:txXfrm>
        <a:off x="649594" y="-142401"/>
        <a:ext cx="2416932" cy="6260952"/>
      </dsp:txXfrm>
    </dsp:sp>
    <dsp:sp modelId="{D8BC324F-FD8F-4CB6-93DF-558FE989377C}">
      <dsp:nvSpPr>
        <dsp:cNvPr id="0" name=""/>
        <dsp:cNvSpPr/>
      </dsp:nvSpPr>
      <dsp:spPr>
        <a:xfrm>
          <a:off x="3358506" y="-142401"/>
          <a:ext cx="3244204" cy="6325888"/>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en-IN" sz="3700" kern="1200" dirty="0"/>
        </a:p>
      </dsp:txBody>
      <dsp:txXfrm rot="16200000">
        <a:off x="1089312" y="2126791"/>
        <a:ext cx="5187228" cy="648840"/>
      </dsp:txXfrm>
    </dsp:sp>
    <dsp:sp modelId="{2C811F51-1FD4-49A2-8DC4-5639A51292CB}">
      <dsp:nvSpPr>
        <dsp:cNvPr id="0" name=""/>
        <dsp:cNvSpPr/>
      </dsp:nvSpPr>
      <dsp:spPr>
        <a:xfrm rot="5400000">
          <a:off x="3088597" y="2952455"/>
          <a:ext cx="572258" cy="486630"/>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C087EF-E1BA-4A4A-907F-17BDFBD91198}">
      <dsp:nvSpPr>
        <dsp:cNvPr id="0" name=""/>
        <dsp:cNvSpPr/>
      </dsp:nvSpPr>
      <dsp:spPr>
        <a:xfrm>
          <a:off x="4007347" y="-142401"/>
          <a:ext cx="2416932" cy="6325888"/>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2583" rIns="0" bIns="0" numCol="1" spcCol="1270" anchor="t" anchorCtr="0">
          <a:noAutofit/>
        </a:bodyPr>
        <a:lstStyle/>
        <a:p>
          <a:pPr marL="0" lvl="0" indent="0" algn="l" defTabSz="1200150">
            <a:lnSpc>
              <a:spcPct val="90000"/>
            </a:lnSpc>
            <a:spcBef>
              <a:spcPct val="0"/>
            </a:spcBef>
            <a:spcAft>
              <a:spcPct val="35000"/>
            </a:spcAft>
            <a:buNone/>
          </a:pPr>
          <a:r>
            <a:rPr lang="en-IN" sz="2700" b="1" kern="1200" dirty="0"/>
            <a:t>Development of Women and Child</a:t>
          </a:r>
        </a:p>
        <a:p>
          <a:pPr marL="0" lvl="0" indent="0" algn="l" defTabSz="1200150">
            <a:lnSpc>
              <a:spcPct val="90000"/>
            </a:lnSpc>
            <a:spcBef>
              <a:spcPct val="0"/>
            </a:spcBef>
            <a:spcAft>
              <a:spcPct val="35000"/>
            </a:spcAft>
            <a:buNone/>
          </a:pPr>
          <a:r>
            <a:rPr lang="en-IN" sz="2700" b="0" kern="1200" dirty="0"/>
            <a:t>It developed various income generating scheme for needy women </a:t>
          </a:r>
        </a:p>
        <a:p>
          <a:pPr marL="0" lvl="0" indent="0" algn="l" defTabSz="1200150">
            <a:lnSpc>
              <a:spcPct val="90000"/>
            </a:lnSpc>
            <a:spcBef>
              <a:spcPct val="0"/>
            </a:spcBef>
            <a:spcAft>
              <a:spcPct val="35000"/>
            </a:spcAft>
            <a:buNone/>
          </a:pPr>
          <a:endParaRPr lang="en-IN" sz="2700" b="1" kern="1200" dirty="0"/>
        </a:p>
        <a:p>
          <a:pPr marL="0" lvl="0" indent="0" algn="l" defTabSz="1200150">
            <a:lnSpc>
              <a:spcPct val="90000"/>
            </a:lnSpc>
            <a:spcBef>
              <a:spcPct val="0"/>
            </a:spcBef>
            <a:spcAft>
              <a:spcPct val="35000"/>
            </a:spcAft>
            <a:buNone/>
          </a:pPr>
          <a:endParaRPr lang="en-IN" sz="2700" b="1" kern="1200" dirty="0"/>
        </a:p>
      </dsp:txBody>
      <dsp:txXfrm>
        <a:off x="4007347" y="-142401"/>
        <a:ext cx="2416932" cy="6325888"/>
      </dsp:txXfrm>
    </dsp:sp>
    <dsp:sp modelId="{BADC7926-6827-4EC1-A224-29EDFC96CB6D}">
      <dsp:nvSpPr>
        <dsp:cNvPr id="0" name=""/>
        <dsp:cNvSpPr/>
      </dsp:nvSpPr>
      <dsp:spPr>
        <a:xfrm>
          <a:off x="6716258" y="-142401"/>
          <a:ext cx="3244204" cy="6394055"/>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en-IN" sz="3700" kern="1200" dirty="0"/>
        </a:p>
      </dsp:txBody>
      <dsp:txXfrm rot="16200000">
        <a:off x="4419115" y="2154740"/>
        <a:ext cx="5243125" cy="648840"/>
      </dsp:txXfrm>
    </dsp:sp>
    <dsp:sp modelId="{32A04406-03B5-4AE7-A2FF-03AED0176AE2}">
      <dsp:nvSpPr>
        <dsp:cNvPr id="0" name=""/>
        <dsp:cNvSpPr/>
      </dsp:nvSpPr>
      <dsp:spPr>
        <a:xfrm rot="5400000">
          <a:off x="6446350" y="2952455"/>
          <a:ext cx="572258" cy="486630"/>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185F62-B197-4381-A5BE-E2393BEDA774}">
      <dsp:nvSpPr>
        <dsp:cNvPr id="0" name=""/>
        <dsp:cNvSpPr/>
      </dsp:nvSpPr>
      <dsp:spPr>
        <a:xfrm>
          <a:off x="7365099" y="-142401"/>
          <a:ext cx="2416932" cy="6394055"/>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2583" rIns="0" bIns="0" numCol="1" spcCol="1270" anchor="t" anchorCtr="0">
          <a:noAutofit/>
        </a:bodyPr>
        <a:lstStyle/>
        <a:p>
          <a:pPr marL="0" lvl="0" indent="0" algn="l" defTabSz="1200150">
            <a:lnSpc>
              <a:spcPct val="90000"/>
            </a:lnSpc>
            <a:spcBef>
              <a:spcPct val="0"/>
            </a:spcBef>
            <a:spcAft>
              <a:spcPct val="35000"/>
            </a:spcAft>
            <a:buNone/>
          </a:pPr>
          <a:r>
            <a:rPr lang="en-IN" sz="2700" b="1" kern="1200" dirty="0"/>
            <a:t>Bank Of India</a:t>
          </a:r>
        </a:p>
        <a:p>
          <a:pPr marL="0" lvl="0" indent="0" algn="l" defTabSz="1200150">
            <a:lnSpc>
              <a:spcPct val="90000"/>
            </a:lnSpc>
            <a:spcBef>
              <a:spcPct val="0"/>
            </a:spcBef>
            <a:spcAft>
              <a:spcPct val="35000"/>
            </a:spcAft>
            <a:buNone/>
          </a:pPr>
          <a:r>
            <a:rPr lang="en-IN" sz="2700" kern="1200" dirty="0"/>
            <a:t>‘Priyadarshini Yojana’</a:t>
          </a:r>
        </a:p>
        <a:p>
          <a:pPr marL="0" lvl="0" indent="0" algn="l" defTabSz="1200150">
            <a:lnSpc>
              <a:spcPct val="90000"/>
            </a:lnSpc>
            <a:spcBef>
              <a:spcPct val="0"/>
            </a:spcBef>
            <a:spcAft>
              <a:spcPct val="35000"/>
            </a:spcAft>
            <a:buNone/>
          </a:pPr>
          <a:r>
            <a:rPr lang="en-IN" sz="2700" kern="1200" dirty="0"/>
            <a:t>Here bank has appointed entrepreneur development counsellor at every zonal office to provide financial assistance</a:t>
          </a:r>
        </a:p>
      </dsp:txBody>
      <dsp:txXfrm>
        <a:off x="7365099" y="-142401"/>
        <a:ext cx="2416932" cy="63940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9264FF-38D7-4968-894C-0D7C0FC1B04C}">
      <dsp:nvSpPr>
        <dsp:cNvPr id="0" name=""/>
        <dsp:cNvSpPr/>
      </dsp:nvSpPr>
      <dsp:spPr>
        <a:xfrm>
          <a:off x="668" y="-124752"/>
          <a:ext cx="2877343" cy="5668171"/>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n-IN" sz="3200" kern="1200" dirty="0"/>
        </a:p>
      </dsp:txBody>
      <dsp:txXfrm rot="16200000">
        <a:off x="-2035547" y="1911463"/>
        <a:ext cx="4647900" cy="575468"/>
      </dsp:txXfrm>
    </dsp:sp>
    <dsp:sp modelId="{F4796877-F2D4-4E85-94A0-47F09E42B96B}">
      <dsp:nvSpPr>
        <dsp:cNvPr id="0" name=""/>
        <dsp:cNvSpPr/>
      </dsp:nvSpPr>
      <dsp:spPr>
        <a:xfrm>
          <a:off x="576137" y="-124752"/>
          <a:ext cx="2143621" cy="5668171"/>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a:lnSpc>
              <a:spcPct val="90000"/>
            </a:lnSpc>
            <a:spcBef>
              <a:spcPct val="0"/>
            </a:spcBef>
            <a:spcAft>
              <a:spcPct val="35000"/>
            </a:spcAft>
            <a:buNone/>
          </a:pPr>
          <a:r>
            <a:rPr lang="en-IN" sz="2000" kern="1200" dirty="0"/>
            <a:t>SBI</a:t>
          </a:r>
        </a:p>
        <a:p>
          <a:pPr marL="0" lvl="0" indent="0" algn="l" defTabSz="800100">
            <a:lnSpc>
              <a:spcPct val="90000"/>
            </a:lnSpc>
            <a:spcBef>
              <a:spcPct val="0"/>
            </a:spcBef>
            <a:spcAft>
              <a:spcPct val="35000"/>
            </a:spcAft>
            <a:buNone/>
          </a:pPr>
          <a:r>
            <a:rPr lang="en-IN" sz="1800" kern="1200" dirty="0"/>
            <a:t>Loans </a:t>
          </a:r>
          <a:r>
            <a:rPr lang="en-IN" sz="1800" kern="1200" dirty="0" err="1"/>
            <a:t>upto</a:t>
          </a:r>
          <a:r>
            <a:rPr lang="en-IN" sz="1800" kern="1200" dirty="0"/>
            <a:t> Rs 25,000to women entrepreneur to set up business unit. To qualify for this women has to manage the business by herself and should have 51%financial stake in the organisation </a:t>
          </a:r>
        </a:p>
        <a:p>
          <a:pPr marL="0" lvl="0" indent="0" algn="l" defTabSz="800100">
            <a:lnSpc>
              <a:spcPct val="90000"/>
            </a:lnSpc>
            <a:spcBef>
              <a:spcPct val="0"/>
            </a:spcBef>
            <a:spcAft>
              <a:spcPct val="35000"/>
            </a:spcAft>
            <a:buNone/>
          </a:pPr>
          <a:endParaRPr lang="en-IN" sz="2800" kern="1200" dirty="0"/>
        </a:p>
      </dsp:txBody>
      <dsp:txXfrm>
        <a:off x="576137" y="-124752"/>
        <a:ext cx="2143621" cy="5668171"/>
      </dsp:txXfrm>
    </dsp:sp>
    <dsp:sp modelId="{E229D9D8-CADD-4065-B180-4B8C8500C28A}">
      <dsp:nvSpPr>
        <dsp:cNvPr id="0" name=""/>
        <dsp:cNvSpPr/>
      </dsp:nvSpPr>
      <dsp:spPr>
        <a:xfrm>
          <a:off x="2978719" y="-124752"/>
          <a:ext cx="2877343" cy="5596180"/>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n-IN" sz="3200" kern="1200" dirty="0"/>
        </a:p>
      </dsp:txBody>
      <dsp:txXfrm rot="16200000">
        <a:off x="972019" y="1881947"/>
        <a:ext cx="4588868" cy="575468"/>
      </dsp:txXfrm>
    </dsp:sp>
    <dsp:sp modelId="{5FE7B066-7E3F-42AF-926C-BDAD234EE9AE}">
      <dsp:nvSpPr>
        <dsp:cNvPr id="0" name=""/>
        <dsp:cNvSpPr/>
      </dsp:nvSpPr>
      <dsp:spPr>
        <a:xfrm rot="5400000">
          <a:off x="2739333" y="2620132"/>
          <a:ext cx="507546" cy="431601"/>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63D560-1FB4-4B66-BAA0-199EB99833A7}">
      <dsp:nvSpPr>
        <dsp:cNvPr id="0" name=""/>
        <dsp:cNvSpPr/>
      </dsp:nvSpPr>
      <dsp:spPr>
        <a:xfrm>
          <a:off x="3554188" y="-124752"/>
          <a:ext cx="2143621" cy="5596180"/>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a:lnSpc>
              <a:spcPct val="90000"/>
            </a:lnSpc>
            <a:spcBef>
              <a:spcPct val="0"/>
            </a:spcBef>
            <a:spcAft>
              <a:spcPct val="35000"/>
            </a:spcAft>
            <a:buNone/>
          </a:pPr>
          <a:endParaRPr lang="en-IN" sz="2000" b="1" kern="1200" dirty="0"/>
        </a:p>
        <a:p>
          <a:pPr marL="0" lvl="0" indent="0" algn="l" defTabSz="889000">
            <a:lnSpc>
              <a:spcPct val="90000"/>
            </a:lnSpc>
            <a:spcBef>
              <a:spcPct val="0"/>
            </a:spcBef>
            <a:spcAft>
              <a:spcPct val="35000"/>
            </a:spcAft>
            <a:buNone/>
          </a:pPr>
          <a:r>
            <a:rPr lang="en-IN" sz="2000" b="1" kern="1200" dirty="0"/>
            <a:t>District Industrial centre</a:t>
          </a:r>
        </a:p>
        <a:p>
          <a:pPr marL="0" lvl="0" indent="0" algn="l" defTabSz="800100">
            <a:lnSpc>
              <a:spcPct val="90000"/>
            </a:lnSpc>
            <a:spcBef>
              <a:spcPct val="0"/>
            </a:spcBef>
            <a:spcAft>
              <a:spcPct val="35000"/>
            </a:spcAft>
            <a:buNone/>
          </a:pPr>
          <a:r>
            <a:rPr lang="en-IN" sz="1800" b="0" kern="1200" dirty="0"/>
            <a:t>The concept of DIC was proposed in 1977 and implemented in 1979. it provide special assistance to women entrepreneur of SSI unit in respect of training, research and marketing assistance</a:t>
          </a:r>
        </a:p>
      </dsp:txBody>
      <dsp:txXfrm>
        <a:off x="3554188" y="-124752"/>
        <a:ext cx="2143621" cy="5596180"/>
      </dsp:txXfrm>
    </dsp:sp>
    <dsp:sp modelId="{3F854588-9C16-492C-A67F-A1D2F5149DED}">
      <dsp:nvSpPr>
        <dsp:cNvPr id="0" name=""/>
        <dsp:cNvSpPr/>
      </dsp:nvSpPr>
      <dsp:spPr>
        <a:xfrm>
          <a:off x="5956770" y="-124752"/>
          <a:ext cx="2877343" cy="5668171"/>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9728" rIns="142240" bIns="0" numCol="1" spcCol="1270" anchor="t" anchorCtr="0">
          <a:noAutofit/>
        </a:bodyPr>
        <a:lstStyle/>
        <a:p>
          <a:pPr marL="0" lvl="0" indent="0" algn="r" defTabSz="1422400">
            <a:lnSpc>
              <a:spcPct val="90000"/>
            </a:lnSpc>
            <a:spcBef>
              <a:spcPct val="0"/>
            </a:spcBef>
            <a:spcAft>
              <a:spcPct val="35000"/>
            </a:spcAft>
            <a:buNone/>
          </a:pPr>
          <a:endParaRPr lang="en-IN" sz="3200" kern="1200" dirty="0"/>
        </a:p>
      </dsp:txBody>
      <dsp:txXfrm rot="16200000">
        <a:off x="3920554" y="1911463"/>
        <a:ext cx="4647900" cy="575468"/>
      </dsp:txXfrm>
    </dsp:sp>
    <dsp:sp modelId="{546F4E76-ADF2-4B6E-8B29-153DFC653A76}">
      <dsp:nvSpPr>
        <dsp:cNvPr id="0" name=""/>
        <dsp:cNvSpPr/>
      </dsp:nvSpPr>
      <dsp:spPr>
        <a:xfrm rot="5400000">
          <a:off x="5717384" y="2620132"/>
          <a:ext cx="507546" cy="431601"/>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6D8889-EFC3-494C-B612-C2C18A4EDB59}">
      <dsp:nvSpPr>
        <dsp:cNvPr id="0" name=""/>
        <dsp:cNvSpPr/>
      </dsp:nvSpPr>
      <dsp:spPr>
        <a:xfrm>
          <a:off x="6532239" y="-124752"/>
          <a:ext cx="2143621" cy="5668171"/>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a:lnSpc>
              <a:spcPct val="90000"/>
            </a:lnSpc>
            <a:spcBef>
              <a:spcPct val="0"/>
            </a:spcBef>
            <a:spcAft>
              <a:spcPct val="35000"/>
            </a:spcAft>
            <a:buNone/>
          </a:pPr>
          <a:endParaRPr lang="en-IN" sz="2000" b="1" kern="1200" dirty="0"/>
        </a:p>
        <a:p>
          <a:pPr marL="0" lvl="0" indent="0" algn="l" defTabSz="889000">
            <a:lnSpc>
              <a:spcPct val="90000"/>
            </a:lnSpc>
            <a:spcBef>
              <a:spcPct val="0"/>
            </a:spcBef>
            <a:spcAft>
              <a:spcPct val="35000"/>
            </a:spcAft>
            <a:buNone/>
          </a:pPr>
          <a:r>
            <a:rPr lang="en-IN" sz="2000" b="1" kern="1200" dirty="0"/>
            <a:t>SFC and SIDC</a:t>
          </a:r>
        </a:p>
        <a:p>
          <a:pPr marL="0" lvl="0" indent="0" algn="l" defTabSz="889000">
            <a:lnSpc>
              <a:spcPct val="90000"/>
            </a:lnSpc>
            <a:spcBef>
              <a:spcPct val="0"/>
            </a:spcBef>
            <a:spcAft>
              <a:spcPct val="35000"/>
            </a:spcAft>
            <a:buNone/>
          </a:pPr>
          <a:r>
            <a:rPr lang="en-IN" sz="2000" b="0" kern="1200" dirty="0"/>
            <a:t>Women entrepreneur </a:t>
          </a:r>
          <a:r>
            <a:rPr lang="en-IN" sz="2000" b="0" kern="1200" dirty="0" err="1"/>
            <a:t>caan</a:t>
          </a:r>
          <a:r>
            <a:rPr lang="en-IN" sz="2000" b="0" kern="1200" dirty="0"/>
            <a:t> take direct finance for setting up of an enterprise</a:t>
          </a:r>
        </a:p>
      </dsp:txBody>
      <dsp:txXfrm>
        <a:off x="6532239" y="-124752"/>
        <a:ext cx="2143621" cy="56681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C0F34A-F016-4276-8AE3-BF12A05C7779}">
      <dsp:nvSpPr>
        <dsp:cNvPr id="0" name=""/>
        <dsp:cNvSpPr/>
      </dsp:nvSpPr>
      <dsp:spPr>
        <a:xfrm>
          <a:off x="1404" y="562462"/>
          <a:ext cx="3578117" cy="4293741"/>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40589" rIns="182245" bIns="0" numCol="1" spcCol="1270" anchor="t" anchorCtr="0">
          <a:noAutofit/>
        </a:bodyPr>
        <a:lstStyle/>
        <a:p>
          <a:pPr marL="0" lvl="0" indent="0" algn="r" defTabSz="1822450">
            <a:lnSpc>
              <a:spcPct val="90000"/>
            </a:lnSpc>
            <a:spcBef>
              <a:spcPct val="0"/>
            </a:spcBef>
            <a:spcAft>
              <a:spcPct val="35000"/>
            </a:spcAft>
            <a:buNone/>
          </a:pPr>
          <a:endParaRPr lang="en-IN" sz="4100" kern="1200" dirty="0"/>
        </a:p>
      </dsp:txBody>
      <dsp:txXfrm rot="16200000">
        <a:off x="-1401217" y="1965085"/>
        <a:ext cx="3520867" cy="715623"/>
      </dsp:txXfrm>
    </dsp:sp>
    <dsp:sp modelId="{B062B58E-4FAC-42E0-8F8E-91C906357AFE}">
      <dsp:nvSpPr>
        <dsp:cNvPr id="0" name=""/>
        <dsp:cNvSpPr/>
      </dsp:nvSpPr>
      <dsp:spPr>
        <a:xfrm>
          <a:off x="717028" y="562462"/>
          <a:ext cx="2665697" cy="4293741"/>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a:lnSpc>
              <a:spcPct val="90000"/>
            </a:lnSpc>
            <a:spcBef>
              <a:spcPct val="0"/>
            </a:spcBef>
            <a:spcAft>
              <a:spcPct val="35000"/>
            </a:spcAft>
            <a:buNone/>
          </a:pPr>
          <a:r>
            <a:rPr lang="en-IN" sz="2000" b="1" kern="1200" dirty="0"/>
            <a:t>KVIC</a:t>
          </a:r>
        </a:p>
        <a:p>
          <a:pPr marL="0" lvl="0" indent="0" algn="l" defTabSz="889000">
            <a:lnSpc>
              <a:spcPct val="90000"/>
            </a:lnSpc>
            <a:spcBef>
              <a:spcPct val="0"/>
            </a:spcBef>
            <a:spcAft>
              <a:spcPct val="35000"/>
            </a:spcAft>
            <a:buNone/>
          </a:pPr>
          <a:r>
            <a:rPr lang="en-IN" sz="2000" b="0" kern="1200" dirty="0"/>
            <a:t>They provide financial and non financial assistance to women entrepreneur to set up small business unitor cottage industries in rural and semi urban areas</a:t>
          </a:r>
        </a:p>
      </dsp:txBody>
      <dsp:txXfrm>
        <a:off x="717028" y="562462"/>
        <a:ext cx="2665697" cy="4293741"/>
      </dsp:txXfrm>
    </dsp:sp>
    <dsp:sp modelId="{130B529D-745C-41F4-93C9-4B545CC0BC6A}">
      <dsp:nvSpPr>
        <dsp:cNvPr id="0" name=""/>
        <dsp:cNvSpPr/>
      </dsp:nvSpPr>
      <dsp:spPr>
        <a:xfrm>
          <a:off x="3704756" y="562462"/>
          <a:ext cx="3578117" cy="4293741"/>
        </a:xfrm>
        <a:prstGeom prst="roundRect">
          <a:avLst>
            <a:gd name="adj" fmla="val 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40589" rIns="182245" bIns="0" numCol="1" spcCol="1270" anchor="t" anchorCtr="0">
          <a:noAutofit/>
        </a:bodyPr>
        <a:lstStyle/>
        <a:p>
          <a:pPr marL="0" lvl="0" indent="0" algn="r" defTabSz="1822450">
            <a:lnSpc>
              <a:spcPct val="90000"/>
            </a:lnSpc>
            <a:spcBef>
              <a:spcPct val="0"/>
            </a:spcBef>
            <a:spcAft>
              <a:spcPct val="35000"/>
            </a:spcAft>
            <a:buNone/>
          </a:pPr>
          <a:endParaRPr lang="en-IN" sz="4100" kern="1200" dirty="0"/>
        </a:p>
      </dsp:txBody>
      <dsp:txXfrm rot="16200000">
        <a:off x="2302134" y="1965085"/>
        <a:ext cx="3520867" cy="715623"/>
      </dsp:txXfrm>
    </dsp:sp>
    <dsp:sp modelId="{3022D7E5-9049-4759-83CC-2EE2CB212416}">
      <dsp:nvSpPr>
        <dsp:cNvPr id="0" name=""/>
        <dsp:cNvSpPr/>
      </dsp:nvSpPr>
      <dsp:spPr>
        <a:xfrm rot="5400000">
          <a:off x="3407042" y="3976153"/>
          <a:ext cx="631208" cy="536717"/>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7545B0-C94E-4AFE-B467-BD5B307DE719}">
      <dsp:nvSpPr>
        <dsp:cNvPr id="0" name=""/>
        <dsp:cNvSpPr/>
      </dsp:nvSpPr>
      <dsp:spPr>
        <a:xfrm>
          <a:off x="4420380" y="562462"/>
          <a:ext cx="2665697" cy="4293741"/>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a:lnSpc>
              <a:spcPct val="90000"/>
            </a:lnSpc>
            <a:spcBef>
              <a:spcPct val="0"/>
            </a:spcBef>
            <a:spcAft>
              <a:spcPct val="35000"/>
            </a:spcAft>
            <a:buNone/>
          </a:pPr>
          <a:r>
            <a:rPr lang="en-IN" sz="2000" b="1" kern="1200" dirty="0"/>
            <a:t>Women Industries Fund scheme run by SFC and Nationalised Bank</a:t>
          </a:r>
          <a:r>
            <a:rPr lang="en-IN" sz="2000" kern="1200" dirty="0"/>
            <a:t>.</a:t>
          </a:r>
        </a:p>
        <a:p>
          <a:pPr marL="0" lvl="0" indent="0" algn="l" defTabSz="889000">
            <a:lnSpc>
              <a:spcPct val="90000"/>
            </a:lnSpc>
            <a:spcBef>
              <a:spcPct val="0"/>
            </a:spcBef>
            <a:spcAft>
              <a:spcPct val="35000"/>
            </a:spcAft>
            <a:buNone/>
          </a:pPr>
          <a:r>
            <a:rPr lang="en-IN" sz="2000" kern="1200" dirty="0"/>
            <a:t>Women get 15% of seed capital of the total cost. Seed Capital is subject to maximum amount of Rs 1 lakh and cost of project not to exceed 10 lakh.</a:t>
          </a:r>
        </a:p>
        <a:p>
          <a:pPr marL="0" lvl="0" indent="0" algn="l" defTabSz="889000">
            <a:lnSpc>
              <a:spcPct val="90000"/>
            </a:lnSpc>
            <a:spcBef>
              <a:spcPct val="0"/>
            </a:spcBef>
            <a:spcAft>
              <a:spcPct val="35000"/>
            </a:spcAft>
            <a:buNone/>
          </a:pPr>
          <a:endParaRPr lang="en-IN" sz="2000" kern="1200" dirty="0"/>
        </a:p>
      </dsp:txBody>
      <dsp:txXfrm>
        <a:off x="4420380" y="562462"/>
        <a:ext cx="2665697" cy="42937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03FA8B-15FB-402F-843D-D6A441381C8A}">
      <dsp:nvSpPr>
        <dsp:cNvPr id="0" name=""/>
        <dsp:cNvSpPr/>
      </dsp:nvSpPr>
      <dsp:spPr>
        <a:xfrm>
          <a:off x="0" y="208940"/>
          <a:ext cx="8128000"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840EB-1CE7-43A8-9A39-567F6D845C5D}">
      <dsp:nvSpPr>
        <dsp:cNvPr id="0" name=""/>
        <dsp:cNvSpPr/>
      </dsp:nvSpPr>
      <dsp:spPr>
        <a:xfrm>
          <a:off x="406400" y="2300"/>
          <a:ext cx="5689600"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00100">
            <a:lnSpc>
              <a:spcPct val="90000"/>
            </a:lnSpc>
            <a:spcBef>
              <a:spcPct val="0"/>
            </a:spcBef>
            <a:spcAft>
              <a:spcPct val="35000"/>
            </a:spcAft>
            <a:buNone/>
          </a:pPr>
          <a:r>
            <a:rPr lang="en-IN" sz="1800" b="1" kern="1200" dirty="0"/>
            <a:t>EDUCATION AND TRAINING</a:t>
          </a:r>
        </a:p>
      </dsp:txBody>
      <dsp:txXfrm>
        <a:off x="426575" y="22475"/>
        <a:ext cx="5649250" cy="372930"/>
      </dsp:txXfrm>
    </dsp:sp>
    <dsp:sp modelId="{F2D5ED7F-81F2-4182-9349-2F31F3F20ADC}">
      <dsp:nvSpPr>
        <dsp:cNvPr id="0" name=""/>
        <dsp:cNvSpPr/>
      </dsp:nvSpPr>
      <dsp:spPr>
        <a:xfrm>
          <a:off x="0" y="843980"/>
          <a:ext cx="8128000"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712A8C-5DEA-4046-A5A5-FD72751C8908}">
      <dsp:nvSpPr>
        <dsp:cNvPr id="0" name=""/>
        <dsp:cNvSpPr/>
      </dsp:nvSpPr>
      <dsp:spPr>
        <a:xfrm>
          <a:off x="406400" y="637340"/>
          <a:ext cx="5689600"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00100">
            <a:lnSpc>
              <a:spcPct val="90000"/>
            </a:lnSpc>
            <a:spcBef>
              <a:spcPct val="0"/>
            </a:spcBef>
            <a:spcAft>
              <a:spcPct val="35000"/>
            </a:spcAft>
            <a:buNone/>
          </a:pPr>
          <a:r>
            <a:rPr lang="en-IN" sz="1800" b="1" kern="1200" dirty="0"/>
            <a:t>CHILD WELFARE</a:t>
          </a:r>
        </a:p>
      </dsp:txBody>
      <dsp:txXfrm>
        <a:off x="426575" y="657515"/>
        <a:ext cx="5649250" cy="372930"/>
      </dsp:txXfrm>
    </dsp:sp>
    <dsp:sp modelId="{8E6C888B-00FA-405E-9404-92569DDCEFEF}">
      <dsp:nvSpPr>
        <dsp:cNvPr id="0" name=""/>
        <dsp:cNvSpPr/>
      </dsp:nvSpPr>
      <dsp:spPr>
        <a:xfrm>
          <a:off x="0" y="1479020"/>
          <a:ext cx="8128000"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50F023-71DC-4891-8F19-52D3A839E39C}">
      <dsp:nvSpPr>
        <dsp:cNvPr id="0" name=""/>
        <dsp:cNvSpPr/>
      </dsp:nvSpPr>
      <dsp:spPr>
        <a:xfrm>
          <a:off x="406400" y="1272381"/>
          <a:ext cx="5689600"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00100">
            <a:lnSpc>
              <a:spcPct val="90000"/>
            </a:lnSpc>
            <a:spcBef>
              <a:spcPct val="0"/>
            </a:spcBef>
            <a:spcAft>
              <a:spcPct val="35000"/>
            </a:spcAft>
            <a:buNone/>
          </a:pPr>
          <a:r>
            <a:rPr lang="en-IN" sz="1800" b="1" kern="1200" dirty="0"/>
            <a:t>YOUTH DEVELOPMENT</a:t>
          </a:r>
        </a:p>
      </dsp:txBody>
      <dsp:txXfrm>
        <a:off x="426575" y="1292556"/>
        <a:ext cx="5649250" cy="372930"/>
      </dsp:txXfrm>
    </dsp:sp>
    <dsp:sp modelId="{FA2F99EB-AFCA-453B-BB07-02C1FFA30F7A}">
      <dsp:nvSpPr>
        <dsp:cNvPr id="0" name=""/>
        <dsp:cNvSpPr/>
      </dsp:nvSpPr>
      <dsp:spPr>
        <a:xfrm>
          <a:off x="0" y="2114060"/>
          <a:ext cx="8128000"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D5ADF5-9BA9-4056-A34E-EFF81F996669}">
      <dsp:nvSpPr>
        <dsp:cNvPr id="0" name=""/>
        <dsp:cNvSpPr/>
      </dsp:nvSpPr>
      <dsp:spPr>
        <a:xfrm>
          <a:off x="406400" y="1907421"/>
          <a:ext cx="5689600"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00100">
            <a:lnSpc>
              <a:spcPct val="90000"/>
            </a:lnSpc>
            <a:spcBef>
              <a:spcPct val="0"/>
            </a:spcBef>
            <a:spcAft>
              <a:spcPct val="35000"/>
            </a:spcAft>
            <a:buNone/>
          </a:pPr>
          <a:r>
            <a:rPr lang="en-IN" sz="1800" b="1" kern="1200" dirty="0"/>
            <a:t>PHYSICALLY HANDICAPPED</a:t>
          </a:r>
        </a:p>
      </dsp:txBody>
      <dsp:txXfrm>
        <a:off x="426575" y="1927596"/>
        <a:ext cx="5649250" cy="372930"/>
      </dsp:txXfrm>
    </dsp:sp>
    <dsp:sp modelId="{53C49A97-B52B-4276-B04C-4ED0A620222F}">
      <dsp:nvSpPr>
        <dsp:cNvPr id="0" name=""/>
        <dsp:cNvSpPr/>
      </dsp:nvSpPr>
      <dsp:spPr>
        <a:xfrm>
          <a:off x="0" y="2749101"/>
          <a:ext cx="8128000"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9C8E85-0CEF-4522-B4AA-D378897142CA}">
      <dsp:nvSpPr>
        <dsp:cNvPr id="0" name=""/>
        <dsp:cNvSpPr/>
      </dsp:nvSpPr>
      <dsp:spPr>
        <a:xfrm>
          <a:off x="406400" y="2542460"/>
          <a:ext cx="5689600"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00100">
            <a:lnSpc>
              <a:spcPct val="90000"/>
            </a:lnSpc>
            <a:spcBef>
              <a:spcPct val="0"/>
            </a:spcBef>
            <a:spcAft>
              <a:spcPct val="35000"/>
            </a:spcAft>
            <a:buNone/>
          </a:pPr>
          <a:r>
            <a:rPr lang="en-IN" sz="1800" b="1" kern="1200" dirty="0"/>
            <a:t>RURAL DEVELOPMENT</a:t>
          </a:r>
        </a:p>
      </dsp:txBody>
      <dsp:txXfrm>
        <a:off x="426575" y="2562635"/>
        <a:ext cx="5649250" cy="372930"/>
      </dsp:txXfrm>
    </dsp:sp>
    <dsp:sp modelId="{4C64BBCC-3968-4880-8537-4A2D380ADE5E}">
      <dsp:nvSpPr>
        <dsp:cNvPr id="0" name=""/>
        <dsp:cNvSpPr/>
      </dsp:nvSpPr>
      <dsp:spPr>
        <a:xfrm>
          <a:off x="0" y="3384141"/>
          <a:ext cx="8128000"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FB0549-868B-4D3B-BFBF-6F3933004858}">
      <dsp:nvSpPr>
        <dsp:cNvPr id="0" name=""/>
        <dsp:cNvSpPr/>
      </dsp:nvSpPr>
      <dsp:spPr>
        <a:xfrm>
          <a:off x="406400" y="3177500"/>
          <a:ext cx="5689600"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00100">
            <a:lnSpc>
              <a:spcPct val="90000"/>
            </a:lnSpc>
            <a:spcBef>
              <a:spcPct val="0"/>
            </a:spcBef>
            <a:spcAft>
              <a:spcPct val="35000"/>
            </a:spcAft>
            <a:buNone/>
          </a:pPr>
          <a:r>
            <a:rPr lang="en-IN" sz="1800" b="1" kern="1200" dirty="0"/>
            <a:t>ENVIRONMENT PROTECTION</a:t>
          </a:r>
        </a:p>
      </dsp:txBody>
      <dsp:txXfrm>
        <a:off x="426575" y="3197675"/>
        <a:ext cx="5649250" cy="372930"/>
      </dsp:txXfrm>
    </dsp:sp>
    <dsp:sp modelId="{5777B029-A4AF-4661-9B32-FDD92F069C6B}">
      <dsp:nvSpPr>
        <dsp:cNvPr id="0" name=""/>
        <dsp:cNvSpPr/>
      </dsp:nvSpPr>
      <dsp:spPr>
        <a:xfrm>
          <a:off x="0" y="4019181"/>
          <a:ext cx="8128000"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ED5F1B-4398-4AF9-B116-2709354C121D}">
      <dsp:nvSpPr>
        <dsp:cNvPr id="0" name=""/>
        <dsp:cNvSpPr/>
      </dsp:nvSpPr>
      <dsp:spPr>
        <a:xfrm>
          <a:off x="406400" y="3812541"/>
          <a:ext cx="5689600"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00100">
            <a:lnSpc>
              <a:spcPct val="90000"/>
            </a:lnSpc>
            <a:spcBef>
              <a:spcPct val="0"/>
            </a:spcBef>
            <a:spcAft>
              <a:spcPct val="35000"/>
            </a:spcAft>
            <a:buNone/>
          </a:pPr>
          <a:r>
            <a:rPr lang="en-IN" sz="1800" b="1" kern="1200" dirty="0"/>
            <a:t>CREATE AWARENESS</a:t>
          </a:r>
        </a:p>
      </dsp:txBody>
      <dsp:txXfrm>
        <a:off x="426575" y="3832716"/>
        <a:ext cx="5649250" cy="372930"/>
      </dsp:txXfrm>
    </dsp:sp>
    <dsp:sp modelId="{C54FC260-8615-42B1-8F8F-5F51CADDBE05}">
      <dsp:nvSpPr>
        <dsp:cNvPr id="0" name=""/>
        <dsp:cNvSpPr/>
      </dsp:nvSpPr>
      <dsp:spPr>
        <a:xfrm>
          <a:off x="0" y="4654220"/>
          <a:ext cx="8128000" cy="352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D8C984-3BCF-4822-87FA-6B02646FD787}">
      <dsp:nvSpPr>
        <dsp:cNvPr id="0" name=""/>
        <dsp:cNvSpPr/>
      </dsp:nvSpPr>
      <dsp:spPr>
        <a:xfrm>
          <a:off x="406400" y="4447581"/>
          <a:ext cx="5689600"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00100">
            <a:lnSpc>
              <a:spcPct val="90000"/>
            </a:lnSpc>
            <a:spcBef>
              <a:spcPct val="0"/>
            </a:spcBef>
            <a:spcAft>
              <a:spcPct val="35000"/>
            </a:spcAft>
            <a:buNone/>
          </a:pPr>
          <a:r>
            <a:rPr lang="en-IN" sz="1800" b="1" kern="1200" dirty="0"/>
            <a:t>CONSUMER PROTECTION</a:t>
          </a:r>
        </a:p>
      </dsp:txBody>
      <dsp:txXfrm>
        <a:off x="426575" y="4467756"/>
        <a:ext cx="5649250" cy="37293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617602-8C33-43CD-B3CA-373A9449CF57}" type="datetimeFigureOut">
              <a:rPr lang="en-IN" smtClean="0"/>
              <a:t>18-10-2020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BC935E-B8A8-4D9E-BF7D-8BEE99C040B4}" type="slidenum">
              <a:rPr lang="en-IN" smtClean="0"/>
              <a:t>‹#›</a:t>
            </a:fld>
            <a:endParaRPr lang="en-IN"/>
          </a:p>
        </p:txBody>
      </p:sp>
    </p:spTree>
    <p:extLst>
      <p:ext uri="{BB962C8B-B14F-4D97-AF65-F5344CB8AC3E}">
        <p14:creationId xmlns:p14="http://schemas.microsoft.com/office/powerpoint/2010/main" val="4088605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D1EC72B4-39FE-458D-800B-BBDCD385618B}" type="datetime1">
              <a:rPr lang="en-US" smtClean="0"/>
              <a:t>10/18/2020</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r>
              <a:rPr lang="en-US"/>
              <a:t>Dr Rakhi Bhattacharya</a:t>
            </a:r>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958307-31F5-4B94-A0DD-DD6C69F4CC9B}" type="datetime1">
              <a:rPr lang="en-US" smtClean="0"/>
              <a:t>10/18/2020</a:t>
            </a:fld>
            <a:endParaRPr lang="en-US" dirty="0"/>
          </a:p>
        </p:txBody>
      </p:sp>
      <p:sp>
        <p:nvSpPr>
          <p:cNvPr id="5" name="Footer Placeholder 4"/>
          <p:cNvSpPr>
            <a:spLocks noGrp="1"/>
          </p:cNvSpPr>
          <p:nvPr>
            <p:ph type="ftr" sz="quarter" idx="11"/>
          </p:nvPr>
        </p:nvSpPr>
        <p:spPr/>
        <p:txBody>
          <a:bodyPr/>
          <a:lstStyle/>
          <a:p>
            <a:r>
              <a:rPr lang="en-US"/>
              <a:t>Dr Rakhi Bhattacharya</a:t>
            </a:r>
            <a:endParaRPr lang="en-US" dirty="0"/>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23C13CEA-9E12-4491-9B66-339598C22EDD}" type="datetime1">
              <a:rPr lang="en-US" smtClean="0"/>
              <a:t>10/18/2020</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r>
              <a:rPr lang="en-US"/>
              <a:t>Dr Rakhi Bhattacharya</a:t>
            </a:r>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C28D88-2C4A-42A5-B791-3C9C69A9E1DD}" type="datetime1">
              <a:rPr lang="en-US" smtClean="0"/>
              <a:t>10/18/2020</a:t>
            </a:fld>
            <a:endParaRPr lang="en-US" dirty="0"/>
          </a:p>
        </p:txBody>
      </p:sp>
      <p:sp>
        <p:nvSpPr>
          <p:cNvPr id="6" name="Footer Placeholder 5"/>
          <p:cNvSpPr>
            <a:spLocks noGrp="1"/>
          </p:cNvSpPr>
          <p:nvPr>
            <p:ph type="ftr" sz="quarter" idx="11"/>
          </p:nvPr>
        </p:nvSpPr>
        <p:spPr/>
        <p:txBody>
          <a:bodyPr/>
          <a:lstStyle/>
          <a:p>
            <a:r>
              <a:rPr lang="en-US"/>
              <a:t>Dr Rakhi Bhattacharya</a:t>
            </a:r>
            <a:endParaRPr lang="en-US" dirty="0"/>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CCDE39F-AF2C-4BE7-A75D-201A3A8F43FE}" type="datetime1">
              <a:rPr lang="en-US" smtClean="0"/>
              <a:t>10/18/2020</a:t>
            </a:fld>
            <a:endParaRPr lang="en-US" dirty="0"/>
          </a:p>
        </p:txBody>
      </p:sp>
      <p:sp>
        <p:nvSpPr>
          <p:cNvPr id="8" name="Footer Placeholder 7"/>
          <p:cNvSpPr>
            <a:spLocks noGrp="1"/>
          </p:cNvSpPr>
          <p:nvPr>
            <p:ph type="ftr" sz="quarter" idx="11"/>
          </p:nvPr>
        </p:nvSpPr>
        <p:spPr/>
        <p:txBody>
          <a:bodyPr/>
          <a:lstStyle/>
          <a:p>
            <a:r>
              <a:rPr lang="en-US"/>
              <a:t>Dr Rakhi Bhattacharya</a:t>
            </a:r>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72E05DD-F4E0-47D1-93C5-56676A727F17}" type="datetime1">
              <a:rPr lang="en-US" smtClean="0"/>
              <a:t>10/18/2020</a:t>
            </a:fld>
            <a:endParaRPr lang="en-US" dirty="0"/>
          </a:p>
        </p:txBody>
      </p:sp>
      <p:sp>
        <p:nvSpPr>
          <p:cNvPr id="4" name="Footer Placeholder 3"/>
          <p:cNvSpPr>
            <a:spLocks noGrp="1"/>
          </p:cNvSpPr>
          <p:nvPr>
            <p:ph type="ftr" sz="quarter" idx="11"/>
          </p:nvPr>
        </p:nvSpPr>
        <p:spPr/>
        <p:txBody>
          <a:bodyPr/>
          <a:lstStyle/>
          <a:p>
            <a:r>
              <a:rPr lang="en-US"/>
              <a:t>Dr Rakhi Bhattacharya</a:t>
            </a:r>
            <a:endParaRPr lang="en-US" dirty="0"/>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D19DCD-0BE3-4DAD-8922-18460E6D6C1F}" type="datetime1">
              <a:rPr lang="en-US" smtClean="0"/>
              <a:t>10/18/2020</a:t>
            </a:fld>
            <a:endParaRPr lang="en-US" dirty="0"/>
          </a:p>
        </p:txBody>
      </p:sp>
      <p:sp>
        <p:nvSpPr>
          <p:cNvPr id="3" name="Footer Placeholder 2"/>
          <p:cNvSpPr>
            <a:spLocks noGrp="1"/>
          </p:cNvSpPr>
          <p:nvPr>
            <p:ph type="ftr" sz="quarter" idx="11"/>
          </p:nvPr>
        </p:nvSpPr>
        <p:spPr/>
        <p:txBody>
          <a:bodyPr/>
          <a:lstStyle/>
          <a:p>
            <a:r>
              <a:rPr lang="en-US"/>
              <a:t>Dr Rakhi Bhattacharya</a:t>
            </a:r>
            <a:endParaRPr lang="en-US" dirty="0"/>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15640006-E60A-44EE-AA8D-15F6560ABA60}" type="datetime1">
              <a:rPr lang="en-US" smtClean="0"/>
              <a:t>10/18/2020</a:t>
            </a:fld>
            <a:endParaRPr lang="en-US" dirty="0"/>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r>
              <a:rPr lang="en-US"/>
              <a:t>Dr Rakhi Bhattacharya</a:t>
            </a:r>
            <a:endParaRPr lang="en-US" dirty="0"/>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DD4B0E8F-BB0C-4676-ADE5-011B4DBF04BD}" type="datetime1">
              <a:rPr lang="en-US" smtClean="0"/>
              <a:t>10/18/2020</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r>
              <a:rPr lang="en-US"/>
              <a:t>Dr Rakhi Bhattacharya</a:t>
            </a:r>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dirty="0"/>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9D319112-A11D-4557-9330-B754D5F220FF}" type="datetime1">
              <a:rPr lang="en-US" smtClean="0"/>
              <a:t>10/18/2020</a:t>
            </a:fld>
            <a:endParaRPr lang="en-US" dirty="0"/>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r>
              <a:rPr lang="en-US"/>
              <a:t>Dr Rakhi Bhattacharya</a:t>
            </a:r>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Lst>
  <p:hf sldNum="0" hdr="0" dt="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hyperlink" Target="http://www.slideshare.net/Mahesh_Tutorials/ent-msme" TargetMode="Externa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hyperlink" Target="http://library.ciu.edu.bd/cgi-bin/koha/opac-detail.pl?biblionumber=622" TargetMode="Externa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 TargetMode="External"/><Relationship Id="rId2" Type="http://schemas.openxmlformats.org/officeDocument/2006/relationships/hyperlink" Target="https://unyscape.com/inspiring-examples-of-indian-intrapreneurship/" TargetMode="External"/><Relationship Id="rId1" Type="http://schemas.openxmlformats.org/officeDocument/2006/relationships/slideLayout" Target="../slideLayouts/slideLayout7.xml"/><Relationship Id="rId4" Type="http://schemas.openxmlformats.org/officeDocument/2006/relationships/hyperlink" Target="https://www.youtube.com/watch?v=lycS9ic2YTU"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hyperlink" Target="http://4.https/yourstory.com/2017/10/women-founders-startup-funding-2017/" TargetMode="External"/><Relationship Id="rId3" Type="http://schemas.openxmlformats.org/officeDocument/2006/relationships/hyperlink" Target="http://2.http/www.governancenow.com/news/regular-story/fact-sheet-women-entrepreneurs-in-india" TargetMode="External"/><Relationship Id="rId7" Type="http://schemas.openxmlformats.org/officeDocument/2006/relationships/hyperlink" Target="http://6.http/www.cityam.com/271988/why-india-beats-britain-women-tech" TargetMode="External"/><Relationship Id="rId2" Type="http://schemas.openxmlformats.org/officeDocument/2006/relationships/hyperlink" Target="https://www.tharawat-magazine.com/facts/9-incredible-business-facts-about-india/#gs.MEyWVcQ" TargetMode="External"/><Relationship Id="rId1" Type="http://schemas.openxmlformats.org/officeDocument/2006/relationships/slideLayout" Target="../slideLayouts/slideLayout7.xml"/><Relationship Id="rId6" Type="http://schemas.openxmlformats.org/officeDocument/2006/relationships/hyperlink" Target="https://www.mckinsey.com/global-themes/employment-and-growth/indias-ascent-five-opportunities-for-growth-and-transformation" TargetMode="External"/><Relationship Id="rId5" Type="http://schemas.openxmlformats.org/officeDocument/2006/relationships/hyperlink" Target="https://yourstory.com/2017/10/top-startup-funding-2017/" TargetMode="External"/><Relationship Id="rId4" Type="http://schemas.openxmlformats.org/officeDocument/2006/relationships/hyperlink" Target="https://yourstory.com/2017/10/women-founders-startup-funding-2017/" TargetMode="External"/><Relationship Id="rId9" Type="http://schemas.openxmlformats.org/officeDocument/2006/relationships/hyperlink" Target="http://smartinvestor.business-standard.com/market/Compnews-447912-Compnewsdet-Meet_Radhika_Aggarwal_first_female_Indian_to_found_a_billion_dollar_firm.htm"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hyperlink" Target="https://www.youtube.com/watch?v=S8wjCgGNuA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JdcQ8jh61rg" TargetMode="External"/><Relationship Id="rId2" Type="http://schemas.openxmlformats.org/officeDocument/2006/relationships/hyperlink" Target="https://www.youtube.com/watch?v=W59VvNM5K7s" TargetMode="External"/><Relationship Id="rId1" Type="http://schemas.openxmlformats.org/officeDocument/2006/relationships/slideLayout" Target="../slideLayouts/slideLayout7.xml"/><Relationship Id="rId5" Type="http://schemas.openxmlformats.org/officeDocument/2006/relationships/hyperlink" Target="https://www.youtube.com/watch?v=k07xq2I3_VI" TargetMode="External"/><Relationship Id="rId4" Type="http://schemas.openxmlformats.org/officeDocument/2006/relationships/hyperlink" Target="https://www.youtube.com/watch?v=lyHCX_zgbyw"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5.xml.rels><?xml version="1.0" encoding="UTF-8" standalone="yes"?>
<Relationships xmlns="http://schemas.openxmlformats.org/package/2006/relationships"><Relationship Id="rId3" Type="http://schemas.openxmlformats.org/officeDocument/2006/relationships/hyperlink" Target="https://www.youtube.com/watch?v=twpuyvezyMI" TargetMode="External"/><Relationship Id="rId2" Type="http://schemas.openxmlformats.org/officeDocument/2006/relationships/hyperlink" Target="https://www.youtube.com/watch?v=FKyWINIq1Jg"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hyperlink" Target="https://www.youtube.com/watch?v=aTo0qtdVMpM" TargetMode="Externa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hyperlink" Target="https://www.youtube.com/watch?v=1ecKK3S8DOE" TargetMode="External"/><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hyperlink" Target="https://www.icmrindia.org/casestudies/catalogue/leadership%20and%20entrepreneurship/Self%20Employed%20Womens%20Association%20(SEWA)-Leadership%20and%20Entrepreneurship.htm#8]" TargetMode="Externa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hyperlink" Target="https://www.shethepeople.tv/drafts/10-ngos-working-womens-empowerment-know/" TargetMode="Externa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59.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hyperlink" Target="https://www.nqr.gov.in/sites/default/files/Annexure%20III%20Curriculum_1.pdf" TargetMode="Externa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bstract image">
            <a:extLst>
              <a:ext uri="{FF2B5EF4-FFF2-40B4-BE49-F238E27FC236}">
                <a16:creationId xmlns:a16="http://schemas.microsoft.com/office/drawing/2014/main" id="{8045422F-7258-40AC-BD2E-2469AA448922}"/>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80" cy="6857990"/>
          </a:xfrm>
          <a:prstGeom prst="rect">
            <a:avLst/>
          </a:prstGeom>
        </p:spPr>
      </p:pic>
      <p:sp>
        <p:nvSpPr>
          <p:cNvPr id="82" name="Rectangle 81">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Rectangle 83">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18C3B467-088C-4F3D-A9A7-105C4E1E20CD}"/>
              </a:ext>
            </a:extLst>
          </p:cNvPr>
          <p:cNvSpPr>
            <a:spLocks noGrp="1"/>
          </p:cNvSpPr>
          <p:nvPr>
            <p:ph type="ctrTitle"/>
          </p:nvPr>
        </p:nvSpPr>
        <p:spPr>
          <a:xfrm>
            <a:off x="6033793" y="2355458"/>
            <a:ext cx="4775075" cy="1630907"/>
          </a:xfrm>
        </p:spPr>
        <p:txBody>
          <a:bodyPr>
            <a:normAutofit/>
          </a:bodyPr>
          <a:lstStyle/>
          <a:p>
            <a:r>
              <a:rPr lang="en-US" sz="4400" dirty="0">
                <a:solidFill>
                  <a:schemeClr val="tx1"/>
                </a:solidFill>
              </a:rPr>
              <a:t>BPEM</a:t>
            </a:r>
          </a:p>
        </p:txBody>
      </p:sp>
      <p:sp>
        <p:nvSpPr>
          <p:cNvPr id="3" name="Subtitle 2">
            <a:extLst>
              <a:ext uri="{FF2B5EF4-FFF2-40B4-BE49-F238E27FC236}">
                <a16:creationId xmlns:a16="http://schemas.microsoft.com/office/drawing/2014/main" id="{C8722DDC-8EEE-4A06-8DFE-B44871EAA2CF}"/>
              </a:ext>
            </a:extLst>
          </p:cNvPr>
          <p:cNvSpPr>
            <a:spLocks noGrp="1"/>
          </p:cNvSpPr>
          <p:nvPr>
            <p:ph type="subTitle" idx="1"/>
          </p:nvPr>
        </p:nvSpPr>
        <p:spPr>
          <a:xfrm>
            <a:off x="6033793" y="3995988"/>
            <a:ext cx="4775075" cy="559656"/>
          </a:xfrm>
        </p:spPr>
        <p:txBody>
          <a:bodyPr>
            <a:normAutofit/>
          </a:bodyPr>
          <a:lstStyle/>
          <a:p>
            <a:pPr>
              <a:spcAft>
                <a:spcPts val="600"/>
              </a:spcAft>
            </a:pPr>
            <a:r>
              <a:rPr lang="en-US" dirty="0">
                <a:solidFill>
                  <a:schemeClr val="tx1"/>
                </a:solidFill>
              </a:rPr>
              <a:t>Dr Rakhi Bhattacharya</a:t>
            </a:r>
          </a:p>
        </p:txBody>
      </p:sp>
      <p:sp>
        <p:nvSpPr>
          <p:cNvPr id="4" name="Footer Placeholder 3">
            <a:extLst>
              <a:ext uri="{FF2B5EF4-FFF2-40B4-BE49-F238E27FC236}">
                <a16:creationId xmlns:a16="http://schemas.microsoft.com/office/drawing/2014/main" id="{40EF4A22-BA9C-4380-A19A-71F0866BC4EF}"/>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58428075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Azim Premji">
            <a:extLst>
              <a:ext uri="{FF2B5EF4-FFF2-40B4-BE49-F238E27FC236}">
                <a16:creationId xmlns:a16="http://schemas.microsoft.com/office/drawing/2014/main" id="{DDD50940-1A30-4CE7-AA34-F68EF4F4C0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34" y="581025"/>
            <a:ext cx="3445565" cy="297055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Deepak Parekh">
            <a:extLst>
              <a:ext uri="{FF2B5EF4-FFF2-40B4-BE49-F238E27FC236}">
                <a16:creationId xmlns:a16="http://schemas.microsoft.com/office/drawing/2014/main" id="{077EA535-E0A6-4EE4-BA8A-B8B967098D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9" y="740051"/>
            <a:ext cx="3445565" cy="281153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50575A96-74A3-4FFF-91E9-593F5459EB6C}"/>
              </a:ext>
            </a:extLst>
          </p:cNvPr>
          <p:cNvSpPr/>
          <p:nvPr/>
        </p:nvSpPr>
        <p:spPr>
          <a:xfrm>
            <a:off x="887896" y="4267200"/>
            <a:ext cx="10177669" cy="1961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effectLst>
                  <a:outerShdw blurRad="38100" dist="38100" dir="2700000" algn="tl">
                    <a:srgbClr val="000000">
                      <a:alpha val="43137"/>
                    </a:srgbClr>
                  </a:outerShdw>
                </a:effectLst>
              </a:rPr>
              <a:t> CORPORATE ENTREPRENEURSHIP</a:t>
            </a:r>
          </a:p>
          <a:p>
            <a:pPr algn="ctr"/>
            <a:r>
              <a:rPr lang="en-IN" dirty="0"/>
              <a:t>Is a set of activities to enhance a company’s ability to innovate, take a risk, and seize the opportunities that are allocated in the market. Also, Corporate entrepreneurship is targeting the new business establishment, new market allocation with further business pursuing, or both.</a:t>
            </a:r>
          </a:p>
        </p:txBody>
      </p:sp>
      <p:sp>
        <p:nvSpPr>
          <p:cNvPr id="3" name="Footer Placeholder 2">
            <a:extLst>
              <a:ext uri="{FF2B5EF4-FFF2-40B4-BE49-F238E27FC236}">
                <a16:creationId xmlns:a16="http://schemas.microsoft.com/office/drawing/2014/main" id="{34C5FD4D-BAC9-495B-A4DD-F050FBB1F49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01682616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Activities of CED&#10; To conduct Entrepreneurship Awareness Camps in the colleges&#10; To conduct Sector Specific Entrepreneurs...">
            <a:extLst>
              <a:ext uri="{FF2B5EF4-FFF2-40B4-BE49-F238E27FC236}">
                <a16:creationId xmlns:a16="http://schemas.microsoft.com/office/drawing/2014/main" id="{AA376683-0843-4738-BA26-F1AC622DE6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95" t="9699" r="5295" b="12748"/>
          <a:stretch/>
        </p:blipFill>
        <p:spPr bwMode="auto">
          <a:xfrm>
            <a:off x="397565" y="397565"/>
            <a:ext cx="11370365" cy="6082748"/>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D1C16AB1-1B1C-4CE2-ACC9-282284B0F7F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72938434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nstitute of Entrepreneurship Development&#10; IED Odisha was established in the year 1987 with an aim to inculcate the value...">
            <a:extLst>
              <a:ext uri="{FF2B5EF4-FFF2-40B4-BE49-F238E27FC236}">
                <a16:creationId xmlns:a16="http://schemas.microsoft.com/office/drawing/2014/main" id="{AE58D1B5-8057-4010-A6D0-D0E5426AA13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949" t="9699" r="5949" b="14201"/>
          <a:stretch/>
        </p:blipFill>
        <p:spPr bwMode="auto">
          <a:xfrm>
            <a:off x="424070" y="437322"/>
            <a:ext cx="11423373" cy="5989981"/>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55A52FF1-DE4A-4920-A6D1-CCEC75469F8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20733083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NCILLARISATION&#10;• An ancillary unit is defined as an Industrial undertakings having investment in fixed assets, in&#10;plant &amp;...">
            <a:extLst>
              <a:ext uri="{FF2B5EF4-FFF2-40B4-BE49-F238E27FC236}">
                <a16:creationId xmlns:a16="http://schemas.microsoft.com/office/drawing/2014/main" id="{9E09AC98-92ED-497E-AD16-517514B3E1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636" y="415636"/>
            <a:ext cx="11374581" cy="605443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3829A7A7-A165-4244-87DA-4AC026D93203}"/>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20787310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BF72326-272B-49DC-938F-BA00286C16E3}"/>
              </a:ext>
            </a:extLst>
          </p:cNvPr>
          <p:cNvSpPr txBox="1"/>
          <p:nvPr/>
        </p:nvSpPr>
        <p:spPr>
          <a:xfrm>
            <a:off x="651163" y="2136339"/>
            <a:ext cx="11014363" cy="3539430"/>
          </a:xfrm>
          <a:prstGeom prst="rect">
            <a:avLst/>
          </a:prstGeom>
          <a:noFill/>
        </p:spPr>
        <p:txBody>
          <a:bodyPr wrap="square">
            <a:spAutoFit/>
          </a:bodyPr>
          <a:lstStyle/>
          <a:p>
            <a:pPr algn="l"/>
            <a:r>
              <a:rPr lang="en-IN" sz="2800" b="0" i="0" dirty="0">
                <a:solidFill>
                  <a:srgbClr val="444444"/>
                </a:solidFill>
                <a:effectLst/>
                <a:latin typeface="Gentium Basic"/>
              </a:rPr>
              <a:t>An </a:t>
            </a:r>
            <a:r>
              <a:rPr lang="en-IN" sz="2800" b="0" i="0" u="none" strike="noStrike" dirty="0">
                <a:solidFill>
                  <a:srgbClr val="1185D7"/>
                </a:solidFill>
                <a:effectLst/>
                <a:latin typeface="Gentium Basic"/>
                <a:hlinkClick r:id="rId2"/>
              </a:rPr>
              <a:t>ancillary </a:t>
            </a:r>
            <a:r>
              <a:rPr lang="en-IN" sz="2800" b="0" i="0" dirty="0">
                <a:solidFill>
                  <a:srgbClr val="444444"/>
                </a:solidFill>
                <a:effectLst/>
                <a:latin typeface="Gentium Basic"/>
              </a:rPr>
              <a:t>unit is defined as an Industrial undertakings having investment in fixed assets, in plant &amp; machinery whether held on ownership or on hire purchase not exceeding Rs. 100 crore  &amp; engaged in ;</a:t>
            </a:r>
          </a:p>
          <a:p>
            <a:pPr algn="l">
              <a:buFont typeface="+mj-lt"/>
              <a:buAutoNum type="arabicPeriod"/>
            </a:pPr>
            <a:r>
              <a:rPr lang="en-IN" sz="2800" b="0" i="0" dirty="0">
                <a:solidFill>
                  <a:srgbClr val="444444"/>
                </a:solidFill>
                <a:effectLst/>
                <a:latin typeface="Gentium Basic"/>
              </a:rPr>
              <a:t>manufacturer of parts &amp; components, sub-assemblies, tooling or intermediates &amp;</a:t>
            </a:r>
          </a:p>
          <a:p>
            <a:pPr algn="l">
              <a:buFont typeface="+mj-lt"/>
              <a:buAutoNum type="arabicPeriod"/>
            </a:pPr>
            <a:r>
              <a:rPr lang="en-IN" sz="2800" b="0" i="0" dirty="0">
                <a:solidFill>
                  <a:srgbClr val="444444"/>
                </a:solidFill>
                <a:effectLst/>
                <a:latin typeface="Gentium Basic"/>
              </a:rPr>
              <a:t>rendering of service or proposing to supply or render not less than 50 % of his production or service to one or more other industrial undertaking for production</a:t>
            </a:r>
            <a:r>
              <a:rPr lang="en-IN" sz="2400" b="0" i="0" dirty="0">
                <a:solidFill>
                  <a:srgbClr val="444444"/>
                </a:solidFill>
                <a:effectLst/>
                <a:latin typeface="Gentium Basic"/>
              </a:rPr>
              <a:t>.</a:t>
            </a:r>
          </a:p>
        </p:txBody>
      </p:sp>
      <p:sp>
        <p:nvSpPr>
          <p:cNvPr id="4" name="Oval 3">
            <a:extLst>
              <a:ext uri="{FF2B5EF4-FFF2-40B4-BE49-F238E27FC236}">
                <a16:creationId xmlns:a16="http://schemas.microsoft.com/office/drawing/2014/main" id="{D391ACC2-17D8-4D45-B946-281999F64711}"/>
              </a:ext>
            </a:extLst>
          </p:cNvPr>
          <p:cNvSpPr/>
          <p:nvPr/>
        </p:nvSpPr>
        <p:spPr>
          <a:xfrm>
            <a:off x="1179443" y="795130"/>
            <a:ext cx="10486083" cy="967409"/>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ANCILLARY INDUSTRY</a:t>
            </a:r>
          </a:p>
        </p:txBody>
      </p:sp>
      <p:sp>
        <p:nvSpPr>
          <p:cNvPr id="2" name="Footer Placeholder 1">
            <a:extLst>
              <a:ext uri="{FF2B5EF4-FFF2-40B4-BE49-F238E27FC236}">
                <a16:creationId xmlns:a16="http://schemas.microsoft.com/office/drawing/2014/main" id="{C469BBBA-7C61-4FD6-8AE9-D8B7CF65A8CF}"/>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36589606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D6B279-313C-490E-9662-A340C2E75380}"/>
              </a:ext>
            </a:extLst>
          </p:cNvPr>
          <p:cNvSpPr txBox="1"/>
          <p:nvPr/>
        </p:nvSpPr>
        <p:spPr>
          <a:xfrm>
            <a:off x="3048000" y="1249418"/>
            <a:ext cx="6096000" cy="3970318"/>
          </a:xfrm>
          <a:prstGeom prst="rect">
            <a:avLst/>
          </a:prstGeom>
          <a:noFill/>
        </p:spPr>
        <p:txBody>
          <a:bodyPr wrap="square">
            <a:spAutoFit/>
          </a:bodyPr>
          <a:lstStyle/>
          <a:p>
            <a:pPr algn="l"/>
            <a:r>
              <a:rPr lang="en-IN" sz="3600" b="0" i="0" dirty="0">
                <a:solidFill>
                  <a:srgbClr val="444444"/>
                </a:solidFill>
                <a:effectLst/>
                <a:latin typeface="Gentium Basic"/>
              </a:rPr>
              <a:t>Major benefits of </a:t>
            </a:r>
            <a:r>
              <a:rPr lang="en-IN" sz="3600" b="0" i="0" dirty="0" err="1">
                <a:solidFill>
                  <a:srgbClr val="444444"/>
                </a:solidFill>
                <a:effectLst/>
                <a:latin typeface="Gentium Basic"/>
              </a:rPr>
              <a:t>ancillarisation</a:t>
            </a:r>
            <a:r>
              <a:rPr lang="en-IN" sz="3600" b="0" i="0" dirty="0">
                <a:solidFill>
                  <a:srgbClr val="444444"/>
                </a:solidFill>
                <a:effectLst/>
                <a:latin typeface="Gentium Basic"/>
              </a:rPr>
              <a:t> drive to a country is that :</a:t>
            </a:r>
          </a:p>
          <a:p>
            <a:pPr algn="l">
              <a:buFont typeface="+mj-lt"/>
              <a:buAutoNum type="arabicPeriod"/>
            </a:pPr>
            <a:r>
              <a:rPr lang="en-IN" sz="3600" dirty="0">
                <a:solidFill>
                  <a:srgbClr val="444444"/>
                </a:solidFill>
                <a:latin typeface="Gentium Basic"/>
              </a:rPr>
              <a:t>G</a:t>
            </a:r>
            <a:r>
              <a:rPr lang="en-IN" sz="3600" b="0" i="0" dirty="0">
                <a:solidFill>
                  <a:srgbClr val="444444"/>
                </a:solidFill>
                <a:effectLst/>
                <a:latin typeface="Gentium Basic"/>
              </a:rPr>
              <a:t>rowth of employment</a:t>
            </a:r>
          </a:p>
          <a:p>
            <a:pPr algn="l">
              <a:buFont typeface="+mj-lt"/>
              <a:buAutoNum type="arabicPeriod"/>
            </a:pPr>
            <a:r>
              <a:rPr lang="en-IN" sz="3600" dirty="0">
                <a:solidFill>
                  <a:srgbClr val="444444"/>
                </a:solidFill>
                <a:latin typeface="Gentium Basic"/>
              </a:rPr>
              <a:t>G</a:t>
            </a:r>
            <a:r>
              <a:rPr lang="en-IN" sz="3600" b="0" i="0" dirty="0">
                <a:solidFill>
                  <a:srgbClr val="444444"/>
                </a:solidFill>
                <a:effectLst/>
                <a:latin typeface="Gentium Basic"/>
              </a:rPr>
              <a:t>rowth of GDP</a:t>
            </a:r>
          </a:p>
          <a:p>
            <a:pPr algn="l">
              <a:buFont typeface="+mj-lt"/>
              <a:buAutoNum type="arabicPeriod"/>
            </a:pPr>
            <a:r>
              <a:rPr lang="en-IN" sz="3600" dirty="0">
                <a:solidFill>
                  <a:srgbClr val="444444"/>
                </a:solidFill>
                <a:latin typeface="Gentium Basic"/>
              </a:rPr>
              <a:t>G</a:t>
            </a:r>
            <a:r>
              <a:rPr lang="en-IN" sz="3600" b="0" i="0" dirty="0">
                <a:solidFill>
                  <a:srgbClr val="444444"/>
                </a:solidFill>
                <a:effectLst/>
                <a:latin typeface="Gentium Basic"/>
              </a:rPr>
              <a:t>rowth of entrepreneurship</a:t>
            </a:r>
          </a:p>
          <a:p>
            <a:pPr algn="l">
              <a:buFont typeface="+mj-lt"/>
              <a:buAutoNum type="arabicPeriod"/>
            </a:pPr>
            <a:r>
              <a:rPr lang="en-IN" sz="3600" dirty="0">
                <a:solidFill>
                  <a:srgbClr val="444444"/>
                </a:solidFill>
                <a:latin typeface="Gentium Basic"/>
              </a:rPr>
              <a:t>Regional Development</a:t>
            </a:r>
          </a:p>
          <a:p>
            <a:pPr algn="l">
              <a:buFont typeface="+mj-lt"/>
              <a:buAutoNum type="arabicPeriod"/>
            </a:pPr>
            <a:r>
              <a:rPr lang="en-IN" sz="3600" b="0" i="0" dirty="0">
                <a:solidFill>
                  <a:srgbClr val="444444"/>
                </a:solidFill>
                <a:effectLst/>
                <a:latin typeface="Gentium Basic"/>
              </a:rPr>
              <a:t>Revenue to the government</a:t>
            </a:r>
          </a:p>
        </p:txBody>
      </p:sp>
      <p:sp>
        <p:nvSpPr>
          <p:cNvPr id="2" name="Footer Placeholder 1">
            <a:extLst>
              <a:ext uri="{FF2B5EF4-FFF2-40B4-BE49-F238E27FC236}">
                <a16:creationId xmlns:a16="http://schemas.microsoft.com/office/drawing/2014/main" id="{709E2155-FB9B-4019-8034-32BD95721933}"/>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32408832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49A098A-FB30-4625-8D1B-A913E0B8798D}"/>
              </a:ext>
            </a:extLst>
          </p:cNvPr>
          <p:cNvSpPr txBox="1"/>
          <p:nvPr/>
        </p:nvSpPr>
        <p:spPr>
          <a:xfrm>
            <a:off x="609600" y="474345"/>
            <a:ext cx="11249891" cy="4678204"/>
          </a:xfrm>
          <a:prstGeom prst="rect">
            <a:avLst/>
          </a:prstGeom>
          <a:noFill/>
        </p:spPr>
        <p:txBody>
          <a:bodyPr wrap="square">
            <a:spAutoFit/>
          </a:bodyPr>
          <a:lstStyle/>
          <a:p>
            <a:pPr algn="l"/>
            <a:r>
              <a:rPr lang="en-IN" sz="4000" b="1" i="0" dirty="0">
                <a:solidFill>
                  <a:srgbClr val="00B0F0"/>
                </a:solidFill>
                <a:effectLst/>
                <a:latin typeface="Gentium Basic"/>
              </a:rPr>
              <a:t>Advantages of </a:t>
            </a:r>
            <a:r>
              <a:rPr lang="en-IN" sz="4000" b="1" i="0" u="none" strike="noStrike" dirty="0" err="1">
                <a:solidFill>
                  <a:srgbClr val="00B0F0"/>
                </a:solidFill>
                <a:effectLst/>
                <a:latin typeface="Gentium Basic"/>
                <a:hlinkClick r:id="rId2">
                  <a:extLst>
                    <a:ext uri="{A12FA001-AC4F-418D-AE19-62706E023703}">
                      <ahyp:hlinkClr xmlns:ahyp="http://schemas.microsoft.com/office/drawing/2018/hyperlinkcolor" val="tx"/>
                    </a:ext>
                  </a:extLst>
                </a:hlinkClick>
              </a:rPr>
              <a:t>Ancillarisation</a:t>
            </a:r>
            <a:r>
              <a:rPr lang="en-IN" sz="4000" b="1" i="0" u="none" strike="noStrike" dirty="0">
                <a:solidFill>
                  <a:srgbClr val="00B0F0"/>
                </a:solidFill>
                <a:effectLst/>
                <a:latin typeface="Gentium Basic"/>
                <a:hlinkClick r:id="rId2">
                  <a:extLst>
                    <a:ext uri="{A12FA001-AC4F-418D-AE19-62706E023703}">
                      <ahyp:hlinkClr xmlns:ahyp="http://schemas.microsoft.com/office/drawing/2018/hyperlinkcolor" val="tx"/>
                    </a:ext>
                  </a:extLst>
                </a:hlinkClick>
              </a:rPr>
              <a:t> </a:t>
            </a:r>
            <a:endParaRPr lang="en-IN" sz="4000" b="1" i="0" u="none" strike="noStrike" dirty="0">
              <a:solidFill>
                <a:srgbClr val="00B0F0"/>
              </a:solidFill>
              <a:effectLst/>
              <a:latin typeface="Gentium Basic"/>
            </a:endParaRPr>
          </a:p>
          <a:p>
            <a:pPr algn="l"/>
            <a:endParaRPr lang="en-IN" b="0" i="0" dirty="0">
              <a:solidFill>
                <a:srgbClr val="444444"/>
              </a:solidFill>
              <a:effectLst/>
              <a:latin typeface="Gentium Basic"/>
            </a:endParaRPr>
          </a:p>
          <a:p>
            <a:pPr marL="342900" indent="-342900" algn="l">
              <a:buFont typeface="Wingdings" panose="05000000000000000000" pitchFamily="2" charset="2"/>
              <a:buChar char="v"/>
            </a:pPr>
            <a:r>
              <a:rPr lang="en-IN" sz="2400" b="0" i="0" dirty="0">
                <a:solidFill>
                  <a:srgbClr val="444444"/>
                </a:solidFill>
                <a:effectLst/>
                <a:latin typeface="Gentium Basic"/>
              </a:rPr>
              <a:t>Minimise investments of setting up of  large units as the required production can be sourced </a:t>
            </a:r>
            <a:r>
              <a:rPr lang="en-IN" sz="2400" dirty="0">
                <a:solidFill>
                  <a:srgbClr val="444444"/>
                </a:solidFill>
                <a:latin typeface="Gentium Basic"/>
              </a:rPr>
              <a:t>at </a:t>
            </a:r>
            <a:r>
              <a:rPr lang="en-IN" sz="2400" b="0" i="0" dirty="0">
                <a:solidFill>
                  <a:srgbClr val="444444"/>
                </a:solidFill>
                <a:effectLst/>
                <a:latin typeface="Gentium Basic"/>
              </a:rPr>
              <a:t>a lower rate with same quality through subcontracting from an ancillary unit.</a:t>
            </a:r>
          </a:p>
          <a:p>
            <a:pPr marL="342900" indent="-342900" algn="l">
              <a:buFont typeface="Wingdings" panose="05000000000000000000" pitchFamily="2" charset="2"/>
              <a:buChar char="v"/>
            </a:pPr>
            <a:endParaRPr lang="en-IN" sz="2400" dirty="0">
              <a:solidFill>
                <a:srgbClr val="444444"/>
              </a:solidFill>
              <a:latin typeface="Gentium Basic"/>
            </a:endParaRPr>
          </a:p>
          <a:p>
            <a:pPr marL="342900" indent="-342900" algn="l">
              <a:buFont typeface="Wingdings" panose="05000000000000000000" pitchFamily="2" charset="2"/>
              <a:buChar char="v"/>
            </a:pPr>
            <a:r>
              <a:rPr lang="en-IN" sz="2400" b="0" i="0" dirty="0">
                <a:solidFill>
                  <a:srgbClr val="444444"/>
                </a:solidFill>
                <a:effectLst/>
                <a:latin typeface="Gentium Basic"/>
              </a:rPr>
              <a:t>Ancillary units JIT( just in time) concept helps the large </a:t>
            </a:r>
            <a:r>
              <a:rPr lang="en-IN" sz="2400" b="0" i="0" dirty="0" err="1">
                <a:solidFill>
                  <a:srgbClr val="444444"/>
                </a:solidFill>
                <a:effectLst/>
                <a:latin typeface="Gentium Basic"/>
              </a:rPr>
              <a:t>co.s</a:t>
            </a:r>
            <a:r>
              <a:rPr lang="en-IN" sz="2400" b="0" i="0" dirty="0">
                <a:solidFill>
                  <a:srgbClr val="444444"/>
                </a:solidFill>
                <a:effectLst/>
                <a:latin typeface="Gentium Basic"/>
              </a:rPr>
              <a:t> to bring down the inventory level and saves a lot of money.</a:t>
            </a:r>
          </a:p>
          <a:p>
            <a:pPr marL="342900" indent="-342900" algn="l">
              <a:buFont typeface="Wingdings" panose="05000000000000000000" pitchFamily="2" charset="2"/>
              <a:buChar char="v"/>
            </a:pPr>
            <a:endParaRPr lang="en-IN" sz="2400" dirty="0">
              <a:solidFill>
                <a:srgbClr val="444444"/>
              </a:solidFill>
              <a:latin typeface="Gentium Basic"/>
            </a:endParaRPr>
          </a:p>
          <a:p>
            <a:pPr marL="342900" indent="-342900" algn="l">
              <a:buFont typeface="Wingdings" panose="05000000000000000000" pitchFamily="2" charset="2"/>
              <a:buChar char="v"/>
            </a:pPr>
            <a:r>
              <a:rPr lang="en-IN" sz="2400" b="0" i="0" dirty="0">
                <a:solidFill>
                  <a:srgbClr val="444444"/>
                </a:solidFill>
                <a:effectLst/>
                <a:latin typeface="Gentium Basic"/>
              </a:rPr>
              <a:t>Sourcing is economical from ancillary units that are normally located near to the co.</a:t>
            </a:r>
          </a:p>
          <a:p>
            <a:pPr marL="342900" indent="-342900" algn="l">
              <a:buFont typeface="Wingdings" panose="05000000000000000000" pitchFamily="2" charset="2"/>
              <a:buChar char="v"/>
            </a:pPr>
            <a:endParaRPr lang="en-IN" sz="2400" dirty="0">
              <a:solidFill>
                <a:srgbClr val="444444"/>
              </a:solidFill>
              <a:latin typeface="Gentium Basic"/>
            </a:endParaRPr>
          </a:p>
          <a:p>
            <a:pPr marL="342900" indent="-342900" algn="l">
              <a:buFont typeface="Wingdings" panose="05000000000000000000" pitchFamily="2" charset="2"/>
              <a:buChar char="v"/>
            </a:pPr>
            <a:r>
              <a:rPr lang="en-IN" sz="2400" b="0" i="0" dirty="0">
                <a:solidFill>
                  <a:srgbClr val="444444"/>
                </a:solidFill>
                <a:effectLst/>
                <a:latin typeface="Gentium Basic"/>
              </a:rPr>
              <a:t>Ancillary units work with the parent </a:t>
            </a:r>
            <a:r>
              <a:rPr lang="en-IN" sz="2400" b="0" i="0" dirty="0" err="1">
                <a:solidFill>
                  <a:srgbClr val="444444"/>
                </a:solidFill>
                <a:effectLst/>
                <a:latin typeface="Gentium Basic"/>
              </a:rPr>
              <a:t>co.s</a:t>
            </a:r>
            <a:r>
              <a:rPr lang="en-IN" sz="2400" b="0" i="0" dirty="0">
                <a:solidFill>
                  <a:srgbClr val="444444"/>
                </a:solidFill>
                <a:effectLst/>
                <a:latin typeface="Gentium Basic"/>
              </a:rPr>
              <a:t> in the process &amp; product development</a:t>
            </a:r>
          </a:p>
        </p:txBody>
      </p:sp>
      <p:sp>
        <p:nvSpPr>
          <p:cNvPr id="2" name="Footer Placeholder 1">
            <a:extLst>
              <a:ext uri="{FF2B5EF4-FFF2-40B4-BE49-F238E27FC236}">
                <a16:creationId xmlns:a16="http://schemas.microsoft.com/office/drawing/2014/main" id="{4031D2CB-3629-4012-81B2-20325B54F193}"/>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40909688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575D6A4-9C01-414C-9C36-9B8069BF32B0}"/>
              </a:ext>
            </a:extLst>
          </p:cNvPr>
          <p:cNvSpPr txBox="1"/>
          <p:nvPr/>
        </p:nvSpPr>
        <p:spPr>
          <a:xfrm>
            <a:off x="1099930" y="799166"/>
            <a:ext cx="10323443" cy="5262979"/>
          </a:xfrm>
          <a:prstGeom prst="rect">
            <a:avLst/>
          </a:prstGeom>
          <a:noFill/>
        </p:spPr>
        <p:txBody>
          <a:bodyPr wrap="square">
            <a:spAutoFit/>
          </a:bodyPr>
          <a:lstStyle/>
          <a:p>
            <a:pPr algn="l"/>
            <a:r>
              <a:rPr lang="en-IN" sz="3600" b="0" i="0" dirty="0">
                <a:solidFill>
                  <a:srgbClr val="00B0F0"/>
                </a:solidFill>
                <a:effectLst/>
                <a:latin typeface="Gentium Basic"/>
              </a:rPr>
              <a:t>Dis advantages of </a:t>
            </a:r>
            <a:r>
              <a:rPr lang="en-IN" sz="3600" b="0" i="0" dirty="0" err="1">
                <a:solidFill>
                  <a:srgbClr val="00B0F0"/>
                </a:solidFill>
                <a:effectLst/>
                <a:latin typeface="Gentium Basic"/>
              </a:rPr>
              <a:t>Ancillarisation</a:t>
            </a:r>
            <a:endParaRPr lang="en-IN" sz="3600" b="0" i="0" dirty="0">
              <a:solidFill>
                <a:srgbClr val="00B0F0"/>
              </a:solidFill>
              <a:effectLst/>
              <a:latin typeface="Gentium Basic"/>
            </a:endParaRPr>
          </a:p>
          <a:p>
            <a:pPr algn="l"/>
            <a:endParaRPr lang="en-IN" sz="3600" b="0" i="0" dirty="0">
              <a:solidFill>
                <a:srgbClr val="00B0F0"/>
              </a:solidFill>
              <a:effectLst/>
              <a:latin typeface="Gentium Basic"/>
            </a:endParaRPr>
          </a:p>
          <a:p>
            <a:pPr marL="342900" indent="-342900" algn="l">
              <a:buFont typeface="Wingdings" panose="05000000000000000000" pitchFamily="2" charset="2"/>
              <a:buChar char="v"/>
            </a:pPr>
            <a:r>
              <a:rPr lang="en-IN" sz="2400" b="0" i="0" dirty="0">
                <a:solidFill>
                  <a:srgbClr val="444444"/>
                </a:solidFill>
                <a:effectLst/>
                <a:latin typeface="Gentium Basic"/>
              </a:rPr>
              <a:t>Delay in payments puts ancillary </a:t>
            </a:r>
            <a:r>
              <a:rPr lang="en-IN" sz="2400" b="0" i="0" dirty="0" err="1">
                <a:solidFill>
                  <a:srgbClr val="444444"/>
                </a:solidFill>
                <a:effectLst/>
                <a:latin typeface="Gentium Basic"/>
              </a:rPr>
              <a:t>co.s</a:t>
            </a:r>
            <a:r>
              <a:rPr lang="en-IN" sz="2400" b="0" i="0" dirty="0">
                <a:solidFill>
                  <a:srgbClr val="444444"/>
                </a:solidFill>
                <a:effectLst/>
                <a:latin typeface="Gentium Basic"/>
              </a:rPr>
              <a:t> in big trouble. If the parent co. is big then the ancillary co. finds it </a:t>
            </a:r>
            <a:r>
              <a:rPr lang="en-IN" sz="2400" b="0" i="0" dirty="0" err="1">
                <a:solidFill>
                  <a:srgbClr val="444444"/>
                </a:solidFill>
                <a:effectLst/>
                <a:latin typeface="Gentium Basic"/>
              </a:rPr>
              <a:t>diffucult</a:t>
            </a:r>
            <a:r>
              <a:rPr lang="en-IN" sz="2400" b="0" i="0" dirty="0">
                <a:solidFill>
                  <a:srgbClr val="444444"/>
                </a:solidFill>
                <a:effectLst/>
                <a:latin typeface="Gentium Basic"/>
              </a:rPr>
              <a:t> to take any legal action also.</a:t>
            </a:r>
          </a:p>
          <a:p>
            <a:pPr marL="342900" indent="-342900" algn="l">
              <a:buFont typeface="Wingdings" panose="05000000000000000000" pitchFamily="2" charset="2"/>
              <a:buChar char="v"/>
            </a:pPr>
            <a:endParaRPr lang="en-IN" sz="2400" dirty="0">
              <a:solidFill>
                <a:srgbClr val="444444"/>
              </a:solidFill>
              <a:latin typeface="Gentium Basic"/>
            </a:endParaRPr>
          </a:p>
          <a:p>
            <a:pPr marL="342900" indent="-342900" algn="l">
              <a:buFont typeface="Wingdings" panose="05000000000000000000" pitchFamily="2" charset="2"/>
              <a:buChar char="v"/>
            </a:pPr>
            <a:r>
              <a:rPr lang="en-IN" sz="2400" b="0" i="0" dirty="0">
                <a:solidFill>
                  <a:srgbClr val="444444"/>
                </a:solidFill>
                <a:effectLst/>
                <a:latin typeface="Gentium Basic"/>
              </a:rPr>
              <a:t>When parent </a:t>
            </a:r>
            <a:r>
              <a:rPr lang="en-IN" sz="2400" b="0" i="0" dirty="0" err="1">
                <a:solidFill>
                  <a:srgbClr val="444444"/>
                </a:solidFill>
                <a:effectLst/>
                <a:latin typeface="Gentium Basic"/>
              </a:rPr>
              <a:t>co.s</a:t>
            </a:r>
            <a:r>
              <a:rPr lang="en-IN" sz="2400" b="0" i="0" dirty="0">
                <a:solidFill>
                  <a:srgbClr val="444444"/>
                </a:solidFill>
                <a:effectLst/>
                <a:latin typeface="Gentium Basic"/>
              </a:rPr>
              <a:t> revise the specification, ancillary units are some times not given the expected support for adopting the higher technology. T</a:t>
            </a:r>
            <a:r>
              <a:rPr lang="en-IN" sz="2400" dirty="0">
                <a:solidFill>
                  <a:srgbClr val="444444"/>
                </a:solidFill>
                <a:latin typeface="Gentium Basic"/>
              </a:rPr>
              <a:t>hey are </a:t>
            </a:r>
            <a:r>
              <a:rPr lang="en-IN" sz="2400" b="0" i="0" dirty="0">
                <a:solidFill>
                  <a:srgbClr val="444444"/>
                </a:solidFill>
                <a:effectLst/>
                <a:latin typeface="Gentium Basic"/>
              </a:rPr>
              <a:t>not given sufficient time to bring changes in the technology to match with that of parent co.</a:t>
            </a:r>
          </a:p>
          <a:p>
            <a:pPr marL="342900" indent="-342900" algn="l">
              <a:buFont typeface="Wingdings" panose="05000000000000000000" pitchFamily="2" charset="2"/>
              <a:buChar char="v"/>
            </a:pPr>
            <a:endParaRPr lang="en-IN" sz="2400" dirty="0">
              <a:solidFill>
                <a:srgbClr val="444444"/>
              </a:solidFill>
              <a:latin typeface="Gentium Basic"/>
            </a:endParaRPr>
          </a:p>
          <a:p>
            <a:pPr marL="342900" indent="-342900" algn="l">
              <a:buFont typeface="Wingdings" panose="05000000000000000000" pitchFamily="2" charset="2"/>
              <a:buChar char="v"/>
            </a:pPr>
            <a:r>
              <a:rPr lang="en-IN" sz="2400" b="0" i="0" dirty="0">
                <a:solidFill>
                  <a:srgbClr val="444444"/>
                </a:solidFill>
                <a:effectLst/>
                <a:latin typeface="Gentium Basic"/>
              </a:rPr>
              <a:t>Multiplication of suppliers makes the ancillary units operate below BEP(Breakeven point) as a result these units incur losses because of capacity un-utilisation.</a:t>
            </a:r>
          </a:p>
        </p:txBody>
      </p:sp>
      <p:sp>
        <p:nvSpPr>
          <p:cNvPr id="2" name="Footer Placeholder 1">
            <a:extLst>
              <a:ext uri="{FF2B5EF4-FFF2-40B4-BE49-F238E27FC236}">
                <a16:creationId xmlns:a16="http://schemas.microsoft.com/office/drawing/2014/main" id="{BFBC97D3-7052-4CAD-BC9E-21D36EC3D6D8}"/>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05597574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DVANTAGES OF BPO&#10;• Speed and efficiencies of outsourced business processes are enhanced&#10;• Organizations using BPO get acc...">
            <a:extLst>
              <a:ext uri="{FF2B5EF4-FFF2-40B4-BE49-F238E27FC236}">
                <a16:creationId xmlns:a16="http://schemas.microsoft.com/office/drawing/2014/main" id="{02CEAA5D-17D9-4478-8652-5CE31CA281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070" y="530087"/>
            <a:ext cx="11396869" cy="589721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7CFBCA30-AAF7-425E-AC96-1805FE001C8A}"/>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91162281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ISADVANTAGES OF BPO&#10;• Poor services&#10;• Exploitation of emloyees&#10;• Employee turnover&#10;• Problem of sensitive information&#10; ">
            <a:extLst>
              <a:ext uri="{FF2B5EF4-FFF2-40B4-BE49-F238E27FC236}">
                <a16:creationId xmlns:a16="http://schemas.microsoft.com/office/drawing/2014/main" id="{E8748017-3E22-44FB-99EA-5BB22351A1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565" y="477078"/>
            <a:ext cx="11396870" cy="5910469"/>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B88533DB-7E3D-44A9-8F8D-F28172F7DA4A}"/>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36121215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FF3CFC3-2DD3-4EF7-8753-5A957E66AEF1}"/>
              </a:ext>
            </a:extLst>
          </p:cNvPr>
          <p:cNvPicPr>
            <a:picLocks noChangeAspect="1"/>
          </p:cNvPicPr>
          <p:nvPr/>
        </p:nvPicPr>
        <p:blipFill>
          <a:blip r:embed="rId2"/>
          <a:stretch>
            <a:fillRect/>
          </a:stretch>
        </p:blipFill>
        <p:spPr>
          <a:xfrm>
            <a:off x="450574" y="543339"/>
            <a:ext cx="11330609" cy="5910469"/>
          </a:xfrm>
          <a:prstGeom prst="rect">
            <a:avLst/>
          </a:prstGeom>
        </p:spPr>
      </p:pic>
      <p:sp>
        <p:nvSpPr>
          <p:cNvPr id="3" name="Footer Placeholder 2">
            <a:extLst>
              <a:ext uri="{FF2B5EF4-FFF2-40B4-BE49-F238E27FC236}">
                <a16:creationId xmlns:a16="http://schemas.microsoft.com/office/drawing/2014/main" id="{B518DD60-95D5-4B92-B119-795E6DBDCA82}"/>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259419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A94CEC07-D14B-464C-ADC5-25A541F536DA}"/>
              </a:ext>
            </a:extLst>
          </p:cNvPr>
          <p:cNvSpPr/>
          <p:nvPr/>
        </p:nvSpPr>
        <p:spPr>
          <a:xfrm>
            <a:off x="1583634" y="1378226"/>
            <a:ext cx="9024731" cy="32732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effectLst>
                  <a:outerShdw blurRad="38100" dist="38100" dir="2700000" algn="tl">
                    <a:srgbClr val="000000">
                      <a:alpha val="43137"/>
                    </a:srgbClr>
                  </a:outerShdw>
                </a:effectLst>
              </a:rPr>
              <a:t>CLASSIFICATION OF ENTREPRENEUR ACCORDING TO CLARENCE DANHOFF</a:t>
            </a:r>
          </a:p>
        </p:txBody>
      </p:sp>
      <p:sp>
        <p:nvSpPr>
          <p:cNvPr id="3" name="Footer Placeholder 2">
            <a:extLst>
              <a:ext uri="{FF2B5EF4-FFF2-40B4-BE49-F238E27FC236}">
                <a16:creationId xmlns:a16="http://schemas.microsoft.com/office/drawing/2014/main" id="{20EFB179-DB8E-4830-93E0-34FBABEC30BB}"/>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77462338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DVANTAGES OF FRANCHISING TO FRANCHISOR&#10;• Franchisor gets royalty from franchisee for the use of rights and resources&#10;• Th...">
            <a:extLst>
              <a:ext uri="{FF2B5EF4-FFF2-40B4-BE49-F238E27FC236}">
                <a16:creationId xmlns:a16="http://schemas.microsoft.com/office/drawing/2014/main" id="{77274B97-A755-4809-AA2C-5F343AD5D1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044" y="437322"/>
            <a:ext cx="11648660" cy="608274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324B3772-9348-4BDD-8D44-EAA4A44D9572}"/>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16365267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DVANTAGES TO THE FRANCHISEE&#10;• This type of contract enables the franchisee to obtain package of rights and resources from...">
            <a:extLst>
              <a:ext uri="{FF2B5EF4-FFF2-40B4-BE49-F238E27FC236}">
                <a16:creationId xmlns:a16="http://schemas.microsoft.com/office/drawing/2014/main" id="{B214D637-42AA-4E7C-B7C7-01A1BFECAE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843" y="437322"/>
            <a:ext cx="11264348" cy="614900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FAE93365-7A53-4BC9-B64D-383FF9A719BC}"/>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21159540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D76C6D6-CC6E-422C-A536-FB7D00C16F8E}"/>
              </a:ext>
            </a:extLst>
          </p:cNvPr>
          <p:cNvPicPr>
            <a:picLocks noChangeAspect="1"/>
          </p:cNvPicPr>
          <p:nvPr/>
        </p:nvPicPr>
        <p:blipFill>
          <a:blip r:embed="rId2"/>
          <a:stretch>
            <a:fillRect/>
          </a:stretch>
        </p:blipFill>
        <p:spPr>
          <a:xfrm>
            <a:off x="371062" y="344557"/>
            <a:ext cx="11396868" cy="6149007"/>
          </a:xfrm>
          <a:prstGeom prst="rect">
            <a:avLst/>
          </a:prstGeom>
        </p:spPr>
      </p:pic>
      <p:sp>
        <p:nvSpPr>
          <p:cNvPr id="3" name="Footer Placeholder 2">
            <a:extLst>
              <a:ext uri="{FF2B5EF4-FFF2-40B4-BE49-F238E27FC236}">
                <a16:creationId xmlns:a16="http://schemas.microsoft.com/office/drawing/2014/main" id="{07DA611A-97E3-4B08-AFF6-A60745F3B638}"/>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75717532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XAMPLES&#10; ">
            <a:extLst>
              <a:ext uri="{FF2B5EF4-FFF2-40B4-BE49-F238E27FC236}">
                <a16:creationId xmlns:a16="http://schemas.microsoft.com/office/drawing/2014/main" id="{F747678B-FB1E-4890-8633-B6CCDD8E36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330" y="463826"/>
            <a:ext cx="11145079" cy="592372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715DB501-DBDA-4306-B8A9-FF2E198A5144}"/>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59239541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DVANTAGES OF MERGERS&#10;• Research and Development&#10;• Operational Efficiency&#10;• Entry in world Markets&#10;• Economies of Scale&#10;• ...">
            <a:extLst>
              <a:ext uri="{FF2B5EF4-FFF2-40B4-BE49-F238E27FC236}">
                <a16:creationId xmlns:a16="http://schemas.microsoft.com/office/drawing/2014/main" id="{C1D24C3F-0DF4-4015-8733-BE3F8B6436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557" y="490331"/>
            <a:ext cx="11502886" cy="587071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E41ED143-AD30-4F39-B6D1-151656E5A66A}"/>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6319607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A6353AE-36F6-4E50-84AE-2F13E4C800CE}"/>
              </a:ext>
            </a:extLst>
          </p:cNvPr>
          <p:cNvPicPr>
            <a:picLocks noChangeAspect="1"/>
          </p:cNvPicPr>
          <p:nvPr/>
        </p:nvPicPr>
        <p:blipFill>
          <a:blip r:embed="rId2"/>
          <a:stretch>
            <a:fillRect/>
          </a:stretch>
        </p:blipFill>
        <p:spPr>
          <a:xfrm>
            <a:off x="397566" y="424070"/>
            <a:ext cx="11317356" cy="5857460"/>
          </a:xfrm>
          <a:prstGeom prst="rect">
            <a:avLst/>
          </a:prstGeom>
        </p:spPr>
      </p:pic>
      <p:sp>
        <p:nvSpPr>
          <p:cNvPr id="3" name="Footer Placeholder 2">
            <a:extLst>
              <a:ext uri="{FF2B5EF4-FFF2-40B4-BE49-F238E27FC236}">
                <a16:creationId xmlns:a16="http://schemas.microsoft.com/office/drawing/2014/main" id="{1816C843-122B-4686-868B-F59A616D26F4}"/>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64236084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Business planning unit 2">
            <a:extLst>
              <a:ext uri="{FF2B5EF4-FFF2-40B4-BE49-F238E27FC236}">
                <a16:creationId xmlns:a16="http://schemas.microsoft.com/office/drawing/2014/main" id="{7535A4F9-24AD-4CB7-B6FE-1649EB0FC2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565" y="321366"/>
            <a:ext cx="11463131" cy="6082748"/>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0D96323C-8435-4B08-8A32-7D7E1875EDD2}"/>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139530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03C18-5127-40E8-A6DF-B1C19E89B85F}"/>
              </a:ext>
            </a:extLst>
          </p:cNvPr>
          <p:cNvSpPr>
            <a:spLocks noGrp="1"/>
          </p:cNvSpPr>
          <p:nvPr>
            <p:ph type="title"/>
          </p:nvPr>
        </p:nvSpPr>
        <p:spPr/>
        <p:txBody>
          <a:bodyPr/>
          <a:lstStyle/>
          <a:p>
            <a:r>
              <a:rPr lang="en-IN" b="1" dirty="0"/>
              <a:t>INNOVATIVE ENTREPRENEUR</a:t>
            </a:r>
          </a:p>
        </p:txBody>
      </p:sp>
      <p:sp>
        <p:nvSpPr>
          <p:cNvPr id="3" name="Content Placeholder 2">
            <a:extLst>
              <a:ext uri="{FF2B5EF4-FFF2-40B4-BE49-F238E27FC236}">
                <a16:creationId xmlns:a16="http://schemas.microsoft.com/office/drawing/2014/main" id="{F7AA67A6-F020-47C8-B394-91FB7A611ACB}"/>
              </a:ext>
            </a:extLst>
          </p:cNvPr>
          <p:cNvSpPr>
            <a:spLocks noGrp="1"/>
          </p:cNvSpPr>
          <p:nvPr>
            <p:ph idx="1"/>
          </p:nvPr>
        </p:nvSpPr>
        <p:spPr/>
        <p:txBody>
          <a:bodyPr/>
          <a:lstStyle/>
          <a:p>
            <a:r>
              <a:rPr lang="en-IN" sz="2800" dirty="0"/>
              <a:t>They assemble and synthesis information and uses new combination of factors of production.</a:t>
            </a:r>
          </a:p>
          <a:p>
            <a:r>
              <a:rPr lang="en-IN" sz="2800" dirty="0"/>
              <a:t>They sense the opportunities for introducing new ideas, new technology, new market and creating new organisations.</a:t>
            </a:r>
          </a:p>
          <a:p>
            <a:r>
              <a:rPr lang="en-IN" sz="2800" dirty="0"/>
              <a:t>They are helpful for the country as they bring about a transformation in the lifestyle.</a:t>
            </a:r>
          </a:p>
          <a:p>
            <a:pPr marL="0" indent="0">
              <a:buNone/>
            </a:pPr>
            <a:endParaRPr lang="en-IN" dirty="0"/>
          </a:p>
        </p:txBody>
      </p:sp>
      <p:sp>
        <p:nvSpPr>
          <p:cNvPr id="4" name="Footer Placeholder 3">
            <a:extLst>
              <a:ext uri="{FF2B5EF4-FFF2-40B4-BE49-F238E27FC236}">
                <a16:creationId xmlns:a16="http://schemas.microsoft.com/office/drawing/2014/main" id="{5C82314B-1D9A-4AC0-AE13-395133C9CA8A}"/>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028350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A042A-16F8-4B42-9038-922DA609751E}"/>
              </a:ext>
            </a:extLst>
          </p:cNvPr>
          <p:cNvSpPr>
            <a:spLocks noGrp="1"/>
          </p:cNvSpPr>
          <p:nvPr>
            <p:ph type="title"/>
          </p:nvPr>
        </p:nvSpPr>
        <p:spPr/>
        <p:txBody>
          <a:bodyPr/>
          <a:lstStyle/>
          <a:p>
            <a:r>
              <a:rPr lang="en-IN" b="1" dirty="0"/>
              <a:t>IMITATIVE ENTREPRENEUR</a:t>
            </a:r>
          </a:p>
        </p:txBody>
      </p:sp>
      <p:sp>
        <p:nvSpPr>
          <p:cNvPr id="3" name="Content Placeholder 2">
            <a:extLst>
              <a:ext uri="{FF2B5EF4-FFF2-40B4-BE49-F238E27FC236}">
                <a16:creationId xmlns:a16="http://schemas.microsoft.com/office/drawing/2014/main" id="{18540E3C-E6F1-4289-97CF-F4CA60A1C202}"/>
              </a:ext>
            </a:extLst>
          </p:cNvPr>
          <p:cNvSpPr>
            <a:spLocks noGrp="1"/>
          </p:cNvSpPr>
          <p:nvPr>
            <p:ph idx="1"/>
          </p:nvPr>
        </p:nvSpPr>
        <p:spPr/>
        <p:txBody>
          <a:bodyPr>
            <a:normAutofit fontScale="92500" lnSpcReduction="10000"/>
          </a:bodyPr>
          <a:lstStyle/>
          <a:p>
            <a:r>
              <a:rPr lang="en-IN" sz="2000" dirty="0"/>
              <a:t>Known as adoptive entrepreneur</a:t>
            </a:r>
          </a:p>
          <a:p>
            <a:r>
              <a:rPr lang="en-IN" sz="2000" dirty="0"/>
              <a:t>He simply adopts successful innovation introduced by other innovators</a:t>
            </a:r>
          </a:p>
          <a:p>
            <a:r>
              <a:rPr lang="en-IN" sz="2000" dirty="0"/>
              <a:t>These entrepreneurs imitate the existing entrepreneurs and setup their enterprise in the same manner.</a:t>
            </a:r>
          </a:p>
          <a:p>
            <a:r>
              <a:rPr lang="en-IN" sz="2000" dirty="0"/>
              <a:t>Instead of innovating they just imitate the technology and methods innovated by others.</a:t>
            </a:r>
          </a:p>
          <a:p>
            <a:r>
              <a:rPr lang="en-IN" sz="2000" dirty="0"/>
              <a:t>These entrepreneurs are very helpful in less developed economy as they contribute significantly in the growth of enterprise and entrepreneurial culture of that country.</a:t>
            </a:r>
          </a:p>
          <a:p>
            <a:r>
              <a:rPr lang="en-IN" sz="2000" dirty="0"/>
              <a:t>They generate ample employment avenues for the youth and are treated as agent of economic development.</a:t>
            </a:r>
          </a:p>
          <a:p>
            <a:endParaRPr lang="en-IN" dirty="0"/>
          </a:p>
        </p:txBody>
      </p:sp>
      <p:sp>
        <p:nvSpPr>
          <p:cNvPr id="4" name="Footer Placeholder 3">
            <a:extLst>
              <a:ext uri="{FF2B5EF4-FFF2-40B4-BE49-F238E27FC236}">
                <a16:creationId xmlns:a16="http://schemas.microsoft.com/office/drawing/2014/main" id="{01F69482-31A3-4E89-B318-34917E982E2D}"/>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251628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0C41D-744F-49D5-855B-4BF155CE5F5B}"/>
              </a:ext>
            </a:extLst>
          </p:cNvPr>
          <p:cNvSpPr>
            <a:spLocks noGrp="1"/>
          </p:cNvSpPr>
          <p:nvPr>
            <p:ph type="title"/>
          </p:nvPr>
        </p:nvSpPr>
        <p:spPr/>
        <p:txBody>
          <a:bodyPr/>
          <a:lstStyle/>
          <a:p>
            <a:r>
              <a:rPr lang="en-IN" b="1" dirty="0"/>
              <a:t>FABIAN ENTREPRENEUR</a:t>
            </a:r>
          </a:p>
        </p:txBody>
      </p:sp>
      <p:sp>
        <p:nvSpPr>
          <p:cNvPr id="3" name="Content Placeholder 2">
            <a:extLst>
              <a:ext uri="{FF2B5EF4-FFF2-40B4-BE49-F238E27FC236}">
                <a16:creationId xmlns:a16="http://schemas.microsoft.com/office/drawing/2014/main" id="{DF365426-ED92-44F2-B5E1-8322D01B3301}"/>
              </a:ext>
            </a:extLst>
          </p:cNvPr>
          <p:cNvSpPr>
            <a:spLocks noGrp="1"/>
          </p:cNvSpPr>
          <p:nvPr>
            <p:ph idx="1"/>
          </p:nvPr>
        </p:nvSpPr>
        <p:spPr/>
        <p:txBody>
          <a:bodyPr/>
          <a:lstStyle/>
          <a:p>
            <a:r>
              <a:rPr lang="en-IN" sz="2000" dirty="0"/>
              <a:t>They are very sceptical in their approach in adopting or innovating new technology in their business.</a:t>
            </a:r>
          </a:p>
          <a:p>
            <a:r>
              <a:rPr lang="en-IN" sz="2000" dirty="0"/>
              <a:t>They are timid and cautious.</a:t>
            </a:r>
          </a:p>
          <a:p>
            <a:r>
              <a:rPr lang="en-IN" sz="2000" dirty="0"/>
              <a:t>He imitates other innovation only when he is certain that failure to do so may damage his business.</a:t>
            </a:r>
          </a:p>
          <a:p>
            <a:r>
              <a:rPr lang="en-IN" sz="2000" dirty="0"/>
              <a:t>They are not adaptable to changing environment.</a:t>
            </a:r>
          </a:p>
          <a:p>
            <a:r>
              <a:rPr lang="en-IN" sz="2000" dirty="0"/>
              <a:t>They love to remain in the existing business with age old techniques of production.</a:t>
            </a:r>
          </a:p>
          <a:p>
            <a:r>
              <a:rPr lang="en-IN" sz="2000" dirty="0"/>
              <a:t>They only adopt new technology when they see that failure is imminent.</a:t>
            </a:r>
          </a:p>
          <a:p>
            <a:endParaRPr lang="en-IN" sz="2000" dirty="0"/>
          </a:p>
          <a:p>
            <a:endParaRPr lang="en-IN" dirty="0"/>
          </a:p>
          <a:p>
            <a:endParaRPr lang="en-IN" dirty="0"/>
          </a:p>
        </p:txBody>
      </p:sp>
      <p:sp>
        <p:nvSpPr>
          <p:cNvPr id="4" name="Footer Placeholder 3">
            <a:extLst>
              <a:ext uri="{FF2B5EF4-FFF2-40B4-BE49-F238E27FC236}">
                <a16:creationId xmlns:a16="http://schemas.microsoft.com/office/drawing/2014/main" id="{634C84D4-06C4-4241-921F-AACE5E1B7E4C}"/>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121235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62A81-8247-43F2-B0B0-E9F6B7662EAB}"/>
              </a:ext>
            </a:extLst>
          </p:cNvPr>
          <p:cNvSpPr>
            <a:spLocks noGrp="1"/>
          </p:cNvSpPr>
          <p:nvPr>
            <p:ph type="title"/>
          </p:nvPr>
        </p:nvSpPr>
        <p:spPr/>
        <p:txBody>
          <a:bodyPr/>
          <a:lstStyle/>
          <a:p>
            <a:r>
              <a:rPr lang="en-IN" dirty="0"/>
              <a:t>DRONE ENTREPRENEURS</a:t>
            </a:r>
          </a:p>
        </p:txBody>
      </p:sp>
      <p:sp>
        <p:nvSpPr>
          <p:cNvPr id="3" name="Content Placeholder 2">
            <a:extLst>
              <a:ext uri="{FF2B5EF4-FFF2-40B4-BE49-F238E27FC236}">
                <a16:creationId xmlns:a16="http://schemas.microsoft.com/office/drawing/2014/main" id="{E5B565C9-7F36-47DB-A977-8ACC5C006B54}"/>
              </a:ext>
            </a:extLst>
          </p:cNvPr>
          <p:cNvSpPr>
            <a:spLocks noGrp="1"/>
          </p:cNvSpPr>
          <p:nvPr>
            <p:ph idx="1"/>
          </p:nvPr>
        </p:nvSpPr>
        <p:spPr/>
        <p:txBody>
          <a:bodyPr>
            <a:normAutofit/>
          </a:bodyPr>
          <a:lstStyle/>
          <a:p>
            <a:r>
              <a:rPr lang="en-IN" sz="2400" dirty="0"/>
              <a:t>They are conservative and orthodox in their outlook.</a:t>
            </a:r>
          </a:p>
          <a:p>
            <a:r>
              <a:rPr lang="en-IN" sz="2400" dirty="0"/>
              <a:t>They refuse to adopt change</a:t>
            </a:r>
          </a:p>
          <a:p>
            <a:r>
              <a:rPr lang="en-IN" sz="2400" dirty="0"/>
              <a:t>They never like to get rid of their traditional system of business</a:t>
            </a:r>
          </a:p>
          <a:p>
            <a:r>
              <a:rPr lang="en-IN" sz="2400" dirty="0"/>
              <a:t>They are laggards as they refuse to change and continue with their old ways.</a:t>
            </a:r>
          </a:p>
          <a:p>
            <a:r>
              <a:rPr lang="en-IN" sz="2400" dirty="0"/>
              <a:t>They refuse to change even at a risk of reduced return.</a:t>
            </a:r>
          </a:p>
        </p:txBody>
      </p:sp>
      <p:sp>
        <p:nvSpPr>
          <p:cNvPr id="4" name="Footer Placeholder 3">
            <a:extLst>
              <a:ext uri="{FF2B5EF4-FFF2-40B4-BE49-F238E27FC236}">
                <a16:creationId xmlns:a16="http://schemas.microsoft.com/office/drawing/2014/main" id="{EE11EE1C-6C44-47E3-90C6-E0DD0FFA34C8}"/>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188861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CB647-F5F5-478D-AF72-E6CFDF7EB051}"/>
              </a:ext>
            </a:extLst>
          </p:cNvPr>
          <p:cNvSpPr>
            <a:spLocks noGrp="1"/>
          </p:cNvSpPr>
          <p:nvPr>
            <p:ph type="title"/>
          </p:nvPr>
        </p:nvSpPr>
        <p:spPr/>
        <p:txBody>
          <a:bodyPr/>
          <a:lstStyle/>
          <a:p>
            <a:r>
              <a:rPr lang="en-IN" dirty="0"/>
              <a:t>ENTREPRENEURS ON THE BASIS OF MOTIVATION</a:t>
            </a:r>
          </a:p>
        </p:txBody>
      </p:sp>
      <p:sp>
        <p:nvSpPr>
          <p:cNvPr id="3" name="Content Placeholder 2">
            <a:extLst>
              <a:ext uri="{FF2B5EF4-FFF2-40B4-BE49-F238E27FC236}">
                <a16:creationId xmlns:a16="http://schemas.microsoft.com/office/drawing/2014/main" id="{726D6184-A73F-40F6-AF78-C38760795EDC}"/>
              </a:ext>
            </a:extLst>
          </p:cNvPr>
          <p:cNvSpPr>
            <a:spLocks noGrp="1"/>
          </p:cNvSpPr>
          <p:nvPr>
            <p:ph idx="1"/>
          </p:nvPr>
        </p:nvSpPr>
        <p:spPr/>
        <p:txBody>
          <a:bodyPr>
            <a:normAutofit lnSpcReduction="10000"/>
          </a:bodyPr>
          <a:lstStyle/>
          <a:p>
            <a:r>
              <a:rPr lang="en-IN" sz="2400" b="1" dirty="0"/>
              <a:t>Pure entrepreneurs</a:t>
            </a:r>
            <a:r>
              <a:rPr lang="en-IN" sz="2400" dirty="0"/>
              <a:t>: they are pushed to entrepreneurship due to economic gain and psychological reason.</a:t>
            </a:r>
          </a:p>
          <a:p>
            <a:r>
              <a:rPr lang="en-IN" sz="2400" b="1" dirty="0"/>
              <a:t>Induced Entrepreneur </a:t>
            </a:r>
            <a:r>
              <a:rPr lang="en-IN" sz="2400" dirty="0"/>
              <a:t>take up entrepreneurship due to policy measures of the government, facilities, infrastructure, subsidy benefits etc given by the Govt at one point of time.</a:t>
            </a:r>
          </a:p>
          <a:p>
            <a:r>
              <a:rPr lang="en-IN" sz="2400" b="1" dirty="0"/>
              <a:t>Motivated Entrepreneur</a:t>
            </a:r>
            <a:r>
              <a:rPr lang="en-IN" sz="2400" dirty="0"/>
              <a:t>: They are driven by the desire of self fulfilment</a:t>
            </a:r>
          </a:p>
          <a:p>
            <a:r>
              <a:rPr lang="en-IN" sz="2400" b="1" dirty="0"/>
              <a:t>Spontaneous entrepreneur </a:t>
            </a:r>
            <a:r>
              <a:rPr lang="en-IN" sz="2400" dirty="0"/>
              <a:t>start business out of their natural </a:t>
            </a:r>
            <a:r>
              <a:rPr lang="en-IN" sz="2400" dirty="0" err="1"/>
              <a:t>talent.they</a:t>
            </a:r>
            <a:r>
              <a:rPr lang="en-IN" sz="2400" dirty="0"/>
              <a:t> are people with initiative, boldness confidence etc</a:t>
            </a:r>
          </a:p>
          <a:p>
            <a:endParaRPr lang="en-IN" sz="2400" dirty="0"/>
          </a:p>
          <a:p>
            <a:endParaRPr lang="en-IN" dirty="0"/>
          </a:p>
          <a:p>
            <a:endParaRPr lang="en-IN" dirty="0"/>
          </a:p>
        </p:txBody>
      </p:sp>
      <p:sp>
        <p:nvSpPr>
          <p:cNvPr id="4" name="Footer Placeholder 3">
            <a:extLst>
              <a:ext uri="{FF2B5EF4-FFF2-40B4-BE49-F238E27FC236}">
                <a16:creationId xmlns:a16="http://schemas.microsoft.com/office/drawing/2014/main" id="{0D9C8AAC-AC00-4B76-A4E8-BCBC6A8D922D}"/>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80866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33DDF-7624-4DBF-8A76-7FBB0D047B8E}"/>
              </a:ext>
            </a:extLst>
          </p:cNvPr>
          <p:cNvSpPr>
            <a:spLocks noGrp="1"/>
          </p:cNvSpPr>
          <p:nvPr>
            <p:ph type="title"/>
          </p:nvPr>
        </p:nvSpPr>
        <p:spPr/>
        <p:txBody>
          <a:bodyPr/>
          <a:lstStyle/>
          <a:p>
            <a:r>
              <a:rPr lang="en-IN" b="1" dirty="0"/>
              <a:t>On the basis of ownership</a:t>
            </a:r>
          </a:p>
        </p:txBody>
      </p:sp>
      <p:sp>
        <p:nvSpPr>
          <p:cNvPr id="3" name="Content Placeholder 2">
            <a:extLst>
              <a:ext uri="{FF2B5EF4-FFF2-40B4-BE49-F238E27FC236}">
                <a16:creationId xmlns:a16="http://schemas.microsoft.com/office/drawing/2014/main" id="{63F61D98-E34E-4FC7-9B4D-CB16EDD7CC33}"/>
              </a:ext>
            </a:extLst>
          </p:cNvPr>
          <p:cNvSpPr>
            <a:spLocks noGrp="1"/>
          </p:cNvSpPr>
          <p:nvPr>
            <p:ph idx="1"/>
          </p:nvPr>
        </p:nvSpPr>
        <p:spPr>
          <a:xfrm>
            <a:off x="1066800" y="2014194"/>
            <a:ext cx="10058400" cy="3849624"/>
          </a:xfrm>
        </p:spPr>
        <p:txBody>
          <a:bodyPr/>
          <a:lstStyle/>
          <a:p>
            <a:r>
              <a:rPr lang="en-IN" sz="3200" dirty="0"/>
              <a:t>Private entrepreneur: they start enterprise of their own. They have private business.</a:t>
            </a:r>
          </a:p>
          <a:p>
            <a:r>
              <a:rPr lang="en-IN" sz="3200" dirty="0"/>
              <a:t>State entrepreneur are those who take support of the state to start their new business.</a:t>
            </a:r>
          </a:p>
          <a:p>
            <a:r>
              <a:rPr lang="en-IN" sz="3200" dirty="0"/>
              <a:t>Joint entrepreneurs are those who collaborate or amalgamate with others to start a business.</a:t>
            </a:r>
          </a:p>
          <a:p>
            <a:endParaRPr lang="en-IN" dirty="0"/>
          </a:p>
        </p:txBody>
      </p:sp>
      <p:sp>
        <p:nvSpPr>
          <p:cNvPr id="4" name="Footer Placeholder 3">
            <a:extLst>
              <a:ext uri="{FF2B5EF4-FFF2-40B4-BE49-F238E27FC236}">
                <a16:creationId xmlns:a16="http://schemas.microsoft.com/office/drawing/2014/main" id="{371D1F22-3259-4555-B0E5-752A9C00964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812173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87DCB-505B-47B3-A5C6-8213B1A279B7}"/>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F1598166-1368-4C36-A5E6-D6FFAAFC2814}"/>
              </a:ext>
            </a:extLst>
          </p:cNvPr>
          <p:cNvPicPr>
            <a:picLocks noGrp="1" noChangeAspect="1"/>
          </p:cNvPicPr>
          <p:nvPr>
            <p:ph idx="1"/>
          </p:nvPr>
        </p:nvPicPr>
        <p:blipFill>
          <a:blip r:embed="rId2"/>
          <a:stretch>
            <a:fillRect/>
          </a:stretch>
        </p:blipFill>
        <p:spPr>
          <a:xfrm>
            <a:off x="808382" y="576197"/>
            <a:ext cx="11383618" cy="6042991"/>
          </a:xfrm>
          <a:prstGeom prst="rect">
            <a:avLst/>
          </a:prstGeom>
        </p:spPr>
      </p:pic>
      <p:sp>
        <p:nvSpPr>
          <p:cNvPr id="3" name="Footer Placeholder 2">
            <a:extLst>
              <a:ext uri="{FF2B5EF4-FFF2-40B4-BE49-F238E27FC236}">
                <a16:creationId xmlns:a16="http://schemas.microsoft.com/office/drawing/2014/main" id="{5339EFF9-B870-4BB0-BF36-A37191F89C89}"/>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7737637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BDC601-7881-4C70-94E1-1EE1FC6E4AEB}"/>
              </a:ext>
            </a:extLst>
          </p:cNvPr>
          <p:cNvPicPr>
            <a:picLocks noChangeAspect="1"/>
          </p:cNvPicPr>
          <p:nvPr/>
        </p:nvPicPr>
        <p:blipFill>
          <a:blip r:embed="rId2"/>
          <a:stretch>
            <a:fillRect/>
          </a:stretch>
        </p:blipFill>
        <p:spPr>
          <a:xfrm>
            <a:off x="1446143" y="662609"/>
            <a:ext cx="2131943" cy="1916595"/>
          </a:xfrm>
          <a:prstGeom prst="rect">
            <a:avLst/>
          </a:prstGeom>
        </p:spPr>
      </p:pic>
      <p:pic>
        <p:nvPicPr>
          <p:cNvPr id="3" name="Picture 2">
            <a:extLst>
              <a:ext uri="{FF2B5EF4-FFF2-40B4-BE49-F238E27FC236}">
                <a16:creationId xmlns:a16="http://schemas.microsoft.com/office/drawing/2014/main" id="{BDF013AF-1536-48CA-8E65-1208CDF3DB19}"/>
              </a:ext>
            </a:extLst>
          </p:cNvPr>
          <p:cNvPicPr>
            <a:picLocks noChangeAspect="1"/>
          </p:cNvPicPr>
          <p:nvPr/>
        </p:nvPicPr>
        <p:blipFill>
          <a:blip r:embed="rId3"/>
          <a:stretch>
            <a:fillRect/>
          </a:stretch>
        </p:blipFill>
        <p:spPr>
          <a:xfrm>
            <a:off x="5198578" y="662608"/>
            <a:ext cx="1931091" cy="1916595"/>
          </a:xfrm>
          <a:prstGeom prst="rect">
            <a:avLst/>
          </a:prstGeom>
        </p:spPr>
      </p:pic>
      <p:pic>
        <p:nvPicPr>
          <p:cNvPr id="4" name="Picture 3">
            <a:extLst>
              <a:ext uri="{FF2B5EF4-FFF2-40B4-BE49-F238E27FC236}">
                <a16:creationId xmlns:a16="http://schemas.microsoft.com/office/drawing/2014/main" id="{35D0A682-839D-4D72-84A3-0FC441E82D9E}"/>
              </a:ext>
            </a:extLst>
          </p:cNvPr>
          <p:cNvPicPr>
            <a:picLocks noChangeAspect="1"/>
          </p:cNvPicPr>
          <p:nvPr/>
        </p:nvPicPr>
        <p:blipFill>
          <a:blip r:embed="rId4"/>
          <a:stretch>
            <a:fillRect/>
          </a:stretch>
        </p:blipFill>
        <p:spPr>
          <a:xfrm>
            <a:off x="8901525" y="662608"/>
            <a:ext cx="1844332" cy="1916595"/>
          </a:xfrm>
          <a:prstGeom prst="rect">
            <a:avLst/>
          </a:prstGeom>
        </p:spPr>
      </p:pic>
      <p:pic>
        <p:nvPicPr>
          <p:cNvPr id="5" name="Picture 4">
            <a:extLst>
              <a:ext uri="{FF2B5EF4-FFF2-40B4-BE49-F238E27FC236}">
                <a16:creationId xmlns:a16="http://schemas.microsoft.com/office/drawing/2014/main" id="{1DB1C2A7-2E0A-4CBD-9FE4-153DC64B41EB}"/>
              </a:ext>
            </a:extLst>
          </p:cNvPr>
          <p:cNvPicPr>
            <a:picLocks noChangeAspect="1"/>
          </p:cNvPicPr>
          <p:nvPr/>
        </p:nvPicPr>
        <p:blipFill>
          <a:blip r:embed="rId5"/>
          <a:stretch>
            <a:fillRect/>
          </a:stretch>
        </p:blipFill>
        <p:spPr>
          <a:xfrm>
            <a:off x="2093844" y="3488563"/>
            <a:ext cx="2531164" cy="2196620"/>
          </a:xfrm>
          <a:prstGeom prst="rect">
            <a:avLst/>
          </a:prstGeom>
        </p:spPr>
      </p:pic>
      <p:sp>
        <p:nvSpPr>
          <p:cNvPr id="6" name="TextBox 5">
            <a:extLst>
              <a:ext uri="{FF2B5EF4-FFF2-40B4-BE49-F238E27FC236}">
                <a16:creationId xmlns:a16="http://schemas.microsoft.com/office/drawing/2014/main" id="{EDD1BB76-4415-485E-9E49-441FEAD24963}"/>
              </a:ext>
            </a:extLst>
          </p:cNvPr>
          <p:cNvSpPr txBox="1"/>
          <p:nvPr/>
        </p:nvSpPr>
        <p:spPr>
          <a:xfrm>
            <a:off x="1272209" y="2849217"/>
            <a:ext cx="2531165" cy="369332"/>
          </a:xfrm>
          <a:prstGeom prst="rect">
            <a:avLst/>
          </a:prstGeom>
          <a:noFill/>
        </p:spPr>
        <p:txBody>
          <a:bodyPr wrap="square" rtlCol="0">
            <a:spAutoFit/>
          </a:bodyPr>
          <a:lstStyle/>
          <a:p>
            <a:r>
              <a:rPr lang="en-IN" dirty="0"/>
              <a:t>SUNDER PICHAI</a:t>
            </a:r>
          </a:p>
        </p:txBody>
      </p:sp>
      <p:sp>
        <p:nvSpPr>
          <p:cNvPr id="7" name="TextBox 6">
            <a:extLst>
              <a:ext uri="{FF2B5EF4-FFF2-40B4-BE49-F238E27FC236}">
                <a16:creationId xmlns:a16="http://schemas.microsoft.com/office/drawing/2014/main" id="{FDB42F0D-7779-42F4-A4DF-7C409E4CB3BF}"/>
              </a:ext>
            </a:extLst>
          </p:cNvPr>
          <p:cNvSpPr txBox="1"/>
          <p:nvPr/>
        </p:nvSpPr>
        <p:spPr>
          <a:xfrm>
            <a:off x="4797287" y="2849217"/>
            <a:ext cx="2623930" cy="369332"/>
          </a:xfrm>
          <a:prstGeom prst="rect">
            <a:avLst/>
          </a:prstGeom>
          <a:noFill/>
        </p:spPr>
        <p:txBody>
          <a:bodyPr wrap="square" rtlCol="0">
            <a:spAutoFit/>
          </a:bodyPr>
          <a:lstStyle/>
          <a:p>
            <a:r>
              <a:rPr lang="en-IN" dirty="0"/>
              <a:t>SATYA NADELLA</a:t>
            </a:r>
          </a:p>
        </p:txBody>
      </p:sp>
      <p:sp>
        <p:nvSpPr>
          <p:cNvPr id="8" name="TextBox 7">
            <a:extLst>
              <a:ext uri="{FF2B5EF4-FFF2-40B4-BE49-F238E27FC236}">
                <a16:creationId xmlns:a16="http://schemas.microsoft.com/office/drawing/2014/main" id="{539E677A-5BC7-480E-8E58-9DD80346E054}"/>
              </a:ext>
            </a:extLst>
          </p:cNvPr>
          <p:cNvSpPr txBox="1"/>
          <p:nvPr/>
        </p:nvSpPr>
        <p:spPr>
          <a:xfrm>
            <a:off x="8600661" y="2743200"/>
            <a:ext cx="2623930" cy="369332"/>
          </a:xfrm>
          <a:prstGeom prst="rect">
            <a:avLst/>
          </a:prstGeom>
          <a:noFill/>
        </p:spPr>
        <p:txBody>
          <a:bodyPr wrap="square" rtlCol="0">
            <a:spAutoFit/>
          </a:bodyPr>
          <a:lstStyle/>
          <a:p>
            <a:r>
              <a:rPr lang="en-IN" dirty="0"/>
              <a:t>VINDI BANGA</a:t>
            </a:r>
          </a:p>
        </p:txBody>
      </p:sp>
      <p:sp>
        <p:nvSpPr>
          <p:cNvPr id="9" name="TextBox 8">
            <a:extLst>
              <a:ext uri="{FF2B5EF4-FFF2-40B4-BE49-F238E27FC236}">
                <a16:creationId xmlns:a16="http://schemas.microsoft.com/office/drawing/2014/main" id="{13CD6DA8-F51E-468B-888C-FE51A884EF89}"/>
              </a:ext>
            </a:extLst>
          </p:cNvPr>
          <p:cNvSpPr txBox="1"/>
          <p:nvPr/>
        </p:nvSpPr>
        <p:spPr>
          <a:xfrm>
            <a:off x="4956313" y="4253948"/>
            <a:ext cx="2531164" cy="369332"/>
          </a:xfrm>
          <a:prstGeom prst="rect">
            <a:avLst/>
          </a:prstGeom>
          <a:noFill/>
        </p:spPr>
        <p:txBody>
          <a:bodyPr wrap="square" rtlCol="0">
            <a:spAutoFit/>
          </a:bodyPr>
          <a:lstStyle/>
          <a:p>
            <a:r>
              <a:rPr lang="en-IN" dirty="0"/>
              <a:t>CHANDA KOCHAR</a:t>
            </a:r>
          </a:p>
        </p:txBody>
      </p:sp>
      <p:sp>
        <p:nvSpPr>
          <p:cNvPr id="10" name="Footer Placeholder 9">
            <a:extLst>
              <a:ext uri="{FF2B5EF4-FFF2-40B4-BE49-F238E27FC236}">
                <a16:creationId xmlns:a16="http://schemas.microsoft.com/office/drawing/2014/main" id="{B980245A-498D-4E4C-B7D9-BEF64BB8E70B}"/>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741785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2EE6F159-5B67-477C-B038-66CFDE559718}"/>
              </a:ext>
            </a:extLst>
          </p:cNvPr>
          <p:cNvSpPr/>
          <p:nvPr/>
        </p:nvSpPr>
        <p:spPr>
          <a:xfrm>
            <a:off x="1868556" y="530087"/>
            <a:ext cx="8454887" cy="67586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TYPES AND CLASSIFICATION OF ENTREPRENEURS</a:t>
            </a:r>
          </a:p>
        </p:txBody>
      </p:sp>
      <p:sp>
        <p:nvSpPr>
          <p:cNvPr id="3" name="Rectangle 2">
            <a:extLst>
              <a:ext uri="{FF2B5EF4-FFF2-40B4-BE49-F238E27FC236}">
                <a16:creationId xmlns:a16="http://schemas.microsoft.com/office/drawing/2014/main" id="{61F3214B-2D96-4030-8C4F-0ACCD6AC5DF3}"/>
              </a:ext>
            </a:extLst>
          </p:cNvPr>
          <p:cNvSpPr/>
          <p:nvPr/>
        </p:nvSpPr>
        <p:spPr>
          <a:xfrm>
            <a:off x="450574" y="1775792"/>
            <a:ext cx="2358887" cy="795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On the basis of Type of business</a:t>
            </a:r>
          </a:p>
        </p:txBody>
      </p:sp>
      <p:sp>
        <p:nvSpPr>
          <p:cNvPr id="4" name="Rectangle 3">
            <a:extLst>
              <a:ext uri="{FF2B5EF4-FFF2-40B4-BE49-F238E27FC236}">
                <a16:creationId xmlns:a16="http://schemas.microsoft.com/office/drawing/2014/main" id="{6845539C-1D80-496C-939E-0D5251EA2067}"/>
              </a:ext>
            </a:extLst>
          </p:cNvPr>
          <p:cNvSpPr/>
          <p:nvPr/>
        </p:nvSpPr>
        <p:spPr>
          <a:xfrm>
            <a:off x="3273288" y="1782417"/>
            <a:ext cx="2358887" cy="795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On the basis of technology</a:t>
            </a:r>
          </a:p>
        </p:txBody>
      </p:sp>
      <p:sp>
        <p:nvSpPr>
          <p:cNvPr id="5" name="Rectangle 4">
            <a:extLst>
              <a:ext uri="{FF2B5EF4-FFF2-40B4-BE49-F238E27FC236}">
                <a16:creationId xmlns:a16="http://schemas.microsoft.com/office/drawing/2014/main" id="{3AD668A5-D419-41D5-B54C-C749678C761B}"/>
              </a:ext>
            </a:extLst>
          </p:cNvPr>
          <p:cNvSpPr/>
          <p:nvPr/>
        </p:nvSpPr>
        <p:spPr>
          <a:xfrm>
            <a:off x="596348" y="2822713"/>
            <a:ext cx="2213113" cy="60628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Trading entrepreneur</a:t>
            </a:r>
          </a:p>
        </p:txBody>
      </p:sp>
      <p:sp>
        <p:nvSpPr>
          <p:cNvPr id="6" name="Rectangle 5">
            <a:extLst>
              <a:ext uri="{FF2B5EF4-FFF2-40B4-BE49-F238E27FC236}">
                <a16:creationId xmlns:a16="http://schemas.microsoft.com/office/drawing/2014/main" id="{0B10C941-9D0C-4C66-B733-F4EB3B7F5ADF}"/>
              </a:ext>
            </a:extLst>
          </p:cNvPr>
          <p:cNvSpPr/>
          <p:nvPr/>
        </p:nvSpPr>
        <p:spPr>
          <a:xfrm>
            <a:off x="596348" y="3687418"/>
            <a:ext cx="2213113" cy="60628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Manufacturing entrepreneur</a:t>
            </a:r>
          </a:p>
        </p:txBody>
      </p:sp>
      <p:sp>
        <p:nvSpPr>
          <p:cNvPr id="7" name="Rectangle 6">
            <a:extLst>
              <a:ext uri="{FF2B5EF4-FFF2-40B4-BE49-F238E27FC236}">
                <a16:creationId xmlns:a16="http://schemas.microsoft.com/office/drawing/2014/main" id="{90785085-40EF-45B0-8A60-571B10500882}"/>
              </a:ext>
            </a:extLst>
          </p:cNvPr>
          <p:cNvSpPr/>
          <p:nvPr/>
        </p:nvSpPr>
        <p:spPr>
          <a:xfrm>
            <a:off x="596348" y="4552123"/>
            <a:ext cx="2213113" cy="60628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Agricultural entrepreneur</a:t>
            </a:r>
          </a:p>
        </p:txBody>
      </p:sp>
      <p:sp>
        <p:nvSpPr>
          <p:cNvPr id="8" name="Rectangle 7">
            <a:extLst>
              <a:ext uri="{FF2B5EF4-FFF2-40B4-BE49-F238E27FC236}">
                <a16:creationId xmlns:a16="http://schemas.microsoft.com/office/drawing/2014/main" id="{C8CE3A0C-000F-4610-B5B6-EC1E57D2C8EB}"/>
              </a:ext>
            </a:extLst>
          </p:cNvPr>
          <p:cNvSpPr/>
          <p:nvPr/>
        </p:nvSpPr>
        <p:spPr>
          <a:xfrm>
            <a:off x="3352801" y="2897255"/>
            <a:ext cx="2279374" cy="51352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Technical entrepreneur</a:t>
            </a:r>
          </a:p>
        </p:txBody>
      </p:sp>
      <p:sp>
        <p:nvSpPr>
          <p:cNvPr id="9" name="Rectangle 8">
            <a:extLst>
              <a:ext uri="{FF2B5EF4-FFF2-40B4-BE49-F238E27FC236}">
                <a16:creationId xmlns:a16="http://schemas.microsoft.com/office/drawing/2014/main" id="{E23C080F-380A-4844-B2EA-27D7D7767F9D}"/>
              </a:ext>
            </a:extLst>
          </p:cNvPr>
          <p:cNvSpPr/>
          <p:nvPr/>
        </p:nvSpPr>
        <p:spPr>
          <a:xfrm>
            <a:off x="3352801" y="3766932"/>
            <a:ext cx="2279374" cy="51352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On-technical entrepreneur</a:t>
            </a:r>
          </a:p>
        </p:txBody>
      </p:sp>
      <p:sp>
        <p:nvSpPr>
          <p:cNvPr id="10" name="Rectangle 9">
            <a:extLst>
              <a:ext uri="{FF2B5EF4-FFF2-40B4-BE49-F238E27FC236}">
                <a16:creationId xmlns:a16="http://schemas.microsoft.com/office/drawing/2014/main" id="{ECEB47F5-57AB-4337-A1F4-27E34F953636}"/>
              </a:ext>
            </a:extLst>
          </p:cNvPr>
          <p:cNvSpPr/>
          <p:nvPr/>
        </p:nvSpPr>
        <p:spPr>
          <a:xfrm>
            <a:off x="6202017" y="1775792"/>
            <a:ext cx="2213113" cy="795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On the basis of ownership</a:t>
            </a:r>
          </a:p>
        </p:txBody>
      </p:sp>
      <p:sp>
        <p:nvSpPr>
          <p:cNvPr id="11" name="Rectangle 10">
            <a:extLst>
              <a:ext uri="{FF2B5EF4-FFF2-40B4-BE49-F238E27FC236}">
                <a16:creationId xmlns:a16="http://schemas.microsoft.com/office/drawing/2014/main" id="{BF94C322-3BC1-4E52-96DF-5186F7ADF493}"/>
              </a:ext>
            </a:extLst>
          </p:cNvPr>
          <p:cNvSpPr/>
          <p:nvPr/>
        </p:nvSpPr>
        <p:spPr>
          <a:xfrm>
            <a:off x="6202017" y="2884005"/>
            <a:ext cx="2213114" cy="51352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Private entrepreneur</a:t>
            </a:r>
          </a:p>
        </p:txBody>
      </p:sp>
      <p:sp>
        <p:nvSpPr>
          <p:cNvPr id="12" name="Rectangle 11">
            <a:extLst>
              <a:ext uri="{FF2B5EF4-FFF2-40B4-BE49-F238E27FC236}">
                <a16:creationId xmlns:a16="http://schemas.microsoft.com/office/drawing/2014/main" id="{385208FF-5E44-4213-82D8-5914D7D7B9B3}"/>
              </a:ext>
            </a:extLst>
          </p:cNvPr>
          <p:cNvSpPr/>
          <p:nvPr/>
        </p:nvSpPr>
        <p:spPr>
          <a:xfrm>
            <a:off x="6202016" y="3710610"/>
            <a:ext cx="2213113" cy="51352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State entrepreneur</a:t>
            </a:r>
          </a:p>
        </p:txBody>
      </p:sp>
      <p:sp>
        <p:nvSpPr>
          <p:cNvPr id="13" name="Rectangle 12">
            <a:extLst>
              <a:ext uri="{FF2B5EF4-FFF2-40B4-BE49-F238E27FC236}">
                <a16:creationId xmlns:a16="http://schemas.microsoft.com/office/drawing/2014/main" id="{0215C67D-A1C2-42ED-B220-704D4C050178}"/>
              </a:ext>
            </a:extLst>
          </p:cNvPr>
          <p:cNvSpPr/>
          <p:nvPr/>
        </p:nvSpPr>
        <p:spPr>
          <a:xfrm>
            <a:off x="6202017" y="4562062"/>
            <a:ext cx="2213113" cy="51352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Joint entrepreneur</a:t>
            </a:r>
          </a:p>
        </p:txBody>
      </p:sp>
      <p:sp>
        <p:nvSpPr>
          <p:cNvPr id="14" name="Rectangle 13">
            <a:extLst>
              <a:ext uri="{FF2B5EF4-FFF2-40B4-BE49-F238E27FC236}">
                <a16:creationId xmlns:a16="http://schemas.microsoft.com/office/drawing/2014/main" id="{22F3AC13-63B6-47A7-913E-0E32A0C67264}"/>
              </a:ext>
            </a:extLst>
          </p:cNvPr>
          <p:cNvSpPr/>
          <p:nvPr/>
        </p:nvSpPr>
        <p:spPr>
          <a:xfrm>
            <a:off x="9117496" y="1782417"/>
            <a:ext cx="2358887" cy="795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Based on size of enterprise</a:t>
            </a:r>
          </a:p>
        </p:txBody>
      </p:sp>
      <p:sp>
        <p:nvSpPr>
          <p:cNvPr id="15" name="Rectangle 14">
            <a:extLst>
              <a:ext uri="{FF2B5EF4-FFF2-40B4-BE49-F238E27FC236}">
                <a16:creationId xmlns:a16="http://schemas.microsoft.com/office/drawing/2014/main" id="{C24F3B8C-6A70-4EB7-9333-9BEB0D205515}"/>
              </a:ext>
            </a:extLst>
          </p:cNvPr>
          <p:cNvSpPr/>
          <p:nvPr/>
        </p:nvSpPr>
        <p:spPr>
          <a:xfrm>
            <a:off x="9117496" y="2897255"/>
            <a:ext cx="2372139" cy="51352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Small scale entrepreneur</a:t>
            </a:r>
          </a:p>
        </p:txBody>
      </p:sp>
      <p:sp>
        <p:nvSpPr>
          <p:cNvPr id="16" name="Rectangle 15">
            <a:extLst>
              <a:ext uri="{FF2B5EF4-FFF2-40B4-BE49-F238E27FC236}">
                <a16:creationId xmlns:a16="http://schemas.microsoft.com/office/drawing/2014/main" id="{D3D6BC8F-4519-4F8B-AAA3-5DFE8E8271DB}"/>
              </a:ext>
            </a:extLst>
          </p:cNvPr>
          <p:cNvSpPr/>
          <p:nvPr/>
        </p:nvSpPr>
        <p:spPr>
          <a:xfrm>
            <a:off x="9130748" y="3723861"/>
            <a:ext cx="2358887" cy="60628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Medium scale entrepreneur</a:t>
            </a:r>
          </a:p>
        </p:txBody>
      </p:sp>
      <p:sp>
        <p:nvSpPr>
          <p:cNvPr id="17" name="Rectangle 16">
            <a:extLst>
              <a:ext uri="{FF2B5EF4-FFF2-40B4-BE49-F238E27FC236}">
                <a16:creationId xmlns:a16="http://schemas.microsoft.com/office/drawing/2014/main" id="{C54705EE-A981-4269-97B8-14B7BDDB7792}"/>
              </a:ext>
            </a:extLst>
          </p:cNvPr>
          <p:cNvSpPr/>
          <p:nvPr/>
        </p:nvSpPr>
        <p:spPr>
          <a:xfrm>
            <a:off x="9117496" y="4562062"/>
            <a:ext cx="2358887" cy="71230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Large scale entrepreneur</a:t>
            </a:r>
          </a:p>
        </p:txBody>
      </p:sp>
      <p:sp>
        <p:nvSpPr>
          <p:cNvPr id="18" name="Rectangle 17">
            <a:extLst>
              <a:ext uri="{FF2B5EF4-FFF2-40B4-BE49-F238E27FC236}">
                <a16:creationId xmlns:a16="http://schemas.microsoft.com/office/drawing/2014/main" id="{9054461C-FC24-4DFB-A951-EACB192C1F65}"/>
              </a:ext>
            </a:extLst>
          </p:cNvPr>
          <p:cNvSpPr/>
          <p:nvPr/>
        </p:nvSpPr>
        <p:spPr>
          <a:xfrm>
            <a:off x="596348" y="5406887"/>
            <a:ext cx="2213113" cy="60628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Corporate entrepreneur</a:t>
            </a:r>
          </a:p>
        </p:txBody>
      </p:sp>
      <p:sp>
        <p:nvSpPr>
          <p:cNvPr id="19" name="Rectangle 18">
            <a:extLst>
              <a:ext uri="{FF2B5EF4-FFF2-40B4-BE49-F238E27FC236}">
                <a16:creationId xmlns:a16="http://schemas.microsoft.com/office/drawing/2014/main" id="{8FA82515-F265-4C81-B5F3-032A740CC3C1}"/>
              </a:ext>
            </a:extLst>
          </p:cNvPr>
          <p:cNvSpPr/>
          <p:nvPr/>
        </p:nvSpPr>
        <p:spPr>
          <a:xfrm>
            <a:off x="3352801" y="4562062"/>
            <a:ext cx="2279374" cy="60628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rPr>
              <a:t>Professional entrepreneur</a:t>
            </a:r>
          </a:p>
        </p:txBody>
      </p:sp>
      <p:sp>
        <p:nvSpPr>
          <p:cNvPr id="20" name="Footer Placeholder 19">
            <a:extLst>
              <a:ext uri="{FF2B5EF4-FFF2-40B4-BE49-F238E27FC236}">
                <a16:creationId xmlns:a16="http://schemas.microsoft.com/office/drawing/2014/main" id="{25B6B582-FACC-437E-914A-E231A26B7E6F}"/>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832341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D4A03-135E-47D3-A94A-8BE328F3A9D9}"/>
              </a:ext>
            </a:extLst>
          </p:cNvPr>
          <p:cNvSpPr>
            <a:spLocks noGrp="1"/>
          </p:cNvSpPr>
          <p:nvPr>
            <p:ph type="title"/>
          </p:nvPr>
        </p:nvSpPr>
        <p:spPr>
          <a:xfrm>
            <a:off x="828261" y="337794"/>
            <a:ext cx="10058400" cy="1371600"/>
          </a:xfrm>
        </p:spPr>
        <p:txBody>
          <a:bodyPr/>
          <a:lstStyle/>
          <a:p>
            <a:r>
              <a:rPr lang="en-IN" b="1" dirty="0">
                <a:effectLst>
                  <a:outerShdw blurRad="38100" dist="38100" dir="2700000" algn="tl">
                    <a:srgbClr val="000000">
                      <a:alpha val="43137"/>
                    </a:srgbClr>
                  </a:outerShdw>
                </a:effectLst>
              </a:rPr>
              <a:t>INTRAPRENEUR</a:t>
            </a:r>
          </a:p>
        </p:txBody>
      </p:sp>
      <p:sp>
        <p:nvSpPr>
          <p:cNvPr id="3" name="Content Placeholder 2">
            <a:extLst>
              <a:ext uri="{FF2B5EF4-FFF2-40B4-BE49-F238E27FC236}">
                <a16:creationId xmlns:a16="http://schemas.microsoft.com/office/drawing/2014/main" id="{393586EE-DBDD-47A4-8156-AB8D731D33FA}"/>
              </a:ext>
            </a:extLst>
          </p:cNvPr>
          <p:cNvSpPr>
            <a:spLocks noGrp="1"/>
          </p:cNvSpPr>
          <p:nvPr>
            <p:ph idx="1"/>
          </p:nvPr>
        </p:nvSpPr>
        <p:spPr>
          <a:xfrm>
            <a:off x="1066800" y="1590261"/>
            <a:ext cx="10058400" cy="4625145"/>
          </a:xfrm>
        </p:spPr>
        <p:txBody>
          <a:bodyPr>
            <a:normAutofit fontScale="92500" lnSpcReduction="10000"/>
          </a:bodyPr>
          <a:lstStyle/>
          <a:p>
            <a:r>
              <a:rPr lang="en-IN" sz="1900" b="1" dirty="0"/>
              <a:t>GIFFORD AND ELIZABETH PINCHOT COINED THE TERM IN 1978</a:t>
            </a:r>
          </a:p>
          <a:p>
            <a:r>
              <a:rPr lang="en-IN" sz="1900" b="1" dirty="0"/>
              <a:t>IN 1985 PUBLISHED THE BOOK INTRAPRENEURING BASED ON THEIR RESEARCH AND PRACTICAL APPLICATION.</a:t>
            </a:r>
          </a:p>
          <a:p>
            <a:pPr marL="0" indent="0">
              <a:buNone/>
            </a:pPr>
            <a:r>
              <a:rPr lang="en-IN" sz="1900" b="1" dirty="0"/>
              <a:t>DEFINITION</a:t>
            </a:r>
          </a:p>
          <a:p>
            <a:pPr marL="0" indent="0">
              <a:buNone/>
            </a:pPr>
            <a:r>
              <a:rPr lang="en-IN" sz="1900" b="1" dirty="0"/>
              <a:t>PURSUIT OF OPPORTUNITY FROM WITHIN THE ORGANISATION BEYOND THE RESOURCES CURRENTLY CONTROLLED- STEVENSON 2000</a:t>
            </a:r>
          </a:p>
          <a:p>
            <a:pPr marL="0" indent="0">
              <a:buNone/>
            </a:pPr>
            <a:r>
              <a:rPr lang="en-IN" sz="1900" b="1" dirty="0"/>
              <a:t>ACTING LIKE AN ENTRERENEUR WITHIN A LARGER ORGANISATION.- INVESTOPEDIA 2014</a:t>
            </a:r>
          </a:p>
          <a:p>
            <a:pPr marL="0" indent="0">
              <a:buNone/>
            </a:pPr>
            <a:r>
              <a:rPr lang="en-IN" sz="1900" b="1" dirty="0"/>
              <a:t>A PERSON WITHIN A LARGE CORPORATION WHO TAKES DIRECT PERSONAL RESPONSIBILITY FOR TURNING IDEA INTO A  PROFITABLE, FINISHED PRODUCT </a:t>
            </a:r>
          </a:p>
          <a:p>
            <a:pPr marL="0" indent="0">
              <a:buNone/>
            </a:pPr>
            <a:r>
              <a:rPr lang="en-IN" sz="1900" b="1" dirty="0"/>
              <a:t>THROUGH </a:t>
            </a:r>
          </a:p>
          <a:p>
            <a:pPr marL="0" indent="0">
              <a:buNone/>
            </a:pPr>
            <a:r>
              <a:rPr lang="en-IN" sz="1900" b="1" dirty="0"/>
              <a:t>ASSERTIVE RISK TAKING</a:t>
            </a:r>
          </a:p>
          <a:p>
            <a:pPr marL="0" indent="0">
              <a:buNone/>
            </a:pPr>
            <a:r>
              <a:rPr lang="en-IN" sz="1900" b="1" dirty="0"/>
              <a:t>INNOVATION</a:t>
            </a:r>
          </a:p>
          <a:p>
            <a:pPr marL="0" indent="0">
              <a:buNone/>
            </a:pPr>
            <a:endParaRPr lang="en-IN" dirty="0"/>
          </a:p>
        </p:txBody>
      </p:sp>
      <p:sp>
        <p:nvSpPr>
          <p:cNvPr id="4" name="Footer Placeholder 3">
            <a:extLst>
              <a:ext uri="{FF2B5EF4-FFF2-40B4-BE49-F238E27FC236}">
                <a16:creationId xmlns:a16="http://schemas.microsoft.com/office/drawing/2014/main" id="{39E20022-D5E9-40AE-9F6C-5A10791DBD6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417626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8F3AFD-DBAE-4AC4-88D3-3E76FFDDA918}"/>
              </a:ext>
            </a:extLst>
          </p:cNvPr>
          <p:cNvSpPr/>
          <p:nvPr/>
        </p:nvSpPr>
        <p:spPr>
          <a:xfrm>
            <a:off x="2538870" y="786809"/>
            <a:ext cx="6507125" cy="9569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OTHER TERMS FOR INTRAPRENEURSHIP</a:t>
            </a:r>
          </a:p>
        </p:txBody>
      </p:sp>
      <p:sp>
        <p:nvSpPr>
          <p:cNvPr id="3" name="Rectangle 2">
            <a:extLst>
              <a:ext uri="{FF2B5EF4-FFF2-40B4-BE49-F238E27FC236}">
                <a16:creationId xmlns:a16="http://schemas.microsoft.com/office/drawing/2014/main" id="{644F2871-B4DB-41EF-8D11-9581D6046961}"/>
              </a:ext>
            </a:extLst>
          </p:cNvPr>
          <p:cNvSpPr/>
          <p:nvPr/>
        </p:nvSpPr>
        <p:spPr>
          <a:xfrm>
            <a:off x="1169581" y="2190307"/>
            <a:ext cx="9441712" cy="3880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CORPORATE ENTREPRENEURSHIP</a:t>
            </a:r>
          </a:p>
          <a:p>
            <a:pPr algn="ctr"/>
            <a:r>
              <a:rPr lang="en-IN" sz="3200" b="1" dirty="0"/>
              <a:t>CORPORATE VENTURING</a:t>
            </a:r>
          </a:p>
          <a:p>
            <a:pPr algn="ctr"/>
            <a:r>
              <a:rPr lang="en-IN" sz="3200" b="1" dirty="0"/>
              <a:t>INTRAPRENEURING</a:t>
            </a:r>
          </a:p>
          <a:p>
            <a:pPr algn="ctr"/>
            <a:r>
              <a:rPr lang="en-IN" sz="3200" b="1" dirty="0"/>
              <a:t>INTERNAL CORPORATE ENTREPRENEURSHIP.</a:t>
            </a:r>
          </a:p>
        </p:txBody>
      </p:sp>
      <p:sp>
        <p:nvSpPr>
          <p:cNvPr id="4" name="Footer Placeholder 3">
            <a:extLst>
              <a:ext uri="{FF2B5EF4-FFF2-40B4-BE49-F238E27FC236}">
                <a16:creationId xmlns:a16="http://schemas.microsoft.com/office/drawing/2014/main" id="{BC132C48-790E-4EC9-8258-67871746C2CB}"/>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435365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87DDEFEF-BC53-4F79-A88E-B632BBF887F2}"/>
              </a:ext>
            </a:extLst>
          </p:cNvPr>
          <p:cNvSpPr/>
          <p:nvPr/>
        </p:nvSpPr>
        <p:spPr>
          <a:xfrm>
            <a:off x="666308" y="531628"/>
            <a:ext cx="10859386" cy="56139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CASE STUDY</a:t>
            </a:r>
          </a:p>
          <a:p>
            <a:pPr algn="ctr"/>
            <a:endParaRPr lang="en-IN" sz="2800" b="1" dirty="0"/>
          </a:p>
          <a:p>
            <a:pPr marL="285750" indent="-285750">
              <a:buFont typeface="Arial" panose="020B0604020202020204" pitchFamily="34" charset="0"/>
              <a:buChar char="•"/>
            </a:pPr>
            <a:r>
              <a:rPr lang="en-IN" sz="2400" dirty="0"/>
              <a:t>1970 </a:t>
            </a:r>
          </a:p>
          <a:p>
            <a:r>
              <a:rPr lang="en-IN" sz="2400" dirty="0"/>
              <a:t>Ken </a:t>
            </a:r>
            <a:r>
              <a:rPr lang="en-IN" sz="2400" dirty="0" err="1"/>
              <a:t>Kutaragi</a:t>
            </a:r>
            <a:r>
              <a:rPr lang="en-IN" sz="2400" dirty="0"/>
              <a:t> was working in the sound labs at SONY</a:t>
            </a:r>
          </a:p>
          <a:p>
            <a:r>
              <a:rPr lang="en-IN" sz="2400" dirty="0"/>
              <a:t>Worked as an outside consultant for NINTENDO</a:t>
            </a:r>
          </a:p>
          <a:p>
            <a:r>
              <a:rPr lang="en-IN" sz="2400" dirty="0"/>
              <a:t>Ken developed the ‘SPC7000’ for Nintendo</a:t>
            </a:r>
          </a:p>
          <a:p>
            <a:pPr marL="285750" indent="-285750">
              <a:buFont typeface="Arial" panose="020B0604020202020204" pitchFamily="34" charset="0"/>
              <a:buChar char="•"/>
            </a:pPr>
            <a:r>
              <a:rPr lang="en-IN" sz="2400" dirty="0"/>
              <a:t>1980:</a:t>
            </a:r>
          </a:p>
          <a:p>
            <a:r>
              <a:rPr lang="en-IN" sz="2400" dirty="0"/>
              <a:t> Ken </a:t>
            </a:r>
            <a:r>
              <a:rPr lang="en-IN" sz="2400" dirty="0" err="1"/>
              <a:t>Krtagi</a:t>
            </a:r>
            <a:r>
              <a:rPr lang="en-IN" sz="2400" dirty="0"/>
              <a:t> saw market opportunity of gaming systems for SONY.</a:t>
            </a:r>
          </a:p>
          <a:p>
            <a:r>
              <a:rPr lang="en-IN" sz="2400" dirty="0"/>
              <a:t>Chairman OHGA took a major chance and backed </a:t>
            </a:r>
            <a:r>
              <a:rPr lang="en-IN" sz="2400" dirty="0" err="1"/>
              <a:t>Kuratagi’s</a:t>
            </a:r>
            <a:r>
              <a:rPr lang="en-IN" sz="2400" dirty="0"/>
              <a:t> plan</a:t>
            </a:r>
          </a:p>
          <a:p>
            <a:pPr marL="285750" indent="-285750">
              <a:buFont typeface="Arial" panose="020B0604020202020204" pitchFamily="34" charset="0"/>
              <a:buChar char="•"/>
            </a:pPr>
            <a:r>
              <a:rPr lang="en-IN" sz="2400" dirty="0"/>
              <a:t>1990 </a:t>
            </a:r>
          </a:p>
          <a:p>
            <a:r>
              <a:rPr lang="en-IN" sz="2400" dirty="0"/>
              <a:t>Sony </a:t>
            </a:r>
            <a:r>
              <a:rPr lang="en-IN" sz="2400" dirty="0" err="1"/>
              <a:t>playstation</a:t>
            </a:r>
            <a:r>
              <a:rPr lang="en-IN" sz="2400" dirty="0"/>
              <a:t> was released in 1994. It immediately outsold Nintendo’s super NES.</a:t>
            </a:r>
          </a:p>
          <a:p>
            <a:r>
              <a:rPr lang="en-IN" sz="2400" dirty="0" err="1"/>
              <a:t>Playsttion</a:t>
            </a:r>
            <a:r>
              <a:rPr lang="en-IN" sz="2400" dirty="0"/>
              <a:t> reached $7 billion sales growth in 1997</a:t>
            </a:r>
          </a:p>
        </p:txBody>
      </p:sp>
      <p:pic>
        <p:nvPicPr>
          <p:cNvPr id="3" name="Picture 2">
            <a:extLst>
              <a:ext uri="{FF2B5EF4-FFF2-40B4-BE49-F238E27FC236}">
                <a16:creationId xmlns:a16="http://schemas.microsoft.com/office/drawing/2014/main" id="{DBCE164C-132D-4A22-A7F9-81B64C0CAFFA}"/>
              </a:ext>
            </a:extLst>
          </p:cNvPr>
          <p:cNvPicPr>
            <a:picLocks noChangeAspect="1"/>
          </p:cNvPicPr>
          <p:nvPr/>
        </p:nvPicPr>
        <p:blipFill>
          <a:blip r:embed="rId2"/>
          <a:stretch>
            <a:fillRect/>
          </a:stretch>
        </p:blipFill>
        <p:spPr>
          <a:xfrm>
            <a:off x="8787523" y="712381"/>
            <a:ext cx="2523050" cy="1808922"/>
          </a:xfrm>
          <a:prstGeom prst="rect">
            <a:avLst/>
          </a:prstGeom>
        </p:spPr>
      </p:pic>
      <p:sp>
        <p:nvSpPr>
          <p:cNvPr id="4" name="Footer Placeholder 3">
            <a:extLst>
              <a:ext uri="{FF2B5EF4-FFF2-40B4-BE49-F238E27FC236}">
                <a16:creationId xmlns:a16="http://schemas.microsoft.com/office/drawing/2014/main" id="{7EA638F0-4154-416B-B840-576F0939C303}"/>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8673477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5C5D5E2-6D04-439A-93EC-7938689239D9}"/>
              </a:ext>
            </a:extLst>
          </p:cNvPr>
          <p:cNvSpPr/>
          <p:nvPr/>
        </p:nvSpPr>
        <p:spPr>
          <a:xfrm>
            <a:off x="616688" y="574158"/>
            <a:ext cx="10696354" cy="55289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Arial" panose="020B0604020202020204" pitchFamily="34" charset="0"/>
              <a:buChar char="•"/>
            </a:pPr>
            <a:r>
              <a:rPr lang="en-IN" sz="3200" dirty="0"/>
              <a:t>GM workers suggested 44,000 ideas in just one quarter and one plant saved $900K using employee suggestions</a:t>
            </a:r>
          </a:p>
          <a:p>
            <a:endParaRPr lang="en-IN" sz="3200" dirty="0"/>
          </a:p>
          <a:p>
            <a:pPr marL="457200" indent="-457200">
              <a:buFont typeface="Arial" panose="020B0604020202020204" pitchFamily="34" charset="0"/>
              <a:buChar char="•"/>
            </a:pPr>
            <a:r>
              <a:rPr lang="en-IN" sz="3200" dirty="0"/>
              <a:t>A scientist at 3M developed POST-IT notes after discovering a anew glue that was sticky, but not too sticky. It is now one of their top products.</a:t>
            </a:r>
          </a:p>
          <a:p>
            <a:pPr algn="ctr"/>
            <a:endParaRPr lang="en-IN" dirty="0"/>
          </a:p>
        </p:txBody>
      </p:sp>
      <p:sp>
        <p:nvSpPr>
          <p:cNvPr id="3" name="Footer Placeholder 2">
            <a:extLst>
              <a:ext uri="{FF2B5EF4-FFF2-40B4-BE49-F238E27FC236}">
                <a16:creationId xmlns:a16="http://schemas.microsoft.com/office/drawing/2014/main" id="{3012C7B4-D321-41AC-A7A7-D92F60C1244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46116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98920-43AF-494E-A98C-5887FCB8B052}"/>
              </a:ext>
            </a:extLst>
          </p:cNvPr>
          <p:cNvSpPr>
            <a:spLocks noGrp="1"/>
          </p:cNvSpPr>
          <p:nvPr>
            <p:ph type="title"/>
          </p:nvPr>
        </p:nvSpPr>
        <p:spPr/>
        <p:txBody>
          <a:bodyPr/>
          <a:lstStyle/>
          <a:p>
            <a:r>
              <a:rPr lang="en-IN" b="1" dirty="0"/>
              <a:t>Benefit of INTRAPRENEURSHIP</a:t>
            </a:r>
          </a:p>
        </p:txBody>
      </p:sp>
      <p:sp>
        <p:nvSpPr>
          <p:cNvPr id="3" name="Content Placeholder 2">
            <a:extLst>
              <a:ext uri="{FF2B5EF4-FFF2-40B4-BE49-F238E27FC236}">
                <a16:creationId xmlns:a16="http://schemas.microsoft.com/office/drawing/2014/main" id="{14025A3F-CF55-44F8-A9DF-55B64158B51C}"/>
              </a:ext>
            </a:extLst>
          </p:cNvPr>
          <p:cNvSpPr>
            <a:spLocks noGrp="1"/>
          </p:cNvSpPr>
          <p:nvPr>
            <p:ph idx="1"/>
          </p:nvPr>
        </p:nvSpPr>
        <p:spPr/>
        <p:txBody>
          <a:bodyPr>
            <a:normAutofit/>
          </a:bodyPr>
          <a:lstStyle/>
          <a:p>
            <a:r>
              <a:rPr lang="en-IN" sz="2400" b="1" dirty="0"/>
              <a:t>LEARN DIFFERENT FUNCTIONS BY WORKING LIKE A STARTUP IN A LARGE CORPORATION.</a:t>
            </a:r>
          </a:p>
          <a:p>
            <a:r>
              <a:rPr lang="en-IN" sz="2400" b="1" dirty="0"/>
              <a:t>MAKE A NAME FOR THEMSELVES WITHIN A COMPANY</a:t>
            </a:r>
          </a:p>
          <a:p>
            <a:r>
              <a:rPr lang="en-IN" sz="2400" b="1" dirty="0"/>
              <a:t>GAIN EXPERIENCE FOR THEIR OWN ENTREPRENEURIAL VENTURES</a:t>
            </a:r>
          </a:p>
          <a:p>
            <a:r>
              <a:rPr lang="en-IN" sz="2400" b="1" dirty="0"/>
              <a:t>COMPANIES ARE NOT AS ANXIOUS AS VCs FOR A QUICK RETURN.</a:t>
            </a:r>
          </a:p>
          <a:p>
            <a:r>
              <a:rPr lang="en-IN" sz="2400" b="1" dirty="0"/>
              <a:t>WORK LIKE AN ENTREPRENEUR BUT EARN A STEADY PAYCHECK.</a:t>
            </a:r>
          </a:p>
        </p:txBody>
      </p:sp>
      <p:sp>
        <p:nvSpPr>
          <p:cNvPr id="4" name="Footer Placeholder 3">
            <a:extLst>
              <a:ext uri="{FF2B5EF4-FFF2-40B4-BE49-F238E27FC236}">
                <a16:creationId xmlns:a16="http://schemas.microsoft.com/office/drawing/2014/main" id="{3E2D548F-4DB9-45A7-AC1C-BE16773F4F3C}"/>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717532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FF54B-AB48-4EFA-B3FB-9A3481D196A4}"/>
              </a:ext>
            </a:extLst>
          </p:cNvPr>
          <p:cNvSpPr>
            <a:spLocks noGrp="1"/>
          </p:cNvSpPr>
          <p:nvPr>
            <p:ph type="title"/>
          </p:nvPr>
        </p:nvSpPr>
        <p:spPr/>
        <p:txBody>
          <a:bodyPr/>
          <a:lstStyle/>
          <a:p>
            <a:r>
              <a:rPr lang="en-IN" b="1" dirty="0"/>
              <a:t>CONS OF INTRAPRENEURSHIP</a:t>
            </a:r>
          </a:p>
        </p:txBody>
      </p:sp>
      <p:sp>
        <p:nvSpPr>
          <p:cNvPr id="3" name="Content Placeholder 2">
            <a:extLst>
              <a:ext uri="{FF2B5EF4-FFF2-40B4-BE49-F238E27FC236}">
                <a16:creationId xmlns:a16="http://schemas.microsoft.com/office/drawing/2014/main" id="{60710BFA-6073-49AB-8E54-18ADF4DBAAA3}"/>
              </a:ext>
            </a:extLst>
          </p:cNvPr>
          <p:cNvSpPr>
            <a:spLocks noGrp="1"/>
          </p:cNvSpPr>
          <p:nvPr>
            <p:ph idx="1"/>
          </p:nvPr>
        </p:nvSpPr>
        <p:spPr/>
        <p:txBody>
          <a:bodyPr>
            <a:normAutofit/>
          </a:bodyPr>
          <a:lstStyle/>
          <a:p>
            <a:r>
              <a:rPr lang="en-IN" sz="2000" b="1" dirty="0"/>
              <a:t>EMPLOYEES MAY FEEL EXTREMELY DISAPPOINTED IF THEY FAIL IN SOME IDEA.</a:t>
            </a:r>
          </a:p>
          <a:p>
            <a:r>
              <a:rPr lang="en-IN" sz="2000" b="1" dirty="0"/>
              <a:t>FAILURE MAY ANNOY TOP MANAGEMENT.</a:t>
            </a:r>
          </a:p>
          <a:p>
            <a:r>
              <a:rPr lang="en-IN" sz="2000" b="1" dirty="0"/>
              <a:t>THE OBJECTIVE OF TOP MANAGEMENT MAY SOMETIMES COMES IN CONFLICT WITH THAT OF INTRAPRENEUR.</a:t>
            </a:r>
          </a:p>
          <a:p>
            <a:r>
              <a:rPr lang="en-IN" sz="2000" b="1" dirty="0"/>
              <a:t>INTRAPRENEUR MAY LAG BEHIND IN CLIMBING CORPORATE LADDER.</a:t>
            </a:r>
          </a:p>
          <a:p>
            <a:r>
              <a:rPr lang="en-IN" sz="2000" b="1" dirty="0"/>
              <a:t>AN ORGANISATION HAS TO BET LOT OF RISK IN ORDER TO TAKEUP ENTREPRENEURSHIP</a:t>
            </a:r>
          </a:p>
        </p:txBody>
      </p:sp>
      <p:sp>
        <p:nvSpPr>
          <p:cNvPr id="4" name="Footer Placeholder 3">
            <a:extLst>
              <a:ext uri="{FF2B5EF4-FFF2-40B4-BE49-F238E27FC236}">
                <a16:creationId xmlns:a16="http://schemas.microsoft.com/office/drawing/2014/main" id="{30208827-3740-4585-A6B9-3CCC8354D005}"/>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2061170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409D868-AB87-4EC2-8364-3F7F264ED103}"/>
              </a:ext>
            </a:extLst>
          </p:cNvPr>
          <p:cNvSpPr/>
          <p:nvPr/>
        </p:nvSpPr>
        <p:spPr>
          <a:xfrm>
            <a:off x="3048000" y="3105835"/>
            <a:ext cx="6096000" cy="646331"/>
          </a:xfrm>
          <a:prstGeom prst="rect">
            <a:avLst/>
          </a:prstGeom>
        </p:spPr>
        <p:txBody>
          <a:bodyPr>
            <a:spAutoFit/>
          </a:bodyPr>
          <a:lstStyle/>
          <a:p>
            <a:r>
              <a:rPr lang="en-IN" dirty="0">
                <a:hlinkClick r:id="rId2"/>
              </a:rPr>
              <a:t>https://unyscape.com/inspiring-examples-of-indian-intrapreneurship/</a:t>
            </a:r>
            <a:endParaRPr lang="en-IN" dirty="0"/>
          </a:p>
        </p:txBody>
      </p:sp>
      <p:sp>
        <p:nvSpPr>
          <p:cNvPr id="3" name="Rectangle 2">
            <a:extLst>
              <a:ext uri="{FF2B5EF4-FFF2-40B4-BE49-F238E27FC236}">
                <a16:creationId xmlns:a16="http://schemas.microsoft.com/office/drawing/2014/main" id="{10245658-7D9F-42C6-B6AD-02C2A9BA8546}"/>
              </a:ext>
            </a:extLst>
          </p:cNvPr>
          <p:cNvSpPr/>
          <p:nvPr/>
        </p:nvSpPr>
        <p:spPr>
          <a:xfrm>
            <a:off x="2871379" y="1733586"/>
            <a:ext cx="5654112" cy="369332"/>
          </a:xfrm>
          <a:prstGeom prst="rect">
            <a:avLst/>
          </a:prstGeom>
        </p:spPr>
        <p:txBody>
          <a:bodyPr wrap="none">
            <a:spAutoFit/>
          </a:bodyPr>
          <a:lstStyle/>
          <a:p>
            <a:r>
              <a:rPr lang="en-IN" dirty="0">
                <a:hlinkClick r:id="rId3"/>
              </a:rPr>
              <a:t>https://www.youtube.com/</a:t>
            </a:r>
            <a:r>
              <a:rPr lang="en-IN" dirty="0">
                <a:hlinkClick r:id="rId4"/>
              </a:rPr>
              <a:t>lycS9ic2YTUwatch?v=</a:t>
            </a:r>
            <a:endParaRPr lang="en-IN" dirty="0"/>
          </a:p>
        </p:txBody>
      </p:sp>
      <p:sp>
        <p:nvSpPr>
          <p:cNvPr id="4" name="Footer Placeholder 3">
            <a:extLst>
              <a:ext uri="{FF2B5EF4-FFF2-40B4-BE49-F238E27FC236}">
                <a16:creationId xmlns:a16="http://schemas.microsoft.com/office/drawing/2014/main" id="{B5F44253-4FF9-4DB4-A860-322E3538E18B}"/>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5145261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4F24C4A-09DF-4636-959B-0353D9CAD127}"/>
              </a:ext>
            </a:extLst>
          </p:cNvPr>
          <p:cNvPicPr>
            <a:picLocks noChangeAspect="1"/>
          </p:cNvPicPr>
          <p:nvPr/>
        </p:nvPicPr>
        <p:blipFill>
          <a:blip r:embed="rId2"/>
          <a:stretch>
            <a:fillRect/>
          </a:stretch>
        </p:blipFill>
        <p:spPr>
          <a:xfrm>
            <a:off x="344556" y="358637"/>
            <a:ext cx="11542643" cy="6134928"/>
          </a:xfrm>
          <a:prstGeom prst="rect">
            <a:avLst/>
          </a:prstGeom>
        </p:spPr>
      </p:pic>
      <p:sp>
        <p:nvSpPr>
          <p:cNvPr id="3" name="Footer Placeholder 2">
            <a:extLst>
              <a:ext uri="{FF2B5EF4-FFF2-40B4-BE49-F238E27FC236}">
                <a16:creationId xmlns:a16="http://schemas.microsoft.com/office/drawing/2014/main" id="{A4302D74-DA12-4387-99BE-B43A2447C820}"/>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7004599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6CDA3A-E41C-4586-ACDE-A3CC8707B6D5}"/>
              </a:ext>
            </a:extLst>
          </p:cNvPr>
          <p:cNvSpPr/>
          <p:nvPr/>
        </p:nvSpPr>
        <p:spPr>
          <a:xfrm>
            <a:off x="417443" y="612844"/>
            <a:ext cx="11357113" cy="5632311"/>
          </a:xfrm>
          <a:prstGeom prst="rect">
            <a:avLst/>
          </a:prstGeom>
        </p:spPr>
        <p:txBody>
          <a:bodyPr wrap="square">
            <a:spAutoFit/>
          </a:bodyPr>
          <a:lstStyle/>
          <a:p>
            <a:r>
              <a:rPr lang="en-IN" b="1" dirty="0">
                <a:solidFill>
                  <a:srgbClr val="333333"/>
                </a:solidFill>
                <a:latin typeface="Lato"/>
              </a:rPr>
              <a:t>Freedom &amp; Flexibility</a:t>
            </a:r>
          </a:p>
          <a:p>
            <a:r>
              <a:rPr lang="en-IN" dirty="0">
                <a:solidFill>
                  <a:srgbClr val="777777"/>
                </a:solidFill>
                <a:latin typeface="Lato"/>
              </a:rPr>
              <a:t>Most organizations overload their employees so much that they hardly find enough time to think or share new ideas with management. You have to ensure that your employees have enough time to think and work around new ideas. </a:t>
            </a:r>
          </a:p>
          <a:p>
            <a:r>
              <a:rPr lang="en-IN" b="1" dirty="0">
                <a:solidFill>
                  <a:srgbClr val="333333"/>
                </a:solidFill>
                <a:latin typeface="Lato"/>
              </a:rPr>
              <a:t>Empower People</a:t>
            </a:r>
          </a:p>
          <a:p>
            <a:r>
              <a:rPr lang="en-IN" dirty="0">
                <a:solidFill>
                  <a:srgbClr val="777777"/>
                </a:solidFill>
                <a:latin typeface="Lato"/>
              </a:rPr>
              <a:t>Inspire them to think </a:t>
            </a:r>
            <a:r>
              <a:rPr lang="en-IN" dirty="0" err="1">
                <a:solidFill>
                  <a:srgbClr val="777777"/>
                </a:solidFill>
                <a:latin typeface="Lato"/>
              </a:rPr>
              <a:t>out-of</a:t>
            </a:r>
            <a:r>
              <a:rPr lang="en-IN" dirty="0">
                <a:solidFill>
                  <a:srgbClr val="777777"/>
                </a:solidFill>
                <a:latin typeface="Lato"/>
              </a:rPr>
              <a:t> the box and it is absolutely fine if they fail. The pressure of not to fail is enough to thwart any good idea that employee wants to share.</a:t>
            </a:r>
          </a:p>
          <a:p>
            <a:r>
              <a:rPr lang="en-IN" b="1" dirty="0">
                <a:solidFill>
                  <a:srgbClr val="333333"/>
                </a:solidFill>
                <a:latin typeface="Lato"/>
              </a:rPr>
              <a:t>Recruit the Right Mindset</a:t>
            </a:r>
          </a:p>
          <a:p>
            <a:r>
              <a:rPr lang="en-IN" dirty="0">
                <a:solidFill>
                  <a:srgbClr val="777777"/>
                </a:solidFill>
                <a:latin typeface="Lato"/>
              </a:rPr>
              <a:t>Hire people who are street smart and who have creative or entrepreneurial bent of mind. Create a way that motivates them to share their ideas with top management.  </a:t>
            </a:r>
          </a:p>
          <a:p>
            <a:r>
              <a:rPr lang="en-IN" b="1" dirty="0">
                <a:solidFill>
                  <a:srgbClr val="333333"/>
                </a:solidFill>
                <a:latin typeface="Lato"/>
              </a:rPr>
              <a:t>Incubation Centre</a:t>
            </a:r>
          </a:p>
          <a:p>
            <a:r>
              <a:rPr lang="en-IN" dirty="0">
                <a:solidFill>
                  <a:srgbClr val="777777"/>
                </a:solidFill>
                <a:latin typeface="Lato"/>
              </a:rPr>
              <a:t>Create an incubation centre or an internal program to identify and motivate outstanding employees for futuristic and innovative projects of the organization. An individual from the top management should ideally be the head of such an incubation centre.</a:t>
            </a:r>
          </a:p>
          <a:p>
            <a:r>
              <a:rPr lang="en-IN" b="1" dirty="0">
                <a:solidFill>
                  <a:srgbClr val="333333"/>
                </a:solidFill>
                <a:latin typeface="Lato"/>
              </a:rPr>
              <a:t>Applaud and Reward</a:t>
            </a:r>
          </a:p>
          <a:p>
            <a:r>
              <a:rPr lang="en-IN" dirty="0">
                <a:solidFill>
                  <a:srgbClr val="777777"/>
                </a:solidFill>
                <a:latin typeface="Lato"/>
              </a:rPr>
              <a:t>Linking performance appraisals and reward system with innovation and creative ideas is the best way to inculcate intrapreneurial qualities among employees.   </a:t>
            </a:r>
          </a:p>
          <a:p>
            <a:r>
              <a:rPr lang="en-IN" b="1" dirty="0">
                <a:solidFill>
                  <a:srgbClr val="333333"/>
                </a:solidFill>
                <a:latin typeface="Lato"/>
              </a:rPr>
              <a:t>Provide Mentorship</a:t>
            </a:r>
          </a:p>
          <a:p>
            <a:r>
              <a:rPr lang="en-IN" dirty="0">
                <a:solidFill>
                  <a:srgbClr val="777777"/>
                </a:solidFill>
                <a:latin typeface="Lato"/>
              </a:rPr>
              <a:t>Many great ideas do not see the light of the day due to lack of knowledge and experience of their employees. Right coaching from their superiors can help them put across their ideas clearly in front of management. </a:t>
            </a:r>
            <a:endParaRPr lang="en-IN" b="0" i="0" dirty="0">
              <a:solidFill>
                <a:srgbClr val="777777"/>
              </a:solidFill>
              <a:effectLst/>
              <a:latin typeface="Lato"/>
            </a:endParaRPr>
          </a:p>
        </p:txBody>
      </p:sp>
      <p:sp>
        <p:nvSpPr>
          <p:cNvPr id="3" name="Footer Placeholder 2">
            <a:extLst>
              <a:ext uri="{FF2B5EF4-FFF2-40B4-BE49-F238E27FC236}">
                <a16:creationId xmlns:a16="http://schemas.microsoft.com/office/drawing/2014/main" id="{7E27A6CF-08CA-4144-95B2-ED5199DC4F6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0883544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7E67E737-08CD-4BD0-9592-EBFCED01FAF3}"/>
              </a:ext>
            </a:extLst>
          </p:cNvPr>
          <p:cNvSpPr/>
          <p:nvPr/>
        </p:nvSpPr>
        <p:spPr>
          <a:xfrm>
            <a:off x="1166191" y="675861"/>
            <a:ext cx="10190922" cy="8878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QUALITIES OF AN INTRAPRENEUR</a:t>
            </a:r>
          </a:p>
        </p:txBody>
      </p:sp>
      <p:sp>
        <p:nvSpPr>
          <p:cNvPr id="3" name="Rectangle: Rounded Corners 2">
            <a:extLst>
              <a:ext uri="{FF2B5EF4-FFF2-40B4-BE49-F238E27FC236}">
                <a16:creationId xmlns:a16="http://schemas.microsoft.com/office/drawing/2014/main" id="{8243DFB0-DB42-41B8-B850-720D73912ACE}"/>
              </a:ext>
            </a:extLst>
          </p:cNvPr>
          <p:cNvSpPr/>
          <p:nvPr/>
        </p:nvSpPr>
        <p:spPr>
          <a:xfrm>
            <a:off x="596348" y="1683026"/>
            <a:ext cx="10986052" cy="47707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IN" sz="2800" b="1" dirty="0"/>
              <a:t>INNOVATOR</a:t>
            </a:r>
          </a:p>
          <a:p>
            <a:pPr marL="285750" indent="-285750" algn="ctr">
              <a:buFont typeface="Arial" panose="020B0604020202020204" pitchFamily="34" charset="0"/>
              <a:buChar char="•"/>
            </a:pPr>
            <a:r>
              <a:rPr lang="en-IN" sz="2800" b="1" dirty="0"/>
              <a:t>VISIONARY</a:t>
            </a:r>
          </a:p>
          <a:p>
            <a:pPr marL="285750" indent="-285750" algn="ctr">
              <a:buFont typeface="Arial" panose="020B0604020202020204" pitchFamily="34" charset="0"/>
              <a:buChar char="•"/>
            </a:pPr>
            <a:r>
              <a:rPr lang="en-IN" sz="2800" b="1" dirty="0"/>
              <a:t>KNOWLEDGEABLE</a:t>
            </a:r>
          </a:p>
          <a:p>
            <a:pPr marL="285750" indent="-285750" algn="ctr">
              <a:buFont typeface="Arial" panose="020B0604020202020204" pitchFamily="34" charset="0"/>
              <a:buChar char="•"/>
            </a:pPr>
            <a:r>
              <a:rPr lang="en-IN" sz="2800" b="1" dirty="0"/>
              <a:t>FLEXIBILITY</a:t>
            </a:r>
          </a:p>
          <a:p>
            <a:pPr marL="285750" indent="-285750" algn="ctr">
              <a:buFont typeface="Arial" panose="020B0604020202020204" pitchFamily="34" charset="0"/>
              <a:buChar char="•"/>
            </a:pPr>
            <a:r>
              <a:rPr lang="en-IN" sz="2800" b="1" dirty="0"/>
              <a:t>ENCOURAGE TEAM WORK</a:t>
            </a:r>
          </a:p>
          <a:p>
            <a:pPr marL="285750" indent="-285750" algn="ctr">
              <a:buFont typeface="Arial" panose="020B0604020202020204" pitchFamily="34" charset="0"/>
              <a:buChar char="•"/>
            </a:pPr>
            <a:r>
              <a:rPr lang="en-IN" sz="2800" b="1" dirty="0"/>
              <a:t>DIPLOMATIC</a:t>
            </a:r>
          </a:p>
          <a:p>
            <a:pPr marL="285750" indent="-285750" algn="ctr">
              <a:buFont typeface="Arial" panose="020B0604020202020204" pitchFamily="34" charset="0"/>
              <a:buChar char="•"/>
            </a:pPr>
            <a:r>
              <a:rPr lang="en-IN" sz="2800" b="1" dirty="0"/>
              <a:t>OPEN TO DISCUSSUIN AND IDEA</a:t>
            </a:r>
          </a:p>
          <a:p>
            <a:pPr marL="285750" indent="-285750" algn="ctr">
              <a:buFont typeface="Arial" panose="020B0604020202020204" pitchFamily="34" charset="0"/>
              <a:buChar char="•"/>
            </a:pPr>
            <a:r>
              <a:rPr lang="en-IN" sz="2800" b="1" dirty="0"/>
              <a:t>MOTIVATOR</a:t>
            </a:r>
          </a:p>
        </p:txBody>
      </p:sp>
      <p:sp>
        <p:nvSpPr>
          <p:cNvPr id="4" name="Footer Placeholder 3">
            <a:extLst>
              <a:ext uri="{FF2B5EF4-FFF2-40B4-BE49-F238E27FC236}">
                <a16:creationId xmlns:a16="http://schemas.microsoft.com/office/drawing/2014/main" id="{6BA79D36-C414-4FFB-AED5-AA89F24EC0F4}"/>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83792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4EBC12-306D-46EC-84C1-65FA66A786C2}"/>
              </a:ext>
            </a:extLst>
          </p:cNvPr>
          <p:cNvSpPr/>
          <p:nvPr/>
        </p:nvSpPr>
        <p:spPr>
          <a:xfrm>
            <a:off x="980661" y="715617"/>
            <a:ext cx="10283687" cy="689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Rectangle 2">
            <a:extLst>
              <a:ext uri="{FF2B5EF4-FFF2-40B4-BE49-F238E27FC236}">
                <a16:creationId xmlns:a16="http://schemas.microsoft.com/office/drawing/2014/main" id="{0445D2FA-4777-4563-B580-5E193CBF4933}"/>
              </a:ext>
            </a:extLst>
          </p:cNvPr>
          <p:cNvSpPr/>
          <p:nvPr/>
        </p:nvSpPr>
        <p:spPr>
          <a:xfrm>
            <a:off x="980661" y="881510"/>
            <a:ext cx="10344499" cy="523220"/>
          </a:xfrm>
          <a:prstGeom prst="rect">
            <a:avLst/>
          </a:prstGeom>
        </p:spPr>
        <p:txBody>
          <a:bodyPr wrap="none">
            <a:spAutoFit/>
          </a:bodyPr>
          <a:lstStyle/>
          <a:p>
            <a:pPr algn="ctr"/>
            <a:r>
              <a:rPr lang="en-IN" sz="2800" b="1" dirty="0">
                <a:solidFill>
                  <a:schemeClr val="bg1"/>
                </a:solidFill>
              </a:rPr>
              <a:t>TYPES AND CLASSIFICATION OF ENTREPRENEURS continued..</a:t>
            </a:r>
          </a:p>
        </p:txBody>
      </p:sp>
      <p:sp>
        <p:nvSpPr>
          <p:cNvPr id="4" name="Rectangle 3">
            <a:extLst>
              <a:ext uri="{FF2B5EF4-FFF2-40B4-BE49-F238E27FC236}">
                <a16:creationId xmlns:a16="http://schemas.microsoft.com/office/drawing/2014/main" id="{19D554FB-2688-4180-AC6A-EEC88BE23967}"/>
              </a:ext>
            </a:extLst>
          </p:cNvPr>
          <p:cNvSpPr/>
          <p:nvPr/>
        </p:nvSpPr>
        <p:spPr>
          <a:xfrm>
            <a:off x="834887" y="1722783"/>
            <a:ext cx="2292626" cy="689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Based on gender</a:t>
            </a:r>
          </a:p>
        </p:txBody>
      </p:sp>
      <p:sp>
        <p:nvSpPr>
          <p:cNvPr id="5" name="Rectangle 4">
            <a:extLst>
              <a:ext uri="{FF2B5EF4-FFF2-40B4-BE49-F238E27FC236}">
                <a16:creationId xmlns:a16="http://schemas.microsoft.com/office/drawing/2014/main" id="{C672EDEE-7FD8-4BAB-8730-D7C06C67A48A}"/>
              </a:ext>
            </a:extLst>
          </p:cNvPr>
          <p:cNvSpPr/>
          <p:nvPr/>
        </p:nvSpPr>
        <p:spPr>
          <a:xfrm>
            <a:off x="3631095" y="1736036"/>
            <a:ext cx="2756453" cy="689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Based on Clarence Danhof Class</a:t>
            </a:r>
          </a:p>
        </p:txBody>
      </p:sp>
      <p:sp>
        <p:nvSpPr>
          <p:cNvPr id="6" name="Rectangle 5">
            <a:extLst>
              <a:ext uri="{FF2B5EF4-FFF2-40B4-BE49-F238E27FC236}">
                <a16:creationId xmlns:a16="http://schemas.microsoft.com/office/drawing/2014/main" id="{3F681E93-BADE-4C31-8345-78F0C1CABE25}"/>
              </a:ext>
            </a:extLst>
          </p:cNvPr>
          <p:cNvSpPr/>
          <p:nvPr/>
        </p:nvSpPr>
        <p:spPr>
          <a:xfrm>
            <a:off x="3882886" y="2807804"/>
            <a:ext cx="2504662" cy="553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Innovative </a:t>
            </a:r>
          </a:p>
        </p:txBody>
      </p:sp>
      <p:sp>
        <p:nvSpPr>
          <p:cNvPr id="7" name="Rectangle 6">
            <a:extLst>
              <a:ext uri="{FF2B5EF4-FFF2-40B4-BE49-F238E27FC236}">
                <a16:creationId xmlns:a16="http://schemas.microsoft.com/office/drawing/2014/main" id="{1412345A-5D61-49F9-B91A-97E54E8423D2}"/>
              </a:ext>
            </a:extLst>
          </p:cNvPr>
          <p:cNvSpPr/>
          <p:nvPr/>
        </p:nvSpPr>
        <p:spPr>
          <a:xfrm>
            <a:off x="3882886" y="3609562"/>
            <a:ext cx="2504662" cy="540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Imitative </a:t>
            </a:r>
          </a:p>
        </p:txBody>
      </p:sp>
      <p:sp>
        <p:nvSpPr>
          <p:cNvPr id="8" name="Rectangle 7">
            <a:extLst>
              <a:ext uri="{FF2B5EF4-FFF2-40B4-BE49-F238E27FC236}">
                <a16:creationId xmlns:a16="http://schemas.microsoft.com/office/drawing/2014/main" id="{055A9CAE-7BCE-4198-AB5D-88C66169C503}"/>
              </a:ext>
            </a:extLst>
          </p:cNvPr>
          <p:cNvSpPr/>
          <p:nvPr/>
        </p:nvSpPr>
        <p:spPr>
          <a:xfrm>
            <a:off x="3882886" y="4345885"/>
            <a:ext cx="2504662" cy="540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Fabian </a:t>
            </a:r>
          </a:p>
        </p:txBody>
      </p:sp>
      <p:sp>
        <p:nvSpPr>
          <p:cNvPr id="9" name="Rectangle 8">
            <a:extLst>
              <a:ext uri="{FF2B5EF4-FFF2-40B4-BE49-F238E27FC236}">
                <a16:creationId xmlns:a16="http://schemas.microsoft.com/office/drawing/2014/main" id="{9F6A0C5F-5C52-40A0-8998-6B5241315632}"/>
              </a:ext>
            </a:extLst>
          </p:cNvPr>
          <p:cNvSpPr/>
          <p:nvPr/>
        </p:nvSpPr>
        <p:spPr>
          <a:xfrm>
            <a:off x="3882886" y="5121964"/>
            <a:ext cx="2504662" cy="5599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Drone </a:t>
            </a:r>
          </a:p>
        </p:txBody>
      </p:sp>
      <p:sp>
        <p:nvSpPr>
          <p:cNvPr id="11" name="Rectangle 10">
            <a:extLst>
              <a:ext uri="{FF2B5EF4-FFF2-40B4-BE49-F238E27FC236}">
                <a16:creationId xmlns:a16="http://schemas.microsoft.com/office/drawing/2014/main" id="{83D35611-D34F-4887-BB20-2E43DD885B80}"/>
              </a:ext>
            </a:extLst>
          </p:cNvPr>
          <p:cNvSpPr/>
          <p:nvPr/>
        </p:nvSpPr>
        <p:spPr>
          <a:xfrm>
            <a:off x="6904384" y="1722783"/>
            <a:ext cx="2160105" cy="689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Based on motivation</a:t>
            </a:r>
          </a:p>
        </p:txBody>
      </p:sp>
      <p:sp>
        <p:nvSpPr>
          <p:cNvPr id="12" name="Rectangle 11">
            <a:extLst>
              <a:ext uri="{FF2B5EF4-FFF2-40B4-BE49-F238E27FC236}">
                <a16:creationId xmlns:a16="http://schemas.microsoft.com/office/drawing/2014/main" id="{73002FD7-D84C-4EE7-9728-DBFABEE171B9}"/>
              </a:ext>
            </a:extLst>
          </p:cNvPr>
          <p:cNvSpPr/>
          <p:nvPr/>
        </p:nvSpPr>
        <p:spPr>
          <a:xfrm>
            <a:off x="7142921" y="2875722"/>
            <a:ext cx="1948070" cy="553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Pure entrepreneur</a:t>
            </a:r>
          </a:p>
        </p:txBody>
      </p:sp>
      <p:sp>
        <p:nvSpPr>
          <p:cNvPr id="13" name="Rectangle 12">
            <a:extLst>
              <a:ext uri="{FF2B5EF4-FFF2-40B4-BE49-F238E27FC236}">
                <a16:creationId xmlns:a16="http://schemas.microsoft.com/office/drawing/2014/main" id="{2D893453-61BE-4FB7-8BA4-B47EED3D8AA0}"/>
              </a:ext>
            </a:extLst>
          </p:cNvPr>
          <p:cNvSpPr/>
          <p:nvPr/>
        </p:nvSpPr>
        <p:spPr>
          <a:xfrm>
            <a:off x="7142921" y="3622813"/>
            <a:ext cx="1948070" cy="540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Induced entrepreneur</a:t>
            </a:r>
          </a:p>
        </p:txBody>
      </p:sp>
      <p:sp>
        <p:nvSpPr>
          <p:cNvPr id="14" name="Rectangle 13">
            <a:extLst>
              <a:ext uri="{FF2B5EF4-FFF2-40B4-BE49-F238E27FC236}">
                <a16:creationId xmlns:a16="http://schemas.microsoft.com/office/drawing/2014/main" id="{A252B8E6-C883-450E-A47E-18AC0BC77311}"/>
              </a:ext>
            </a:extLst>
          </p:cNvPr>
          <p:cNvSpPr/>
          <p:nvPr/>
        </p:nvSpPr>
        <p:spPr>
          <a:xfrm>
            <a:off x="9660840" y="1722783"/>
            <a:ext cx="1696278" cy="689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Others </a:t>
            </a:r>
          </a:p>
        </p:txBody>
      </p:sp>
      <p:sp>
        <p:nvSpPr>
          <p:cNvPr id="15" name="Rectangle 14">
            <a:extLst>
              <a:ext uri="{FF2B5EF4-FFF2-40B4-BE49-F238E27FC236}">
                <a16:creationId xmlns:a16="http://schemas.microsoft.com/office/drawing/2014/main" id="{DD1FE80D-8317-4B6A-9779-B6E5A990999E}"/>
              </a:ext>
            </a:extLst>
          </p:cNvPr>
          <p:cNvSpPr/>
          <p:nvPr/>
        </p:nvSpPr>
        <p:spPr>
          <a:xfrm>
            <a:off x="9660840" y="2875722"/>
            <a:ext cx="1696278" cy="553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Spiritual entrepreneur</a:t>
            </a:r>
          </a:p>
        </p:txBody>
      </p:sp>
      <p:sp>
        <p:nvSpPr>
          <p:cNvPr id="16" name="Rectangle 15">
            <a:extLst>
              <a:ext uri="{FF2B5EF4-FFF2-40B4-BE49-F238E27FC236}">
                <a16:creationId xmlns:a16="http://schemas.microsoft.com/office/drawing/2014/main" id="{0A3ADA82-09C9-4178-B391-828865B7ED50}"/>
              </a:ext>
            </a:extLst>
          </p:cNvPr>
          <p:cNvSpPr/>
          <p:nvPr/>
        </p:nvSpPr>
        <p:spPr>
          <a:xfrm>
            <a:off x="9660840" y="3596310"/>
            <a:ext cx="1696278" cy="553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Social entrepreneur</a:t>
            </a:r>
          </a:p>
        </p:txBody>
      </p:sp>
      <p:sp>
        <p:nvSpPr>
          <p:cNvPr id="17" name="Rectangle 16">
            <a:extLst>
              <a:ext uri="{FF2B5EF4-FFF2-40B4-BE49-F238E27FC236}">
                <a16:creationId xmlns:a16="http://schemas.microsoft.com/office/drawing/2014/main" id="{0CEEAEBC-A777-4993-9E64-E4AFBABF076C}"/>
              </a:ext>
            </a:extLst>
          </p:cNvPr>
          <p:cNvSpPr/>
          <p:nvPr/>
        </p:nvSpPr>
        <p:spPr>
          <a:xfrm>
            <a:off x="9727101" y="4446105"/>
            <a:ext cx="1630017" cy="6758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err="1"/>
              <a:t>Edupreneurs</a:t>
            </a:r>
            <a:r>
              <a:rPr lang="en-IN" dirty="0"/>
              <a:t> </a:t>
            </a:r>
          </a:p>
        </p:txBody>
      </p:sp>
      <p:sp>
        <p:nvSpPr>
          <p:cNvPr id="10" name="Rectangle 9">
            <a:extLst>
              <a:ext uri="{FF2B5EF4-FFF2-40B4-BE49-F238E27FC236}">
                <a16:creationId xmlns:a16="http://schemas.microsoft.com/office/drawing/2014/main" id="{ADAFD501-2CDF-4ED9-B6EB-81A779427273}"/>
              </a:ext>
            </a:extLst>
          </p:cNvPr>
          <p:cNvSpPr/>
          <p:nvPr/>
        </p:nvSpPr>
        <p:spPr>
          <a:xfrm>
            <a:off x="1113183" y="2875722"/>
            <a:ext cx="2014330" cy="485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Male </a:t>
            </a:r>
          </a:p>
        </p:txBody>
      </p:sp>
      <p:sp>
        <p:nvSpPr>
          <p:cNvPr id="18" name="Rectangle 17">
            <a:extLst>
              <a:ext uri="{FF2B5EF4-FFF2-40B4-BE49-F238E27FC236}">
                <a16:creationId xmlns:a16="http://schemas.microsoft.com/office/drawing/2014/main" id="{53362177-42E6-4B0B-B521-C4C89F12A57A}"/>
              </a:ext>
            </a:extLst>
          </p:cNvPr>
          <p:cNvSpPr/>
          <p:nvPr/>
        </p:nvSpPr>
        <p:spPr>
          <a:xfrm>
            <a:off x="1113183" y="3622813"/>
            <a:ext cx="2014330" cy="485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Female </a:t>
            </a:r>
          </a:p>
        </p:txBody>
      </p:sp>
      <p:cxnSp>
        <p:nvCxnSpPr>
          <p:cNvPr id="20" name="Straight Arrow Connector 19">
            <a:extLst>
              <a:ext uri="{FF2B5EF4-FFF2-40B4-BE49-F238E27FC236}">
                <a16:creationId xmlns:a16="http://schemas.microsoft.com/office/drawing/2014/main" id="{0795AC93-68FB-4AC4-BEF8-73862416E2C4}"/>
              </a:ext>
            </a:extLst>
          </p:cNvPr>
          <p:cNvCxnSpPr>
            <a:cxnSpLocks/>
            <a:stCxn id="4" idx="2"/>
          </p:cNvCxnSpPr>
          <p:nvPr/>
        </p:nvCxnSpPr>
        <p:spPr>
          <a:xfrm>
            <a:off x="1981200" y="2411896"/>
            <a:ext cx="6626" cy="3959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9B183DA-8421-46B2-8E44-41425DABC7A1}"/>
              </a:ext>
            </a:extLst>
          </p:cNvPr>
          <p:cNvCxnSpPr>
            <a:stCxn id="10" idx="2"/>
            <a:endCxn id="18" idx="0"/>
          </p:cNvCxnSpPr>
          <p:nvPr/>
        </p:nvCxnSpPr>
        <p:spPr>
          <a:xfrm>
            <a:off x="2120348" y="3361082"/>
            <a:ext cx="0" cy="2617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210701F1-2D49-42CC-8CB1-398272934550}"/>
              </a:ext>
            </a:extLst>
          </p:cNvPr>
          <p:cNvSpPr/>
          <p:nvPr/>
        </p:nvSpPr>
        <p:spPr>
          <a:xfrm>
            <a:off x="7142921" y="4446105"/>
            <a:ext cx="1921568" cy="439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motivated</a:t>
            </a:r>
          </a:p>
        </p:txBody>
      </p:sp>
      <p:sp>
        <p:nvSpPr>
          <p:cNvPr id="21" name="Rectangle 20">
            <a:extLst>
              <a:ext uri="{FF2B5EF4-FFF2-40B4-BE49-F238E27FC236}">
                <a16:creationId xmlns:a16="http://schemas.microsoft.com/office/drawing/2014/main" id="{A4BEA697-3F36-4720-80BD-8E3C04AFD046}"/>
              </a:ext>
            </a:extLst>
          </p:cNvPr>
          <p:cNvSpPr/>
          <p:nvPr/>
        </p:nvSpPr>
        <p:spPr>
          <a:xfrm>
            <a:off x="7142922" y="5121964"/>
            <a:ext cx="1948070"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Spontaneous </a:t>
            </a:r>
          </a:p>
        </p:txBody>
      </p:sp>
      <p:sp>
        <p:nvSpPr>
          <p:cNvPr id="22" name="Footer Placeholder 21">
            <a:extLst>
              <a:ext uri="{FF2B5EF4-FFF2-40B4-BE49-F238E27FC236}">
                <a16:creationId xmlns:a16="http://schemas.microsoft.com/office/drawing/2014/main" id="{F4CD2D12-E7D1-4E30-985F-1A35483D8123}"/>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0671000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661CF-361B-471F-8E49-7B85758F755E}"/>
              </a:ext>
            </a:extLst>
          </p:cNvPr>
          <p:cNvSpPr>
            <a:spLocks noGrp="1"/>
          </p:cNvSpPr>
          <p:nvPr>
            <p:ph type="title"/>
          </p:nvPr>
        </p:nvSpPr>
        <p:spPr>
          <a:xfrm>
            <a:off x="1066800" y="642594"/>
            <a:ext cx="10058400" cy="510345"/>
          </a:xfrm>
        </p:spPr>
        <p:txBody>
          <a:bodyPr>
            <a:normAutofit fontScale="90000"/>
          </a:bodyPr>
          <a:lstStyle/>
          <a:p>
            <a:r>
              <a:rPr lang="en-IN" b="1" dirty="0"/>
              <a:t>COMPARISON</a:t>
            </a:r>
          </a:p>
        </p:txBody>
      </p:sp>
      <p:sp>
        <p:nvSpPr>
          <p:cNvPr id="3" name="Text Placeholder 2">
            <a:extLst>
              <a:ext uri="{FF2B5EF4-FFF2-40B4-BE49-F238E27FC236}">
                <a16:creationId xmlns:a16="http://schemas.microsoft.com/office/drawing/2014/main" id="{E416FFA2-9A95-4420-95B1-0A737F254C3E}"/>
              </a:ext>
            </a:extLst>
          </p:cNvPr>
          <p:cNvSpPr>
            <a:spLocks noGrp="1"/>
          </p:cNvSpPr>
          <p:nvPr>
            <p:ph type="body" idx="1"/>
          </p:nvPr>
        </p:nvSpPr>
        <p:spPr>
          <a:xfrm>
            <a:off x="1069848" y="1152939"/>
            <a:ext cx="4663440" cy="640080"/>
          </a:xfrm>
        </p:spPr>
        <p:txBody>
          <a:bodyPr/>
          <a:lstStyle/>
          <a:p>
            <a:r>
              <a:rPr lang="en-IN" dirty="0"/>
              <a:t>INTRAPRENEUR</a:t>
            </a:r>
          </a:p>
        </p:txBody>
      </p:sp>
      <p:sp>
        <p:nvSpPr>
          <p:cNvPr id="4" name="Content Placeholder 3">
            <a:extLst>
              <a:ext uri="{FF2B5EF4-FFF2-40B4-BE49-F238E27FC236}">
                <a16:creationId xmlns:a16="http://schemas.microsoft.com/office/drawing/2014/main" id="{2161ECA2-E66D-46B4-A8D9-ECF82D012179}"/>
              </a:ext>
            </a:extLst>
          </p:cNvPr>
          <p:cNvSpPr>
            <a:spLocks noGrp="1"/>
          </p:cNvSpPr>
          <p:nvPr>
            <p:ph sz="half" idx="2"/>
          </p:nvPr>
        </p:nvSpPr>
        <p:spPr>
          <a:xfrm>
            <a:off x="1069848" y="1793020"/>
            <a:ext cx="4663440" cy="4163278"/>
          </a:xfrm>
        </p:spPr>
        <p:txBody>
          <a:bodyPr>
            <a:normAutofit fontScale="92500"/>
          </a:bodyPr>
          <a:lstStyle/>
          <a:p>
            <a:r>
              <a:rPr lang="en-IN" dirty="0"/>
              <a:t>Semi dependent on owners and promoters of the organisation.</a:t>
            </a:r>
          </a:p>
          <a:p>
            <a:r>
              <a:rPr lang="en-IN" dirty="0"/>
              <a:t>They neither raises capital nor guarantee any returns on capital</a:t>
            </a:r>
          </a:p>
          <a:p>
            <a:r>
              <a:rPr lang="en-IN" dirty="0"/>
              <a:t>He is from within the organisation</a:t>
            </a:r>
          </a:p>
          <a:p>
            <a:r>
              <a:rPr lang="en-IN" dirty="0" err="1"/>
              <a:t>Doesnot</a:t>
            </a:r>
            <a:r>
              <a:rPr lang="en-IN" dirty="0"/>
              <a:t> bear the risk of business fully but develop and operate the business.</a:t>
            </a:r>
          </a:p>
          <a:p>
            <a:r>
              <a:rPr lang="en-IN" dirty="0"/>
              <a:t>Lack ownership and control</a:t>
            </a:r>
          </a:p>
          <a:p>
            <a:r>
              <a:rPr lang="en-IN" dirty="0"/>
              <a:t>Primary motive is corporate reward</a:t>
            </a:r>
          </a:p>
          <a:p>
            <a:r>
              <a:rPr lang="en-IN" dirty="0"/>
              <a:t>Decision need to be approved.</a:t>
            </a:r>
          </a:p>
          <a:p>
            <a:r>
              <a:rPr lang="en-IN" dirty="0"/>
              <a:t>Entry requires special qualification</a:t>
            </a:r>
          </a:p>
        </p:txBody>
      </p:sp>
      <p:sp>
        <p:nvSpPr>
          <p:cNvPr id="5" name="Text Placeholder 4">
            <a:extLst>
              <a:ext uri="{FF2B5EF4-FFF2-40B4-BE49-F238E27FC236}">
                <a16:creationId xmlns:a16="http://schemas.microsoft.com/office/drawing/2014/main" id="{13618A27-1038-4BB8-A627-49C54F434515}"/>
              </a:ext>
            </a:extLst>
          </p:cNvPr>
          <p:cNvSpPr>
            <a:spLocks noGrp="1"/>
          </p:cNvSpPr>
          <p:nvPr>
            <p:ph type="body" sz="quarter" idx="3"/>
          </p:nvPr>
        </p:nvSpPr>
        <p:spPr>
          <a:xfrm>
            <a:off x="6458712" y="1152939"/>
            <a:ext cx="4663440" cy="640080"/>
          </a:xfrm>
        </p:spPr>
        <p:txBody>
          <a:bodyPr/>
          <a:lstStyle/>
          <a:p>
            <a:r>
              <a:rPr lang="en-IN" dirty="0"/>
              <a:t>ENTREPRENEUR</a:t>
            </a:r>
          </a:p>
        </p:txBody>
      </p:sp>
      <p:sp>
        <p:nvSpPr>
          <p:cNvPr id="6" name="Content Placeholder 5">
            <a:extLst>
              <a:ext uri="{FF2B5EF4-FFF2-40B4-BE49-F238E27FC236}">
                <a16:creationId xmlns:a16="http://schemas.microsoft.com/office/drawing/2014/main" id="{4055CDB8-8B23-486E-8FE7-E728D4E10A3C}"/>
              </a:ext>
            </a:extLst>
          </p:cNvPr>
          <p:cNvSpPr>
            <a:spLocks noGrp="1"/>
          </p:cNvSpPr>
          <p:nvPr>
            <p:ph sz="quarter" idx="4"/>
          </p:nvPr>
        </p:nvSpPr>
        <p:spPr>
          <a:xfrm>
            <a:off x="6458712" y="1793019"/>
            <a:ext cx="4663440" cy="4163961"/>
          </a:xfrm>
        </p:spPr>
        <p:txBody>
          <a:bodyPr>
            <a:normAutofit fontScale="92500"/>
          </a:bodyPr>
          <a:lstStyle/>
          <a:p>
            <a:r>
              <a:rPr lang="en-IN" dirty="0"/>
              <a:t>He is an independent businessman.</a:t>
            </a:r>
          </a:p>
          <a:p>
            <a:r>
              <a:rPr lang="en-IN" dirty="0"/>
              <a:t>He raises capital from various sources and guarantees ROI</a:t>
            </a:r>
          </a:p>
          <a:p>
            <a:r>
              <a:rPr lang="en-IN" dirty="0"/>
              <a:t>He is an outsider.</a:t>
            </a:r>
          </a:p>
          <a:p>
            <a:r>
              <a:rPr lang="en-IN" dirty="0"/>
              <a:t>Bears the entire risk of the business.</a:t>
            </a:r>
          </a:p>
          <a:p>
            <a:r>
              <a:rPr lang="en-IN" dirty="0"/>
              <a:t>Possess ownership and control.</a:t>
            </a:r>
          </a:p>
          <a:p>
            <a:r>
              <a:rPr lang="en-IN" dirty="0"/>
              <a:t>Rewards are independence, innovation and profit.</a:t>
            </a:r>
          </a:p>
          <a:p>
            <a:r>
              <a:rPr lang="en-IN" dirty="0"/>
              <a:t>Make their own decision.</a:t>
            </a:r>
          </a:p>
          <a:p>
            <a:r>
              <a:rPr lang="en-IN" dirty="0"/>
              <a:t>No entry level qualification required.</a:t>
            </a:r>
          </a:p>
        </p:txBody>
      </p:sp>
      <p:sp>
        <p:nvSpPr>
          <p:cNvPr id="7" name="Footer Placeholder 6">
            <a:extLst>
              <a:ext uri="{FF2B5EF4-FFF2-40B4-BE49-F238E27FC236}">
                <a16:creationId xmlns:a16="http://schemas.microsoft.com/office/drawing/2014/main" id="{D99B62F2-6E5D-4D13-9013-2C6C4A20D685}"/>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3119728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E7D009-7609-4E78-A88F-6B7E69D23E80}"/>
              </a:ext>
            </a:extLst>
          </p:cNvPr>
          <p:cNvSpPr/>
          <p:nvPr/>
        </p:nvSpPr>
        <p:spPr>
          <a:xfrm>
            <a:off x="318051" y="923116"/>
            <a:ext cx="11463131" cy="1477328"/>
          </a:xfrm>
          <a:prstGeom prst="rect">
            <a:avLst/>
          </a:prstGeom>
        </p:spPr>
        <p:txBody>
          <a:bodyPr wrap="square">
            <a:spAutoFit/>
          </a:bodyPr>
          <a:lstStyle/>
          <a:p>
            <a:r>
              <a:rPr lang="en-IN" b="1" dirty="0">
                <a:solidFill>
                  <a:srgbClr val="333333"/>
                </a:solidFill>
                <a:latin typeface="Lato"/>
              </a:rPr>
              <a:t>1. Infosys Technologies</a:t>
            </a:r>
          </a:p>
          <a:p>
            <a:r>
              <a:rPr lang="en-IN" dirty="0" err="1">
                <a:latin typeface="Lato"/>
              </a:rPr>
              <a:t>Navin</a:t>
            </a:r>
            <a:r>
              <a:rPr lang="en-IN" dirty="0">
                <a:latin typeface="Lato"/>
              </a:rPr>
              <a:t> </a:t>
            </a:r>
            <a:r>
              <a:rPr lang="en-IN" dirty="0" err="1">
                <a:latin typeface="Lato"/>
              </a:rPr>
              <a:t>Budhiraja</a:t>
            </a:r>
            <a:r>
              <a:rPr lang="en-IN" dirty="0">
                <a:latin typeface="Lato"/>
              </a:rPr>
              <a:t>, head of architecture and technology at Infosys, attempted to set intrapreneurship examples within the organization. With the Zero Distance Innovation Programme, Infosys have been able to create an environment where its employees can think beyond their day-to-day jobs and bring process improvements and innovation.</a:t>
            </a:r>
            <a:endParaRPr lang="en-IN" b="0" i="0" dirty="0">
              <a:effectLst/>
              <a:latin typeface="Lato"/>
            </a:endParaRPr>
          </a:p>
        </p:txBody>
      </p:sp>
      <p:sp>
        <p:nvSpPr>
          <p:cNvPr id="3" name="Rectangle 2">
            <a:extLst>
              <a:ext uri="{FF2B5EF4-FFF2-40B4-BE49-F238E27FC236}">
                <a16:creationId xmlns:a16="http://schemas.microsoft.com/office/drawing/2014/main" id="{81D94A52-4C98-4317-8418-903FFDADE861}"/>
              </a:ext>
            </a:extLst>
          </p:cNvPr>
          <p:cNvSpPr/>
          <p:nvPr/>
        </p:nvSpPr>
        <p:spPr>
          <a:xfrm>
            <a:off x="318051" y="2413338"/>
            <a:ext cx="11463131" cy="1200329"/>
          </a:xfrm>
          <a:prstGeom prst="rect">
            <a:avLst/>
          </a:prstGeom>
        </p:spPr>
        <p:txBody>
          <a:bodyPr wrap="square">
            <a:spAutoFit/>
          </a:bodyPr>
          <a:lstStyle/>
          <a:p>
            <a:r>
              <a:rPr lang="en-IN" b="1" dirty="0">
                <a:solidFill>
                  <a:srgbClr val="333333"/>
                </a:solidFill>
                <a:latin typeface="Lato"/>
              </a:rPr>
              <a:t>2. ITC India</a:t>
            </a:r>
          </a:p>
          <a:p>
            <a:r>
              <a:rPr lang="en-IN" dirty="0">
                <a:latin typeface="Lato"/>
              </a:rPr>
              <a:t>The idea of e-</a:t>
            </a:r>
            <a:r>
              <a:rPr lang="en-IN" dirty="0" err="1">
                <a:latin typeface="Lato"/>
              </a:rPr>
              <a:t>choupal</a:t>
            </a:r>
            <a:r>
              <a:rPr lang="en-IN" dirty="0">
                <a:latin typeface="Lato"/>
              </a:rPr>
              <a:t>, an ITC division germinated when Sivakumar a manager in the ITC Group’s agribusiness unit, approached ITC’s chairman, with a request of Rs 50 lakh to test an idea. He wanted to procure farm produce from soya farmers in Madhya Pradesh, thereby eliminating middlemen.</a:t>
            </a:r>
            <a:endParaRPr lang="en-IN" b="0" i="0" dirty="0">
              <a:effectLst/>
              <a:latin typeface="Lato"/>
            </a:endParaRPr>
          </a:p>
        </p:txBody>
      </p:sp>
      <p:sp>
        <p:nvSpPr>
          <p:cNvPr id="5" name="Rectangle 4">
            <a:extLst>
              <a:ext uri="{FF2B5EF4-FFF2-40B4-BE49-F238E27FC236}">
                <a16:creationId xmlns:a16="http://schemas.microsoft.com/office/drawing/2014/main" id="{A92279BE-E4E6-4EFF-8F4B-B96EA3612285}"/>
              </a:ext>
            </a:extLst>
          </p:cNvPr>
          <p:cNvSpPr/>
          <p:nvPr/>
        </p:nvSpPr>
        <p:spPr>
          <a:xfrm>
            <a:off x="410818" y="3613667"/>
            <a:ext cx="11370364" cy="1477328"/>
          </a:xfrm>
          <a:prstGeom prst="rect">
            <a:avLst/>
          </a:prstGeom>
        </p:spPr>
        <p:txBody>
          <a:bodyPr wrap="square">
            <a:spAutoFit/>
          </a:bodyPr>
          <a:lstStyle/>
          <a:p>
            <a:r>
              <a:rPr lang="en-IN" b="1" dirty="0">
                <a:solidFill>
                  <a:srgbClr val="333333"/>
                </a:solidFill>
                <a:latin typeface="Lato"/>
              </a:rPr>
              <a:t>3. Google (Alphabet)</a:t>
            </a:r>
          </a:p>
          <a:p>
            <a:r>
              <a:rPr lang="en-IN" dirty="0">
                <a:latin typeface="Lato"/>
              </a:rPr>
              <a:t>Google’s best products are the outcome of its 20% time policy. Google allows twenty percent of the total time that an employee spent working in the organization for personal projects. Some of its key products like Gmail, Google News, Google </a:t>
            </a:r>
            <a:r>
              <a:rPr lang="en-IN" dirty="0" err="1">
                <a:latin typeface="Lato"/>
              </a:rPr>
              <a:t>Adsense</a:t>
            </a:r>
            <a:r>
              <a:rPr lang="en-IN" dirty="0">
                <a:latin typeface="Lato"/>
              </a:rPr>
              <a:t>, Driverless Cars, Google Glasses, etc. have come into existence due to its intrapreneurial spirit. Krishna Bharat created Google News which is a highly successful product of Google</a:t>
            </a:r>
            <a:endParaRPr lang="en-IN" b="0" i="0" dirty="0">
              <a:effectLst/>
              <a:latin typeface="Lato"/>
            </a:endParaRPr>
          </a:p>
        </p:txBody>
      </p:sp>
      <p:sp>
        <p:nvSpPr>
          <p:cNvPr id="6" name="Rectangle 5">
            <a:extLst>
              <a:ext uri="{FF2B5EF4-FFF2-40B4-BE49-F238E27FC236}">
                <a16:creationId xmlns:a16="http://schemas.microsoft.com/office/drawing/2014/main" id="{5352CED5-257C-48AB-A5F2-A1DFEBD6ADF1}"/>
              </a:ext>
            </a:extLst>
          </p:cNvPr>
          <p:cNvSpPr/>
          <p:nvPr/>
        </p:nvSpPr>
        <p:spPr>
          <a:xfrm>
            <a:off x="410819" y="4951777"/>
            <a:ext cx="11251094" cy="1384995"/>
          </a:xfrm>
          <a:prstGeom prst="rect">
            <a:avLst/>
          </a:prstGeom>
        </p:spPr>
        <p:txBody>
          <a:bodyPr wrap="square">
            <a:spAutoFit/>
          </a:bodyPr>
          <a:lstStyle/>
          <a:p>
            <a:r>
              <a:rPr lang="en-IN" b="1" dirty="0"/>
              <a:t>4</a:t>
            </a:r>
            <a:r>
              <a:rPr lang="en-IN" sz="1600" b="1" dirty="0"/>
              <a:t>.Bosch IERO</a:t>
            </a:r>
          </a:p>
          <a:p>
            <a:r>
              <a:rPr lang="en-IN" sz="1600" dirty="0"/>
              <a:t>IERO is an artificial intelligence-based retail recommendation engine that empowers businesses working in retail, hospitality and automotive industries.  This idea stemmed from Hemanth and Pawan, who were funded and supported by Bosch India. Currently, IERO has close to ten clients who want to implement AI in their retail business</a:t>
            </a:r>
            <a:r>
              <a:rPr lang="en-IN" dirty="0"/>
              <a:t>. </a:t>
            </a:r>
          </a:p>
        </p:txBody>
      </p:sp>
      <p:sp>
        <p:nvSpPr>
          <p:cNvPr id="4" name="Footer Placeholder 3">
            <a:extLst>
              <a:ext uri="{FF2B5EF4-FFF2-40B4-BE49-F238E27FC236}">
                <a16:creationId xmlns:a16="http://schemas.microsoft.com/office/drawing/2014/main" id="{F4D96EAF-DDC4-4247-9953-7513DEC235F8}"/>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0316228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ake in India' and women entrepreneurs make for a winning combination-  SheThePeople TV">
            <a:extLst>
              <a:ext uri="{FF2B5EF4-FFF2-40B4-BE49-F238E27FC236}">
                <a16:creationId xmlns:a16="http://schemas.microsoft.com/office/drawing/2014/main" id="{54B94615-6E27-4928-98EA-59AE7995CE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14" y="397565"/>
            <a:ext cx="11423374" cy="608274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3A4675A9-D1C5-4C5D-89CC-72133F992D24}"/>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7204511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97E6380-FED3-44AE-8F9B-4E30E68AE561}"/>
              </a:ext>
            </a:extLst>
          </p:cNvPr>
          <p:cNvSpPr/>
          <p:nvPr/>
        </p:nvSpPr>
        <p:spPr>
          <a:xfrm>
            <a:off x="311426" y="1150206"/>
            <a:ext cx="11569148" cy="5262979"/>
          </a:xfrm>
          <a:prstGeom prst="rect">
            <a:avLst/>
          </a:prstGeom>
        </p:spPr>
        <p:txBody>
          <a:bodyPr wrap="square">
            <a:spAutoFit/>
          </a:bodyPr>
          <a:lstStyle/>
          <a:p>
            <a:pPr>
              <a:buFont typeface="+mj-lt"/>
              <a:buAutoNum type="arabicPeriod"/>
            </a:pPr>
            <a:r>
              <a:rPr lang="en-IN" sz="2400" dirty="0">
                <a:solidFill>
                  <a:srgbClr val="292C44"/>
                </a:solidFill>
                <a:latin typeface="Montserrat"/>
              </a:rPr>
              <a:t>Of the </a:t>
            </a:r>
            <a:r>
              <a:rPr lang="en-IN" sz="2400" u="sng" dirty="0">
                <a:solidFill>
                  <a:srgbClr val="425D92"/>
                </a:solidFill>
                <a:latin typeface="Montserrat"/>
                <a:hlinkClick r:id="rId2"/>
              </a:rPr>
              <a:t>58.5 million entrepreneurs</a:t>
            </a:r>
            <a:r>
              <a:rPr lang="en-IN" sz="2400" dirty="0">
                <a:solidFill>
                  <a:srgbClr val="292C44"/>
                </a:solidFill>
                <a:latin typeface="Montserrat"/>
              </a:rPr>
              <a:t> in India, nearly 14% are women.</a:t>
            </a:r>
          </a:p>
          <a:p>
            <a:pPr>
              <a:buFont typeface="+mj-lt"/>
              <a:buAutoNum type="arabicPeriod"/>
            </a:pPr>
            <a:r>
              <a:rPr lang="en-IN" sz="2400" dirty="0">
                <a:solidFill>
                  <a:srgbClr val="292C44"/>
                </a:solidFill>
                <a:latin typeface="Montserrat"/>
              </a:rPr>
              <a:t>Indian women-owned businesses provide employment for </a:t>
            </a:r>
            <a:r>
              <a:rPr lang="en-IN" sz="2400" u="sng" dirty="0">
                <a:solidFill>
                  <a:srgbClr val="425D92"/>
                </a:solidFill>
                <a:latin typeface="Montserrat"/>
                <a:hlinkClick r:id="rId3"/>
              </a:rPr>
              <a:t>13.45 million</a:t>
            </a:r>
            <a:r>
              <a:rPr lang="en-IN" sz="2400" dirty="0">
                <a:solidFill>
                  <a:srgbClr val="292C44"/>
                </a:solidFill>
                <a:latin typeface="Montserrat"/>
              </a:rPr>
              <a:t> people.</a:t>
            </a:r>
          </a:p>
          <a:p>
            <a:pPr>
              <a:buFont typeface="+mj-lt"/>
              <a:buAutoNum type="arabicPeriod"/>
            </a:pPr>
            <a:r>
              <a:rPr lang="en-IN" sz="2400" dirty="0">
                <a:solidFill>
                  <a:srgbClr val="292C44"/>
                </a:solidFill>
                <a:latin typeface="Montserrat"/>
              </a:rPr>
              <a:t>About </a:t>
            </a:r>
            <a:r>
              <a:rPr lang="en-IN" sz="2400" u="sng" dirty="0">
                <a:solidFill>
                  <a:srgbClr val="425D92"/>
                </a:solidFill>
                <a:latin typeface="Montserrat"/>
                <a:hlinkClick r:id="rId3"/>
              </a:rPr>
              <a:t>1/3</a:t>
            </a:r>
            <a:r>
              <a:rPr lang="en-IN" sz="2400" dirty="0">
                <a:solidFill>
                  <a:srgbClr val="292C44"/>
                </a:solidFill>
                <a:latin typeface="Montserrat"/>
              </a:rPr>
              <a:t> of Indian women </a:t>
            </a:r>
            <a:r>
              <a:rPr lang="en-IN" sz="2400" dirty="0" err="1">
                <a:solidFill>
                  <a:srgbClr val="292C44"/>
                </a:solidFill>
                <a:latin typeface="Montserrat"/>
              </a:rPr>
              <a:t>entreprenurs</a:t>
            </a:r>
            <a:r>
              <a:rPr lang="en-IN" sz="2400" dirty="0">
                <a:solidFill>
                  <a:srgbClr val="292C44"/>
                </a:solidFill>
                <a:latin typeface="Montserrat"/>
              </a:rPr>
              <a:t> work in the agriculture sector, followed by manufacturing and retail trade. </a:t>
            </a:r>
          </a:p>
          <a:p>
            <a:pPr>
              <a:buFont typeface="+mj-lt"/>
              <a:buAutoNum type="arabicPeriod"/>
            </a:pPr>
            <a:r>
              <a:rPr lang="en-IN" sz="2400" dirty="0">
                <a:solidFill>
                  <a:srgbClr val="292C44"/>
                </a:solidFill>
                <a:latin typeface="Montserrat"/>
              </a:rPr>
              <a:t>In 2017, only</a:t>
            </a:r>
            <a:r>
              <a:rPr lang="en-IN" sz="2400" u="sng" dirty="0">
                <a:solidFill>
                  <a:srgbClr val="425D92"/>
                </a:solidFill>
                <a:latin typeface="Montserrat"/>
                <a:hlinkClick r:id="rId4"/>
              </a:rPr>
              <a:t> 2%</a:t>
            </a:r>
            <a:r>
              <a:rPr lang="en-IN" sz="2400" dirty="0">
                <a:solidFill>
                  <a:srgbClr val="292C44"/>
                </a:solidFill>
                <a:latin typeface="Montserrat"/>
              </a:rPr>
              <a:t> of </a:t>
            </a:r>
            <a:r>
              <a:rPr lang="en-IN" sz="2400" dirty="0" err="1">
                <a:solidFill>
                  <a:srgbClr val="292C44"/>
                </a:solidFill>
                <a:latin typeface="Montserrat"/>
              </a:rPr>
              <a:t>startup</a:t>
            </a:r>
            <a:r>
              <a:rPr lang="en-IN" sz="2400" dirty="0">
                <a:solidFill>
                  <a:srgbClr val="292C44"/>
                </a:solidFill>
                <a:latin typeface="Montserrat"/>
              </a:rPr>
              <a:t> funding went to a woman founder.</a:t>
            </a:r>
          </a:p>
          <a:p>
            <a:pPr>
              <a:buFont typeface="+mj-lt"/>
              <a:buAutoNum type="arabicPeriod"/>
            </a:pPr>
            <a:r>
              <a:rPr lang="en-IN" sz="2400" dirty="0">
                <a:solidFill>
                  <a:srgbClr val="292C44"/>
                </a:solidFill>
                <a:latin typeface="Montserrat"/>
              </a:rPr>
              <a:t>The </a:t>
            </a:r>
            <a:r>
              <a:rPr lang="en-IN" sz="2400" u="sng" dirty="0">
                <a:solidFill>
                  <a:srgbClr val="425D92"/>
                </a:solidFill>
                <a:latin typeface="Montserrat"/>
                <a:hlinkClick r:id="rId5"/>
              </a:rPr>
              <a:t>top 10 fund raises</a:t>
            </a:r>
            <a:r>
              <a:rPr lang="en-IN" sz="2400" dirty="0">
                <a:solidFill>
                  <a:srgbClr val="292C44"/>
                </a:solidFill>
                <a:latin typeface="Montserrat"/>
              </a:rPr>
              <a:t> of 2017 added up to $8.5 billion. The top 10 fund raises by a female-led </a:t>
            </a:r>
            <a:r>
              <a:rPr lang="en-IN" sz="2400" dirty="0" err="1">
                <a:solidFill>
                  <a:srgbClr val="292C44"/>
                </a:solidFill>
                <a:latin typeface="Montserrat"/>
              </a:rPr>
              <a:t>startup</a:t>
            </a:r>
            <a:r>
              <a:rPr lang="en-IN" sz="2400" dirty="0">
                <a:solidFill>
                  <a:srgbClr val="292C44"/>
                </a:solidFill>
                <a:latin typeface="Montserrat"/>
              </a:rPr>
              <a:t> accounted for only $136 million.</a:t>
            </a:r>
          </a:p>
          <a:p>
            <a:pPr>
              <a:buFont typeface="+mj-lt"/>
              <a:buAutoNum type="arabicPeriod"/>
            </a:pPr>
            <a:r>
              <a:rPr lang="en-IN" sz="2400" dirty="0">
                <a:solidFill>
                  <a:srgbClr val="292C44"/>
                </a:solidFill>
                <a:latin typeface="Montserrat"/>
              </a:rPr>
              <a:t>A 2015 study by </a:t>
            </a:r>
            <a:r>
              <a:rPr lang="en-IN" sz="2400" u="sng" dirty="0">
                <a:solidFill>
                  <a:srgbClr val="425D92"/>
                </a:solidFill>
                <a:latin typeface="Montserrat"/>
                <a:hlinkClick r:id="rId6"/>
              </a:rPr>
              <a:t>McKinsey Global Institute</a:t>
            </a:r>
            <a:r>
              <a:rPr lang="en-IN" sz="2400" dirty="0">
                <a:solidFill>
                  <a:srgbClr val="292C44"/>
                </a:solidFill>
                <a:latin typeface="Montserrat"/>
              </a:rPr>
              <a:t> shows India's GDP could rise by between 16-60% by 2025 if women participated equally with men in the economy. Projections show that this could mean a whopping $2.9 trillion added to the economy.</a:t>
            </a:r>
          </a:p>
          <a:p>
            <a:pPr>
              <a:buFont typeface="+mj-lt"/>
              <a:buAutoNum type="arabicPeriod"/>
            </a:pPr>
            <a:r>
              <a:rPr lang="en-IN" sz="2400" u="sng" dirty="0">
                <a:solidFill>
                  <a:srgbClr val="425D92"/>
                </a:solidFill>
                <a:latin typeface="Montserrat"/>
                <a:hlinkClick r:id="rId7"/>
              </a:rPr>
              <a:t>30%</a:t>
            </a:r>
            <a:r>
              <a:rPr lang="en-IN" sz="2400" dirty="0">
                <a:solidFill>
                  <a:srgbClr val="292C44"/>
                </a:solidFill>
                <a:latin typeface="Montserrat"/>
              </a:rPr>
              <a:t> of India's tech workforce is female. Although, </a:t>
            </a:r>
            <a:r>
              <a:rPr lang="en-IN" sz="2400" u="sng" dirty="0">
                <a:solidFill>
                  <a:srgbClr val="425D92"/>
                </a:solidFill>
                <a:latin typeface="Montserrat"/>
                <a:hlinkClick r:id="rId8"/>
              </a:rPr>
              <a:t>51%</a:t>
            </a:r>
            <a:r>
              <a:rPr lang="en-IN" sz="2400" dirty="0">
                <a:solidFill>
                  <a:srgbClr val="292C44"/>
                </a:solidFill>
                <a:latin typeface="Montserrat"/>
              </a:rPr>
              <a:t> of entry-level jobs in India's IT and BPM industries are women, indicating that women are leaving at junior and mid-levels.</a:t>
            </a:r>
          </a:p>
          <a:p>
            <a:pPr>
              <a:buFont typeface="+mj-lt"/>
              <a:buAutoNum type="arabicPeriod"/>
            </a:pPr>
            <a:r>
              <a:rPr lang="en-IN" sz="2400" u="sng" dirty="0">
                <a:solidFill>
                  <a:srgbClr val="425D92"/>
                </a:solidFill>
                <a:latin typeface="Montserrat"/>
                <a:hlinkClick r:id="rId9"/>
              </a:rPr>
              <a:t>Radhika Aggarwal</a:t>
            </a:r>
            <a:r>
              <a:rPr lang="en-IN" sz="2400" dirty="0">
                <a:solidFill>
                  <a:srgbClr val="292C44"/>
                </a:solidFill>
                <a:latin typeface="Montserrat"/>
              </a:rPr>
              <a:t> of e-commerce marketplace </a:t>
            </a:r>
            <a:r>
              <a:rPr lang="en-IN" sz="2400" dirty="0" err="1">
                <a:solidFill>
                  <a:srgbClr val="292C44"/>
                </a:solidFill>
                <a:latin typeface="Montserrat"/>
              </a:rPr>
              <a:t>ShopClues</a:t>
            </a:r>
            <a:r>
              <a:rPr lang="en-IN" sz="2400" dirty="0">
                <a:solidFill>
                  <a:srgbClr val="292C44"/>
                </a:solidFill>
                <a:latin typeface="Montserrat"/>
              </a:rPr>
              <a:t> made history as India’s first female co-founder of a billion-dollar company.</a:t>
            </a:r>
            <a:endParaRPr lang="en-IN" sz="2400" b="0" i="0" dirty="0">
              <a:solidFill>
                <a:srgbClr val="292C44"/>
              </a:solidFill>
              <a:effectLst/>
              <a:latin typeface="Montserrat"/>
            </a:endParaRPr>
          </a:p>
        </p:txBody>
      </p:sp>
      <p:sp>
        <p:nvSpPr>
          <p:cNvPr id="3" name="Oval 2">
            <a:extLst>
              <a:ext uri="{FF2B5EF4-FFF2-40B4-BE49-F238E27FC236}">
                <a16:creationId xmlns:a16="http://schemas.microsoft.com/office/drawing/2014/main" id="{758E8D24-1643-464E-85BD-4188A21681A8}"/>
              </a:ext>
            </a:extLst>
          </p:cNvPr>
          <p:cNvSpPr/>
          <p:nvPr/>
        </p:nvSpPr>
        <p:spPr>
          <a:xfrm>
            <a:off x="1444487" y="477078"/>
            <a:ext cx="10005391"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FACTS ABOUT WOMEN ENTREPRENEURSHIP IN INDIA</a:t>
            </a:r>
          </a:p>
        </p:txBody>
      </p:sp>
      <p:sp>
        <p:nvSpPr>
          <p:cNvPr id="4" name="Footer Placeholder 3">
            <a:extLst>
              <a:ext uri="{FF2B5EF4-FFF2-40B4-BE49-F238E27FC236}">
                <a16:creationId xmlns:a16="http://schemas.microsoft.com/office/drawing/2014/main" id="{EC701F27-70E3-4577-ACF6-5E02544EDF97}"/>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3375363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icha-kar-women-entrepreneurs-india-1-1">
            <a:extLst>
              <a:ext uri="{FF2B5EF4-FFF2-40B4-BE49-F238E27FC236}">
                <a16:creationId xmlns:a16="http://schemas.microsoft.com/office/drawing/2014/main" id="{411B3DD7-27A9-4E9C-B934-A2A64F3D08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5026" y="612914"/>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D1746762-591C-4D18-941E-88C05309CA9C}"/>
              </a:ext>
            </a:extLst>
          </p:cNvPr>
          <p:cNvPicPr>
            <a:picLocks noChangeAspect="1"/>
          </p:cNvPicPr>
          <p:nvPr/>
        </p:nvPicPr>
        <p:blipFill>
          <a:blip r:embed="rId3"/>
          <a:stretch>
            <a:fillRect/>
          </a:stretch>
        </p:blipFill>
        <p:spPr>
          <a:xfrm>
            <a:off x="9057860" y="612914"/>
            <a:ext cx="2438400" cy="2438400"/>
          </a:xfrm>
          <a:prstGeom prst="rect">
            <a:avLst/>
          </a:prstGeom>
        </p:spPr>
      </p:pic>
      <p:pic>
        <p:nvPicPr>
          <p:cNvPr id="3" name="Picture 2">
            <a:extLst>
              <a:ext uri="{FF2B5EF4-FFF2-40B4-BE49-F238E27FC236}">
                <a16:creationId xmlns:a16="http://schemas.microsoft.com/office/drawing/2014/main" id="{8A055359-5403-4F30-B563-56885F069CC4}"/>
              </a:ext>
            </a:extLst>
          </p:cNvPr>
          <p:cNvPicPr>
            <a:picLocks noChangeAspect="1"/>
          </p:cNvPicPr>
          <p:nvPr/>
        </p:nvPicPr>
        <p:blipFill>
          <a:blip r:embed="rId4"/>
          <a:stretch>
            <a:fillRect/>
          </a:stretch>
        </p:blipFill>
        <p:spPr>
          <a:xfrm>
            <a:off x="3452192" y="612914"/>
            <a:ext cx="2438400" cy="2438400"/>
          </a:xfrm>
          <a:prstGeom prst="rect">
            <a:avLst/>
          </a:prstGeom>
        </p:spPr>
      </p:pic>
      <p:pic>
        <p:nvPicPr>
          <p:cNvPr id="4" name="Picture 3">
            <a:extLst>
              <a:ext uri="{FF2B5EF4-FFF2-40B4-BE49-F238E27FC236}">
                <a16:creationId xmlns:a16="http://schemas.microsoft.com/office/drawing/2014/main" id="{F5D17AD6-1607-41CF-B89B-C4C5A95FF104}"/>
              </a:ext>
            </a:extLst>
          </p:cNvPr>
          <p:cNvPicPr>
            <a:picLocks noChangeAspect="1"/>
          </p:cNvPicPr>
          <p:nvPr/>
        </p:nvPicPr>
        <p:blipFill>
          <a:blip r:embed="rId5"/>
          <a:stretch>
            <a:fillRect/>
          </a:stretch>
        </p:blipFill>
        <p:spPr>
          <a:xfrm>
            <a:off x="649358" y="612914"/>
            <a:ext cx="2438400" cy="2438400"/>
          </a:xfrm>
          <a:prstGeom prst="rect">
            <a:avLst/>
          </a:prstGeom>
        </p:spPr>
      </p:pic>
      <p:sp>
        <p:nvSpPr>
          <p:cNvPr id="5" name="TextBox 4">
            <a:extLst>
              <a:ext uri="{FF2B5EF4-FFF2-40B4-BE49-F238E27FC236}">
                <a16:creationId xmlns:a16="http://schemas.microsoft.com/office/drawing/2014/main" id="{DE928D9A-EED5-4F7D-AE83-5A0F4ACEE100}"/>
              </a:ext>
            </a:extLst>
          </p:cNvPr>
          <p:cNvSpPr txBox="1"/>
          <p:nvPr/>
        </p:nvSpPr>
        <p:spPr>
          <a:xfrm>
            <a:off x="695740" y="3429000"/>
            <a:ext cx="2405269" cy="646331"/>
          </a:xfrm>
          <a:prstGeom prst="rect">
            <a:avLst/>
          </a:prstGeom>
          <a:noFill/>
        </p:spPr>
        <p:txBody>
          <a:bodyPr wrap="square" rtlCol="0">
            <a:spAutoFit/>
          </a:bodyPr>
          <a:lstStyle/>
          <a:p>
            <a:r>
              <a:rPr lang="en-IN" dirty="0"/>
              <a:t>SHUBHRA CHADDA</a:t>
            </a:r>
          </a:p>
          <a:p>
            <a:r>
              <a:rPr lang="en-IN" dirty="0"/>
              <a:t>-CHUMBAK</a:t>
            </a:r>
          </a:p>
        </p:txBody>
      </p:sp>
      <p:sp>
        <p:nvSpPr>
          <p:cNvPr id="6" name="TextBox 5">
            <a:extLst>
              <a:ext uri="{FF2B5EF4-FFF2-40B4-BE49-F238E27FC236}">
                <a16:creationId xmlns:a16="http://schemas.microsoft.com/office/drawing/2014/main" id="{CD51EFB1-0958-43DD-878A-85A982439ACB}"/>
              </a:ext>
            </a:extLst>
          </p:cNvPr>
          <p:cNvSpPr txBox="1"/>
          <p:nvPr/>
        </p:nvSpPr>
        <p:spPr>
          <a:xfrm>
            <a:off x="3551583" y="3429000"/>
            <a:ext cx="2339009" cy="646331"/>
          </a:xfrm>
          <a:prstGeom prst="rect">
            <a:avLst/>
          </a:prstGeom>
          <a:noFill/>
        </p:spPr>
        <p:txBody>
          <a:bodyPr wrap="square" rtlCol="0">
            <a:spAutoFit/>
          </a:bodyPr>
          <a:lstStyle/>
          <a:p>
            <a:r>
              <a:rPr lang="en-IN" dirty="0"/>
              <a:t>SHRDHA SHARMA</a:t>
            </a:r>
          </a:p>
          <a:p>
            <a:r>
              <a:rPr lang="en-IN" dirty="0"/>
              <a:t>-YOURSTORY</a:t>
            </a:r>
          </a:p>
        </p:txBody>
      </p:sp>
      <p:sp>
        <p:nvSpPr>
          <p:cNvPr id="7" name="TextBox 6">
            <a:extLst>
              <a:ext uri="{FF2B5EF4-FFF2-40B4-BE49-F238E27FC236}">
                <a16:creationId xmlns:a16="http://schemas.microsoft.com/office/drawing/2014/main" id="{A084CC5F-3C93-46E8-BB51-09661F034419}"/>
              </a:ext>
            </a:extLst>
          </p:cNvPr>
          <p:cNvSpPr txBox="1"/>
          <p:nvPr/>
        </p:nvSpPr>
        <p:spPr>
          <a:xfrm>
            <a:off x="9197009" y="3299791"/>
            <a:ext cx="2339009" cy="646331"/>
          </a:xfrm>
          <a:prstGeom prst="rect">
            <a:avLst/>
          </a:prstGeom>
          <a:noFill/>
        </p:spPr>
        <p:txBody>
          <a:bodyPr wrap="square" rtlCol="0">
            <a:spAutoFit/>
          </a:bodyPr>
          <a:lstStyle/>
          <a:p>
            <a:r>
              <a:rPr lang="en-IN" dirty="0"/>
              <a:t>SABINA CHOPRA-YATRA</a:t>
            </a:r>
          </a:p>
        </p:txBody>
      </p:sp>
      <p:sp>
        <p:nvSpPr>
          <p:cNvPr id="8" name="TextBox 7">
            <a:extLst>
              <a:ext uri="{FF2B5EF4-FFF2-40B4-BE49-F238E27FC236}">
                <a16:creationId xmlns:a16="http://schemas.microsoft.com/office/drawing/2014/main" id="{5C302684-96F8-4A0E-A3A4-2AE91CE8C214}"/>
              </a:ext>
            </a:extLst>
          </p:cNvPr>
          <p:cNvSpPr txBox="1"/>
          <p:nvPr/>
        </p:nvSpPr>
        <p:spPr>
          <a:xfrm>
            <a:off x="6407426" y="3299791"/>
            <a:ext cx="2339009" cy="369332"/>
          </a:xfrm>
          <a:prstGeom prst="rect">
            <a:avLst/>
          </a:prstGeom>
          <a:noFill/>
        </p:spPr>
        <p:txBody>
          <a:bodyPr wrap="square" rtlCol="0">
            <a:spAutoFit/>
          </a:bodyPr>
          <a:lstStyle/>
          <a:p>
            <a:r>
              <a:rPr lang="en-IN" dirty="0"/>
              <a:t>RICHA KAR-ZIVAME</a:t>
            </a:r>
          </a:p>
        </p:txBody>
      </p:sp>
      <p:sp>
        <p:nvSpPr>
          <p:cNvPr id="9" name="Rectangle 8">
            <a:extLst>
              <a:ext uri="{FF2B5EF4-FFF2-40B4-BE49-F238E27FC236}">
                <a16:creationId xmlns:a16="http://schemas.microsoft.com/office/drawing/2014/main" id="{2B210918-F8FE-4E50-AF64-C4F09DD368EE}"/>
              </a:ext>
            </a:extLst>
          </p:cNvPr>
          <p:cNvSpPr/>
          <p:nvPr/>
        </p:nvSpPr>
        <p:spPr>
          <a:xfrm>
            <a:off x="1325217" y="4545496"/>
            <a:ext cx="9859618" cy="155050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000" b="1" dirty="0"/>
              <a:t>WOMEN ENTREPRENEURSHIP</a:t>
            </a:r>
          </a:p>
        </p:txBody>
      </p:sp>
      <p:sp>
        <p:nvSpPr>
          <p:cNvPr id="10" name="Footer Placeholder 9">
            <a:extLst>
              <a:ext uri="{FF2B5EF4-FFF2-40B4-BE49-F238E27FC236}">
                <a16:creationId xmlns:a16="http://schemas.microsoft.com/office/drawing/2014/main" id="{DAAB17A8-BE68-4CA9-94A8-87C1450C5AE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92255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03C464-D145-41BF-B495-932E0EAB5ACA}"/>
              </a:ext>
            </a:extLst>
          </p:cNvPr>
          <p:cNvSpPr txBox="1"/>
          <p:nvPr/>
        </p:nvSpPr>
        <p:spPr>
          <a:xfrm>
            <a:off x="1073426" y="2027583"/>
            <a:ext cx="10217426" cy="3416320"/>
          </a:xfrm>
          <a:prstGeom prst="rect">
            <a:avLst/>
          </a:prstGeom>
          <a:noFill/>
        </p:spPr>
        <p:txBody>
          <a:bodyPr wrap="square" rtlCol="0">
            <a:spAutoFit/>
          </a:bodyPr>
          <a:lstStyle/>
          <a:p>
            <a:r>
              <a:rPr lang="en-IN" dirty="0"/>
              <a:t>‘</a:t>
            </a:r>
            <a:r>
              <a:rPr lang="en-IN" sz="3600" b="1" dirty="0"/>
              <a:t>AN ENTERPRISE OWNED AND CONTROLLED BY A WOMEN HAVING A MINIMUM FINANCIAL INTERESTOF 51%OF THE CAPITAL AND GIVING ATLEAST 51% OF THE EMPLOYMENT GENERATED BY THE ENTERPRISE TO WOMEN’– GOVERNMENT OF INDIA</a:t>
            </a:r>
          </a:p>
        </p:txBody>
      </p:sp>
      <p:sp>
        <p:nvSpPr>
          <p:cNvPr id="3" name="Oval 2">
            <a:extLst>
              <a:ext uri="{FF2B5EF4-FFF2-40B4-BE49-F238E27FC236}">
                <a16:creationId xmlns:a16="http://schemas.microsoft.com/office/drawing/2014/main" id="{9C3C9BA7-0E7A-4767-BA95-46735EF17E01}"/>
              </a:ext>
            </a:extLst>
          </p:cNvPr>
          <p:cNvSpPr/>
          <p:nvPr/>
        </p:nvSpPr>
        <p:spPr>
          <a:xfrm>
            <a:off x="1139687" y="768626"/>
            <a:ext cx="10217426" cy="10469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DEFINITION OF WOMEN ENTREPRENEUR</a:t>
            </a:r>
          </a:p>
        </p:txBody>
      </p:sp>
      <p:sp>
        <p:nvSpPr>
          <p:cNvPr id="4" name="Footer Placeholder 3">
            <a:extLst>
              <a:ext uri="{FF2B5EF4-FFF2-40B4-BE49-F238E27FC236}">
                <a16:creationId xmlns:a16="http://schemas.microsoft.com/office/drawing/2014/main" id="{7175F5B2-1CBF-42E3-B8BC-2B2E0F9B35B9}"/>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4241604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7CEF4480-8D07-4A49-8D5C-6F4B47E83F25}"/>
              </a:ext>
            </a:extLst>
          </p:cNvPr>
          <p:cNvSpPr/>
          <p:nvPr/>
        </p:nvSpPr>
        <p:spPr>
          <a:xfrm>
            <a:off x="1590261" y="424070"/>
            <a:ext cx="9727096" cy="13649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REASONS FOR WOMEN ENTREPRENEURSHIP IN INDIA</a:t>
            </a:r>
          </a:p>
        </p:txBody>
      </p:sp>
      <p:sp>
        <p:nvSpPr>
          <p:cNvPr id="3" name="Rectangle 2">
            <a:extLst>
              <a:ext uri="{FF2B5EF4-FFF2-40B4-BE49-F238E27FC236}">
                <a16:creationId xmlns:a16="http://schemas.microsoft.com/office/drawing/2014/main" id="{30E00F9C-B552-4381-82E2-2B1294D7919F}"/>
              </a:ext>
            </a:extLst>
          </p:cNvPr>
          <p:cNvSpPr/>
          <p:nvPr/>
        </p:nvSpPr>
        <p:spPr>
          <a:xfrm>
            <a:off x="1099930" y="2544417"/>
            <a:ext cx="10376453" cy="33064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3200" b="1" dirty="0"/>
              <a:t>Pull factor</a:t>
            </a:r>
            <a:r>
              <a:rPr lang="en-IN" sz="3200" dirty="0"/>
              <a:t>: daughter or wife of rich business man</a:t>
            </a:r>
          </a:p>
          <a:p>
            <a:endParaRPr lang="en-IN" sz="3200" dirty="0"/>
          </a:p>
          <a:p>
            <a:r>
              <a:rPr lang="en-IN" sz="3200" b="1" dirty="0"/>
              <a:t>Push factor</a:t>
            </a:r>
            <a:r>
              <a:rPr lang="en-IN" sz="3200" dirty="0"/>
              <a:t>: Sudden death of husband or earning member of the family;</a:t>
            </a:r>
          </a:p>
          <a:p>
            <a:r>
              <a:rPr lang="en-IN" sz="3200" dirty="0"/>
              <a:t>Sudden need to earn money</a:t>
            </a:r>
          </a:p>
        </p:txBody>
      </p:sp>
      <p:sp>
        <p:nvSpPr>
          <p:cNvPr id="4" name="Footer Placeholder 3">
            <a:extLst>
              <a:ext uri="{FF2B5EF4-FFF2-40B4-BE49-F238E27FC236}">
                <a16:creationId xmlns:a16="http://schemas.microsoft.com/office/drawing/2014/main" id="{7A5E4BFA-9460-4450-817E-5A0420D5B825}"/>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0007748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C7499-01CC-46F4-8FA0-B7318EFDA32B}"/>
              </a:ext>
            </a:extLst>
          </p:cNvPr>
          <p:cNvSpPr>
            <a:spLocks noGrp="1"/>
          </p:cNvSpPr>
          <p:nvPr>
            <p:ph type="title"/>
          </p:nvPr>
        </p:nvSpPr>
        <p:spPr/>
        <p:txBody>
          <a:bodyPr/>
          <a:lstStyle/>
          <a:p>
            <a:r>
              <a:rPr lang="en-IN" b="1" dirty="0"/>
              <a:t>FUNCTIONS OF WOMEN ENTREPRENEUR</a:t>
            </a:r>
          </a:p>
        </p:txBody>
      </p:sp>
      <p:sp>
        <p:nvSpPr>
          <p:cNvPr id="3" name="Content Placeholder 2">
            <a:extLst>
              <a:ext uri="{FF2B5EF4-FFF2-40B4-BE49-F238E27FC236}">
                <a16:creationId xmlns:a16="http://schemas.microsoft.com/office/drawing/2014/main" id="{A735AC47-83AB-40B4-9E0A-D45B3B756426}"/>
              </a:ext>
            </a:extLst>
          </p:cNvPr>
          <p:cNvSpPr>
            <a:spLocks noGrp="1"/>
          </p:cNvSpPr>
          <p:nvPr>
            <p:ph idx="1"/>
          </p:nvPr>
        </p:nvSpPr>
        <p:spPr/>
        <p:txBody>
          <a:bodyPr/>
          <a:lstStyle/>
          <a:p>
            <a:r>
              <a:rPr lang="en-IN" sz="2000" dirty="0"/>
              <a:t>Exploring the prospect of starting new enterprise.</a:t>
            </a:r>
          </a:p>
          <a:p>
            <a:r>
              <a:rPr lang="en-IN" sz="2000" dirty="0"/>
              <a:t>Introduction of new innovation or bringing successful one in existence.</a:t>
            </a:r>
          </a:p>
          <a:p>
            <a:r>
              <a:rPr lang="en-IN" sz="2000" dirty="0"/>
              <a:t>Undertaking risk and handling economic and non economic uncertainties.</a:t>
            </a:r>
          </a:p>
          <a:p>
            <a:r>
              <a:rPr lang="en-IN" sz="2000" dirty="0"/>
              <a:t>Co-ordination of activities.</a:t>
            </a:r>
          </a:p>
          <a:p>
            <a:r>
              <a:rPr lang="en-IN" sz="2000" dirty="0"/>
              <a:t>Administration</a:t>
            </a:r>
          </a:p>
          <a:p>
            <a:r>
              <a:rPr lang="en-IN" sz="2000" dirty="0"/>
              <a:t>Control</a:t>
            </a:r>
          </a:p>
          <a:p>
            <a:r>
              <a:rPr lang="en-IN" sz="2000" dirty="0"/>
              <a:t>Supervision</a:t>
            </a:r>
          </a:p>
          <a:p>
            <a:r>
              <a:rPr lang="en-IN" sz="2000" dirty="0"/>
              <a:t>Providing leadership</a:t>
            </a:r>
          </a:p>
          <a:p>
            <a:endParaRPr lang="en-IN" dirty="0"/>
          </a:p>
        </p:txBody>
      </p:sp>
      <p:sp>
        <p:nvSpPr>
          <p:cNvPr id="4" name="Footer Placeholder 3">
            <a:extLst>
              <a:ext uri="{FF2B5EF4-FFF2-40B4-BE49-F238E27FC236}">
                <a16:creationId xmlns:a16="http://schemas.microsoft.com/office/drawing/2014/main" id="{D60D1CBA-20A6-4997-9760-6CB1D627658F}"/>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1442384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DF124-7925-4873-99E7-B06B40E25807}"/>
              </a:ext>
            </a:extLst>
          </p:cNvPr>
          <p:cNvSpPr>
            <a:spLocks noGrp="1"/>
          </p:cNvSpPr>
          <p:nvPr>
            <p:ph type="title"/>
          </p:nvPr>
        </p:nvSpPr>
        <p:spPr/>
        <p:txBody>
          <a:bodyPr/>
          <a:lstStyle/>
          <a:p>
            <a:r>
              <a:rPr lang="en-IN" dirty="0"/>
              <a:t>Problems of women entrepreneur</a:t>
            </a:r>
          </a:p>
        </p:txBody>
      </p:sp>
      <p:sp>
        <p:nvSpPr>
          <p:cNvPr id="3" name="Content Placeholder 2">
            <a:extLst>
              <a:ext uri="{FF2B5EF4-FFF2-40B4-BE49-F238E27FC236}">
                <a16:creationId xmlns:a16="http://schemas.microsoft.com/office/drawing/2014/main" id="{DC545E9E-4F77-4684-B179-3B4D2158F899}"/>
              </a:ext>
            </a:extLst>
          </p:cNvPr>
          <p:cNvSpPr>
            <a:spLocks noGrp="1"/>
          </p:cNvSpPr>
          <p:nvPr>
            <p:ph sz="half" idx="1"/>
          </p:nvPr>
        </p:nvSpPr>
        <p:spPr/>
        <p:txBody>
          <a:bodyPr/>
          <a:lstStyle/>
          <a:p>
            <a:pPr marL="0" indent="0">
              <a:buNone/>
            </a:pPr>
            <a:r>
              <a:rPr lang="en-IN" b="1" u="sng" dirty="0"/>
              <a:t>Business related problem</a:t>
            </a:r>
          </a:p>
          <a:p>
            <a:pPr marL="342900" indent="-342900">
              <a:buFont typeface="+mj-lt"/>
              <a:buAutoNum type="arabicPeriod"/>
            </a:pPr>
            <a:r>
              <a:rPr lang="en-IN" dirty="0"/>
              <a:t>Problem of finance</a:t>
            </a:r>
          </a:p>
          <a:p>
            <a:pPr marL="342900" indent="-342900">
              <a:buFont typeface="+mj-lt"/>
              <a:buAutoNum type="arabicPeriod"/>
            </a:pPr>
            <a:r>
              <a:rPr lang="en-IN" dirty="0"/>
              <a:t>Marketing problem</a:t>
            </a:r>
          </a:p>
          <a:p>
            <a:pPr marL="342900" indent="-342900">
              <a:buFont typeface="+mj-lt"/>
              <a:buAutoNum type="arabicPeriod"/>
            </a:pPr>
            <a:r>
              <a:rPr lang="en-IN" dirty="0"/>
              <a:t>Problem of Raw material</a:t>
            </a:r>
          </a:p>
          <a:p>
            <a:pPr marL="342900" indent="-342900">
              <a:buFont typeface="+mj-lt"/>
              <a:buAutoNum type="arabicPeriod"/>
            </a:pPr>
            <a:r>
              <a:rPr lang="en-IN" dirty="0"/>
              <a:t>Problem of technology</a:t>
            </a:r>
          </a:p>
          <a:p>
            <a:pPr marL="342900" indent="-342900">
              <a:buFont typeface="+mj-lt"/>
              <a:buAutoNum type="arabicPeriod"/>
            </a:pPr>
            <a:r>
              <a:rPr lang="en-IN" dirty="0"/>
              <a:t>Problem of infrastructure</a:t>
            </a:r>
          </a:p>
          <a:p>
            <a:pPr marL="342900" indent="-342900">
              <a:buFont typeface="+mj-lt"/>
              <a:buAutoNum type="arabicPeriod"/>
            </a:pPr>
            <a:r>
              <a:rPr lang="en-IN" dirty="0"/>
              <a:t>Poor quality control</a:t>
            </a:r>
          </a:p>
          <a:p>
            <a:pPr marL="342900" indent="-342900">
              <a:buFont typeface="+mj-lt"/>
              <a:buAutoNum type="arabicPeriod"/>
            </a:pPr>
            <a:r>
              <a:rPr lang="en-IN" dirty="0"/>
              <a:t>Low labour productivity.</a:t>
            </a:r>
          </a:p>
          <a:p>
            <a:pPr marL="342900" indent="-342900">
              <a:buFont typeface="+mj-lt"/>
              <a:buAutoNum type="arabicPeriod"/>
            </a:pPr>
            <a:r>
              <a:rPr lang="en-IN" dirty="0"/>
              <a:t>Lack of professional management </a:t>
            </a:r>
          </a:p>
          <a:p>
            <a:endParaRPr lang="en-IN" u="sng" dirty="0"/>
          </a:p>
        </p:txBody>
      </p:sp>
      <p:sp>
        <p:nvSpPr>
          <p:cNvPr id="4" name="Content Placeholder 3">
            <a:extLst>
              <a:ext uri="{FF2B5EF4-FFF2-40B4-BE49-F238E27FC236}">
                <a16:creationId xmlns:a16="http://schemas.microsoft.com/office/drawing/2014/main" id="{28B5B467-99F2-43C4-8245-45E151DA6C3D}"/>
              </a:ext>
            </a:extLst>
          </p:cNvPr>
          <p:cNvSpPr>
            <a:spLocks noGrp="1"/>
          </p:cNvSpPr>
          <p:nvPr>
            <p:ph sz="half" idx="2"/>
          </p:nvPr>
        </p:nvSpPr>
        <p:spPr/>
        <p:txBody>
          <a:bodyPr/>
          <a:lstStyle/>
          <a:p>
            <a:r>
              <a:rPr lang="en-IN" b="1" u="sng" dirty="0"/>
              <a:t>Gender related problem</a:t>
            </a:r>
          </a:p>
          <a:p>
            <a:pPr marL="342900" indent="-342900">
              <a:buFont typeface="+mj-lt"/>
              <a:buAutoNum type="arabicPeriod"/>
            </a:pPr>
            <a:r>
              <a:rPr lang="en-IN" dirty="0"/>
              <a:t>Problem of dual responsibility</a:t>
            </a:r>
          </a:p>
          <a:p>
            <a:pPr marL="342900" indent="-342900">
              <a:buFont typeface="+mj-lt"/>
              <a:buAutoNum type="arabicPeriod"/>
            </a:pPr>
            <a:r>
              <a:rPr lang="en-IN" dirty="0"/>
              <a:t>Limited mobility.</a:t>
            </a:r>
          </a:p>
          <a:p>
            <a:pPr marL="342900" indent="-342900">
              <a:buFont typeface="+mj-lt"/>
              <a:buAutoNum type="arabicPeriod"/>
            </a:pPr>
            <a:r>
              <a:rPr lang="en-IN" dirty="0"/>
              <a:t>Male dominated business community</a:t>
            </a:r>
          </a:p>
          <a:p>
            <a:pPr marL="342900" indent="-342900">
              <a:buFont typeface="+mj-lt"/>
              <a:buAutoNum type="arabicPeriod"/>
            </a:pPr>
            <a:r>
              <a:rPr lang="en-IN" dirty="0"/>
              <a:t>Low risk bearing ability</a:t>
            </a:r>
          </a:p>
          <a:p>
            <a:pPr marL="342900" indent="-342900">
              <a:buFont typeface="+mj-lt"/>
              <a:buAutoNum type="arabicPeriod"/>
            </a:pPr>
            <a:r>
              <a:rPr lang="en-IN" dirty="0"/>
              <a:t>Problem of managing male workers</a:t>
            </a:r>
          </a:p>
          <a:p>
            <a:pPr marL="342900" indent="-342900">
              <a:buFont typeface="+mj-lt"/>
              <a:buAutoNum type="arabicPeriod"/>
            </a:pPr>
            <a:r>
              <a:rPr lang="en-IN" dirty="0"/>
              <a:t>Problem of education.</a:t>
            </a:r>
          </a:p>
        </p:txBody>
      </p:sp>
      <p:sp>
        <p:nvSpPr>
          <p:cNvPr id="5" name="Footer Placeholder 4">
            <a:extLst>
              <a:ext uri="{FF2B5EF4-FFF2-40B4-BE49-F238E27FC236}">
                <a16:creationId xmlns:a16="http://schemas.microsoft.com/office/drawing/2014/main" id="{20FE4E85-B4BA-4AD9-9F2B-4C1C2F99BCB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9054174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E83E7-AF12-4B33-833B-5735A17F4D63}"/>
              </a:ext>
            </a:extLst>
          </p:cNvPr>
          <p:cNvSpPr>
            <a:spLocks noGrp="1"/>
          </p:cNvSpPr>
          <p:nvPr>
            <p:ph type="title"/>
          </p:nvPr>
        </p:nvSpPr>
        <p:spPr/>
        <p:txBody>
          <a:bodyPr>
            <a:normAutofit/>
          </a:bodyPr>
          <a:lstStyle/>
          <a:p>
            <a:pPr algn="ctr"/>
            <a:r>
              <a:rPr lang="en-IN" sz="2800" b="1" dirty="0"/>
              <a:t> OVERCOMING PROBLEMS FACED BY WOMEN ENTREPRENEUR</a:t>
            </a:r>
          </a:p>
        </p:txBody>
      </p:sp>
      <p:sp>
        <p:nvSpPr>
          <p:cNvPr id="3" name="Content Placeholder 2">
            <a:extLst>
              <a:ext uri="{FF2B5EF4-FFF2-40B4-BE49-F238E27FC236}">
                <a16:creationId xmlns:a16="http://schemas.microsoft.com/office/drawing/2014/main" id="{95BE3319-CA2D-4A9E-93B2-747D50CECE81}"/>
              </a:ext>
            </a:extLst>
          </p:cNvPr>
          <p:cNvSpPr>
            <a:spLocks noGrp="1"/>
          </p:cNvSpPr>
          <p:nvPr>
            <p:ph idx="1"/>
          </p:nvPr>
        </p:nvSpPr>
        <p:spPr/>
        <p:txBody>
          <a:bodyPr>
            <a:normAutofit fontScale="92500"/>
          </a:bodyPr>
          <a:lstStyle/>
          <a:p>
            <a:pPr marL="342900" indent="-342900">
              <a:buFont typeface="+mj-lt"/>
              <a:buAutoNum type="arabicPeriod"/>
            </a:pPr>
            <a:r>
              <a:rPr lang="en-IN" sz="2000" dirty="0"/>
              <a:t>Education</a:t>
            </a:r>
          </a:p>
          <a:p>
            <a:pPr marL="342900" indent="-342900">
              <a:buFont typeface="+mj-lt"/>
              <a:buAutoNum type="arabicPeriod"/>
            </a:pPr>
            <a:r>
              <a:rPr lang="en-IN" sz="2000" dirty="0"/>
              <a:t>Adequate training</a:t>
            </a:r>
          </a:p>
          <a:p>
            <a:pPr marL="342900" indent="-342900">
              <a:buFont typeface="+mj-lt"/>
              <a:buAutoNum type="arabicPeriod"/>
            </a:pPr>
            <a:r>
              <a:rPr lang="en-IN" sz="2000" dirty="0"/>
              <a:t>Marketing assistance</a:t>
            </a:r>
          </a:p>
          <a:p>
            <a:pPr marL="342900" indent="-342900">
              <a:buFont typeface="+mj-lt"/>
              <a:buAutoNum type="arabicPeriod"/>
            </a:pPr>
            <a:r>
              <a:rPr lang="en-IN" sz="2000" dirty="0"/>
              <a:t>Making raw material available to women entrepreneur.</a:t>
            </a:r>
          </a:p>
          <a:p>
            <a:pPr marL="342900" indent="-342900">
              <a:buFont typeface="+mj-lt"/>
              <a:buAutoNum type="arabicPeriod"/>
            </a:pPr>
            <a:r>
              <a:rPr lang="en-IN" sz="2000" dirty="0"/>
              <a:t>Institutional support for women entrepreneur</a:t>
            </a:r>
          </a:p>
          <a:p>
            <a:pPr marL="342900" indent="-342900">
              <a:buFont typeface="+mj-lt"/>
              <a:buAutoNum type="arabicPeriod"/>
            </a:pPr>
            <a:r>
              <a:rPr lang="en-IN" sz="2000" dirty="0"/>
              <a:t>Involving women entrepreneur in decision making and policy making by govt.</a:t>
            </a:r>
          </a:p>
          <a:p>
            <a:pPr marL="342900" indent="-342900">
              <a:buFont typeface="+mj-lt"/>
              <a:buAutoNum type="arabicPeriod"/>
            </a:pPr>
            <a:r>
              <a:rPr lang="en-IN" sz="2000" dirty="0"/>
              <a:t>SHG should be formed for self employment opportunities.</a:t>
            </a:r>
          </a:p>
          <a:p>
            <a:pPr marL="342900" indent="-342900">
              <a:buFont typeface="+mj-lt"/>
              <a:buAutoNum type="arabicPeriod"/>
            </a:pPr>
            <a:endParaRPr lang="en-IN" sz="2000" dirty="0"/>
          </a:p>
          <a:p>
            <a:r>
              <a:rPr lang="en-IN" dirty="0">
                <a:hlinkClick r:id="rId2"/>
              </a:rPr>
              <a:t>https://www.youtube.com/watch?v=S8wjCgGNuA0</a:t>
            </a:r>
            <a:endParaRPr lang="en-IN" dirty="0"/>
          </a:p>
          <a:p>
            <a:endParaRPr lang="en-IN" dirty="0"/>
          </a:p>
        </p:txBody>
      </p:sp>
      <p:sp>
        <p:nvSpPr>
          <p:cNvPr id="4" name="Footer Placeholder 3">
            <a:extLst>
              <a:ext uri="{FF2B5EF4-FFF2-40B4-BE49-F238E27FC236}">
                <a16:creationId xmlns:a16="http://schemas.microsoft.com/office/drawing/2014/main" id="{9FC7762F-67A0-43B0-A99D-545C0A6ACE9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755631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76FB67-DC00-47E4-BE10-FAB6E67CD7DB}"/>
              </a:ext>
            </a:extLst>
          </p:cNvPr>
          <p:cNvSpPr/>
          <p:nvPr/>
        </p:nvSpPr>
        <p:spPr>
          <a:xfrm>
            <a:off x="3087804" y="3244334"/>
            <a:ext cx="6016391" cy="369332"/>
          </a:xfrm>
          <a:prstGeom prst="rect">
            <a:avLst/>
          </a:prstGeom>
        </p:spPr>
        <p:txBody>
          <a:bodyPr wrap="none">
            <a:spAutoFit/>
          </a:bodyPr>
          <a:lstStyle/>
          <a:p>
            <a:r>
              <a:rPr lang="en-IN" dirty="0">
                <a:hlinkClick r:id="rId2"/>
              </a:rPr>
              <a:t>https://www.youtube.com/watch?v=W59VvNM5K7s</a:t>
            </a:r>
            <a:endParaRPr lang="en-IN" dirty="0"/>
          </a:p>
        </p:txBody>
      </p:sp>
      <p:sp>
        <p:nvSpPr>
          <p:cNvPr id="3" name="Rectangle 2">
            <a:extLst>
              <a:ext uri="{FF2B5EF4-FFF2-40B4-BE49-F238E27FC236}">
                <a16:creationId xmlns:a16="http://schemas.microsoft.com/office/drawing/2014/main" id="{92F5D6BF-8919-4729-A559-610CC5CEB117}"/>
              </a:ext>
            </a:extLst>
          </p:cNvPr>
          <p:cNvSpPr/>
          <p:nvPr/>
        </p:nvSpPr>
        <p:spPr>
          <a:xfrm>
            <a:off x="3305813" y="2555221"/>
            <a:ext cx="5798382" cy="369332"/>
          </a:xfrm>
          <a:prstGeom prst="rect">
            <a:avLst/>
          </a:prstGeom>
        </p:spPr>
        <p:txBody>
          <a:bodyPr wrap="none">
            <a:spAutoFit/>
          </a:bodyPr>
          <a:lstStyle/>
          <a:p>
            <a:r>
              <a:rPr lang="en-IN" dirty="0">
                <a:hlinkClick r:id="rId3"/>
              </a:rPr>
              <a:t>https://www.youtube.com/watch?v=JdcQ8jh61rg</a:t>
            </a:r>
            <a:endParaRPr lang="en-IN" dirty="0"/>
          </a:p>
        </p:txBody>
      </p:sp>
      <p:sp>
        <p:nvSpPr>
          <p:cNvPr id="4" name="Rectangle 3">
            <a:extLst>
              <a:ext uri="{FF2B5EF4-FFF2-40B4-BE49-F238E27FC236}">
                <a16:creationId xmlns:a16="http://schemas.microsoft.com/office/drawing/2014/main" id="{48FF2C4B-1E53-44AA-9B66-563F26E163BC}"/>
              </a:ext>
            </a:extLst>
          </p:cNvPr>
          <p:cNvSpPr/>
          <p:nvPr/>
        </p:nvSpPr>
        <p:spPr>
          <a:xfrm>
            <a:off x="3087804" y="4291256"/>
            <a:ext cx="5880136" cy="369332"/>
          </a:xfrm>
          <a:prstGeom prst="rect">
            <a:avLst/>
          </a:prstGeom>
        </p:spPr>
        <p:txBody>
          <a:bodyPr wrap="none">
            <a:spAutoFit/>
          </a:bodyPr>
          <a:lstStyle/>
          <a:p>
            <a:r>
              <a:rPr lang="en-IN" dirty="0">
                <a:hlinkClick r:id="rId4"/>
              </a:rPr>
              <a:t>https://www.youtube.com/watch?v=lyHCX_zgbyw</a:t>
            </a:r>
            <a:endParaRPr lang="en-IN" dirty="0"/>
          </a:p>
        </p:txBody>
      </p:sp>
      <p:sp>
        <p:nvSpPr>
          <p:cNvPr id="5" name="Rectangle 4">
            <a:extLst>
              <a:ext uri="{FF2B5EF4-FFF2-40B4-BE49-F238E27FC236}">
                <a16:creationId xmlns:a16="http://schemas.microsoft.com/office/drawing/2014/main" id="{03FE9275-7C0B-4CDC-B8DC-16B3BD8D39B0}"/>
              </a:ext>
            </a:extLst>
          </p:cNvPr>
          <p:cNvSpPr/>
          <p:nvPr/>
        </p:nvSpPr>
        <p:spPr>
          <a:xfrm>
            <a:off x="3196808" y="5328949"/>
            <a:ext cx="5662127" cy="369332"/>
          </a:xfrm>
          <a:prstGeom prst="rect">
            <a:avLst/>
          </a:prstGeom>
        </p:spPr>
        <p:txBody>
          <a:bodyPr wrap="none">
            <a:spAutoFit/>
          </a:bodyPr>
          <a:lstStyle/>
          <a:p>
            <a:r>
              <a:rPr lang="en-IN" dirty="0">
                <a:hlinkClick r:id="rId5"/>
              </a:rPr>
              <a:t>https://www.youtube.com/watch?v=k07xq2I3_VI</a:t>
            </a:r>
            <a:endParaRPr lang="en-IN" dirty="0"/>
          </a:p>
        </p:txBody>
      </p:sp>
      <p:sp>
        <p:nvSpPr>
          <p:cNvPr id="6" name="Footer Placeholder 5">
            <a:extLst>
              <a:ext uri="{FF2B5EF4-FFF2-40B4-BE49-F238E27FC236}">
                <a16:creationId xmlns:a16="http://schemas.microsoft.com/office/drawing/2014/main" id="{A188DEBA-12C0-4EA1-9521-1506B672BA5D}"/>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4698780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770D3-2462-46E4-828D-164E3E6946C7}"/>
              </a:ext>
            </a:extLst>
          </p:cNvPr>
          <p:cNvSpPr>
            <a:spLocks noGrp="1"/>
          </p:cNvSpPr>
          <p:nvPr>
            <p:ph type="title"/>
          </p:nvPr>
        </p:nvSpPr>
        <p:spPr/>
        <p:txBody>
          <a:bodyPr>
            <a:normAutofit/>
          </a:bodyPr>
          <a:lstStyle/>
          <a:p>
            <a:r>
              <a:rPr lang="en-IN" sz="3600" b="1" dirty="0"/>
              <a:t>Role of government and NGO for WOMEN ENTREPRENEUR</a:t>
            </a:r>
          </a:p>
        </p:txBody>
      </p:sp>
      <p:sp>
        <p:nvSpPr>
          <p:cNvPr id="3" name="Content Placeholder 2">
            <a:extLst>
              <a:ext uri="{FF2B5EF4-FFF2-40B4-BE49-F238E27FC236}">
                <a16:creationId xmlns:a16="http://schemas.microsoft.com/office/drawing/2014/main" id="{D67E083D-2CCB-4295-94EB-A3FFA770D5DA}"/>
              </a:ext>
            </a:extLst>
          </p:cNvPr>
          <p:cNvSpPr>
            <a:spLocks noGrp="1"/>
          </p:cNvSpPr>
          <p:nvPr>
            <p:ph idx="1"/>
          </p:nvPr>
        </p:nvSpPr>
        <p:spPr>
          <a:xfrm>
            <a:off x="1066800" y="1838077"/>
            <a:ext cx="10058400" cy="3849624"/>
          </a:xfrm>
        </p:spPr>
        <p:txBody>
          <a:bodyPr>
            <a:noAutofit/>
          </a:bodyPr>
          <a:lstStyle/>
          <a:p>
            <a:r>
              <a:rPr lang="en-IN" sz="1400" b="1" dirty="0"/>
              <a:t>SIDO    </a:t>
            </a:r>
          </a:p>
          <a:p>
            <a:r>
              <a:rPr lang="en-IN" sz="1400" b="1" dirty="0"/>
              <a:t>NGO  SIDO</a:t>
            </a:r>
          </a:p>
          <a:p>
            <a:r>
              <a:rPr lang="en-IN" sz="1400" b="1" dirty="0"/>
              <a:t>Development Commission; SSI</a:t>
            </a:r>
          </a:p>
          <a:p>
            <a:r>
              <a:rPr lang="en-IN" sz="1400" b="1" dirty="0"/>
              <a:t>SIDBI;</a:t>
            </a:r>
          </a:p>
          <a:p>
            <a:r>
              <a:rPr lang="en-IN" sz="1400" b="1" dirty="0"/>
              <a:t>Development of Women and Child</a:t>
            </a:r>
          </a:p>
          <a:p>
            <a:r>
              <a:rPr lang="en-IN" sz="1400" b="1" dirty="0"/>
              <a:t>Bank of India</a:t>
            </a:r>
          </a:p>
          <a:p>
            <a:r>
              <a:rPr lang="en-IN" sz="1400" b="1" dirty="0"/>
              <a:t>State Bank of India</a:t>
            </a:r>
          </a:p>
          <a:p>
            <a:r>
              <a:rPr lang="en-IN" sz="1400" b="1" dirty="0"/>
              <a:t>District Industrial Centre</a:t>
            </a:r>
          </a:p>
          <a:p>
            <a:r>
              <a:rPr lang="en-IN" sz="1400" b="1" dirty="0"/>
              <a:t>State Financial Corporation</a:t>
            </a:r>
          </a:p>
          <a:p>
            <a:r>
              <a:rPr lang="en-IN" sz="1400" b="1" dirty="0"/>
              <a:t>SIDC</a:t>
            </a:r>
          </a:p>
          <a:p>
            <a:r>
              <a:rPr lang="en-IN" sz="1400" b="1" dirty="0"/>
              <a:t>KVIC</a:t>
            </a:r>
          </a:p>
          <a:p>
            <a:r>
              <a:rPr lang="en-IN" sz="1400" b="1" dirty="0"/>
              <a:t>Women industries fund scheme run by SFC and Nationalised Bank.</a:t>
            </a:r>
          </a:p>
        </p:txBody>
      </p:sp>
      <p:pic>
        <p:nvPicPr>
          <p:cNvPr id="1026" name="Picture 2" descr="Small Industries Development Organisation | ProAdz Business Directory">
            <a:extLst>
              <a:ext uri="{FF2B5EF4-FFF2-40B4-BE49-F238E27FC236}">
                <a16:creationId xmlns:a16="http://schemas.microsoft.com/office/drawing/2014/main" id="{0B7B4AD9-85C8-4D38-96BA-230C6457AC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141" t="13963" r="19381" b="11811"/>
          <a:stretch/>
        </p:blipFill>
        <p:spPr bwMode="auto">
          <a:xfrm>
            <a:off x="5433391" y="2763078"/>
            <a:ext cx="1417983" cy="1371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E4EA12B6-E430-4622-80BD-4F3E35F63152}"/>
              </a:ext>
            </a:extLst>
          </p:cNvPr>
          <p:cNvPicPr>
            <a:picLocks noChangeAspect="1"/>
          </p:cNvPicPr>
          <p:nvPr/>
        </p:nvPicPr>
        <p:blipFill rotWithShape="1">
          <a:blip r:embed="rId3"/>
          <a:srcRect l="10785" t="13904" r="11860" b="11869"/>
          <a:stretch/>
        </p:blipFill>
        <p:spPr>
          <a:xfrm>
            <a:off x="7341704" y="1838077"/>
            <a:ext cx="1908314" cy="1371600"/>
          </a:xfrm>
          <a:prstGeom prst="rect">
            <a:avLst/>
          </a:prstGeom>
        </p:spPr>
      </p:pic>
      <p:pic>
        <p:nvPicPr>
          <p:cNvPr id="9" name="Picture 8">
            <a:extLst>
              <a:ext uri="{FF2B5EF4-FFF2-40B4-BE49-F238E27FC236}">
                <a16:creationId xmlns:a16="http://schemas.microsoft.com/office/drawing/2014/main" id="{D143FE39-7BE6-44E3-ADA6-A20FF1DDFB26}"/>
              </a:ext>
            </a:extLst>
          </p:cNvPr>
          <p:cNvPicPr>
            <a:picLocks noChangeAspect="1"/>
          </p:cNvPicPr>
          <p:nvPr/>
        </p:nvPicPr>
        <p:blipFill rotWithShape="1">
          <a:blip r:embed="rId4"/>
          <a:srcRect t="31019" b="19512"/>
          <a:stretch/>
        </p:blipFill>
        <p:spPr>
          <a:xfrm>
            <a:off x="8155678" y="4041913"/>
            <a:ext cx="2143125" cy="1060174"/>
          </a:xfrm>
          <a:prstGeom prst="rect">
            <a:avLst/>
          </a:prstGeom>
        </p:spPr>
      </p:pic>
      <p:sp>
        <p:nvSpPr>
          <p:cNvPr id="4" name="Footer Placeholder 3">
            <a:extLst>
              <a:ext uri="{FF2B5EF4-FFF2-40B4-BE49-F238E27FC236}">
                <a16:creationId xmlns:a16="http://schemas.microsoft.com/office/drawing/2014/main" id="{CCD894E2-A4B4-4DEA-A258-AFD81998E322}"/>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0732460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CC0D4433-1551-49D8-AAF9-807E3C6FC803}"/>
              </a:ext>
            </a:extLst>
          </p:cNvPr>
          <p:cNvGraphicFramePr/>
          <p:nvPr>
            <p:extLst>
              <p:ext uri="{D42A27DB-BD31-4B8C-83A1-F6EECF244321}">
                <p14:modId xmlns:p14="http://schemas.microsoft.com/office/powerpoint/2010/main" val="2001003882"/>
              </p:ext>
            </p:extLst>
          </p:nvPr>
        </p:nvGraphicFramePr>
        <p:xfrm>
          <a:off x="852555" y="1046921"/>
          <a:ext cx="10491305" cy="4982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a:extLst>
              <a:ext uri="{FF2B5EF4-FFF2-40B4-BE49-F238E27FC236}">
                <a16:creationId xmlns:a16="http://schemas.microsoft.com/office/drawing/2014/main" id="{D12A7E1C-A97A-4791-B825-58F60F7EAB02}"/>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8813968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2B373FB6-874B-4E8C-B2E9-F944CF5237D1}"/>
              </a:ext>
            </a:extLst>
          </p:cNvPr>
          <p:cNvGraphicFramePr/>
          <p:nvPr>
            <p:extLst>
              <p:ext uri="{D42A27DB-BD31-4B8C-83A1-F6EECF244321}">
                <p14:modId xmlns:p14="http://schemas.microsoft.com/office/powerpoint/2010/main" val="1545888574"/>
              </p:ext>
            </p:extLst>
          </p:nvPr>
        </p:nvGraphicFramePr>
        <p:xfrm>
          <a:off x="1115391" y="477079"/>
          <a:ext cx="9961217" cy="6109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Footer Placeholder 1">
            <a:extLst>
              <a:ext uri="{FF2B5EF4-FFF2-40B4-BE49-F238E27FC236}">
                <a16:creationId xmlns:a16="http://schemas.microsoft.com/office/drawing/2014/main" id="{10C98176-4DE4-4EAB-B8F2-319E3381F34E}"/>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0379686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C26902B3-9DC7-461A-B181-5BC41FB7FC5F}"/>
              </a:ext>
            </a:extLst>
          </p:cNvPr>
          <p:cNvGraphicFramePr/>
          <p:nvPr>
            <p:extLst>
              <p:ext uri="{D42A27DB-BD31-4B8C-83A1-F6EECF244321}">
                <p14:modId xmlns:p14="http://schemas.microsoft.com/office/powerpoint/2010/main" val="1951993182"/>
              </p:ext>
            </p:extLst>
          </p:nvPr>
        </p:nvGraphicFramePr>
        <p:xfrm>
          <a:off x="2031999" y="719666"/>
          <a:ext cx="8834783"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oter Placeholder 2">
            <a:extLst>
              <a:ext uri="{FF2B5EF4-FFF2-40B4-BE49-F238E27FC236}">
                <a16:creationId xmlns:a16="http://schemas.microsoft.com/office/drawing/2014/main" id="{18B88F29-717A-4788-B591-314622D103CC}"/>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2235560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B2BC9329-2498-4DD7-BF51-75F3D167C270}"/>
              </a:ext>
            </a:extLst>
          </p:cNvPr>
          <p:cNvGraphicFramePr/>
          <p:nvPr>
            <p:extLst>
              <p:ext uri="{D42A27DB-BD31-4B8C-83A1-F6EECF244321}">
                <p14:modId xmlns:p14="http://schemas.microsoft.com/office/powerpoint/2010/main" val="2661223169"/>
              </p:ext>
            </p:extLst>
          </p:nvPr>
        </p:nvGraphicFramePr>
        <p:xfrm>
          <a:off x="401982" y="719666"/>
          <a:ext cx="7284279"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Rounded Corners 2">
            <a:extLst>
              <a:ext uri="{FF2B5EF4-FFF2-40B4-BE49-F238E27FC236}">
                <a16:creationId xmlns:a16="http://schemas.microsoft.com/office/drawing/2014/main" id="{13ECFBD2-58EC-4BCE-91E8-C48EC67D7C79}"/>
              </a:ext>
            </a:extLst>
          </p:cNvPr>
          <p:cNvSpPr/>
          <p:nvPr/>
        </p:nvSpPr>
        <p:spPr>
          <a:xfrm>
            <a:off x="7924800" y="1245705"/>
            <a:ext cx="3366052" cy="426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TREAD</a:t>
            </a:r>
          </a:p>
          <a:p>
            <a:pPr algn="ctr"/>
            <a:r>
              <a:rPr lang="en-IN" b="1" dirty="0"/>
              <a:t>(Trade Related Entrepreneurship Assistance and Development)</a:t>
            </a:r>
          </a:p>
          <a:p>
            <a:pPr algn="ctr"/>
            <a:r>
              <a:rPr lang="en-IN" dirty="0"/>
              <a:t>Economic empowerment of women through trade related training, information, counselling etc.</a:t>
            </a:r>
          </a:p>
        </p:txBody>
      </p:sp>
      <p:sp>
        <p:nvSpPr>
          <p:cNvPr id="4" name="Footer Placeholder 3">
            <a:extLst>
              <a:ext uri="{FF2B5EF4-FFF2-40B4-BE49-F238E27FC236}">
                <a16:creationId xmlns:a16="http://schemas.microsoft.com/office/drawing/2014/main" id="{4EFBE583-4979-4791-BC25-53ED677716BE}"/>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3844867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E995F50-1F80-48A5-990D-12456DDFC20D}"/>
              </a:ext>
            </a:extLst>
          </p:cNvPr>
          <p:cNvSpPr/>
          <p:nvPr/>
        </p:nvSpPr>
        <p:spPr>
          <a:xfrm>
            <a:off x="3061081" y="1442038"/>
            <a:ext cx="5804794" cy="369332"/>
          </a:xfrm>
          <a:prstGeom prst="rect">
            <a:avLst/>
          </a:prstGeom>
        </p:spPr>
        <p:txBody>
          <a:bodyPr wrap="none">
            <a:spAutoFit/>
          </a:bodyPr>
          <a:lstStyle/>
          <a:p>
            <a:r>
              <a:rPr lang="en-IN" dirty="0">
                <a:hlinkClick r:id="rId2"/>
              </a:rPr>
              <a:t>https://www.youtube.com/watch?v=FKyWINIq1Jg</a:t>
            </a:r>
            <a:endParaRPr lang="en-IN" dirty="0"/>
          </a:p>
        </p:txBody>
      </p:sp>
      <p:sp>
        <p:nvSpPr>
          <p:cNvPr id="3" name="Rectangle 2">
            <a:extLst>
              <a:ext uri="{FF2B5EF4-FFF2-40B4-BE49-F238E27FC236}">
                <a16:creationId xmlns:a16="http://schemas.microsoft.com/office/drawing/2014/main" id="{11E2CAAA-A327-4B04-ACBE-05EE15F484FE}"/>
              </a:ext>
            </a:extLst>
          </p:cNvPr>
          <p:cNvSpPr/>
          <p:nvPr/>
        </p:nvSpPr>
        <p:spPr>
          <a:xfrm>
            <a:off x="3025815" y="2157655"/>
            <a:ext cx="5840060" cy="369332"/>
          </a:xfrm>
          <a:prstGeom prst="rect">
            <a:avLst/>
          </a:prstGeom>
        </p:spPr>
        <p:txBody>
          <a:bodyPr wrap="none">
            <a:spAutoFit/>
          </a:bodyPr>
          <a:lstStyle/>
          <a:p>
            <a:r>
              <a:rPr lang="en-IN" dirty="0">
                <a:hlinkClick r:id="rId3"/>
              </a:rPr>
              <a:t>https://www.youtube.com/watch?v=twpuyvezyMI</a:t>
            </a:r>
            <a:endParaRPr lang="en-IN" dirty="0"/>
          </a:p>
        </p:txBody>
      </p:sp>
      <p:sp>
        <p:nvSpPr>
          <p:cNvPr id="4" name="Footer Placeholder 3">
            <a:extLst>
              <a:ext uri="{FF2B5EF4-FFF2-40B4-BE49-F238E27FC236}">
                <a16:creationId xmlns:a16="http://schemas.microsoft.com/office/drawing/2014/main" id="{361874B7-DBBB-40C8-88A2-47ADDD71B09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2467598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F44D48-7C2B-4F31-BB91-A448AD5346E5}"/>
              </a:ext>
            </a:extLst>
          </p:cNvPr>
          <p:cNvPicPr>
            <a:picLocks noChangeAspect="1"/>
          </p:cNvPicPr>
          <p:nvPr/>
        </p:nvPicPr>
        <p:blipFill>
          <a:blip r:embed="rId2"/>
          <a:stretch>
            <a:fillRect/>
          </a:stretch>
        </p:blipFill>
        <p:spPr>
          <a:xfrm>
            <a:off x="371061" y="463825"/>
            <a:ext cx="11449877" cy="5989983"/>
          </a:xfrm>
          <a:prstGeom prst="rect">
            <a:avLst/>
          </a:prstGeom>
        </p:spPr>
      </p:pic>
      <p:sp>
        <p:nvSpPr>
          <p:cNvPr id="3" name="Footer Placeholder 2">
            <a:extLst>
              <a:ext uri="{FF2B5EF4-FFF2-40B4-BE49-F238E27FC236}">
                <a16:creationId xmlns:a16="http://schemas.microsoft.com/office/drawing/2014/main" id="{5D1D23E7-0C41-4EDE-8BF4-BF28AC66F6E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2171078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elf Help Group&#10; A self-help group (SHG) is a village-based financial&#10;committee usually composed of 10–20 local women&#10;or ...">
            <a:extLst>
              <a:ext uri="{FF2B5EF4-FFF2-40B4-BE49-F238E27FC236}">
                <a16:creationId xmlns:a16="http://schemas.microsoft.com/office/drawing/2014/main" id="{0D21369F-8C45-44D5-90A0-4D7001EF8F6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95" t="21898" r="5077" b="7810"/>
          <a:stretch/>
        </p:blipFill>
        <p:spPr bwMode="auto">
          <a:xfrm>
            <a:off x="371061" y="1577009"/>
            <a:ext cx="11423374" cy="490330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C768006F-7336-4CDA-BF35-B8842A84E345}"/>
              </a:ext>
            </a:extLst>
          </p:cNvPr>
          <p:cNvSpPr/>
          <p:nvPr/>
        </p:nvSpPr>
        <p:spPr>
          <a:xfrm>
            <a:off x="781878" y="556591"/>
            <a:ext cx="10721009" cy="861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800" b="1" dirty="0">
                <a:latin typeface="Algerian" panose="04020705040A02060702" pitchFamily="82" charset="0"/>
              </a:rPr>
              <a:t>SELF HELP GROUP</a:t>
            </a:r>
          </a:p>
        </p:txBody>
      </p:sp>
      <p:sp>
        <p:nvSpPr>
          <p:cNvPr id="3" name="Footer Placeholder 2">
            <a:extLst>
              <a:ext uri="{FF2B5EF4-FFF2-40B4-BE49-F238E27FC236}">
                <a16:creationId xmlns:a16="http://schemas.microsoft.com/office/drawing/2014/main" id="{DE3CC6DB-DAF9-4126-A6FF-1F5BAF154F8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2122997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DAAC4B1-B8BC-4C18-817A-AA76C357F9BF}"/>
              </a:ext>
            </a:extLst>
          </p:cNvPr>
          <p:cNvPicPr>
            <a:picLocks noChangeAspect="1"/>
          </p:cNvPicPr>
          <p:nvPr/>
        </p:nvPicPr>
        <p:blipFill rotWithShape="1">
          <a:blip r:embed="rId2"/>
          <a:srcRect l="2459" t="3487" r="11183" b="21461"/>
          <a:stretch/>
        </p:blipFill>
        <p:spPr>
          <a:xfrm>
            <a:off x="424071" y="437322"/>
            <a:ext cx="11357112" cy="5989982"/>
          </a:xfrm>
          <a:prstGeom prst="rect">
            <a:avLst/>
          </a:prstGeom>
        </p:spPr>
      </p:pic>
      <p:sp>
        <p:nvSpPr>
          <p:cNvPr id="3" name="Footer Placeholder 2">
            <a:extLst>
              <a:ext uri="{FF2B5EF4-FFF2-40B4-BE49-F238E27FC236}">
                <a16:creationId xmlns:a16="http://schemas.microsoft.com/office/drawing/2014/main" id="{2130EC72-9FD8-4B57-8830-585DFE4EAE30}"/>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8847540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197744D1-C3B5-4880-9ED6-C880DAE48706}"/>
              </a:ext>
            </a:extLst>
          </p:cNvPr>
          <p:cNvSpPr/>
          <p:nvPr/>
        </p:nvSpPr>
        <p:spPr>
          <a:xfrm>
            <a:off x="978194" y="359658"/>
            <a:ext cx="10504968" cy="8293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CHARACTERISTICS OF SELF-HELP GROUP</a:t>
            </a:r>
          </a:p>
        </p:txBody>
      </p:sp>
      <p:sp>
        <p:nvSpPr>
          <p:cNvPr id="3" name="TextBox 2">
            <a:extLst>
              <a:ext uri="{FF2B5EF4-FFF2-40B4-BE49-F238E27FC236}">
                <a16:creationId xmlns:a16="http://schemas.microsoft.com/office/drawing/2014/main" id="{BC6272F6-1971-40E8-84DA-58BE1017D016}"/>
              </a:ext>
            </a:extLst>
          </p:cNvPr>
          <p:cNvSpPr txBox="1"/>
          <p:nvPr/>
        </p:nvSpPr>
        <p:spPr>
          <a:xfrm>
            <a:off x="721009" y="1188998"/>
            <a:ext cx="11019337" cy="600164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IN" sz="2400" dirty="0">
                <a:latin typeface="Aharoni" panose="02010803020104030203" pitchFamily="2" charset="-79"/>
                <a:cs typeface="Aharoni" panose="02010803020104030203" pitchFamily="2" charset="-79"/>
              </a:rPr>
              <a:t>The ideal size of a SHG is 10 to 20 members.</a:t>
            </a:r>
          </a:p>
          <a:p>
            <a:pPr marL="285750" indent="-285750">
              <a:lnSpc>
                <a:spcPct val="150000"/>
              </a:lnSpc>
              <a:buFont typeface="Arial" panose="020B0604020202020204" pitchFamily="34" charset="0"/>
              <a:buChar char="•"/>
            </a:pPr>
            <a:r>
              <a:rPr lang="en-IN" sz="2400" dirty="0">
                <a:latin typeface="Aharoni" panose="02010803020104030203" pitchFamily="2" charset="-79"/>
                <a:cs typeface="Aharoni" panose="02010803020104030203" pitchFamily="2" charset="-79"/>
              </a:rPr>
              <a:t>The group need not be registered</a:t>
            </a:r>
          </a:p>
          <a:p>
            <a:pPr marL="285750" indent="-285750">
              <a:lnSpc>
                <a:spcPct val="150000"/>
              </a:lnSpc>
              <a:buFont typeface="Arial" panose="020B0604020202020204" pitchFamily="34" charset="0"/>
              <a:buChar char="•"/>
            </a:pPr>
            <a:r>
              <a:rPr lang="en-IN" sz="2400" dirty="0">
                <a:latin typeface="Aharoni" panose="02010803020104030203" pitchFamily="2" charset="-79"/>
                <a:cs typeface="Aharoni" panose="02010803020104030203" pitchFamily="2" charset="-79"/>
              </a:rPr>
              <a:t>The group should meet regularly.</a:t>
            </a:r>
          </a:p>
          <a:p>
            <a:pPr marL="285750" indent="-285750">
              <a:lnSpc>
                <a:spcPct val="150000"/>
              </a:lnSpc>
              <a:buFont typeface="Arial" panose="020B0604020202020204" pitchFamily="34" charset="0"/>
              <a:buChar char="•"/>
            </a:pPr>
            <a:r>
              <a:rPr lang="en-IN" sz="2400" dirty="0">
                <a:latin typeface="Aharoni" panose="02010803020104030203" pitchFamily="2" charset="-79"/>
                <a:cs typeface="Aharoni" panose="02010803020104030203" pitchFamily="2" charset="-79"/>
              </a:rPr>
              <a:t>Members have same social and financial background</a:t>
            </a:r>
          </a:p>
          <a:p>
            <a:pPr marL="285750" indent="-285750">
              <a:lnSpc>
                <a:spcPct val="150000"/>
              </a:lnSpc>
              <a:buFont typeface="Arial" panose="020B0604020202020204" pitchFamily="34" charset="0"/>
              <a:buChar char="•"/>
            </a:pPr>
            <a:r>
              <a:rPr lang="en-IN" sz="2400" dirty="0">
                <a:latin typeface="Aharoni" panose="02010803020104030203" pitchFamily="2" charset="-79"/>
                <a:cs typeface="Aharoni" panose="02010803020104030203" pitchFamily="2" charset="-79"/>
              </a:rPr>
              <a:t>The group consists of either men or of only women</a:t>
            </a:r>
          </a:p>
          <a:p>
            <a:pPr marL="285750" indent="-285750">
              <a:lnSpc>
                <a:spcPct val="150000"/>
              </a:lnSpc>
              <a:buFont typeface="Arial" panose="020B0604020202020204" pitchFamily="34" charset="0"/>
              <a:buChar char="•"/>
            </a:pPr>
            <a:r>
              <a:rPr lang="en-IN" sz="2400" dirty="0">
                <a:latin typeface="Aharoni" panose="02010803020104030203" pitchFamily="2" charset="-79"/>
                <a:cs typeface="Aharoni" panose="02010803020104030203" pitchFamily="2" charset="-79"/>
              </a:rPr>
              <a:t>Monthly meetings of members are held for solving their problems.</a:t>
            </a:r>
          </a:p>
          <a:p>
            <a:pPr marL="285750" indent="-285750">
              <a:lnSpc>
                <a:spcPct val="150000"/>
              </a:lnSpc>
              <a:buFont typeface="Arial" panose="020B0604020202020204" pitchFamily="34" charset="0"/>
              <a:buChar char="•"/>
            </a:pPr>
            <a:r>
              <a:rPr lang="en-IN" sz="2400" dirty="0">
                <a:latin typeface="Aharoni" panose="02010803020104030203" pitchFamily="2" charset="-79"/>
                <a:cs typeface="Aharoni" panose="02010803020104030203" pitchFamily="2" charset="-79"/>
              </a:rPr>
              <a:t>They create common fund by contributing their small savings on a regular basis.</a:t>
            </a:r>
          </a:p>
          <a:p>
            <a:pPr marL="285750" indent="-285750">
              <a:lnSpc>
                <a:spcPct val="150000"/>
              </a:lnSpc>
              <a:buFont typeface="Arial" panose="020B0604020202020204" pitchFamily="34" charset="0"/>
              <a:buChar char="•"/>
            </a:pPr>
            <a:r>
              <a:rPr lang="en-IN" sz="2400" dirty="0">
                <a:latin typeface="Aharoni" panose="02010803020104030203" pitchFamily="2" charset="-79"/>
                <a:cs typeface="Aharoni" panose="02010803020104030203" pitchFamily="2" charset="-79"/>
              </a:rPr>
              <a:t>Loan is given on the basis of mutual need</a:t>
            </a:r>
          </a:p>
          <a:p>
            <a:pPr marL="285750" indent="-285750">
              <a:buFont typeface="Arial" panose="020B0604020202020204" pitchFamily="34" charset="0"/>
              <a:buChar char="•"/>
            </a:pPr>
            <a:endParaRPr lang="en-IN" sz="2400" dirty="0">
              <a:latin typeface="Aharoni" panose="02010803020104030203" pitchFamily="2" charset="-79"/>
              <a:cs typeface="Aharoni" panose="02010803020104030203" pitchFamily="2" charset="-79"/>
            </a:endParaRPr>
          </a:p>
          <a:p>
            <a:pPr marL="285750" indent="-285750">
              <a:buFont typeface="Arial" panose="020B0604020202020204" pitchFamily="34" charset="0"/>
              <a:buChar char="•"/>
            </a:pPr>
            <a:endParaRPr lang="en-IN" dirty="0">
              <a:latin typeface="Aharoni" panose="02010803020104030203" pitchFamily="2" charset="-79"/>
              <a:cs typeface="Aharoni" panose="02010803020104030203" pitchFamily="2" charset="-79"/>
            </a:endParaRPr>
          </a:p>
          <a:p>
            <a:pPr marL="285750" indent="-285750">
              <a:buFont typeface="Arial" panose="020B0604020202020204" pitchFamily="34" charset="0"/>
              <a:buChar char="•"/>
            </a:pPr>
            <a:endParaRPr lang="en-IN" dirty="0">
              <a:latin typeface="Aharoni" panose="02010803020104030203" pitchFamily="2" charset="-79"/>
              <a:cs typeface="Aharoni" panose="02010803020104030203" pitchFamily="2" charset="-79"/>
            </a:endParaRPr>
          </a:p>
        </p:txBody>
      </p:sp>
      <p:sp>
        <p:nvSpPr>
          <p:cNvPr id="4" name="Footer Placeholder 3">
            <a:extLst>
              <a:ext uri="{FF2B5EF4-FFF2-40B4-BE49-F238E27FC236}">
                <a16:creationId xmlns:a16="http://schemas.microsoft.com/office/drawing/2014/main" id="{6E24653D-605B-4CE7-B695-6796BCA2FBE7}"/>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203201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CB9F7AB-F55C-401B-B146-0652BEE12D4E}"/>
              </a:ext>
            </a:extLst>
          </p:cNvPr>
          <p:cNvSpPr/>
          <p:nvPr/>
        </p:nvSpPr>
        <p:spPr>
          <a:xfrm>
            <a:off x="1351722" y="848139"/>
            <a:ext cx="9753600" cy="49563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IN" sz="2800" dirty="0"/>
              <a:t>TRADING ENTREPRENEUR</a:t>
            </a:r>
          </a:p>
          <a:p>
            <a:pPr fontAlgn="base"/>
            <a:endParaRPr lang="en-IN" sz="2800" dirty="0"/>
          </a:p>
          <a:p>
            <a:pPr fontAlgn="base"/>
            <a:r>
              <a:rPr lang="en-IN" sz="2800" dirty="0"/>
              <a:t>The trading entrepreneur undertake the trading activities. They procure the finished products from the manufacturers and sell these to the customers directly or through a retailer. These serve as the middlemen as wholesalers, dealers, and retailers between the manufacturers and customers.</a:t>
            </a:r>
          </a:p>
        </p:txBody>
      </p:sp>
      <p:sp>
        <p:nvSpPr>
          <p:cNvPr id="3" name="Footer Placeholder 2">
            <a:extLst>
              <a:ext uri="{FF2B5EF4-FFF2-40B4-BE49-F238E27FC236}">
                <a16:creationId xmlns:a16="http://schemas.microsoft.com/office/drawing/2014/main" id="{56C065C9-FE9A-4E37-B9C5-0504117B715B}"/>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8601583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0AF19FDE-6215-40BC-8DA1-63553AFD0113}"/>
              </a:ext>
            </a:extLst>
          </p:cNvPr>
          <p:cNvSpPr/>
          <p:nvPr/>
        </p:nvSpPr>
        <p:spPr>
          <a:xfrm>
            <a:off x="424070" y="418522"/>
            <a:ext cx="11343859" cy="7868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FUNCTIONS OF SELF-HELP GROUP</a:t>
            </a:r>
          </a:p>
        </p:txBody>
      </p:sp>
      <p:sp>
        <p:nvSpPr>
          <p:cNvPr id="4" name="TextBox 3">
            <a:extLst>
              <a:ext uri="{FF2B5EF4-FFF2-40B4-BE49-F238E27FC236}">
                <a16:creationId xmlns:a16="http://schemas.microsoft.com/office/drawing/2014/main" id="{D4D231E3-120C-4EA8-97C6-4DE41D3D0BAC}"/>
              </a:ext>
            </a:extLst>
          </p:cNvPr>
          <p:cNvSpPr txBox="1"/>
          <p:nvPr/>
        </p:nvSpPr>
        <p:spPr>
          <a:xfrm>
            <a:off x="424070" y="1205331"/>
            <a:ext cx="11516139" cy="544764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IN" sz="2000" b="1" dirty="0"/>
              <a:t>SHG s provide saving mechanism </a:t>
            </a:r>
          </a:p>
          <a:p>
            <a:pPr marL="285750" indent="-285750">
              <a:lnSpc>
                <a:spcPct val="150000"/>
              </a:lnSpc>
              <a:buFont typeface="Arial" panose="020B0604020202020204" pitchFamily="34" charset="0"/>
              <a:buChar char="•"/>
            </a:pPr>
            <a:r>
              <a:rPr lang="en-IN" sz="2000" b="1" dirty="0"/>
              <a:t>Meet their emergency need.</a:t>
            </a:r>
          </a:p>
          <a:p>
            <a:pPr marL="285750" indent="-285750">
              <a:lnSpc>
                <a:spcPct val="150000"/>
              </a:lnSpc>
              <a:buFont typeface="Arial" panose="020B0604020202020204" pitchFamily="34" charset="0"/>
              <a:buChar char="•"/>
            </a:pPr>
            <a:r>
              <a:rPr lang="en-IN" sz="2000" b="1" dirty="0"/>
              <a:t>Meet the credit need of the poor.</a:t>
            </a:r>
          </a:p>
          <a:p>
            <a:pPr marL="285750" indent="-285750">
              <a:lnSpc>
                <a:spcPct val="150000"/>
              </a:lnSpc>
              <a:buFont typeface="Arial" panose="020B0604020202020204" pitchFamily="34" charset="0"/>
              <a:buChar char="•"/>
            </a:pPr>
            <a:r>
              <a:rPr lang="en-IN" sz="2000" b="1" dirty="0"/>
              <a:t>Enhancing the social status of members.</a:t>
            </a:r>
          </a:p>
          <a:p>
            <a:pPr marL="285750" indent="-285750">
              <a:lnSpc>
                <a:spcPct val="150000"/>
              </a:lnSpc>
              <a:buFont typeface="Arial" panose="020B0604020202020204" pitchFamily="34" charset="0"/>
              <a:buChar char="•"/>
            </a:pPr>
            <a:r>
              <a:rPr lang="en-IN" sz="2000" b="1" dirty="0"/>
              <a:t>Facilitate members to become independent.</a:t>
            </a:r>
          </a:p>
          <a:p>
            <a:pPr marL="285750" indent="-285750">
              <a:lnSpc>
                <a:spcPct val="150000"/>
              </a:lnSpc>
              <a:buFont typeface="Arial" panose="020B0604020202020204" pitchFamily="34" charset="0"/>
              <a:buChar char="•"/>
            </a:pPr>
            <a:r>
              <a:rPr lang="en-IN" sz="2000" b="1" dirty="0"/>
              <a:t>Solve conflicts through group guidance and mutual discussion</a:t>
            </a:r>
          </a:p>
          <a:p>
            <a:pPr marL="285750" indent="-285750">
              <a:lnSpc>
                <a:spcPct val="150000"/>
              </a:lnSpc>
              <a:buFont typeface="Arial" panose="020B0604020202020204" pitchFamily="34" charset="0"/>
              <a:buChar char="•"/>
            </a:pPr>
            <a:r>
              <a:rPr lang="en-IN" sz="2000" b="1" dirty="0"/>
              <a:t>Developing and encouraging the decision making capacity of members</a:t>
            </a:r>
          </a:p>
          <a:p>
            <a:pPr marL="285750" indent="-285750">
              <a:lnSpc>
                <a:spcPct val="150000"/>
              </a:lnSpc>
              <a:buFont typeface="Arial" panose="020B0604020202020204" pitchFamily="34" charset="0"/>
              <a:buChar char="•"/>
            </a:pPr>
            <a:r>
              <a:rPr lang="en-IN" sz="2000" b="1" dirty="0"/>
              <a:t>Build mutual trust and confidence between bankers and rural poor.</a:t>
            </a:r>
          </a:p>
          <a:p>
            <a:pPr marL="285750" indent="-285750">
              <a:lnSpc>
                <a:spcPct val="150000"/>
              </a:lnSpc>
              <a:buFont typeface="Arial" panose="020B0604020202020204" pitchFamily="34" charset="0"/>
              <a:buChar char="•"/>
            </a:pPr>
            <a:r>
              <a:rPr lang="en-IN" sz="2000" b="1" dirty="0"/>
              <a:t>Providing forum for members for discussing their social and economic problem.</a:t>
            </a:r>
          </a:p>
          <a:p>
            <a:pPr marL="285750" indent="-285750">
              <a:lnSpc>
                <a:spcPct val="150000"/>
              </a:lnSpc>
              <a:buFont typeface="Arial" panose="020B0604020202020204" pitchFamily="34" charset="0"/>
              <a:buChar char="•"/>
            </a:pPr>
            <a:r>
              <a:rPr lang="en-IN" sz="2000" b="1" dirty="0"/>
              <a:t>Providing literacy including financial literacy and increasing general awareness among members,</a:t>
            </a:r>
          </a:p>
          <a:p>
            <a:pPr marL="285750" indent="-285750">
              <a:buFont typeface="Arial" panose="020B0604020202020204" pitchFamily="34" charset="0"/>
              <a:buChar char="•"/>
            </a:pPr>
            <a:endParaRPr lang="en-IN" dirty="0"/>
          </a:p>
        </p:txBody>
      </p:sp>
      <p:sp>
        <p:nvSpPr>
          <p:cNvPr id="3" name="Footer Placeholder 2">
            <a:extLst>
              <a:ext uri="{FF2B5EF4-FFF2-40B4-BE49-F238E27FC236}">
                <a16:creationId xmlns:a16="http://schemas.microsoft.com/office/drawing/2014/main" id="{2863D2D3-9A0D-45BF-90BB-7BF445C56BEA}"/>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5161265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dvantages of Self Help&#10;Group&#10;India has around 2.5 million SHGs in rural areas. The&#10;groups usually comprise of 8-10 women,...">
            <a:extLst>
              <a:ext uri="{FF2B5EF4-FFF2-40B4-BE49-F238E27FC236}">
                <a16:creationId xmlns:a16="http://schemas.microsoft.com/office/drawing/2014/main" id="{C0977BE4-8B1B-4369-8A11-A87A93A747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09" y="371061"/>
            <a:ext cx="11449878" cy="612250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1C64ADE2-79A4-4DB6-ABB6-99E76A3934A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0380158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53DC132-5127-41CB-9CDF-13273A4B64FA}"/>
              </a:ext>
            </a:extLst>
          </p:cNvPr>
          <p:cNvSpPr/>
          <p:nvPr/>
        </p:nvSpPr>
        <p:spPr>
          <a:xfrm>
            <a:off x="556591" y="355378"/>
            <a:ext cx="11078817" cy="874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DEVELOPMENT OF WOMEN ENTREPRENEURSHIP WITH THE HELP OF SHG</a:t>
            </a:r>
          </a:p>
        </p:txBody>
      </p:sp>
      <p:sp>
        <p:nvSpPr>
          <p:cNvPr id="4" name="TextBox 3">
            <a:extLst>
              <a:ext uri="{FF2B5EF4-FFF2-40B4-BE49-F238E27FC236}">
                <a16:creationId xmlns:a16="http://schemas.microsoft.com/office/drawing/2014/main" id="{858220EE-D7AB-49AB-B96B-9B6232B8C825}"/>
              </a:ext>
            </a:extLst>
          </p:cNvPr>
          <p:cNvSpPr txBox="1"/>
          <p:nvPr/>
        </p:nvSpPr>
        <p:spPr>
          <a:xfrm>
            <a:off x="967409" y="1256527"/>
            <a:ext cx="10986052" cy="511114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IN" sz="2000" b="1" dirty="0"/>
              <a:t>Women empowerment.</a:t>
            </a:r>
          </a:p>
          <a:p>
            <a:pPr marL="285750" indent="-285750">
              <a:lnSpc>
                <a:spcPct val="150000"/>
              </a:lnSpc>
              <a:buFont typeface="Arial" panose="020B0604020202020204" pitchFamily="34" charset="0"/>
              <a:buChar char="•"/>
            </a:pPr>
            <a:r>
              <a:rPr lang="en-IN" sz="2000" b="1" dirty="0"/>
              <a:t>Employment generation</a:t>
            </a:r>
          </a:p>
          <a:p>
            <a:pPr marL="285750" indent="-285750">
              <a:lnSpc>
                <a:spcPct val="150000"/>
              </a:lnSpc>
              <a:buFont typeface="Arial" panose="020B0604020202020204" pitchFamily="34" charset="0"/>
              <a:buChar char="•"/>
            </a:pPr>
            <a:r>
              <a:rPr lang="en-IN" sz="2000" b="1" dirty="0"/>
              <a:t>Savings and Investment.</a:t>
            </a:r>
          </a:p>
          <a:p>
            <a:pPr marL="285750" indent="-285750">
              <a:lnSpc>
                <a:spcPct val="150000"/>
              </a:lnSpc>
              <a:buFont typeface="Arial" panose="020B0604020202020204" pitchFamily="34" charset="0"/>
              <a:buChar char="•"/>
            </a:pPr>
            <a:r>
              <a:rPr lang="en-IN" sz="2000" b="1" dirty="0"/>
              <a:t>Financial inclusion</a:t>
            </a:r>
          </a:p>
          <a:p>
            <a:pPr marL="285750" indent="-285750">
              <a:lnSpc>
                <a:spcPct val="150000"/>
              </a:lnSpc>
              <a:buFont typeface="Arial" panose="020B0604020202020204" pitchFamily="34" charset="0"/>
              <a:buChar char="•"/>
            </a:pPr>
            <a:r>
              <a:rPr lang="en-IN" sz="2000" b="1" dirty="0"/>
              <a:t>Better socio economic status.</a:t>
            </a:r>
          </a:p>
          <a:p>
            <a:pPr marL="285750" indent="-285750">
              <a:lnSpc>
                <a:spcPct val="150000"/>
              </a:lnSpc>
              <a:buFont typeface="Arial" panose="020B0604020202020204" pitchFamily="34" charset="0"/>
              <a:buChar char="•"/>
            </a:pPr>
            <a:r>
              <a:rPr lang="en-IN" sz="2000" b="1" dirty="0"/>
              <a:t>Increased standard of living.</a:t>
            </a:r>
          </a:p>
          <a:p>
            <a:pPr marL="285750" indent="-285750">
              <a:lnSpc>
                <a:spcPct val="150000"/>
              </a:lnSpc>
              <a:buFont typeface="Arial" panose="020B0604020202020204" pitchFamily="34" charset="0"/>
              <a:buChar char="•"/>
            </a:pPr>
            <a:r>
              <a:rPr lang="en-IN" sz="2000" b="1" dirty="0"/>
              <a:t>Poverty alleviation </a:t>
            </a:r>
          </a:p>
          <a:p>
            <a:pPr marL="285750" indent="-285750">
              <a:lnSpc>
                <a:spcPct val="150000"/>
              </a:lnSpc>
              <a:buFont typeface="Arial" panose="020B0604020202020204" pitchFamily="34" charset="0"/>
              <a:buChar char="•"/>
            </a:pPr>
            <a:r>
              <a:rPr lang="en-IN" sz="2000" b="1" dirty="0"/>
              <a:t>SHG provides training.</a:t>
            </a:r>
          </a:p>
          <a:p>
            <a:pPr marL="285750" indent="-285750">
              <a:lnSpc>
                <a:spcPct val="150000"/>
              </a:lnSpc>
              <a:buFont typeface="Arial" panose="020B0604020202020204" pitchFamily="34" charset="0"/>
              <a:buChar char="•"/>
            </a:pPr>
            <a:r>
              <a:rPr lang="en-IN" sz="2000" b="1" dirty="0"/>
              <a:t>Accounting skills to women entrepreneur.</a:t>
            </a:r>
          </a:p>
          <a:p>
            <a:pPr marL="285750" indent="-285750">
              <a:lnSpc>
                <a:spcPct val="150000"/>
              </a:lnSpc>
              <a:buFont typeface="Arial" panose="020B0604020202020204" pitchFamily="34" charset="0"/>
              <a:buChar char="•"/>
            </a:pPr>
            <a:r>
              <a:rPr lang="en-IN" sz="2000" b="1" dirty="0"/>
              <a:t>Decision making skill.</a:t>
            </a:r>
          </a:p>
          <a:p>
            <a:pPr marL="285750" indent="-285750">
              <a:lnSpc>
                <a:spcPct val="150000"/>
              </a:lnSpc>
              <a:buFont typeface="Arial" panose="020B0604020202020204" pitchFamily="34" charset="0"/>
              <a:buChar char="•"/>
            </a:pPr>
            <a:r>
              <a:rPr lang="en-IN" sz="2000" b="1" dirty="0"/>
              <a:t>Marketing skill.</a:t>
            </a:r>
          </a:p>
        </p:txBody>
      </p:sp>
      <p:pic>
        <p:nvPicPr>
          <p:cNvPr id="5" name="Picture 4">
            <a:extLst>
              <a:ext uri="{FF2B5EF4-FFF2-40B4-BE49-F238E27FC236}">
                <a16:creationId xmlns:a16="http://schemas.microsoft.com/office/drawing/2014/main" id="{F6089021-DFA4-4F8E-BD04-F0C08AEA67E8}"/>
              </a:ext>
            </a:extLst>
          </p:cNvPr>
          <p:cNvPicPr>
            <a:picLocks noChangeAspect="1"/>
          </p:cNvPicPr>
          <p:nvPr/>
        </p:nvPicPr>
        <p:blipFill>
          <a:blip r:embed="rId2"/>
          <a:stretch>
            <a:fillRect/>
          </a:stretch>
        </p:blipFill>
        <p:spPr>
          <a:xfrm>
            <a:off x="6480313" y="2584173"/>
            <a:ext cx="5155095" cy="3810001"/>
          </a:xfrm>
          <a:prstGeom prst="rect">
            <a:avLst/>
          </a:prstGeom>
        </p:spPr>
      </p:pic>
      <p:sp>
        <p:nvSpPr>
          <p:cNvPr id="2" name="Footer Placeholder 1">
            <a:extLst>
              <a:ext uri="{FF2B5EF4-FFF2-40B4-BE49-F238E27FC236}">
                <a16:creationId xmlns:a16="http://schemas.microsoft.com/office/drawing/2014/main" id="{51D01E41-D48F-4809-9937-8ECD7949AE0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5897423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Bags they have manufactured&#10;themselves:&#10; ">
            <a:extLst>
              <a:ext uri="{FF2B5EF4-FFF2-40B4-BE49-F238E27FC236}">
                <a16:creationId xmlns:a16="http://schemas.microsoft.com/office/drawing/2014/main" id="{57305828-6AEE-4B88-BAAE-33E6FFA402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817" y="357809"/>
            <a:ext cx="11370366" cy="6162261"/>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92C92914-8B1D-4E2E-9FFA-4C9E5BFA209C}"/>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0598320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oloring Murti&#10; ">
            <a:extLst>
              <a:ext uri="{FF2B5EF4-FFF2-40B4-BE49-F238E27FC236}">
                <a16:creationId xmlns:a16="http://schemas.microsoft.com/office/drawing/2014/main" id="{B89EE642-966C-4CE9-B56B-C9BA03AAEC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304" y="331305"/>
            <a:ext cx="11502887" cy="612250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D661B3B3-677D-4543-A014-29753AB2BC0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6937137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FB630AF-0EF9-4A9A-B278-051671888BE5}"/>
              </a:ext>
            </a:extLst>
          </p:cNvPr>
          <p:cNvPicPr>
            <a:picLocks noChangeAspect="1"/>
          </p:cNvPicPr>
          <p:nvPr/>
        </p:nvPicPr>
        <p:blipFill>
          <a:blip r:embed="rId2"/>
          <a:stretch>
            <a:fillRect/>
          </a:stretch>
        </p:blipFill>
        <p:spPr>
          <a:xfrm>
            <a:off x="344557" y="371062"/>
            <a:ext cx="11436626" cy="6162260"/>
          </a:xfrm>
          <a:prstGeom prst="rect">
            <a:avLst/>
          </a:prstGeom>
        </p:spPr>
      </p:pic>
      <p:sp>
        <p:nvSpPr>
          <p:cNvPr id="3" name="Footer Placeholder 2">
            <a:extLst>
              <a:ext uri="{FF2B5EF4-FFF2-40B4-BE49-F238E27FC236}">
                <a16:creationId xmlns:a16="http://schemas.microsoft.com/office/drawing/2014/main" id="{45F37607-6B55-453D-8613-D8E8200934AA}"/>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90629151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7A8A28D-40BA-49C5-B66B-1351CB169FBD}"/>
              </a:ext>
            </a:extLst>
          </p:cNvPr>
          <p:cNvGraphicFramePr>
            <a:graphicFrameLocks noGrp="1"/>
          </p:cNvGraphicFramePr>
          <p:nvPr>
            <p:extLst>
              <p:ext uri="{D42A27DB-BD31-4B8C-83A1-F6EECF244321}">
                <p14:modId xmlns:p14="http://schemas.microsoft.com/office/powerpoint/2010/main" val="2627895523"/>
              </p:ext>
            </p:extLst>
          </p:nvPr>
        </p:nvGraphicFramePr>
        <p:xfrm>
          <a:off x="503583" y="384313"/>
          <a:ext cx="11171582" cy="5950226"/>
        </p:xfrm>
        <a:graphic>
          <a:graphicData uri="http://schemas.openxmlformats.org/drawingml/2006/table">
            <a:tbl>
              <a:tblPr/>
              <a:tblGrid>
                <a:gridCol w="5585791">
                  <a:extLst>
                    <a:ext uri="{9D8B030D-6E8A-4147-A177-3AD203B41FA5}">
                      <a16:colId xmlns:a16="http://schemas.microsoft.com/office/drawing/2014/main" val="1667822758"/>
                    </a:ext>
                  </a:extLst>
                </a:gridCol>
                <a:gridCol w="5585791">
                  <a:extLst>
                    <a:ext uri="{9D8B030D-6E8A-4147-A177-3AD203B41FA5}">
                      <a16:colId xmlns:a16="http://schemas.microsoft.com/office/drawing/2014/main" val="2509698617"/>
                    </a:ext>
                  </a:extLst>
                </a:gridCol>
              </a:tblGrid>
              <a:tr h="615192">
                <a:tc gridSpan="2">
                  <a:txBody>
                    <a:bodyPr/>
                    <a:lstStyle/>
                    <a:p>
                      <a:pPr algn="ctr"/>
                      <a:r>
                        <a:rPr lang="en-IN" sz="1500" b="1" i="1" dirty="0">
                          <a:effectLst/>
                        </a:rPr>
                        <a:t>Case stories of self-help group members</a:t>
                      </a:r>
                      <a:endParaRPr lang="en-IN" sz="1500" b="1" dirty="0">
                        <a:effectLst/>
                      </a:endParaRPr>
                    </a:p>
                  </a:txBody>
                  <a:tcPr marL="81561" marR="81561" marT="81561" marB="81561" anchor="ctr">
                    <a:lnL>
                      <a:noFill/>
                    </a:lnL>
                    <a:lnR>
                      <a:noFill/>
                    </a:lnR>
                    <a:lnT>
                      <a:noFill/>
                    </a:lnT>
                    <a:lnB>
                      <a:noFill/>
                    </a:lnB>
                    <a:solidFill>
                      <a:srgbClr val="99FFFF"/>
                    </a:solidFill>
                  </a:tcPr>
                </a:tc>
                <a:tc hMerge="1">
                  <a:txBody>
                    <a:bodyPr/>
                    <a:lstStyle/>
                    <a:p>
                      <a:endParaRPr lang="en-IN"/>
                    </a:p>
                  </a:txBody>
                  <a:tcPr/>
                </a:tc>
                <a:extLst>
                  <a:ext uri="{0D108BD9-81ED-4DB2-BD59-A6C34878D82A}">
                    <a16:rowId xmlns:a16="http://schemas.microsoft.com/office/drawing/2014/main" val="148737999"/>
                  </a:ext>
                </a:extLst>
              </a:tr>
              <a:tr h="5335034">
                <a:tc>
                  <a:txBody>
                    <a:bodyPr/>
                    <a:lstStyle/>
                    <a:p>
                      <a:pPr algn="ctr"/>
                      <a:r>
                        <a:rPr lang="en-IN" sz="2000" b="1" i="1" dirty="0" err="1">
                          <a:effectLst/>
                        </a:rPr>
                        <a:t>Kolanchiammal</a:t>
                      </a:r>
                      <a:endParaRPr lang="en-IN" sz="2000" b="1" dirty="0">
                        <a:effectLst/>
                      </a:endParaRPr>
                    </a:p>
                    <a:p>
                      <a:r>
                        <a:rPr lang="en-IN" sz="2000" dirty="0">
                          <a:effectLst/>
                        </a:rPr>
                        <a:t>Before </a:t>
                      </a:r>
                      <a:r>
                        <a:rPr lang="en-IN" sz="2000" dirty="0" err="1">
                          <a:effectLst/>
                        </a:rPr>
                        <a:t>Kolanchiammal</a:t>
                      </a:r>
                      <a:r>
                        <a:rPr lang="en-IN" sz="2000" dirty="0">
                          <a:effectLst/>
                        </a:rPr>
                        <a:t> got involved with a self-help group, her family suffered a lot from money lenders and it was very difficult for her to maintain her family. She came to know about the importance of Self Help Groups and made herself a member in the </a:t>
                      </a:r>
                      <a:r>
                        <a:rPr lang="en-IN" sz="2000" dirty="0" err="1">
                          <a:effectLst/>
                        </a:rPr>
                        <a:t>Vanavil</a:t>
                      </a:r>
                      <a:r>
                        <a:rPr lang="en-IN" sz="2000" dirty="0">
                          <a:effectLst/>
                        </a:rPr>
                        <a:t> Self-help Group which is being looked after  by READ. After getting a loan from READ, she bought four goats and takes care of them well. Now she is having a habit of saving the amount for future use. Thus the total family benefited from this. One of the goats has yielded two offspring.</a:t>
                      </a:r>
                    </a:p>
                  </a:txBody>
                  <a:tcPr marL="81561" marR="81561" marT="81561" marB="81561" anchor="ctr">
                    <a:lnL>
                      <a:noFill/>
                    </a:lnL>
                    <a:lnR>
                      <a:noFill/>
                    </a:lnR>
                    <a:lnT>
                      <a:noFill/>
                    </a:lnT>
                    <a:lnB>
                      <a:noFill/>
                    </a:lnB>
                    <a:solidFill>
                      <a:srgbClr val="CCCCFF"/>
                    </a:solidFill>
                  </a:tcPr>
                </a:tc>
                <a:tc>
                  <a:txBody>
                    <a:bodyPr/>
                    <a:lstStyle/>
                    <a:p>
                      <a:endParaRPr lang="en-IN" sz="1500" dirty="0">
                        <a:effectLst/>
                      </a:endParaRPr>
                    </a:p>
                  </a:txBody>
                  <a:tcPr marL="81561" marR="81561" marT="81561" marB="81561" anchor="ctr">
                    <a:lnL>
                      <a:noFill/>
                    </a:lnL>
                    <a:lnR>
                      <a:noFill/>
                    </a:lnR>
                    <a:lnT>
                      <a:noFill/>
                    </a:lnT>
                    <a:lnB>
                      <a:noFill/>
                    </a:lnB>
                    <a:solidFill>
                      <a:srgbClr val="CCCCFF"/>
                    </a:solidFill>
                  </a:tcPr>
                </a:tc>
                <a:extLst>
                  <a:ext uri="{0D108BD9-81ED-4DB2-BD59-A6C34878D82A}">
                    <a16:rowId xmlns:a16="http://schemas.microsoft.com/office/drawing/2014/main" val="2634282448"/>
                  </a:ext>
                </a:extLst>
              </a:tr>
            </a:tbl>
          </a:graphicData>
        </a:graphic>
      </p:graphicFrame>
      <p:pic>
        <p:nvPicPr>
          <p:cNvPr id="1025" name="Picture 1" descr="self-help group member">
            <a:extLst>
              <a:ext uri="{FF2B5EF4-FFF2-40B4-BE49-F238E27FC236}">
                <a16:creationId xmlns:a16="http://schemas.microsoft.com/office/drawing/2014/main" id="{0666E02A-175A-4B09-910F-DAFCB3A0B4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999" y="1639612"/>
            <a:ext cx="5579165" cy="4058823"/>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35EF2CFE-31B3-4E85-B376-58760FDF37DD}"/>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4216499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63689D-3D31-445A-88DE-85A3E302994C}"/>
              </a:ext>
            </a:extLst>
          </p:cNvPr>
          <p:cNvSpPr txBox="1"/>
          <p:nvPr/>
        </p:nvSpPr>
        <p:spPr>
          <a:xfrm>
            <a:off x="450574" y="487597"/>
            <a:ext cx="11463130" cy="6463308"/>
          </a:xfrm>
          <a:prstGeom prst="rect">
            <a:avLst/>
          </a:prstGeom>
          <a:noFill/>
        </p:spPr>
        <p:txBody>
          <a:bodyPr wrap="square">
            <a:spAutoFit/>
          </a:bodyPr>
          <a:lstStyle/>
          <a:p>
            <a:r>
              <a:rPr lang="en-IN" dirty="0" err="1"/>
              <a:t>Sumathy</a:t>
            </a:r>
            <a:endParaRPr lang="en-IN" dirty="0"/>
          </a:p>
          <a:p>
            <a:r>
              <a:rPr lang="en-IN" dirty="0" err="1"/>
              <a:t>Sumathy</a:t>
            </a:r>
            <a:r>
              <a:rPr lang="en-IN" dirty="0"/>
              <a:t> (35 years old) belongs to a very poor family, and for a living she does agricultural day </a:t>
            </a:r>
            <a:r>
              <a:rPr lang="en-IN" dirty="0" err="1"/>
              <a:t>labor</a:t>
            </a:r>
            <a:r>
              <a:rPr lang="en-IN" dirty="0"/>
              <a:t>. But this work is not continuous and depends on the season.  The amount earned by her and her husband was barely enough to cover their basic needs, and there was never any amount for them to save.</a:t>
            </a:r>
          </a:p>
          <a:p>
            <a:r>
              <a:rPr lang="en-IN" dirty="0"/>
              <a:t>Previously she was ignorant about the importance and benefits of self-help groups.  But through regular visits of the READ staff and the awareness given by them, she became convinced to join in the </a:t>
            </a:r>
            <a:r>
              <a:rPr lang="en-IN" dirty="0" err="1"/>
              <a:t>Bairavi</a:t>
            </a:r>
            <a:r>
              <a:rPr lang="en-IN" dirty="0"/>
              <a:t> self help group. Through the monthly meetings, she learned more how the self-help group functions and also the importance of savings.</a:t>
            </a:r>
          </a:p>
          <a:p>
            <a:endParaRPr lang="en-IN" dirty="0"/>
          </a:p>
          <a:p>
            <a:r>
              <a:rPr lang="en-IN" dirty="0"/>
              <a:t>Early 2009, </a:t>
            </a:r>
            <a:r>
              <a:rPr lang="en-IN" dirty="0" err="1"/>
              <a:t>Sumathy</a:t>
            </a:r>
            <a:r>
              <a:rPr lang="en-IN" dirty="0"/>
              <a:t> received recently a loan amount of Rs. 5000 from READ. With that amount she bought four goats and raised them well.</a:t>
            </a:r>
          </a:p>
          <a:p>
            <a:endParaRPr lang="en-IN" dirty="0"/>
          </a:p>
          <a:p>
            <a:r>
              <a:rPr lang="en-IN" dirty="0"/>
              <a:t>Later in 2009, she sold her four goats in the market and from that amount, she bought a cow which gives 7 </a:t>
            </a:r>
            <a:r>
              <a:rPr lang="en-IN" dirty="0" err="1"/>
              <a:t>liters</a:t>
            </a:r>
            <a:r>
              <a:rPr lang="en-IN" dirty="0"/>
              <a:t> of milk per day (Morning – 4 </a:t>
            </a:r>
            <a:r>
              <a:rPr lang="en-IN" dirty="0" err="1"/>
              <a:t>liter</a:t>
            </a:r>
            <a:r>
              <a:rPr lang="en-IN" dirty="0"/>
              <a:t>, Evening – 3 </a:t>
            </a:r>
            <a:r>
              <a:rPr lang="en-IN" dirty="0" err="1"/>
              <a:t>liter</a:t>
            </a:r>
            <a:r>
              <a:rPr lang="en-IN" dirty="0"/>
              <a:t>). She sells the milk to her </a:t>
            </a:r>
            <a:r>
              <a:rPr lang="en-IN" dirty="0" err="1"/>
              <a:t>neighbors</a:t>
            </a:r>
            <a:r>
              <a:rPr lang="en-IN" dirty="0"/>
              <a:t> and the rest to the milk society.  Oher than this she goes for daily </a:t>
            </a:r>
            <a:r>
              <a:rPr lang="en-IN" dirty="0" err="1"/>
              <a:t>labor</a:t>
            </a:r>
            <a:r>
              <a:rPr lang="en-IN" dirty="0"/>
              <a:t> work in agriculture. She is satisfied with her income. The cow is also going to yield a calf within four months. she is taking care of the cow in a good manner. She makes the cow to graze in the field whenever she goes for her agriculture work.</a:t>
            </a:r>
          </a:p>
          <a:p>
            <a:endParaRPr lang="en-IN" dirty="0"/>
          </a:p>
          <a:p>
            <a:endParaRPr lang="en-IN" dirty="0"/>
          </a:p>
          <a:p>
            <a:endParaRPr lang="en-IN" dirty="0"/>
          </a:p>
          <a:p>
            <a:endParaRPr lang="en-IN" dirty="0"/>
          </a:p>
        </p:txBody>
      </p:sp>
      <p:sp>
        <p:nvSpPr>
          <p:cNvPr id="2" name="Footer Placeholder 1">
            <a:extLst>
              <a:ext uri="{FF2B5EF4-FFF2-40B4-BE49-F238E27FC236}">
                <a16:creationId xmlns:a16="http://schemas.microsoft.com/office/drawing/2014/main" id="{C2099FB7-21BC-4353-9C71-B7A339D29AD5}"/>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488665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4EF0C93-1092-4794-AA1E-7A5619E96A4D}"/>
              </a:ext>
            </a:extLst>
          </p:cNvPr>
          <p:cNvPicPr>
            <a:picLocks noChangeAspect="1"/>
          </p:cNvPicPr>
          <p:nvPr/>
        </p:nvPicPr>
        <p:blipFill>
          <a:blip r:embed="rId2"/>
          <a:stretch>
            <a:fillRect/>
          </a:stretch>
        </p:blipFill>
        <p:spPr>
          <a:xfrm>
            <a:off x="599660" y="1474304"/>
            <a:ext cx="4687957" cy="3985591"/>
          </a:xfrm>
          <a:prstGeom prst="rect">
            <a:avLst/>
          </a:prstGeom>
        </p:spPr>
      </p:pic>
      <p:pic>
        <p:nvPicPr>
          <p:cNvPr id="3" name="Picture 2">
            <a:extLst>
              <a:ext uri="{FF2B5EF4-FFF2-40B4-BE49-F238E27FC236}">
                <a16:creationId xmlns:a16="http://schemas.microsoft.com/office/drawing/2014/main" id="{07F770B6-CBCA-49BA-AD79-B653FA9D19D5}"/>
              </a:ext>
            </a:extLst>
          </p:cNvPr>
          <p:cNvPicPr>
            <a:picLocks noChangeAspect="1"/>
          </p:cNvPicPr>
          <p:nvPr/>
        </p:nvPicPr>
        <p:blipFill>
          <a:blip r:embed="rId3"/>
          <a:stretch>
            <a:fillRect/>
          </a:stretch>
        </p:blipFill>
        <p:spPr>
          <a:xfrm>
            <a:off x="6467061" y="1474305"/>
            <a:ext cx="5125279" cy="3985590"/>
          </a:xfrm>
          <a:prstGeom prst="rect">
            <a:avLst/>
          </a:prstGeom>
        </p:spPr>
      </p:pic>
      <p:sp>
        <p:nvSpPr>
          <p:cNvPr id="4" name="Footer Placeholder 3">
            <a:extLst>
              <a:ext uri="{FF2B5EF4-FFF2-40B4-BE49-F238E27FC236}">
                <a16:creationId xmlns:a16="http://schemas.microsoft.com/office/drawing/2014/main" id="{4967644E-FA39-4D81-992D-B4C6F808C2D9}"/>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1463441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3E5EFED-6F8B-401A-B03E-72A39184809B}"/>
              </a:ext>
            </a:extLst>
          </p:cNvPr>
          <p:cNvGraphicFramePr>
            <a:graphicFrameLocks noGrp="1"/>
          </p:cNvGraphicFramePr>
          <p:nvPr>
            <p:extLst>
              <p:ext uri="{D42A27DB-BD31-4B8C-83A1-F6EECF244321}">
                <p14:modId xmlns:p14="http://schemas.microsoft.com/office/powerpoint/2010/main" val="287927887"/>
              </p:ext>
            </p:extLst>
          </p:nvPr>
        </p:nvGraphicFramePr>
        <p:xfrm>
          <a:off x="768627" y="516835"/>
          <a:ext cx="10588486" cy="5436291"/>
        </p:xfrm>
        <a:graphic>
          <a:graphicData uri="http://schemas.openxmlformats.org/drawingml/2006/table">
            <a:tbl>
              <a:tblPr/>
              <a:tblGrid>
                <a:gridCol w="3417804">
                  <a:extLst>
                    <a:ext uri="{9D8B030D-6E8A-4147-A177-3AD203B41FA5}">
                      <a16:colId xmlns:a16="http://schemas.microsoft.com/office/drawing/2014/main" val="2232802295"/>
                    </a:ext>
                  </a:extLst>
                </a:gridCol>
                <a:gridCol w="3306110">
                  <a:extLst>
                    <a:ext uri="{9D8B030D-6E8A-4147-A177-3AD203B41FA5}">
                      <a16:colId xmlns:a16="http://schemas.microsoft.com/office/drawing/2014/main" val="1885100297"/>
                    </a:ext>
                  </a:extLst>
                </a:gridCol>
                <a:gridCol w="3864572">
                  <a:extLst>
                    <a:ext uri="{9D8B030D-6E8A-4147-A177-3AD203B41FA5}">
                      <a16:colId xmlns:a16="http://schemas.microsoft.com/office/drawing/2014/main" val="279598662"/>
                    </a:ext>
                  </a:extLst>
                </a:gridCol>
              </a:tblGrid>
              <a:tr h="424939">
                <a:tc>
                  <a:txBody>
                    <a:bodyPr/>
                    <a:lstStyle/>
                    <a:p>
                      <a:r>
                        <a:rPr lang="en-IN" sz="1600" b="1">
                          <a:effectLst/>
                        </a:rPr>
                        <a:t>SHG  Name</a:t>
                      </a:r>
                      <a:endParaRPr lang="en-IN" sz="1600">
                        <a:effectLst/>
                      </a:endParaRPr>
                    </a:p>
                  </a:txBody>
                  <a:tcPr marL="25941" marR="25941" marT="25941" marB="25941">
                    <a:lnL>
                      <a:noFill/>
                    </a:lnL>
                    <a:lnR>
                      <a:noFill/>
                    </a:lnR>
                    <a:lnT>
                      <a:noFill/>
                    </a:lnT>
                    <a:lnB>
                      <a:noFill/>
                    </a:lnB>
                    <a:solidFill>
                      <a:srgbClr val="99FF33"/>
                    </a:solidFill>
                  </a:tcPr>
                </a:tc>
                <a:tc>
                  <a:txBody>
                    <a:bodyPr/>
                    <a:lstStyle/>
                    <a:p>
                      <a:r>
                        <a:rPr lang="en-IN" sz="1600" b="1">
                          <a:effectLst/>
                        </a:rPr>
                        <a:t>Village</a:t>
                      </a:r>
                      <a:endParaRPr lang="en-IN" sz="1600">
                        <a:effectLst/>
                      </a:endParaRPr>
                    </a:p>
                  </a:txBody>
                  <a:tcPr marL="25941" marR="25941" marT="25941" marB="25941">
                    <a:lnL>
                      <a:noFill/>
                    </a:lnL>
                    <a:lnR>
                      <a:noFill/>
                    </a:lnR>
                    <a:lnT>
                      <a:noFill/>
                    </a:lnT>
                    <a:lnB>
                      <a:noFill/>
                    </a:lnB>
                    <a:solidFill>
                      <a:srgbClr val="99FF33"/>
                    </a:solidFill>
                  </a:tcPr>
                </a:tc>
                <a:tc>
                  <a:txBody>
                    <a:bodyPr/>
                    <a:lstStyle/>
                    <a:p>
                      <a:r>
                        <a:rPr lang="en-IN" sz="1600" b="1">
                          <a:effectLst/>
                        </a:rPr>
                        <a:t>Activity</a:t>
                      </a:r>
                      <a:endParaRPr lang="en-IN" sz="1600">
                        <a:effectLst/>
                      </a:endParaRPr>
                    </a:p>
                  </a:txBody>
                  <a:tcPr marL="25941" marR="25941" marT="25941" marB="25941">
                    <a:lnL>
                      <a:noFill/>
                    </a:lnL>
                    <a:lnR>
                      <a:noFill/>
                    </a:lnR>
                    <a:lnT>
                      <a:noFill/>
                    </a:lnT>
                    <a:lnB>
                      <a:noFill/>
                    </a:lnB>
                    <a:solidFill>
                      <a:srgbClr val="99FF33"/>
                    </a:solidFill>
                  </a:tcPr>
                </a:tc>
                <a:extLst>
                  <a:ext uri="{0D108BD9-81ED-4DB2-BD59-A6C34878D82A}">
                    <a16:rowId xmlns:a16="http://schemas.microsoft.com/office/drawing/2014/main" val="1923438289"/>
                  </a:ext>
                </a:extLst>
              </a:tr>
              <a:tr h="776613">
                <a:tc>
                  <a:txBody>
                    <a:bodyPr/>
                    <a:lstStyle/>
                    <a:p>
                      <a:r>
                        <a:rPr lang="en-IN" sz="1600">
                          <a:effectLst/>
                        </a:rPr>
                        <a:t>Roja</a:t>
                      </a:r>
                    </a:p>
                  </a:txBody>
                  <a:tcPr marL="25941" marR="25941" marT="25941" marB="25941">
                    <a:lnL>
                      <a:noFill/>
                    </a:lnL>
                    <a:lnR>
                      <a:noFill/>
                    </a:lnR>
                    <a:lnT>
                      <a:noFill/>
                    </a:lnT>
                    <a:lnB>
                      <a:noFill/>
                    </a:lnB>
                    <a:solidFill>
                      <a:srgbClr val="FFFFCC"/>
                    </a:solidFill>
                  </a:tcPr>
                </a:tc>
                <a:tc>
                  <a:txBody>
                    <a:bodyPr/>
                    <a:lstStyle/>
                    <a:p>
                      <a:r>
                        <a:rPr lang="en-IN" sz="1600">
                          <a:effectLst/>
                        </a:rPr>
                        <a:t>Manapathur</a:t>
                      </a:r>
                    </a:p>
                  </a:txBody>
                  <a:tcPr marL="25941" marR="25941" marT="25941" marB="25941">
                    <a:lnL>
                      <a:noFill/>
                    </a:lnL>
                    <a:lnR>
                      <a:noFill/>
                    </a:lnR>
                    <a:lnT>
                      <a:noFill/>
                    </a:lnT>
                    <a:lnB>
                      <a:noFill/>
                    </a:lnB>
                    <a:solidFill>
                      <a:srgbClr val="FFFFCC"/>
                    </a:solidFill>
                  </a:tcPr>
                </a:tc>
                <a:tc>
                  <a:txBody>
                    <a:bodyPr/>
                    <a:lstStyle/>
                    <a:p>
                      <a:r>
                        <a:rPr lang="en-IN" sz="1600">
                          <a:effectLst/>
                        </a:rPr>
                        <a:t>Soap- making</a:t>
                      </a:r>
                    </a:p>
                  </a:txBody>
                  <a:tcPr marL="25941" marR="25941" marT="25941" marB="25941">
                    <a:lnL>
                      <a:noFill/>
                    </a:lnL>
                    <a:lnR>
                      <a:noFill/>
                    </a:lnR>
                    <a:lnT>
                      <a:noFill/>
                    </a:lnT>
                    <a:lnB>
                      <a:noFill/>
                    </a:lnB>
                    <a:solidFill>
                      <a:srgbClr val="FFFFCC"/>
                    </a:solidFill>
                  </a:tcPr>
                </a:tc>
                <a:extLst>
                  <a:ext uri="{0D108BD9-81ED-4DB2-BD59-A6C34878D82A}">
                    <a16:rowId xmlns:a16="http://schemas.microsoft.com/office/drawing/2014/main" val="591773846"/>
                  </a:ext>
                </a:extLst>
              </a:tr>
              <a:tr h="776613">
                <a:tc>
                  <a:txBody>
                    <a:bodyPr/>
                    <a:lstStyle/>
                    <a:p>
                      <a:r>
                        <a:rPr lang="en-IN" sz="1600">
                          <a:effectLst/>
                        </a:rPr>
                        <a:t>Sivasakthi</a:t>
                      </a:r>
                    </a:p>
                  </a:txBody>
                  <a:tcPr marL="25941" marR="25941" marT="25941" marB="25941">
                    <a:lnL>
                      <a:noFill/>
                    </a:lnL>
                    <a:lnR>
                      <a:noFill/>
                    </a:lnR>
                    <a:lnT>
                      <a:noFill/>
                    </a:lnT>
                    <a:lnB>
                      <a:noFill/>
                    </a:lnB>
                    <a:solidFill>
                      <a:srgbClr val="FFFFCC"/>
                    </a:solidFill>
                  </a:tcPr>
                </a:tc>
                <a:tc>
                  <a:txBody>
                    <a:bodyPr/>
                    <a:lstStyle/>
                    <a:p>
                      <a:r>
                        <a:rPr lang="en-IN" sz="1600">
                          <a:effectLst/>
                        </a:rPr>
                        <a:t>Andimadam</a:t>
                      </a:r>
                    </a:p>
                  </a:txBody>
                  <a:tcPr marL="25941" marR="25941" marT="25941" marB="25941">
                    <a:lnL>
                      <a:noFill/>
                    </a:lnL>
                    <a:lnR>
                      <a:noFill/>
                    </a:lnR>
                    <a:lnT>
                      <a:noFill/>
                    </a:lnT>
                    <a:lnB>
                      <a:noFill/>
                    </a:lnB>
                    <a:solidFill>
                      <a:srgbClr val="FFFFCC"/>
                    </a:solidFill>
                  </a:tcPr>
                </a:tc>
                <a:tc>
                  <a:txBody>
                    <a:bodyPr/>
                    <a:lstStyle/>
                    <a:p>
                      <a:r>
                        <a:rPr lang="en-IN" sz="1600">
                          <a:effectLst/>
                        </a:rPr>
                        <a:t>Soap- making</a:t>
                      </a:r>
                    </a:p>
                  </a:txBody>
                  <a:tcPr marL="25941" marR="25941" marT="25941" marB="25941">
                    <a:lnL>
                      <a:noFill/>
                    </a:lnL>
                    <a:lnR>
                      <a:noFill/>
                    </a:lnR>
                    <a:lnT>
                      <a:noFill/>
                    </a:lnT>
                    <a:lnB>
                      <a:noFill/>
                    </a:lnB>
                    <a:solidFill>
                      <a:srgbClr val="FFFFCC"/>
                    </a:solidFill>
                  </a:tcPr>
                </a:tc>
                <a:extLst>
                  <a:ext uri="{0D108BD9-81ED-4DB2-BD59-A6C34878D82A}">
                    <a16:rowId xmlns:a16="http://schemas.microsoft.com/office/drawing/2014/main" val="2843116839"/>
                  </a:ext>
                </a:extLst>
              </a:tr>
              <a:tr h="1128287">
                <a:tc>
                  <a:txBody>
                    <a:bodyPr/>
                    <a:lstStyle/>
                    <a:p>
                      <a:r>
                        <a:rPr lang="en-IN" sz="1600" dirty="0" err="1">
                          <a:effectLst/>
                        </a:rPr>
                        <a:t>Suthanthiram</a:t>
                      </a:r>
                      <a:endParaRPr lang="en-IN" sz="1600" dirty="0">
                        <a:effectLst/>
                      </a:endParaRPr>
                    </a:p>
                  </a:txBody>
                  <a:tcPr marL="25941" marR="25941" marT="25941" marB="25941">
                    <a:lnL>
                      <a:noFill/>
                    </a:lnL>
                    <a:lnR>
                      <a:noFill/>
                    </a:lnR>
                    <a:lnT>
                      <a:noFill/>
                    </a:lnT>
                    <a:lnB>
                      <a:noFill/>
                    </a:lnB>
                    <a:solidFill>
                      <a:srgbClr val="FFFFCC"/>
                    </a:solidFill>
                  </a:tcPr>
                </a:tc>
                <a:tc>
                  <a:txBody>
                    <a:bodyPr/>
                    <a:lstStyle/>
                    <a:p>
                      <a:r>
                        <a:rPr lang="en-IN" sz="1600">
                          <a:effectLst/>
                        </a:rPr>
                        <a:t>Thavasukuzhi</a:t>
                      </a:r>
                    </a:p>
                  </a:txBody>
                  <a:tcPr marL="25941" marR="25941" marT="25941" marB="25941">
                    <a:lnL>
                      <a:noFill/>
                    </a:lnL>
                    <a:lnR>
                      <a:noFill/>
                    </a:lnR>
                    <a:lnT>
                      <a:noFill/>
                    </a:lnT>
                    <a:lnB>
                      <a:noFill/>
                    </a:lnB>
                    <a:solidFill>
                      <a:srgbClr val="FFFFCC"/>
                    </a:solidFill>
                  </a:tcPr>
                </a:tc>
                <a:tc>
                  <a:txBody>
                    <a:bodyPr/>
                    <a:lstStyle/>
                    <a:p>
                      <a:r>
                        <a:rPr lang="en-IN" sz="1600">
                          <a:effectLst/>
                        </a:rPr>
                        <a:t>Cashew –nut  processing</a:t>
                      </a:r>
                    </a:p>
                  </a:txBody>
                  <a:tcPr marL="25941" marR="25941" marT="25941" marB="25941">
                    <a:lnL>
                      <a:noFill/>
                    </a:lnL>
                    <a:lnR>
                      <a:noFill/>
                    </a:lnR>
                    <a:lnT>
                      <a:noFill/>
                    </a:lnT>
                    <a:lnB>
                      <a:noFill/>
                    </a:lnB>
                    <a:solidFill>
                      <a:srgbClr val="FFFFCC"/>
                    </a:solidFill>
                  </a:tcPr>
                </a:tc>
                <a:extLst>
                  <a:ext uri="{0D108BD9-81ED-4DB2-BD59-A6C34878D82A}">
                    <a16:rowId xmlns:a16="http://schemas.microsoft.com/office/drawing/2014/main" val="2976168423"/>
                  </a:ext>
                </a:extLst>
              </a:tr>
              <a:tr h="776613">
                <a:tc>
                  <a:txBody>
                    <a:bodyPr/>
                    <a:lstStyle/>
                    <a:p>
                      <a:r>
                        <a:rPr lang="en-IN" sz="1600">
                          <a:effectLst/>
                        </a:rPr>
                        <a:t>Senbakam</a:t>
                      </a:r>
                    </a:p>
                  </a:txBody>
                  <a:tcPr marL="25941" marR="25941" marT="25941" marB="25941">
                    <a:lnL>
                      <a:noFill/>
                    </a:lnL>
                    <a:lnR>
                      <a:noFill/>
                    </a:lnR>
                    <a:lnT>
                      <a:noFill/>
                    </a:lnT>
                    <a:lnB>
                      <a:noFill/>
                    </a:lnB>
                    <a:solidFill>
                      <a:srgbClr val="FFFFCC"/>
                    </a:solidFill>
                  </a:tcPr>
                </a:tc>
                <a:tc>
                  <a:txBody>
                    <a:bodyPr/>
                    <a:lstStyle/>
                    <a:p>
                      <a:r>
                        <a:rPr lang="en-IN" sz="1600">
                          <a:effectLst/>
                        </a:rPr>
                        <a:t>Koovathur</a:t>
                      </a:r>
                    </a:p>
                  </a:txBody>
                  <a:tcPr marL="25941" marR="25941" marT="25941" marB="25941">
                    <a:lnL>
                      <a:noFill/>
                    </a:lnL>
                    <a:lnR>
                      <a:noFill/>
                    </a:lnR>
                    <a:lnT>
                      <a:noFill/>
                    </a:lnT>
                    <a:lnB>
                      <a:noFill/>
                    </a:lnB>
                    <a:solidFill>
                      <a:srgbClr val="FFFFCC"/>
                    </a:solidFill>
                  </a:tcPr>
                </a:tc>
                <a:tc>
                  <a:txBody>
                    <a:bodyPr/>
                    <a:lstStyle/>
                    <a:p>
                      <a:r>
                        <a:rPr lang="en-IN" sz="1600">
                          <a:effectLst/>
                        </a:rPr>
                        <a:t>Candle making</a:t>
                      </a:r>
                    </a:p>
                  </a:txBody>
                  <a:tcPr marL="25941" marR="25941" marT="25941" marB="25941">
                    <a:lnL>
                      <a:noFill/>
                    </a:lnL>
                    <a:lnR>
                      <a:noFill/>
                    </a:lnR>
                    <a:lnT>
                      <a:noFill/>
                    </a:lnT>
                    <a:lnB>
                      <a:noFill/>
                    </a:lnB>
                    <a:solidFill>
                      <a:srgbClr val="FFFFCC"/>
                    </a:solidFill>
                  </a:tcPr>
                </a:tc>
                <a:extLst>
                  <a:ext uri="{0D108BD9-81ED-4DB2-BD59-A6C34878D82A}">
                    <a16:rowId xmlns:a16="http://schemas.microsoft.com/office/drawing/2014/main" val="1827340983"/>
                  </a:ext>
                </a:extLst>
              </a:tr>
              <a:tr h="776613">
                <a:tc>
                  <a:txBody>
                    <a:bodyPr/>
                    <a:lstStyle/>
                    <a:p>
                      <a:r>
                        <a:rPr lang="en-IN" sz="1600">
                          <a:effectLst/>
                        </a:rPr>
                        <a:t>Arokia Annai</a:t>
                      </a:r>
                    </a:p>
                  </a:txBody>
                  <a:tcPr marL="25941" marR="25941" marT="25941" marB="25941">
                    <a:lnL>
                      <a:noFill/>
                    </a:lnL>
                    <a:lnR>
                      <a:noFill/>
                    </a:lnR>
                    <a:lnT>
                      <a:noFill/>
                    </a:lnT>
                    <a:lnB>
                      <a:noFill/>
                    </a:lnB>
                    <a:solidFill>
                      <a:srgbClr val="FFFFCC"/>
                    </a:solidFill>
                  </a:tcPr>
                </a:tc>
                <a:tc>
                  <a:txBody>
                    <a:bodyPr/>
                    <a:lstStyle/>
                    <a:p>
                      <a:r>
                        <a:rPr lang="en-IN" sz="1600">
                          <a:effectLst/>
                        </a:rPr>
                        <a:t>Netalakurchi</a:t>
                      </a:r>
                    </a:p>
                  </a:txBody>
                  <a:tcPr marL="25941" marR="25941" marT="25941" marB="25941">
                    <a:lnL>
                      <a:noFill/>
                    </a:lnL>
                    <a:lnR>
                      <a:noFill/>
                    </a:lnR>
                    <a:lnT>
                      <a:noFill/>
                    </a:lnT>
                    <a:lnB>
                      <a:noFill/>
                    </a:lnB>
                    <a:solidFill>
                      <a:srgbClr val="FFFFCC"/>
                    </a:solidFill>
                  </a:tcPr>
                </a:tc>
                <a:tc>
                  <a:txBody>
                    <a:bodyPr/>
                    <a:lstStyle/>
                    <a:p>
                      <a:r>
                        <a:rPr lang="en-IN" sz="1600">
                          <a:effectLst/>
                        </a:rPr>
                        <a:t>Covering chain making</a:t>
                      </a:r>
                    </a:p>
                  </a:txBody>
                  <a:tcPr marL="25941" marR="25941" marT="25941" marB="25941">
                    <a:lnL>
                      <a:noFill/>
                    </a:lnL>
                    <a:lnR>
                      <a:noFill/>
                    </a:lnR>
                    <a:lnT>
                      <a:noFill/>
                    </a:lnT>
                    <a:lnB>
                      <a:noFill/>
                    </a:lnB>
                    <a:solidFill>
                      <a:srgbClr val="FFFFCC"/>
                    </a:solidFill>
                  </a:tcPr>
                </a:tc>
                <a:extLst>
                  <a:ext uri="{0D108BD9-81ED-4DB2-BD59-A6C34878D82A}">
                    <a16:rowId xmlns:a16="http://schemas.microsoft.com/office/drawing/2014/main" val="3529396336"/>
                  </a:ext>
                </a:extLst>
              </a:tr>
              <a:tr h="776613">
                <a:tc>
                  <a:txBody>
                    <a:bodyPr/>
                    <a:lstStyle/>
                    <a:p>
                      <a:r>
                        <a:rPr lang="en-IN" sz="1600">
                          <a:effectLst/>
                        </a:rPr>
                        <a:t>Mangaiyarkarasi</a:t>
                      </a:r>
                    </a:p>
                  </a:txBody>
                  <a:tcPr marL="25941" marR="25941" marT="25941" marB="25941">
                    <a:lnL>
                      <a:noFill/>
                    </a:lnL>
                    <a:lnR>
                      <a:noFill/>
                    </a:lnR>
                    <a:lnT>
                      <a:noFill/>
                    </a:lnT>
                    <a:lnB>
                      <a:noFill/>
                    </a:lnB>
                    <a:solidFill>
                      <a:srgbClr val="FFFFCC"/>
                    </a:solidFill>
                  </a:tcPr>
                </a:tc>
                <a:tc>
                  <a:txBody>
                    <a:bodyPr/>
                    <a:lstStyle/>
                    <a:p>
                      <a:r>
                        <a:rPr lang="en-IN" sz="1600">
                          <a:effectLst/>
                        </a:rPr>
                        <a:t>Nallampalayam</a:t>
                      </a:r>
                    </a:p>
                  </a:txBody>
                  <a:tcPr marL="25941" marR="25941" marT="25941" marB="25941">
                    <a:lnL>
                      <a:noFill/>
                    </a:lnL>
                    <a:lnR>
                      <a:noFill/>
                    </a:lnR>
                    <a:lnT>
                      <a:noFill/>
                    </a:lnT>
                    <a:lnB>
                      <a:noFill/>
                    </a:lnB>
                    <a:solidFill>
                      <a:srgbClr val="FFFFCC"/>
                    </a:solidFill>
                  </a:tcPr>
                </a:tc>
                <a:tc>
                  <a:txBody>
                    <a:bodyPr/>
                    <a:lstStyle/>
                    <a:p>
                      <a:r>
                        <a:rPr lang="en-IN" sz="1600" dirty="0">
                          <a:effectLst/>
                        </a:rPr>
                        <a:t>Weaving</a:t>
                      </a:r>
                    </a:p>
                  </a:txBody>
                  <a:tcPr marL="25941" marR="25941" marT="25941" marB="25941">
                    <a:lnL>
                      <a:noFill/>
                    </a:lnL>
                    <a:lnR>
                      <a:noFill/>
                    </a:lnR>
                    <a:lnT>
                      <a:noFill/>
                    </a:lnT>
                    <a:lnB>
                      <a:noFill/>
                    </a:lnB>
                    <a:solidFill>
                      <a:srgbClr val="FFFFCC"/>
                    </a:solidFill>
                  </a:tcPr>
                </a:tc>
                <a:extLst>
                  <a:ext uri="{0D108BD9-81ED-4DB2-BD59-A6C34878D82A}">
                    <a16:rowId xmlns:a16="http://schemas.microsoft.com/office/drawing/2014/main" val="1546942535"/>
                  </a:ext>
                </a:extLst>
              </a:tr>
            </a:tbl>
          </a:graphicData>
        </a:graphic>
      </p:graphicFrame>
      <p:cxnSp>
        <p:nvCxnSpPr>
          <p:cNvPr id="4" name="Straight Connector 3">
            <a:extLst>
              <a:ext uri="{FF2B5EF4-FFF2-40B4-BE49-F238E27FC236}">
                <a16:creationId xmlns:a16="http://schemas.microsoft.com/office/drawing/2014/main" id="{3F3E0AC4-E5EF-4B3B-9D89-C05C2B06933B}"/>
              </a:ext>
            </a:extLst>
          </p:cNvPr>
          <p:cNvCxnSpPr>
            <a:cxnSpLocks/>
          </p:cNvCxnSpPr>
          <p:nvPr/>
        </p:nvCxnSpPr>
        <p:spPr>
          <a:xfrm>
            <a:off x="3723861" y="808383"/>
            <a:ext cx="0" cy="5009321"/>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21E1FE3-6B73-4A2C-939C-5394BBDFD558}"/>
              </a:ext>
            </a:extLst>
          </p:cNvPr>
          <p:cNvCxnSpPr/>
          <p:nvPr/>
        </p:nvCxnSpPr>
        <p:spPr>
          <a:xfrm>
            <a:off x="7195930" y="516835"/>
            <a:ext cx="0" cy="5436291"/>
          </a:xfrm>
          <a:prstGeom prst="line">
            <a:avLst/>
          </a:prstGeom>
        </p:spPr>
        <p:style>
          <a:lnRef idx="1">
            <a:schemeClr val="dk1"/>
          </a:lnRef>
          <a:fillRef idx="0">
            <a:schemeClr val="dk1"/>
          </a:fillRef>
          <a:effectRef idx="0">
            <a:schemeClr val="dk1"/>
          </a:effectRef>
          <a:fontRef idx="minor">
            <a:schemeClr val="tx1"/>
          </a:fontRef>
        </p:style>
      </p:cxnSp>
      <p:sp>
        <p:nvSpPr>
          <p:cNvPr id="3" name="Footer Placeholder 2">
            <a:extLst>
              <a:ext uri="{FF2B5EF4-FFF2-40B4-BE49-F238E27FC236}">
                <a16:creationId xmlns:a16="http://schemas.microsoft.com/office/drawing/2014/main" id="{A67ADA4D-B7FC-4245-9A6F-DD2ECA1382AE}"/>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850854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arsh Mariwala - Simply Life India Speakers Bureau">
            <a:extLst>
              <a:ext uri="{FF2B5EF4-FFF2-40B4-BE49-F238E27FC236}">
                <a16:creationId xmlns:a16="http://schemas.microsoft.com/office/drawing/2014/main" id="{8EFF2FEF-D739-4C7F-8A60-417820D953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9861" y="848139"/>
            <a:ext cx="4728748" cy="314759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0CDB59C4-BCB6-4D0A-B293-C7441DA59418}"/>
              </a:ext>
            </a:extLst>
          </p:cNvPr>
          <p:cNvSpPr/>
          <p:nvPr/>
        </p:nvSpPr>
        <p:spPr>
          <a:xfrm>
            <a:off x="1106556" y="4386469"/>
            <a:ext cx="9978888" cy="1855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dirty="0"/>
              <a:t>Brands like Parachute and </a:t>
            </a:r>
            <a:r>
              <a:rPr lang="en-IN" sz="2800" dirty="0" err="1"/>
              <a:t>Saffola</a:t>
            </a:r>
            <a:r>
              <a:rPr lang="en-IN" sz="2800" dirty="0"/>
              <a:t> built by Harsh </a:t>
            </a:r>
            <a:r>
              <a:rPr lang="en-IN" sz="2800" dirty="0" err="1"/>
              <a:t>Mariwala</a:t>
            </a:r>
            <a:r>
              <a:rPr lang="en-IN" sz="2800" dirty="0"/>
              <a:t> were a part of Bombay Oil Industries, out of which Marico was carved in 1990.</a:t>
            </a:r>
            <a:br>
              <a:rPr lang="en-IN" sz="2800" dirty="0"/>
            </a:br>
            <a:endParaRPr lang="en-IN" sz="2800" dirty="0"/>
          </a:p>
        </p:txBody>
      </p:sp>
      <p:pic>
        <p:nvPicPr>
          <p:cNvPr id="1036" name="Picture 12" descr="Marico falls 4% in two days on concerns over volume growth in Q3 ...">
            <a:extLst>
              <a:ext uri="{FF2B5EF4-FFF2-40B4-BE49-F238E27FC236}">
                <a16:creationId xmlns:a16="http://schemas.microsoft.com/office/drawing/2014/main" id="{51EAF576-D036-4F95-9295-BF6E894A16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4895" y="1007579"/>
            <a:ext cx="2466975" cy="1847850"/>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10281E80-53AB-479F-9CAD-0D65C2D552E5}"/>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26190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8262D7-4D23-416E-9254-B6BA9878CCC1}"/>
              </a:ext>
            </a:extLst>
          </p:cNvPr>
          <p:cNvPicPr>
            <a:picLocks noChangeAspect="1"/>
          </p:cNvPicPr>
          <p:nvPr/>
        </p:nvPicPr>
        <p:blipFill>
          <a:blip r:embed="rId2"/>
          <a:stretch>
            <a:fillRect/>
          </a:stretch>
        </p:blipFill>
        <p:spPr>
          <a:xfrm>
            <a:off x="629478" y="473765"/>
            <a:ext cx="10933043" cy="5910470"/>
          </a:xfrm>
          <a:prstGeom prst="rect">
            <a:avLst/>
          </a:prstGeom>
        </p:spPr>
      </p:pic>
      <p:sp>
        <p:nvSpPr>
          <p:cNvPr id="2" name="Footer Placeholder 1">
            <a:extLst>
              <a:ext uri="{FF2B5EF4-FFF2-40B4-BE49-F238E27FC236}">
                <a16:creationId xmlns:a16="http://schemas.microsoft.com/office/drawing/2014/main" id="{20BE1D12-2099-4233-BD10-E33F32DBDEBB}"/>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0755997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B5E11BD-FDFE-4F47-9AB8-39D99E7B8753}"/>
              </a:ext>
            </a:extLst>
          </p:cNvPr>
          <p:cNvSpPr txBox="1"/>
          <p:nvPr/>
        </p:nvSpPr>
        <p:spPr>
          <a:xfrm>
            <a:off x="2292626" y="5898082"/>
            <a:ext cx="6096000" cy="369332"/>
          </a:xfrm>
          <a:prstGeom prst="rect">
            <a:avLst/>
          </a:prstGeom>
          <a:noFill/>
        </p:spPr>
        <p:txBody>
          <a:bodyPr wrap="square">
            <a:spAutoFit/>
          </a:bodyPr>
          <a:lstStyle/>
          <a:p>
            <a:r>
              <a:rPr lang="en-IN" dirty="0">
                <a:hlinkClick r:id="rId2"/>
              </a:rPr>
              <a:t>https://www.youtube.com/watch?v=aTo0qtdVMpM</a:t>
            </a:r>
            <a:endParaRPr lang="en-IN" dirty="0"/>
          </a:p>
        </p:txBody>
      </p:sp>
      <p:sp>
        <p:nvSpPr>
          <p:cNvPr id="4" name="Rectangle 3">
            <a:extLst>
              <a:ext uri="{FF2B5EF4-FFF2-40B4-BE49-F238E27FC236}">
                <a16:creationId xmlns:a16="http://schemas.microsoft.com/office/drawing/2014/main" id="{7B49B71D-BB05-46FB-80D5-4B63561BFEFB}"/>
              </a:ext>
            </a:extLst>
          </p:cNvPr>
          <p:cNvSpPr/>
          <p:nvPr/>
        </p:nvSpPr>
        <p:spPr>
          <a:xfrm>
            <a:off x="1205948" y="887896"/>
            <a:ext cx="9978887" cy="432020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3200" b="1" dirty="0"/>
              <a:t>Social entrepreneurship</a:t>
            </a:r>
          </a:p>
          <a:p>
            <a:r>
              <a:rPr lang="en-IN" sz="2400" b="1" dirty="0"/>
              <a:t>It refers to the practice of combining innovation, resourcefulness and opportunity to address critical social and environmental challenges.</a:t>
            </a:r>
          </a:p>
          <a:p>
            <a:r>
              <a:rPr lang="en-IN" sz="2400" b="1" dirty="0"/>
              <a:t>Traits of social entrepreneur:</a:t>
            </a:r>
          </a:p>
          <a:p>
            <a:pPr marL="342900" indent="-342900">
              <a:buFont typeface="Arial" panose="020B0604020202020204" pitchFamily="34" charset="0"/>
              <a:buChar char="•"/>
            </a:pPr>
            <a:r>
              <a:rPr lang="en-IN" sz="2400" b="1" dirty="0"/>
              <a:t>Creativity</a:t>
            </a:r>
          </a:p>
          <a:p>
            <a:pPr marL="342900" indent="-342900">
              <a:buFont typeface="Arial" panose="020B0604020202020204" pitchFamily="34" charset="0"/>
              <a:buChar char="•"/>
            </a:pPr>
            <a:r>
              <a:rPr lang="en-IN" sz="2400" b="1" dirty="0"/>
              <a:t>Entrepreneurial quality</a:t>
            </a:r>
          </a:p>
          <a:p>
            <a:pPr marL="342900" indent="-342900">
              <a:buFont typeface="Arial" panose="020B0604020202020204" pitchFamily="34" charset="0"/>
              <a:buChar char="•"/>
            </a:pPr>
            <a:r>
              <a:rPr lang="en-IN" sz="2400" b="1" dirty="0"/>
              <a:t>Social impact of the idea.</a:t>
            </a:r>
          </a:p>
          <a:p>
            <a:pPr marL="342900" indent="-342900">
              <a:buFont typeface="Arial" panose="020B0604020202020204" pitchFamily="34" charset="0"/>
              <a:buChar char="•"/>
            </a:pPr>
            <a:r>
              <a:rPr lang="en-IN" sz="2400" b="1" dirty="0"/>
              <a:t>trustworthy</a:t>
            </a:r>
          </a:p>
        </p:txBody>
      </p:sp>
      <p:sp>
        <p:nvSpPr>
          <p:cNvPr id="2" name="Footer Placeholder 1">
            <a:extLst>
              <a:ext uri="{FF2B5EF4-FFF2-40B4-BE49-F238E27FC236}">
                <a16:creationId xmlns:a16="http://schemas.microsoft.com/office/drawing/2014/main" id="{E1D6E559-1F54-4A86-8BFA-F31458A926C8}"/>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75375938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istory&#10;• Social Entrepreneurship is relatively a new term. It came&#10;in to notice just a few decades ago. But its usage can...">
            <a:extLst>
              <a:ext uri="{FF2B5EF4-FFF2-40B4-BE49-F238E27FC236}">
                <a16:creationId xmlns:a16="http://schemas.microsoft.com/office/drawing/2014/main" id="{21226B5B-3211-4C2D-A1CF-22E4ABA991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834" y="437323"/>
            <a:ext cx="11211339" cy="588396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B1B4C6BA-51BE-4D16-9E6E-3FCAD18001F8}"/>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499656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ocus Areas of Social Entrepreneurship&#10;• Enhance a person‘s ability to improve her or his economic well-being and&#10;personal...">
            <a:extLst>
              <a:ext uri="{FF2B5EF4-FFF2-40B4-BE49-F238E27FC236}">
                <a16:creationId xmlns:a16="http://schemas.microsoft.com/office/drawing/2014/main" id="{D5DE9D60-338A-4703-BFBD-5D1B1A3472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070" y="437323"/>
            <a:ext cx="11343859" cy="604299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EC680EB4-5119-4BA2-AB06-7A0C57B03ECB}"/>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640202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ocial Entrepreneur&#10;• A social entrepreneur is somebody who takes&#10;up a pressing social problem and meets it&#10;with an innova...">
            <a:extLst>
              <a:ext uri="{FF2B5EF4-FFF2-40B4-BE49-F238E27FC236}">
                <a16:creationId xmlns:a16="http://schemas.microsoft.com/office/drawing/2014/main" id="{E3D469CE-FB11-4D5E-A2D6-FE8B2E0D66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087" y="427382"/>
            <a:ext cx="11131826" cy="600323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58A6B36-92BD-4593-AC07-CCB921B28423}"/>
              </a:ext>
            </a:extLst>
          </p:cNvPr>
          <p:cNvSpPr txBox="1"/>
          <p:nvPr/>
        </p:nvSpPr>
        <p:spPr>
          <a:xfrm>
            <a:off x="2239618" y="5792064"/>
            <a:ext cx="6096000" cy="369332"/>
          </a:xfrm>
          <a:prstGeom prst="rect">
            <a:avLst/>
          </a:prstGeom>
          <a:noFill/>
        </p:spPr>
        <p:txBody>
          <a:bodyPr wrap="square">
            <a:spAutoFit/>
          </a:bodyPr>
          <a:lstStyle/>
          <a:p>
            <a:r>
              <a:rPr lang="en-IN" dirty="0">
                <a:hlinkClick r:id="rId3"/>
              </a:rPr>
              <a:t>https://www.youtube.com/watch?v=1ecKK3S8DOE</a:t>
            </a:r>
            <a:endParaRPr lang="en-IN" dirty="0"/>
          </a:p>
        </p:txBody>
      </p:sp>
      <p:sp>
        <p:nvSpPr>
          <p:cNvPr id="2" name="Footer Placeholder 1">
            <a:extLst>
              <a:ext uri="{FF2B5EF4-FFF2-40B4-BE49-F238E27FC236}">
                <a16:creationId xmlns:a16="http://schemas.microsoft.com/office/drawing/2014/main" id="{65B9EC17-6CA6-4864-805C-26272ECDDD5F}"/>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8838218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Difference Between Entrepreneur and&#10;Social Entrepreneur.&#10; ">
            <a:extLst>
              <a:ext uri="{FF2B5EF4-FFF2-40B4-BE49-F238E27FC236}">
                <a16:creationId xmlns:a16="http://schemas.microsoft.com/office/drawing/2014/main" id="{D58AF7AF-A229-4DD9-BF61-EBCDE97EEB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835" y="384313"/>
            <a:ext cx="11330608" cy="60960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60CAB8AA-16A2-4613-B01F-2DC9F6E9A68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2950640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2A72EB-E658-4963-9B76-09F5C5FE65A4}"/>
              </a:ext>
            </a:extLst>
          </p:cNvPr>
          <p:cNvPicPr>
            <a:picLocks noChangeAspect="1"/>
          </p:cNvPicPr>
          <p:nvPr/>
        </p:nvPicPr>
        <p:blipFill rotWithShape="1">
          <a:blip r:embed="rId2"/>
          <a:srcRect l="6167" r="9220" b="16815"/>
          <a:stretch/>
        </p:blipFill>
        <p:spPr>
          <a:xfrm>
            <a:off x="675861" y="463826"/>
            <a:ext cx="10946296" cy="5698435"/>
          </a:xfrm>
          <a:prstGeom prst="rect">
            <a:avLst/>
          </a:prstGeom>
        </p:spPr>
      </p:pic>
      <p:sp>
        <p:nvSpPr>
          <p:cNvPr id="3" name="Footer Placeholder 2">
            <a:extLst>
              <a:ext uri="{FF2B5EF4-FFF2-40B4-BE49-F238E27FC236}">
                <a16:creationId xmlns:a16="http://schemas.microsoft.com/office/drawing/2014/main" id="{0F9DAA9D-95A4-4C61-8A5B-A73CCFF1230F}"/>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07126629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Some famous Social entrepreneurs&#10;Muhammad Yunus&#10;founded Grameen Bank 1983. In 2006, Yunus was&#10;awarded the Nobel Prize for ...">
            <a:extLst>
              <a:ext uri="{FF2B5EF4-FFF2-40B4-BE49-F238E27FC236}">
                <a16:creationId xmlns:a16="http://schemas.microsoft.com/office/drawing/2014/main" id="{6801F41A-7C5B-42E6-81A9-1B6A245B33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358" y="424071"/>
            <a:ext cx="10747512" cy="588396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C037A8B7-612E-4568-8CE5-AB7E1D4AD4D5}"/>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9232077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C0B0A0-30C1-4AD3-80CE-E7632674B249}"/>
              </a:ext>
            </a:extLst>
          </p:cNvPr>
          <p:cNvSpPr/>
          <p:nvPr/>
        </p:nvSpPr>
        <p:spPr>
          <a:xfrm>
            <a:off x="927652" y="781878"/>
            <a:ext cx="10469218" cy="54731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solidFill>
                  <a:srgbClr val="002060"/>
                </a:solidFill>
              </a:rPr>
              <a:t>FUNCTIONS OF SOCIAL ENTREPRENEUR</a:t>
            </a:r>
          </a:p>
          <a:p>
            <a:pPr algn="ctr"/>
            <a:endParaRPr lang="en-IN" sz="2400" b="1" dirty="0">
              <a:solidFill>
                <a:srgbClr val="002060"/>
              </a:solidFill>
            </a:endParaRPr>
          </a:p>
          <a:p>
            <a:pPr marL="285750" indent="-285750">
              <a:buFont typeface="Arial" panose="020B0604020202020204" pitchFamily="34" charset="0"/>
              <a:buChar char="•"/>
            </a:pPr>
            <a:r>
              <a:rPr lang="en-IN" sz="2400" dirty="0">
                <a:solidFill>
                  <a:srgbClr val="002060"/>
                </a:solidFill>
              </a:rPr>
              <a:t>Bringing transformational change in the society.</a:t>
            </a:r>
          </a:p>
          <a:p>
            <a:pPr marL="285750" indent="-285750">
              <a:buFont typeface="Arial" panose="020B0604020202020204" pitchFamily="34" charset="0"/>
              <a:buChar char="•"/>
            </a:pPr>
            <a:r>
              <a:rPr lang="en-IN" sz="2400" dirty="0">
                <a:solidFill>
                  <a:srgbClr val="002060"/>
                </a:solidFill>
              </a:rPr>
              <a:t>Addressing the problems of marginalised disadvantaged and dis enfranchised people.</a:t>
            </a:r>
          </a:p>
          <a:p>
            <a:pPr marL="285750" indent="-285750">
              <a:buFont typeface="Arial" panose="020B0604020202020204" pitchFamily="34" charset="0"/>
              <a:buChar char="•"/>
            </a:pPr>
            <a:r>
              <a:rPr lang="en-IN" sz="2400" dirty="0">
                <a:solidFill>
                  <a:srgbClr val="002060"/>
                </a:solidFill>
              </a:rPr>
              <a:t>Supporting people who lack financial means and political support.</a:t>
            </a:r>
          </a:p>
          <a:p>
            <a:pPr marL="285750" indent="-285750">
              <a:buFont typeface="Arial" panose="020B0604020202020204" pitchFamily="34" charset="0"/>
              <a:buChar char="•"/>
            </a:pPr>
            <a:r>
              <a:rPr lang="en-IN" sz="2400" dirty="0">
                <a:solidFill>
                  <a:srgbClr val="002060"/>
                </a:solidFill>
              </a:rPr>
              <a:t>Playing the role of change agent </a:t>
            </a:r>
          </a:p>
        </p:txBody>
      </p:sp>
      <p:sp>
        <p:nvSpPr>
          <p:cNvPr id="3" name="Footer Placeholder 2">
            <a:extLst>
              <a:ext uri="{FF2B5EF4-FFF2-40B4-BE49-F238E27FC236}">
                <a16:creationId xmlns:a16="http://schemas.microsoft.com/office/drawing/2014/main" id="{2630A114-6429-41E6-95C3-192F21DCC57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28284782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07A5FC5D-0A88-4A8C-97B1-2D7382F1FE05}"/>
              </a:ext>
            </a:extLst>
          </p:cNvPr>
          <p:cNvSpPr/>
          <p:nvPr/>
        </p:nvSpPr>
        <p:spPr>
          <a:xfrm>
            <a:off x="1258957" y="636104"/>
            <a:ext cx="9819860" cy="8613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IMPORTANCE OF SOCIAL ENTREPRENEURSHIP</a:t>
            </a:r>
          </a:p>
        </p:txBody>
      </p:sp>
      <p:sp>
        <p:nvSpPr>
          <p:cNvPr id="3" name="Rectangle: Rounded Corners 2">
            <a:extLst>
              <a:ext uri="{FF2B5EF4-FFF2-40B4-BE49-F238E27FC236}">
                <a16:creationId xmlns:a16="http://schemas.microsoft.com/office/drawing/2014/main" id="{C5CF3533-1210-4DF3-97DF-13FDAAAA7F1D}"/>
              </a:ext>
            </a:extLst>
          </p:cNvPr>
          <p:cNvSpPr/>
          <p:nvPr/>
        </p:nvSpPr>
        <p:spPr>
          <a:xfrm>
            <a:off x="1113183" y="1961322"/>
            <a:ext cx="2160104" cy="10866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Social development</a:t>
            </a:r>
          </a:p>
        </p:txBody>
      </p:sp>
      <p:sp>
        <p:nvSpPr>
          <p:cNvPr id="4" name="Rectangle: Rounded Corners 3">
            <a:extLst>
              <a:ext uri="{FF2B5EF4-FFF2-40B4-BE49-F238E27FC236}">
                <a16:creationId xmlns:a16="http://schemas.microsoft.com/office/drawing/2014/main" id="{177BB996-0EE8-42AA-94F3-68C205A81153}"/>
              </a:ext>
            </a:extLst>
          </p:cNvPr>
          <p:cNvSpPr/>
          <p:nvPr/>
        </p:nvSpPr>
        <p:spPr>
          <a:xfrm>
            <a:off x="3710609" y="1961322"/>
            <a:ext cx="1921565" cy="10866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Effect on economic growth</a:t>
            </a:r>
          </a:p>
        </p:txBody>
      </p:sp>
      <p:sp>
        <p:nvSpPr>
          <p:cNvPr id="5" name="Rectangle: Rounded Corners 4">
            <a:extLst>
              <a:ext uri="{FF2B5EF4-FFF2-40B4-BE49-F238E27FC236}">
                <a16:creationId xmlns:a16="http://schemas.microsoft.com/office/drawing/2014/main" id="{A0C9DFC4-056F-49B0-A851-43EF66B1CA62}"/>
              </a:ext>
            </a:extLst>
          </p:cNvPr>
          <p:cNvSpPr/>
          <p:nvPr/>
        </p:nvSpPr>
        <p:spPr>
          <a:xfrm>
            <a:off x="6096000" y="1961322"/>
            <a:ext cx="1921565" cy="10866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Generate employment</a:t>
            </a:r>
          </a:p>
        </p:txBody>
      </p:sp>
      <p:sp>
        <p:nvSpPr>
          <p:cNvPr id="6" name="Rectangle: Rounded Corners 5">
            <a:extLst>
              <a:ext uri="{FF2B5EF4-FFF2-40B4-BE49-F238E27FC236}">
                <a16:creationId xmlns:a16="http://schemas.microsoft.com/office/drawing/2014/main" id="{39241D16-852B-4885-A66B-E5579BE43FA9}"/>
              </a:ext>
            </a:extLst>
          </p:cNvPr>
          <p:cNvSpPr/>
          <p:nvPr/>
        </p:nvSpPr>
        <p:spPr>
          <a:xfrm>
            <a:off x="8534400" y="1961323"/>
            <a:ext cx="1921565" cy="10866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Regional development</a:t>
            </a:r>
          </a:p>
        </p:txBody>
      </p:sp>
      <p:sp>
        <p:nvSpPr>
          <p:cNvPr id="7" name="Rectangle: Rounded Corners 6">
            <a:extLst>
              <a:ext uri="{FF2B5EF4-FFF2-40B4-BE49-F238E27FC236}">
                <a16:creationId xmlns:a16="http://schemas.microsoft.com/office/drawing/2014/main" id="{69A1089C-3346-49AA-88FF-CD4A0BC50298}"/>
              </a:ext>
            </a:extLst>
          </p:cNvPr>
          <p:cNvSpPr/>
          <p:nvPr/>
        </p:nvSpPr>
        <p:spPr>
          <a:xfrm>
            <a:off x="1113183" y="3429000"/>
            <a:ext cx="2160104" cy="10866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Social order</a:t>
            </a:r>
          </a:p>
        </p:txBody>
      </p:sp>
      <p:sp>
        <p:nvSpPr>
          <p:cNvPr id="8" name="Rectangle: Rounded Corners 7">
            <a:extLst>
              <a:ext uri="{FF2B5EF4-FFF2-40B4-BE49-F238E27FC236}">
                <a16:creationId xmlns:a16="http://schemas.microsoft.com/office/drawing/2014/main" id="{215FAE9F-C91E-48B2-B6B4-09A9151AC671}"/>
              </a:ext>
            </a:extLst>
          </p:cNvPr>
          <p:cNvSpPr/>
          <p:nvPr/>
        </p:nvSpPr>
        <p:spPr>
          <a:xfrm>
            <a:off x="3710609" y="3429000"/>
            <a:ext cx="1828800" cy="10866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Equitable society</a:t>
            </a:r>
          </a:p>
        </p:txBody>
      </p:sp>
      <p:sp>
        <p:nvSpPr>
          <p:cNvPr id="9" name="Rectangle: Rounded Corners 8">
            <a:extLst>
              <a:ext uri="{FF2B5EF4-FFF2-40B4-BE49-F238E27FC236}">
                <a16:creationId xmlns:a16="http://schemas.microsoft.com/office/drawing/2014/main" id="{0756E672-49F1-47F3-8ECB-EFF9FFAF2DF6}"/>
              </a:ext>
            </a:extLst>
          </p:cNvPr>
          <p:cNvSpPr/>
          <p:nvPr/>
        </p:nvSpPr>
        <p:spPr>
          <a:xfrm>
            <a:off x="6096000" y="3525078"/>
            <a:ext cx="18288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Improve standard of living</a:t>
            </a:r>
          </a:p>
        </p:txBody>
      </p:sp>
      <p:sp>
        <p:nvSpPr>
          <p:cNvPr id="10" name="Rectangle: Rounded Corners 9">
            <a:extLst>
              <a:ext uri="{FF2B5EF4-FFF2-40B4-BE49-F238E27FC236}">
                <a16:creationId xmlns:a16="http://schemas.microsoft.com/office/drawing/2014/main" id="{D772AE0A-4529-4C37-B6B9-D89BDF7A8CB2}"/>
              </a:ext>
            </a:extLst>
          </p:cNvPr>
          <p:cNvSpPr/>
          <p:nvPr/>
        </p:nvSpPr>
        <p:spPr>
          <a:xfrm>
            <a:off x="8534400" y="3525078"/>
            <a:ext cx="1921565" cy="10866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Promote merit goods</a:t>
            </a:r>
          </a:p>
        </p:txBody>
      </p:sp>
      <p:sp>
        <p:nvSpPr>
          <p:cNvPr id="11" name="Footer Placeholder 10">
            <a:extLst>
              <a:ext uri="{FF2B5EF4-FFF2-40B4-BE49-F238E27FC236}">
                <a16:creationId xmlns:a16="http://schemas.microsoft.com/office/drawing/2014/main" id="{A6CB16F6-C192-4DD3-9EFA-AF21BB92502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160925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mage result for PIC OF qimat rai gupta">
            <a:extLst>
              <a:ext uri="{FF2B5EF4-FFF2-40B4-BE49-F238E27FC236}">
                <a16:creationId xmlns:a16="http://schemas.microsoft.com/office/drawing/2014/main" id="{8FFA8CC2-A7BA-4161-A103-F59ED4180B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6868" y="530087"/>
            <a:ext cx="3030193" cy="289891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D1F93867-9832-4549-9836-98FB27F7F0F5}"/>
              </a:ext>
            </a:extLst>
          </p:cNvPr>
          <p:cNvSpPr/>
          <p:nvPr/>
        </p:nvSpPr>
        <p:spPr>
          <a:xfrm>
            <a:off x="1166190" y="3995738"/>
            <a:ext cx="10296939" cy="20074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dirty="0" err="1"/>
              <a:t>Qimat</a:t>
            </a:r>
            <a:r>
              <a:rPr lang="en-IN" sz="2400" dirty="0"/>
              <a:t> Rai Gupta, trader in electrical goods acquired  Havells switchgear label in the early 70s. Since then, Gupta and the generation after him have built Havells into one of India’s largest electrical equipment marketers.</a:t>
            </a:r>
          </a:p>
        </p:txBody>
      </p:sp>
      <p:pic>
        <p:nvPicPr>
          <p:cNvPr id="4" name="Picture 3">
            <a:extLst>
              <a:ext uri="{FF2B5EF4-FFF2-40B4-BE49-F238E27FC236}">
                <a16:creationId xmlns:a16="http://schemas.microsoft.com/office/drawing/2014/main" id="{10673040-4455-464F-BA89-CF562B02F90D}"/>
              </a:ext>
            </a:extLst>
          </p:cNvPr>
          <p:cNvPicPr>
            <a:picLocks noChangeAspect="1"/>
          </p:cNvPicPr>
          <p:nvPr/>
        </p:nvPicPr>
        <p:blipFill>
          <a:blip r:embed="rId3"/>
          <a:stretch>
            <a:fillRect/>
          </a:stretch>
        </p:blipFill>
        <p:spPr>
          <a:xfrm>
            <a:off x="7697442" y="1505364"/>
            <a:ext cx="1923636" cy="1923636"/>
          </a:xfrm>
          <a:prstGeom prst="rect">
            <a:avLst/>
          </a:prstGeom>
        </p:spPr>
      </p:pic>
      <p:sp>
        <p:nvSpPr>
          <p:cNvPr id="5" name="Footer Placeholder 4">
            <a:extLst>
              <a:ext uri="{FF2B5EF4-FFF2-40B4-BE49-F238E27FC236}">
                <a16:creationId xmlns:a16="http://schemas.microsoft.com/office/drawing/2014/main" id="{FA11CA06-6D20-4D08-8612-DBC65DF3DD1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795322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Role Of Technology&#10;• The Internet, social networking websites and social media have been&#10;pivotal resources for the success...">
            <a:extLst>
              <a:ext uri="{FF2B5EF4-FFF2-40B4-BE49-F238E27FC236}">
                <a16:creationId xmlns:a16="http://schemas.microsoft.com/office/drawing/2014/main" id="{27FC1EF7-E105-48FB-9940-742FBA3242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070" y="371061"/>
            <a:ext cx="11383617" cy="6069496"/>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9910C35B-A8B3-42F4-A8AC-327ABEC30FF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95061578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D27AB3-5598-4634-B709-2F8A162CF78F}"/>
              </a:ext>
            </a:extLst>
          </p:cNvPr>
          <p:cNvPicPr>
            <a:picLocks noChangeAspect="1"/>
          </p:cNvPicPr>
          <p:nvPr/>
        </p:nvPicPr>
        <p:blipFill>
          <a:blip r:embed="rId2"/>
          <a:stretch>
            <a:fillRect/>
          </a:stretch>
        </p:blipFill>
        <p:spPr>
          <a:xfrm>
            <a:off x="689114" y="503583"/>
            <a:ext cx="11065564" cy="5804451"/>
          </a:xfrm>
          <a:prstGeom prst="rect">
            <a:avLst/>
          </a:prstGeom>
        </p:spPr>
      </p:pic>
      <p:sp>
        <p:nvSpPr>
          <p:cNvPr id="3" name="Footer Placeholder 2">
            <a:extLst>
              <a:ext uri="{FF2B5EF4-FFF2-40B4-BE49-F238E27FC236}">
                <a16:creationId xmlns:a16="http://schemas.microsoft.com/office/drawing/2014/main" id="{3A45FBE4-4EA8-4CD0-A411-6FB674B57320}"/>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90706545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FCADF0-454C-48A5-B598-1B1E9EA5F264}"/>
              </a:ext>
            </a:extLst>
          </p:cNvPr>
          <p:cNvSpPr txBox="1"/>
          <p:nvPr/>
        </p:nvSpPr>
        <p:spPr>
          <a:xfrm>
            <a:off x="516834" y="3068316"/>
            <a:ext cx="11158331" cy="3139321"/>
          </a:xfrm>
          <a:prstGeom prst="rect">
            <a:avLst/>
          </a:prstGeom>
          <a:noFill/>
        </p:spPr>
        <p:txBody>
          <a:bodyPr wrap="square">
            <a:spAutoFit/>
          </a:bodyPr>
          <a:lstStyle/>
          <a:p>
            <a:r>
              <a:rPr lang="en-IN" b="0" i="0" dirty="0" err="1">
                <a:solidFill>
                  <a:srgbClr val="000000"/>
                </a:solidFill>
                <a:effectLst/>
                <a:latin typeface="Verdana" panose="020B0604030504040204" pitchFamily="34" charset="0"/>
              </a:rPr>
              <a:t>Sulabh</a:t>
            </a:r>
            <a:r>
              <a:rPr lang="en-IN" b="0" i="0" dirty="0">
                <a:solidFill>
                  <a:srgbClr val="000000"/>
                </a:solidFill>
                <a:effectLst/>
                <a:latin typeface="Verdana" panose="020B0604030504040204" pitchFamily="34" charset="0"/>
              </a:rPr>
              <a:t> International (</a:t>
            </a:r>
            <a:r>
              <a:rPr lang="en-IN" b="0" i="0" dirty="0" err="1">
                <a:solidFill>
                  <a:srgbClr val="000000"/>
                </a:solidFill>
                <a:effectLst/>
                <a:latin typeface="Verdana" panose="020B0604030504040204" pitchFamily="34" charset="0"/>
              </a:rPr>
              <a:t>Sulabh</a:t>
            </a:r>
            <a:r>
              <a:rPr lang="en-IN" b="0" i="0" dirty="0">
                <a:solidFill>
                  <a:srgbClr val="000000"/>
                </a:solidFill>
                <a:effectLst/>
                <a:latin typeface="Verdana" panose="020B0604030504040204" pitchFamily="34" charset="0"/>
              </a:rPr>
              <a:t>), a not-for profit social organization, was founded by social entrepreneur </a:t>
            </a:r>
            <a:r>
              <a:rPr lang="en-IN" b="0" i="0" dirty="0" err="1">
                <a:solidFill>
                  <a:srgbClr val="000000"/>
                </a:solidFill>
                <a:effectLst/>
                <a:latin typeface="Verdana" panose="020B0604030504040204" pitchFamily="34" charset="0"/>
              </a:rPr>
              <a:t>Bindeshwar</a:t>
            </a:r>
            <a:r>
              <a:rPr lang="en-IN" b="0" i="0" dirty="0">
                <a:solidFill>
                  <a:srgbClr val="000000"/>
                </a:solidFill>
                <a:effectLst/>
                <a:latin typeface="Verdana" panose="020B0604030504040204" pitchFamily="34" charset="0"/>
              </a:rPr>
              <a:t> Pathak (Pathak) with the aim of finding a solution to the sanitation problem and emancipating human scavengers who had the inhuman task of cleaning bucket toilets in the villages of India and carrying night soil on their heads for disposal. Fired by a desire to liberate scavengers from the inhuman task of scavenging, Pathak started </a:t>
            </a:r>
            <a:r>
              <a:rPr lang="en-IN" b="0" i="0" dirty="0" err="1">
                <a:solidFill>
                  <a:srgbClr val="000000"/>
                </a:solidFill>
                <a:effectLst/>
                <a:latin typeface="Verdana" panose="020B0604030504040204" pitchFamily="34" charset="0"/>
              </a:rPr>
              <a:t>Sulabh</a:t>
            </a:r>
            <a:r>
              <a:rPr lang="en-IN" b="0" i="0" dirty="0">
                <a:solidFill>
                  <a:srgbClr val="000000"/>
                </a:solidFill>
                <a:effectLst/>
                <a:latin typeface="Verdana" panose="020B0604030504040204" pitchFamily="34" charset="0"/>
              </a:rPr>
              <a:t> in 1970 to deal with two pressing challenges in India – poor hygiene and discrimination. After much research, he designed the two pit pour-flush compost toilet known as </a:t>
            </a:r>
            <a:r>
              <a:rPr lang="en-IN" b="0" i="0" dirty="0" err="1">
                <a:solidFill>
                  <a:srgbClr val="000000"/>
                </a:solidFill>
                <a:effectLst/>
                <a:latin typeface="Verdana" panose="020B0604030504040204" pitchFamily="34" charset="0"/>
              </a:rPr>
              <a:t>Sulabh</a:t>
            </a:r>
            <a:r>
              <a:rPr lang="en-IN" b="0" i="0" dirty="0">
                <a:solidFill>
                  <a:srgbClr val="000000"/>
                </a:solidFill>
                <a:effectLst/>
                <a:latin typeface="Verdana" panose="020B0604030504040204" pitchFamily="34" charset="0"/>
              </a:rPr>
              <a:t> </a:t>
            </a:r>
            <a:r>
              <a:rPr lang="en-IN" b="0" i="0" dirty="0" err="1">
                <a:solidFill>
                  <a:srgbClr val="000000"/>
                </a:solidFill>
                <a:effectLst/>
                <a:latin typeface="Verdana" panose="020B0604030504040204" pitchFamily="34" charset="0"/>
              </a:rPr>
              <a:t>Shauchalaya</a:t>
            </a:r>
            <a:r>
              <a:rPr lang="en-IN" b="0" i="0" dirty="0">
                <a:solidFill>
                  <a:srgbClr val="000000"/>
                </a:solidFill>
                <a:effectLst/>
                <a:latin typeface="Verdana" panose="020B0604030504040204" pitchFamily="34" charset="0"/>
              </a:rPr>
              <a:t> (meaning Latrines made Easy) as a replacement for bucket toilets used across most of the villages in India. The ecological compost toilets not only provided low-cost environmentally-friendly toilets to millions of people in India but also ensured freedom to scavengers from manual scavenging. </a:t>
            </a:r>
            <a:endParaRPr lang="en-IN" dirty="0"/>
          </a:p>
        </p:txBody>
      </p:sp>
      <p:sp>
        <p:nvSpPr>
          <p:cNvPr id="4" name="Oval 3">
            <a:extLst>
              <a:ext uri="{FF2B5EF4-FFF2-40B4-BE49-F238E27FC236}">
                <a16:creationId xmlns:a16="http://schemas.microsoft.com/office/drawing/2014/main" id="{D8E6D269-3D38-4D45-B5E3-7E53D4EA20B2}"/>
              </a:ext>
            </a:extLst>
          </p:cNvPr>
          <p:cNvSpPr/>
          <p:nvPr/>
        </p:nvSpPr>
        <p:spPr>
          <a:xfrm>
            <a:off x="1457739" y="569843"/>
            <a:ext cx="9952383" cy="967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t>Case studies</a:t>
            </a:r>
          </a:p>
        </p:txBody>
      </p:sp>
      <p:pic>
        <p:nvPicPr>
          <p:cNvPr id="16386" name="Picture 2" descr="Image result for bindeshwar pathak">
            <a:extLst>
              <a:ext uri="{FF2B5EF4-FFF2-40B4-BE49-F238E27FC236}">
                <a16:creationId xmlns:a16="http://schemas.microsoft.com/office/drawing/2014/main" id="{9F7F19B8-A509-4603-A583-46C116D9E1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877" y="569843"/>
            <a:ext cx="2213113" cy="225535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CA3C3542-EA1C-48FA-9E2F-B565DEE593E2}"/>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21426295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549149-8D5D-45DA-BCBC-5B19F74794A0}"/>
              </a:ext>
            </a:extLst>
          </p:cNvPr>
          <p:cNvSpPr txBox="1"/>
          <p:nvPr/>
        </p:nvSpPr>
        <p:spPr>
          <a:xfrm>
            <a:off x="324678" y="2896828"/>
            <a:ext cx="11542643" cy="3416320"/>
          </a:xfrm>
          <a:prstGeom prst="rect">
            <a:avLst/>
          </a:prstGeom>
          <a:noFill/>
        </p:spPr>
        <p:txBody>
          <a:bodyPr wrap="square">
            <a:spAutoFit/>
          </a:bodyPr>
          <a:lstStyle/>
          <a:p>
            <a:r>
              <a:rPr lang="en-IN" b="0" i="0" dirty="0">
                <a:solidFill>
                  <a:srgbClr val="000000"/>
                </a:solidFill>
                <a:effectLst/>
                <a:latin typeface="neue haas unica w01 regular"/>
              </a:rPr>
              <a:t>Harish </a:t>
            </a:r>
            <a:r>
              <a:rPr lang="en-IN" b="0" i="0" dirty="0" err="1">
                <a:solidFill>
                  <a:srgbClr val="000000"/>
                </a:solidFill>
                <a:effectLst/>
                <a:latin typeface="neue haas unica w01 regular"/>
              </a:rPr>
              <a:t>Hande</a:t>
            </a:r>
            <a:r>
              <a:rPr lang="en-IN" b="0" i="0" dirty="0">
                <a:solidFill>
                  <a:srgbClr val="000000"/>
                </a:solidFill>
                <a:effectLst/>
                <a:latin typeface="neue haas unica w01 regular"/>
              </a:rPr>
              <a:t> established SELCO in 1995 as a solar energy company focused on meeting the needs of poor households lacking adequate access to electricity. </a:t>
            </a:r>
            <a:r>
              <a:rPr lang="en-IN" b="0" i="0" dirty="0" err="1">
                <a:solidFill>
                  <a:srgbClr val="000000"/>
                </a:solidFill>
                <a:effectLst/>
                <a:latin typeface="neue haas unica w01 regular"/>
              </a:rPr>
              <a:t>Hande</a:t>
            </a:r>
            <a:r>
              <a:rPr lang="en-IN" b="0" i="0" dirty="0">
                <a:solidFill>
                  <a:srgbClr val="000000"/>
                </a:solidFill>
                <a:effectLst/>
                <a:latin typeface="neue haas unica w01 regular"/>
              </a:rPr>
              <a:t> believed that solar energy’s decentralized method of providing electricity could play a role in bridging India’s economic divide and overcoming the country’s notoriously flawed electrical grid.</a:t>
            </a:r>
            <a:br>
              <a:rPr lang="en-IN" dirty="0"/>
            </a:br>
            <a:br>
              <a:rPr lang="en-IN" dirty="0"/>
            </a:br>
            <a:r>
              <a:rPr lang="en-IN" b="0" i="0" dirty="0">
                <a:solidFill>
                  <a:srgbClr val="000000"/>
                </a:solidFill>
                <a:effectLst/>
                <a:latin typeface="neue haas unica w01 regular"/>
              </a:rPr>
              <a:t>As SELCO began operations, </a:t>
            </a:r>
            <a:r>
              <a:rPr lang="en-IN" b="0" i="0" dirty="0" err="1">
                <a:solidFill>
                  <a:srgbClr val="000000"/>
                </a:solidFill>
                <a:effectLst/>
                <a:latin typeface="neue haas unica w01 regular"/>
              </a:rPr>
              <a:t>Hande</a:t>
            </a:r>
            <a:r>
              <a:rPr lang="en-IN" b="0" i="0" dirty="0">
                <a:solidFill>
                  <a:srgbClr val="000000"/>
                </a:solidFill>
                <a:effectLst/>
                <a:latin typeface="neue haas unica w01 regular"/>
              </a:rPr>
              <a:t> realized that solar solutions had to be customized to the particular requirements of each client group. Rural householders required different technical and financial arrangements than did urban street hawkers or midwives or schools. The company became noted for creating innovative solutions to bring solar energy to market segments that others considered impractical. Because of the intense design process, SELCO’s growth was slow, but steady. By the end of its first decade of operation, SELCO had reached more than half a million people by electrifying some 80,000 households, micro-enterprises and community facilities, making it one of the largest photovoltaic (PV) providers in the world. In 2001, SELCO broke even for the first time and managed to earn small levels of profit for a number of years afterwards, peaking at a profit of $88,380 in fiscal 2005.</a:t>
            </a:r>
            <a:endParaRPr lang="en-IN" dirty="0"/>
          </a:p>
        </p:txBody>
      </p:sp>
      <p:sp>
        <p:nvSpPr>
          <p:cNvPr id="4" name="Oval 3">
            <a:extLst>
              <a:ext uri="{FF2B5EF4-FFF2-40B4-BE49-F238E27FC236}">
                <a16:creationId xmlns:a16="http://schemas.microsoft.com/office/drawing/2014/main" id="{F1297C84-22B2-42A9-8E0A-BEB12B9C4085}"/>
              </a:ext>
            </a:extLst>
          </p:cNvPr>
          <p:cNvSpPr/>
          <p:nvPr/>
        </p:nvSpPr>
        <p:spPr>
          <a:xfrm>
            <a:off x="2849217" y="530087"/>
            <a:ext cx="7222435" cy="9409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SELCO CASE STUDY</a:t>
            </a:r>
          </a:p>
        </p:txBody>
      </p:sp>
      <p:pic>
        <p:nvPicPr>
          <p:cNvPr id="15362" name="Picture 2" descr="Image result for PHOTO OF harish hande">
            <a:extLst>
              <a:ext uri="{FF2B5EF4-FFF2-40B4-BE49-F238E27FC236}">
                <a16:creationId xmlns:a16="http://schemas.microsoft.com/office/drawing/2014/main" id="{7510ED56-45E6-4B58-A7CF-2D6F7CE733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143" y="530087"/>
            <a:ext cx="1809750" cy="205408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12B7DD6A-F973-4F75-B1A6-30BDF54577C9}"/>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94265440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0BDE66-7DC4-4CBB-8255-FC6F39BBCB33}"/>
              </a:ext>
            </a:extLst>
          </p:cNvPr>
          <p:cNvSpPr txBox="1"/>
          <p:nvPr/>
        </p:nvSpPr>
        <p:spPr>
          <a:xfrm>
            <a:off x="516835" y="1724153"/>
            <a:ext cx="11198087" cy="2585323"/>
          </a:xfrm>
          <a:prstGeom prst="rect">
            <a:avLst/>
          </a:prstGeom>
          <a:noFill/>
        </p:spPr>
        <p:txBody>
          <a:bodyPr wrap="square">
            <a:spAutoFit/>
          </a:bodyPr>
          <a:lstStyle/>
          <a:p>
            <a:r>
              <a:rPr lang="en-IN" b="0" i="0" dirty="0">
                <a:solidFill>
                  <a:srgbClr val="101010"/>
                </a:solidFill>
                <a:effectLst/>
                <a:latin typeface="Arial" panose="020B0604020202020204" pitchFamily="34" charset="0"/>
              </a:rPr>
              <a:t>In 1971, a few women handcart pullers approached Ela Bhatt (Bhatt), head of the Women's wing of the Textile </a:t>
            </a:r>
            <a:r>
              <a:rPr lang="en-IN" b="0" i="0" dirty="0" err="1">
                <a:solidFill>
                  <a:srgbClr val="101010"/>
                </a:solidFill>
                <a:effectLst/>
                <a:latin typeface="Arial" panose="020B0604020202020204" pitchFamily="34" charset="0"/>
              </a:rPr>
              <a:t>Labor</a:t>
            </a:r>
            <a:r>
              <a:rPr lang="en-IN" b="0" i="0" dirty="0">
                <a:solidFill>
                  <a:srgbClr val="101010"/>
                </a:solidFill>
                <a:effectLst/>
                <a:latin typeface="Arial" panose="020B0604020202020204" pitchFamily="34" charset="0"/>
              </a:rPr>
              <a:t> Association (TLA), in Ahmedabad, India, with problems like low and erratic wages, poor working conditions, etc. Bhatt was aware that most of the women did petty jobs, working as garment makers, vegetable vendors, handcart pullers, milkmaids, hawkers, etc., to supplement their family income. About 97% of the women lived in slums and 93% were illiterate. Bhatt soon realized that women employed in the informal</a:t>
            </a:r>
            <a:r>
              <a:rPr lang="en-IN" b="0" i="0" u="none" strike="noStrike" baseline="30000" dirty="0">
                <a:solidFill>
                  <a:srgbClr val="000080"/>
                </a:solidFill>
                <a:effectLst/>
                <a:latin typeface="Arial" panose="020B0604020202020204" pitchFamily="34" charset="0"/>
                <a:hlinkClick r:id="rId2"/>
              </a:rPr>
              <a:t>8</a:t>
            </a:r>
            <a:r>
              <a:rPr lang="en-IN" b="0" i="0" dirty="0">
                <a:solidFill>
                  <a:srgbClr val="101010"/>
                </a:solidFill>
                <a:effectLst/>
                <a:latin typeface="Arial" panose="020B0604020202020204" pitchFamily="34" charset="0"/>
              </a:rPr>
              <a:t> sector were unorganized, unprotected, economically weak and had no bargaining power...</a:t>
            </a:r>
          </a:p>
          <a:p>
            <a:r>
              <a:rPr lang="en-IN" b="0" i="0" dirty="0">
                <a:solidFill>
                  <a:srgbClr val="101010"/>
                </a:solidFill>
                <a:effectLst/>
                <a:latin typeface="Arial" panose="020B0604020202020204" pitchFamily="34" charset="0"/>
              </a:rPr>
              <a:t>n 1972, the garment workers formed their own co-operative. They were the first group to be organized under SEWA. By 1977, six other groups - used garment dealers, handcart pullers, vegetable vendors, junk-smiths, milk producers and miscellaneous workers - formed their own cooperatives.</a:t>
            </a:r>
            <a:endParaRPr lang="en-IN" dirty="0"/>
          </a:p>
        </p:txBody>
      </p:sp>
      <p:sp>
        <p:nvSpPr>
          <p:cNvPr id="4" name="Oval 3">
            <a:extLst>
              <a:ext uri="{FF2B5EF4-FFF2-40B4-BE49-F238E27FC236}">
                <a16:creationId xmlns:a16="http://schemas.microsoft.com/office/drawing/2014/main" id="{1A81A3F6-268A-4B45-9791-EC2284D21C46}"/>
              </a:ext>
            </a:extLst>
          </p:cNvPr>
          <p:cNvSpPr/>
          <p:nvPr/>
        </p:nvSpPr>
        <p:spPr>
          <a:xfrm>
            <a:off x="1630017" y="569843"/>
            <a:ext cx="9978887" cy="9011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b="1" dirty="0"/>
              <a:t>CASE STUDY OF SEWA</a:t>
            </a:r>
          </a:p>
        </p:txBody>
      </p:sp>
      <p:pic>
        <p:nvPicPr>
          <p:cNvPr id="14338" name="Picture 2" descr="Image result for PHOTO OF ela bhatt">
            <a:extLst>
              <a:ext uri="{FF2B5EF4-FFF2-40B4-BE49-F238E27FC236}">
                <a16:creationId xmlns:a16="http://schemas.microsoft.com/office/drawing/2014/main" id="{8D35B116-A4BB-4A2C-8A6F-65FBE1E8F0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1841" y="4476499"/>
            <a:ext cx="2321201" cy="1811658"/>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Sewa Bharti - Home | Facebook">
            <a:extLst>
              <a:ext uri="{FF2B5EF4-FFF2-40B4-BE49-F238E27FC236}">
                <a16:creationId xmlns:a16="http://schemas.microsoft.com/office/drawing/2014/main" id="{17071B77-9B17-4162-93D2-03EDA929FD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0017" y="4309476"/>
            <a:ext cx="2133600" cy="21336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6DD5B8B5-1654-402B-8829-ABCD80C5673F}"/>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62285874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E53140-A5F7-4970-8B78-1996A17935E8}"/>
              </a:ext>
            </a:extLst>
          </p:cNvPr>
          <p:cNvSpPr/>
          <p:nvPr/>
        </p:nvSpPr>
        <p:spPr>
          <a:xfrm>
            <a:off x="1431235" y="844826"/>
            <a:ext cx="1828800" cy="861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NGO</a:t>
            </a:r>
          </a:p>
        </p:txBody>
      </p:sp>
      <p:sp>
        <p:nvSpPr>
          <p:cNvPr id="4" name="TextBox 3">
            <a:extLst>
              <a:ext uri="{FF2B5EF4-FFF2-40B4-BE49-F238E27FC236}">
                <a16:creationId xmlns:a16="http://schemas.microsoft.com/office/drawing/2014/main" id="{FBDC1658-C266-46D4-AC79-B6889DE45B7D}"/>
              </a:ext>
            </a:extLst>
          </p:cNvPr>
          <p:cNvSpPr txBox="1"/>
          <p:nvPr/>
        </p:nvSpPr>
        <p:spPr>
          <a:xfrm>
            <a:off x="1179444" y="2040835"/>
            <a:ext cx="9992139" cy="2246769"/>
          </a:xfrm>
          <a:prstGeom prst="rect">
            <a:avLst/>
          </a:prstGeom>
          <a:noFill/>
        </p:spPr>
        <p:txBody>
          <a:bodyPr wrap="square" rtlCol="0">
            <a:spAutoFit/>
          </a:bodyPr>
          <a:lstStyle/>
          <a:p>
            <a:r>
              <a:rPr lang="en-IN" sz="2800" dirty="0"/>
              <a:t>They are defined as social, cultural, legal and environmental advocacy groups having goals that are primarily non commercial. They are usually non profit organisation that gain a portion of their funding from private sources.</a:t>
            </a:r>
          </a:p>
        </p:txBody>
      </p:sp>
      <p:sp>
        <p:nvSpPr>
          <p:cNvPr id="3" name="Footer Placeholder 2">
            <a:extLst>
              <a:ext uri="{FF2B5EF4-FFF2-40B4-BE49-F238E27FC236}">
                <a16:creationId xmlns:a16="http://schemas.microsoft.com/office/drawing/2014/main" id="{9D4803DE-5F7D-4960-94E5-86EB8A9C59A9}"/>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61344594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72865B6-36B2-4198-87C6-91C1311E4515}"/>
              </a:ext>
            </a:extLst>
          </p:cNvPr>
          <p:cNvSpPr/>
          <p:nvPr/>
        </p:nvSpPr>
        <p:spPr>
          <a:xfrm>
            <a:off x="1616766" y="728870"/>
            <a:ext cx="5764696" cy="7818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CHARACTERISTICS OF NGO</a:t>
            </a:r>
          </a:p>
        </p:txBody>
      </p:sp>
      <p:sp>
        <p:nvSpPr>
          <p:cNvPr id="5" name="Rectangle: Rounded Corners 4">
            <a:extLst>
              <a:ext uri="{FF2B5EF4-FFF2-40B4-BE49-F238E27FC236}">
                <a16:creationId xmlns:a16="http://schemas.microsoft.com/office/drawing/2014/main" id="{96682A78-6D99-4EBA-B883-1CEB307168C3}"/>
              </a:ext>
            </a:extLst>
          </p:cNvPr>
          <p:cNvSpPr/>
          <p:nvPr/>
        </p:nvSpPr>
        <p:spPr>
          <a:xfrm>
            <a:off x="927652" y="1934817"/>
            <a:ext cx="2266123" cy="11529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It is registered under an appropriate Act</a:t>
            </a:r>
          </a:p>
        </p:txBody>
      </p:sp>
      <p:sp>
        <p:nvSpPr>
          <p:cNvPr id="6" name="Rectangle: Rounded Corners 5">
            <a:extLst>
              <a:ext uri="{FF2B5EF4-FFF2-40B4-BE49-F238E27FC236}">
                <a16:creationId xmlns:a16="http://schemas.microsoft.com/office/drawing/2014/main" id="{24AE4B82-5572-4973-B4BD-37CA37DA9DF1}"/>
              </a:ext>
            </a:extLst>
          </p:cNvPr>
          <p:cNvSpPr/>
          <p:nvPr/>
        </p:nvSpPr>
        <p:spPr>
          <a:xfrm>
            <a:off x="4227445" y="1868556"/>
            <a:ext cx="2266122" cy="1245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It is a voluntary association of people</a:t>
            </a:r>
          </a:p>
        </p:txBody>
      </p:sp>
      <p:sp>
        <p:nvSpPr>
          <p:cNvPr id="7" name="Rectangle: Rounded Corners 6">
            <a:extLst>
              <a:ext uri="{FF2B5EF4-FFF2-40B4-BE49-F238E27FC236}">
                <a16:creationId xmlns:a16="http://schemas.microsoft.com/office/drawing/2014/main" id="{23255F83-FCA5-4136-935E-2BBE66D58C70}"/>
              </a:ext>
            </a:extLst>
          </p:cNvPr>
          <p:cNvSpPr/>
          <p:nvPr/>
        </p:nvSpPr>
        <p:spPr>
          <a:xfrm>
            <a:off x="7646504" y="1934817"/>
            <a:ext cx="2729948" cy="1245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They are well aware of the need and problems of people at grassroot level</a:t>
            </a:r>
          </a:p>
        </p:txBody>
      </p:sp>
      <p:sp>
        <p:nvSpPr>
          <p:cNvPr id="8" name="Rectangle: Rounded Corners 7">
            <a:extLst>
              <a:ext uri="{FF2B5EF4-FFF2-40B4-BE49-F238E27FC236}">
                <a16:creationId xmlns:a16="http://schemas.microsoft.com/office/drawing/2014/main" id="{253F83A6-D7A3-4B91-A302-CB05F691F656}"/>
              </a:ext>
            </a:extLst>
          </p:cNvPr>
          <p:cNvSpPr/>
          <p:nvPr/>
        </p:nvSpPr>
        <p:spPr>
          <a:xfrm>
            <a:off x="1219200" y="3511826"/>
            <a:ext cx="2014331" cy="1245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NGO raise funds through self financing, donations</a:t>
            </a:r>
          </a:p>
        </p:txBody>
      </p:sp>
      <p:sp>
        <p:nvSpPr>
          <p:cNvPr id="9" name="Rectangle: Rounded Corners 8">
            <a:extLst>
              <a:ext uri="{FF2B5EF4-FFF2-40B4-BE49-F238E27FC236}">
                <a16:creationId xmlns:a16="http://schemas.microsoft.com/office/drawing/2014/main" id="{EDF819FB-0B00-42BA-AAB9-F322C6626919}"/>
              </a:ext>
            </a:extLst>
          </p:cNvPr>
          <p:cNvSpPr/>
          <p:nvPr/>
        </p:nvSpPr>
        <p:spPr>
          <a:xfrm>
            <a:off x="4227446" y="3511826"/>
            <a:ext cx="2464902" cy="1245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Such organisation functions on service and charity basis</a:t>
            </a:r>
          </a:p>
        </p:txBody>
      </p:sp>
      <p:sp>
        <p:nvSpPr>
          <p:cNvPr id="10" name="Rectangle: Rounded Corners 9">
            <a:extLst>
              <a:ext uri="{FF2B5EF4-FFF2-40B4-BE49-F238E27FC236}">
                <a16:creationId xmlns:a16="http://schemas.microsoft.com/office/drawing/2014/main" id="{9F275222-EE03-4CB4-8020-58B429779B5E}"/>
              </a:ext>
            </a:extLst>
          </p:cNvPr>
          <p:cNvSpPr/>
          <p:nvPr/>
        </p:nvSpPr>
        <p:spPr>
          <a:xfrm>
            <a:off x="7805530" y="3511826"/>
            <a:ext cx="3657600" cy="16830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NGO may be sponsored by the govt to implement certain social welfare project on behalf of central and state govt </a:t>
            </a:r>
          </a:p>
        </p:txBody>
      </p:sp>
      <p:sp>
        <p:nvSpPr>
          <p:cNvPr id="11" name="Rectangle: Rounded Corners 10">
            <a:extLst>
              <a:ext uri="{FF2B5EF4-FFF2-40B4-BE49-F238E27FC236}">
                <a16:creationId xmlns:a16="http://schemas.microsoft.com/office/drawing/2014/main" id="{BCEC0815-DA52-4439-B728-2EF3E5EB0F68}"/>
              </a:ext>
            </a:extLst>
          </p:cNvPr>
          <p:cNvSpPr/>
          <p:nvPr/>
        </p:nvSpPr>
        <p:spPr>
          <a:xfrm>
            <a:off x="1219200" y="5314122"/>
            <a:ext cx="2305878" cy="10204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Non political in nature</a:t>
            </a:r>
          </a:p>
        </p:txBody>
      </p:sp>
      <p:sp>
        <p:nvSpPr>
          <p:cNvPr id="12" name="TextBox 11">
            <a:extLst>
              <a:ext uri="{FF2B5EF4-FFF2-40B4-BE49-F238E27FC236}">
                <a16:creationId xmlns:a16="http://schemas.microsoft.com/office/drawing/2014/main" id="{A50CBF77-7A09-4EAF-B1B4-169AA5600580}"/>
              </a:ext>
            </a:extLst>
          </p:cNvPr>
          <p:cNvSpPr txBox="1"/>
          <p:nvPr/>
        </p:nvSpPr>
        <p:spPr>
          <a:xfrm>
            <a:off x="4081669" y="5688208"/>
            <a:ext cx="6096000" cy="646331"/>
          </a:xfrm>
          <a:prstGeom prst="rect">
            <a:avLst/>
          </a:prstGeom>
          <a:noFill/>
        </p:spPr>
        <p:txBody>
          <a:bodyPr wrap="square">
            <a:spAutoFit/>
          </a:bodyPr>
          <a:lstStyle/>
          <a:p>
            <a:r>
              <a:rPr lang="en-IN" dirty="0">
                <a:hlinkClick r:id="rId2"/>
              </a:rPr>
              <a:t>https://www.shethepeople.tv/drafts/10-ngos-working-womens-empowerment-know/</a:t>
            </a:r>
            <a:endParaRPr lang="en-IN" dirty="0"/>
          </a:p>
        </p:txBody>
      </p:sp>
      <p:sp>
        <p:nvSpPr>
          <p:cNvPr id="2" name="Footer Placeholder 1">
            <a:extLst>
              <a:ext uri="{FF2B5EF4-FFF2-40B4-BE49-F238E27FC236}">
                <a16:creationId xmlns:a16="http://schemas.microsoft.com/office/drawing/2014/main" id="{52166F7A-C166-4E95-A931-BC663CD4041C}"/>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8344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C7BE458E-EA81-4A5E-BE77-BAE209E291E5}"/>
              </a:ext>
            </a:extLst>
          </p:cNvPr>
          <p:cNvSpPr/>
          <p:nvPr/>
        </p:nvSpPr>
        <p:spPr>
          <a:xfrm>
            <a:off x="1278834" y="417443"/>
            <a:ext cx="9422296" cy="7288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SOCIAL  RESPONSIBILITY OF NGO</a:t>
            </a:r>
          </a:p>
        </p:txBody>
      </p:sp>
      <p:graphicFrame>
        <p:nvGraphicFramePr>
          <p:cNvPr id="3" name="Diagram 2">
            <a:extLst>
              <a:ext uri="{FF2B5EF4-FFF2-40B4-BE49-F238E27FC236}">
                <a16:creationId xmlns:a16="http://schemas.microsoft.com/office/drawing/2014/main" id="{6DDE6885-0A22-4918-874F-16673A6CD576}"/>
              </a:ext>
            </a:extLst>
          </p:cNvPr>
          <p:cNvGraphicFramePr/>
          <p:nvPr>
            <p:extLst>
              <p:ext uri="{D42A27DB-BD31-4B8C-83A1-F6EECF244321}">
                <p14:modId xmlns:p14="http://schemas.microsoft.com/office/powerpoint/2010/main" val="2892188739"/>
              </p:ext>
            </p:extLst>
          </p:nvPr>
        </p:nvGraphicFramePr>
        <p:xfrm>
          <a:off x="1925982" y="1285460"/>
          <a:ext cx="8128000" cy="5009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C87EB946-2D3E-438E-B4A5-6CA0A5EF9ED4}"/>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45903945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ypes of NGO’S&#10; BINGO: - (business-friendly international NGO or big international NGO).&#10;for example: - Red cross.&#10; ENGO...">
            <a:extLst>
              <a:ext uri="{FF2B5EF4-FFF2-40B4-BE49-F238E27FC236}">
                <a16:creationId xmlns:a16="http://schemas.microsoft.com/office/drawing/2014/main" id="{8916C27B-F2D5-40B1-B0A1-74A3F54955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13" y="437323"/>
            <a:ext cx="11423374" cy="600323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2CD9061D-841F-4913-AD70-8ACEBE570897}"/>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20920156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unction’s of NGO’S with respect to&#10;Entrepreneurial scenario&#10; Entrepreneurial Development Programme (EDP)&#10; Counseling&#10; ...">
            <a:extLst>
              <a:ext uri="{FF2B5EF4-FFF2-40B4-BE49-F238E27FC236}">
                <a16:creationId xmlns:a16="http://schemas.microsoft.com/office/drawing/2014/main" id="{4427E118-BF1B-4397-A260-55DD9BD4CE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574" y="410817"/>
            <a:ext cx="11304103" cy="5976731"/>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7275BE3D-441E-4B82-8F02-7377605F3EDE}"/>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684412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F16F308-2C78-48C7-833E-5AF8F8FAB16C}"/>
              </a:ext>
            </a:extLst>
          </p:cNvPr>
          <p:cNvSpPr/>
          <p:nvPr/>
        </p:nvSpPr>
        <p:spPr>
          <a:xfrm>
            <a:off x="1285461" y="3180522"/>
            <a:ext cx="9621078" cy="27067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b="1" dirty="0"/>
          </a:p>
          <a:p>
            <a:pPr algn="ctr"/>
            <a:endParaRPr lang="en-IN" sz="2400" b="1" dirty="0"/>
          </a:p>
          <a:p>
            <a:pPr algn="ctr"/>
            <a:endParaRPr lang="en-IN" sz="2400" b="1" dirty="0"/>
          </a:p>
          <a:p>
            <a:pPr algn="ctr"/>
            <a:endParaRPr lang="en-IN" sz="2400" b="1" dirty="0"/>
          </a:p>
          <a:p>
            <a:pPr algn="ctr"/>
            <a:endParaRPr lang="en-IN" sz="2400" b="1" dirty="0"/>
          </a:p>
          <a:p>
            <a:pPr algn="ctr"/>
            <a:r>
              <a:rPr lang="en-IN" sz="2400" b="1" dirty="0"/>
              <a:t>MANUFACTURING ENTREPRENEUR:</a:t>
            </a:r>
          </a:p>
          <a:p>
            <a:pPr algn="ctr"/>
            <a:endParaRPr lang="en-IN" sz="2400" b="1" dirty="0"/>
          </a:p>
          <a:p>
            <a:pPr algn="ctr"/>
            <a:r>
              <a:rPr lang="en-IN" sz="2400" dirty="0"/>
              <a:t>Manufacturing entrepreneurs manufacture products. They identify the needs of the customers and, then, explore the resources and technology to be used to manufacture the products to satisfy the customers’ needs.</a:t>
            </a:r>
          </a:p>
          <a:p>
            <a:pPr algn="ctr"/>
            <a:endParaRPr lang="en-IN" sz="2400" dirty="0"/>
          </a:p>
          <a:p>
            <a:pPr algn="ctr"/>
            <a:endParaRPr lang="en-IN" sz="2400" dirty="0"/>
          </a:p>
          <a:p>
            <a:pPr algn="ctr"/>
            <a:endParaRPr lang="en-IN" sz="2400" dirty="0"/>
          </a:p>
          <a:p>
            <a:pPr algn="ctr"/>
            <a:endParaRPr lang="en-IN" sz="2400" dirty="0"/>
          </a:p>
          <a:p>
            <a:pPr algn="ctr"/>
            <a:endParaRPr lang="en-IN" sz="2400" dirty="0"/>
          </a:p>
          <a:p>
            <a:pPr algn="ctr"/>
            <a:r>
              <a:rPr lang="en-IN" sz="2400" dirty="0"/>
              <a:t> </a:t>
            </a:r>
          </a:p>
        </p:txBody>
      </p:sp>
      <p:pic>
        <p:nvPicPr>
          <p:cNvPr id="3078" name="Picture 6" descr="This is how much M&amp;M chairman Anand Mahindra gets paid in a year ...">
            <a:extLst>
              <a:ext uri="{FF2B5EF4-FFF2-40B4-BE49-F238E27FC236}">
                <a16:creationId xmlns:a16="http://schemas.microsoft.com/office/drawing/2014/main" id="{AB6F2BB3-F502-4117-99BD-F01F0BBD96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6766" y="1147050"/>
            <a:ext cx="2867025" cy="170527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picture of aDI GODREJ">
            <a:extLst>
              <a:ext uri="{FF2B5EF4-FFF2-40B4-BE49-F238E27FC236}">
                <a16:creationId xmlns:a16="http://schemas.microsoft.com/office/drawing/2014/main" id="{12959A3A-F4EC-48E7-92F2-94FCC136E5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6740" y="1147050"/>
            <a:ext cx="2578790" cy="170527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F5BF945B-ED02-4337-8A01-CA0F2D2DB551}"/>
              </a:ext>
            </a:extLst>
          </p:cNvPr>
          <p:cNvPicPr>
            <a:picLocks noChangeAspect="1"/>
          </p:cNvPicPr>
          <p:nvPr/>
        </p:nvPicPr>
        <p:blipFill>
          <a:blip r:embed="rId4"/>
          <a:stretch>
            <a:fillRect/>
          </a:stretch>
        </p:blipFill>
        <p:spPr>
          <a:xfrm>
            <a:off x="8239332" y="1147051"/>
            <a:ext cx="2415416" cy="1588074"/>
          </a:xfrm>
          <a:prstGeom prst="rect">
            <a:avLst/>
          </a:prstGeom>
        </p:spPr>
      </p:pic>
      <p:sp>
        <p:nvSpPr>
          <p:cNvPr id="4" name="Footer Placeholder 3">
            <a:extLst>
              <a:ext uri="{FF2B5EF4-FFF2-40B4-BE49-F238E27FC236}">
                <a16:creationId xmlns:a16="http://schemas.microsoft.com/office/drawing/2014/main" id="{4E925B12-60FD-4450-963B-40469F598EE9}"/>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6362348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dvantages of NGO’s&#10; Ability to experiment freely&#10; Flexible in adapting to local needs&#10; Enjoy Good rapport with people&#10;...">
            <a:extLst>
              <a:ext uri="{FF2B5EF4-FFF2-40B4-BE49-F238E27FC236}">
                <a16:creationId xmlns:a16="http://schemas.microsoft.com/office/drawing/2014/main" id="{2028F3A7-C35B-4CFD-AE88-725E591463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810" y="450574"/>
            <a:ext cx="11370364" cy="596347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B2B09389-444A-4864-8BDB-67055A01221D}"/>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79205597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2BE129C-0033-45F2-9931-D481ADF7D84C}"/>
              </a:ext>
            </a:extLst>
          </p:cNvPr>
          <p:cNvPicPr>
            <a:picLocks noChangeAspect="1"/>
          </p:cNvPicPr>
          <p:nvPr/>
        </p:nvPicPr>
        <p:blipFill>
          <a:blip r:embed="rId2"/>
          <a:stretch>
            <a:fillRect/>
          </a:stretch>
        </p:blipFill>
        <p:spPr>
          <a:xfrm>
            <a:off x="424070" y="516836"/>
            <a:ext cx="11317355" cy="5870712"/>
          </a:xfrm>
          <a:prstGeom prst="rect">
            <a:avLst/>
          </a:prstGeom>
        </p:spPr>
      </p:pic>
      <p:sp>
        <p:nvSpPr>
          <p:cNvPr id="3" name="Footer Placeholder 2">
            <a:extLst>
              <a:ext uri="{FF2B5EF4-FFF2-40B4-BE49-F238E27FC236}">
                <a16:creationId xmlns:a16="http://schemas.microsoft.com/office/drawing/2014/main" id="{1BEB1DA9-4B50-41F7-AC7E-902D6900732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666189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C6002C-531E-48B0-A6B7-62F438B6734D}"/>
              </a:ext>
            </a:extLst>
          </p:cNvPr>
          <p:cNvSpPr txBox="1"/>
          <p:nvPr/>
        </p:nvSpPr>
        <p:spPr>
          <a:xfrm>
            <a:off x="689113" y="622852"/>
            <a:ext cx="10866783" cy="7571303"/>
          </a:xfrm>
          <a:prstGeom prst="rect">
            <a:avLst/>
          </a:prstGeom>
          <a:noFill/>
        </p:spPr>
        <p:txBody>
          <a:bodyPr wrap="square" rtlCol="0">
            <a:spAutoFit/>
          </a:bodyPr>
          <a:lstStyle/>
          <a:p>
            <a:pPr marL="342900" indent="-342900">
              <a:buAutoNum type="arabicParenR"/>
            </a:pPr>
            <a:r>
              <a:rPr lang="en-IN" dirty="0"/>
              <a:t>Who coined the term Intrapreneur and in which year?</a:t>
            </a:r>
          </a:p>
          <a:p>
            <a:pPr marL="342900" indent="-342900">
              <a:buAutoNum type="arabicParenR"/>
            </a:pPr>
            <a:r>
              <a:rPr lang="en-IN" dirty="0"/>
              <a:t>Define an entrepreneur. Give example of an entrepreneur.</a:t>
            </a:r>
          </a:p>
          <a:p>
            <a:pPr marL="342900" indent="-342900">
              <a:buAutoNum type="arabicParenR"/>
            </a:pPr>
            <a:r>
              <a:rPr lang="en-IN" dirty="0"/>
              <a:t>_______________ is the other name for intrapreneurship.</a:t>
            </a:r>
          </a:p>
          <a:p>
            <a:pPr marL="342900" indent="-342900">
              <a:buAutoNum type="arabicParenR"/>
            </a:pPr>
            <a:r>
              <a:rPr lang="en-IN" dirty="0"/>
              <a:t>Intrapreneur works as entrepreneur with the security of ______________.</a:t>
            </a:r>
          </a:p>
          <a:p>
            <a:pPr marL="342900" indent="-342900">
              <a:buAutoNum type="arabicParenR"/>
            </a:pPr>
            <a:r>
              <a:rPr lang="en-IN" dirty="0"/>
              <a:t>Intrapreneur lags behind in climbing ______________.</a:t>
            </a:r>
          </a:p>
          <a:p>
            <a:pPr marL="342900" indent="-342900">
              <a:buAutoNum type="arabicParenR"/>
            </a:pPr>
            <a:r>
              <a:rPr lang="en-IN" dirty="0"/>
              <a:t>____________,_________ and _____________ facilitate entrepreneurship in the organisation.</a:t>
            </a:r>
          </a:p>
          <a:p>
            <a:pPr marL="342900" indent="-342900">
              <a:buAutoNum type="arabicParenR"/>
            </a:pPr>
            <a:r>
              <a:rPr lang="en-IN" dirty="0"/>
              <a:t>Make a comparative analysis between intrapreneur and entrepreneur.</a:t>
            </a:r>
          </a:p>
          <a:p>
            <a:pPr marL="342900" indent="-342900">
              <a:buAutoNum type="arabicParenR"/>
            </a:pPr>
            <a:r>
              <a:rPr lang="en-IN" dirty="0"/>
              <a:t>Capital investment required for women entrepreneurship is ____________.</a:t>
            </a:r>
          </a:p>
          <a:p>
            <a:pPr marL="342900" indent="-342900">
              <a:buAutoNum type="arabicParenR"/>
            </a:pPr>
            <a:r>
              <a:rPr lang="en-IN" dirty="0"/>
              <a:t>State some business related problem of women entrepreneur.</a:t>
            </a:r>
          </a:p>
          <a:p>
            <a:pPr marL="342900" indent="-342900">
              <a:buAutoNum type="arabicParenR"/>
            </a:pPr>
            <a:r>
              <a:rPr lang="en-IN" dirty="0"/>
              <a:t>State some gender related problem faced by women entrepreneur.</a:t>
            </a:r>
          </a:p>
          <a:p>
            <a:pPr marL="342900" indent="-342900">
              <a:buAutoNum type="arabicParenR"/>
            </a:pPr>
            <a:r>
              <a:rPr lang="en-IN" dirty="0"/>
              <a:t>Priyadarshini yojana is promoted by which bank?</a:t>
            </a:r>
          </a:p>
          <a:p>
            <a:pPr marL="342900" indent="-342900">
              <a:buAutoNum type="arabicParenR"/>
            </a:pPr>
            <a:r>
              <a:rPr lang="en-IN" dirty="0"/>
              <a:t>_____________ bank started with </a:t>
            </a:r>
            <a:r>
              <a:rPr lang="en-IN" dirty="0" err="1"/>
              <a:t>Mahila</a:t>
            </a:r>
            <a:r>
              <a:rPr lang="en-IN" dirty="0"/>
              <a:t> Vikas Nidhi and </a:t>
            </a:r>
            <a:r>
              <a:rPr lang="en-IN" dirty="0" err="1"/>
              <a:t>Mahila</a:t>
            </a:r>
            <a:r>
              <a:rPr lang="en-IN" dirty="0"/>
              <a:t> </a:t>
            </a:r>
            <a:r>
              <a:rPr lang="en-IN" dirty="0" err="1"/>
              <a:t>Udhyam</a:t>
            </a:r>
            <a:r>
              <a:rPr lang="en-IN" dirty="0"/>
              <a:t> </a:t>
            </a:r>
            <a:r>
              <a:rPr lang="en-IN" dirty="0" err="1"/>
              <a:t>nidhi</a:t>
            </a:r>
            <a:r>
              <a:rPr lang="en-IN" dirty="0"/>
              <a:t>.</a:t>
            </a:r>
          </a:p>
          <a:p>
            <a:pPr marL="342900" indent="-342900">
              <a:buAutoNum type="arabicParenR"/>
            </a:pPr>
            <a:r>
              <a:rPr lang="en-IN" dirty="0"/>
              <a:t>Initial capital required to give shape to the business plan is known as _________________.</a:t>
            </a:r>
          </a:p>
          <a:p>
            <a:pPr marL="342900" indent="-342900">
              <a:buAutoNum type="arabicParenR"/>
            </a:pPr>
            <a:r>
              <a:rPr lang="en-IN" dirty="0"/>
              <a:t>Name the famous personality associated with the SHG?</a:t>
            </a:r>
          </a:p>
          <a:p>
            <a:pPr marL="342900" indent="-342900">
              <a:buAutoNum type="arabicParenR"/>
            </a:pPr>
            <a:r>
              <a:rPr lang="en-IN" dirty="0"/>
              <a:t>SHG helps in ________________ and ________________.</a:t>
            </a:r>
          </a:p>
          <a:p>
            <a:pPr marL="342900" indent="-342900">
              <a:buAutoNum type="arabicParenR"/>
            </a:pPr>
            <a:r>
              <a:rPr lang="en-IN" dirty="0"/>
              <a:t>Entrepreneurs who bring innovative solution to social problems are known as ______________</a:t>
            </a:r>
          </a:p>
          <a:p>
            <a:r>
              <a:rPr lang="en-IN" dirty="0"/>
              <a:t>       entrepreneur.</a:t>
            </a:r>
          </a:p>
          <a:p>
            <a:r>
              <a:rPr lang="en-IN" dirty="0"/>
              <a:t>17) ______________ is one of the important quality of a social entrepreneur.</a:t>
            </a:r>
          </a:p>
          <a:p>
            <a:r>
              <a:rPr lang="en-IN" dirty="0"/>
              <a:t>18) Point of difference between entrepreneur and social entrepreneur.</a:t>
            </a:r>
          </a:p>
          <a:p>
            <a:pPr marL="342900" indent="-342900">
              <a:buAutoNum type="arabicParenR"/>
            </a:pPr>
            <a:endParaRPr lang="en-IN" dirty="0"/>
          </a:p>
          <a:p>
            <a:pPr marL="342900" indent="-342900">
              <a:buAutoNum type="arabicParenR"/>
            </a:pPr>
            <a:endParaRPr lang="en-IN" dirty="0"/>
          </a:p>
          <a:p>
            <a:pPr marL="342900" indent="-342900">
              <a:buAutoNum type="arabicParenR"/>
            </a:pPr>
            <a:endParaRPr lang="en-IN" dirty="0"/>
          </a:p>
          <a:p>
            <a:pPr marL="342900" indent="-342900">
              <a:buAutoNum type="arabicParenR"/>
            </a:pPr>
            <a:endParaRPr lang="en-IN" dirty="0"/>
          </a:p>
          <a:p>
            <a:pPr marL="342900" indent="-342900">
              <a:buAutoNum type="arabicParenR"/>
            </a:pPr>
            <a:endParaRPr lang="en-IN" dirty="0"/>
          </a:p>
          <a:p>
            <a:pPr marL="342900" indent="-342900">
              <a:buAutoNum type="arabicParenR"/>
            </a:pPr>
            <a:endParaRPr lang="en-IN" dirty="0"/>
          </a:p>
          <a:p>
            <a:pPr marL="342900" indent="-342900">
              <a:buAutoNum type="arabicParenR"/>
            </a:pPr>
            <a:endParaRPr lang="en-IN" dirty="0"/>
          </a:p>
          <a:p>
            <a:pPr marL="342900" indent="-342900">
              <a:buAutoNum type="arabicParenR"/>
            </a:pPr>
            <a:endParaRPr lang="en-IN" dirty="0"/>
          </a:p>
        </p:txBody>
      </p:sp>
      <p:sp>
        <p:nvSpPr>
          <p:cNvPr id="3" name="Footer Placeholder 2">
            <a:extLst>
              <a:ext uri="{FF2B5EF4-FFF2-40B4-BE49-F238E27FC236}">
                <a16:creationId xmlns:a16="http://schemas.microsoft.com/office/drawing/2014/main" id="{6DF93AED-8437-4858-9521-E9CB71640EC5}"/>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94946392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0620A3A0-5A03-4609-9745-FE586DEF5EA3}"/>
              </a:ext>
            </a:extLst>
          </p:cNvPr>
          <p:cNvSpPr/>
          <p:nvPr/>
        </p:nvSpPr>
        <p:spPr>
          <a:xfrm>
            <a:off x="1258957" y="2054087"/>
            <a:ext cx="9925878" cy="28359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4000" b="1" dirty="0"/>
              <a:t>ENTREPRENEURSHIP DEVELOPMENT PROGRAM</a:t>
            </a:r>
          </a:p>
        </p:txBody>
      </p:sp>
      <p:sp>
        <p:nvSpPr>
          <p:cNvPr id="3" name="Footer Placeholder 2">
            <a:extLst>
              <a:ext uri="{FF2B5EF4-FFF2-40B4-BE49-F238E27FC236}">
                <a16:creationId xmlns:a16="http://schemas.microsoft.com/office/drawing/2014/main" id="{2785EE9C-F4DC-4E54-B0D7-2E341A1237AA}"/>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59390280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8B94913-B743-43B9-9756-37F99893AE9D}"/>
              </a:ext>
            </a:extLst>
          </p:cNvPr>
          <p:cNvSpPr txBox="1"/>
          <p:nvPr/>
        </p:nvSpPr>
        <p:spPr>
          <a:xfrm>
            <a:off x="901148" y="834887"/>
            <a:ext cx="10363200" cy="2862322"/>
          </a:xfrm>
          <a:prstGeom prst="rect">
            <a:avLst/>
          </a:prstGeom>
          <a:noFill/>
        </p:spPr>
        <p:txBody>
          <a:bodyPr wrap="square" rtlCol="0">
            <a:spAutoFit/>
          </a:bodyPr>
          <a:lstStyle/>
          <a:p>
            <a:r>
              <a:rPr lang="en-IN" sz="3600" dirty="0"/>
              <a:t>It is defined as a programme designed to help an individual in strengthening their entrepreneurial motive and acquiring skills and capabilities necessary for playing the role of entrepreneurship effectively.</a:t>
            </a:r>
          </a:p>
        </p:txBody>
      </p:sp>
      <p:sp>
        <p:nvSpPr>
          <p:cNvPr id="3" name="Footer Placeholder 2">
            <a:extLst>
              <a:ext uri="{FF2B5EF4-FFF2-40B4-BE49-F238E27FC236}">
                <a16:creationId xmlns:a16="http://schemas.microsoft.com/office/drawing/2014/main" id="{F54594A3-048E-4D37-87BB-C05ECDEC748F}"/>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60922223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DBEC2E6-DD62-4912-8C58-31EE79B67FEE}"/>
              </a:ext>
            </a:extLst>
          </p:cNvPr>
          <p:cNvSpPr/>
          <p:nvPr/>
        </p:nvSpPr>
        <p:spPr>
          <a:xfrm>
            <a:off x="1537252" y="742122"/>
            <a:ext cx="7500731" cy="967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NEED AND IMPORTANCE OF ENTREPRENEURSHIP</a:t>
            </a:r>
          </a:p>
        </p:txBody>
      </p:sp>
      <p:sp>
        <p:nvSpPr>
          <p:cNvPr id="3" name="Rectangle: Rounded Corners 2">
            <a:extLst>
              <a:ext uri="{FF2B5EF4-FFF2-40B4-BE49-F238E27FC236}">
                <a16:creationId xmlns:a16="http://schemas.microsoft.com/office/drawing/2014/main" id="{851BB7A4-A854-446D-958F-4A2E673D1134}"/>
              </a:ext>
            </a:extLst>
          </p:cNvPr>
          <p:cNvSpPr/>
          <p:nvPr/>
        </p:nvSpPr>
        <p:spPr>
          <a:xfrm>
            <a:off x="901148" y="2120348"/>
            <a:ext cx="1974574" cy="1099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To develop entrepreneurial culture in a country</a:t>
            </a:r>
          </a:p>
        </p:txBody>
      </p:sp>
      <p:sp>
        <p:nvSpPr>
          <p:cNvPr id="4" name="Rectangle: Rounded Corners 3">
            <a:extLst>
              <a:ext uri="{FF2B5EF4-FFF2-40B4-BE49-F238E27FC236}">
                <a16:creationId xmlns:a16="http://schemas.microsoft.com/office/drawing/2014/main" id="{9BF6D901-6E60-4792-9D61-38AF2BD364FA}"/>
              </a:ext>
            </a:extLst>
          </p:cNvPr>
          <p:cNvSpPr/>
          <p:nvPr/>
        </p:nvSpPr>
        <p:spPr>
          <a:xfrm>
            <a:off x="3485322" y="2120348"/>
            <a:ext cx="2305878" cy="1099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To utilise untapped productive and natural resources</a:t>
            </a:r>
          </a:p>
        </p:txBody>
      </p:sp>
      <p:sp>
        <p:nvSpPr>
          <p:cNvPr id="5" name="Rectangle: Rounded Corners 4">
            <a:extLst>
              <a:ext uri="{FF2B5EF4-FFF2-40B4-BE49-F238E27FC236}">
                <a16:creationId xmlns:a16="http://schemas.microsoft.com/office/drawing/2014/main" id="{1D0FE7A2-FBBB-4C7C-8C90-D4B938D41040}"/>
              </a:ext>
            </a:extLst>
          </p:cNvPr>
          <p:cNvSpPr/>
          <p:nvPr/>
        </p:nvSpPr>
        <p:spPr>
          <a:xfrm>
            <a:off x="6294783" y="2120348"/>
            <a:ext cx="2080591" cy="1099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It gives alternative to employment</a:t>
            </a:r>
          </a:p>
        </p:txBody>
      </p:sp>
      <p:sp>
        <p:nvSpPr>
          <p:cNvPr id="6" name="Rectangle: Rounded Corners 5">
            <a:extLst>
              <a:ext uri="{FF2B5EF4-FFF2-40B4-BE49-F238E27FC236}">
                <a16:creationId xmlns:a16="http://schemas.microsoft.com/office/drawing/2014/main" id="{19A86C27-C6F9-4355-B632-7551551D679A}"/>
              </a:ext>
            </a:extLst>
          </p:cNvPr>
          <p:cNvSpPr/>
          <p:nvPr/>
        </p:nvSpPr>
        <p:spPr>
          <a:xfrm>
            <a:off x="8878957" y="2120348"/>
            <a:ext cx="2199860" cy="1099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It improves standard of living in the society</a:t>
            </a:r>
          </a:p>
        </p:txBody>
      </p:sp>
      <p:sp>
        <p:nvSpPr>
          <p:cNvPr id="7" name="Rectangle: Rounded Corners 6">
            <a:extLst>
              <a:ext uri="{FF2B5EF4-FFF2-40B4-BE49-F238E27FC236}">
                <a16:creationId xmlns:a16="http://schemas.microsoft.com/office/drawing/2014/main" id="{2FA5665F-2212-4F2C-98EF-90420DCCD009}"/>
              </a:ext>
            </a:extLst>
          </p:cNvPr>
          <p:cNvSpPr/>
          <p:nvPr/>
        </p:nvSpPr>
        <p:spPr>
          <a:xfrm>
            <a:off x="901148" y="3631096"/>
            <a:ext cx="2584174" cy="12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Increase NI, reduce income inequalities and decentralise economic power</a:t>
            </a:r>
          </a:p>
        </p:txBody>
      </p:sp>
      <p:sp>
        <p:nvSpPr>
          <p:cNvPr id="8" name="Rectangle: Rounded Corners 7">
            <a:extLst>
              <a:ext uri="{FF2B5EF4-FFF2-40B4-BE49-F238E27FC236}">
                <a16:creationId xmlns:a16="http://schemas.microsoft.com/office/drawing/2014/main" id="{01A3D95E-BA70-4F5A-89ED-33A046CDA800}"/>
              </a:ext>
            </a:extLst>
          </p:cNvPr>
          <p:cNvSpPr/>
          <p:nvPr/>
        </p:nvSpPr>
        <p:spPr>
          <a:xfrm>
            <a:off x="4002157" y="3637723"/>
            <a:ext cx="2001078" cy="12655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Bring social peace by reducing crime</a:t>
            </a:r>
          </a:p>
        </p:txBody>
      </p:sp>
      <p:sp>
        <p:nvSpPr>
          <p:cNvPr id="9" name="Rectangle: Rounded Corners 8">
            <a:extLst>
              <a:ext uri="{FF2B5EF4-FFF2-40B4-BE49-F238E27FC236}">
                <a16:creationId xmlns:a16="http://schemas.microsoft.com/office/drawing/2014/main" id="{A59B9E76-AC1E-404F-8B84-C8462C0C2EA0}"/>
              </a:ext>
            </a:extLst>
          </p:cNvPr>
          <p:cNvSpPr/>
          <p:nvPr/>
        </p:nvSpPr>
        <p:spPr>
          <a:xfrm>
            <a:off x="6440557" y="3803374"/>
            <a:ext cx="3525078" cy="1099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Help candidate with enterprise launching; product selection and overall </a:t>
            </a:r>
            <a:r>
              <a:rPr lang="en-IN" dirty="0" err="1"/>
              <a:t>mgmt</a:t>
            </a:r>
            <a:endParaRPr lang="en-IN" dirty="0"/>
          </a:p>
        </p:txBody>
      </p:sp>
      <p:sp>
        <p:nvSpPr>
          <p:cNvPr id="10" name="Rectangle: Rounded Corners 9">
            <a:extLst>
              <a:ext uri="{FF2B5EF4-FFF2-40B4-BE49-F238E27FC236}">
                <a16:creationId xmlns:a16="http://schemas.microsoft.com/office/drawing/2014/main" id="{BD227057-4A51-4E0C-BBB4-545D827C3034}"/>
              </a:ext>
            </a:extLst>
          </p:cNvPr>
          <p:cNvSpPr/>
          <p:nvPr/>
        </p:nvSpPr>
        <p:spPr>
          <a:xfrm>
            <a:off x="1060174" y="5261113"/>
            <a:ext cx="2584174" cy="1099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Inform about govt scheme and support </a:t>
            </a:r>
            <a:r>
              <a:rPr lang="en-IN" dirty="0" err="1"/>
              <a:t>activitties</a:t>
            </a:r>
            <a:endParaRPr lang="en-IN" dirty="0"/>
          </a:p>
        </p:txBody>
      </p:sp>
      <p:sp>
        <p:nvSpPr>
          <p:cNvPr id="11" name="Rectangle: Rounded Corners 10">
            <a:extLst>
              <a:ext uri="{FF2B5EF4-FFF2-40B4-BE49-F238E27FC236}">
                <a16:creationId xmlns:a16="http://schemas.microsoft.com/office/drawing/2014/main" id="{21CD6DD1-610D-4CEB-9A07-22F65E435964}"/>
              </a:ext>
            </a:extLst>
          </p:cNvPr>
          <p:cNvSpPr/>
          <p:nvPr/>
        </p:nvSpPr>
        <p:spPr>
          <a:xfrm>
            <a:off x="4280452" y="5261113"/>
            <a:ext cx="2584174" cy="1099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It inculcate achievement motivation among employees</a:t>
            </a:r>
          </a:p>
        </p:txBody>
      </p:sp>
      <p:sp>
        <p:nvSpPr>
          <p:cNvPr id="12" name="Rectangle: Rounded Corners 11">
            <a:extLst>
              <a:ext uri="{FF2B5EF4-FFF2-40B4-BE49-F238E27FC236}">
                <a16:creationId xmlns:a16="http://schemas.microsoft.com/office/drawing/2014/main" id="{5886B1B8-88E2-49EF-B196-9AD065E04700}"/>
              </a:ext>
            </a:extLst>
          </p:cNvPr>
          <p:cNvSpPr/>
          <p:nvPr/>
        </p:nvSpPr>
        <p:spPr>
          <a:xfrm>
            <a:off x="7513983" y="5261113"/>
            <a:ext cx="3419060" cy="1099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It help individuals to scan through environment and look for business opportunities.</a:t>
            </a:r>
          </a:p>
        </p:txBody>
      </p:sp>
      <p:sp>
        <p:nvSpPr>
          <p:cNvPr id="13" name="Footer Placeholder 12">
            <a:extLst>
              <a:ext uri="{FF2B5EF4-FFF2-40B4-BE49-F238E27FC236}">
                <a16:creationId xmlns:a16="http://schemas.microsoft.com/office/drawing/2014/main" id="{72A8E9E9-F7BC-479C-A418-0F28697C1B93}"/>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85303030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2238BB-C83B-4A8F-AFCE-F7DCE643D33A}"/>
              </a:ext>
            </a:extLst>
          </p:cNvPr>
          <p:cNvSpPr txBox="1"/>
          <p:nvPr/>
        </p:nvSpPr>
        <p:spPr>
          <a:xfrm>
            <a:off x="821635" y="289679"/>
            <a:ext cx="9780104" cy="6155531"/>
          </a:xfrm>
          <a:prstGeom prst="rect">
            <a:avLst/>
          </a:prstGeom>
          <a:noFill/>
        </p:spPr>
        <p:txBody>
          <a:bodyPr wrap="square" rtlCol="0">
            <a:spAutoFit/>
          </a:bodyPr>
          <a:lstStyle/>
          <a:p>
            <a:r>
              <a:rPr lang="en-IN" sz="3200" b="1" dirty="0"/>
              <a:t>OBJECTIVES OF EDP</a:t>
            </a:r>
          </a:p>
          <a:p>
            <a:endParaRPr lang="en-IN" sz="3200" b="1" dirty="0"/>
          </a:p>
          <a:p>
            <a:pPr marL="342900" indent="-342900">
              <a:buAutoNum type="arabicParenR"/>
            </a:pPr>
            <a:r>
              <a:rPr lang="en-IN" sz="2400" b="1" dirty="0"/>
              <a:t>To analyse entrepreneurial opportunities relating to small industry and small business.</a:t>
            </a:r>
          </a:p>
          <a:p>
            <a:pPr marL="342900" indent="-342900">
              <a:buAutoNum type="arabicParenR"/>
            </a:pPr>
            <a:r>
              <a:rPr lang="en-IN" sz="2400" b="1" dirty="0"/>
              <a:t>To develop managerial skill (communication skill, leadership skill, conceptual skill, administrative skill).</a:t>
            </a:r>
          </a:p>
          <a:p>
            <a:pPr marL="342900" indent="-342900">
              <a:buAutoNum type="arabicParenR"/>
            </a:pPr>
            <a:r>
              <a:rPr lang="en-IN" sz="2400" b="1" dirty="0"/>
              <a:t>To generate decision making skill.</a:t>
            </a:r>
          </a:p>
          <a:p>
            <a:pPr marL="342900" indent="-342900">
              <a:buAutoNum type="arabicParenR"/>
            </a:pPr>
            <a:r>
              <a:rPr lang="en-IN" sz="2400" b="1" dirty="0"/>
              <a:t>To develop discipline among individuals.</a:t>
            </a:r>
          </a:p>
          <a:p>
            <a:pPr marL="342900" indent="-342900">
              <a:buAutoNum type="arabicParenR"/>
            </a:pPr>
            <a:r>
              <a:rPr lang="en-IN" sz="2400" b="1" dirty="0"/>
              <a:t>To familiarise with financial planning, market situation, legal formalities.</a:t>
            </a:r>
          </a:p>
          <a:p>
            <a:pPr marL="342900" indent="-342900">
              <a:buAutoNum type="arabicParenR"/>
            </a:pPr>
            <a:r>
              <a:rPr lang="en-IN" sz="2400" b="1" dirty="0"/>
              <a:t> to teach people to be innovative.</a:t>
            </a:r>
          </a:p>
          <a:p>
            <a:pPr marL="342900" indent="-342900">
              <a:buAutoNum type="arabicParenR"/>
            </a:pPr>
            <a:r>
              <a:rPr lang="en-IN" sz="2400" b="1" dirty="0"/>
              <a:t>To instil ethical values.</a:t>
            </a:r>
          </a:p>
          <a:p>
            <a:pPr marL="342900" indent="-342900">
              <a:buAutoNum type="arabicParenR"/>
            </a:pPr>
            <a:r>
              <a:rPr lang="en-IN" sz="2400" b="1" dirty="0"/>
              <a:t> To understand the process and procedure of setting up of small enterprise</a:t>
            </a:r>
          </a:p>
          <a:p>
            <a:pPr marL="342900" indent="-342900">
              <a:buAutoNum type="arabicParenR"/>
            </a:pPr>
            <a:r>
              <a:rPr lang="en-IN" sz="2400" b="1" dirty="0"/>
              <a:t>To know the support needed for launching an enterprise</a:t>
            </a:r>
          </a:p>
          <a:p>
            <a:pPr marL="342900" indent="-342900">
              <a:buAutoNum type="arabicParenR"/>
            </a:pPr>
            <a:endParaRPr lang="en-IN" dirty="0"/>
          </a:p>
        </p:txBody>
      </p:sp>
      <p:sp>
        <p:nvSpPr>
          <p:cNvPr id="3" name="Footer Placeholder 2">
            <a:extLst>
              <a:ext uri="{FF2B5EF4-FFF2-40B4-BE49-F238E27FC236}">
                <a16:creationId xmlns:a16="http://schemas.microsoft.com/office/drawing/2014/main" id="{44ED7524-258D-4D83-8EED-EBDA8260CE99}"/>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40450994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dvertisements Published on 22-01-2019 in Newspapers">
            <a:extLst>
              <a:ext uri="{FF2B5EF4-FFF2-40B4-BE49-F238E27FC236}">
                <a16:creationId xmlns:a16="http://schemas.microsoft.com/office/drawing/2014/main" id="{C4705801-E1AC-4EB0-AECF-162B9FA7B1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6633" y="3077404"/>
            <a:ext cx="4683402" cy="338303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B456D06F-C84B-4FD5-A6E6-95C6567F17BC}"/>
              </a:ext>
            </a:extLst>
          </p:cNvPr>
          <p:cNvPicPr>
            <a:picLocks noChangeAspect="1"/>
          </p:cNvPicPr>
          <p:nvPr/>
        </p:nvPicPr>
        <p:blipFill>
          <a:blip r:embed="rId3"/>
          <a:stretch>
            <a:fillRect/>
          </a:stretch>
        </p:blipFill>
        <p:spPr>
          <a:xfrm>
            <a:off x="8244302" y="397565"/>
            <a:ext cx="3497124" cy="2679839"/>
          </a:xfrm>
          <a:prstGeom prst="rect">
            <a:avLst/>
          </a:prstGeom>
        </p:spPr>
      </p:pic>
      <p:pic>
        <p:nvPicPr>
          <p:cNvPr id="3" name="Picture 2">
            <a:extLst>
              <a:ext uri="{FF2B5EF4-FFF2-40B4-BE49-F238E27FC236}">
                <a16:creationId xmlns:a16="http://schemas.microsoft.com/office/drawing/2014/main" id="{CA67C335-6FB6-4A37-AC98-2B571E394DAA}"/>
              </a:ext>
            </a:extLst>
          </p:cNvPr>
          <p:cNvPicPr>
            <a:picLocks noChangeAspect="1"/>
          </p:cNvPicPr>
          <p:nvPr/>
        </p:nvPicPr>
        <p:blipFill>
          <a:blip r:embed="rId4"/>
          <a:stretch>
            <a:fillRect/>
          </a:stretch>
        </p:blipFill>
        <p:spPr>
          <a:xfrm>
            <a:off x="1539736" y="521804"/>
            <a:ext cx="5775463" cy="2555599"/>
          </a:xfrm>
          <a:prstGeom prst="rect">
            <a:avLst/>
          </a:prstGeom>
        </p:spPr>
      </p:pic>
      <p:pic>
        <p:nvPicPr>
          <p:cNvPr id="4" name="Picture 3">
            <a:extLst>
              <a:ext uri="{FF2B5EF4-FFF2-40B4-BE49-F238E27FC236}">
                <a16:creationId xmlns:a16="http://schemas.microsoft.com/office/drawing/2014/main" id="{636D2458-47D5-4FFF-A368-5A170787369B}"/>
              </a:ext>
            </a:extLst>
          </p:cNvPr>
          <p:cNvPicPr>
            <a:picLocks noChangeAspect="1"/>
          </p:cNvPicPr>
          <p:nvPr/>
        </p:nvPicPr>
        <p:blipFill>
          <a:blip r:embed="rId5"/>
          <a:stretch>
            <a:fillRect/>
          </a:stretch>
        </p:blipFill>
        <p:spPr>
          <a:xfrm>
            <a:off x="636104" y="3077404"/>
            <a:ext cx="5115339" cy="3383031"/>
          </a:xfrm>
          <a:prstGeom prst="rect">
            <a:avLst/>
          </a:prstGeom>
        </p:spPr>
      </p:pic>
      <p:sp>
        <p:nvSpPr>
          <p:cNvPr id="5" name="Footer Placeholder 4">
            <a:extLst>
              <a:ext uri="{FF2B5EF4-FFF2-40B4-BE49-F238E27FC236}">
                <a16:creationId xmlns:a16="http://schemas.microsoft.com/office/drawing/2014/main" id="{736157BC-DD0A-4D4B-BB1C-7669995E62DF}"/>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09669013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a:extLst>
              <a:ext uri="{FF2B5EF4-FFF2-40B4-BE49-F238E27FC236}">
                <a16:creationId xmlns:a16="http://schemas.microsoft.com/office/drawing/2014/main" id="{7CF81EDA-8440-41A3-BBAE-6405E5DF72B7}"/>
              </a:ext>
            </a:extLst>
          </p:cNvPr>
          <p:cNvSpPr/>
          <p:nvPr/>
        </p:nvSpPr>
        <p:spPr>
          <a:xfrm>
            <a:off x="874643" y="1842052"/>
            <a:ext cx="5539409" cy="4697896"/>
          </a:xfrm>
          <a:prstGeom prst="triangle">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Rectangle 2">
            <a:extLst>
              <a:ext uri="{FF2B5EF4-FFF2-40B4-BE49-F238E27FC236}">
                <a16:creationId xmlns:a16="http://schemas.microsoft.com/office/drawing/2014/main" id="{AB7E9390-3986-4DAC-B233-789AB8F51F61}"/>
              </a:ext>
            </a:extLst>
          </p:cNvPr>
          <p:cNvSpPr/>
          <p:nvPr/>
        </p:nvSpPr>
        <p:spPr>
          <a:xfrm>
            <a:off x="1232452" y="543339"/>
            <a:ext cx="5976731" cy="821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b="1" dirty="0"/>
              <a:t>Phases of PR</a:t>
            </a:r>
          </a:p>
        </p:txBody>
      </p:sp>
      <p:sp>
        <p:nvSpPr>
          <p:cNvPr id="4" name="Rectangle: Rounded Corners 3">
            <a:extLst>
              <a:ext uri="{FF2B5EF4-FFF2-40B4-BE49-F238E27FC236}">
                <a16:creationId xmlns:a16="http://schemas.microsoft.com/office/drawing/2014/main" id="{5866382C-3250-4611-87BC-0D9FDC324378}"/>
              </a:ext>
            </a:extLst>
          </p:cNvPr>
          <p:cNvSpPr/>
          <p:nvPr/>
        </p:nvSpPr>
        <p:spPr>
          <a:xfrm>
            <a:off x="5870713" y="1842052"/>
            <a:ext cx="5632174" cy="9541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PRE- TRAINING PHASE</a:t>
            </a:r>
          </a:p>
        </p:txBody>
      </p:sp>
      <p:sp>
        <p:nvSpPr>
          <p:cNvPr id="5" name="Rectangle: Rounded Corners 4">
            <a:extLst>
              <a:ext uri="{FF2B5EF4-FFF2-40B4-BE49-F238E27FC236}">
                <a16:creationId xmlns:a16="http://schemas.microsoft.com/office/drawing/2014/main" id="{B68D1F2F-5EEB-4F9A-8377-60492184165E}"/>
              </a:ext>
            </a:extLst>
          </p:cNvPr>
          <p:cNvSpPr/>
          <p:nvPr/>
        </p:nvSpPr>
        <p:spPr>
          <a:xfrm>
            <a:off x="6096000" y="3273287"/>
            <a:ext cx="5406887" cy="10469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a:t>TRAINING PHASE</a:t>
            </a:r>
          </a:p>
        </p:txBody>
      </p:sp>
      <p:sp>
        <p:nvSpPr>
          <p:cNvPr id="6" name="Rectangle: Rounded Corners 5">
            <a:extLst>
              <a:ext uri="{FF2B5EF4-FFF2-40B4-BE49-F238E27FC236}">
                <a16:creationId xmlns:a16="http://schemas.microsoft.com/office/drawing/2014/main" id="{E6FB8E6D-55FC-42C3-8227-1CFCEFE7A722}"/>
              </a:ext>
            </a:extLst>
          </p:cNvPr>
          <p:cNvSpPr/>
          <p:nvPr/>
        </p:nvSpPr>
        <p:spPr>
          <a:xfrm>
            <a:off x="6586330" y="4906617"/>
            <a:ext cx="4916557" cy="10469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u="sng" dirty="0"/>
              <a:t>POST TRAINING PHASE</a:t>
            </a:r>
          </a:p>
        </p:txBody>
      </p:sp>
      <p:sp>
        <p:nvSpPr>
          <p:cNvPr id="7" name="Footer Placeholder 6">
            <a:extLst>
              <a:ext uri="{FF2B5EF4-FFF2-40B4-BE49-F238E27FC236}">
                <a16:creationId xmlns:a16="http://schemas.microsoft.com/office/drawing/2014/main" id="{E614F32B-1FEB-4E66-B72E-6DC205FBFF39}"/>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31524224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F0BD74EC-0C43-4F8F-A7F0-4E0F7FE8E0A7}"/>
              </a:ext>
            </a:extLst>
          </p:cNvPr>
          <p:cNvSpPr/>
          <p:nvPr/>
        </p:nvSpPr>
        <p:spPr>
          <a:xfrm>
            <a:off x="1166191" y="874643"/>
            <a:ext cx="10151166" cy="52081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THINGS TO DO IN PRE TRAINING PHASE</a:t>
            </a:r>
          </a:p>
          <a:p>
            <a:pPr algn="ctr"/>
            <a:endParaRPr lang="en-IN" sz="2800" b="1" dirty="0"/>
          </a:p>
          <a:p>
            <a:pPr marL="342900" indent="-342900">
              <a:buAutoNum type="arabicParenR"/>
            </a:pPr>
            <a:r>
              <a:rPr lang="en-IN" sz="2800" b="1" dirty="0"/>
              <a:t>DESIGNING COURSE CURRICULAM AND CONTENT</a:t>
            </a:r>
          </a:p>
          <a:p>
            <a:pPr marL="342900" indent="-342900">
              <a:buAutoNum type="arabicParenR"/>
            </a:pPr>
            <a:r>
              <a:rPr lang="en-IN" sz="2800" b="1" dirty="0"/>
              <a:t>EXPLORING AND SELECTING APPROPRITA FACULTY AND RESOURCE PERSON</a:t>
            </a:r>
          </a:p>
          <a:p>
            <a:pPr marL="342900" indent="-342900">
              <a:buAutoNum type="arabicParenR"/>
            </a:pPr>
            <a:r>
              <a:rPr lang="en-IN" sz="2800" b="1" dirty="0"/>
              <a:t>INSERT ADVERTISEMENT</a:t>
            </a:r>
          </a:p>
          <a:p>
            <a:pPr marL="342900" indent="-342900">
              <a:buAutoNum type="arabicParenR"/>
            </a:pPr>
            <a:r>
              <a:rPr lang="en-IN" sz="2800" b="1" dirty="0"/>
              <a:t>SCREENING AND SELECTION OF POTENTIAL ENTREPRENEURS.</a:t>
            </a:r>
          </a:p>
          <a:p>
            <a:pPr algn="ctr"/>
            <a:endParaRPr lang="en-IN" dirty="0"/>
          </a:p>
        </p:txBody>
      </p:sp>
      <p:sp>
        <p:nvSpPr>
          <p:cNvPr id="3" name="Footer Placeholder 2">
            <a:extLst>
              <a:ext uri="{FF2B5EF4-FFF2-40B4-BE49-F238E27FC236}">
                <a16:creationId xmlns:a16="http://schemas.microsoft.com/office/drawing/2014/main" id="{A0FC1CA1-9B49-433D-8D4D-898A82E29711}"/>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265991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AE44CA39-BE64-4896-91EF-581A212D07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096" y="1669774"/>
            <a:ext cx="3609709" cy="190665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A3A7CA8-22D5-41F9-9C54-A2DF9B5C47B0}"/>
              </a:ext>
            </a:extLst>
          </p:cNvPr>
          <p:cNvSpPr/>
          <p:nvPr/>
        </p:nvSpPr>
        <p:spPr>
          <a:xfrm>
            <a:off x="583096" y="371061"/>
            <a:ext cx="11025808" cy="1113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b="1" dirty="0">
              <a:effectLst>
                <a:outerShdw blurRad="38100" dist="38100" dir="2700000" algn="tl">
                  <a:srgbClr val="000000">
                    <a:alpha val="43137"/>
                  </a:srgbClr>
                </a:outerShdw>
              </a:effectLst>
            </a:endParaRPr>
          </a:p>
          <a:p>
            <a:pPr algn="ctr"/>
            <a:endParaRPr lang="en-IN" sz="2400" b="1" dirty="0">
              <a:effectLst>
                <a:outerShdw blurRad="38100" dist="38100" dir="2700000" algn="tl">
                  <a:srgbClr val="000000">
                    <a:alpha val="43137"/>
                  </a:srgbClr>
                </a:outerShdw>
              </a:effectLst>
            </a:endParaRPr>
          </a:p>
          <a:p>
            <a:pPr algn="ctr"/>
            <a:r>
              <a:rPr lang="en-IN" sz="2400" b="1" dirty="0">
                <a:effectLst>
                  <a:outerShdw blurRad="38100" dist="38100" dir="2700000" algn="tl">
                    <a:srgbClr val="000000">
                      <a:alpha val="43137"/>
                    </a:srgbClr>
                  </a:outerShdw>
                </a:effectLst>
              </a:rPr>
              <a:t>AGRIPRENEUR/ AGRICULTURAL ENTREPRENEUR</a:t>
            </a:r>
          </a:p>
          <a:p>
            <a:pPr algn="ctr"/>
            <a:r>
              <a:rPr lang="en-IN" dirty="0" err="1"/>
              <a:t>Agripreneur</a:t>
            </a:r>
            <a:r>
              <a:rPr lang="en-IN" dirty="0"/>
              <a:t> defined as “entrepreneur whose main business is agriculture or agriculture-related” Agriculture + Entrepreneur = </a:t>
            </a:r>
            <a:r>
              <a:rPr lang="en-IN" dirty="0" err="1"/>
              <a:t>Agripreneur</a:t>
            </a:r>
            <a:r>
              <a:rPr lang="en-IN" dirty="0"/>
              <a:t> </a:t>
            </a:r>
          </a:p>
          <a:p>
            <a:pPr algn="ctr"/>
            <a:endParaRPr lang="en-IN" dirty="0"/>
          </a:p>
          <a:p>
            <a:pPr algn="ctr"/>
            <a:endParaRPr lang="en-IN" dirty="0"/>
          </a:p>
        </p:txBody>
      </p:sp>
      <p:sp>
        <p:nvSpPr>
          <p:cNvPr id="5" name="Rectangle: Rounded Corners 4">
            <a:extLst>
              <a:ext uri="{FF2B5EF4-FFF2-40B4-BE49-F238E27FC236}">
                <a16:creationId xmlns:a16="http://schemas.microsoft.com/office/drawing/2014/main" id="{7812B55A-4BF1-4CC6-AA6D-2EB6BEC27596}"/>
              </a:ext>
            </a:extLst>
          </p:cNvPr>
          <p:cNvSpPr/>
          <p:nvPr/>
        </p:nvSpPr>
        <p:spPr>
          <a:xfrm>
            <a:off x="4916557" y="1669774"/>
            <a:ext cx="6692347" cy="19066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Pramod, a former automobile engineer who switched to farming in 2006, and now gets a yearly turnover of a crore, after implementing a radically different method of cultivation.</a:t>
            </a:r>
            <a:endParaRPr lang="en-IN" dirty="0"/>
          </a:p>
        </p:txBody>
      </p:sp>
      <p:pic>
        <p:nvPicPr>
          <p:cNvPr id="2052" name="Picture 4">
            <a:extLst>
              <a:ext uri="{FF2B5EF4-FFF2-40B4-BE49-F238E27FC236}">
                <a16:creationId xmlns:a16="http://schemas.microsoft.com/office/drawing/2014/main" id="{56D492C5-8F51-4A52-A888-D6AFD1D896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095" y="3990559"/>
            <a:ext cx="3609709" cy="189175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Rounded Corners 6">
            <a:extLst>
              <a:ext uri="{FF2B5EF4-FFF2-40B4-BE49-F238E27FC236}">
                <a16:creationId xmlns:a16="http://schemas.microsoft.com/office/drawing/2014/main" id="{C3AE1BFB-B532-4380-A417-B5D96684AF38}"/>
              </a:ext>
            </a:extLst>
          </p:cNvPr>
          <p:cNvSpPr/>
          <p:nvPr/>
        </p:nvSpPr>
        <p:spPr>
          <a:xfrm>
            <a:off x="5022574" y="3990559"/>
            <a:ext cx="6586330" cy="19066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endParaRPr lang="en-IN" dirty="0"/>
          </a:p>
          <a:p>
            <a:pPr fontAlgn="base"/>
            <a:r>
              <a:rPr lang="en-IN" dirty="0"/>
              <a:t>Harish </a:t>
            </a:r>
            <a:r>
              <a:rPr lang="en-IN" dirty="0" err="1"/>
              <a:t>Dhandev:Another</a:t>
            </a:r>
            <a:r>
              <a:rPr lang="en-IN" dirty="0"/>
              <a:t> engineer, Harish left his government job to take up Aloe Vera farming in Rajasthan – which proved highly successful, earning him crores.</a:t>
            </a:r>
          </a:p>
          <a:p>
            <a:br>
              <a:rPr lang="en-IN" dirty="0"/>
            </a:br>
            <a:endParaRPr lang="en-IN" dirty="0"/>
          </a:p>
        </p:txBody>
      </p:sp>
      <p:sp>
        <p:nvSpPr>
          <p:cNvPr id="3" name="Footer Placeholder 2">
            <a:extLst>
              <a:ext uri="{FF2B5EF4-FFF2-40B4-BE49-F238E27FC236}">
                <a16:creationId xmlns:a16="http://schemas.microsoft.com/office/drawing/2014/main" id="{0E9FEB90-5555-4D5E-A84F-15965FFE959D}"/>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52899379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4D9EABBF-2E8A-463A-97F5-7E5547024559}"/>
              </a:ext>
            </a:extLst>
          </p:cNvPr>
          <p:cNvSpPr/>
          <p:nvPr/>
        </p:nvSpPr>
        <p:spPr>
          <a:xfrm>
            <a:off x="1132114" y="1284514"/>
            <a:ext cx="9666515" cy="43978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000" b="1" dirty="0"/>
              <a:t>TRAINING PHASE</a:t>
            </a:r>
          </a:p>
          <a:p>
            <a:endParaRPr lang="en-IN" sz="2000" b="1" dirty="0"/>
          </a:p>
          <a:p>
            <a:pPr marL="342900" indent="-342900">
              <a:buAutoNum type="arabicParenR"/>
            </a:pPr>
            <a:r>
              <a:rPr lang="en-IN" sz="2000" b="1" dirty="0"/>
              <a:t>MEASURE AND MONITOR BEHAVIOURAL CHANGES THAT ARE BROUGHT THROUGH TRAINING PROGRAM</a:t>
            </a:r>
          </a:p>
          <a:p>
            <a:pPr marL="342900" indent="-342900">
              <a:buAutoNum type="arabicParenR"/>
            </a:pPr>
            <a:r>
              <a:rPr lang="en-IN" sz="2000" b="1" dirty="0"/>
              <a:t>RAISING THE MOTIVATION LEVEL OF ENTREPRENEUR.</a:t>
            </a:r>
          </a:p>
          <a:p>
            <a:pPr marL="342900" indent="-342900">
              <a:buAutoNum type="arabicParenR"/>
            </a:pPr>
            <a:r>
              <a:rPr lang="en-IN" sz="2000" b="1" dirty="0"/>
              <a:t>DEVELOPING GOAL DIRECTED BEHAVIOUR PATTERN.</a:t>
            </a:r>
          </a:p>
          <a:p>
            <a:pPr marL="342900" indent="-342900">
              <a:buAutoNum type="arabicParenR"/>
            </a:pPr>
            <a:r>
              <a:rPr lang="en-IN" sz="2000" b="1" dirty="0"/>
              <a:t>RAISING POSITIVE THINKING AND BELIEF.</a:t>
            </a:r>
          </a:p>
          <a:p>
            <a:pPr marL="342900" indent="-342900">
              <a:buAutoNum type="arabicParenR"/>
            </a:pPr>
            <a:r>
              <a:rPr lang="en-IN" sz="2000" b="1" dirty="0"/>
              <a:t>RAISING INNOVATIVE ATTITUDE</a:t>
            </a:r>
          </a:p>
          <a:p>
            <a:pPr marL="342900" indent="-342900">
              <a:buAutoNum type="arabicParenR"/>
            </a:pPr>
            <a:r>
              <a:rPr lang="en-IN" sz="2000" b="1" dirty="0"/>
              <a:t>DEVELOPING SELF CONFIDENE</a:t>
            </a:r>
          </a:p>
          <a:p>
            <a:pPr marL="342900" indent="-342900">
              <a:buAutoNum type="arabicParenR"/>
            </a:pPr>
            <a:r>
              <a:rPr lang="en-IN" sz="2000" b="1" dirty="0"/>
              <a:t>DEVELOPING PSYCHE OF RISK TAKER.</a:t>
            </a:r>
          </a:p>
          <a:p>
            <a:pPr marL="342900" indent="-342900">
              <a:buAutoNum type="arabicParenR"/>
            </a:pPr>
            <a:r>
              <a:rPr lang="en-IN" sz="2000" b="1" dirty="0"/>
              <a:t>DEVELOPING STRONG SENCE OF PERSEVERENCE AND COMMITMENT</a:t>
            </a:r>
          </a:p>
          <a:p>
            <a:r>
              <a:rPr lang="en-IN" sz="2000" b="1" dirty="0"/>
              <a:t> </a:t>
            </a:r>
          </a:p>
        </p:txBody>
      </p:sp>
      <p:sp>
        <p:nvSpPr>
          <p:cNvPr id="3" name="Footer Placeholder 2">
            <a:extLst>
              <a:ext uri="{FF2B5EF4-FFF2-40B4-BE49-F238E27FC236}">
                <a16:creationId xmlns:a16="http://schemas.microsoft.com/office/drawing/2014/main" id="{AA147194-B32F-4EC0-9BC0-648985A42A08}"/>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87270534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837CB1B-A2B5-4D78-81BE-C1EB8B326B25}"/>
              </a:ext>
            </a:extLst>
          </p:cNvPr>
          <p:cNvSpPr/>
          <p:nvPr/>
        </p:nvSpPr>
        <p:spPr>
          <a:xfrm>
            <a:off x="1436914" y="1306286"/>
            <a:ext cx="9056915" cy="457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800" b="1" dirty="0"/>
              <a:t>POST-TRAINING PHASE</a:t>
            </a:r>
          </a:p>
          <a:p>
            <a:endParaRPr lang="en-IN" sz="2800" b="1" dirty="0"/>
          </a:p>
          <a:p>
            <a:pPr marL="342900" indent="-342900">
              <a:buAutoNum type="arabicParenR"/>
            </a:pPr>
            <a:r>
              <a:rPr lang="en-IN" sz="2800" b="1" dirty="0"/>
              <a:t>REVIEW THE PRE TRAINING WORK</a:t>
            </a:r>
          </a:p>
          <a:p>
            <a:pPr marL="342900" indent="-342900">
              <a:buAutoNum type="arabicParenR"/>
            </a:pPr>
            <a:r>
              <a:rPr lang="en-IN" sz="2800" b="1" dirty="0"/>
              <a:t>REVIEW THE PROCESS OF TRAINING PROGRAM</a:t>
            </a:r>
          </a:p>
          <a:p>
            <a:pPr marL="342900" indent="-342900">
              <a:buAutoNum type="arabicParenR"/>
            </a:pPr>
            <a:r>
              <a:rPr lang="en-IN" sz="2800" b="1" dirty="0"/>
              <a:t>REVIEW PAST TRAINING APPROACH</a:t>
            </a:r>
          </a:p>
          <a:p>
            <a:pPr algn="ctr"/>
            <a:endParaRPr lang="en-IN" dirty="0"/>
          </a:p>
        </p:txBody>
      </p:sp>
      <p:sp>
        <p:nvSpPr>
          <p:cNvPr id="3" name="Footer Placeholder 2">
            <a:extLst>
              <a:ext uri="{FF2B5EF4-FFF2-40B4-BE49-F238E27FC236}">
                <a16:creationId xmlns:a16="http://schemas.microsoft.com/office/drawing/2014/main" id="{479CEE4B-415A-4AE0-B695-06E2B03A7254}"/>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14523089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019F4804-2F1A-449F-BFA3-E7FBD9551205}"/>
              </a:ext>
            </a:extLst>
          </p:cNvPr>
          <p:cNvSpPr/>
          <p:nvPr/>
        </p:nvSpPr>
        <p:spPr>
          <a:xfrm>
            <a:off x="1073426" y="755374"/>
            <a:ext cx="1048247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CONTENT AND CURRICULUM OF EDP`</a:t>
            </a:r>
          </a:p>
        </p:txBody>
      </p:sp>
      <p:sp>
        <p:nvSpPr>
          <p:cNvPr id="3" name="TextBox 2">
            <a:extLst>
              <a:ext uri="{FF2B5EF4-FFF2-40B4-BE49-F238E27FC236}">
                <a16:creationId xmlns:a16="http://schemas.microsoft.com/office/drawing/2014/main" id="{4523FCFF-E90C-4FE5-9283-99023101793B}"/>
              </a:ext>
            </a:extLst>
          </p:cNvPr>
          <p:cNvSpPr txBox="1"/>
          <p:nvPr/>
        </p:nvSpPr>
        <p:spPr>
          <a:xfrm>
            <a:off x="1073426" y="1802296"/>
            <a:ext cx="10389704" cy="3139321"/>
          </a:xfrm>
          <a:prstGeom prst="rect">
            <a:avLst/>
          </a:prstGeom>
          <a:noFill/>
        </p:spPr>
        <p:txBody>
          <a:bodyPr wrap="square" rtlCol="0">
            <a:spAutoFit/>
          </a:bodyPr>
          <a:lstStyle/>
          <a:p>
            <a:pPr marL="285750" indent="-285750">
              <a:buFont typeface="Arial" panose="020B0604020202020204" pitchFamily="34" charset="0"/>
              <a:buChar char="•"/>
            </a:pPr>
            <a:r>
              <a:rPr lang="en-IN" dirty="0"/>
              <a:t>General introduction to entrepreneurship.</a:t>
            </a:r>
          </a:p>
          <a:p>
            <a:pPr marL="285750" indent="-285750">
              <a:buFont typeface="Arial" panose="020B0604020202020204" pitchFamily="34" charset="0"/>
              <a:buChar char="•"/>
            </a:pPr>
            <a:r>
              <a:rPr lang="en-IN" dirty="0"/>
              <a:t>Motivation training</a:t>
            </a:r>
          </a:p>
          <a:p>
            <a:pPr marL="285750" indent="-285750">
              <a:buFont typeface="Arial" panose="020B0604020202020204" pitchFamily="34" charset="0"/>
              <a:buChar char="•"/>
            </a:pPr>
            <a:r>
              <a:rPr lang="en-IN" dirty="0"/>
              <a:t>Fundamentals of project feasibility study.</a:t>
            </a:r>
          </a:p>
          <a:p>
            <a:pPr marL="285750" indent="-285750">
              <a:buFont typeface="Arial" panose="020B0604020202020204" pitchFamily="34" charset="0"/>
              <a:buChar char="•"/>
            </a:pPr>
            <a:r>
              <a:rPr lang="en-IN" dirty="0"/>
              <a:t>Organising plant visit</a:t>
            </a:r>
          </a:p>
          <a:p>
            <a:pPr marL="285750" indent="-285750">
              <a:buFont typeface="Arial" panose="020B0604020202020204" pitchFamily="34" charset="0"/>
              <a:buChar char="•"/>
            </a:pPr>
            <a:r>
              <a:rPr lang="en-IN" dirty="0"/>
              <a:t>Acquaint with legal formalities</a:t>
            </a:r>
          </a:p>
          <a:p>
            <a:pPr marL="285750" indent="-285750">
              <a:buFont typeface="Arial" panose="020B0604020202020204" pitchFamily="34" charset="0"/>
              <a:buChar char="•"/>
            </a:pPr>
            <a:r>
              <a:rPr lang="en-IN" dirty="0"/>
              <a:t>Developing business idea</a:t>
            </a:r>
          </a:p>
          <a:p>
            <a:pPr marL="285750" indent="-285750">
              <a:buFont typeface="Arial" panose="020B0604020202020204" pitchFamily="34" charset="0"/>
              <a:buChar char="•"/>
            </a:pPr>
            <a:r>
              <a:rPr lang="en-IN" dirty="0"/>
              <a:t>Communication skill</a:t>
            </a:r>
          </a:p>
          <a:p>
            <a:pPr marL="285750" indent="-285750">
              <a:buFont typeface="Arial" panose="020B0604020202020204" pitchFamily="34" charset="0"/>
              <a:buChar char="•"/>
            </a:pPr>
            <a:r>
              <a:rPr lang="en-IN" dirty="0"/>
              <a:t>Human skill </a:t>
            </a:r>
          </a:p>
          <a:p>
            <a:pPr marL="285750" indent="-285750">
              <a:buFont typeface="Arial" panose="020B0604020202020204" pitchFamily="34" charset="0"/>
              <a:buChar char="•"/>
            </a:pPr>
            <a:r>
              <a:rPr lang="en-IN" dirty="0"/>
              <a:t>Conceptual skill</a:t>
            </a:r>
          </a:p>
          <a:p>
            <a:pPr marL="285750" indent="-285750">
              <a:buFont typeface="Arial" panose="020B0604020202020204" pitchFamily="34" charset="0"/>
              <a:buChar char="•"/>
            </a:pPr>
            <a:r>
              <a:rPr lang="en-IN" dirty="0"/>
              <a:t>Leadership skill</a:t>
            </a:r>
          </a:p>
          <a:p>
            <a:pPr marL="285750" indent="-285750">
              <a:buFont typeface="Arial" panose="020B0604020202020204" pitchFamily="34" charset="0"/>
              <a:buChar char="•"/>
            </a:pPr>
            <a:r>
              <a:rPr lang="en-IN" dirty="0"/>
              <a:t>Train to think innovatively</a:t>
            </a:r>
          </a:p>
        </p:txBody>
      </p:sp>
      <p:sp>
        <p:nvSpPr>
          <p:cNvPr id="5" name="TextBox 4">
            <a:extLst>
              <a:ext uri="{FF2B5EF4-FFF2-40B4-BE49-F238E27FC236}">
                <a16:creationId xmlns:a16="http://schemas.microsoft.com/office/drawing/2014/main" id="{6237F667-BA90-41E0-A4D1-6E515C3E93DA}"/>
              </a:ext>
            </a:extLst>
          </p:cNvPr>
          <p:cNvSpPr txBox="1"/>
          <p:nvPr/>
        </p:nvSpPr>
        <p:spPr>
          <a:xfrm>
            <a:off x="3048000" y="6102626"/>
            <a:ext cx="6096000" cy="369332"/>
          </a:xfrm>
          <a:prstGeom prst="rect">
            <a:avLst/>
          </a:prstGeom>
          <a:noFill/>
        </p:spPr>
        <p:txBody>
          <a:bodyPr wrap="square">
            <a:spAutoFit/>
          </a:bodyPr>
          <a:lstStyle/>
          <a:p>
            <a:r>
              <a:rPr lang="en-IN"/>
              <a:t>https://www.udyami.org.in/help-desk</a:t>
            </a:r>
            <a:endParaRPr lang="en-IN" dirty="0"/>
          </a:p>
        </p:txBody>
      </p:sp>
      <p:sp>
        <p:nvSpPr>
          <p:cNvPr id="4" name="Footer Placeholder 3">
            <a:extLst>
              <a:ext uri="{FF2B5EF4-FFF2-40B4-BE49-F238E27FC236}">
                <a16:creationId xmlns:a16="http://schemas.microsoft.com/office/drawing/2014/main" id="{97B14C23-8D17-49BB-82E1-4F3950973062}"/>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17108380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CDAE60B-B688-44E0-95A3-8DB096A284BC}"/>
              </a:ext>
            </a:extLst>
          </p:cNvPr>
          <p:cNvSpPr/>
          <p:nvPr/>
        </p:nvSpPr>
        <p:spPr>
          <a:xfrm>
            <a:off x="4465983" y="1868556"/>
            <a:ext cx="2769704" cy="18022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ESSENTIALS OF EDP</a:t>
            </a:r>
          </a:p>
        </p:txBody>
      </p:sp>
      <p:sp>
        <p:nvSpPr>
          <p:cNvPr id="4" name="TextBox 3">
            <a:extLst>
              <a:ext uri="{FF2B5EF4-FFF2-40B4-BE49-F238E27FC236}">
                <a16:creationId xmlns:a16="http://schemas.microsoft.com/office/drawing/2014/main" id="{BBF27F7A-9392-48A8-B6B4-9478C40B9505}"/>
              </a:ext>
            </a:extLst>
          </p:cNvPr>
          <p:cNvSpPr txBox="1"/>
          <p:nvPr/>
        </p:nvSpPr>
        <p:spPr>
          <a:xfrm>
            <a:off x="2570922" y="5865600"/>
            <a:ext cx="8984974" cy="369332"/>
          </a:xfrm>
          <a:prstGeom prst="rect">
            <a:avLst/>
          </a:prstGeom>
          <a:noFill/>
        </p:spPr>
        <p:txBody>
          <a:bodyPr wrap="square">
            <a:spAutoFit/>
          </a:bodyPr>
          <a:lstStyle/>
          <a:p>
            <a:r>
              <a:rPr lang="en-IN" dirty="0">
                <a:hlinkClick r:id="rId2"/>
              </a:rPr>
              <a:t>https://www.nqr.gov.in/sites/default/files/Annexure%20III%20Curriculum_1.pdf</a:t>
            </a:r>
            <a:endParaRPr lang="en-IN" dirty="0"/>
          </a:p>
        </p:txBody>
      </p:sp>
      <p:sp>
        <p:nvSpPr>
          <p:cNvPr id="5" name="Rectangle: Rounded Corners 4">
            <a:extLst>
              <a:ext uri="{FF2B5EF4-FFF2-40B4-BE49-F238E27FC236}">
                <a16:creationId xmlns:a16="http://schemas.microsoft.com/office/drawing/2014/main" id="{3D7F2719-39CD-46B4-8CA1-B05497600406}"/>
              </a:ext>
            </a:extLst>
          </p:cNvPr>
          <p:cNvSpPr/>
          <p:nvPr/>
        </p:nvSpPr>
        <p:spPr>
          <a:xfrm>
            <a:off x="6639339" y="742122"/>
            <a:ext cx="1775791"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Objective of EDP</a:t>
            </a:r>
          </a:p>
        </p:txBody>
      </p:sp>
      <p:sp>
        <p:nvSpPr>
          <p:cNvPr id="6" name="Rectangle: Rounded Corners 5">
            <a:extLst>
              <a:ext uri="{FF2B5EF4-FFF2-40B4-BE49-F238E27FC236}">
                <a16:creationId xmlns:a16="http://schemas.microsoft.com/office/drawing/2014/main" id="{C931596B-FB3B-4EBB-A4BD-663AC455C105}"/>
              </a:ext>
            </a:extLst>
          </p:cNvPr>
          <p:cNvSpPr/>
          <p:nvPr/>
        </p:nvSpPr>
        <p:spPr>
          <a:xfrm>
            <a:off x="7858539" y="2014330"/>
            <a:ext cx="1775791" cy="10071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Method of EDP</a:t>
            </a:r>
          </a:p>
        </p:txBody>
      </p:sp>
      <p:sp>
        <p:nvSpPr>
          <p:cNvPr id="7" name="Rectangle: Rounded Corners 6">
            <a:extLst>
              <a:ext uri="{FF2B5EF4-FFF2-40B4-BE49-F238E27FC236}">
                <a16:creationId xmlns:a16="http://schemas.microsoft.com/office/drawing/2014/main" id="{6680074B-D5CB-4E48-A18F-14464505329C}"/>
              </a:ext>
            </a:extLst>
          </p:cNvPr>
          <p:cNvSpPr/>
          <p:nvPr/>
        </p:nvSpPr>
        <p:spPr>
          <a:xfrm>
            <a:off x="7858539" y="3670852"/>
            <a:ext cx="1775791" cy="10071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Selection of trainees</a:t>
            </a:r>
          </a:p>
        </p:txBody>
      </p:sp>
      <p:sp>
        <p:nvSpPr>
          <p:cNvPr id="8" name="Rectangle: Rounded Corners 7">
            <a:extLst>
              <a:ext uri="{FF2B5EF4-FFF2-40B4-BE49-F238E27FC236}">
                <a16:creationId xmlns:a16="http://schemas.microsoft.com/office/drawing/2014/main" id="{9FF309B7-6830-4CC6-A687-5AD010721924}"/>
              </a:ext>
            </a:extLst>
          </p:cNvPr>
          <p:cNvSpPr/>
          <p:nvPr/>
        </p:nvSpPr>
        <p:spPr>
          <a:xfrm>
            <a:off x="5632174" y="4678018"/>
            <a:ext cx="1775791"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Selection of Trainers/ Faculty</a:t>
            </a:r>
          </a:p>
        </p:txBody>
      </p:sp>
      <p:sp>
        <p:nvSpPr>
          <p:cNvPr id="9" name="Rectangle: Rounded Corners 8">
            <a:extLst>
              <a:ext uri="{FF2B5EF4-FFF2-40B4-BE49-F238E27FC236}">
                <a16:creationId xmlns:a16="http://schemas.microsoft.com/office/drawing/2014/main" id="{79687AAE-A541-48D9-A245-E8385B456FF3}"/>
              </a:ext>
            </a:extLst>
          </p:cNvPr>
          <p:cNvSpPr/>
          <p:nvPr/>
        </p:nvSpPr>
        <p:spPr>
          <a:xfrm>
            <a:off x="3419061" y="4678018"/>
            <a:ext cx="1643269" cy="10336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Course curriculum of EDP</a:t>
            </a:r>
          </a:p>
        </p:txBody>
      </p:sp>
      <p:sp>
        <p:nvSpPr>
          <p:cNvPr id="10" name="Rectangle: Rounded Corners 9">
            <a:extLst>
              <a:ext uri="{FF2B5EF4-FFF2-40B4-BE49-F238E27FC236}">
                <a16:creationId xmlns:a16="http://schemas.microsoft.com/office/drawing/2014/main" id="{F69BB42B-B1F7-49E4-A3F5-1DA6490313CD}"/>
              </a:ext>
            </a:extLst>
          </p:cNvPr>
          <p:cNvSpPr/>
          <p:nvPr/>
        </p:nvSpPr>
        <p:spPr>
          <a:xfrm>
            <a:off x="1987826" y="3429000"/>
            <a:ext cx="1855305" cy="10951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Infrastructure facilities</a:t>
            </a:r>
          </a:p>
        </p:txBody>
      </p:sp>
      <p:sp>
        <p:nvSpPr>
          <p:cNvPr id="11" name="Rectangle: Rounded Corners 10">
            <a:extLst>
              <a:ext uri="{FF2B5EF4-FFF2-40B4-BE49-F238E27FC236}">
                <a16:creationId xmlns:a16="http://schemas.microsoft.com/office/drawing/2014/main" id="{FDE58B62-10FC-4F1D-9393-39BD8A5861CB}"/>
              </a:ext>
            </a:extLst>
          </p:cNvPr>
          <p:cNvSpPr/>
          <p:nvPr/>
        </p:nvSpPr>
        <p:spPr>
          <a:xfrm>
            <a:off x="1789043" y="1920809"/>
            <a:ext cx="205408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stakeholders</a:t>
            </a:r>
          </a:p>
        </p:txBody>
      </p:sp>
      <p:sp>
        <p:nvSpPr>
          <p:cNvPr id="12" name="Rectangle: Rounded Corners 11">
            <a:extLst>
              <a:ext uri="{FF2B5EF4-FFF2-40B4-BE49-F238E27FC236}">
                <a16:creationId xmlns:a16="http://schemas.microsoft.com/office/drawing/2014/main" id="{3BEE7138-1F48-4713-AF3B-4B458002855D}"/>
              </a:ext>
            </a:extLst>
          </p:cNvPr>
          <p:cNvSpPr/>
          <p:nvPr/>
        </p:nvSpPr>
        <p:spPr>
          <a:xfrm>
            <a:off x="2080591" y="993913"/>
            <a:ext cx="2226366" cy="662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Proper communication</a:t>
            </a:r>
          </a:p>
        </p:txBody>
      </p:sp>
      <p:sp>
        <p:nvSpPr>
          <p:cNvPr id="13" name="Rectangle: Rounded Corners 12">
            <a:extLst>
              <a:ext uri="{FF2B5EF4-FFF2-40B4-BE49-F238E27FC236}">
                <a16:creationId xmlns:a16="http://schemas.microsoft.com/office/drawing/2014/main" id="{56DA0EFE-A023-4CEF-9656-5F9AA094B626}"/>
              </a:ext>
            </a:extLst>
          </p:cNvPr>
          <p:cNvSpPr/>
          <p:nvPr/>
        </p:nvSpPr>
        <p:spPr>
          <a:xfrm>
            <a:off x="4585252" y="561417"/>
            <a:ext cx="151074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dirty="0"/>
              <a:t>Follow up</a:t>
            </a:r>
          </a:p>
        </p:txBody>
      </p:sp>
      <p:sp>
        <p:nvSpPr>
          <p:cNvPr id="3" name="Footer Placeholder 2">
            <a:extLst>
              <a:ext uri="{FF2B5EF4-FFF2-40B4-BE49-F238E27FC236}">
                <a16:creationId xmlns:a16="http://schemas.microsoft.com/office/drawing/2014/main" id="{060FB215-1F8E-4CA0-B66F-3B15532476F3}"/>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404023811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82661CE0-DA4F-4836-BEA3-C243A0A21F7E}"/>
              </a:ext>
            </a:extLst>
          </p:cNvPr>
          <p:cNvSpPr/>
          <p:nvPr/>
        </p:nvSpPr>
        <p:spPr>
          <a:xfrm>
            <a:off x="2994992" y="556591"/>
            <a:ext cx="5632174" cy="7686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b="1" dirty="0"/>
              <a:t>CHALLENGES OF EDP</a:t>
            </a:r>
          </a:p>
        </p:txBody>
      </p:sp>
      <p:sp>
        <p:nvSpPr>
          <p:cNvPr id="3" name="TextBox 2">
            <a:extLst>
              <a:ext uri="{FF2B5EF4-FFF2-40B4-BE49-F238E27FC236}">
                <a16:creationId xmlns:a16="http://schemas.microsoft.com/office/drawing/2014/main" id="{930B3AC5-6E94-4F5C-B432-DFEFDCD7C273}"/>
              </a:ext>
            </a:extLst>
          </p:cNvPr>
          <p:cNvSpPr txBox="1"/>
          <p:nvPr/>
        </p:nvSpPr>
        <p:spPr>
          <a:xfrm>
            <a:off x="980661" y="1630017"/>
            <a:ext cx="10349948" cy="3816429"/>
          </a:xfrm>
          <a:prstGeom prst="rect">
            <a:avLst/>
          </a:prstGeom>
          <a:noFill/>
        </p:spPr>
        <p:txBody>
          <a:bodyPr wrap="square" rtlCol="0">
            <a:spAutoFit/>
          </a:bodyPr>
          <a:lstStyle/>
          <a:p>
            <a:pPr marL="285750" indent="-285750">
              <a:buFont typeface="Arial" panose="020B0604020202020204" pitchFamily="34" charset="0"/>
              <a:buChar char="•"/>
            </a:pPr>
            <a:r>
              <a:rPr lang="en-IN" sz="2800" dirty="0"/>
              <a:t>Trainers lack required motivation.</a:t>
            </a:r>
          </a:p>
          <a:p>
            <a:pPr marL="285750" indent="-285750">
              <a:buFont typeface="Arial" panose="020B0604020202020204" pitchFamily="34" charset="0"/>
              <a:buChar char="•"/>
            </a:pPr>
            <a:r>
              <a:rPr lang="en-IN" sz="2800" dirty="0"/>
              <a:t>ED organisation lack in commitment and sincerity in conducting the EDPs. Many a times EDPs are considered to generate income for ED organisation</a:t>
            </a:r>
          </a:p>
          <a:p>
            <a:pPr marL="285750" indent="-285750">
              <a:buFont typeface="Arial" panose="020B0604020202020204" pitchFamily="34" charset="0"/>
              <a:buChar char="•"/>
            </a:pPr>
            <a:r>
              <a:rPr lang="en-IN" sz="2800" dirty="0"/>
              <a:t>Non conducive training environment.</a:t>
            </a:r>
          </a:p>
          <a:p>
            <a:pPr marL="285750" indent="-285750">
              <a:buFont typeface="Arial" panose="020B0604020202020204" pitchFamily="34" charset="0"/>
              <a:buChar char="•"/>
            </a:pPr>
            <a:r>
              <a:rPr lang="en-IN" sz="2800" dirty="0"/>
              <a:t>Selection of wrong trainees with least interest in entrepreneurship.</a:t>
            </a:r>
          </a:p>
          <a:p>
            <a:pPr marL="285750" indent="-285750">
              <a:buFont typeface="Arial" panose="020B0604020202020204" pitchFamily="34" charset="0"/>
              <a:buChar char="•"/>
            </a:pPr>
            <a:r>
              <a:rPr lang="en-IN" sz="2800" dirty="0"/>
              <a:t>Lack of support from banking and financial agencies.</a:t>
            </a:r>
          </a:p>
          <a:p>
            <a:pPr marL="285750" indent="-285750">
              <a:buFont typeface="Arial" panose="020B0604020202020204" pitchFamily="34" charset="0"/>
              <a:buChar char="•"/>
            </a:pPr>
            <a:endParaRPr lang="en-IN" dirty="0"/>
          </a:p>
        </p:txBody>
      </p:sp>
      <p:sp>
        <p:nvSpPr>
          <p:cNvPr id="4" name="Footer Placeholder 3">
            <a:extLst>
              <a:ext uri="{FF2B5EF4-FFF2-40B4-BE49-F238E27FC236}">
                <a16:creationId xmlns:a16="http://schemas.microsoft.com/office/drawing/2014/main" id="{B25BCB91-94AD-440C-8171-583C7E12B774}"/>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176308662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ational Institute for entrepreneurship and Small&#10;Business Development (NIESBUD),New Delhi&#10; Established by Government of ...">
            <a:extLst>
              <a:ext uri="{FF2B5EF4-FFF2-40B4-BE49-F238E27FC236}">
                <a16:creationId xmlns:a16="http://schemas.microsoft.com/office/drawing/2014/main" id="{E99A3462-F911-45A4-8390-0A62231649A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95" t="9698" r="6167" b="8682"/>
          <a:stretch/>
        </p:blipFill>
        <p:spPr bwMode="auto">
          <a:xfrm>
            <a:off x="463826" y="463826"/>
            <a:ext cx="11317357" cy="596347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C7501243-7DFA-4FC2-8E2B-43C4A52091B7}"/>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352607306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mall Industries Service&#10;Institutes (SISI)&#10; Three months part time evening courses in management&#10; 4-6 weeks part time co...">
            <a:extLst>
              <a:ext uri="{FF2B5EF4-FFF2-40B4-BE49-F238E27FC236}">
                <a16:creationId xmlns:a16="http://schemas.microsoft.com/office/drawing/2014/main" id="{CC2A362D-406C-4E81-AA40-669841D475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732" t="9409" r="6603" b="5197"/>
          <a:stretch/>
        </p:blipFill>
        <p:spPr bwMode="auto">
          <a:xfrm>
            <a:off x="397566" y="516835"/>
            <a:ext cx="11317356" cy="579120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1D0EC94B-98F5-4C0B-B9EA-3154CFE69976}"/>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54342566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mall Industries Development&#10;Organisation (SIDO)&#10; Runs EDP in collaboration with financial&#10;institutes, directorate of ind...">
            <a:extLst>
              <a:ext uri="{FF2B5EF4-FFF2-40B4-BE49-F238E27FC236}">
                <a16:creationId xmlns:a16="http://schemas.microsoft.com/office/drawing/2014/main" id="{EF41CF11-5CC3-4E03-90B3-F09AE3E2FC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694" t="10279" r="6167" b="7811"/>
          <a:stretch/>
        </p:blipFill>
        <p:spPr bwMode="auto">
          <a:xfrm>
            <a:off x="450574" y="437323"/>
            <a:ext cx="11357113" cy="6029738"/>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C3594A65-D76B-4828-BA5E-C53CB7ABE72C}"/>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56895302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Entrepreneurship Development Institute&#10;of India (EDII),Ahmedabad.&#10; Develops programmes for entrepreneurial training and&#10;d...">
            <a:extLst>
              <a:ext uri="{FF2B5EF4-FFF2-40B4-BE49-F238E27FC236}">
                <a16:creationId xmlns:a16="http://schemas.microsoft.com/office/drawing/2014/main" id="{DA8533B2-B8D0-4F3A-B2FF-5AD53301F5A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732" t="10279" r="6603" b="6358"/>
          <a:stretch/>
        </p:blipFill>
        <p:spPr bwMode="auto">
          <a:xfrm>
            <a:off x="437322" y="503583"/>
            <a:ext cx="11357113" cy="5830955"/>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BF0E8E4E-5EBA-475C-8A36-21CC69C3C283}"/>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289647756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entre for Entrepreneurship&#10;Development(CED)&#10;Objectives of CED:&#10; To promote self-employment and Entrepreneurship&#10;culture ...">
            <a:extLst>
              <a:ext uri="{FF2B5EF4-FFF2-40B4-BE49-F238E27FC236}">
                <a16:creationId xmlns:a16="http://schemas.microsoft.com/office/drawing/2014/main" id="{4A695335-098A-4F5F-B82C-6D16A031BC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822" t="9698" r="5512" b="12749"/>
          <a:stretch/>
        </p:blipFill>
        <p:spPr bwMode="auto">
          <a:xfrm>
            <a:off x="437322" y="397566"/>
            <a:ext cx="11410121" cy="6016486"/>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DBEE8BDB-B407-4790-9366-42406A889D29}"/>
              </a:ext>
            </a:extLst>
          </p:cNvPr>
          <p:cNvSpPr>
            <a:spLocks noGrp="1"/>
          </p:cNvSpPr>
          <p:nvPr>
            <p:ph type="ftr" sz="quarter" idx="11"/>
          </p:nvPr>
        </p:nvSpPr>
        <p:spPr/>
        <p:txBody>
          <a:bodyPr/>
          <a:lstStyle/>
          <a:p>
            <a:r>
              <a:rPr lang="en-US"/>
              <a:t>Dr Rakhi Bhattacharya</a:t>
            </a:r>
            <a:endParaRPr lang="en-US" dirty="0"/>
          </a:p>
        </p:txBody>
      </p:sp>
    </p:spTree>
    <p:extLst>
      <p:ext uri="{BB962C8B-B14F-4D97-AF65-F5344CB8AC3E}">
        <p14:creationId xmlns:p14="http://schemas.microsoft.com/office/powerpoint/2010/main" val="6541835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45B92C-4D89-4324-B52D-E1F5F627B790}">
  <ds:schemaRefs>
    <ds:schemaRef ds:uri="http://schemas.microsoft.com/sharepoint/v3/contenttype/forms"/>
  </ds:schemaRefs>
</ds:datastoreItem>
</file>

<file path=customXml/itemProps2.xml><?xml version="1.0" encoding="utf-8"?>
<ds:datastoreItem xmlns:ds="http://schemas.openxmlformats.org/officeDocument/2006/customXml" ds:itemID="{E7228C0C-F774-4270-99CB-314B07EBFBE7}">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E4487CEA-7875-4327-875F-CA3B32E800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{52CED598-EEEB-44F5-B2BF-3823652007ED}tf78438558_wac</Template>
  <TotalTime>0</TotalTime>
  <Words>5399</Words>
  <Application>Microsoft Office PowerPoint</Application>
  <PresentationFormat>Widescreen</PresentationFormat>
  <Paragraphs>673</Paragraphs>
  <Slides>116</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116</vt:i4>
      </vt:variant>
    </vt:vector>
  </HeadingPairs>
  <TitlesOfParts>
    <vt:vector size="129" baseType="lpstr">
      <vt:lpstr>Aharoni</vt:lpstr>
      <vt:lpstr>Algerian</vt:lpstr>
      <vt:lpstr>Arial</vt:lpstr>
      <vt:lpstr>Calibri</vt:lpstr>
      <vt:lpstr>Century Gothic</vt:lpstr>
      <vt:lpstr>Garamond</vt:lpstr>
      <vt:lpstr>Gentium Basic</vt:lpstr>
      <vt:lpstr>Lato</vt:lpstr>
      <vt:lpstr>Montserrat</vt:lpstr>
      <vt:lpstr>neue haas unica w01 regular</vt:lpstr>
      <vt:lpstr>Verdana</vt:lpstr>
      <vt:lpstr>Wingdings</vt:lpstr>
      <vt:lpstr>SavonVTI</vt:lpstr>
      <vt:lpstr>BPEM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INNOVATIVE ENTREPRENEUR</vt:lpstr>
      <vt:lpstr>IMITATIVE ENTREPRENEUR</vt:lpstr>
      <vt:lpstr>FABIAN ENTREPRENEUR</vt:lpstr>
      <vt:lpstr>DRONE ENTREPRENEURS</vt:lpstr>
      <vt:lpstr>ENTREPRENEURS ON THE BASIS OF MOTIVATION</vt:lpstr>
      <vt:lpstr>On the basis of ownership</vt:lpstr>
      <vt:lpstr>PowerPoint Presentation</vt:lpstr>
      <vt:lpstr>PowerPoint Presentation</vt:lpstr>
      <vt:lpstr>INTRAPRENEUR</vt:lpstr>
      <vt:lpstr>PowerPoint Presentation</vt:lpstr>
      <vt:lpstr>PowerPoint Presentation</vt:lpstr>
      <vt:lpstr>PowerPoint Presentation</vt:lpstr>
      <vt:lpstr>Benefit of INTRAPRENEURSHIP</vt:lpstr>
      <vt:lpstr>CONS OF INTRAPRENEURSHIP</vt:lpstr>
      <vt:lpstr>PowerPoint Presentation</vt:lpstr>
      <vt:lpstr>PowerPoint Presentation</vt:lpstr>
      <vt:lpstr>PowerPoint Presentation</vt:lpstr>
      <vt:lpstr>PowerPoint Presentation</vt:lpstr>
      <vt:lpstr>COMPARISON</vt:lpstr>
      <vt:lpstr>PowerPoint Presentation</vt:lpstr>
      <vt:lpstr>PowerPoint Presentation</vt:lpstr>
      <vt:lpstr>PowerPoint Presentation</vt:lpstr>
      <vt:lpstr>PowerPoint Presentation</vt:lpstr>
      <vt:lpstr>PowerPoint Presentation</vt:lpstr>
      <vt:lpstr>PowerPoint Presentation</vt:lpstr>
      <vt:lpstr>FUNCTIONS OF WOMEN ENTREPRENEUR</vt:lpstr>
      <vt:lpstr>Problems of women entrepreneur</vt:lpstr>
      <vt:lpstr> OVERCOMING PROBLEMS FACED BY WOMEN ENTREPRENEUR</vt:lpstr>
      <vt:lpstr>Role of government and NGO for WOMEN ENTREPRENEUR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2020-07-12T14:29:07Z</dcterms:created>
  <dcterms:modified xsi:type="dcterms:W3CDTF">2020-10-18T17:35:59Z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