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74" r:id="rId11"/>
    <p:sldId id="265" r:id="rId12"/>
    <p:sldId id="268" r:id="rId13"/>
    <p:sldId id="275" r:id="rId14"/>
    <p:sldId id="276" r:id="rId15"/>
    <p:sldId id="277" r:id="rId16"/>
    <p:sldId id="278" r:id="rId17"/>
    <p:sldId id="279" r:id="rId18"/>
    <p:sldId id="280" r:id="rId19"/>
    <p:sldId id="281" r:id="rId2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788E"/>
    <a:srgbClr val="422C16"/>
    <a:srgbClr val="006666"/>
    <a:srgbClr val="0099CC"/>
    <a:srgbClr val="660066"/>
    <a:srgbClr val="CC0000"/>
    <a:srgbClr val="CCFF99"/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323" autoAdjust="0"/>
    <p:restoredTop sz="94652" autoAdjust="0"/>
  </p:normalViewPr>
  <p:slideViewPr>
    <p:cSldViewPr>
      <p:cViewPr varScale="1">
        <p:scale>
          <a:sx n="69" d="100"/>
          <a:sy n="69" d="100"/>
        </p:scale>
        <p:origin x="-4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E135E-495E-466D-B1BC-253A9D6CE22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E8970-DEC0-4AA6-99FF-23D8512D60E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FFD896-FF30-4187-A94F-533FC6EE064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61A20F-C4E2-4E8F-82CF-1DB58F1C1CC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A92BC-055F-452B-9E3F-985FD1053B7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D2D851-B8F3-4840-89A3-D8448AA4D59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B6985-B151-43DD-8044-051A2446FB7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78BF36-D21B-4AEB-9DB1-01E7EC9E688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FDA68-FE2B-4A50-89AA-F9492D8907F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54F139-E390-4062-81E4-E4FAD69BA5D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ABC7F-1D31-4A67-A861-A8EE5E597D3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B05BB2D-3813-40D5-9225-6F5573F2A5D5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Let’s Revise Previous lecture ....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solidFill>
                  <a:srgbClr val="00B050"/>
                </a:solidFill>
              </a:rPr>
              <a:t>Contribution Called as Scientific management theory of classical Management Theory of F.W. Taylor 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Science not thump of rule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Scientific selection and training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Separation of planning and execution 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Functional Foremanship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Maximum Output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Differential Piece Wage Rate 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Mental Revolution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Time Study 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Motion study and Fatigue study   </a:t>
            </a:r>
          </a:p>
          <a:p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  <a:latin typeface="Stencil" pitchFamily="82" charset="0"/>
              </a:rPr>
              <a:t>7.Remuneration </a:t>
            </a:r>
            <a:endParaRPr lang="en-US" dirty="0">
              <a:solidFill>
                <a:srgbClr val="00B0F0"/>
              </a:solidFill>
              <a:latin typeface="Stenci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5143536" cy="4525963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Wages and salaries should be fair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Paid on time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Consider many factors – cost of living, skills of employees, responsibilities etc.  </a:t>
            </a:r>
          </a:p>
          <a:p>
            <a:endParaRPr lang="en-GB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7170" name="Picture 2" descr="Corporate Laws : Nomination and Remuneration Committee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26025">
            <a:off x="6306079" y="3854368"/>
            <a:ext cx="2611278" cy="2527727"/>
          </a:xfrm>
          <a:prstGeom prst="rect">
            <a:avLst/>
          </a:prstGeom>
          <a:noFill/>
        </p:spPr>
      </p:pic>
      <p:pic>
        <p:nvPicPr>
          <p:cNvPr id="7172" name="Picture 4" descr="Fayol's Remuneration Principle: Definition &amp; Explanation - Video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285860"/>
            <a:ext cx="3057626" cy="2286016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  <a:latin typeface="Stencil" pitchFamily="82" charset="0"/>
              </a:rPr>
              <a:t>8. Centralisation</a:t>
            </a:r>
            <a:endParaRPr lang="en-US" dirty="0">
              <a:solidFill>
                <a:srgbClr val="00B0F0"/>
              </a:solidFill>
              <a:latin typeface="Stenci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4357718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600" dirty="0" smtClean="0">
                <a:solidFill>
                  <a:schemeClr val="bg1"/>
                </a:solidFill>
              </a:rPr>
              <a:t>Concentration of decision power at top level</a:t>
            </a:r>
          </a:p>
          <a:p>
            <a:pPr>
              <a:lnSpc>
                <a:spcPct val="150000"/>
              </a:lnSpc>
            </a:pPr>
            <a:r>
              <a:rPr lang="en-GB" sz="2600" dirty="0" smtClean="0">
                <a:solidFill>
                  <a:schemeClr val="bg1"/>
                </a:solidFill>
              </a:rPr>
              <a:t>Proper balance between centralisation and decentralisation</a:t>
            </a:r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2290" name="Picture 2" descr="Difference Between Centralization and Decentralization (with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643050"/>
            <a:ext cx="3690929" cy="4572032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  <a:latin typeface="Stencil" pitchFamily="82" charset="0"/>
              </a:rPr>
              <a:t>9. Scalar chain</a:t>
            </a:r>
            <a:endParaRPr lang="en-US" dirty="0">
              <a:solidFill>
                <a:srgbClr val="00B0F0"/>
              </a:solidFill>
              <a:latin typeface="Stenci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43050"/>
            <a:ext cx="5286412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600" dirty="0" smtClean="0">
                <a:solidFill>
                  <a:schemeClr val="bg1"/>
                </a:solidFill>
              </a:rPr>
              <a:t>Formal line of authority or line command</a:t>
            </a:r>
          </a:p>
          <a:p>
            <a:pPr>
              <a:lnSpc>
                <a:spcPct val="150000"/>
              </a:lnSpc>
            </a:pPr>
            <a:r>
              <a:rPr lang="en-GB" sz="2600" dirty="0" smtClean="0">
                <a:solidFill>
                  <a:schemeClr val="bg1"/>
                </a:solidFill>
              </a:rPr>
              <a:t>Moves from top level to lower level</a:t>
            </a:r>
          </a:p>
          <a:p>
            <a:pPr>
              <a:lnSpc>
                <a:spcPct val="150000"/>
              </a:lnSpc>
            </a:pPr>
            <a:r>
              <a:rPr lang="en-GB" sz="2600" dirty="0" smtClean="0">
                <a:solidFill>
                  <a:schemeClr val="bg1"/>
                </a:solidFill>
              </a:rPr>
              <a:t>Can be broken in emergency </a:t>
            </a:r>
          </a:p>
          <a:p>
            <a:pPr>
              <a:lnSpc>
                <a:spcPct val="150000"/>
              </a:lnSpc>
            </a:pPr>
            <a:r>
              <a:rPr lang="en-GB" sz="2600" dirty="0" smtClean="0">
                <a:solidFill>
                  <a:schemeClr val="bg1"/>
                </a:solidFill>
              </a:rPr>
              <a:t>Called Gang Plank</a:t>
            </a:r>
          </a:p>
          <a:p>
            <a:endParaRPr lang="en-GB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1266" name="Picture 2" descr="Notes of Principles of Management Business Studies Class 12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286256"/>
            <a:ext cx="3428992" cy="1895476"/>
          </a:xfrm>
          <a:prstGeom prst="rect">
            <a:avLst/>
          </a:prstGeom>
          <a:noFill/>
        </p:spPr>
      </p:pic>
      <p:pic>
        <p:nvPicPr>
          <p:cNvPr id="11268" name="Picture 4" descr="Jasmine Habets - Hom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500174"/>
            <a:ext cx="3571868" cy="2314575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  <a:latin typeface="Stencil" pitchFamily="82" charset="0"/>
              </a:rPr>
              <a:t>10. order</a:t>
            </a:r>
            <a:endParaRPr lang="en-US" dirty="0">
              <a:solidFill>
                <a:srgbClr val="00B0F0"/>
              </a:solidFill>
              <a:latin typeface="Stenci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5072098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600" dirty="0" smtClean="0">
                <a:solidFill>
                  <a:schemeClr val="bg1"/>
                </a:solidFill>
              </a:rPr>
              <a:t>There should be place for everything and everything should be in its place</a:t>
            </a:r>
          </a:p>
          <a:p>
            <a:pPr>
              <a:lnSpc>
                <a:spcPct val="150000"/>
              </a:lnSpc>
            </a:pPr>
            <a:r>
              <a:rPr lang="en-GB" sz="2600" dirty="0" smtClean="0">
                <a:solidFill>
                  <a:schemeClr val="bg1"/>
                </a:solidFill>
              </a:rPr>
              <a:t>Placement of men, material and other resources </a:t>
            </a:r>
          </a:p>
          <a:p>
            <a:pPr>
              <a:lnSpc>
                <a:spcPct val="150000"/>
              </a:lnSpc>
            </a:pPr>
            <a:r>
              <a:rPr lang="en-GB" sz="2600" dirty="0" smtClean="0">
                <a:solidFill>
                  <a:schemeClr val="bg1"/>
                </a:solidFill>
              </a:rPr>
              <a:t>Personnel selected scientifically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146" name="Picture 2" descr="FAYOL'S PRINCIPLES OF MANAGEMENT | commerce worl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34350">
            <a:off x="5589090" y="1826132"/>
            <a:ext cx="3198779" cy="4109627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  <a:latin typeface="Stencil" pitchFamily="82" charset="0"/>
              </a:rPr>
              <a:t>11. equity</a:t>
            </a:r>
            <a:endParaRPr lang="en-US" dirty="0">
              <a:solidFill>
                <a:srgbClr val="00B0F0"/>
              </a:solidFill>
              <a:latin typeface="Stenci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5214974" cy="4525963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Means fairness, kindness and social justice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Not equality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All employees treated equally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No partiality in policies </a:t>
            </a: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 </a:t>
            </a:r>
          </a:p>
          <a:p>
            <a:endParaRPr lang="en-GB" dirty="0" smtClean="0"/>
          </a:p>
          <a:p>
            <a:endParaRPr lang="en-US" dirty="0"/>
          </a:p>
        </p:txBody>
      </p:sp>
      <p:pic>
        <p:nvPicPr>
          <p:cNvPr id="5122" name="Picture 2" descr="14 principles of management by Henri Fay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785926"/>
            <a:ext cx="3500430" cy="4357718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  <a:latin typeface="Stencil" pitchFamily="82" charset="0"/>
              </a:rPr>
              <a:t>12. Stability of tenure</a:t>
            </a:r>
            <a:endParaRPr lang="en-US" dirty="0">
              <a:solidFill>
                <a:srgbClr val="00B0F0"/>
              </a:solidFill>
              <a:latin typeface="Stenci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3929090" cy="4525963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Means job security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Employees should not keep temporary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It will waste training time   </a:t>
            </a:r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4098" name="AutoShape 2" descr="Stability Of Tenure Of Personnel: Principle, Overview - Video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0" name="Picture 4" descr="Stability Of Tenure Of Personnel: Principle, Overview - Video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500174"/>
            <a:ext cx="4125203" cy="3695281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  <a:latin typeface="Stencil" pitchFamily="82" charset="0"/>
              </a:rPr>
              <a:t>13. initiative</a:t>
            </a:r>
            <a:endParaRPr lang="en-US" dirty="0">
              <a:solidFill>
                <a:srgbClr val="00B0F0"/>
              </a:solidFill>
              <a:latin typeface="Stenci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714488"/>
            <a:ext cx="5000221" cy="4525963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It means taking first step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Give freedom to come up with suggestions and ideas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Take decisions after getting suggestions from subordinates</a:t>
            </a:r>
          </a:p>
          <a:p>
            <a:endParaRPr lang="en-GB" dirty="0" smtClean="0"/>
          </a:p>
          <a:p>
            <a:endParaRPr lang="en-US" dirty="0"/>
          </a:p>
        </p:txBody>
      </p:sp>
      <p:pic>
        <p:nvPicPr>
          <p:cNvPr id="3074" name="Picture 2" descr="Principle of initiative in management clipart » Clipart Sta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857364"/>
            <a:ext cx="2928958" cy="4572032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  <a:latin typeface="Stencil" pitchFamily="82" charset="0"/>
              </a:rPr>
              <a:t>14. Esprit de corps </a:t>
            </a:r>
            <a:endParaRPr lang="en-US" dirty="0">
              <a:solidFill>
                <a:srgbClr val="00B0F0"/>
              </a:solidFill>
              <a:latin typeface="Stenci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5072098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800" dirty="0" smtClean="0">
                <a:solidFill>
                  <a:schemeClr val="bg1"/>
                </a:solidFill>
              </a:rPr>
              <a:t>Means union is strength or team spirit</a:t>
            </a:r>
          </a:p>
          <a:p>
            <a:pPr>
              <a:lnSpc>
                <a:spcPct val="150000"/>
              </a:lnSpc>
            </a:pPr>
            <a:r>
              <a:rPr lang="en-GB" sz="2800" dirty="0" smtClean="0">
                <a:solidFill>
                  <a:schemeClr val="bg1"/>
                </a:solidFill>
              </a:rPr>
              <a:t>Put together as team to achieve organisation objectives </a:t>
            </a:r>
          </a:p>
          <a:p>
            <a:pPr>
              <a:lnSpc>
                <a:spcPct val="150000"/>
              </a:lnSpc>
            </a:pPr>
            <a:r>
              <a:rPr lang="en-GB" sz="2800" dirty="0" smtClean="0">
                <a:solidFill>
                  <a:schemeClr val="bg1"/>
                </a:solidFill>
              </a:rPr>
              <a:t>Build sense of togetherness</a:t>
            </a:r>
          </a:p>
        </p:txBody>
      </p:sp>
      <p:pic>
        <p:nvPicPr>
          <p:cNvPr id="2050" name="Picture 2" descr="14 Principles of management for better business operations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785926"/>
            <a:ext cx="3357554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Summary.....</a:t>
            </a:r>
            <a:endParaRPr lang="en-US" dirty="0"/>
          </a:p>
        </p:txBody>
      </p:sp>
      <p:pic>
        <p:nvPicPr>
          <p:cNvPr id="4" name="Picture 2" descr="https://myventurepad.com/wp-content/uploads/2017/02/Henri-fayols-14-principles-of-managem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9144000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www.tivoliservices.com/wp-content/uploads/2020/03/thank-you-lettering_1262-69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714362"/>
            <a:ext cx="6500834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1" name="Rectangle 173"/>
          <p:cNvSpPr>
            <a:spLocks noChangeArrowheads="1"/>
          </p:cNvSpPr>
          <p:nvPr/>
        </p:nvSpPr>
        <p:spPr bwMode="auto">
          <a:xfrm>
            <a:off x="0" y="500042"/>
            <a:ext cx="864396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n-GB" sz="4800" dirty="0" smtClean="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GB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C788E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PRINCIPLES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GB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C788E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OF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GB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C788E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MANAGEMENT</a:t>
            </a:r>
            <a:r>
              <a:rPr lang="es-E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C788E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</a:t>
            </a:r>
            <a:endParaRPr lang="es-ES" sz="5400" b="1" spc="200" dirty="0" smtClean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rgbClr val="0C788E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sz="40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C788E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(</a:t>
            </a:r>
            <a:r>
              <a:rPr lang="es-ES" sz="4000" b="1" spc="200" dirty="0" err="1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C788E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Administrative</a:t>
            </a:r>
            <a:r>
              <a:rPr lang="es-ES" sz="40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C788E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Management)</a:t>
            </a:r>
            <a:endParaRPr lang="es-ES" sz="40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rgbClr val="0C788E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2224" name="Rectangle 176"/>
          <p:cNvSpPr>
            <a:spLocks noChangeArrowheads="1"/>
          </p:cNvSpPr>
          <p:nvPr/>
        </p:nvSpPr>
        <p:spPr bwMode="auto">
          <a:xfrm>
            <a:off x="142843" y="1500174"/>
            <a:ext cx="8100611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s-ES" sz="2800" b="1" dirty="0">
              <a:solidFill>
                <a:srgbClr val="CCFF99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>
                <a:solidFill>
                  <a:schemeClr val="bg1"/>
                </a:solidFill>
              </a:rPr>
              <a:t>HENRI FAYOL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285860"/>
            <a:ext cx="5572164" cy="484030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400" dirty="0" smtClean="0">
                <a:solidFill>
                  <a:schemeClr val="bg1"/>
                </a:solidFill>
              </a:rPr>
              <a:t>Henry </a:t>
            </a:r>
            <a:r>
              <a:rPr lang="en-GB" sz="2400" dirty="0" err="1" smtClean="0">
                <a:solidFill>
                  <a:schemeClr val="bg1"/>
                </a:solidFill>
              </a:rPr>
              <a:t>Fayol</a:t>
            </a:r>
            <a:r>
              <a:rPr lang="en-GB" sz="2400" dirty="0" smtClean="0">
                <a:solidFill>
                  <a:schemeClr val="bg1"/>
                </a:solidFill>
              </a:rPr>
              <a:t> was a French Industrialist 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solidFill>
                  <a:schemeClr val="bg1"/>
                </a:solidFill>
              </a:rPr>
              <a:t>Written 14 Principles of Management in French language in 1916.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solidFill>
                  <a:schemeClr val="bg1"/>
                </a:solidFill>
              </a:rPr>
              <a:t>Published in English in 1949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solidFill>
                  <a:schemeClr val="bg1"/>
                </a:solidFill>
              </a:rPr>
              <a:t>Published book ‘General and Industrial Management . 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solidFill>
                  <a:schemeClr val="bg1"/>
                </a:solidFill>
              </a:rPr>
              <a:t>Concentrated on Top Management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images-na.ssl-images-amazon.com/images/I/410ZsKQnNdL._SX373_BO1,204,203,200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714753"/>
            <a:ext cx="3000364" cy="3143248"/>
          </a:xfrm>
          <a:prstGeom prst="rect">
            <a:avLst/>
          </a:prstGeom>
          <a:noFill/>
        </p:spPr>
      </p:pic>
      <p:sp>
        <p:nvSpPr>
          <p:cNvPr id="1028" name="AutoShape 4" descr="Henri Fayol Biography - Facts, Childhood, Family Life, Achievem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Imagini pentru the picture henry fayol (With images) | Sociologist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Imagini pentru the picture henry fayol (With images) | Sociologist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23804"/>
            <a:ext cx="2928958" cy="3143258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  <a:latin typeface="Stencil" pitchFamily="82" charset="0"/>
              </a:rPr>
              <a:t>1. DIVISION OF WORK</a:t>
            </a:r>
            <a:endParaRPr lang="en-US" dirty="0">
              <a:solidFill>
                <a:srgbClr val="00B0F0"/>
              </a:solidFill>
              <a:latin typeface="Stenci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71612"/>
            <a:ext cx="5143504" cy="4525963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Dividing full work into individuals and departments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As per capacities, skills and interests.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It leads to specialisation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Avoids waste of time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Increases output and profits</a:t>
            </a:r>
          </a:p>
          <a:p>
            <a:endParaRPr lang="en-US" dirty="0"/>
          </a:p>
        </p:txBody>
      </p:sp>
      <p:pic>
        <p:nvPicPr>
          <p:cNvPr id="4" name="Picture 4" descr="Division of Work - Team Working - Medi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647117">
            <a:off x="4846720" y="2020244"/>
            <a:ext cx="3748253" cy="3238494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868346"/>
          </a:xfrm>
        </p:spPr>
        <p:txBody>
          <a:bodyPr/>
          <a:lstStyle/>
          <a:p>
            <a:pPr algn="l"/>
            <a:r>
              <a:rPr lang="en-GB" sz="3600" dirty="0" smtClean="0">
                <a:solidFill>
                  <a:srgbClr val="00B0F0"/>
                </a:solidFill>
                <a:latin typeface="Stencil" pitchFamily="82" charset="0"/>
              </a:rPr>
              <a:t>2. Authority and responsibility</a:t>
            </a:r>
            <a:endParaRPr lang="en-US" sz="3600" dirty="0">
              <a:solidFill>
                <a:srgbClr val="00B0F0"/>
              </a:solidFill>
              <a:latin typeface="Stenci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5643602" cy="502602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400" dirty="0" smtClean="0">
                <a:solidFill>
                  <a:schemeClr val="bg1"/>
                </a:solidFill>
              </a:rPr>
              <a:t>Authority means power to take decisions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solidFill>
                  <a:schemeClr val="bg1"/>
                </a:solidFill>
              </a:rPr>
              <a:t>Responsibilities means obligations for accepting  authority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solidFill>
                  <a:schemeClr val="bg1"/>
                </a:solidFill>
              </a:rPr>
              <a:t>Balance between authority and responsibility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solidFill>
                  <a:schemeClr val="bg1"/>
                </a:solidFill>
              </a:rPr>
              <a:t>If authority more misuse by manager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solidFill>
                  <a:schemeClr val="bg1"/>
                </a:solidFill>
              </a:rPr>
              <a:t>If responsibility more manager feels frustrated</a:t>
            </a:r>
          </a:p>
        </p:txBody>
      </p:sp>
      <p:pic>
        <p:nvPicPr>
          <p:cNvPr id="17410" name="Picture 2" descr="Balancing Authority and Responsibility: It's All About Trust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10326" y="1142984"/>
            <a:ext cx="2833674" cy="4429156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  <a:latin typeface="Stencil" pitchFamily="82" charset="0"/>
              </a:rPr>
              <a:t>3. Discipline</a:t>
            </a:r>
            <a:endParaRPr lang="en-US" dirty="0">
              <a:solidFill>
                <a:srgbClr val="00B0F0"/>
              </a:solidFill>
              <a:latin typeface="Stenci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5500726" cy="4525963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Following rules and regulations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Application and Dedication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Flow from top level to lower level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Clear and fair policies</a:t>
            </a:r>
          </a:p>
          <a:p>
            <a:endParaRPr lang="en-GB" dirty="0" smtClean="0"/>
          </a:p>
          <a:p>
            <a:endParaRPr lang="en-US" dirty="0"/>
          </a:p>
        </p:txBody>
      </p:sp>
      <p:pic>
        <p:nvPicPr>
          <p:cNvPr id="16386" name="Picture 2" descr="Discipline Management in Kochi, Kakkanad by Orell Software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1250" y="1643050"/>
            <a:ext cx="2952750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  <a:latin typeface="Stencil" pitchFamily="82" charset="0"/>
              </a:rPr>
              <a:t>4. Unity of Command</a:t>
            </a:r>
            <a:endParaRPr lang="en-US" dirty="0">
              <a:solidFill>
                <a:srgbClr val="00B0F0"/>
              </a:solidFill>
              <a:latin typeface="Stenci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Receive order from one superior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To avoid confusion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5362" name="Picture 2" descr="https://myventurepad.com/wp-content/uploads/2017/02/Henri-fayols-14-principles-of-management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143248"/>
            <a:ext cx="6572296" cy="3286147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  <a:latin typeface="Stencil" pitchFamily="82" charset="0"/>
              </a:rPr>
              <a:t>5. Unity of Direction</a:t>
            </a:r>
            <a:endParaRPr lang="en-US" dirty="0">
              <a:solidFill>
                <a:srgbClr val="00B0F0"/>
              </a:solidFill>
              <a:latin typeface="Stenci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643050"/>
            <a:ext cx="5143536" cy="4525963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Same directions to all employees doing similar job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One head for one plan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One plan of action for a group of activities</a:t>
            </a:r>
          </a:p>
          <a:p>
            <a:endParaRPr lang="en-GB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4338" name="Picture 2" descr="Alumni Affairs Internship: March 20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571612"/>
            <a:ext cx="2571768" cy="4143404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  <a:latin typeface="Stencil" pitchFamily="82" charset="0"/>
              </a:rPr>
              <a:t>6. Subordination of interest</a:t>
            </a:r>
            <a:endParaRPr lang="en-US" dirty="0">
              <a:solidFill>
                <a:srgbClr val="00B0F0"/>
              </a:solidFill>
              <a:latin typeface="Stenci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4357718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>
                <a:solidFill>
                  <a:schemeClr val="bg1"/>
                </a:solidFill>
              </a:rPr>
              <a:t>Interest of the organisation is above individual interest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solidFill>
                  <a:schemeClr val="bg1"/>
                </a:solidFill>
              </a:rPr>
              <a:t>Avoid self interest</a:t>
            </a:r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3314" name="Picture 2" descr="074 HIMANI MAHESHWARI IM20 NITIE POM course: 14 ways of achieving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857364"/>
            <a:ext cx="3286148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5506</TotalTime>
  <Words>419</Words>
  <Application>Microsoft Office PowerPoint</Application>
  <PresentationFormat>On-screen Show (4:3)</PresentationFormat>
  <Paragraphs>86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Diseño predeterminado</vt:lpstr>
      <vt:lpstr>Let’s Revise Previous lecture ....</vt:lpstr>
      <vt:lpstr>Slide 2</vt:lpstr>
      <vt:lpstr>HENRI FAYOL</vt:lpstr>
      <vt:lpstr>1. DIVISION OF WORK</vt:lpstr>
      <vt:lpstr>2. Authority and responsibility</vt:lpstr>
      <vt:lpstr>3. Discipline</vt:lpstr>
      <vt:lpstr>4. Unity of Command</vt:lpstr>
      <vt:lpstr>5. Unity of Direction</vt:lpstr>
      <vt:lpstr>6. Subordination of interest</vt:lpstr>
      <vt:lpstr>7.Remuneration </vt:lpstr>
      <vt:lpstr>8. Centralisation</vt:lpstr>
      <vt:lpstr>9. Scalar chain</vt:lpstr>
      <vt:lpstr>10. order</vt:lpstr>
      <vt:lpstr>11. equity</vt:lpstr>
      <vt:lpstr>12. Stability of tenure</vt:lpstr>
      <vt:lpstr>13. initiative</vt:lpstr>
      <vt:lpstr>14. Esprit de corps </vt:lpstr>
      <vt:lpstr>Summary.....</vt:lpstr>
      <vt:lpstr>Slide 19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Windows User</cp:lastModifiedBy>
  <cp:revision>794</cp:revision>
  <dcterms:created xsi:type="dcterms:W3CDTF">2010-05-23T14:28:12Z</dcterms:created>
  <dcterms:modified xsi:type="dcterms:W3CDTF">2020-06-23T08:48:39Z</dcterms:modified>
</cp:coreProperties>
</file>