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E36636D-D922-432D-A958-524484B5923D}" type="datetimeFigureOut">
              <a:rPr lang="en-US" dirty="0"/>
              <a:pPr/>
              <a:t>10/13/2020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2" r:id="rId10"/>
    <p:sldLayoutId id="2147483853" r:id="rId11"/>
    <p:sldLayoutId id="2147483854" r:id="rId12"/>
    <p:sldLayoutId id="2147483855" r:id="rId13"/>
    <p:sldLayoutId id="2147483858" r:id="rId14"/>
    <p:sldLayoutId id="2147483859" r:id="rId15"/>
    <p:sldLayoutId id="2147483850" r:id="rId16"/>
    <p:sldLayoutId id="214748385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4A9DC7-0BA0-473B-B92D-5A104EE47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695036"/>
            <a:ext cx="10353762" cy="5467927"/>
          </a:xfrm>
        </p:spPr>
        <p:txBody>
          <a:bodyPr>
            <a:normAutofit/>
          </a:bodyPr>
          <a:lstStyle/>
          <a:p>
            <a:r>
              <a:rPr lang="en-US" sz="5400" dirty="0"/>
              <a:t>STOCK VALUATION</a:t>
            </a:r>
            <a:endParaRPr lang="en-IN" sz="5400" dirty="0"/>
          </a:p>
        </p:txBody>
      </p:sp>
    </p:spTree>
    <p:extLst>
      <p:ext uri="{BB962C8B-B14F-4D97-AF65-F5344CB8AC3E}">
        <p14:creationId xmlns:p14="http://schemas.microsoft.com/office/powerpoint/2010/main" val="742716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DAFDB-BBB4-4336-B0B1-A2772B0E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9122"/>
            <a:ext cx="12191999" cy="970450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DISTINCTION BETWEEN THE METHODS</a:t>
            </a:r>
            <a:endParaRPr lang="en-IN" sz="4400" b="1" u="sng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BBDB89C-882E-4792-8892-1AE2272EAD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6062418"/>
              </p:ext>
            </p:extLst>
          </p:nvPr>
        </p:nvGraphicFramePr>
        <p:xfrm>
          <a:off x="318654" y="1188116"/>
          <a:ext cx="11554690" cy="53327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77345">
                  <a:extLst>
                    <a:ext uri="{9D8B030D-6E8A-4147-A177-3AD203B41FA5}">
                      <a16:colId xmlns:a16="http://schemas.microsoft.com/office/drawing/2014/main" val="1336115898"/>
                    </a:ext>
                  </a:extLst>
                </a:gridCol>
                <a:gridCol w="5777345">
                  <a:extLst>
                    <a:ext uri="{9D8B030D-6E8A-4147-A177-3AD203B41FA5}">
                      <a16:colId xmlns:a16="http://schemas.microsoft.com/office/drawing/2014/main" val="3426633346"/>
                    </a:ext>
                  </a:extLst>
                </a:gridCol>
              </a:tblGrid>
              <a:tr h="1293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/>
                        <a:t>FIFO</a:t>
                      </a:r>
                      <a:endParaRPr lang="en-IN" sz="3200" b="1" u="sng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/>
                        <a:t>WAC</a:t>
                      </a:r>
                      <a:endParaRPr lang="en-IN" sz="3200" b="1" u="sng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006429"/>
                  </a:ext>
                </a:extLst>
              </a:tr>
              <a:tr h="1346285">
                <a:tc>
                  <a:txBody>
                    <a:bodyPr/>
                    <a:lstStyle/>
                    <a:p>
                      <a:r>
                        <a:rPr lang="en-US" sz="2400" dirty="0"/>
                        <a:t>The stock is maintained at different price levels according to procurement cost</a:t>
                      </a:r>
                      <a:endParaRPr lang="en-IN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The stock is maintained at an average price according to the total cost of purchases</a:t>
                      </a:r>
                      <a:endParaRPr lang="en-IN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130222"/>
                  </a:ext>
                </a:extLst>
              </a:tr>
              <a:tr h="1346285">
                <a:tc>
                  <a:txBody>
                    <a:bodyPr/>
                    <a:lstStyle/>
                    <a:p>
                      <a:r>
                        <a:rPr lang="en-US" sz="2400" dirty="0"/>
                        <a:t>The value of the existing stock does not fluctuate with new purchases</a:t>
                      </a:r>
                      <a:endParaRPr lang="en-IN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The value of the existing stock does fluctuate with new purchases</a:t>
                      </a:r>
                      <a:endParaRPr lang="en-IN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0896508"/>
                  </a:ext>
                </a:extLst>
              </a:tr>
              <a:tr h="1346285">
                <a:tc>
                  <a:txBody>
                    <a:bodyPr/>
                    <a:lstStyle/>
                    <a:p>
                      <a:r>
                        <a:rPr lang="en-US" sz="2400" dirty="0"/>
                        <a:t>FIFO does not have a common rate for all the units in the stock</a:t>
                      </a:r>
                      <a:endParaRPr lang="en-IN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 revised Average rate needs to be calculated after every purchase transaction</a:t>
                      </a:r>
                      <a:endParaRPr lang="en-IN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758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693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DAFDB-BBB4-4336-B0B1-A2772B0E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69906"/>
            <a:ext cx="10353762" cy="970450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INTRODUCTION</a:t>
            </a:r>
            <a:endParaRPr lang="en-IN" sz="44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3F578-D607-4F29-AE16-F707D96D2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764" y="1035737"/>
            <a:ext cx="11270472" cy="56144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effectLst/>
              </a:rPr>
              <a:t> “Inventory” is the stock of goods that the entity deals in.</a:t>
            </a:r>
          </a:p>
          <a:p>
            <a:pPr>
              <a:lnSpc>
                <a:spcPct val="150000"/>
              </a:lnSpc>
            </a:pPr>
            <a:endParaRPr lang="en-US" sz="2800" dirty="0">
              <a:effectLst/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effectLst/>
              </a:rPr>
              <a:t>Verification and Valuation of this inventory is a very important aspect.</a:t>
            </a:r>
          </a:p>
          <a:p>
            <a:pPr>
              <a:lnSpc>
                <a:spcPct val="150000"/>
              </a:lnSpc>
            </a:pPr>
            <a:endParaRPr lang="en-US" sz="2800" dirty="0">
              <a:effectLst/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effectLst/>
              </a:rPr>
              <a:t> It helps to show the proper value of the assets (stock)</a:t>
            </a:r>
          </a:p>
          <a:p>
            <a:pPr>
              <a:lnSpc>
                <a:spcPct val="150000"/>
              </a:lnSpc>
            </a:pPr>
            <a:endParaRPr lang="en-US" sz="2800" dirty="0">
              <a:effectLst/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effectLst/>
              </a:rPr>
              <a:t> It also helps to show the proper amount of profits</a:t>
            </a:r>
            <a:endParaRPr lang="en-IN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04727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DAFDB-BBB4-4336-B0B1-A2772B0E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819"/>
            <a:ext cx="12191999" cy="970450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SYSTEMS OF INVENTORY VALUATION</a:t>
            </a:r>
            <a:endParaRPr lang="en-IN" sz="44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3F578-D607-4F29-AE16-F707D96D2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876" y="1358376"/>
            <a:ext cx="11646248" cy="529180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 There are </a:t>
            </a:r>
            <a:r>
              <a:rPr lang="en-US" sz="2800" b="1" u="sng" dirty="0"/>
              <a:t>2</a:t>
            </a:r>
            <a:r>
              <a:rPr lang="en-US" sz="2800" dirty="0"/>
              <a:t> systems of maintaining inventory –</a:t>
            </a:r>
          </a:p>
          <a:p>
            <a:pPr>
              <a:lnSpc>
                <a:spcPct val="150000"/>
              </a:lnSpc>
            </a:pPr>
            <a:endParaRPr lang="en-US" sz="2800" dirty="0"/>
          </a:p>
          <a:p>
            <a:pPr marL="1143000" indent="-514350">
              <a:lnSpc>
                <a:spcPct val="150000"/>
              </a:lnSpc>
              <a:buSzPct val="100000"/>
              <a:buFont typeface="+mj-lt"/>
              <a:buAutoNum type="alphaUcPeriod"/>
            </a:pPr>
            <a:r>
              <a:rPr lang="en-US" sz="2800" b="1" dirty="0"/>
              <a:t> </a:t>
            </a:r>
            <a:r>
              <a:rPr lang="en-US" sz="2800" dirty="0">
                <a:effectLst/>
              </a:rPr>
              <a:t>Periodic system of Inventory</a:t>
            </a:r>
          </a:p>
          <a:p>
            <a:pPr marL="1143000" indent="-514350">
              <a:lnSpc>
                <a:spcPct val="150000"/>
              </a:lnSpc>
              <a:buSzPct val="100000"/>
              <a:buFont typeface="+mj-lt"/>
              <a:buAutoNum type="alphaUcPeriod"/>
            </a:pPr>
            <a:endParaRPr lang="en-US" sz="2800" b="1" dirty="0">
              <a:effectLst/>
            </a:endParaRPr>
          </a:p>
          <a:p>
            <a:pPr marL="1143000" indent="-514350">
              <a:lnSpc>
                <a:spcPct val="150000"/>
              </a:lnSpc>
              <a:buSzPct val="100000"/>
              <a:buFont typeface="+mj-lt"/>
              <a:buAutoNum type="alphaUcPeriod"/>
            </a:pPr>
            <a:r>
              <a:rPr lang="en-US" sz="2800" b="1" dirty="0">
                <a:effectLst/>
              </a:rPr>
              <a:t> </a:t>
            </a:r>
            <a:r>
              <a:rPr lang="en-US" sz="2800" dirty="0">
                <a:effectLst/>
              </a:rPr>
              <a:t>Perpetual system of Inventory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219879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DAFDB-BBB4-4336-B0B1-A2772B0E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9122"/>
            <a:ext cx="12191999" cy="970450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DISTINCTION BETWEEN THE SYSTEMS</a:t>
            </a:r>
            <a:endParaRPr lang="en-IN" sz="4400" b="1" u="sng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BBDB89C-882E-4792-8892-1AE2272EAD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2771315"/>
              </p:ext>
            </p:extLst>
          </p:nvPr>
        </p:nvGraphicFramePr>
        <p:xfrm>
          <a:off x="318654" y="1049572"/>
          <a:ext cx="11554690" cy="56646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77345">
                  <a:extLst>
                    <a:ext uri="{9D8B030D-6E8A-4147-A177-3AD203B41FA5}">
                      <a16:colId xmlns:a16="http://schemas.microsoft.com/office/drawing/2014/main" val="1336115898"/>
                    </a:ext>
                  </a:extLst>
                </a:gridCol>
                <a:gridCol w="5777345">
                  <a:extLst>
                    <a:ext uri="{9D8B030D-6E8A-4147-A177-3AD203B41FA5}">
                      <a16:colId xmlns:a16="http://schemas.microsoft.com/office/drawing/2014/main" val="3426633346"/>
                    </a:ext>
                  </a:extLst>
                </a:gridCol>
              </a:tblGrid>
              <a:tr h="790938"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/>
                        <a:t>Periodic Inventory System</a:t>
                      </a:r>
                      <a:endParaRPr lang="en-IN" sz="3200" b="1" u="sng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/>
                        <a:t>Perpetual Inventory System</a:t>
                      </a:r>
                      <a:endParaRPr lang="en-IN" sz="3200" b="1" u="sng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006429"/>
                  </a:ext>
                </a:extLst>
              </a:tr>
              <a:tr h="790938">
                <a:tc>
                  <a:txBody>
                    <a:bodyPr/>
                    <a:lstStyle/>
                    <a:p>
                      <a:r>
                        <a:rPr lang="en-US" sz="2400" dirty="0"/>
                        <a:t>The system is based on physical verification.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It is based on book records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130222"/>
                  </a:ext>
                </a:extLst>
              </a:tr>
              <a:tr h="790938">
                <a:tc>
                  <a:txBody>
                    <a:bodyPr/>
                    <a:lstStyle/>
                    <a:p>
                      <a:r>
                        <a:rPr lang="en-US" sz="2400" dirty="0"/>
                        <a:t>The stock and COGS can be calculated for a particular date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It can provide continuous information about Stock and COGS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0896508"/>
                  </a:ext>
                </a:extLst>
              </a:tr>
              <a:tr h="790938">
                <a:tc>
                  <a:txBody>
                    <a:bodyPr/>
                    <a:lstStyle/>
                    <a:p>
                      <a:r>
                        <a:rPr lang="en-US" sz="2400" dirty="0"/>
                        <a:t>This system determines the inventory first, and then compute the COGS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It first determines the COGS and then gets to the Inventory figure.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758820"/>
                  </a:ext>
                </a:extLst>
              </a:tr>
              <a:tr h="790938">
                <a:tc>
                  <a:txBody>
                    <a:bodyPr/>
                    <a:lstStyle/>
                    <a:p>
                      <a:r>
                        <a:rPr lang="en-US" sz="2400" dirty="0"/>
                        <a:t>COGS includes loss of goods also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Closing inventory includes loss of goods  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086501"/>
                  </a:ext>
                </a:extLst>
              </a:tr>
              <a:tr h="790938">
                <a:tc>
                  <a:txBody>
                    <a:bodyPr/>
                    <a:lstStyle/>
                    <a:p>
                      <a:r>
                        <a:rPr lang="en-US" sz="2400" dirty="0"/>
                        <a:t>This method is simple and inexpensive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This is a costly and a complex method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7587542"/>
                  </a:ext>
                </a:extLst>
              </a:tr>
              <a:tr h="790938">
                <a:tc>
                  <a:txBody>
                    <a:bodyPr/>
                    <a:lstStyle/>
                    <a:p>
                      <a:r>
                        <a:rPr lang="en-US" sz="2400" dirty="0"/>
                        <a:t>It can be done only by stopping the operations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This can be done while the business is going through the operations</a:t>
                      </a:r>
                      <a:endParaRPr lang="en-IN" sz="24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018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7486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DAFDB-BBB4-4336-B0B1-A2772B0E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819"/>
            <a:ext cx="12191999" cy="970450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SYSTEMS OF INVENTORY VALUATION</a:t>
            </a:r>
            <a:endParaRPr lang="en-IN" sz="44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3F578-D607-4F29-AE16-F707D96D2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876" y="1644704"/>
            <a:ext cx="11646248" cy="471915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 There are </a:t>
            </a:r>
            <a:r>
              <a:rPr lang="en-US" sz="2800" b="1" u="sng" dirty="0"/>
              <a:t>2</a:t>
            </a:r>
            <a:r>
              <a:rPr lang="en-US" sz="2800" dirty="0"/>
              <a:t> methods of valuing the inventory –</a:t>
            </a:r>
          </a:p>
          <a:p>
            <a:pPr>
              <a:lnSpc>
                <a:spcPct val="150000"/>
              </a:lnSpc>
            </a:pPr>
            <a:endParaRPr lang="en-US" sz="2800" dirty="0"/>
          </a:p>
          <a:p>
            <a:pPr marL="1143000" indent="-514350">
              <a:lnSpc>
                <a:spcPct val="150000"/>
              </a:lnSpc>
              <a:buSzPct val="100000"/>
              <a:buFont typeface="+mj-lt"/>
              <a:buAutoNum type="alphaUcPeriod"/>
            </a:pPr>
            <a:r>
              <a:rPr lang="en-US" sz="2800" b="1" dirty="0"/>
              <a:t> </a:t>
            </a:r>
            <a:r>
              <a:rPr lang="en-US" sz="2800" b="1" dirty="0">
                <a:effectLst/>
              </a:rPr>
              <a:t>First In – First Out (FIFO)</a:t>
            </a:r>
            <a:endParaRPr lang="en-US" sz="2800" dirty="0">
              <a:effectLst/>
            </a:endParaRPr>
          </a:p>
          <a:p>
            <a:pPr marL="1143000" indent="-514350">
              <a:lnSpc>
                <a:spcPct val="150000"/>
              </a:lnSpc>
              <a:buSzPct val="100000"/>
              <a:buFont typeface="+mj-lt"/>
              <a:buAutoNum type="alphaUcPeriod"/>
            </a:pPr>
            <a:endParaRPr lang="en-US" sz="2800" b="1" dirty="0">
              <a:effectLst/>
            </a:endParaRPr>
          </a:p>
          <a:p>
            <a:pPr marL="1143000" indent="-514350">
              <a:lnSpc>
                <a:spcPct val="150000"/>
              </a:lnSpc>
              <a:buSzPct val="100000"/>
              <a:buFont typeface="+mj-lt"/>
              <a:buAutoNum type="alphaUcPeriod"/>
            </a:pPr>
            <a:r>
              <a:rPr lang="en-US" sz="2800" b="1" dirty="0">
                <a:effectLst/>
              </a:rPr>
              <a:t> Weighted Average Cost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104103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DAFDB-BBB4-4336-B0B1-A2772B0E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819"/>
            <a:ext cx="12191999" cy="970450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FIRST – IN – FIRST – OUT (FIFO)</a:t>
            </a:r>
            <a:endParaRPr lang="en-IN" sz="44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3F578-D607-4F29-AE16-F707D96D2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162" y="1312827"/>
            <a:ext cx="11397673" cy="53148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SzPct val="100000"/>
            </a:pPr>
            <a:r>
              <a:rPr lang="en-US" sz="2800" dirty="0"/>
              <a:t> It assumes that the items received first are sold or consumed first.</a:t>
            </a:r>
          </a:p>
          <a:p>
            <a:pPr>
              <a:lnSpc>
                <a:spcPct val="150000"/>
              </a:lnSpc>
              <a:buSzPct val="100000"/>
            </a:pPr>
            <a:endParaRPr lang="en-US" sz="1800" dirty="0"/>
          </a:p>
          <a:p>
            <a:pPr>
              <a:lnSpc>
                <a:spcPct val="150000"/>
              </a:lnSpc>
              <a:buSzPct val="100000"/>
            </a:pPr>
            <a:r>
              <a:rPr lang="en-US" sz="2800" dirty="0"/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Thus the oldest bought / produced goods are sold / issued first.</a:t>
            </a:r>
          </a:p>
          <a:p>
            <a:pPr>
              <a:lnSpc>
                <a:spcPct val="150000"/>
              </a:lnSpc>
              <a:buSzPct val="100000"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SzPct val="100000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Thus, the latest stock will remain in stock.</a:t>
            </a:r>
          </a:p>
          <a:p>
            <a:pPr>
              <a:lnSpc>
                <a:spcPct val="150000"/>
              </a:lnSpc>
              <a:buSzPct val="100000"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34988" indent="-442913">
              <a:lnSpc>
                <a:spcPct val="110000"/>
              </a:lnSpc>
              <a:buSzPct val="100000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method will give the same result under periodic or perpetual  system of inventory valuation.</a:t>
            </a:r>
          </a:p>
          <a:p>
            <a:pPr>
              <a:lnSpc>
                <a:spcPct val="15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88264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DAFDB-BBB4-4336-B0B1-A2772B0E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819"/>
            <a:ext cx="12191999" cy="970450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FIRST – IN – FIRST – OUT (FIFO)</a:t>
            </a:r>
            <a:endParaRPr lang="en-IN" sz="44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3F578-D607-4F29-AE16-F707D96D2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162" y="1331299"/>
            <a:ext cx="11397673" cy="5314896"/>
          </a:xfrm>
        </p:spPr>
        <p:txBody>
          <a:bodyPr>
            <a:normAutofit/>
          </a:bodyPr>
          <a:lstStyle/>
          <a:p>
            <a:pPr>
              <a:buSzPct val="100000"/>
              <a:buFont typeface="Wingdings 2" panose="05020102010507070707" pitchFamily="18" charset="2"/>
              <a:buChar char=""/>
            </a:pPr>
            <a:r>
              <a:rPr lang="en-US" sz="2800" b="1" dirty="0"/>
              <a:t> </a:t>
            </a:r>
            <a:r>
              <a:rPr lang="en-US" sz="2800" b="1" u="sng" dirty="0"/>
              <a:t>ADVANTAGES</a:t>
            </a:r>
          </a:p>
          <a:p>
            <a:pPr marL="895350" indent="-452438">
              <a:buSzPct val="100000"/>
              <a:buFont typeface="+mj-lt"/>
              <a:buAutoNum type="arabicPeriod"/>
            </a:pPr>
            <a:r>
              <a:rPr lang="en-US" sz="2800" dirty="0"/>
              <a:t>Simple to compute</a:t>
            </a:r>
          </a:p>
          <a:p>
            <a:pPr marL="895350" indent="-452438">
              <a:buSzPct val="100000"/>
              <a:buFont typeface="+mj-lt"/>
              <a:buAutoNum type="arabicPeriod"/>
            </a:pPr>
            <a:r>
              <a:rPr lang="en-US" sz="2800" dirty="0"/>
              <a:t>Stock Valued at Current Cost</a:t>
            </a:r>
          </a:p>
          <a:p>
            <a:pPr marL="895350" indent="-452438">
              <a:buSzPct val="100000"/>
              <a:buFont typeface="+mj-lt"/>
              <a:buAutoNum type="arabicPeriod"/>
            </a:pPr>
            <a:r>
              <a:rPr lang="en-US" sz="2800" dirty="0"/>
              <a:t>Useful for Perishable goods</a:t>
            </a:r>
          </a:p>
          <a:p>
            <a:pPr marL="895350" indent="-452438">
              <a:buSzPct val="100000"/>
              <a:buFont typeface="+mj-lt"/>
              <a:buAutoNum type="arabicPeriod"/>
            </a:pPr>
            <a:endParaRPr lang="en-US" sz="2800" dirty="0"/>
          </a:p>
          <a:p>
            <a:pPr marL="549275" indent="-457200">
              <a:buSzPct val="100000"/>
              <a:buFont typeface="Wingdings 2" panose="05020102010507070707" pitchFamily="18" charset="2"/>
              <a:buChar char="±"/>
            </a:pPr>
            <a:r>
              <a:rPr lang="en-US" sz="2800" b="1" u="sng" dirty="0"/>
              <a:t>DISADVANTAGES</a:t>
            </a:r>
          </a:p>
          <a:p>
            <a:pPr marL="628650" indent="-185738">
              <a:buSzPct val="100000"/>
              <a:buFont typeface="+mj-lt"/>
              <a:buAutoNum type="arabicPeriod"/>
            </a:pPr>
            <a:r>
              <a:rPr lang="en-US" sz="2800" dirty="0"/>
              <a:t>  Will lead to higher profits during inflation</a:t>
            </a:r>
          </a:p>
          <a:p>
            <a:pPr marL="628650" indent="-185738">
              <a:buSzPct val="100000"/>
              <a:buFont typeface="+mj-lt"/>
              <a:buAutoNum type="arabicPeriod"/>
            </a:pPr>
            <a:r>
              <a:rPr lang="en-US" sz="2800" dirty="0"/>
              <a:t>  Unsuitable for most of the organizations</a:t>
            </a:r>
          </a:p>
          <a:p>
            <a:pPr>
              <a:lnSpc>
                <a:spcPct val="150000"/>
              </a:lnSpc>
              <a:buSzPct val="100000"/>
            </a:pPr>
            <a:endParaRPr lang="en-US" sz="1800" dirty="0"/>
          </a:p>
          <a:p>
            <a:pPr>
              <a:lnSpc>
                <a:spcPct val="150000"/>
              </a:lnSpc>
              <a:buSzPct val="100000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89455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DAFDB-BBB4-4336-B0B1-A2772B0E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819"/>
            <a:ext cx="12191999" cy="970450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WEIGHTED AVERAGE COST (WAC)</a:t>
            </a:r>
            <a:endParaRPr lang="en-IN" sz="44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3F578-D607-4F29-AE16-F707D96D2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562" y="1543104"/>
            <a:ext cx="11600874" cy="53148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SzPct val="100000"/>
            </a:pPr>
            <a:r>
              <a:rPr lang="en-US" sz="2800" dirty="0"/>
              <a:t> Weighted Average Cost uses the average price of all the goods purchased</a:t>
            </a:r>
          </a:p>
          <a:p>
            <a:pPr>
              <a:lnSpc>
                <a:spcPct val="150000"/>
              </a:lnSpc>
              <a:buSzPct val="100000"/>
            </a:pPr>
            <a:endParaRPr lang="en-US" sz="1800" dirty="0"/>
          </a:p>
          <a:p>
            <a:pPr>
              <a:lnSpc>
                <a:spcPct val="150000"/>
              </a:lnSpc>
              <a:buSzPct val="100000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Here we use Weighted average and not Simple average - OBVIOUSLY</a:t>
            </a:r>
          </a:p>
          <a:p>
            <a:pPr>
              <a:lnSpc>
                <a:spcPct val="150000"/>
              </a:lnSpc>
              <a:buSzPct val="100000"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SzPct val="100000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WAC will show the average price instead of latest or oldest price</a:t>
            </a:r>
          </a:p>
          <a:p>
            <a:pPr>
              <a:lnSpc>
                <a:spcPct val="150000"/>
              </a:lnSpc>
              <a:buSzPct val="100000"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SzPct val="100000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WAC might show different results under Perpetual and Periodic systems</a:t>
            </a:r>
          </a:p>
          <a:p>
            <a:pPr>
              <a:lnSpc>
                <a:spcPct val="150000"/>
              </a:lnSpc>
              <a:buSzPct val="100000"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SzPct val="100000"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0132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DAFDB-BBB4-4336-B0B1-A2772B0E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819"/>
            <a:ext cx="12191999" cy="970450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WEIGHTED AVERAGE COST (WAC)</a:t>
            </a:r>
            <a:endParaRPr lang="en-IN" sz="44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3F578-D607-4F29-AE16-F707D96D2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163" y="1414427"/>
            <a:ext cx="11397673" cy="4930956"/>
          </a:xfrm>
        </p:spPr>
        <p:txBody>
          <a:bodyPr>
            <a:normAutofit/>
          </a:bodyPr>
          <a:lstStyle/>
          <a:p>
            <a:pPr>
              <a:buSzPct val="100000"/>
              <a:buFont typeface="Wingdings 2" panose="05020102010507070707" pitchFamily="18" charset="2"/>
              <a:buChar char=""/>
            </a:pPr>
            <a:r>
              <a:rPr lang="en-US" sz="2800" b="1" dirty="0"/>
              <a:t> </a:t>
            </a:r>
            <a:r>
              <a:rPr lang="en-US" sz="2800" b="1" u="sng" dirty="0"/>
              <a:t>ADVANTAGES</a:t>
            </a:r>
          </a:p>
          <a:p>
            <a:pPr marL="895350" indent="-452438">
              <a:buSzPct val="100000"/>
              <a:buFont typeface="+mj-lt"/>
              <a:buAutoNum type="arabicPeriod"/>
            </a:pPr>
            <a:r>
              <a:rPr lang="en-US" sz="2800" dirty="0"/>
              <a:t>Suitable for most of the traders where the goods are homogenous</a:t>
            </a:r>
          </a:p>
          <a:p>
            <a:pPr marL="895350" indent="-452438">
              <a:buSzPct val="100000"/>
              <a:buFont typeface="+mj-lt"/>
              <a:buAutoNum type="arabicPeriod"/>
            </a:pPr>
            <a:r>
              <a:rPr lang="en-US" sz="2800" dirty="0"/>
              <a:t>Shows lower profits in inflation</a:t>
            </a:r>
          </a:p>
          <a:p>
            <a:pPr marL="442912" indent="0">
              <a:buSzPct val="100000"/>
              <a:buNone/>
            </a:pPr>
            <a:r>
              <a:rPr lang="en-US" sz="2800" dirty="0"/>
              <a:t> </a:t>
            </a:r>
          </a:p>
          <a:p>
            <a:pPr marL="549275" indent="-457200">
              <a:buSzPct val="100000"/>
              <a:buFont typeface="Wingdings 2" panose="05020102010507070707" pitchFamily="18" charset="2"/>
              <a:buChar char="±"/>
            </a:pPr>
            <a:r>
              <a:rPr lang="en-US" sz="2800" b="1" u="sng" dirty="0"/>
              <a:t>DISADVANTAGES</a:t>
            </a:r>
          </a:p>
          <a:p>
            <a:pPr marL="628650" indent="-185738">
              <a:buSzPct val="100000"/>
              <a:buFont typeface="+mj-lt"/>
              <a:buAutoNum type="arabicPeriod"/>
            </a:pPr>
            <a:r>
              <a:rPr lang="en-US" sz="2800" dirty="0"/>
              <a:t>  Difficult to compute</a:t>
            </a:r>
          </a:p>
          <a:p>
            <a:pPr marL="628650" indent="-185738">
              <a:buSzPct val="100000"/>
              <a:buFont typeface="+mj-lt"/>
              <a:buAutoNum type="arabicPeriod"/>
            </a:pPr>
            <a:r>
              <a:rPr lang="en-US" sz="2800" dirty="0"/>
              <a:t>  As the cost is averaged, it might not show the current cost of stock</a:t>
            </a:r>
          </a:p>
          <a:p>
            <a:pPr marL="628650" indent="-185738">
              <a:buSzPct val="100000"/>
              <a:buFont typeface="+mj-lt"/>
              <a:buAutoNum type="arabicPeriod"/>
            </a:pPr>
            <a:r>
              <a:rPr lang="en-US" sz="2800" dirty="0"/>
              <a:t>  Unsuitable for traders who deal in perishable goods</a:t>
            </a:r>
          </a:p>
          <a:p>
            <a:pPr>
              <a:lnSpc>
                <a:spcPct val="150000"/>
              </a:lnSpc>
              <a:buSzPct val="100000"/>
            </a:pPr>
            <a:endParaRPr lang="en-US" sz="1800" dirty="0"/>
          </a:p>
          <a:p>
            <a:pPr>
              <a:lnSpc>
                <a:spcPct val="150000"/>
              </a:lnSpc>
              <a:buSzPct val="100000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69713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253</TotalTime>
  <Words>518</Words>
  <Application>Microsoft Office PowerPoint</Application>
  <PresentationFormat>Widescreen</PresentationFormat>
  <Paragraphs>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Calisto MT</vt:lpstr>
      <vt:lpstr>Wingdings 2</vt:lpstr>
      <vt:lpstr>Slate</vt:lpstr>
      <vt:lpstr>STOCK VALUATION</vt:lpstr>
      <vt:lpstr>INTRODUCTION</vt:lpstr>
      <vt:lpstr>SYSTEMS OF INVENTORY VALUATION</vt:lpstr>
      <vt:lpstr>DISTINCTION BETWEEN THE SYSTEMS</vt:lpstr>
      <vt:lpstr>SYSTEMS OF INVENTORY VALUATION</vt:lpstr>
      <vt:lpstr>FIRST – IN – FIRST – OUT (FIFO)</vt:lpstr>
      <vt:lpstr>FIRST – IN – FIRST – OUT (FIFO)</vt:lpstr>
      <vt:lpstr>WEIGHTED AVERAGE COST (WAC)</vt:lpstr>
      <vt:lpstr>WEIGHTED AVERAGE COST (WAC)</vt:lpstr>
      <vt:lpstr>DISTINCTION BETWEEN THE METHODS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STOCK VALUATION</dc:title>
  <dc:creator>Abhishek Sathe</dc:creator>
  <cp:lastModifiedBy>Abhishek Sathe</cp:lastModifiedBy>
  <cp:revision>13</cp:revision>
  <dcterms:created xsi:type="dcterms:W3CDTF">2020-10-06T14:04:33Z</dcterms:created>
  <dcterms:modified xsi:type="dcterms:W3CDTF">2020-10-12T18:47:12Z</dcterms:modified>
</cp:coreProperties>
</file>