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3D232-79E8-4831-B898-CFA5A7AF67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6A3A76-3AC0-423B-BEE6-65B0FEF35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5D525-6132-4221-A563-9356655B1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4FA54-24C4-43CD-BC9D-2FE387272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2B706-47A8-470C-9D55-464573B39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5530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DFAE3-8858-47D2-91F0-B5C828F87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0C6662-8037-4F95-8D06-8B52A6E08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9F3F3-0B51-4892-87B8-6EBFCE1AD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91116-3D05-4523-BA6C-8F1B8D683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F6DE5-54E6-4A61-BC29-33A5CA9D8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7855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D060E5-26B2-412D-BA46-34BCB531D4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B0416A-D5D1-4F93-87EA-556A462F0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8BDA-AE24-41E1-892A-E5BAA525A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C0B3B2-DA1D-4A3F-ACD5-EB379D5BB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77D7E-6266-47D1-8941-CE18069E9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3045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75174-C5F4-47EB-8992-B3DE8FB25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913FD-1354-4E03-860B-3BED79F06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430F6-11AA-4AE7-BE50-23F5BD24A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3823E-2D9C-4620-A488-6EC2F1023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46790-69A2-4112-B077-84A053C11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4249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D5FD4-5667-4323-8B60-5CA89F526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52CBD0-82FB-412A-818B-2D1B6BD52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73A5D-9E86-4C0E-A58D-673D69C05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C1080-80BC-41A3-B68A-1E790AA1A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74695-092C-4F1B-BF0F-30BFA9056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250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9FFB1-5973-431D-9E8B-6006095F1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DF0F7-3B4D-4610-A5B3-74234214A4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9E4B58-AFF6-4AFC-AF2C-0D4B61E4C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6AFE5C-15C1-4C09-8D3E-23A8FD06A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F01D41-CBAD-4C09-BE23-C3C2BCD80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5A6096-638C-488D-962D-E9FAA7E52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5154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64EB0-DEA9-42C4-85DA-3F55941F1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D818-02B1-4E44-91DD-36AA880E9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6C10A3-493C-4A2A-BB7E-CF59E370A6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21764B-408D-43F2-A591-40E12D8583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D68A17-6D1E-4EC5-B99E-2334AD840D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9EF735-0579-4D73-B303-4569FCE4F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1519C0-D9C4-4506-AE5B-EBAE1EA1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8E5995-683C-46F3-B866-63DCA5147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68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EA2CD-E4B2-4BA6-8160-11B1AE652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44AC50-98AA-4632-A204-C738B4607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6D1DD-8AAD-4CF0-9310-5E11406C6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AAC589-E021-41C4-B329-4FCDBA59A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1043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7C0BC7-2D7F-42CA-9699-180A241FC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6873F1-5EBE-4EA0-90D6-5F7250B74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66F056-53F0-45FC-8DCB-F33AFD86D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666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4E143-E3D3-4875-9DC6-2651D2A5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E300B-A640-493E-B86C-FC9B2F126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C2D645-AB1C-4703-8106-D01643920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57222-B5E6-47A4-9987-CECF1A1BF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BB732-39CB-4F23-8B2E-167AF2C00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3746B0-46D1-4D98-ACB1-CBA4D2F8E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1982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079FB-92CE-4D8D-B939-A0003A871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A50D93-4DFD-4987-97BC-03C2A23EE7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865D2A-C326-41C2-B1F9-5F83D4C83D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EC16DE-3727-4D0E-9659-791594C6A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E991E5-954F-4ED4-BF58-B3BB8EF4A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02FE58-68CF-403D-9E3F-E79E11B74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750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42124E-4D3D-4A40-8B3C-9A029ADA8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01786-E9F6-473D-8200-7F9ED81E5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991AC-DC60-4580-8D5B-77A0B2736C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53801-82FD-4373-B989-D2364278720E}" type="datetimeFigureOut">
              <a:rPr lang="en-IN" smtClean="0"/>
              <a:t>03-01-2021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21112-E1DD-46E8-90B7-726C482E33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F4A47-E284-48C1-A53A-9B5A9EA396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4793F-B351-4EF1-979A-56391564BE7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9107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C71F56-EA71-4C6B-8072-C1AA7705DB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43" b="998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16F99E-C330-49AD-A396-3872B8A07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47355" y="94660"/>
            <a:ext cx="5036381" cy="1834056"/>
          </a:xfrm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7200" b="1" u="sng" dirty="0"/>
              <a:t>CHAPTER 1</a:t>
            </a:r>
            <a:endParaRPr lang="en-IN" sz="7200" b="1" u="sn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0E6FA1-2F3A-4969-840E-74704E461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17919" y="2023147"/>
            <a:ext cx="5895252" cy="3100645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4400" b="1" u="sng" dirty="0"/>
              <a:t>Introduction to Management Accounting and Analysis and Interpretation of Accounts </a:t>
            </a:r>
            <a:endParaRPr lang="en-IN" sz="4400" b="1" u="sng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61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FA27C-285B-48C4-8D2E-3004F9C88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276"/>
            <a:ext cx="10515600" cy="863600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INCOME STATEMENT FORMAT</a:t>
            </a:r>
            <a:endParaRPr lang="en-IN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01DFB2C-6CA1-4038-89F5-B3024FB65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100745"/>
              </p:ext>
            </p:extLst>
          </p:nvPr>
        </p:nvGraphicFramePr>
        <p:xfrm>
          <a:off x="838200" y="952501"/>
          <a:ext cx="10515600" cy="526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3496055337"/>
                    </a:ext>
                  </a:extLst>
                </a:gridCol>
                <a:gridCol w="7210425">
                  <a:extLst>
                    <a:ext uri="{9D8B030D-6E8A-4147-A177-3AD203B41FA5}">
                      <a16:colId xmlns:a16="http://schemas.microsoft.com/office/drawing/2014/main" val="1770121888"/>
                    </a:ext>
                  </a:extLst>
                </a:gridCol>
                <a:gridCol w="1323975">
                  <a:extLst>
                    <a:ext uri="{9D8B030D-6E8A-4147-A177-3AD203B41FA5}">
                      <a16:colId xmlns:a16="http://schemas.microsoft.com/office/drawing/2014/main" val="3809776542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858508264"/>
                    </a:ext>
                  </a:extLst>
                </a:gridCol>
              </a:tblGrid>
              <a:tr h="585258">
                <a:tc>
                  <a:txBody>
                    <a:bodyPr/>
                    <a:lstStyle/>
                    <a:p>
                      <a:r>
                        <a:rPr lang="en-US" sz="2000" dirty="0"/>
                        <a:t>No.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                                    PARTICULARS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          ₹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       ₹</a:t>
                      </a:r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965848"/>
                  </a:ext>
                </a:extLst>
              </a:tr>
              <a:tr h="585258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12.</a:t>
                      </a:r>
                      <a:endParaRPr lang="en-IN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u="sng" dirty="0">
                          <a:solidFill>
                            <a:schemeClr val="tx1"/>
                          </a:solidFill>
                        </a:rPr>
                        <a:t>Less</a:t>
                      </a:r>
                      <a:r>
                        <a:rPr lang="en-US" sz="2000" b="1" u="none" dirty="0">
                          <a:solidFill>
                            <a:schemeClr val="tx1"/>
                          </a:solidFill>
                        </a:rPr>
                        <a:t>:- </a:t>
                      </a:r>
                      <a:r>
                        <a:rPr lang="en-US" sz="2000" b="1" u="sng" dirty="0">
                          <a:solidFill>
                            <a:srgbClr val="C00000"/>
                          </a:solidFill>
                        </a:rPr>
                        <a:t>Income Tax</a:t>
                      </a:r>
                      <a:endParaRPr lang="en-IN" sz="2000" b="1" u="sng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xx</a:t>
                      </a:r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136927"/>
                  </a:ext>
                </a:extLst>
              </a:tr>
              <a:tr h="585258">
                <a:tc>
                  <a:txBody>
                    <a:bodyPr/>
                    <a:lstStyle/>
                    <a:p>
                      <a:r>
                        <a:rPr lang="en-US" sz="2000" b="1" u="none" dirty="0">
                          <a:solidFill>
                            <a:srgbClr val="7030A0"/>
                          </a:solidFill>
                        </a:rPr>
                        <a:t>13.</a:t>
                      </a:r>
                      <a:endParaRPr lang="en-IN" sz="2000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u="sng" dirty="0">
                          <a:solidFill>
                            <a:srgbClr val="7030A0"/>
                          </a:solidFill>
                        </a:rPr>
                        <a:t>NET PROFIT AFTER TAX</a:t>
                      </a:r>
                      <a:endParaRPr lang="en-IN" sz="2000" b="1" u="sng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XX</a:t>
                      </a:r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06961"/>
                  </a:ext>
                </a:extLst>
              </a:tr>
              <a:tr h="585258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00B050"/>
                          </a:solidFill>
                        </a:rPr>
                        <a:t>14.</a:t>
                      </a:r>
                      <a:endParaRPr lang="en-IN" sz="2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u="sng" dirty="0">
                          <a:solidFill>
                            <a:srgbClr val="00B050"/>
                          </a:solidFill>
                        </a:rPr>
                        <a:t>Add</a:t>
                      </a:r>
                      <a:r>
                        <a:rPr lang="en-US" sz="2000" b="1" u="none" dirty="0">
                          <a:solidFill>
                            <a:srgbClr val="00B050"/>
                          </a:solidFill>
                        </a:rPr>
                        <a:t>:- </a:t>
                      </a:r>
                      <a:r>
                        <a:rPr lang="en-US" sz="2000" b="1" u="sng" dirty="0">
                          <a:solidFill>
                            <a:srgbClr val="00B050"/>
                          </a:solidFill>
                        </a:rPr>
                        <a:t>Profit &amp; Loss A/c  Credit Balance b/d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xx</a:t>
                      </a:r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86061"/>
                  </a:ext>
                </a:extLst>
              </a:tr>
              <a:tr h="585258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accent2"/>
                          </a:solidFill>
                        </a:rPr>
                        <a:t>15.</a:t>
                      </a:r>
                      <a:endParaRPr lang="en-IN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u="sng" dirty="0">
                          <a:solidFill>
                            <a:schemeClr val="accent2"/>
                          </a:solidFill>
                        </a:rPr>
                        <a:t>Profit Available for Appropriations</a:t>
                      </a:r>
                      <a:endParaRPr lang="en-IN" sz="2000" b="1" u="sng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XX</a:t>
                      </a:r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30484"/>
                  </a:ext>
                </a:extLst>
              </a:tr>
              <a:tr h="585258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16.</a:t>
                      </a:r>
                      <a:endParaRPr lang="en-IN" sz="20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Less:- </a:t>
                      </a:r>
                      <a:r>
                        <a:rPr lang="en-US" sz="2000" b="1" u="sng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Appropriations</a:t>
                      </a:r>
                      <a:endParaRPr lang="en-IN" sz="2000" b="1" u="sng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255506"/>
                  </a:ext>
                </a:extLst>
              </a:tr>
              <a:tr h="585258">
                <a:tc>
                  <a:txBody>
                    <a:bodyPr/>
                    <a:lstStyle/>
                    <a:p>
                      <a:endParaRPr lang="en-IN" sz="2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7030A0"/>
                          </a:solidFill>
                        </a:rPr>
                        <a:t>a) Transfer to Reserves</a:t>
                      </a:r>
                      <a:endParaRPr lang="en-IN" sz="2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xx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206224"/>
                  </a:ext>
                </a:extLst>
              </a:tr>
              <a:tr h="585258">
                <a:tc>
                  <a:txBody>
                    <a:bodyPr/>
                    <a:lstStyle/>
                    <a:p>
                      <a:endParaRPr lang="en-IN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u="none" dirty="0">
                          <a:solidFill>
                            <a:srgbClr val="FF0000"/>
                          </a:solidFill>
                        </a:rPr>
                        <a:t>b) Dividend paid</a:t>
                      </a:r>
                      <a:endParaRPr lang="en-IN" sz="2000" b="0" u="non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xx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XX</a:t>
                      </a:r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251894"/>
                  </a:ext>
                </a:extLst>
              </a:tr>
              <a:tr h="585258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002060"/>
                          </a:solidFill>
                        </a:rPr>
                        <a:t>17.</a:t>
                      </a:r>
                      <a:endParaRPr lang="en-IN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u="sng" dirty="0">
                          <a:solidFill>
                            <a:srgbClr val="00B0F0"/>
                          </a:solidFill>
                        </a:rPr>
                        <a:t>RETAINED PROFITS</a:t>
                      </a:r>
                      <a:r>
                        <a:rPr lang="en-US" sz="2000" b="1" u="none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000" b="0" u="none" dirty="0">
                          <a:solidFill>
                            <a:srgbClr val="002060"/>
                          </a:solidFill>
                        </a:rPr>
                        <a:t>/ </a:t>
                      </a:r>
                      <a:r>
                        <a:rPr lang="en-US" sz="2000" b="1" u="sng" dirty="0">
                          <a:solidFill>
                            <a:srgbClr val="00B050"/>
                          </a:solidFill>
                        </a:rPr>
                        <a:t>Profit &amp; Loss A/c Credit Balance c/d</a:t>
                      </a:r>
                      <a:endParaRPr lang="en-IN" sz="2000" b="1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XX</a:t>
                      </a:r>
                      <a:endParaRPr lang="en-IN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177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3408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5009F-F756-460D-B05B-701CD76AF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337" y="18255"/>
            <a:ext cx="9077326" cy="1325563"/>
          </a:xfr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prst="convex"/>
          </a:sp3d>
        </p:spPr>
        <p:txBody>
          <a:bodyPr/>
          <a:lstStyle/>
          <a:p>
            <a:pPr algn="ctr"/>
            <a:r>
              <a:rPr lang="en-US" b="1" u="sng" dirty="0"/>
              <a:t>TREND ANALYSIS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7C539-981D-4962-ABAF-FCC90D6A0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" y="1435099"/>
            <a:ext cx="12049125" cy="5318126"/>
          </a:xfrm>
          <a:ln>
            <a:solidFill>
              <a:schemeClr val="tx2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r>
              <a:rPr lang="en-US" dirty="0"/>
              <a:t> Trends </a:t>
            </a:r>
            <a:r>
              <a:rPr lang="en-US" b="1" u="sng" dirty="0">
                <a:solidFill>
                  <a:srgbClr val="FF0000"/>
                </a:solidFill>
              </a:rPr>
              <a:t>show the direction (up or down) of the Changes</a:t>
            </a:r>
            <a:r>
              <a:rPr lang="en-US" dirty="0"/>
              <a:t>.</a:t>
            </a:r>
          </a:p>
          <a:p>
            <a:r>
              <a:rPr lang="en-US" dirty="0"/>
              <a:t> Trends are </a:t>
            </a:r>
            <a:r>
              <a:rPr lang="en-US" b="1" u="sng" dirty="0">
                <a:solidFill>
                  <a:schemeClr val="accent6">
                    <a:lumMod val="50000"/>
                  </a:schemeClr>
                </a:solidFill>
              </a:rPr>
              <a:t>easy to Calculate and Interpret</a:t>
            </a:r>
            <a:r>
              <a:rPr lang="en-US" dirty="0"/>
              <a:t>.</a:t>
            </a:r>
          </a:p>
          <a:p>
            <a:r>
              <a:rPr lang="en-US" dirty="0"/>
              <a:t> It is a </a:t>
            </a:r>
            <a:r>
              <a:rPr lang="en-US" b="1" u="sng" dirty="0">
                <a:solidFill>
                  <a:srgbClr val="002060"/>
                </a:solidFill>
              </a:rPr>
              <a:t>Quick method of Analysis</a:t>
            </a:r>
            <a:r>
              <a:rPr lang="en-US" dirty="0"/>
              <a:t>.</a:t>
            </a:r>
          </a:p>
          <a:p>
            <a:r>
              <a:rPr lang="en-US" dirty="0"/>
              <a:t> It is </a:t>
            </a:r>
            <a:r>
              <a:rPr lang="en-US" b="1" u="sng" dirty="0"/>
              <a:t>more Accurate because it is based on Percentages</a:t>
            </a:r>
            <a:r>
              <a:rPr lang="en-US" dirty="0"/>
              <a:t> and not absolute figures.</a:t>
            </a:r>
          </a:p>
          <a:p>
            <a:r>
              <a:rPr lang="en-US" dirty="0"/>
              <a:t> Trend Analysis 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helps in Analysing the growth</a:t>
            </a:r>
            <a:r>
              <a:rPr lang="en-US" dirty="0"/>
              <a:t> in the Financial Activities of the firm at a glance.</a:t>
            </a:r>
          </a:p>
          <a:p>
            <a:r>
              <a:rPr lang="en-US" dirty="0"/>
              <a:t> Trend Analysis </a:t>
            </a:r>
            <a:r>
              <a:rPr lang="en-US" b="1" u="sng" dirty="0">
                <a:solidFill>
                  <a:srgbClr val="00B0F0"/>
                </a:solidFill>
              </a:rPr>
              <a:t>treats year 1 as the Base year</a:t>
            </a:r>
            <a:r>
              <a:rPr lang="en-US" dirty="0"/>
              <a:t> (i.e. 100%) and Compares the Figures of all the years with those of the Base year to ascertain the trend in figures.</a:t>
            </a:r>
          </a:p>
          <a:p>
            <a:pPr marL="0" indent="0">
              <a:buNone/>
            </a:pPr>
            <a:r>
              <a:rPr lang="en-IN" dirty="0"/>
              <a:t>		</a:t>
            </a:r>
            <a:r>
              <a:rPr lang="en-IN" b="1" dirty="0">
                <a:solidFill>
                  <a:srgbClr val="FF0000"/>
                </a:solidFill>
              </a:rPr>
              <a:t>Trend % </a:t>
            </a:r>
            <a:r>
              <a:rPr lang="en-IN" dirty="0"/>
              <a:t>=  </a:t>
            </a:r>
            <a:r>
              <a:rPr lang="en-IN" u="sng" dirty="0"/>
              <a:t>Finding year Amount</a:t>
            </a:r>
            <a:r>
              <a:rPr lang="en-IN" dirty="0"/>
              <a:t>  x 100</a:t>
            </a:r>
            <a:endParaRPr lang="en-IN" u="sng" dirty="0"/>
          </a:p>
          <a:p>
            <a:pPr marL="0" indent="0">
              <a:buNone/>
            </a:pPr>
            <a:r>
              <a:rPr lang="en-IN" dirty="0"/>
              <a:t>			         Base year Amount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193BA067-BB9A-49EC-ADAC-9640D151CACB}"/>
              </a:ext>
            </a:extLst>
          </p:cNvPr>
          <p:cNvSpPr/>
          <p:nvPr/>
        </p:nvSpPr>
        <p:spPr>
          <a:xfrm>
            <a:off x="1323974" y="5686426"/>
            <a:ext cx="466725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7605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514E8-1C07-4EC3-B351-232FB8C88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8737" y="0"/>
            <a:ext cx="9534525" cy="1325563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pPr algn="ctr"/>
            <a:r>
              <a:rPr lang="en-US" sz="4800" b="1" u="sng" dirty="0"/>
              <a:t>COMPARATIVE FINANCIAL STATEMENTS (Balance Sheet &amp; Income Statements)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8C91C-AE9E-4606-9614-53FB97635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68450"/>
            <a:ext cx="10515600" cy="4794250"/>
          </a:xfr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r>
              <a:rPr lang="en-US" dirty="0"/>
              <a:t> A Comparative Financial Statements are prepared for the </a:t>
            </a:r>
            <a:r>
              <a:rPr lang="en-US" b="1" u="sng" dirty="0"/>
              <a:t>Purpose</a:t>
            </a:r>
            <a:r>
              <a:rPr lang="en-US" dirty="0"/>
              <a:t> of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Inter-firm Comparison</a:t>
            </a:r>
            <a:r>
              <a:rPr lang="en-US" dirty="0"/>
              <a:t>:- Comparison between Two Firm and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u="sng" dirty="0">
                <a:solidFill>
                  <a:srgbClr val="00B050"/>
                </a:solidFill>
              </a:rPr>
              <a:t>Inter-period Comparison</a:t>
            </a:r>
            <a:r>
              <a:rPr lang="en-US" b="1" dirty="0">
                <a:solidFill>
                  <a:srgbClr val="00B050"/>
                </a:solidFill>
              </a:rPr>
              <a:t>:- </a:t>
            </a:r>
            <a:r>
              <a:rPr lang="en-US" dirty="0"/>
              <a:t>Comparison between Two Period</a:t>
            </a:r>
          </a:p>
          <a:p>
            <a:r>
              <a:rPr lang="en-US" dirty="0"/>
              <a:t> A Comparative Balance Sheet </a:t>
            </a:r>
            <a:r>
              <a:rPr lang="en-US" b="1" u="sng" dirty="0">
                <a:solidFill>
                  <a:srgbClr val="FF0000"/>
                </a:solidFill>
              </a:rPr>
              <a:t>shows the Changes in the Components of Assets and Liabilities at a glance</a:t>
            </a:r>
            <a:r>
              <a:rPr lang="en-US" dirty="0"/>
              <a:t>.</a:t>
            </a:r>
          </a:p>
          <a:p>
            <a:r>
              <a:rPr lang="en-US" dirty="0"/>
              <a:t> Comparative Income Statements </a:t>
            </a:r>
            <a:r>
              <a:rPr lang="en-US" b="1" u="sng" dirty="0">
                <a:solidFill>
                  <a:srgbClr val="0070C0"/>
                </a:solidFill>
              </a:rPr>
              <a:t>show the Trend of Changes in Sales, Gross Profit, Operating Profit and Net Profit</a:t>
            </a:r>
            <a:r>
              <a:rPr lang="en-US" dirty="0"/>
              <a:t>.</a:t>
            </a:r>
          </a:p>
          <a:p>
            <a:r>
              <a:rPr lang="en-US" dirty="0"/>
              <a:t> It is a form of </a:t>
            </a:r>
            <a:r>
              <a:rPr lang="en-US" b="1" u="sng" dirty="0">
                <a:solidFill>
                  <a:srgbClr val="7030A0"/>
                </a:solidFill>
              </a:rPr>
              <a:t>Horizontal Analysis</a:t>
            </a:r>
            <a:r>
              <a:rPr lang="en-US" dirty="0"/>
              <a:t>.</a:t>
            </a:r>
          </a:p>
          <a:p>
            <a:r>
              <a:rPr lang="en-US" dirty="0"/>
              <a:t> It helps to </a:t>
            </a:r>
            <a:r>
              <a:rPr lang="en-US" b="1" u="sng" dirty="0">
                <a:solidFill>
                  <a:srgbClr val="C00000"/>
                </a:solidFill>
              </a:rPr>
              <a:t>determine the Long and Short term Solvency Position</a:t>
            </a:r>
            <a:r>
              <a:rPr lang="en-US" dirty="0"/>
              <a:t> of the Firm.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b="1" dirty="0">
                <a:solidFill>
                  <a:srgbClr val="00B0F0"/>
                </a:solidFill>
              </a:rPr>
              <a:t>Comparative %</a:t>
            </a:r>
            <a:r>
              <a:rPr lang="en-US" dirty="0"/>
              <a:t> =  </a:t>
            </a:r>
            <a:r>
              <a:rPr lang="en-US" u="sng" dirty="0"/>
              <a:t>Absolute Change</a:t>
            </a:r>
            <a:r>
              <a:rPr lang="en-US" dirty="0"/>
              <a:t>    x 100</a:t>
            </a:r>
          </a:p>
          <a:p>
            <a:pPr marL="0" indent="0">
              <a:buNone/>
            </a:pPr>
            <a:r>
              <a:rPr lang="en-US" dirty="0"/>
              <a:t>				        Base year Amount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E9CE366-7524-4134-BC00-0448F615757E}"/>
              </a:ext>
            </a:extLst>
          </p:cNvPr>
          <p:cNvSpPr/>
          <p:nvPr/>
        </p:nvSpPr>
        <p:spPr>
          <a:xfrm>
            <a:off x="2028825" y="5289550"/>
            <a:ext cx="476250" cy="23812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1669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AE16D-7081-4A4D-BF73-6716056C5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312" y="41275"/>
            <a:ext cx="9477376" cy="1325563"/>
          </a:xfrm>
          <a:solidFill>
            <a:schemeClr val="accent6"/>
          </a:solidFill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COMMON SIZE STATEMENTS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053DE-224B-4AF7-A9C7-593ED75D2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" y="1473199"/>
            <a:ext cx="12039600" cy="5146675"/>
          </a:xfrm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85000" lnSpcReduction="20000"/>
          </a:bodyPr>
          <a:lstStyle/>
          <a:p>
            <a:r>
              <a:rPr lang="en-US" dirty="0"/>
              <a:t> Generally the Financial Statements show odd amounts such as ₹ 97485.25 and ₹ 129980.35 and so on. It is </a:t>
            </a:r>
            <a:r>
              <a:rPr lang="en-US" b="1" u="sng" dirty="0">
                <a:solidFill>
                  <a:srgbClr val="FF0000"/>
                </a:solidFill>
              </a:rPr>
              <a:t>difficult job to compare such odd amounts</a:t>
            </a:r>
            <a:r>
              <a:rPr lang="en-US" dirty="0"/>
              <a:t> especially if the Financial Statements run into many pages. </a:t>
            </a:r>
            <a:r>
              <a:rPr lang="en-US" b="1" u="sng" dirty="0">
                <a:solidFill>
                  <a:schemeClr val="accent1"/>
                </a:solidFill>
              </a:rPr>
              <a:t>Accountants have devised a Short-cut</a:t>
            </a:r>
            <a:r>
              <a:rPr lang="en-US" dirty="0"/>
              <a:t> known as Common Size Statements for a </a:t>
            </a:r>
            <a:r>
              <a:rPr lang="en-US" b="1" u="sng" dirty="0">
                <a:solidFill>
                  <a:srgbClr val="00B050"/>
                </a:solidFill>
              </a:rPr>
              <a:t>Quick Comparison of the items in the Financial Statements shown in odd amounts</a:t>
            </a:r>
            <a:r>
              <a:rPr lang="en-US" dirty="0"/>
              <a:t>.</a:t>
            </a:r>
          </a:p>
          <a:p>
            <a:r>
              <a:rPr lang="en-US" dirty="0"/>
              <a:t> For the Purpose of 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Comparing items in the Profit &amp; Loss A/c</a:t>
            </a:r>
            <a:r>
              <a:rPr lang="en-US" dirty="0"/>
              <a:t>, </a:t>
            </a:r>
            <a:r>
              <a:rPr lang="en-US" b="1" u="sng" dirty="0">
                <a:solidFill>
                  <a:srgbClr val="002060"/>
                </a:solidFill>
              </a:rPr>
              <a:t>Sales is taken as the base</a:t>
            </a:r>
            <a:r>
              <a:rPr lang="en-US" dirty="0"/>
              <a:t> and treated as equal to 100 %.</a:t>
            </a:r>
          </a:p>
          <a:p>
            <a:r>
              <a:rPr lang="en-US" dirty="0"/>
              <a:t> For the Purpose of </a:t>
            </a:r>
            <a:r>
              <a:rPr lang="en-US" b="1" u="sng" dirty="0">
                <a:solidFill>
                  <a:srgbClr val="C00000"/>
                </a:solidFill>
              </a:rPr>
              <a:t>Comparing items in the Balance Sheet</a:t>
            </a:r>
            <a:r>
              <a:rPr lang="en-US" dirty="0"/>
              <a:t>, </a:t>
            </a:r>
            <a:r>
              <a:rPr lang="en-US" b="1" u="sng" dirty="0">
                <a:solidFill>
                  <a:srgbClr val="0070C0"/>
                </a:solidFill>
              </a:rPr>
              <a:t>Capital Employed is taken as the base</a:t>
            </a:r>
            <a:r>
              <a:rPr lang="en-US" dirty="0"/>
              <a:t> and treated as equal to 100 %. </a:t>
            </a:r>
          </a:p>
          <a:p>
            <a:r>
              <a:rPr lang="en-US" dirty="0"/>
              <a:t> It is a form of </a:t>
            </a:r>
            <a:r>
              <a:rPr lang="en-US" b="1" u="sng" dirty="0">
                <a:solidFill>
                  <a:srgbClr val="7030A0"/>
                </a:solidFill>
              </a:rPr>
              <a:t>Vertical Analysis</a:t>
            </a:r>
            <a:r>
              <a:rPr lang="en-US" dirty="0"/>
              <a:t>.</a:t>
            </a:r>
          </a:p>
          <a:p>
            <a:r>
              <a:rPr lang="en-US" dirty="0"/>
              <a:t> It is a </a:t>
            </a:r>
            <a:r>
              <a:rPr lang="en-US" b="1" u="sng" dirty="0">
                <a:solidFill>
                  <a:srgbClr val="C00000"/>
                </a:solidFill>
              </a:rPr>
              <a:t>Comparison of different elements of Financial Statements with one chosen base item in the Same year</a:t>
            </a:r>
            <a:r>
              <a:rPr lang="en-US" dirty="0"/>
              <a:t>.</a:t>
            </a:r>
          </a:p>
          <a:p>
            <a:r>
              <a:rPr lang="en-US" dirty="0"/>
              <a:t> It mainly </a:t>
            </a:r>
            <a:r>
              <a:rPr lang="en-US" b="1" u="sng" dirty="0">
                <a:solidFill>
                  <a:srgbClr val="002060"/>
                </a:solidFill>
              </a:rPr>
              <a:t>facilitates Inter-firm Comparison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         </a:t>
            </a:r>
            <a:r>
              <a:rPr lang="en-US" b="1" dirty="0">
                <a:solidFill>
                  <a:srgbClr val="00B050"/>
                </a:solidFill>
              </a:rPr>
              <a:t>Common size % </a:t>
            </a:r>
            <a:r>
              <a:rPr lang="en-US" dirty="0"/>
              <a:t>=  </a:t>
            </a:r>
            <a:r>
              <a:rPr lang="en-US" u="sng" dirty="0"/>
              <a:t>Finding Amount</a:t>
            </a:r>
            <a:r>
              <a:rPr lang="en-US" dirty="0"/>
              <a:t>  x 100	</a:t>
            </a:r>
            <a:r>
              <a:rPr lang="en-US" b="1" dirty="0"/>
              <a:t>OR</a:t>
            </a:r>
            <a:r>
              <a:rPr lang="en-US" dirty="0"/>
              <a:t> 	</a:t>
            </a:r>
            <a:r>
              <a:rPr lang="en-US" sz="1600" b="1" dirty="0">
                <a:solidFill>
                  <a:srgbClr val="FF0000"/>
                </a:solidFill>
              </a:rPr>
              <a:t>Calculator</a:t>
            </a:r>
            <a:r>
              <a:rPr lang="en-US" sz="1600" dirty="0"/>
              <a:t>  = </a:t>
            </a:r>
            <a:r>
              <a:rPr lang="en-US" sz="1600" u="sng" dirty="0"/>
              <a:t>100	  </a:t>
            </a:r>
            <a:r>
              <a:rPr lang="en-US" sz="1600" dirty="0"/>
              <a:t>xx Finding Amount=finding amt.=</a:t>
            </a:r>
            <a:endParaRPr lang="en-US" sz="1600" u="sng" dirty="0"/>
          </a:p>
          <a:p>
            <a:pPr marL="0" indent="0">
              <a:buNone/>
            </a:pPr>
            <a:r>
              <a:rPr lang="en-US" sz="1500" dirty="0"/>
              <a:t>			        </a:t>
            </a:r>
            <a:r>
              <a:rPr lang="en-US" dirty="0"/>
              <a:t>Base taken	</a:t>
            </a:r>
            <a:r>
              <a:rPr lang="en-US" sz="1500" dirty="0"/>
              <a:t>		 	</a:t>
            </a:r>
            <a:r>
              <a:rPr lang="en-US" sz="1600" b="1" dirty="0">
                <a:solidFill>
                  <a:srgbClr val="FF0000"/>
                </a:solidFill>
              </a:rPr>
              <a:t>trick</a:t>
            </a:r>
            <a:r>
              <a:rPr lang="en-US" sz="1600" b="1" dirty="0">
                <a:solidFill>
                  <a:srgbClr val="002060"/>
                </a:solidFill>
              </a:rPr>
              <a:t>	</a:t>
            </a:r>
            <a:r>
              <a:rPr lang="en-US" sz="1600" dirty="0"/>
              <a:t>Base taken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57396B42-CC97-4501-A36A-1C7B78503F8C}"/>
              </a:ext>
            </a:extLst>
          </p:cNvPr>
          <p:cNvSpPr/>
          <p:nvPr/>
        </p:nvSpPr>
        <p:spPr>
          <a:xfrm>
            <a:off x="400050" y="5595937"/>
            <a:ext cx="333375" cy="200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8220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82168-7F41-4F95-91F5-0393DFADA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950" y="365125"/>
            <a:ext cx="9201150" cy="1325563"/>
          </a:xfrm>
          <a:solidFill>
            <a:schemeClr val="accent4"/>
          </a:solidFill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/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ACCOUNTING</a:t>
            </a:r>
            <a:endParaRPr lang="en-IN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CFF6E-9142-4E78-A1A9-E6C8BCE9CD9D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bg2">
                <a:lumMod val="1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400" b="1" i="1" u="sng" dirty="0">
                <a:solidFill>
                  <a:srgbClr val="FF0000"/>
                </a:solidFill>
              </a:rPr>
              <a:t>Any form of Accounting which enables a business to be conducted more efficiently can be regarded as Management Accounting</a:t>
            </a:r>
            <a:r>
              <a:rPr lang="en-US" sz="4400" dirty="0"/>
              <a:t>.</a:t>
            </a:r>
          </a:p>
          <a:p>
            <a:r>
              <a:rPr lang="en-US" sz="4400" dirty="0"/>
              <a:t>Management Accounting Aims to Analyse and Interpret accounting information.</a:t>
            </a:r>
            <a:endParaRPr lang="en-IN" sz="4400" dirty="0"/>
          </a:p>
        </p:txBody>
      </p:sp>
    </p:spTree>
    <p:extLst>
      <p:ext uri="{BB962C8B-B14F-4D97-AF65-F5344CB8AC3E}">
        <p14:creationId xmlns:p14="http://schemas.microsoft.com/office/powerpoint/2010/main" val="3042386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5BEB5-2F63-4E1C-89F1-CFDD52DCB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875" y="317500"/>
            <a:ext cx="9534526" cy="1325563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pPr algn="ctr"/>
            <a:r>
              <a:rPr lang="en-US" sz="4800" b="1" u="sng" dirty="0"/>
              <a:t>VERTICAL FINANCIAL STATEMENTS</a:t>
            </a:r>
            <a:endParaRPr lang="en-IN" sz="48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3AB5D-D846-4E57-AF03-37B7BC61F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481387"/>
          </a:xfrm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514350" indent="-514350">
              <a:buFont typeface="+mj-lt"/>
              <a:buAutoNum type="arabicParenR"/>
            </a:pPr>
            <a:r>
              <a:rPr lang="en-IN" b="1" u="sng" dirty="0">
                <a:solidFill>
                  <a:srgbClr val="FF0000"/>
                </a:solidFill>
              </a:rPr>
              <a:t>VERTICAL BALANCE SHEET</a:t>
            </a:r>
            <a:r>
              <a:rPr lang="en-IN" dirty="0"/>
              <a:t>	  </a:t>
            </a:r>
            <a:r>
              <a:rPr lang="en-IN" b="1" dirty="0">
                <a:solidFill>
                  <a:srgbClr val="00B050"/>
                </a:solidFill>
              </a:rPr>
              <a:t>2) </a:t>
            </a:r>
            <a:r>
              <a:rPr lang="en-IN" b="1" u="sng" dirty="0">
                <a:solidFill>
                  <a:srgbClr val="00B050"/>
                </a:solidFill>
              </a:rPr>
              <a:t>VERTICAL REVENUE STATEMENT /</a:t>
            </a:r>
          </a:p>
          <a:p>
            <a:pPr marL="0" indent="0">
              <a:buNone/>
            </a:pPr>
            <a:r>
              <a:rPr lang="en-IN" dirty="0"/>
              <a:t>					       </a:t>
            </a:r>
            <a:r>
              <a:rPr lang="en-IN" b="1" u="sng" dirty="0">
                <a:solidFill>
                  <a:srgbClr val="00B050"/>
                </a:solidFill>
              </a:rPr>
              <a:t>VERTICAL PROFIT AND LOSS </a:t>
            </a:r>
            <a:r>
              <a:rPr lang="en-IN" b="1" dirty="0"/>
              <a:t>						        </a:t>
            </a:r>
            <a:r>
              <a:rPr lang="en-IN" b="1" u="sng" dirty="0">
                <a:solidFill>
                  <a:srgbClr val="00B050"/>
                </a:solidFill>
              </a:rPr>
              <a:t>STATEMENT / VERTICAL INCOME </a:t>
            </a:r>
            <a:r>
              <a:rPr lang="en-IN" b="1" dirty="0"/>
              <a:t>					        </a:t>
            </a:r>
            <a:r>
              <a:rPr lang="en-IN" b="1" u="sng" dirty="0">
                <a:solidFill>
                  <a:srgbClr val="00B050"/>
                </a:solidFill>
              </a:rPr>
              <a:t>STATEMENT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6D25D02-4357-4AEF-8B03-1AFB5AECCD5D}"/>
              </a:ext>
            </a:extLst>
          </p:cNvPr>
          <p:cNvCxnSpPr>
            <a:cxnSpLocks/>
          </p:cNvCxnSpPr>
          <p:nvPr/>
        </p:nvCxnSpPr>
        <p:spPr>
          <a:xfrm flipV="1">
            <a:off x="5476875" y="1200150"/>
            <a:ext cx="0" cy="985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DE35DD2-1C85-4044-8F2B-D793A36B4CE4}"/>
              </a:ext>
            </a:extLst>
          </p:cNvPr>
          <p:cNvCxnSpPr/>
          <p:nvPr/>
        </p:nvCxnSpPr>
        <p:spPr>
          <a:xfrm>
            <a:off x="3171825" y="2185988"/>
            <a:ext cx="46101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416D2E7-1C3E-47ED-A00E-C1AACB24031C}"/>
              </a:ext>
            </a:extLst>
          </p:cNvPr>
          <p:cNvCxnSpPr/>
          <p:nvPr/>
        </p:nvCxnSpPr>
        <p:spPr>
          <a:xfrm>
            <a:off x="3171825" y="2185988"/>
            <a:ext cx="0" cy="414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FCA9E9-1A6D-4465-B6CB-F6591075E1A7}"/>
              </a:ext>
            </a:extLst>
          </p:cNvPr>
          <p:cNvCxnSpPr/>
          <p:nvPr/>
        </p:nvCxnSpPr>
        <p:spPr>
          <a:xfrm>
            <a:off x="7781925" y="2185988"/>
            <a:ext cx="0" cy="414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562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8FE8C-F269-4244-9F3A-8D4898A4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175" y="365125"/>
            <a:ext cx="9248776" cy="1325563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en-IN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en-IN" sz="4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BALANCE SHEET</a:t>
            </a:r>
            <a:endParaRPr lang="en-IN" sz="4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32B13-1B68-4D97-8698-5361A14AF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1" y="1690688"/>
            <a:ext cx="12011024" cy="4486275"/>
          </a:xfrm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514350" indent="-514350">
              <a:buAutoNum type="alphaUcParenR"/>
            </a:pPr>
            <a:r>
              <a:rPr lang="en-IN" b="1" u="sng" dirty="0">
                <a:solidFill>
                  <a:srgbClr val="C00000"/>
                </a:solidFill>
              </a:rPr>
              <a:t>SOURCES OF FUNDS</a:t>
            </a:r>
            <a:r>
              <a:rPr lang="en-IN" dirty="0"/>
              <a:t>				</a:t>
            </a:r>
            <a:r>
              <a:rPr lang="en-IN" b="1" dirty="0">
                <a:solidFill>
                  <a:srgbClr val="00B050"/>
                </a:solidFill>
              </a:rPr>
              <a:t>B) </a:t>
            </a:r>
            <a:r>
              <a:rPr lang="en-IN" b="1" u="sng" dirty="0">
                <a:solidFill>
                  <a:srgbClr val="00B050"/>
                </a:solidFill>
              </a:rPr>
              <a:t>APPLICATION OF FUNDS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a) </a:t>
            </a:r>
            <a:r>
              <a:rPr lang="en-IN" b="1" u="sng" dirty="0">
                <a:solidFill>
                  <a:schemeClr val="accent2">
                    <a:lumMod val="50000"/>
                  </a:schemeClr>
                </a:solidFill>
              </a:rPr>
              <a:t>Own Funds</a:t>
            </a:r>
            <a:r>
              <a:rPr lang="en-IN" dirty="0"/>
              <a:t>	</a:t>
            </a:r>
            <a:r>
              <a:rPr lang="en-IN" b="1" dirty="0">
                <a:solidFill>
                  <a:srgbClr val="002060"/>
                </a:solidFill>
              </a:rPr>
              <a:t>b) </a:t>
            </a:r>
            <a:r>
              <a:rPr lang="en-IN" b="1" u="sng" dirty="0">
                <a:solidFill>
                  <a:srgbClr val="002060"/>
                </a:solidFill>
              </a:rPr>
              <a:t>Loan Funds</a:t>
            </a:r>
            <a:r>
              <a:rPr lang="en-IN" dirty="0"/>
              <a:t>	</a:t>
            </a:r>
            <a:r>
              <a:rPr lang="en-IN" b="1" dirty="0">
                <a:solidFill>
                  <a:srgbClr val="FF0000"/>
                </a:solidFill>
              </a:rPr>
              <a:t>a) </a:t>
            </a:r>
            <a:r>
              <a:rPr lang="en-IN" b="1" u="sng" dirty="0">
                <a:solidFill>
                  <a:srgbClr val="FF0000"/>
                </a:solidFill>
              </a:rPr>
              <a:t>Fixed Assets</a:t>
            </a:r>
            <a:r>
              <a:rPr lang="en-IN" b="1" dirty="0">
                <a:solidFill>
                  <a:srgbClr val="FF0000"/>
                </a:solidFill>
              </a:rPr>
              <a:t> </a:t>
            </a:r>
            <a:r>
              <a:rPr lang="en-IN" b="1" dirty="0">
                <a:solidFill>
                  <a:schemeClr val="accent1"/>
                </a:solidFill>
              </a:rPr>
              <a:t>b) </a:t>
            </a:r>
            <a:r>
              <a:rPr lang="en-IN" b="1" u="sng" dirty="0">
                <a:solidFill>
                  <a:schemeClr val="accent1"/>
                </a:solidFill>
              </a:rPr>
              <a:t>Investments</a:t>
            </a:r>
            <a:r>
              <a:rPr lang="en-IN" b="1" dirty="0">
                <a:solidFill>
                  <a:schemeClr val="accent1"/>
                </a:solidFill>
              </a:rPr>
              <a:t> </a:t>
            </a: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c) </a:t>
            </a:r>
            <a:r>
              <a:rPr lang="en-IN" b="1" u="sng" dirty="0">
                <a:solidFill>
                  <a:schemeClr val="accent2">
                    <a:lumMod val="50000"/>
                  </a:schemeClr>
                </a:solidFill>
              </a:rPr>
              <a:t>Working</a:t>
            </a:r>
          </a:p>
          <a:p>
            <a:pPr marL="0" indent="0">
              <a:buNone/>
            </a:pPr>
            <a:r>
              <a:rPr lang="en-IN" dirty="0"/>
              <a:t>						  </a:t>
            </a:r>
            <a:r>
              <a:rPr lang="en-IN" b="1" i="1" u="sng" dirty="0">
                <a:solidFill>
                  <a:schemeClr val="accent2">
                    <a:lumMod val="50000"/>
                  </a:schemeClr>
                </a:solidFill>
              </a:rPr>
              <a:t>Capital</a:t>
            </a:r>
            <a:r>
              <a:rPr lang="en-IN" i="1" u="sng" dirty="0">
                <a:solidFill>
                  <a:schemeClr val="accent2">
                    <a:lumMod val="50000"/>
                  </a:schemeClr>
                </a:solidFill>
              </a:rPr>
              <a:t> (Current Assets- Current Liabilities)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394D48C-9823-47F9-801F-9B6DE91C9835}"/>
              </a:ext>
            </a:extLst>
          </p:cNvPr>
          <p:cNvCxnSpPr/>
          <p:nvPr/>
        </p:nvCxnSpPr>
        <p:spPr>
          <a:xfrm>
            <a:off x="5724525" y="1295400"/>
            <a:ext cx="0" cy="1000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BE39F7D-EB0D-4FCE-80DC-C05A267E907F}"/>
              </a:ext>
            </a:extLst>
          </p:cNvPr>
          <p:cNvCxnSpPr/>
          <p:nvPr/>
        </p:nvCxnSpPr>
        <p:spPr>
          <a:xfrm>
            <a:off x="2971800" y="2295525"/>
            <a:ext cx="533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6C19518-C78C-414E-9493-2D3AF98294E0}"/>
              </a:ext>
            </a:extLst>
          </p:cNvPr>
          <p:cNvCxnSpPr>
            <a:cxnSpLocks/>
          </p:cNvCxnSpPr>
          <p:nvPr/>
        </p:nvCxnSpPr>
        <p:spPr>
          <a:xfrm>
            <a:off x="2981325" y="2295525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824E79A-337F-4A37-8BC7-2494E59F6A24}"/>
              </a:ext>
            </a:extLst>
          </p:cNvPr>
          <p:cNvCxnSpPr/>
          <p:nvPr/>
        </p:nvCxnSpPr>
        <p:spPr>
          <a:xfrm>
            <a:off x="8305800" y="2295525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E3E3797-692E-4AD1-B1C6-58509112B767}"/>
              </a:ext>
            </a:extLst>
          </p:cNvPr>
          <p:cNvCxnSpPr/>
          <p:nvPr/>
        </p:nvCxnSpPr>
        <p:spPr>
          <a:xfrm>
            <a:off x="2381250" y="3095625"/>
            <a:ext cx="0" cy="6667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10BBB64-C1B2-416D-A8BA-32C014ED0390}"/>
              </a:ext>
            </a:extLst>
          </p:cNvPr>
          <p:cNvCxnSpPr/>
          <p:nvPr/>
        </p:nvCxnSpPr>
        <p:spPr>
          <a:xfrm>
            <a:off x="1238250" y="3762375"/>
            <a:ext cx="22764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0A19906-3D21-4947-BA54-9E002C5A2166}"/>
              </a:ext>
            </a:extLst>
          </p:cNvPr>
          <p:cNvCxnSpPr/>
          <p:nvPr/>
        </p:nvCxnSpPr>
        <p:spPr>
          <a:xfrm>
            <a:off x="1247775" y="3762375"/>
            <a:ext cx="0" cy="447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1AE97B6-6A04-46CF-BE95-A9FDFC59782B}"/>
              </a:ext>
            </a:extLst>
          </p:cNvPr>
          <p:cNvCxnSpPr/>
          <p:nvPr/>
        </p:nvCxnSpPr>
        <p:spPr>
          <a:xfrm>
            <a:off x="3514725" y="3762375"/>
            <a:ext cx="0" cy="438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0210A06-B103-47D4-9E5E-AE608BB1A74C}"/>
              </a:ext>
            </a:extLst>
          </p:cNvPr>
          <p:cNvCxnSpPr/>
          <p:nvPr/>
        </p:nvCxnSpPr>
        <p:spPr>
          <a:xfrm>
            <a:off x="8591550" y="3095625"/>
            <a:ext cx="0" cy="66675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85377EC-E825-4981-8CBF-84E4A3E5EE49}"/>
              </a:ext>
            </a:extLst>
          </p:cNvPr>
          <p:cNvCxnSpPr/>
          <p:nvPr/>
        </p:nvCxnSpPr>
        <p:spPr>
          <a:xfrm>
            <a:off x="6772275" y="3762375"/>
            <a:ext cx="422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F73E2A6-CD1B-442F-B427-357D915594C9}"/>
              </a:ext>
            </a:extLst>
          </p:cNvPr>
          <p:cNvCxnSpPr/>
          <p:nvPr/>
        </p:nvCxnSpPr>
        <p:spPr>
          <a:xfrm>
            <a:off x="6772275" y="3762375"/>
            <a:ext cx="0" cy="438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DC05BAC-864B-46D4-A3FA-E9FB93642E97}"/>
              </a:ext>
            </a:extLst>
          </p:cNvPr>
          <p:cNvCxnSpPr/>
          <p:nvPr/>
        </p:nvCxnSpPr>
        <p:spPr>
          <a:xfrm>
            <a:off x="8591550" y="3762375"/>
            <a:ext cx="0" cy="447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0FB7E74-9A8A-4CB1-9D3A-0E8E4C3604BF}"/>
              </a:ext>
            </a:extLst>
          </p:cNvPr>
          <p:cNvCxnSpPr/>
          <p:nvPr/>
        </p:nvCxnSpPr>
        <p:spPr>
          <a:xfrm>
            <a:off x="10953750" y="3762375"/>
            <a:ext cx="0" cy="447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971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FA27C-285B-48C4-8D2E-3004F9C88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636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BALANCE SHEET FORMAT</a:t>
            </a:r>
            <a:endParaRPr lang="en-IN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01DFB2C-6CA1-4038-89F5-B3024FB65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0774463"/>
              </p:ext>
            </p:extLst>
          </p:nvPr>
        </p:nvGraphicFramePr>
        <p:xfrm>
          <a:off x="838200" y="841375"/>
          <a:ext cx="10515600" cy="5957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3496055337"/>
                    </a:ext>
                  </a:extLst>
                </a:gridCol>
                <a:gridCol w="6915150">
                  <a:extLst>
                    <a:ext uri="{9D8B030D-6E8A-4147-A177-3AD203B41FA5}">
                      <a16:colId xmlns:a16="http://schemas.microsoft.com/office/drawing/2014/main" val="177012188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80977654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58508264"/>
                    </a:ext>
                  </a:extLst>
                </a:gridCol>
              </a:tblGrid>
              <a:tr h="397193">
                <a:tc>
                  <a:txBody>
                    <a:bodyPr/>
                    <a:lstStyle/>
                    <a:p>
                      <a:r>
                        <a:rPr lang="en-US" dirty="0"/>
                        <a:t>No.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                             PARTICULARS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   ₹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₹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965848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I.</a:t>
                      </a:r>
                      <a:endParaRPr lang="en-IN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FF0000"/>
                          </a:solidFill>
                        </a:rPr>
                        <a:t>SOURCES OF FUNDS</a:t>
                      </a:r>
                      <a:endParaRPr lang="en-IN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136927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1"/>
                          </a:solidFill>
                        </a:rPr>
                        <a:t>1.</a:t>
                      </a:r>
                      <a:endParaRPr lang="en-IN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accent1"/>
                          </a:solidFill>
                        </a:rPr>
                        <a:t>OWNER’S FUNDS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06961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r>
                        <a:rPr lang="en-US" b="1" u="none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A.</a:t>
                      </a:r>
                      <a:endParaRPr lang="en-IN" b="1" u="none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SHARE CAPITAL</a:t>
                      </a:r>
                      <a:endParaRPr lang="en-IN" b="1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86061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B.</a:t>
                      </a:r>
                      <a:endParaRPr lang="en-IN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RESERVES AND SURPLUS</a:t>
                      </a:r>
                      <a:endParaRPr lang="en-IN" b="1" u="sng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30484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r>
                        <a:rPr lang="en-US" b="1" dirty="0"/>
                        <a:t>C.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/>
                        <a:t>Less</a:t>
                      </a:r>
                      <a:r>
                        <a:rPr lang="en-US" dirty="0"/>
                        <a:t>:- </a:t>
                      </a:r>
                      <a:r>
                        <a:rPr lang="en-US" b="1" u="sng" dirty="0">
                          <a:solidFill>
                            <a:srgbClr val="FF0000"/>
                          </a:solidFill>
                        </a:rPr>
                        <a:t>Losses and Fictitious Assets</a:t>
                      </a:r>
                      <a:endParaRPr lang="en-IN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255506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</a:t>
                      </a:r>
                      <a:r>
                        <a:rPr lang="en-US" dirty="0"/>
                        <a:t>) Profit and Loss A/c – Debit Balance                                                    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206224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ii) Miscellaneous Expenditure not written off                                      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(xx)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251894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Net Reserves and Surplus</a:t>
                      </a:r>
                      <a:endParaRPr lang="en-IN" b="1" u="sng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177280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accent1"/>
                          </a:solidFill>
                        </a:rPr>
                        <a:t>OWN FUNDS </a:t>
                      </a:r>
                      <a:r>
                        <a:rPr lang="en-US" b="1" u="none" dirty="0">
                          <a:solidFill>
                            <a:schemeClr val="tx1"/>
                          </a:solidFill>
                        </a:rPr>
                        <a:t>OR</a:t>
                      </a:r>
                      <a:r>
                        <a:rPr lang="en-US" b="1" u="none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b="1" u="sng" dirty="0">
                          <a:solidFill>
                            <a:schemeClr val="accent1"/>
                          </a:solidFill>
                        </a:rPr>
                        <a:t>NET WORTH</a:t>
                      </a:r>
                      <a:endParaRPr lang="en-IN" b="1" u="sng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266101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r>
                        <a:rPr lang="en-US" b="1" u="none" dirty="0">
                          <a:solidFill>
                            <a:srgbClr val="FF0000"/>
                          </a:solidFill>
                        </a:rPr>
                        <a:t>2. </a:t>
                      </a:r>
                      <a:endParaRPr lang="en-IN" b="1" u="non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FF0000"/>
                          </a:solidFill>
                        </a:rPr>
                        <a:t>LOAN FUNDS</a:t>
                      </a:r>
                      <a:r>
                        <a:rPr lang="en-US" b="1" u="none" dirty="0">
                          <a:solidFill>
                            <a:srgbClr val="FF0000"/>
                          </a:solidFill>
                        </a:rPr>
                        <a:t> / </a:t>
                      </a:r>
                      <a:r>
                        <a:rPr lang="en-US" b="1" u="sng" dirty="0">
                          <a:solidFill>
                            <a:srgbClr val="FF0000"/>
                          </a:solidFill>
                        </a:rPr>
                        <a:t>OWED FUNDS</a:t>
                      </a:r>
                      <a:endParaRPr lang="en-IN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23985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r>
                        <a:rPr lang="en-US" dirty="0"/>
                        <a:t>A.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Secured / Long term Loans (Debentures, Bonds, Bank Loan)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779792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r>
                        <a:rPr lang="en-US" dirty="0"/>
                        <a:t>B.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Unsecured Loans (Public Deposits, Loan from Directors)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238710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sng" dirty="0">
                          <a:solidFill>
                            <a:srgbClr val="FF0000"/>
                          </a:solidFill>
                        </a:rPr>
                        <a:t>LOAN FUNDS</a:t>
                      </a:r>
                      <a:r>
                        <a:rPr lang="en-US" b="1" u="none" dirty="0">
                          <a:solidFill>
                            <a:srgbClr val="FF0000"/>
                          </a:solidFill>
                        </a:rPr>
                        <a:t> / </a:t>
                      </a:r>
                      <a:r>
                        <a:rPr lang="en-US" b="1" u="sng" dirty="0">
                          <a:solidFill>
                            <a:srgbClr val="FF0000"/>
                          </a:solidFill>
                        </a:rPr>
                        <a:t>OWED FUNDS</a:t>
                      </a:r>
                      <a:endParaRPr lang="en-IN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648640"/>
                  </a:ext>
                </a:extLst>
              </a:tr>
              <a:tr h="397193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sng" dirty="0">
                          <a:solidFill>
                            <a:srgbClr val="00B050"/>
                          </a:solidFill>
                        </a:rPr>
                        <a:t>TOTAL FUNDS AVAILABLE</a:t>
                      </a:r>
                      <a:r>
                        <a:rPr lang="en-US" b="1" u="none" dirty="0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en-US" b="1" u="sng" dirty="0">
                          <a:solidFill>
                            <a:srgbClr val="00B050"/>
                          </a:solidFill>
                        </a:rPr>
                        <a:t>CAPITAL EMPLOYED</a:t>
                      </a:r>
                      <a:endParaRPr lang="en-IN" b="1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/>
                        <a:t>XXX</a:t>
                      </a:r>
                      <a:endParaRPr lang="en-IN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163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3859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FA27C-285B-48C4-8D2E-3004F9C88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901"/>
            <a:ext cx="10515600" cy="8636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BALANCE SHEET FORMAT</a:t>
            </a:r>
            <a:endParaRPr lang="en-IN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01DFB2C-6CA1-4038-89F5-B3024FB65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909664"/>
              </p:ext>
            </p:extLst>
          </p:nvPr>
        </p:nvGraphicFramePr>
        <p:xfrm>
          <a:off x="838200" y="952501"/>
          <a:ext cx="10515600" cy="5597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3496055337"/>
                    </a:ext>
                  </a:extLst>
                </a:gridCol>
                <a:gridCol w="7210425">
                  <a:extLst>
                    <a:ext uri="{9D8B030D-6E8A-4147-A177-3AD203B41FA5}">
                      <a16:colId xmlns:a16="http://schemas.microsoft.com/office/drawing/2014/main" val="1770121888"/>
                    </a:ext>
                  </a:extLst>
                </a:gridCol>
                <a:gridCol w="1323975">
                  <a:extLst>
                    <a:ext uri="{9D8B030D-6E8A-4147-A177-3AD203B41FA5}">
                      <a16:colId xmlns:a16="http://schemas.microsoft.com/office/drawing/2014/main" val="3809776542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858508264"/>
                    </a:ext>
                  </a:extLst>
                </a:gridCol>
              </a:tblGrid>
              <a:tr h="479714">
                <a:tc>
                  <a:txBody>
                    <a:bodyPr/>
                    <a:lstStyle/>
                    <a:p>
                      <a:r>
                        <a:rPr lang="en-US" dirty="0"/>
                        <a:t>No.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                             PARTICULARS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   ₹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₹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965848"/>
                  </a:ext>
                </a:extLst>
              </a:tr>
              <a:tr h="479714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II.</a:t>
                      </a:r>
                      <a:endParaRPr lang="en-IN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C00000"/>
                          </a:solidFill>
                        </a:rPr>
                        <a:t>APPLICATION OF FUNDS</a:t>
                      </a:r>
                      <a:endParaRPr lang="en-IN" b="1" u="sng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136927"/>
                  </a:ext>
                </a:extLst>
              </a:tr>
              <a:tr h="479714">
                <a:tc>
                  <a:txBody>
                    <a:bodyPr/>
                    <a:lstStyle/>
                    <a:p>
                      <a:r>
                        <a:rPr lang="en-US" b="1" u="none" dirty="0">
                          <a:solidFill>
                            <a:srgbClr val="7030A0"/>
                          </a:solidFill>
                        </a:rPr>
                        <a:t>1.</a:t>
                      </a:r>
                      <a:endParaRPr lang="en-IN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7030A0"/>
                          </a:solidFill>
                        </a:rPr>
                        <a:t>FIXED ASSETS</a:t>
                      </a:r>
                      <a:endParaRPr lang="en-IN" b="1" u="sng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06961"/>
                  </a:ext>
                </a:extLst>
              </a:tr>
              <a:tr h="479714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A.</a:t>
                      </a:r>
                      <a:endParaRPr lang="en-IN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C00000"/>
                          </a:solidFill>
                        </a:rPr>
                        <a:t>Tangible Asset</a:t>
                      </a:r>
                      <a:r>
                        <a:rPr lang="en-US" b="1" u="none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(Building, Machineries etc.)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86061"/>
                  </a:ext>
                </a:extLst>
              </a:tr>
              <a:tr h="47971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accent1"/>
                          </a:solidFill>
                        </a:rPr>
                        <a:t>Original Cost </a:t>
                      </a:r>
                      <a:r>
                        <a:rPr lang="en-US" b="1" u="sng" dirty="0"/>
                        <a:t>Less </a:t>
                      </a:r>
                      <a:r>
                        <a:rPr lang="en-US" b="1" u="sng" dirty="0">
                          <a:solidFill>
                            <a:schemeClr val="accent2"/>
                          </a:solidFill>
                        </a:rPr>
                        <a:t>Depreciation</a:t>
                      </a:r>
                      <a:endParaRPr lang="en-IN" b="1" u="sng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30484"/>
                  </a:ext>
                </a:extLst>
              </a:tr>
              <a:tr h="479714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B.</a:t>
                      </a:r>
                      <a:endParaRPr lang="en-IN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Intangible Asset</a:t>
                      </a:r>
                      <a:r>
                        <a:rPr lang="en-US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(Goodwill, Patents etc.)</a:t>
                      </a:r>
                      <a:endParaRPr lang="en-IN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255506"/>
                  </a:ext>
                </a:extLst>
              </a:tr>
              <a:tr h="479714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7030A0"/>
                          </a:solidFill>
                        </a:rPr>
                        <a:t>2.</a:t>
                      </a:r>
                      <a:endParaRPr lang="en-IN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7030A0"/>
                          </a:solidFill>
                        </a:rPr>
                        <a:t>LONG TERM OR TRADE INVESTMENTS</a:t>
                      </a:r>
                      <a:r>
                        <a:rPr lang="en-US" b="1" dirty="0">
                          <a:solidFill>
                            <a:srgbClr val="7030A0"/>
                          </a:solidFill>
                        </a:rPr>
                        <a:t> (Investment in Govt. securities etc.)</a:t>
                      </a:r>
                      <a:endParaRPr lang="en-IN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206224"/>
                  </a:ext>
                </a:extLst>
              </a:tr>
              <a:tr h="479714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3.</a:t>
                      </a:r>
                      <a:endParaRPr lang="en-IN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FF0000"/>
                          </a:solidFill>
                        </a:rPr>
                        <a:t>WORKING CAPITAL</a:t>
                      </a:r>
                      <a:endParaRPr lang="en-IN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251894"/>
                  </a:ext>
                </a:extLst>
              </a:tr>
              <a:tr h="479714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2060"/>
                          </a:solidFill>
                        </a:rPr>
                        <a:t>A.</a:t>
                      </a:r>
                      <a:endParaRPr lang="en-IN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002060"/>
                          </a:solidFill>
                        </a:rPr>
                        <a:t>Current Assets</a:t>
                      </a:r>
                      <a:r>
                        <a:rPr lang="en-US" b="0" u="none" dirty="0">
                          <a:solidFill>
                            <a:srgbClr val="002060"/>
                          </a:solidFill>
                        </a:rPr>
                        <a:t> [Quick + Non-Quick Current Assets (Non-Quick Current Assets </a:t>
                      </a:r>
                      <a:r>
                        <a:rPr lang="en-US" b="0" u="sng" dirty="0">
                          <a:solidFill>
                            <a:srgbClr val="002060"/>
                          </a:solidFill>
                        </a:rPr>
                        <a:t>e.g</a:t>
                      </a:r>
                      <a:r>
                        <a:rPr lang="en-US" b="0" u="none" dirty="0">
                          <a:solidFill>
                            <a:srgbClr val="002060"/>
                          </a:solidFill>
                        </a:rPr>
                        <a:t>.- Inventories &amp; Prepayments)]</a:t>
                      </a:r>
                      <a:endParaRPr lang="en-IN" b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177280"/>
                  </a:ext>
                </a:extLst>
              </a:tr>
              <a:tr h="479714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F0"/>
                          </a:solidFill>
                        </a:rPr>
                        <a:t>B.</a:t>
                      </a:r>
                      <a:endParaRPr lang="en-IN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tx1"/>
                          </a:solidFill>
                        </a:rPr>
                        <a:t>Less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:- </a:t>
                      </a:r>
                      <a:r>
                        <a:rPr lang="en-US" b="1" u="sng" dirty="0">
                          <a:solidFill>
                            <a:srgbClr val="00B0F0"/>
                          </a:solidFill>
                        </a:rPr>
                        <a:t>Current Liabilities</a:t>
                      </a:r>
                      <a:r>
                        <a:rPr lang="en-US" b="0" u="none" dirty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en-US" b="0" u="none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b="0" u="none" dirty="0">
                          <a:solidFill>
                            <a:srgbClr val="00B0F0"/>
                          </a:solidFill>
                        </a:rPr>
                        <a:t>Quick + Non-Quick Current Liabilities </a:t>
                      </a:r>
                      <a:r>
                        <a:rPr lang="en-US" b="0" u="none" dirty="0">
                          <a:solidFill>
                            <a:schemeClr val="tx1"/>
                          </a:solidFill>
                        </a:rPr>
                        <a:t>(Non-Quick Current Liabilities </a:t>
                      </a:r>
                      <a:r>
                        <a:rPr lang="en-US" b="0" u="sng" dirty="0">
                          <a:solidFill>
                            <a:schemeClr val="tx1"/>
                          </a:solidFill>
                        </a:rPr>
                        <a:t>e.g</a:t>
                      </a:r>
                      <a:r>
                        <a:rPr lang="en-US" b="0" u="none" dirty="0">
                          <a:solidFill>
                            <a:schemeClr val="tx1"/>
                          </a:solidFill>
                        </a:rPr>
                        <a:t>.- Bank Overdraft &amp; Cash Credit)]</a:t>
                      </a:r>
                      <a:endParaRPr lang="en-IN" b="1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(xx)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266101"/>
                  </a:ext>
                </a:extLst>
              </a:tr>
              <a:tr h="47971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00B050"/>
                          </a:solidFill>
                        </a:rPr>
                        <a:t>TOTAL FUNDS USED</a:t>
                      </a: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b="1" dirty="0"/>
                        <a:t>OR </a:t>
                      </a:r>
                      <a:r>
                        <a:rPr lang="en-US" b="1" u="sng" dirty="0">
                          <a:solidFill>
                            <a:srgbClr val="00B050"/>
                          </a:solidFill>
                        </a:rPr>
                        <a:t>CAPITAL EMPLOYED</a:t>
                      </a:r>
                      <a:endParaRPr lang="en-IN" b="1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u="s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/>
                        <a:t>XXX</a:t>
                      </a:r>
                      <a:endParaRPr lang="en-IN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2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0642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22B4B-3CEF-4BF0-852C-147AE6CFE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275" y="365125"/>
            <a:ext cx="10144126" cy="1325563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en-US" sz="3600" b="1" u="sng" dirty="0"/>
              <a:t>VERTICAL REVENUE STATEMENT/VERTICAL PROFIT AND LOSS STATEMENT / VERTICAL INCOME STATEMENT</a:t>
            </a:r>
            <a:endParaRPr lang="en-IN" sz="36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1867F-6841-4BF1-BBD2-ACFFB069375C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000" dirty="0"/>
              <a:t>A Proper Financial Analysis is possible only if the </a:t>
            </a:r>
            <a:r>
              <a:rPr lang="en-US" sz="4000" b="1" i="1" u="sng" dirty="0">
                <a:solidFill>
                  <a:srgbClr val="C00000"/>
                </a:solidFill>
              </a:rPr>
              <a:t>Profit is disclosed step by step</a:t>
            </a:r>
            <a:r>
              <a:rPr lang="en-US" sz="4000" dirty="0"/>
              <a:t> i.e. Gross Profit, then Net Operating Profit, followed by Net Profit Before Tax and After Tax and Finally the Profits distributed and retained.</a:t>
            </a:r>
          </a:p>
          <a:p>
            <a:r>
              <a:rPr lang="en-US" sz="4000" dirty="0"/>
              <a:t>Therefore, Vertical Revenue Statement is very </a:t>
            </a:r>
            <a:r>
              <a:rPr lang="en-US" sz="4000" b="1" i="1" u="sng" dirty="0">
                <a:solidFill>
                  <a:srgbClr val="00B050"/>
                </a:solidFill>
              </a:rPr>
              <a:t>useful in Financial Analysis</a:t>
            </a:r>
            <a:r>
              <a:rPr lang="en-US" sz="4000" dirty="0"/>
              <a:t>.</a:t>
            </a:r>
            <a:endParaRPr lang="en-IN" sz="4000" dirty="0"/>
          </a:p>
        </p:txBody>
      </p:sp>
    </p:spTree>
    <p:extLst>
      <p:ext uri="{BB962C8B-B14F-4D97-AF65-F5344CB8AC3E}">
        <p14:creationId xmlns:p14="http://schemas.microsoft.com/office/powerpoint/2010/main" val="3451047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FA27C-285B-48C4-8D2E-3004F9C88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276"/>
            <a:ext cx="10515600" cy="863600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INCOME STATEMENT FORMAT</a:t>
            </a:r>
            <a:endParaRPr lang="en-IN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01DFB2C-6CA1-4038-89F5-B3024FB65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5291313"/>
              </p:ext>
            </p:extLst>
          </p:nvPr>
        </p:nvGraphicFramePr>
        <p:xfrm>
          <a:off x="838200" y="952501"/>
          <a:ext cx="10515600" cy="5737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3496055337"/>
                    </a:ext>
                  </a:extLst>
                </a:gridCol>
                <a:gridCol w="7210425">
                  <a:extLst>
                    <a:ext uri="{9D8B030D-6E8A-4147-A177-3AD203B41FA5}">
                      <a16:colId xmlns:a16="http://schemas.microsoft.com/office/drawing/2014/main" val="1770121888"/>
                    </a:ext>
                  </a:extLst>
                </a:gridCol>
                <a:gridCol w="1323975">
                  <a:extLst>
                    <a:ext uri="{9D8B030D-6E8A-4147-A177-3AD203B41FA5}">
                      <a16:colId xmlns:a16="http://schemas.microsoft.com/office/drawing/2014/main" val="3809776542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858508264"/>
                    </a:ext>
                  </a:extLst>
                </a:gridCol>
              </a:tblGrid>
              <a:tr h="441325">
                <a:tc>
                  <a:txBody>
                    <a:bodyPr/>
                    <a:lstStyle/>
                    <a:p>
                      <a:r>
                        <a:rPr lang="en-US" dirty="0"/>
                        <a:t>No.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                             PARTICULARS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   ₹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₹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965848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1.</a:t>
                      </a:r>
                      <a:endParaRPr lang="en-IN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C00000"/>
                          </a:solidFill>
                        </a:rPr>
                        <a:t>GROSS SALES &amp; SERVICES</a:t>
                      </a:r>
                      <a:endParaRPr lang="en-IN" b="1" u="sng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136927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r>
                        <a:rPr lang="en-US" b="1" u="none" dirty="0">
                          <a:solidFill>
                            <a:srgbClr val="7030A0"/>
                          </a:solidFill>
                        </a:rPr>
                        <a:t>2.</a:t>
                      </a:r>
                      <a:endParaRPr lang="en-IN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tx1"/>
                          </a:solidFill>
                        </a:rPr>
                        <a:t>Less</a:t>
                      </a:r>
                      <a:r>
                        <a:rPr lang="en-US" b="1" u="none" dirty="0">
                          <a:solidFill>
                            <a:schemeClr val="tx1"/>
                          </a:solidFill>
                        </a:rPr>
                        <a:t>:-</a:t>
                      </a:r>
                      <a:r>
                        <a:rPr lang="en-US" b="1" u="none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en-US" b="1" u="sng" dirty="0">
                          <a:solidFill>
                            <a:srgbClr val="7030A0"/>
                          </a:solidFill>
                        </a:rPr>
                        <a:t>Returns &amp; Allowances</a:t>
                      </a:r>
                      <a:endParaRPr lang="en-IN" b="1" u="sng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06961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3.</a:t>
                      </a:r>
                      <a:endParaRPr lang="en-IN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rgbClr val="00B050"/>
                          </a:solidFill>
                        </a:rPr>
                        <a:t>NET SALES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86061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4.</a:t>
                      </a:r>
                      <a:endParaRPr lang="en-IN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tx1"/>
                          </a:solidFill>
                        </a:rPr>
                        <a:t>Less</a:t>
                      </a:r>
                      <a:r>
                        <a:rPr lang="en-US" b="1" u="none" dirty="0">
                          <a:solidFill>
                            <a:schemeClr val="tx1"/>
                          </a:solidFill>
                        </a:rPr>
                        <a:t>:- </a:t>
                      </a:r>
                      <a:r>
                        <a:rPr lang="en-US" b="1" u="sng" dirty="0">
                          <a:solidFill>
                            <a:schemeClr val="accent2"/>
                          </a:solidFill>
                        </a:rPr>
                        <a:t>COST OF GOODS SOLD</a:t>
                      </a:r>
                      <a:endParaRPr lang="en-IN" b="1" u="sng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30484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a) Opening Stock</a:t>
                      </a:r>
                      <a:endParaRPr lang="en-IN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255506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7030A0"/>
                          </a:solidFill>
                        </a:rPr>
                        <a:t>b) Purchases</a:t>
                      </a:r>
                      <a:endParaRPr lang="en-IN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206224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u="none" dirty="0">
                          <a:solidFill>
                            <a:srgbClr val="FF0000"/>
                          </a:solidFill>
                        </a:rPr>
                        <a:t>c) Direct / Manufacturing / Factory Expenses</a:t>
                      </a:r>
                      <a:endParaRPr lang="en-IN" b="0" u="non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251894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u="none" dirty="0">
                          <a:solidFill>
                            <a:srgbClr val="002060"/>
                          </a:solidFill>
                        </a:rPr>
                        <a:t>d) Depreciation on Machinery, Factory Building</a:t>
                      </a:r>
                      <a:endParaRPr lang="en-IN" b="0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xx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177280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u="none" dirty="0">
                          <a:solidFill>
                            <a:srgbClr val="00B0F0"/>
                          </a:solidFill>
                        </a:rPr>
                        <a:t>e) </a:t>
                      </a:r>
                      <a:r>
                        <a:rPr lang="en-US" b="1" u="sng" dirty="0">
                          <a:solidFill>
                            <a:schemeClr val="tx1"/>
                          </a:solidFill>
                        </a:rPr>
                        <a:t>Less</a:t>
                      </a:r>
                      <a:r>
                        <a:rPr lang="en-US" b="1" u="none" dirty="0">
                          <a:solidFill>
                            <a:schemeClr val="tx1"/>
                          </a:solidFill>
                        </a:rPr>
                        <a:t>:- </a:t>
                      </a:r>
                      <a:r>
                        <a:rPr lang="en-US" b="0" u="none" dirty="0">
                          <a:solidFill>
                            <a:srgbClr val="00B0F0"/>
                          </a:solidFill>
                        </a:rPr>
                        <a:t>Closing Stock</a:t>
                      </a:r>
                      <a:endParaRPr lang="en-IN" b="0" u="none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(xx)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266101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u="none" dirty="0">
                          <a:solidFill>
                            <a:srgbClr val="00B050"/>
                          </a:solidFill>
                        </a:rPr>
                        <a:t>f) </a:t>
                      </a:r>
                      <a:r>
                        <a:rPr lang="en-US" b="1" u="sng" dirty="0">
                          <a:solidFill>
                            <a:schemeClr val="tx1"/>
                          </a:solidFill>
                        </a:rPr>
                        <a:t>Less</a:t>
                      </a:r>
                      <a:r>
                        <a:rPr lang="en-US" b="1" u="none" dirty="0">
                          <a:solidFill>
                            <a:schemeClr val="tx1"/>
                          </a:solidFill>
                        </a:rPr>
                        <a:t>:- </a:t>
                      </a:r>
                      <a:r>
                        <a:rPr lang="en-US" b="0" u="none" dirty="0">
                          <a:solidFill>
                            <a:schemeClr val="tx1"/>
                          </a:solidFill>
                        </a:rPr>
                        <a:t>Sale of Scrap</a:t>
                      </a:r>
                      <a:endParaRPr lang="en-IN" b="0" u="none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dirty="0"/>
                        <a:t>(xx)</a:t>
                      </a:r>
                      <a:endParaRPr lang="en-IN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23985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accent2"/>
                          </a:solidFill>
                        </a:rPr>
                        <a:t>COST OF GOODS SOLD</a:t>
                      </a:r>
                      <a:r>
                        <a:rPr lang="en-US" b="1" u="none" dirty="0">
                          <a:solidFill>
                            <a:schemeClr val="accent2"/>
                          </a:solidFill>
                        </a:rPr>
                        <a:t>  </a:t>
                      </a:r>
                      <a:r>
                        <a:rPr lang="en-US" b="0" u="none" dirty="0">
                          <a:solidFill>
                            <a:schemeClr val="tx1"/>
                          </a:solidFill>
                        </a:rPr>
                        <a:t>(a + b + c + d - e - f)</a:t>
                      </a:r>
                      <a:endParaRPr lang="en-IN" b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u="s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dirty="0"/>
                        <a:t>XXX</a:t>
                      </a:r>
                      <a:endParaRPr lang="en-IN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732956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r>
                        <a:rPr lang="en-US" b="1" u="none" dirty="0"/>
                        <a:t>5.</a:t>
                      </a:r>
                      <a:endParaRPr lang="en-IN" b="1" u="non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u="sng" dirty="0">
                          <a:solidFill>
                            <a:schemeClr val="tx1"/>
                          </a:solidFill>
                        </a:rPr>
                        <a:t>GROSS PROFIT</a:t>
                      </a:r>
                      <a:r>
                        <a:rPr lang="en-US" b="1" u="none" dirty="0">
                          <a:solidFill>
                            <a:schemeClr val="tx1"/>
                          </a:solidFill>
                        </a:rPr>
                        <a:t> (3 – 4)</a:t>
                      </a:r>
                      <a:endParaRPr lang="en-IN" b="1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b="1" u="non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u="none" dirty="0"/>
                        <a:t>XXX</a:t>
                      </a:r>
                      <a:endParaRPr lang="en-IN" b="1" u="non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563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5058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FA27C-285B-48C4-8D2E-3004F9C88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63600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INCOME STATEMENT FORMAT</a:t>
            </a:r>
            <a:endParaRPr lang="en-IN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01DFB2C-6CA1-4038-89F5-B3024FB65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462408"/>
              </p:ext>
            </p:extLst>
          </p:nvPr>
        </p:nvGraphicFramePr>
        <p:xfrm>
          <a:off x="838200" y="771526"/>
          <a:ext cx="10515600" cy="6012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3496055337"/>
                    </a:ext>
                  </a:extLst>
                </a:gridCol>
                <a:gridCol w="7210425">
                  <a:extLst>
                    <a:ext uri="{9D8B030D-6E8A-4147-A177-3AD203B41FA5}">
                      <a16:colId xmlns:a16="http://schemas.microsoft.com/office/drawing/2014/main" val="1770121888"/>
                    </a:ext>
                  </a:extLst>
                </a:gridCol>
                <a:gridCol w="1323975">
                  <a:extLst>
                    <a:ext uri="{9D8B030D-6E8A-4147-A177-3AD203B41FA5}">
                      <a16:colId xmlns:a16="http://schemas.microsoft.com/office/drawing/2014/main" val="3809776542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858508264"/>
                    </a:ext>
                  </a:extLst>
                </a:gridCol>
              </a:tblGrid>
              <a:tr h="441325">
                <a:tc>
                  <a:txBody>
                    <a:bodyPr/>
                    <a:lstStyle/>
                    <a:p>
                      <a:r>
                        <a:rPr lang="en-US" sz="1600" dirty="0"/>
                        <a:t>No.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                                   PARTICULARS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         ₹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      ₹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965848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6.</a:t>
                      </a:r>
                      <a:endParaRPr lang="en-IN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sng" dirty="0">
                          <a:solidFill>
                            <a:schemeClr val="tx1"/>
                          </a:solidFill>
                        </a:rPr>
                        <a:t>Less</a:t>
                      </a:r>
                      <a:r>
                        <a:rPr lang="en-US" sz="1600" b="1" u="none" dirty="0">
                          <a:solidFill>
                            <a:schemeClr val="tx1"/>
                          </a:solidFill>
                        </a:rPr>
                        <a:t>:- </a:t>
                      </a:r>
                      <a:r>
                        <a:rPr lang="en-US" sz="1600" b="1" u="sng" dirty="0">
                          <a:solidFill>
                            <a:srgbClr val="C00000"/>
                          </a:solidFill>
                        </a:rPr>
                        <a:t>Operating Expenses</a:t>
                      </a:r>
                      <a:endParaRPr lang="en-IN" sz="1600" b="1" u="sng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136927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sz="1600" b="1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none" dirty="0">
                          <a:solidFill>
                            <a:srgbClr val="7030A0"/>
                          </a:solidFill>
                        </a:rPr>
                        <a:t>a) </a:t>
                      </a:r>
                      <a:r>
                        <a:rPr lang="en-US" sz="1600" b="1" u="sng" dirty="0">
                          <a:solidFill>
                            <a:srgbClr val="7030A0"/>
                          </a:solidFill>
                        </a:rPr>
                        <a:t>Office &amp; Administration Expenses</a:t>
                      </a:r>
                      <a:endParaRPr lang="en-IN" sz="1600" b="1" u="sng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xx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06961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none" dirty="0">
                          <a:solidFill>
                            <a:srgbClr val="00B050"/>
                          </a:solidFill>
                        </a:rPr>
                        <a:t>b) </a:t>
                      </a:r>
                      <a:r>
                        <a:rPr lang="en-US" sz="1600" b="1" u="sng" dirty="0">
                          <a:solidFill>
                            <a:srgbClr val="00B050"/>
                          </a:solidFill>
                        </a:rPr>
                        <a:t>Selling &amp; Distribution Expenses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xx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86061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sz="16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none" dirty="0">
                          <a:solidFill>
                            <a:schemeClr val="accent2"/>
                          </a:solidFill>
                        </a:rPr>
                        <a:t>c) </a:t>
                      </a:r>
                      <a:r>
                        <a:rPr lang="en-US" sz="1600" b="1" u="sng" dirty="0">
                          <a:solidFill>
                            <a:schemeClr val="accent2"/>
                          </a:solidFill>
                        </a:rPr>
                        <a:t>Finance Charges (Bank Charges)</a:t>
                      </a:r>
                      <a:endParaRPr lang="en-IN" sz="1600" b="1" u="sng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xx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30484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sz="16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Total Operating Expenses (Except Interest) (a + b + c)</a:t>
                      </a:r>
                      <a:endParaRPr lang="en-IN" sz="16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XX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255506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7030A0"/>
                          </a:solidFill>
                        </a:rPr>
                        <a:t>7.</a:t>
                      </a:r>
                      <a:endParaRPr lang="en-IN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sng" dirty="0">
                          <a:solidFill>
                            <a:srgbClr val="7030A0"/>
                          </a:solidFill>
                        </a:rPr>
                        <a:t>Operating Profit Before Interest</a:t>
                      </a:r>
                      <a:endParaRPr lang="en-IN" sz="1600" b="1" u="sng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XX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206224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8.</a:t>
                      </a:r>
                      <a:endParaRPr lang="en-IN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sng" dirty="0">
                          <a:solidFill>
                            <a:schemeClr val="tx1"/>
                          </a:solidFill>
                        </a:rPr>
                        <a:t>Less</a:t>
                      </a:r>
                      <a:r>
                        <a:rPr lang="en-US" sz="1600" b="1" u="none" dirty="0">
                          <a:solidFill>
                            <a:schemeClr val="tx1"/>
                          </a:solidFill>
                        </a:rPr>
                        <a:t>:- </a:t>
                      </a:r>
                      <a:r>
                        <a:rPr lang="en-US" sz="1600" b="1" u="sng" dirty="0">
                          <a:solidFill>
                            <a:schemeClr val="tx1"/>
                          </a:solidFill>
                        </a:rPr>
                        <a:t>Interest</a:t>
                      </a:r>
                      <a:endParaRPr lang="en-IN" sz="1600" b="1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xx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251894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9.</a:t>
                      </a:r>
                      <a:endParaRPr lang="en-IN" sz="1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sng" dirty="0">
                          <a:solidFill>
                            <a:srgbClr val="002060"/>
                          </a:solidFill>
                        </a:rPr>
                        <a:t>Net Profit after Interest</a:t>
                      </a:r>
                      <a:endParaRPr lang="en-IN" sz="1600" b="1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XX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177280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B0F0"/>
                          </a:solidFill>
                        </a:rPr>
                        <a:t>10.</a:t>
                      </a:r>
                      <a:endParaRPr lang="en-IN" sz="16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sng" dirty="0">
                          <a:solidFill>
                            <a:schemeClr val="tx1"/>
                          </a:solidFill>
                        </a:rPr>
                        <a:t>Add</a:t>
                      </a:r>
                      <a:r>
                        <a:rPr lang="en-US" sz="1600" b="1" u="none" dirty="0">
                          <a:solidFill>
                            <a:schemeClr val="tx1"/>
                          </a:solidFill>
                        </a:rPr>
                        <a:t>:- </a:t>
                      </a:r>
                      <a:r>
                        <a:rPr lang="en-US" sz="1600" b="1" u="sng" dirty="0">
                          <a:solidFill>
                            <a:srgbClr val="00B0F0"/>
                          </a:solidFill>
                        </a:rPr>
                        <a:t>Net Non-Operating Income</a:t>
                      </a:r>
                      <a:endParaRPr lang="en-IN" sz="1600" b="1" u="sng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266101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u="none" dirty="0">
                          <a:solidFill>
                            <a:srgbClr val="00B050"/>
                          </a:solidFill>
                        </a:rPr>
                        <a:t>a) Non-Operating Income </a:t>
                      </a:r>
                      <a:r>
                        <a:rPr lang="en-US" sz="1600" b="0" u="none" dirty="0">
                          <a:solidFill>
                            <a:schemeClr val="tx1"/>
                          </a:solidFill>
                        </a:rPr>
                        <a:t>(Dividend on shares/Interest received or receivable, Profit on sale of Asset, Damages received, royalty received, Share Transfer Fees received)</a:t>
                      </a:r>
                      <a:endParaRPr lang="en-IN" sz="1600" b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/>
                        <a:t>xx</a:t>
                      </a:r>
                      <a:endParaRPr lang="en-IN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23985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endParaRPr lang="en-IN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none" dirty="0">
                          <a:solidFill>
                            <a:schemeClr val="tx1"/>
                          </a:solidFill>
                        </a:rPr>
                        <a:t>b) </a:t>
                      </a:r>
                      <a:r>
                        <a:rPr lang="en-US" sz="1600" b="1" u="sng" dirty="0">
                          <a:solidFill>
                            <a:schemeClr val="tx1"/>
                          </a:solidFill>
                        </a:rPr>
                        <a:t>Less</a:t>
                      </a:r>
                      <a:r>
                        <a:rPr lang="en-US" sz="1600" b="0" u="none" dirty="0">
                          <a:solidFill>
                            <a:schemeClr val="tx1"/>
                          </a:solidFill>
                        </a:rPr>
                        <a:t>:- </a:t>
                      </a:r>
                      <a:r>
                        <a:rPr lang="en-US" sz="1600" b="0" u="none" dirty="0">
                          <a:solidFill>
                            <a:srgbClr val="FF0000"/>
                          </a:solidFill>
                        </a:rPr>
                        <a:t>Non-Operating Expenses </a:t>
                      </a:r>
                      <a:r>
                        <a:rPr lang="en-US" sz="1600" b="0" u="none" dirty="0">
                          <a:solidFill>
                            <a:schemeClr val="tx1"/>
                          </a:solidFill>
                        </a:rPr>
                        <a:t>(Loss on sale of Asset, Damages paid, Fine or Penalty paid, Fictitious Assets/Deferred revenue expenses. w/off)</a:t>
                      </a:r>
                      <a:endParaRPr lang="en-IN" sz="1600" b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/>
                        <a:t>(xx)</a:t>
                      </a:r>
                      <a:endParaRPr lang="en-IN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none" dirty="0"/>
                        <a:t>XX</a:t>
                      </a:r>
                      <a:endParaRPr lang="en-IN" sz="160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732956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r>
                        <a:rPr lang="en-US" sz="1600" b="1" u="none" dirty="0"/>
                        <a:t>11.</a:t>
                      </a:r>
                      <a:endParaRPr lang="en-IN" sz="1600" b="1" u="non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u="sng" dirty="0">
                          <a:solidFill>
                            <a:srgbClr val="C00000"/>
                          </a:solidFill>
                        </a:rPr>
                        <a:t>NET PROFIT BEFORE TAX</a:t>
                      </a:r>
                      <a:endParaRPr lang="en-IN" sz="1600" b="1" u="sng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600" b="1" u="non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u="none" dirty="0"/>
                        <a:t>XX</a:t>
                      </a:r>
                      <a:endParaRPr lang="en-IN" sz="1600" b="1" u="non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563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4471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1902</TotalTime>
  <Words>1254</Words>
  <Application>Microsoft Office PowerPoint</Application>
  <PresentationFormat>Widescreen</PresentationFormat>
  <Paragraphs>210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CHAPTER 1</vt:lpstr>
      <vt:lpstr>MANAGEMENT ACCOUNTING</vt:lpstr>
      <vt:lpstr>VERTICAL FINANCIAL STATEMENTS</vt:lpstr>
      <vt:lpstr>1) VERTICAL BALANCE SHEET</vt:lpstr>
      <vt:lpstr>VERTICAL BALANCE SHEET FORMAT</vt:lpstr>
      <vt:lpstr>VERTICAL BALANCE SHEET FORMAT</vt:lpstr>
      <vt:lpstr>VERTICAL REVENUE STATEMENT/VERTICAL PROFIT AND LOSS STATEMENT / VERTICAL INCOME STATEMENT</vt:lpstr>
      <vt:lpstr>VERTICAL INCOME STATEMENT FORMAT</vt:lpstr>
      <vt:lpstr>VERTICAL INCOME STATEMENT FORMAT</vt:lpstr>
      <vt:lpstr>VERTICAL INCOME STATEMENT FORMAT</vt:lpstr>
      <vt:lpstr>TREND ANALYSIS</vt:lpstr>
      <vt:lpstr>COMPARATIVE FINANCIAL STATEMENTS (Balance Sheet &amp; Income Statements)</vt:lpstr>
      <vt:lpstr>COMMON SIZE STATEMENTS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Asst.Prof. Gavaskar Pandey</dc:creator>
  <cp:lastModifiedBy>Asst.Prof. Gavaskar Pandey</cp:lastModifiedBy>
  <cp:revision>147</cp:revision>
  <dcterms:created xsi:type="dcterms:W3CDTF">2020-10-08T17:21:51Z</dcterms:created>
  <dcterms:modified xsi:type="dcterms:W3CDTF">2021-01-03T10:54:21Z</dcterms:modified>
</cp:coreProperties>
</file>