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0" r:id="rId4"/>
    <p:sldId id="261" r:id="rId5"/>
    <p:sldId id="262" r:id="rId6"/>
    <p:sldId id="258" r:id="rId7"/>
    <p:sldId id="259" r:id="rId8"/>
    <p:sldId id="263" r:id="rId9"/>
    <p:sldId id="264" r:id="rId10"/>
    <p:sldId id="265" r:id="rId11"/>
    <p:sldId id="266" r:id="rId12"/>
    <p:sldId id="267" r:id="rId13"/>
    <p:sldId id="270" r:id="rId14"/>
    <p:sldId id="268" r:id="rId15"/>
    <p:sldId id="271" r:id="rId16"/>
    <p:sldId id="274" r:id="rId17"/>
    <p:sldId id="269" r:id="rId18"/>
    <p:sldId id="272" r:id="rId19"/>
    <p:sldId id="273" r:id="rId20"/>
    <p:sldId id="275" r:id="rId21"/>
    <p:sldId id="276" r:id="rId22"/>
    <p:sldId id="277" r:id="rId23"/>
    <p:sldId id="282" r:id="rId24"/>
    <p:sldId id="278" r:id="rId25"/>
    <p:sldId id="285" r:id="rId26"/>
    <p:sldId id="292" r:id="rId27"/>
    <p:sldId id="286" r:id="rId28"/>
    <p:sldId id="287" r:id="rId29"/>
    <p:sldId id="289" r:id="rId30"/>
    <p:sldId id="290" r:id="rId31"/>
    <p:sldId id="291" r:id="rId32"/>
    <p:sldId id="288" r:id="rId33"/>
    <p:sldId id="281" r:id="rId34"/>
    <p:sldId id="294" r:id="rId35"/>
    <p:sldId id="293" r:id="rId36"/>
    <p:sldId id="295" r:id="rId37"/>
    <p:sldId id="296" r:id="rId38"/>
    <p:sldId id="283" r:id="rId39"/>
    <p:sldId id="297" r:id="rId40"/>
    <p:sldId id="298" r:id="rId41"/>
    <p:sldId id="299" r:id="rId42"/>
    <p:sldId id="300" r:id="rId43"/>
    <p:sldId id="301" r:id="rId44"/>
    <p:sldId id="302" r:id="rId45"/>
    <p:sldId id="303" r:id="rId46"/>
    <p:sldId id="304" r:id="rId47"/>
    <p:sldId id="305" r:id="rId48"/>
    <p:sldId id="284" r:id="rId49"/>
    <p:sldId id="280" r:id="rId50"/>
    <p:sldId id="306" r:id="rId51"/>
    <p:sldId id="307" r:id="rId52"/>
    <p:sldId id="308" r:id="rId53"/>
    <p:sldId id="309" r:id="rId5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dirty="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4/19/2021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s://bspeclub.com/2019/06/06/windfalls-pitfalls-and-angels/"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www.sebi.gov.in/legal/regulations/sep-2018/securities-and-exchange-board-of-india-buy-back-of-securities-regulations-2018_40327.htm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www.business-standard.com/topic/private-equity"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www.investopedia.com/terms/m/market-price.asp" TargetMode="External"/><Relationship Id="rId2" Type="http://schemas.openxmlformats.org/officeDocument/2006/relationships/hyperlink" Target="https://www.investopedia.com/terms/m/marketorder.asp"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Venture Capital &amp; Private Equity</a:t>
            </a:r>
            <a:endParaRPr lang="en-IN" dirty="0"/>
          </a:p>
        </p:txBody>
      </p:sp>
      <p:sp>
        <p:nvSpPr>
          <p:cNvPr id="3" name="Subtitle 2"/>
          <p:cNvSpPr>
            <a:spLocks noGrp="1"/>
          </p:cNvSpPr>
          <p:nvPr>
            <p:ph type="subTitle" idx="1"/>
          </p:nvPr>
        </p:nvSpPr>
        <p:spPr/>
        <p:txBody>
          <a:bodyPr/>
          <a:lstStyle/>
          <a:p>
            <a:r>
              <a:rPr lang="en-IN" dirty="0" smtClean="0"/>
              <a:t>Unit 4:</a:t>
            </a:r>
            <a:r>
              <a:rPr lang="en-IN" b="1" dirty="0"/>
              <a:t> Exit strategies for Private Equity </a:t>
            </a:r>
            <a:endParaRPr lang="en-IN" dirty="0"/>
          </a:p>
        </p:txBody>
      </p:sp>
    </p:spTree>
    <p:extLst>
      <p:ext uri="{BB962C8B-B14F-4D97-AF65-F5344CB8AC3E}">
        <p14:creationId xmlns:p14="http://schemas.microsoft.com/office/powerpoint/2010/main" val="42127872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Exit Strategy</a:t>
            </a:r>
          </a:p>
        </p:txBody>
      </p:sp>
      <p:sp>
        <p:nvSpPr>
          <p:cNvPr id="3" name="Content Placeholder 2"/>
          <p:cNvSpPr>
            <a:spLocks noGrp="1"/>
          </p:cNvSpPr>
          <p:nvPr>
            <p:ph idx="1"/>
          </p:nvPr>
        </p:nvSpPr>
        <p:spPr/>
        <p:txBody>
          <a:bodyPr/>
          <a:lstStyle/>
          <a:p>
            <a:r>
              <a:rPr lang="en-IN" dirty="0" smtClean="0">
                <a:solidFill>
                  <a:srgbClr val="FF0000"/>
                </a:solidFill>
              </a:rPr>
              <a:t>4.Assigning roles, incentives and negotiation:</a:t>
            </a:r>
            <a:endParaRPr lang="en-IN" dirty="0" smtClean="0">
              <a:solidFill>
                <a:schemeClr val="tx1"/>
              </a:solidFill>
            </a:endParaRPr>
          </a:p>
          <a:p>
            <a:pPr marL="0" indent="0">
              <a:buNone/>
            </a:pPr>
            <a:r>
              <a:rPr lang="en-IN" dirty="0" smtClean="0">
                <a:solidFill>
                  <a:schemeClr val="tx1"/>
                </a:solidFill>
              </a:rPr>
              <a:t>Fundamentals of the company need to be addressed and target investment need to be shared.</a:t>
            </a:r>
          </a:p>
          <a:p>
            <a:pPr marL="0" indent="0">
              <a:buNone/>
            </a:pPr>
            <a:r>
              <a:rPr lang="en-IN" dirty="0" smtClean="0">
                <a:solidFill>
                  <a:schemeClr val="tx1"/>
                </a:solidFill>
              </a:rPr>
              <a:t>PE fund need to retain the control the manner of its exit from its investment</a:t>
            </a:r>
          </a:p>
          <a:p>
            <a:pPr marL="0" indent="0">
              <a:buNone/>
            </a:pPr>
            <a:r>
              <a:rPr lang="en-IN" dirty="0" smtClean="0">
                <a:solidFill>
                  <a:srgbClr val="FF0000"/>
                </a:solidFill>
              </a:rPr>
              <a:t>5.Preparation of exit process</a:t>
            </a:r>
            <a:r>
              <a:rPr lang="en-IN" dirty="0" smtClean="0">
                <a:solidFill>
                  <a:schemeClr val="tx1"/>
                </a:solidFill>
              </a:rPr>
              <a:t>:</a:t>
            </a:r>
          </a:p>
          <a:p>
            <a:pPr marL="0" indent="0">
              <a:buNone/>
            </a:pPr>
            <a:r>
              <a:rPr lang="en-IN" dirty="0" smtClean="0">
                <a:solidFill>
                  <a:schemeClr val="tx1"/>
                </a:solidFill>
              </a:rPr>
              <a:t>Understand whether the exit is a growth or a synergy case.</a:t>
            </a:r>
          </a:p>
          <a:p>
            <a:pPr marL="0" indent="0">
              <a:buNone/>
            </a:pPr>
            <a:endParaRPr lang="en-IN" dirty="0" smtClean="0">
              <a:solidFill>
                <a:srgbClr val="FF0000"/>
              </a:solidFill>
            </a:endParaRPr>
          </a:p>
        </p:txBody>
      </p:sp>
    </p:spTree>
    <p:extLst>
      <p:ext uri="{BB962C8B-B14F-4D97-AF65-F5344CB8AC3E}">
        <p14:creationId xmlns:p14="http://schemas.microsoft.com/office/powerpoint/2010/main" val="3069938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Exit Strategy</a:t>
            </a:r>
          </a:p>
        </p:txBody>
      </p:sp>
      <p:sp>
        <p:nvSpPr>
          <p:cNvPr id="3" name="Content Placeholder 2"/>
          <p:cNvSpPr>
            <a:spLocks noGrp="1"/>
          </p:cNvSpPr>
          <p:nvPr>
            <p:ph idx="1"/>
          </p:nvPr>
        </p:nvSpPr>
        <p:spPr/>
        <p:txBody>
          <a:bodyPr/>
          <a:lstStyle/>
          <a:p>
            <a:r>
              <a:rPr lang="en-IN" dirty="0" smtClean="0">
                <a:solidFill>
                  <a:srgbClr val="FF0000"/>
                </a:solidFill>
              </a:rPr>
              <a:t>6. Launch Process</a:t>
            </a:r>
            <a:r>
              <a:rPr lang="en-IN" dirty="0" smtClean="0"/>
              <a:t>:</a:t>
            </a:r>
          </a:p>
          <a:p>
            <a:pPr marL="0" indent="0">
              <a:buNone/>
            </a:pPr>
            <a:r>
              <a:rPr lang="en-IN" dirty="0" smtClean="0"/>
              <a:t>Decide  about disinvestment or realisation alternatives which are related to the type of investments</a:t>
            </a:r>
          </a:p>
          <a:p>
            <a:pPr marL="0" indent="0">
              <a:buNone/>
            </a:pPr>
            <a:r>
              <a:rPr lang="en-IN" dirty="0" smtClean="0">
                <a:solidFill>
                  <a:srgbClr val="FF0000"/>
                </a:solidFill>
              </a:rPr>
              <a:t>7.Conduct Process</a:t>
            </a:r>
            <a:r>
              <a:rPr lang="en-IN" dirty="0" smtClean="0"/>
              <a:t>:</a:t>
            </a:r>
          </a:p>
          <a:p>
            <a:pPr marL="0" indent="0">
              <a:buNone/>
            </a:pPr>
            <a:r>
              <a:rPr lang="en-IN" dirty="0" smtClean="0">
                <a:solidFill>
                  <a:srgbClr val="FF0000"/>
                </a:solidFill>
              </a:rPr>
              <a:t>8. Evaluation of exit options</a:t>
            </a:r>
          </a:p>
          <a:p>
            <a:pPr marL="0" indent="0">
              <a:buNone/>
            </a:pPr>
            <a:endParaRPr lang="en-IN" dirty="0"/>
          </a:p>
        </p:txBody>
      </p:sp>
    </p:spTree>
    <p:extLst>
      <p:ext uri="{BB962C8B-B14F-4D97-AF65-F5344CB8AC3E}">
        <p14:creationId xmlns:p14="http://schemas.microsoft.com/office/powerpoint/2010/main" val="34533171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Exit Strategy</a:t>
            </a:r>
            <a:endParaRPr lang="en-IN" b="1" dirty="0"/>
          </a:p>
        </p:txBody>
      </p:sp>
      <p:sp>
        <p:nvSpPr>
          <p:cNvPr id="3" name="Content Placeholder 2"/>
          <p:cNvSpPr>
            <a:spLocks noGrp="1"/>
          </p:cNvSpPr>
          <p:nvPr>
            <p:ph idx="1"/>
          </p:nvPr>
        </p:nvSpPr>
        <p:spPr/>
        <p:txBody>
          <a:bodyPr>
            <a:normAutofit lnSpcReduction="10000"/>
          </a:bodyPr>
          <a:lstStyle/>
          <a:p>
            <a:r>
              <a:rPr lang="en-IN" dirty="0" smtClean="0">
                <a:solidFill>
                  <a:srgbClr val="FF0000"/>
                </a:solidFill>
              </a:rPr>
              <a:t>9.Transactions closing</a:t>
            </a:r>
          </a:p>
          <a:p>
            <a:r>
              <a:rPr lang="en-IN" dirty="0" smtClean="0"/>
              <a:t>Focus on cash realisations whereby there are three primary methods used to increase the exit value realized by the equity holders.</a:t>
            </a:r>
          </a:p>
          <a:p>
            <a:r>
              <a:rPr lang="en-IN" dirty="0" smtClean="0"/>
              <a:t>EBITDA/Earnings Growth</a:t>
            </a:r>
          </a:p>
          <a:p>
            <a:r>
              <a:rPr lang="en-IN" dirty="0" smtClean="0"/>
              <a:t>Multiple Expansion</a:t>
            </a:r>
          </a:p>
          <a:p>
            <a:r>
              <a:rPr lang="en-IN" dirty="0" smtClean="0"/>
              <a:t>Free Cash flow Generation</a:t>
            </a:r>
          </a:p>
          <a:p>
            <a:r>
              <a:rPr lang="en-IN" dirty="0" smtClean="0">
                <a:solidFill>
                  <a:srgbClr val="FF0000"/>
                </a:solidFill>
              </a:rPr>
              <a:t>10. Ex-post Review</a:t>
            </a:r>
            <a:endParaRPr lang="en-IN" dirty="0">
              <a:solidFill>
                <a:srgbClr val="FF0000"/>
              </a:solidFill>
            </a:endParaRPr>
          </a:p>
        </p:txBody>
      </p:sp>
    </p:spTree>
    <p:extLst>
      <p:ext uri="{BB962C8B-B14F-4D97-AF65-F5344CB8AC3E}">
        <p14:creationId xmlns:p14="http://schemas.microsoft.com/office/powerpoint/2010/main" val="5443238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46982" y="664234"/>
            <a:ext cx="10955546" cy="5607170"/>
          </a:xfrm>
          <a:prstGeom prst="rect">
            <a:avLst/>
          </a:prstGeom>
        </p:spPr>
      </p:pic>
    </p:spTree>
    <p:extLst>
      <p:ext uri="{BB962C8B-B14F-4D97-AF65-F5344CB8AC3E}">
        <p14:creationId xmlns:p14="http://schemas.microsoft.com/office/powerpoint/2010/main" val="22061731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69344" y="758405"/>
            <a:ext cx="10834776" cy="5410200"/>
          </a:xfrm>
          <a:prstGeom prst="rect">
            <a:avLst/>
          </a:prstGeom>
        </p:spPr>
      </p:pic>
    </p:spTree>
    <p:extLst>
      <p:ext uri="{BB962C8B-B14F-4D97-AF65-F5344CB8AC3E}">
        <p14:creationId xmlns:p14="http://schemas.microsoft.com/office/powerpoint/2010/main" val="29224974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IPO</a:t>
            </a:r>
            <a:endParaRPr lang="en-IN" dirty="0"/>
          </a:p>
        </p:txBody>
      </p:sp>
      <p:sp>
        <p:nvSpPr>
          <p:cNvPr id="3" name="Content Placeholder 2"/>
          <p:cNvSpPr>
            <a:spLocks noGrp="1"/>
          </p:cNvSpPr>
          <p:nvPr>
            <p:ph idx="1"/>
          </p:nvPr>
        </p:nvSpPr>
        <p:spPr/>
        <p:txBody>
          <a:bodyPr>
            <a:normAutofit fontScale="85000" lnSpcReduction="10000"/>
          </a:bodyPr>
          <a:lstStyle/>
          <a:p>
            <a:r>
              <a:rPr lang="en-IN" dirty="0"/>
              <a:t>This term refers to the “Initial Public Offering” or “Stock Market Launch” of a private company and represents the method through which the organization goes public and begins to list shares on a stock market. Usually, the shares are sold to institutional investors, but also to retail (individual) investors, who, through this procedure, receive a stake of the company and become shareholders</a:t>
            </a:r>
            <a:r>
              <a:rPr lang="en-IN" dirty="0" smtClean="0"/>
              <a:t>.</a:t>
            </a:r>
          </a:p>
          <a:p>
            <a:r>
              <a:rPr lang="en-IN" dirty="0" smtClean="0"/>
              <a:t> </a:t>
            </a:r>
            <a:r>
              <a:rPr lang="en-IN" dirty="0"/>
              <a:t>An IPO is an efficient way for private companies to raise capital from investors, to expand and to accelerate growth. In addition, the company benefits from increased transparency and credibility, which can heighten chances of obtaining better terms when seeking borrowed funds. Prior to the IPO, the company is considered private, being owned by a relatively small number of shareholders and funded by </a:t>
            </a:r>
            <a:r>
              <a:rPr lang="en-IN" u="sng" dirty="0">
                <a:hlinkClick r:id="rId2"/>
              </a:rPr>
              <a:t>founders, family, and friends</a:t>
            </a:r>
            <a:r>
              <a:rPr lang="en-IN" dirty="0"/>
              <a:t>. After the company has reached a specific level of maturity, it may consider listing publicly.</a:t>
            </a:r>
          </a:p>
        </p:txBody>
      </p:sp>
    </p:spTree>
    <p:extLst>
      <p:ext uri="{BB962C8B-B14F-4D97-AF65-F5344CB8AC3E}">
        <p14:creationId xmlns:p14="http://schemas.microsoft.com/office/powerpoint/2010/main" val="17654617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Advantages &amp; Disadvantages of IPO</a:t>
            </a:r>
            <a:endParaRPr lang="en-IN" dirty="0"/>
          </a:p>
        </p:txBody>
      </p:sp>
      <p:sp>
        <p:nvSpPr>
          <p:cNvPr id="3" name="Content Placeholder 2"/>
          <p:cNvSpPr>
            <a:spLocks noGrp="1"/>
          </p:cNvSpPr>
          <p:nvPr>
            <p:ph idx="1"/>
          </p:nvPr>
        </p:nvSpPr>
        <p:spPr/>
        <p:txBody>
          <a:bodyPr>
            <a:normAutofit fontScale="70000" lnSpcReduction="20000"/>
          </a:bodyPr>
          <a:lstStyle/>
          <a:p>
            <a:r>
              <a:rPr lang="en-IN" b="1" dirty="0"/>
              <a:t>Fundraising</a:t>
            </a:r>
          </a:p>
          <a:p>
            <a:r>
              <a:rPr lang="en-IN" b="1" dirty="0"/>
              <a:t>Exit Opportunity</a:t>
            </a:r>
          </a:p>
          <a:p>
            <a:r>
              <a:rPr lang="en-IN" b="1" dirty="0"/>
              <a:t>Publicity And Credibility</a:t>
            </a:r>
          </a:p>
          <a:p>
            <a:r>
              <a:rPr lang="en-IN" b="1" dirty="0"/>
              <a:t>Reduced Overall Cost Of Capital</a:t>
            </a:r>
          </a:p>
          <a:p>
            <a:r>
              <a:rPr lang="en-IN" b="1" dirty="0"/>
              <a:t>Stock As A Means Of </a:t>
            </a:r>
            <a:r>
              <a:rPr lang="en-IN" b="1" dirty="0" smtClean="0"/>
              <a:t>Payment</a:t>
            </a:r>
          </a:p>
          <a:p>
            <a:r>
              <a:rPr lang="en-IN" b="1" dirty="0"/>
              <a:t>Additional Regulatory Requirements And Disclosures</a:t>
            </a:r>
          </a:p>
          <a:p>
            <a:r>
              <a:rPr lang="en-IN" b="1" dirty="0"/>
              <a:t>Market Pressures</a:t>
            </a:r>
          </a:p>
          <a:p>
            <a:r>
              <a:rPr lang="en-IN" b="1" dirty="0"/>
              <a:t>Potential Loss Of Control</a:t>
            </a:r>
          </a:p>
          <a:p>
            <a:r>
              <a:rPr lang="en-IN" b="1" dirty="0"/>
              <a:t>Transaction Costs</a:t>
            </a:r>
          </a:p>
          <a:p>
            <a:endParaRPr lang="en-IN" dirty="0"/>
          </a:p>
          <a:p>
            <a:endParaRPr lang="en-IN" b="1" dirty="0"/>
          </a:p>
          <a:p>
            <a:endParaRPr lang="en-IN" dirty="0"/>
          </a:p>
        </p:txBody>
      </p:sp>
    </p:spTree>
    <p:extLst>
      <p:ext uri="{BB962C8B-B14F-4D97-AF65-F5344CB8AC3E}">
        <p14:creationId xmlns:p14="http://schemas.microsoft.com/office/powerpoint/2010/main" val="15817767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IPO as a exit process benefits</a:t>
            </a:r>
            <a:endParaRPr lang="en-IN" dirty="0"/>
          </a:p>
        </p:txBody>
      </p:sp>
      <p:sp>
        <p:nvSpPr>
          <p:cNvPr id="3" name="Content Placeholder 2"/>
          <p:cNvSpPr>
            <a:spLocks noGrp="1"/>
          </p:cNvSpPr>
          <p:nvPr>
            <p:ph idx="1"/>
          </p:nvPr>
        </p:nvSpPr>
        <p:spPr/>
        <p:txBody>
          <a:bodyPr>
            <a:normAutofit fontScale="85000" lnSpcReduction="20000"/>
          </a:bodyPr>
          <a:lstStyle/>
          <a:p>
            <a:r>
              <a:rPr lang="en-IN" dirty="0"/>
              <a:t>A significant benefit of choosing an IPO as an exit option is that IPOs will, if successful, create large amounts of capital in a short period as buyers will increase the share value. This move is particularly useful for </a:t>
            </a:r>
            <a:r>
              <a:rPr lang="en-IN" dirty="0" err="1"/>
              <a:t>startups</a:t>
            </a:r>
            <a:r>
              <a:rPr lang="en-IN" dirty="0"/>
              <a:t> as they are often looking for ways to receive cash to grow further and expand their company.</a:t>
            </a:r>
          </a:p>
          <a:p>
            <a:r>
              <a:rPr lang="en-IN" dirty="0"/>
              <a:t>Another big bonus of choosing an IPO for a </a:t>
            </a:r>
            <a:r>
              <a:rPr lang="en-IN" dirty="0" err="1"/>
              <a:t>startup</a:t>
            </a:r>
            <a:r>
              <a:rPr lang="en-IN" dirty="0"/>
              <a:t> is that you create an easy way for your existing investors to receive financial returns on their investment. Your investors will also be able to sell their share of the </a:t>
            </a:r>
            <a:r>
              <a:rPr lang="en-IN" dirty="0" err="1"/>
              <a:t>startup</a:t>
            </a:r>
            <a:r>
              <a:rPr lang="en-IN" dirty="0"/>
              <a:t> to the public much more easily now that the shares are free floating on the market.</a:t>
            </a:r>
          </a:p>
          <a:p>
            <a:r>
              <a:rPr lang="en-IN" dirty="0"/>
              <a:t>Additionally, once a company becomes listed on the stock exchange, there is more buzz and hype surrounding the company’s initial offering. Increased publicity will help the company improve their customer base, as well as increase their brand awareness.</a:t>
            </a:r>
          </a:p>
          <a:p>
            <a:endParaRPr lang="en-IN" dirty="0"/>
          </a:p>
        </p:txBody>
      </p:sp>
    </p:spTree>
    <p:extLst>
      <p:ext uri="{BB962C8B-B14F-4D97-AF65-F5344CB8AC3E}">
        <p14:creationId xmlns:p14="http://schemas.microsoft.com/office/powerpoint/2010/main" val="27157260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IPO as </a:t>
            </a:r>
            <a:r>
              <a:rPr lang="en-IN" smtClean="0"/>
              <a:t>a option What’s </a:t>
            </a:r>
            <a:r>
              <a:rPr lang="en-IN" dirty="0"/>
              <a:t>the Catch?</a:t>
            </a:r>
            <a:br>
              <a:rPr lang="en-IN" dirty="0"/>
            </a:br>
            <a:endParaRPr lang="en-IN" dirty="0"/>
          </a:p>
        </p:txBody>
      </p:sp>
      <p:sp>
        <p:nvSpPr>
          <p:cNvPr id="3" name="Content Placeholder 2"/>
          <p:cNvSpPr>
            <a:spLocks noGrp="1"/>
          </p:cNvSpPr>
          <p:nvPr>
            <p:ph idx="1"/>
          </p:nvPr>
        </p:nvSpPr>
        <p:spPr/>
        <p:txBody>
          <a:bodyPr>
            <a:normAutofit fontScale="70000" lnSpcReduction="20000"/>
          </a:bodyPr>
          <a:lstStyle/>
          <a:p>
            <a:r>
              <a:rPr lang="en-IN" dirty="0"/>
              <a:t>While the prospect of a large amount of cash in a short time may appear very lucrative, there are a number disadvantages for choosing an IPO.</a:t>
            </a:r>
          </a:p>
          <a:p>
            <a:r>
              <a:rPr lang="en-IN" dirty="0"/>
              <a:t>Firstly, an IPO would mean that you would lose a degree of control in your </a:t>
            </a:r>
            <a:r>
              <a:rPr lang="en-IN" dirty="0" err="1"/>
              <a:t>startup</a:t>
            </a:r>
            <a:r>
              <a:rPr lang="en-IN" dirty="0"/>
              <a:t>. This decision could be a very confronting situation for the founders of the </a:t>
            </a:r>
            <a:r>
              <a:rPr lang="en-IN" dirty="0" err="1"/>
              <a:t>startup</a:t>
            </a:r>
            <a:r>
              <a:rPr lang="en-IN" dirty="0"/>
              <a:t> company. Decisions that were once quick to enforce and act upon will now be a much slower and formal process, reporting to shareholders. For example, you may need to consult shareholders for particular decisions and require their vote to allow you to act on your decision.</a:t>
            </a:r>
          </a:p>
          <a:p>
            <a:r>
              <a:rPr lang="en-IN" dirty="0"/>
              <a:t>Secondly, now that you have a significant number of shareholders, you would now need to prioritise their concerns. Shareholders want to see profits, revenue and growth from their investments. Any dividends from their stocks are an extra bonus. If shareholders see a constant decline in profits or growth, they may sell their shares and move on to more promising investments. This may ultimately harm your company by decreasing your share price and market capitalisation</a:t>
            </a:r>
            <a:r>
              <a:rPr lang="en-IN" dirty="0" smtClean="0"/>
              <a:t>.</a:t>
            </a:r>
            <a:endParaRPr lang="en-IN" dirty="0"/>
          </a:p>
        </p:txBody>
      </p:sp>
    </p:spTree>
    <p:extLst>
      <p:ext uri="{BB962C8B-B14F-4D97-AF65-F5344CB8AC3E}">
        <p14:creationId xmlns:p14="http://schemas.microsoft.com/office/powerpoint/2010/main" val="24723546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What’s the </a:t>
            </a:r>
            <a:r>
              <a:rPr lang="en-IN" dirty="0" err="1" smtClean="0"/>
              <a:t>Catch?IPO</a:t>
            </a:r>
            <a:r>
              <a:rPr lang="en-IN" dirty="0" smtClean="0"/>
              <a:t> as a option</a:t>
            </a:r>
            <a:r>
              <a:rPr lang="en-IN" dirty="0"/>
              <a:t/>
            </a:r>
            <a:br>
              <a:rPr lang="en-IN" dirty="0"/>
            </a:br>
            <a:endParaRPr lang="en-IN" dirty="0"/>
          </a:p>
        </p:txBody>
      </p:sp>
      <p:sp>
        <p:nvSpPr>
          <p:cNvPr id="3" name="Content Placeholder 2"/>
          <p:cNvSpPr>
            <a:spLocks noGrp="1"/>
          </p:cNvSpPr>
          <p:nvPr>
            <p:ph idx="1"/>
          </p:nvPr>
        </p:nvSpPr>
        <p:spPr/>
        <p:txBody>
          <a:bodyPr>
            <a:normAutofit/>
          </a:bodyPr>
          <a:lstStyle/>
          <a:p>
            <a:r>
              <a:rPr lang="en-IN" dirty="0"/>
              <a:t>One of the most significant disadvantages for IPOs is that they are very expensive. They can cost </a:t>
            </a:r>
            <a:r>
              <a:rPr lang="en-IN" dirty="0" smtClean="0"/>
              <a:t>a lot of money without </a:t>
            </a:r>
            <a:r>
              <a:rPr lang="en-IN" dirty="0"/>
              <a:t>any guarantee of success. </a:t>
            </a:r>
            <a:r>
              <a:rPr lang="en-IN" dirty="0" err="1"/>
              <a:t>Startups</a:t>
            </a:r>
            <a:r>
              <a:rPr lang="en-IN" dirty="0"/>
              <a:t> must pay for underwriters, valuations of the company and also adhere to the listing requirements, such as being audited periodically and honour ongoing transparency with the market and their shareholders.</a:t>
            </a:r>
          </a:p>
          <a:p>
            <a:r>
              <a:rPr lang="en-IN" dirty="0"/>
              <a:t>Lastly, a factor to consider would be the financial market, especially </a:t>
            </a:r>
            <a:r>
              <a:rPr lang="en-IN" dirty="0" smtClean="0"/>
              <a:t>industry’s </a:t>
            </a:r>
            <a:r>
              <a:rPr lang="en-IN" dirty="0"/>
              <a:t>market. </a:t>
            </a:r>
            <a:r>
              <a:rPr lang="en-IN" dirty="0" smtClean="0"/>
              <a:t> </a:t>
            </a:r>
            <a:r>
              <a:rPr lang="en-IN" dirty="0"/>
              <a:t>B</a:t>
            </a:r>
            <a:r>
              <a:rPr lang="en-IN" dirty="0" smtClean="0"/>
              <a:t>efore  deciding whether </a:t>
            </a:r>
            <a:r>
              <a:rPr lang="en-IN" dirty="0"/>
              <a:t>or not to exit via an IPO, research </a:t>
            </a:r>
            <a:r>
              <a:rPr lang="en-IN" dirty="0" smtClean="0"/>
              <a:t>should be done in </a:t>
            </a:r>
            <a:r>
              <a:rPr lang="en-IN" dirty="0"/>
              <a:t>other recent IPOs in </a:t>
            </a:r>
            <a:r>
              <a:rPr lang="en-IN" dirty="0" smtClean="0"/>
              <a:t>the </a:t>
            </a:r>
            <a:r>
              <a:rPr lang="en-IN" dirty="0"/>
              <a:t>industry and see their level of success.</a:t>
            </a:r>
          </a:p>
          <a:p>
            <a:endParaRPr lang="en-IN" dirty="0"/>
          </a:p>
          <a:p>
            <a:endParaRPr lang="en-IN" dirty="0"/>
          </a:p>
        </p:txBody>
      </p:sp>
    </p:spTree>
    <p:extLst>
      <p:ext uri="{BB962C8B-B14F-4D97-AF65-F5344CB8AC3E}">
        <p14:creationId xmlns:p14="http://schemas.microsoft.com/office/powerpoint/2010/main" val="9060739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Contents to be Learnt</a:t>
            </a:r>
            <a:endParaRPr lang="en-IN" dirty="0"/>
          </a:p>
        </p:txBody>
      </p:sp>
      <p:sp>
        <p:nvSpPr>
          <p:cNvPr id="3" name="Content Placeholder 2"/>
          <p:cNvSpPr>
            <a:spLocks noGrp="1"/>
          </p:cNvSpPr>
          <p:nvPr>
            <p:ph idx="1"/>
          </p:nvPr>
        </p:nvSpPr>
        <p:spPr/>
        <p:txBody>
          <a:bodyPr>
            <a:normAutofit fontScale="77500" lnSpcReduction="20000"/>
          </a:bodyPr>
          <a:lstStyle/>
          <a:p>
            <a:r>
              <a:rPr lang="en-IN" b="1" dirty="0"/>
              <a:t>UNIT 4 Exit strategies for Private Equity </a:t>
            </a:r>
          </a:p>
          <a:p>
            <a:r>
              <a:rPr lang="en-IN" dirty="0"/>
              <a:t> Modes of exits in Indian Context and Challenges involved- </a:t>
            </a:r>
          </a:p>
          <a:p>
            <a:r>
              <a:rPr lang="en-IN" dirty="0"/>
              <a:t> IPO, Promoter Buyback </a:t>
            </a:r>
          </a:p>
          <a:p>
            <a:r>
              <a:rPr lang="en-IN" dirty="0"/>
              <a:t>Sale to Other PE funds</a:t>
            </a:r>
          </a:p>
          <a:p>
            <a:r>
              <a:rPr lang="en-IN" dirty="0"/>
              <a:t> Sale to other strategic Investors</a:t>
            </a:r>
          </a:p>
          <a:p>
            <a:r>
              <a:rPr lang="en-IN" dirty="0"/>
              <a:t> Stake Swap</a:t>
            </a:r>
          </a:p>
          <a:p>
            <a:r>
              <a:rPr lang="en-IN" dirty="0"/>
              <a:t>M &amp; A’s</a:t>
            </a:r>
          </a:p>
          <a:p>
            <a:r>
              <a:rPr lang="en-IN" dirty="0"/>
              <a:t>Open Market-</a:t>
            </a:r>
          </a:p>
          <a:p>
            <a:r>
              <a:rPr lang="en-IN" dirty="0"/>
              <a:t> Secondary </a:t>
            </a:r>
            <a:r>
              <a:rPr lang="en-IN" dirty="0" smtClean="0"/>
              <a:t>Market</a:t>
            </a:r>
            <a:endParaRPr lang="en-IN" dirty="0"/>
          </a:p>
        </p:txBody>
      </p:sp>
    </p:spTree>
    <p:extLst>
      <p:ext uri="{BB962C8B-B14F-4D97-AF65-F5344CB8AC3E}">
        <p14:creationId xmlns:p14="http://schemas.microsoft.com/office/powerpoint/2010/main" val="21955186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IPOs in 2020 dominated by PE exits</a:t>
            </a:r>
            <a:br>
              <a:rPr lang="en-IN" b="1" dirty="0"/>
            </a:br>
            <a:endParaRPr lang="en-IN" dirty="0"/>
          </a:p>
        </p:txBody>
      </p:sp>
      <p:sp>
        <p:nvSpPr>
          <p:cNvPr id="3" name="Content Placeholder 2"/>
          <p:cNvSpPr>
            <a:spLocks noGrp="1"/>
          </p:cNvSpPr>
          <p:nvPr>
            <p:ph idx="1"/>
          </p:nvPr>
        </p:nvSpPr>
        <p:spPr/>
        <p:txBody>
          <a:bodyPr>
            <a:normAutofit lnSpcReduction="10000"/>
          </a:bodyPr>
          <a:lstStyle/>
          <a:p>
            <a:r>
              <a:rPr lang="en-IN" dirty="0"/>
              <a:t>Around 55% of the money raised via IPOs in 2020 were meant for private equity or venture capital exits, which is at least at a five-year high compared to 24.36%, 29.09% and 26.72% in 2019, 2018 and 2017, respectively, according to data from Prime database</a:t>
            </a:r>
            <a:r>
              <a:rPr lang="en-IN" dirty="0" smtClean="0"/>
              <a:t>.</a:t>
            </a:r>
          </a:p>
          <a:p>
            <a:r>
              <a:rPr lang="en-IN" dirty="0"/>
              <a:t>As the primary markets recouped after a three-month lull due to </a:t>
            </a:r>
            <a:r>
              <a:rPr lang="en-IN" dirty="0" err="1"/>
              <a:t>Covid</a:t>
            </a:r>
            <a:r>
              <a:rPr lang="en-IN" dirty="0"/>
              <a:t>-led disruptions and volatile stocks, public listing of companies received huge participation in 2020. However, most of the money raised through initial public offerings (IPOs) were used to provide an exit to private equity players or existing shareholders.</a:t>
            </a:r>
          </a:p>
        </p:txBody>
      </p:sp>
    </p:spTree>
    <p:extLst>
      <p:ext uri="{BB962C8B-B14F-4D97-AF65-F5344CB8AC3E}">
        <p14:creationId xmlns:p14="http://schemas.microsoft.com/office/powerpoint/2010/main" val="22366411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IPOs in 2020 dominated by PE exits</a:t>
            </a:r>
            <a:br>
              <a:rPr lang="en-IN" b="1" dirty="0"/>
            </a:br>
            <a:endParaRPr lang="en-IN" dirty="0"/>
          </a:p>
        </p:txBody>
      </p:sp>
      <p:sp>
        <p:nvSpPr>
          <p:cNvPr id="3" name="Content Placeholder 2"/>
          <p:cNvSpPr>
            <a:spLocks noGrp="1"/>
          </p:cNvSpPr>
          <p:nvPr>
            <p:ph idx="1"/>
          </p:nvPr>
        </p:nvSpPr>
        <p:spPr/>
        <p:txBody>
          <a:bodyPr/>
          <a:lstStyle/>
          <a:p>
            <a:r>
              <a:rPr lang="en-IN" dirty="0"/>
              <a:t>PE exits in companies through public offer has been a continuing trend in Indian IPOs for the last 6-7 years</a:t>
            </a:r>
            <a:r>
              <a:rPr lang="en-IN" dirty="0" smtClean="0"/>
              <a:t>.</a:t>
            </a:r>
          </a:p>
          <a:p>
            <a:r>
              <a:rPr lang="en-IN" dirty="0" smtClean="0"/>
              <a:t> </a:t>
            </a:r>
            <a:r>
              <a:rPr lang="en-IN" dirty="0"/>
              <a:t>This is a global phenomenon and indicates a maturing capital market with VC/PE investors providing the early stage risk capital,” said Pranav </a:t>
            </a:r>
            <a:r>
              <a:rPr lang="en-IN" dirty="0" err="1"/>
              <a:t>H</a:t>
            </a:r>
            <a:r>
              <a:rPr lang="en-IN" dirty="0" err="1" smtClean="0"/>
              <a:t>aldea</a:t>
            </a:r>
            <a:r>
              <a:rPr lang="en-IN" dirty="0"/>
              <a:t>, managing director, Prime Database group</a:t>
            </a:r>
            <a:r>
              <a:rPr lang="en-IN" dirty="0" smtClean="0"/>
              <a:t>.</a:t>
            </a:r>
          </a:p>
          <a:p>
            <a:r>
              <a:rPr lang="en-IN" dirty="0"/>
              <a:t>The largest IPO in 2020 was SBI Cards and Payment Services Ltd for </a:t>
            </a:r>
            <a:r>
              <a:rPr lang="en-IN" dirty="0" err="1"/>
              <a:t>Rs</a:t>
            </a:r>
            <a:r>
              <a:rPr lang="en-IN" dirty="0"/>
              <a:t> 10,341 crore. </a:t>
            </a:r>
            <a:r>
              <a:rPr lang="en-IN" dirty="0">
                <a:solidFill>
                  <a:srgbClr val="FF0000"/>
                </a:solidFill>
              </a:rPr>
              <a:t>US-based private equity firm Carlyle Group </a:t>
            </a:r>
            <a:r>
              <a:rPr lang="en-IN" dirty="0" err="1">
                <a:solidFill>
                  <a:srgbClr val="FF0000"/>
                </a:solidFill>
              </a:rPr>
              <a:t>Inc</a:t>
            </a:r>
            <a:r>
              <a:rPr lang="en-IN" dirty="0">
                <a:solidFill>
                  <a:srgbClr val="FF0000"/>
                </a:solidFill>
              </a:rPr>
              <a:t> sold a 10% stake in SBI Cards and Payment Services Ltd through the IPO.</a:t>
            </a:r>
          </a:p>
        </p:txBody>
      </p:sp>
    </p:spTree>
    <p:extLst>
      <p:ext uri="{BB962C8B-B14F-4D97-AF65-F5344CB8AC3E}">
        <p14:creationId xmlns:p14="http://schemas.microsoft.com/office/powerpoint/2010/main" val="5889287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a:t>IPOs in 2020 dominated by PE exits</a:t>
            </a:r>
            <a:br>
              <a:rPr lang="en-IN" b="1" dirty="0"/>
            </a:br>
            <a:endParaRPr lang="en-IN" dirty="0"/>
          </a:p>
        </p:txBody>
      </p:sp>
      <p:sp>
        <p:nvSpPr>
          <p:cNvPr id="3" name="Content Placeholder 2"/>
          <p:cNvSpPr>
            <a:spLocks noGrp="1"/>
          </p:cNvSpPr>
          <p:nvPr>
            <p:ph idx="1"/>
          </p:nvPr>
        </p:nvSpPr>
        <p:spPr/>
        <p:txBody>
          <a:bodyPr>
            <a:normAutofit lnSpcReduction="10000"/>
          </a:bodyPr>
          <a:lstStyle/>
          <a:p>
            <a:r>
              <a:rPr lang="en-IN" dirty="0"/>
              <a:t>Other big ticket public issues </a:t>
            </a:r>
            <a:r>
              <a:rPr lang="en-IN" dirty="0" smtClean="0"/>
              <a:t>the </a:t>
            </a:r>
            <a:r>
              <a:rPr lang="en-IN" dirty="0"/>
              <a:t>year were Computer Age Management Services Ltd (</a:t>
            </a:r>
            <a:r>
              <a:rPr lang="en-IN" dirty="0" err="1"/>
              <a:t>Rs</a:t>
            </a:r>
            <a:r>
              <a:rPr lang="en-IN" dirty="0"/>
              <a:t> 2244.33 crore), UTI Asset Management Company Ltd (</a:t>
            </a:r>
            <a:r>
              <a:rPr lang="en-IN" dirty="0" err="1"/>
              <a:t>Rs</a:t>
            </a:r>
            <a:r>
              <a:rPr lang="en-IN" dirty="0"/>
              <a:t> 2159.88 crore) and Gland Pharma (</a:t>
            </a:r>
            <a:r>
              <a:rPr lang="en-IN" dirty="0" err="1"/>
              <a:t>Rs</a:t>
            </a:r>
            <a:r>
              <a:rPr lang="en-IN" dirty="0"/>
              <a:t> 6479.55 crore). </a:t>
            </a:r>
            <a:endParaRPr lang="en-IN" dirty="0" smtClean="0"/>
          </a:p>
          <a:p>
            <a:r>
              <a:rPr lang="en-IN" dirty="0" smtClean="0"/>
              <a:t>Out </a:t>
            </a:r>
            <a:r>
              <a:rPr lang="en-IN" dirty="0"/>
              <a:t>of the total, 9 IPOs received a mega response of more than 10 times (</a:t>
            </a:r>
            <a:r>
              <a:rPr lang="en-IN" dirty="0" err="1"/>
              <a:t>Mazagon</a:t>
            </a:r>
            <a:r>
              <a:rPr lang="en-IN" dirty="0"/>
              <a:t> Dock at 156 times followed by Mrs </a:t>
            </a:r>
            <a:r>
              <a:rPr lang="en-IN" dirty="0" err="1"/>
              <a:t>Bectors</a:t>
            </a:r>
            <a:r>
              <a:rPr lang="en-IN" dirty="0"/>
              <a:t> Food Specialities (138 times), </a:t>
            </a:r>
            <a:r>
              <a:rPr lang="en-IN" dirty="0" err="1"/>
              <a:t>Chemcon</a:t>
            </a:r>
            <a:r>
              <a:rPr lang="en-IN" dirty="0"/>
              <a:t> Speciality Chemicals (102 times), Burger King (86 times), Happiest Minds Technologies (82 times), </a:t>
            </a:r>
            <a:r>
              <a:rPr lang="en-IN" dirty="0" err="1"/>
              <a:t>Rossari</a:t>
            </a:r>
            <a:r>
              <a:rPr lang="en-IN" dirty="0"/>
              <a:t> Biotech (55 times), Route Mobile (52 times), Computer Age Management Services (33 times) and SBI Cards (19 times).</a:t>
            </a:r>
          </a:p>
        </p:txBody>
      </p:sp>
    </p:spTree>
    <p:extLst>
      <p:ext uri="{BB962C8B-B14F-4D97-AF65-F5344CB8AC3E}">
        <p14:creationId xmlns:p14="http://schemas.microsoft.com/office/powerpoint/2010/main" val="2130188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IPO as exit route</a:t>
            </a:r>
            <a:endParaRPr lang="en-IN" dirty="0"/>
          </a:p>
        </p:txBody>
      </p:sp>
      <p:sp>
        <p:nvSpPr>
          <p:cNvPr id="3" name="Content Placeholder 2"/>
          <p:cNvSpPr>
            <a:spLocks noGrp="1"/>
          </p:cNvSpPr>
          <p:nvPr>
            <p:ph idx="1"/>
          </p:nvPr>
        </p:nvSpPr>
        <p:spPr/>
        <p:txBody>
          <a:bodyPr>
            <a:noAutofit/>
          </a:bodyPr>
          <a:lstStyle/>
          <a:p>
            <a:r>
              <a:rPr lang="en-IN" sz="1800" i="1" dirty="0" smtClean="0"/>
              <a:t>Initial </a:t>
            </a:r>
            <a:r>
              <a:rPr lang="en-IN" sz="1800" i="1" dirty="0"/>
              <a:t>Public Offer (</a:t>
            </a:r>
            <a:r>
              <a:rPr lang="en-IN" sz="1800" b="1" i="1" dirty="0"/>
              <a:t>IPO</a:t>
            </a:r>
            <a:r>
              <a:rPr lang="en-IN" sz="1800" i="1" dirty="0"/>
              <a:t>)</a:t>
            </a:r>
            <a:r>
              <a:rPr lang="en-IN" sz="1800" dirty="0"/>
              <a:t>: This route provides the investors a right to offer their shares for sale under a public offer and then exit from the investee company. As a part of the business is sold to the public through shares, it is preferred if the company/business has considerable liquidity requirements. </a:t>
            </a:r>
            <a:endParaRPr lang="en-IN" sz="1800" dirty="0" smtClean="0"/>
          </a:p>
          <a:p>
            <a:r>
              <a:rPr lang="en-IN" sz="1800" dirty="0" smtClean="0"/>
              <a:t>As </a:t>
            </a:r>
            <a:r>
              <a:rPr lang="en-IN" sz="1800" dirty="0"/>
              <a:t>the investors exit when its shares are actually sold on the stock market, which might not happen concurrently with the IPO, the investor might be exposed to related market risks after the IPO is carried out. </a:t>
            </a:r>
            <a:endParaRPr lang="en-IN" sz="1800" dirty="0" smtClean="0"/>
          </a:p>
          <a:p>
            <a:r>
              <a:rPr lang="en-IN" sz="1800" dirty="0" smtClean="0"/>
              <a:t>An </a:t>
            </a:r>
            <a:r>
              <a:rPr lang="en-IN" sz="1800" dirty="0"/>
              <a:t>IPO is likely to enable the investor to realize very high returns as higher valuation can be achieved so long as the markets are on the rise and other factors are conducive for the company to go public</a:t>
            </a:r>
            <a:r>
              <a:rPr lang="en-IN" sz="1800" dirty="0" smtClean="0"/>
              <a:t>.</a:t>
            </a:r>
          </a:p>
          <a:p>
            <a:r>
              <a:rPr lang="en-IN" sz="1800" dirty="0"/>
              <a:t>IPO may not </a:t>
            </a:r>
            <a:r>
              <a:rPr lang="en-IN" sz="1800" dirty="0" smtClean="0"/>
              <a:t> </a:t>
            </a:r>
            <a:r>
              <a:rPr lang="en-IN" sz="1800" dirty="0"/>
              <a:t>provide large private equity investors a full clean exit. Therefore, while it is included as an option in most investment transactions, the decision to go through the IPO route is not as easy as it may appear on </a:t>
            </a:r>
            <a:r>
              <a:rPr lang="en-IN" sz="1800" dirty="0" smtClean="0"/>
              <a:t>paper </a:t>
            </a:r>
            <a:endParaRPr lang="en-IN" sz="1800" dirty="0"/>
          </a:p>
        </p:txBody>
      </p:sp>
    </p:spTree>
    <p:extLst>
      <p:ext uri="{BB962C8B-B14F-4D97-AF65-F5344CB8AC3E}">
        <p14:creationId xmlns:p14="http://schemas.microsoft.com/office/powerpoint/2010/main" val="3769637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Promoters Buyback</a:t>
            </a:r>
            <a:endParaRPr lang="en-IN" dirty="0"/>
          </a:p>
        </p:txBody>
      </p:sp>
      <p:sp>
        <p:nvSpPr>
          <p:cNvPr id="3" name="Content Placeholder 2"/>
          <p:cNvSpPr>
            <a:spLocks noGrp="1"/>
          </p:cNvSpPr>
          <p:nvPr>
            <p:ph idx="1"/>
          </p:nvPr>
        </p:nvSpPr>
        <p:spPr/>
        <p:txBody>
          <a:bodyPr>
            <a:normAutofit fontScale="77500" lnSpcReduction="20000"/>
          </a:bodyPr>
          <a:lstStyle/>
          <a:p>
            <a:r>
              <a:rPr lang="en-IN" dirty="0"/>
              <a:t>Buyback means repurchase of shares. In this case Company purchases its own shares from existing shareholders. </a:t>
            </a:r>
            <a:r>
              <a:rPr lang="en-IN" dirty="0" smtClean="0"/>
              <a:t>.</a:t>
            </a:r>
          </a:p>
          <a:p>
            <a:r>
              <a:rPr lang="en-IN" b="1" u="sng" dirty="0"/>
              <a:t>Why Buyback is gaining popularity?</a:t>
            </a:r>
            <a:endParaRPr lang="en-IN" dirty="0"/>
          </a:p>
          <a:p>
            <a:r>
              <a:rPr lang="en-IN" dirty="0"/>
              <a:t>Buyback gives a smoother exit option to the existing investor as they don’t have to search for any third party VC Firm to buy out its stake.</a:t>
            </a:r>
          </a:p>
          <a:p>
            <a:r>
              <a:rPr lang="en-IN" dirty="0"/>
              <a:t>If the Company has excess reserves but doesn’t have any foreseeable utility of these funds, this process helps the company use its excess money without the hassles of finding a buyer for the shares.</a:t>
            </a:r>
          </a:p>
          <a:p>
            <a:r>
              <a:rPr lang="en-IN" dirty="0"/>
              <a:t>Buy back of shares and securities helps the promoters to formulate an effective defensive strategy against hostile takeover from competitive firms or from organization with whom the promoters are not comfortable working.</a:t>
            </a:r>
          </a:p>
          <a:p>
            <a:endParaRPr lang="en-IN" dirty="0"/>
          </a:p>
        </p:txBody>
      </p:sp>
    </p:spTree>
    <p:extLst>
      <p:ext uri="{BB962C8B-B14F-4D97-AF65-F5344CB8AC3E}">
        <p14:creationId xmlns:p14="http://schemas.microsoft.com/office/powerpoint/2010/main" val="18450494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Promoters Buyback</a:t>
            </a:r>
          </a:p>
        </p:txBody>
      </p:sp>
      <p:sp>
        <p:nvSpPr>
          <p:cNvPr id="3" name="Content Placeholder 2"/>
          <p:cNvSpPr>
            <a:spLocks noGrp="1"/>
          </p:cNvSpPr>
          <p:nvPr>
            <p:ph idx="1"/>
          </p:nvPr>
        </p:nvSpPr>
        <p:spPr/>
        <p:txBody>
          <a:bodyPr>
            <a:normAutofit fontScale="92500" lnSpcReduction="10000"/>
          </a:bodyPr>
          <a:lstStyle/>
          <a:p>
            <a:r>
              <a:rPr lang="en-IN" i="1" dirty="0"/>
              <a:t>Buy-Back</a:t>
            </a:r>
            <a:r>
              <a:rPr lang="en-IN" b="1" i="1" dirty="0"/>
              <a:t>:</a:t>
            </a:r>
            <a:r>
              <a:rPr lang="en-IN" dirty="0"/>
              <a:t> Buy-back involves providing the investors an option to require the investee company to buy-back their shares at an agreed rate of return. Since buy-back of shares by the company is subject to various company law norms, working out the modalities of the transaction in a manner that is compliant with the law and also the agreed return can be a challenge</a:t>
            </a:r>
            <a:r>
              <a:rPr lang="en-IN" dirty="0" smtClean="0"/>
              <a:t>.</a:t>
            </a:r>
          </a:p>
          <a:p>
            <a:r>
              <a:rPr lang="en-IN" dirty="0" smtClean="0"/>
              <a:t> </a:t>
            </a:r>
            <a:r>
              <a:rPr lang="en-IN" dirty="0"/>
              <a:t>A buy-back should confirm to the provisions of the Companies Act, 2013 read with the Private Limited Company and Unlisted Public Limited Company (Buy-Back of Securities) Rules, 1999, in case of private companies and unlisted public companies and the SEBI (Buy-Back of Securities) Regulations, 1999, in case of public listed companies. </a:t>
            </a:r>
          </a:p>
        </p:txBody>
      </p:sp>
    </p:spTree>
    <p:extLst>
      <p:ext uri="{BB962C8B-B14F-4D97-AF65-F5344CB8AC3E}">
        <p14:creationId xmlns:p14="http://schemas.microsoft.com/office/powerpoint/2010/main" val="5157661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IN" dirty="0"/>
              <a:t>A buy-back should conform to the guidelines as per Section 68 of the Companies Act, 2013 read with the Companies (Share Capital and Debentures) Rules, 2014, in case of private companies and also with </a:t>
            </a:r>
            <a:r>
              <a:rPr lang="en-IN" dirty="0">
                <a:hlinkClick r:id="rId2"/>
              </a:rPr>
              <a:t>(Buy-back of Securities) Regulations, 2018 for listed companies. Common sources of buy-back includes </a:t>
            </a:r>
            <a:r>
              <a:rPr lang="en-IN" dirty="0"/>
              <a:t>free reserves, securities premium account or proceeds of any shares or other specified securities. However, buy-back of any kind of shares or securities should not be made from the proceeds of an earlier issue of the same kind of shares or same kind of other specified securities.</a:t>
            </a:r>
          </a:p>
        </p:txBody>
      </p:sp>
    </p:spTree>
    <p:extLst>
      <p:ext uri="{BB962C8B-B14F-4D97-AF65-F5344CB8AC3E}">
        <p14:creationId xmlns:p14="http://schemas.microsoft.com/office/powerpoint/2010/main" val="29167249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Promoters Buyback</a:t>
            </a:r>
          </a:p>
        </p:txBody>
      </p:sp>
      <p:sp>
        <p:nvSpPr>
          <p:cNvPr id="3" name="Content Placeholder 2"/>
          <p:cNvSpPr>
            <a:spLocks noGrp="1"/>
          </p:cNvSpPr>
          <p:nvPr>
            <p:ph idx="1"/>
          </p:nvPr>
        </p:nvSpPr>
        <p:spPr/>
        <p:txBody>
          <a:bodyPr>
            <a:normAutofit fontScale="92500" lnSpcReduction="10000"/>
          </a:bodyPr>
          <a:lstStyle/>
          <a:p>
            <a:r>
              <a:rPr lang="en-IN" dirty="0"/>
              <a:t>These provisions of law set out for several restrictions to make a buy-back of shares, such as, the prescribed threshold of 25% shares that can be bought in a year through buy back and that it is permitted only from free reserves or from the securities premium account of the company. </a:t>
            </a:r>
            <a:endParaRPr lang="en-IN" dirty="0" smtClean="0"/>
          </a:p>
          <a:p>
            <a:r>
              <a:rPr lang="en-IN" dirty="0" smtClean="0"/>
              <a:t>Also</a:t>
            </a:r>
            <a:r>
              <a:rPr lang="en-IN" dirty="0"/>
              <a:t>, the Companies Act, 2013 prescribes a cooling off period of one year between two buy-backs which means multiple buybacks in a year is not possible. </a:t>
            </a:r>
            <a:endParaRPr lang="en-IN" dirty="0" smtClean="0"/>
          </a:p>
          <a:p>
            <a:r>
              <a:rPr lang="en-IN" dirty="0" smtClean="0"/>
              <a:t>Hence</a:t>
            </a:r>
            <a:r>
              <a:rPr lang="en-IN" dirty="0"/>
              <a:t>, due to the long list of legal restrictions and compliances, this option is usually also available against the promoters through a process called promoter led buy-back typically structured through a call/put </a:t>
            </a:r>
            <a:r>
              <a:rPr lang="en-IN" dirty="0" smtClean="0"/>
              <a:t>option</a:t>
            </a:r>
            <a:endParaRPr lang="en-IN" dirty="0"/>
          </a:p>
        </p:txBody>
      </p:sp>
    </p:spTree>
    <p:extLst>
      <p:ext uri="{BB962C8B-B14F-4D97-AF65-F5344CB8AC3E}">
        <p14:creationId xmlns:p14="http://schemas.microsoft.com/office/powerpoint/2010/main" val="32115243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Promoters Buyback</a:t>
            </a:r>
          </a:p>
        </p:txBody>
      </p:sp>
      <p:sp>
        <p:nvSpPr>
          <p:cNvPr id="3" name="Content Placeholder 2"/>
          <p:cNvSpPr>
            <a:spLocks noGrp="1"/>
          </p:cNvSpPr>
          <p:nvPr>
            <p:ph idx="1"/>
          </p:nvPr>
        </p:nvSpPr>
        <p:spPr/>
        <p:txBody>
          <a:bodyPr/>
          <a:lstStyle/>
          <a:p>
            <a:r>
              <a:rPr lang="en-IN" dirty="0" smtClean="0"/>
              <a:t>Promoter </a:t>
            </a:r>
            <a:r>
              <a:rPr lang="en-IN" dirty="0"/>
              <a:t>led buy-back is nothing but a transaction involving secondary sale of shares between two shareholders. </a:t>
            </a:r>
            <a:endParaRPr lang="en-IN" dirty="0" smtClean="0"/>
          </a:p>
          <a:p>
            <a:r>
              <a:rPr lang="en-IN" dirty="0" smtClean="0"/>
              <a:t>Promoters </a:t>
            </a:r>
            <a:r>
              <a:rPr lang="en-IN" dirty="0"/>
              <a:t>prefer providing this alternative as the last option exercisable by investors when all other exit provisions have failed, while investors invariably insist on having the right to exercise this option at their discretion upon the expiry of agreed timeline or happening of certain trigger events</a:t>
            </a:r>
          </a:p>
          <a:p>
            <a:endParaRPr lang="en-IN" dirty="0"/>
          </a:p>
          <a:p>
            <a:endParaRPr lang="en-IN" dirty="0"/>
          </a:p>
        </p:txBody>
      </p:sp>
    </p:spTree>
    <p:extLst>
      <p:ext uri="{BB962C8B-B14F-4D97-AF65-F5344CB8AC3E}">
        <p14:creationId xmlns:p14="http://schemas.microsoft.com/office/powerpoint/2010/main" val="26899449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Promoters Buyback</a:t>
            </a:r>
          </a:p>
        </p:txBody>
      </p:sp>
      <p:sp>
        <p:nvSpPr>
          <p:cNvPr id="3" name="Content Placeholder 2"/>
          <p:cNvSpPr>
            <a:spLocks noGrp="1"/>
          </p:cNvSpPr>
          <p:nvPr>
            <p:ph idx="1"/>
          </p:nvPr>
        </p:nvSpPr>
        <p:spPr/>
        <p:txBody>
          <a:bodyPr>
            <a:normAutofit fontScale="85000" lnSpcReduction="10000"/>
          </a:bodyPr>
          <a:lstStyle/>
          <a:p>
            <a:r>
              <a:rPr lang="en-IN" b="1" dirty="0"/>
              <a:t>Common reasons for a company to opt for buy-back of it’s shares</a:t>
            </a:r>
            <a:endParaRPr lang="en-IN" dirty="0"/>
          </a:p>
          <a:p>
            <a:r>
              <a:rPr lang="en-IN" u="sng" dirty="0"/>
              <a:t>Increasing the valuation of a company by increase in earnings per share (EPS):</a:t>
            </a:r>
            <a:r>
              <a:rPr lang="en-IN" dirty="0"/>
              <a:t> Through a buyback, the Company can reduce the outstanding shares and the capital base. As the number of shares will decrease, EPS will automatically increase. This usually improves the value per share of companies which may be considered favourably by prospective investors.</a:t>
            </a:r>
          </a:p>
          <a:p>
            <a:r>
              <a:rPr lang="en-IN" u="sng" dirty="0"/>
              <a:t>Buy out shareholders when the company has surplus funds in reserves:</a:t>
            </a:r>
            <a:r>
              <a:rPr lang="en-IN" dirty="0"/>
              <a:t> When the company has surplus amount of reserves in place than is required, the company may try to buyout the shares of the shareholders who are no more required by the company since shareholding represents the ownership in the company. This strategy is mostly used to provide exit to willing investors and consolidate the cap table.</a:t>
            </a:r>
          </a:p>
          <a:p>
            <a:endParaRPr lang="en-IN" dirty="0"/>
          </a:p>
        </p:txBody>
      </p:sp>
    </p:spTree>
    <p:extLst>
      <p:ext uri="{BB962C8B-B14F-4D97-AF65-F5344CB8AC3E}">
        <p14:creationId xmlns:p14="http://schemas.microsoft.com/office/powerpoint/2010/main" val="1296285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PE Exit Process</a:t>
            </a:r>
          </a:p>
        </p:txBody>
      </p:sp>
      <p:sp>
        <p:nvSpPr>
          <p:cNvPr id="3" name="Content Placeholder 2"/>
          <p:cNvSpPr>
            <a:spLocks noGrp="1"/>
          </p:cNvSpPr>
          <p:nvPr>
            <p:ph idx="1"/>
          </p:nvPr>
        </p:nvSpPr>
        <p:spPr/>
        <p:txBody>
          <a:bodyPr/>
          <a:lstStyle/>
          <a:p>
            <a:r>
              <a:rPr lang="en-IN" dirty="0" smtClean="0"/>
              <a:t>The </a:t>
            </a:r>
            <a:r>
              <a:rPr lang="en-IN" dirty="0"/>
              <a:t>last critical step of the private equity (PE) investment process, the exit, can greatly affect the final return on investment. </a:t>
            </a:r>
            <a:endParaRPr lang="en-IN" dirty="0" smtClean="0"/>
          </a:p>
          <a:p>
            <a:r>
              <a:rPr lang="en-IN" dirty="0" smtClean="0"/>
              <a:t>Even </a:t>
            </a:r>
            <a:r>
              <a:rPr lang="en-IN" dirty="0"/>
              <a:t>after years of doing all the right things—including taking a proactive approach to ownership, aligning performance incentives, and being thoughtful about M&amp;A—a poorly planned or executed exit can turn a good deal into a mediocre one</a:t>
            </a:r>
            <a:r>
              <a:rPr lang="en-IN" dirty="0" smtClean="0"/>
              <a:t>.</a:t>
            </a:r>
          </a:p>
          <a:p>
            <a:r>
              <a:rPr lang="en-IN" dirty="0"/>
              <a:t>Despite the complicated environment, PE investors can overcome these obstacles and achieve exit excellence through three distinct actions</a:t>
            </a:r>
          </a:p>
        </p:txBody>
      </p:sp>
    </p:spTree>
    <p:extLst>
      <p:ext uri="{BB962C8B-B14F-4D97-AF65-F5344CB8AC3E}">
        <p14:creationId xmlns:p14="http://schemas.microsoft.com/office/powerpoint/2010/main" val="37336988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Promoters Buyback</a:t>
            </a:r>
          </a:p>
        </p:txBody>
      </p:sp>
      <p:sp>
        <p:nvSpPr>
          <p:cNvPr id="3" name="Content Placeholder 2"/>
          <p:cNvSpPr>
            <a:spLocks noGrp="1"/>
          </p:cNvSpPr>
          <p:nvPr>
            <p:ph idx="1"/>
          </p:nvPr>
        </p:nvSpPr>
        <p:spPr/>
        <p:txBody>
          <a:bodyPr>
            <a:normAutofit fontScale="85000" lnSpcReduction="20000"/>
          </a:bodyPr>
          <a:lstStyle/>
          <a:p>
            <a:r>
              <a:rPr lang="en-IN" u="sng" dirty="0" smtClean="0"/>
              <a:t>Increase </a:t>
            </a:r>
            <a:r>
              <a:rPr lang="en-IN" u="sng" dirty="0"/>
              <a:t>promoter’s stake in the company and decongesting the cap table: </a:t>
            </a:r>
            <a:r>
              <a:rPr lang="en-IN" dirty="0"/>
              <a:t>In India, companies are mostly promoter driven, family run and closely held. Promoters usually have significant shareholding in the company which they have formed/running. Option of buyback can be used to decrease the shareholding of non-promoters or similar groups by giving them an attractive price to avoid the potential takeover of the company and increase the promoters’ holding, leading to increased decision-making capacity. Buy-back can also help a company to clean up a cap table which might otherwise look overcrowded to potential investors.</a:t>
            </a:r>
          </a:p>
          <a:p>
            <a:r>
              <a:rPr lang="en-IN" u="sng" dirty="0"/>
              <a:t>Acts as an option to effect the implementation of Leaver clauses – Good or Bad:</a:t>
            </a:r>
            <a:r>
              <a:rPr lang="en-IN" dirty="0"/>
              <a:t> Depending on a good leaver or bad leaver situation, if individual shareholders are unable to buy out the shares of an exiting employee, the Company can use buy-back as a tool to re-purchase the shares from such an employee.</a:t>
            </a:r>
          </a:p>
          <a:p>
            <a:endParaRPr lang="en-IN" dirty="0"/>
          </a:p>
        </p:txBody>
      </p:sp>
    </p:spTree>
    <p:extLst>
      <p:ext uri="{BB962C8B-B14F-4D97-AF65-F5344CB8AC3E}">
        <p14:creationId xmlns:p14="http://schemas.microsoft.com/office/powerpoint/2010/main" val="20504555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Promoters Buyback</a:t>
            </a:r>
          </a:p>
        </p:txBody>
      </p:sp>
      <p:sp>
        <p:nvSpPr>
          <p:cNvPr id="3" name="Content Placeholder 2"/>
          <p:cNvSpPr>
            <a:spLocks noGrp="1"/>
          </p:cNvSpPr>
          <p:nvPr>
            <p:ph idx="1"/>
          </p:nvPr>
        </p:nvSpPr>
        <p:spPr/>
        <p:txBody>
          <a:bodyPr/>
          <a:lstStyle/>
          <a:p>
            <a:r>
              <a:rPr lang="en-IN" u="sng" dirty="0"/>
              <a:t>More cash in the accounts against few projects:</a:t>
            </a:r>
            <a:r>
              <a:rPr lang="en-IN" dirty="0"/>
              <a:t> When a company has enough cash reserves in its account and does not have immediate investment plans, then a lucrative option available for the company is to buyback the excess shares which are in the market and settle down rather than paying such shareholders dividends when the company has few projects to invest in.</a:t>
            </a:r>
          </a:p>
          <a:p>
            <a:r>
              <a:rPr lang="en-IN" u="sng" dirty="0"/>
              <a:t>Restructuring of the capital:</a:t>
            </a:r>
            <a:r>
              <a:rPr lang="en-IN" dirty="0"/>
              <a:t> Buy-back empowers the company to reduce the paid-up capital. It can be used as a tool for various restructuring activities.</a:t>
            </a:r>
          </a:p>
          <a:p>
            <a:endParaRPr lang="en-IN" dirty="0"/>
          </a:p>
        </p:txBody>
      </p:sp>
    </p:spTree>
    <p:extLst>
      <p:ext uri="{BB962C8B-B14F-4D97-AF65-F5344CB8AC3E}">
        <p14:creationId xmlns:p14="http://schemas.microsoft.com/office/powerpoint/2010/main" val="12832668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Promoters Buyback</a:t>
            </a:r>
          </a:p>
        </p:txBody>
      </p:sp>
      <p:sp>
        <p:nvSpPr>
          <p:cNvPr id="3" name="Content Placeholder 2"/>
          <p:cNvSpPr>
            <a:spLocks noGrp="1"/>
          </p:cNvSpPr>
          <p:nvPr>
            <p:ph idx="1"/>
          </p:nvPr>
        </p:nvSpPr>
        <p:spPr/>
        <p:txBody>
          <a:bodyPr/>
          <a:lstStyle/>
          <a:p>
            <a:r>
              <a:rPr lang="en-IN" dirty="0"/>
              <a:t>Buyback of shares is one way a promoter can offer an exit to a </a:t>
            </a:r>
            <a:r>
              <a:rPr lang="en-IN" dirty="0">
                <a:hlinkClick r:id="rId2"/>
              </a:rPr>
              <a:t>private equity </a:t>
            </a:r>
            <a:r>
              <a:rPr lang="en-IN" dirty="0"/>
              <a:t>(PE) investor. However, it has been the least preferred and has declined as a mode of exit in the past five years, shows data from </a:t>
            </a:r>
            <a:r>
              <a:rPr lang="en-IN" dirty="0" err="1"/>
              <a:t>VCCEdge</a:t>
            </a:r>
            <a:r>
              <a:rPr lang="en-IN" dirty="0" smtClean="0"/>
              <a:t>.</a:t>
            </a:r>
          </a:p>
          <a:p>
            <a:r>
              <a:rPr lang="en-IN" dirty="0" smtClean="0"/>
              <a:t>YEAR 2019 </a:t>
            </a:r>
            <a:r>
              <a:rPr lang="en-IN" dirty="0"/>
              <a:t>has seen only five buyback deals; 2018 saw 10, accounting for only 1.4 per cent of total deal value</a:t>
            </a:r>
            <a:r>
              <a:rPr lang="en-IN" dirty="0" smtClean="0"/>
              <a:t>.</a:t>
            </a:r>
          </a:p>
          <a:p>
            <a:r>
              <a:rPr lang="en-IN" dirty="0">
                <a:solidFill>
                  <a:srgbClr val="FF0000"/>
                </a:solidFill>
              </a:rPr>
              <a:t>AGS promoters </a:t>
            </a:r>
            <a:r>
              <a:rPr lang="en-IN" dirty="0" smtClean="0">
                <a:solidFill>
                  <a:srgbClr val="FF0000"/>
                </a:solidFill>
              </a:rPr>
              <a:t>buy </a:t>
            </a:r>
            <a:r>
              <a:rPr lang="en-IN" dirty="0">
                <a:solidFill>
                  <a:srgbClr val="FF0000"/>
                </a:solidFill>
              </a:rPr>
              <a:t>back a 42% stake in the company from TPG Growth and </a:t>
            </a:r>
            <a:r>
              <a:rPr lang="en-IN" dirty="0" err="1">
                <a:solidFill>
                  <a:srgbClr val="FF0000"/>
                </a:solidFill>
              </a:rPr>
              <a:t>Actis</a:t>
            </a:r>
            <a:r>
              <a:rPr lang="en-IN" dirty="0">
                <a:solidFill>
                  <a:srgbClr val="FF0000"/>
                </a:solidFill>
              </a:rPr>
              <a:t> in a deal worth Rs650-850 crore</a:t>
            </a:r>
          </a:p>
        </p:txBody>
      </p:sp>
    </p:spTree>
    <p:extLst>
      <p:ext uri="{BB962C8B-B14F-4D97-AF65-F5344CB8AC3E}">
        <p14:creationId xmlns:p14="http://schemas.microsoft.com/office/powerpoint/2010/main" val="11606466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Secondary sale</a:t>
            </a:r>
          </a:p>
        </p:txBody>
      </p:sp>
      <p:sp>
        <p:nvSpPr>
          <p:cNvPr id="3" name="Content Placeholder 2"/>
          <p:cNvSpPr>
            <a:spLocks noGrp="1"/>
          </p:cNvSpPr>
          <p:nvPr>
            <p:ph idx="1"/>
          </p:nvPr>
        </p:nvSpPr>
        <p:spPr/>
        <p:txBody>
          <a:bodyPr>
            <a:normAutofit fontScale="85000" lnSpcReduction="20000"/>
          </a:bodyPr>
          <a:lstStyle/>
          <a:p>
            <a:r>
              <a:rPr lang="en-IN" dirty="0"/>
              <a:t>Secondary sales to third parties have been the most popular mode of exit in the recent past. PE funds with a fixed fund life are forced to liquidate their stake in investee companies even though an IPO may seem viable in the relatively near future. </a:t>
            </a:r>
            <a:endParaRPr lang="en-IN" dirty="0" smtClean="0"/>
          </a:p>
          <a:p>
            <a:r>
              <a:rPr lang="en-IN" dirty="0" smtClean="0"/>
              <a:t>They </a:t>
            </a:r>
            <a:r>
              <a:rPr lang="en-IN" dirty="0"/>
              <a:t>thus look to make their returns by selling their stake to other PE funds which are looking to disburse funds and have the luxury of waiting for a few years to make their returns. In this context, complications can arise in the event some of the existing investors are continuing in the investee company</a:t>
            </a:r>
            <a:r>
              <a:rPr lang="en-IN" dirty="0" smtClean="0"/>
              <a:t>.</a:t>
            </a:r>
          </a:p>
          <a:p>
            <a:r>
              <a:rPr lang="en-IN" dirty="0" smtClean="0"/>
              <a:t> </a:t>
            </a:r>
            <a:r>
              <a:rPr lang="en-IN" dirty="0"/>
              <a:t>This is also because the investee company and the exiting investor invariably have to overcome the hurdle of matching the investment rights of the new investor with that of the continuing investors. </a:t>
            </a:r>
          </a:p>
          <a:p>
            <a:r>
              <a:rPr lang="en-IN" dirty="0" smtClean="0"/>
              <a:t>.</a:t>
            </a:r>
            <a:r>
              <a:rPr lang="en-IN" dirty="0"/>
              <a:t> </a:t>
            </a:r>
          </a:p>
          <a:p>
            <a:endParaRPr lang="en-IN" dirty="0"/>
          </a:p>
        </p:txBody>
      </p:sp>
    </p:spTree>
    <p:extLst>
      <p:ext uri="{BB962C8B-B14F-4D97-AF65-F5344CB8AC3E}">
        <p14:creationId xmlns:p14="http://schemas.microsoft.com/office/powerpoint/2010/main" val="23960591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i="1" dirty="0"/>
              <a:t>Sale to Third Party</a:t>
            </a:r>
            <a:endParaRPr lang="en-IN" dirty="0"/>
          </a:p>
        </p:txBody>
      </p:sp>
      <p:sp>
        <p:nvSpPr>
          <p:cNvPr id="3" name="Content Placeholder 2"/>
          <p:cNvSpPr>
            <a:spLocks noGrp="1"/>
          </p:cNvSpPr>
          <p:nvPr>
            <p:ph idx="1"/>
          </p:nvPr>
        </p:nvSpPr>
        <p:spPr/>
        <p:txBody>
          <a:bodyPr>
            <a:normAutofit/>
          </a:bodyPr>
          <a:lstStyle/>
          <a:p>
            <a:r>
              <a:rPr lang="en-IN" i="1" dirty="0"/>
              <a:t>Sale to Third Party: </a:t>
            </a:r>
            <a:r>
              <a:rPr lang="en-IN" dirty="0"/>
              <a:t>This option can be exercised as a trade sale or strategic sale of investor shares to a third party buyer from the same industry or sale to financial investors such as private equity, venture capital or investment fund. Third party sale especially trade sale is preferred by many investors as it provides them a complete and quick exit from the investment with a say over the share valuation and the sale process. It is also a relatively hassle-free process since it is not subject to an array of legal/regulatory compliances as in the case of IPO or company buy back transactions. </a:t>
            </a:r>
          </a:p>
        </p:txBody>
      </p:sp>
    </p:spTree>
    <p:extLst>
      <p:ext uri="{BB962C8B-B14F-4D97-AF65-F5344CB8AC3E}">
        <p14:creationId xmlns:p14="http://schemas.microsoft.com/office/powerpoint/2010/main" val="28916591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Trade </a:t>
            </a:r>
            <a:r>
              <a:rPr lang="en-IN" dirty="0" smtClean="0"/>
              <a:t>sales/Sale to other </a:t>
            </a:r>
            <a:r>
              <a:rPr lang="en-IN" smtClean="0"/>
              <a:t>strategic Investors</a:t>
            </a:r>
            <a:endParaRPr lang="en-IN" dirty="0"/>
          </a:p>
        </p:txBody>
      </p:sp>
      <p:sp>
        <p:nvSpPr>
          <p:cNvPr id="3" name="Content Placeholder 2"/>
          <p:cNvSpPr>
            <a:spLocks noGrp="1"/>
          </p:cNvSpPr>
          <p:nvPr>
            <p:ph idx="1"/>
          </p:nvPr>
        </p:nvSpPr>
        <p:spPr/>
        <p:txBody>
          <a:bodyPr>
            <a:normAutofit fontScale="92500" lnSpcReduction="10000"/>
          </a:bodyPr>
          <a:lstStyle/>
          <a:p>
            <a:r>
              <a:rPr lang="en-IN" dirty="0"/>
              <a:t>Trade sales (i.e., sale of a controlling interest to a strategic buyer) by exercise of a drag right by the PE fund would need active cooperation by the promoters</a:t>
            </a:r>
            <a:r>
              <a:rPr lang="en-IN" dirty="0" smtClean="0"/>
              <a:t>.</a:t>
            </a:r>
          </a:p>
          <a:p>
            <a:r>
              <a:rPr lang="en-IN" dirty="0" smtClean="0"/>
              <a:t> </a:t>
            </a:r>
            <a:r>
              <a:rPr lang="en-IN" dirty="0"/>
              <a:t>Some PE funds seek to secure the enforcement of such drag along rights by using an escrow arrangement whereby a part of the promoters’ shareholding is taken out of their control by depositing the shares in escrow and the escrow agent is authorised to sell such shares upon the occurrence of a trigger event. </a:t>
            </a:r>
            <a:endParaRPr lang="en-IN" dirty="0" smtClean="0"/>
          </a:p>
          <a:p>
            <a:r>
              <a:rPr lang="en-IN" dirty="0" smtClean="0"/>
              <a:t>However</a:t>
            </a:r>
            <a:r>
              <a:rPr lang="en-IN" dirty="0"/>
              <a:t>, investors are not sanguine about such an arrangement which supports the drag right of a foreign investor, since the regulators may consider such an arrangement as creation of security in favour of the foreign investor</a:t>
            </a:r>
          </a:p>
        </p:txBody>
      </p:sp>
    </p:spTree>
    <p:extLst>
      <p:ext uri="{BB962C8B-B14F-4D97-AF65-F5344CB8AC3E}">
        <p14:creationId xmlns:p14="http://schemas.microsoft.com/office/powerpoint/2010/main" val="23049724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Trade sales</a:t>
            </a:r>
          </a:p>
        </p:txBody>
      </p:sp>
      <p:sp>
        <p:nvSpPr>
          <p:cNvPr id="3" name="Content Placeholder 2"/>
          <p:cNvSpPr>
            <a:spLocks noGrp="1"/>
          </p:cNvSpPr>
          <p:nvPr>
            <p:ph idx="1"/>
          </p:nvPr>
        </p:nvSpPr>
        <p:spPr/>
        <p:txBody>
          <a:bodyPr>
            <a:normAutofit/>
          </a:bodyPr>
          <a:lstStyle/>
          <a:p>
            <a:r>
              <a:rPr lang="en-IN" dirty="0"/>
              <a:t>However, trade sale is not favoured by the promoters and management due to the high possibility (risk) of management changes that routinely follow such sale, especially when such purchaser is also a competitor of the company</a:t>
            </a:r>
            <a:r>
              <a:rPr lang="en-IN" dirty="0" smtClean="0"/>
              <a:t>.</a:t>
            </a:r>
          </a:p>
          <a:p>
            <a:r>
              <a:rPr lang="en-IN" dirty="0" smtClean="0"/>
              <a:t>The </a:t>
            </a:r>
            <a:r>
              <a:rPr lang="en-IN" dirty="0"/>
              <a:t>third party sale right is also often accompanied by the right to drag along the promoters and other shareholders if required for the investor to get the desired valuation necessary to achieve the promised Internal Rate of Return (</a:t>
            </a:r>
            <a:r>
              <a:rPr lang="en-IN" b="1" dirty="0"/>
              <a:t>IRR</a:t>
            </a:r>
            <a:r>
              <a:rPr lang="en-IN" dirty="0"/>
              <a:t>) on investment. </a:t>
            </a:r>
          </a:p>
          <a:p>
            <a:endParaRPr lang="en-IN" dirty="0"/>
          </a:p>
        </p:txBody>
      </p:sp>
    </p:spTree>
    <p:extLst>
      <p:ext uri="{BB962C8B-B14F-4D97-AF65-F5344CB8AC3E}">
        <p14:creationId xmlns:p14="http://schemas.microsoft.com/office/powerpoint/2010/main" val="36712622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Trade sales</a:t>
            </a:r>
          </a:p>
        </p:txBody>
      </p:sp>
      <p:sp>
        <p:nvSpPr>
          <p:cNvPr id="3" name="Content Placeholder 2"/>
          <p:cNvSpPr>
            <a:spLocks noGrp="1"/>
          </p:cNvSpPr>
          <p:nvPr>
            <p:ph idx="1"/>
          </p:nvPr>
        </p:nvSpPr>
        <p:spPr/>
        <p:txBody>
          <a:bodyPr/>
          <a:lstStyle/>
          <a:p>
            <a:r>
              <a:rPr lang="en-IN" dirty="0"/>
              <a:t>In such cases, provisions are created for protection of promoters and other shareholders interest by guaranteeing sale of their stakes at the same price as agreed between the investor/s and the third party.   </a:t>
            </a:r>
            <a:r>
              <a:rPr lang="en-IN"/>
              <a:t>The drag along right exercise mechanism is set out in detail in the investment agreement and generally requires the investor to notify the promoters and shareholders of its intent to exercise of such right and also disclose the third party purchaser, sale price and the other key sale details to the other shareholders of the company.</a:t>
            </a:r>
          </a:p>
          <a:p>
            <a:endParaRPr lang="en-IN"/>
          </a:p>
        </p:txBody>
      </p:sp>
    </p:spTree>
    <p:extLst>
      <p:ext uri="{BB962C8B-B14F-4D97-AF65-F5344CB8AC3E}">
        <p14:creationId xmlns:p14="http://schemas.microsoft.com/office/powerpoint/2010/main" val="40913482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i="1" dirty="0"/>
              <a:t>Merger &amp; Acquisition</a:t>
            </a:r>
            <a:r>
              <a:rPr lang="en-IN" b="1" i="1" dirty="0"/>
              <a:t> (M&amp;A)</a:t>
            </a:r>
            <a:r>
              <a:rPr lang="en-IN" i="1" dirty="0"/>
              <a:t>:</a:t>
            </a:r>
            <a:endParaRPr lang="en-IN" dirty="0"/>
          </a:p>
        </p:txBody>
      </p:sp>
      <p:sp>
        <p:nvSpPr>
          <p:cNvPr id="3" name="Content Placeholder 2"/>
          <p:cNvSpPr>
            <a:spLocks noGrp="1"/>
          </p:cNvSpPr>
          <p:nvPr>
            <p:ph idx="1"/>
          </p:nvPr>
        </p:nvSpPr>
        <p:spPr/>
        <p:txBody>
          <a:bodyPr>
            <a:normAutofit fontScale="85000" lnSpcReduction="10000"/>
          </a:bodyPr>
          <a:lstStyle/>
          <a:p>
            <a:r>
              <a:rPr lang="en-IN" i="1" dirty="0"/>
              <a:t>Merger &amp; Acquisition</a:t>
            </a:r>
            <a:r>
              <a:rPr lang="en-IN" b="1" i="1" dirty="0"/>
              <a:t> (M&amp;A)</a:t>
            </a:r>
            <a:r>
              <a:rPr lang="en-IN" i="1" dirty="0"/>
              <a:t>:</a:t>
            </a:r>
            <a:r>
              <a:rPr lang="en-IN" dirty="0"/>
              <a:t> As the name suggests, this exit route comprises a strategic integration or acquisition of the investee company with the acquiring company. M&amp;A in the private, unlisted companies space has been gaining traction in the Indian ecosystem of late thanks to the funding slowdown over the years. </a:t>
            </a:r>
            <a:endParaRPr lang="en-IN" dirty="0" smtClean="0"/>
          </a:p>
          <a:p>
            <a:r>
              <a:rPr lang="en-IN" dirty="0" smtClean="0"/>
              <a:t>This </a:t>
            </a:r>
            <a:r>
              <a:rPr lang="en-IN" dirty="0"/>
              <a:t>is a win-win situation when merging companies with complementary businesses is considered a more efficient and quicker way to grow their revenue, increase/consolidate market share and acquire expertise or know-how than creating new products/services organically. ‘</a:t>
            </a:r>
            <a:r>
              <a:rPr lang="en-IN" dirty="0" err="1"/>
              <a:t>Acquihires</a:t>
            </a:r>
            <a:r>
              <a:rPr lang="en-IN" dirty="0"/>
              <a:t>’, a different type of transaction combining acquisition and hiring is gradually finding its spot under the sun amongst Indian start-ups. In this case, a bigger company buys a smaller company to get its talent as it is not so much interested in the product as it is in the team/key employees</a:t>
            </a:r>
            <a:r>
              <a:rPr lang="en-IN" dirty="0" smtClean="0"/>
              <a:t>.</a:t>
            </a:r>
            <a:endParaRPr lang="en-IN" dirty="0"/>
          </a:p>
        </p:txBody>
      </p:sp>
    </p:spTree>
    <p:extLst>
      <p:ext uri="{BB962C8B-B14F-4D97-AF65-F5344CB8AC3E}">
        <p14:creationId xmlns:p14="http://schemas.microsoft.com/office/powerpoint/2010/main" val="8445246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Leveraged Recapitalisation</a:t>
            </a:r>
            <a:endParaRPr lang="en-IN" dirty="0"/>
          </a:p>
        </p:txBody>
      </p:sp>
      <p:sp>
        <p:nvSpPr>
          <p:cNvPr id="3" name="Content Placeholder 2"/>
          <p:cNvSpPr>
            <a:spLocks noGrp="1"/>
          </p:cNvSpPr>
          <p:nvPr>
            <p:ph idx="1"/>
          </p:nvPr>
        </p:nvSpPr>
        <p:spPr/>
        <p:txBody>
          <a:bodyPr>
            <a:normAutofit lnSpcReduction="10000"/>
          </a:bodyPr>
          <a:lstStyle/>
          <a:p>
            <a:r>
              <a:rPr lang="en-IN" dirty="0"/>
              <a:t>A leveraged recapitalization is a corporate finance transaction in which a company changes its capitalization structure by replacing the majority of its equity with a package of debt securities consisting of both senior bank debt and subordinated </a:t>
            </a:r>
            <a:r>
              <a:rPr lang="en-IN" dirty="0" smtClean="0"/>
              <a:t>debt</a:t>
            </a:r>
          </a:p>
          <a:p>
            <a:r>
              <a:rPr lang="en-IN" dirty="0"/>
              <a:t> A leveraged recapitalization is also referred to as leveraged recap. In other words, the company will borrow money in order to buy back shares that were previously issued, and reduce the amount of equity in its capital structure. Senior managers/employees may receive additional equity, in order to align their interests with the bondholders and shareholders.</a:t>
            </a:r>
          </a:p>
        </p:txBody>
      </p:sp>
    </p:spTree>
    <p:extLst>
      <p:ext uri="{BB962C8B-B14F-4D97-AF65-F5344CB8AC3E}">
        <p14:creationId xmlns:p14="http://schemas.microsoft.com/office/powerpoint/2010/main" val="882466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PE Exit Process</a:t>
            </a:r>
          </a:p>
        </p:txBody>
      </p:sp>
      <p:sp>
        <p:nvSpPr>
          <p:cNvPr id="3" name="Content Placeholder 2"/>
          <p:cNvSpPr>
            <a:spLocks noGrp="1"/>
          </p:cNvSpPr>
          <p:nvPr>
            <p:ph idx="1"/>
          </p:nvPr>
        </p:nvSpPr>
        <p:spPr/>
        <p:txBody>
          <a:bodyPr>
            <a:normAutofit fontScale="92500"/>
          </a:bodyPr>
          <a:lstStyle/>
          <a:p>
            <a:r>
              <a:rPr lang="en-IN" dirty="0"/>
              <a:t>First, they should perform a readiness scan 18 months before the intended time of exit</a:t>
            </a:r>
            <a:r>
              <a:rPr lang="en-IN" dirty="0" smtClean="0"/>
              <a:t>.</a:t>
            </a:r>
          </a:p>
          <a:p>
            <a:r>
              <a:rPr lang="en-IN" dirty="0" smtClean="0"/>
              <a:t> </a:t>
            </a:r>
            <a:r>
              <a:rPr lang="en-IN" dirty="0"/>
              <a:t>Second, to demonstrate further potential to possible new owners, they should instruct management to focus on value-adding performance improvements that continue to create value while preparing for the exit and post-transition stages. </a:t>
            </a:r>
            <a:endParaRPr lang="en-IN" dirty="0" smtClean="0"/>
          </a:p>
          <a:p>
            <a:r>
              <a:rPr lang="en-IN" dirty="0" smtClean="0"/>
              <a:t>This </a:t>
            </a:r>
            <a:r>
              <a:rPr lang="en-IN" dirty="0"/>
              <a:t>process may include the somewhat counterintuitive step of leaving some value-creation opportunities on the table for potential buyers to execute. </a:t>
            </a:r>
          </a:p>
        </p:txBody>
      </p:sp>
    </p:spTree>
    <p:extLst>
      <p:ext uri="{BB962C8B-B14F-4D97-AF65-F5344CB8AC3E}">
        <p14:creationId xmlns:p14="http://schemas.microsoft.com/office/powerpoint/2010/main" val="32542924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Leveraged Recapitalisation</a:t>
            </a:r>
          </a:p>
        </p:txBody>
      </p:sp>
      <p:sp>
        <p:nvSpPr>
          <p:cNvPr id="3" name="Content Placeholder 2"/>
          <p:cNvSpPr>
            <a:spLocks noGrp="1"/>
          </p:cNvSpPr>
          <p:nvPr>
            <p:ph idx="1"/>
          </p:nvPr>
        </p:nvSpPr>
        <p:spPr/>
        <p:txBody>
          <a:bodyPr>
            <a:normAutofit fontScale="92500"/>
          </a:bodyPr>
          <a:lstStyle/>
          <a:p>
            <a:r>
              <a:rPr lang="en-IN" dirty="0"/>
              <a:t>They are sometimes used by private equity firms to exit some of their investment early or as a source of refinancing. And they have similar impacts to leveraged buybacks unless they are dividend recapitalizations</a:t>
            </a:r>
            <a:r>
              <a:rPr lang="en-IN" dirty="0" smtClean="0"/>
              <a:t>.</a:t>
            </a:r>
          </a:p>
          <a:p>
            <a:r>
              <a:rPr lang="en-IN" dirty="0" smtClean="0"/>
              <a:t> </a:t>
            </a:r>
            <a:r>
              <a:rPr lang="en-IN" dirty="0"/>
              <a:t>Using debt can provide a tax shield—which might outweigh the extra interest expense. This is known as the Modigliani-Miller theorem, which shows that debt provides tax benefits not accessible via equity. And leveraged recaps can increase earnings per share (EPS), return on equity and the price to book ratio. Borrowing money to pay off older debts or buy back stock also helps companies avoid the opportunity cost of doing so with earned profits.</a:t>
            </a:r>
          </a:p>
        </p:txBody>
      </p:sp>
    </p:spTree>
    <p:extLst>
      <p:ext uri="{BB962C8B-B14F-4D97-AF65-F5344CB8AC3E}">
        <p14:creationId xmlns:p14="http://schemas.microsoft.com/office/powerpoint/2010/main" val="20230959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Leveraged Recapitalisation</a:t>
            </a:r>
          </a:p>
        </p:txBody>
      </p:sp>
      <p:sp>
        <p:nvSpPr>
          <p:cNvPr id="3" name="Content Placeholder 2"/>
          <p:cNvSpPr>
            <a:spLocks noGrp="1"/>
          </p:cNvSpPr>
          <p:nvPr>
            <p:ph idx="1"/>
          </p:nvPr>
        </p:nvSpPr>
        <p:spPr/>
        <p:txBody>
          <a:bodyPr>
            <a:normAutofit fontScale="92500" lnSpcReduction="10000"/>
          </a:bodyPr>
          <a:lstStyle/>
          <a:p>
            <a:r>
              <a:rPr lang="en-IN" dirty="0"/>
              <a:t>Like LBOs, leveraged recapitalizations provide incentives for management to be more disciplined and improve operational efficiency, in order to meet larger interest and principal payments. </a:t>
            </a:r>
            <a:endParaRPr lang="en-IN" dirty="0" smtClean="0"/>
          </a:p>
          <a:p>
            <a:r>
              <a:rPr lang="en-IN" dirty="0" smtClean="0"/>
              <a:t>They </a:t>
            </a:r>
            <a:r>
              <a:rPr lang="en-IN" dirty="0"/>
              <a:t>are often are accompanied by a </a:t>
            </a:r>
            <a:r>
              <a:rPr lang="en-IN" u="sng" dirty="0" smtClean="0"/>
              <a:t>restructuring</a:t>
            </a:r>
            <a:r>
              <a:rPr lang="en-IN" dirty="0" smtClean="0"/>
              <a:t>, </a:t>
            </a:r>
            <a:r>
              <a:rPr lang="en-IN" dirty="0"/>
              <a:t>in which the company sells off assets that are redundant or no longer a strategic fit in order to reduce debt</a:t>
            </a:r>
            <a:r>
              <a:rPr lang="en-IN" dirty="0" smtClean="0"/>
              <a:t>.</a:t>
            </a:r>
          </a:p>
          <a:p>
            <a:r>
              <a:rPr lang="en-IN" dirty="0" smtClean="0"/>
              <a:t> </a:t>
            </a:r>
            <a:r>
              <a:rPr lang="en-IN" dirty="0"/>
              <a:t>However, the danger is that extremely high leverage can lead a company to lose its strategic focus and become much more vulnerable to unexpected shocks or a recession. If the current debt environment changes, increased interest expenses could threaten corporate viability.</a:t>
            </a:r>
          </a:p>
        </p:txBody>
      </p:sp>
    </p:spTree>
    <p:extLst>
      <p:ext uri="{BB962C8B-B14F-4D97-AF65-F5344CB8AC3E}">
        <p14:creationId xmlns:p14="http://schemas.microsoft.com/office/powerpoint/2010/main" val="29274605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Benefits of Leveraged </a:t>
            </a:r>
            <a:r>
              <a:rPr lang="en-IN" dirty="0"/>
              <a:t>Recapitalisation</a:t>
            </a:r>
          </a:p>
        </p:txBody>
      </p:sp>
      <p:sp>
        <p:nvSpPr>
          <p:cNvPr id="3" name="Content Placeholder 2"/>
          <p:cNvSpPr>
            <a:spLocks noGrp="1"/>
          </p:cNvSpPr>
          <p:nvPr>
            <p:ph idx="1"/>
          </p:nvPr>
        </p:nvSpPr>
        <p:spPr/>
        <p:txBody>
          <a:bodyPr/>
          <a:lstStyle/>
          <a:p>
            <a:r>
              <a:rPr lang="en-IN" dirty="0"/>
              <a:t>Ongoing control and maintaining corporate culture</a:t>
            </a:r>
          </a:p>
          <a:p>
            <a:r>
              <a:rPr lang="en-IN" dirty="0"/>
              <a:t>Facilitation of estate considerations</a:t>
            </a:r>
          </a:p>
          <a:p>
            <a:r>
              <a:rPr lang="en-IN" dirty="0"/>
              <a:t>Buyout of possible shareholders with different objectives</a:t>
            </a:r>
          </a:p>
          <a:p>
            <a:r>
              <a:rPr lang="en-IN" dirty="0"/>
              <a:t>Preservation of the management team</a:t>
            </a:r>
          </a:p>
          <a:p>
            <a:r>
              <a:rPr lang="en-IN" dirty="0"/>
              <a:t>Freedom from personal guaranties</a:t>
            </a:r>
          </a:p>
          <a:p>
            <a:r>
              <a:rPr lang="en-IN" dirty="0"/>
              <a:t>A financially strong partner with capital to fund future growth</a:t>
            </a:r>
          </a:p>
          <a:p>
            <a:endParaRPr lang="en-IN" dirty="0"/>
          </a:p>
        </p:txBody>
      </p:sp>
    </p:spTree>
    <p:extLst>
      <p:ext uri="{BB962C8B-B14F-4D97-AF65-F5344CB8AC3E}">
        <p14:creationId xmlns:p14="http://schemas.microsoft.com/office/powerpoint/2010/main" val="11307537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Dual-Track Process</a:t>
            </a:r>
          </a:p>
        </p:txBody>
      </p:sp>
      <p:sp>
        <p:nvSpPr>
          <p:cNvPr id="3" name="Content Placeholder 2"/>
          <p:cNvSpPr>
            <a:spLocks noGrp="1"/>
          </p:cNvSpPr>
          <p:nvPr>
            <p:ph idx="1"/>
          </p:nvPr>
        </p:nvSpPr>
        <p:spPr/>
        <p:txBody>
          <a:bodyPr/>
          <a:lstStyle/>
          <a:p>
            <a:r>
              <a:rPr lang="en-IN" dirty="0"/>
              <a:t>Exiting an investment is an inherently uncertain process. Even for a thriving business with a viable equity story, committed stakeholders and the right advisers, the final deal terms and valuation are typically guided by factors beyond a company’s control</a:t>
            </a:r>
            <a:r>
              <a:rPr lang="en-IN" dirty="0" smtClean="0"/>
              <a:t>.</a:t>
            </a:r>
          </a:p>
          <a:p>
            <a:r>
              <a:rPr lang="en-IN" dirty="0" smtClean="0"/>
              <a:t> </a:t>
            </a:r>
            <a:r>
              <a:rPr lang="en-IN" dirty="0"/>
              <a:t>These include prevailing market sentiment, current appetite for acquisitions in a particular sector and the political and economic environment, all of which can change well within a given transaction timetable.</a:t>
            </a:r>
          </a:p>
        </p:txBody>
      </p:sp>
    </p:spTree>
    <p:extLst>
      <p:ext uri="{BB962C8B-B14F-4D97-AF65-F5344CB8AC3E}">
        <p14:creationId xmlns:p14="http://schemas.microsoft.com/office/powerpoint/2010/main" val="31488754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Dual-Track Process</a:t>
            </a:r>
            <a:endParaRPr lang="en-IN" dirty="0"/>
          </a:p>
        </p:txBody>
      </p:sp>
      <p:sp>
        <p:nvSpPr>
          <p:cNvPr id="3" name="Content Placeholder 2"/>
          <p:cNvSpPr>
            <a:spLocks noGrp="1"/>
          </p:cNvSpPr>
          <p:nvPr>
            <p:ph idx="1"/>
          </p:nvPr>
        </p:nvSpPr>
        <p:spPr/>
        <p:txBody>
          <a:bodyPr>
            <a:noAutofit/>
          </a:bodyPr>
          <a:lstStyle/>
          <a:p>
            <a:r>
              <a:rPr lang="en-IN" dirty="0"/>
              <a:t>Pursuing a “dual-track” process involves preparing for an initial public offering at the same time as running a private M&amp;A process, often through an auction. </a:t>
            </a:r>
            <a:endParaRPr lang="en-IN" dirty="0" smtClean="0"/>
          </a:p>
          <a:p>
            <a:r>
              <a:rPr lang="en-IN" dirty="0" smtClean="0"/>
              <a:t>Relative </a:t>
            </a:r>
            <a:r>
              <a:rPr lang="en-IN" dirty="0"/>
              <a:t>to choosing a single exit strategy, a dual-track process tends to be more complicated and resource-intensive, while also posing some specific risks. </a:t>
            </a:r>
            <a:endParaRPr lang="en-IN" dirty="0" smtClean="0"/>
          </a:p>
          <a:p>
            <a:r>
              <a:rPr lang="en-IN" dirty="0" smtClean="0"/>
              <a:t>A dual-track involves running an M&amp;A sale track alongside an IPO </a:t>
            </a:r>
            <a:r>
              <a:rPr lang="en-IN" dirty="0" err="1" smtClean="0"/>
              <a:t>track,so</a:t>
            </a:r>
            <a:r>
              <a:rPr lang="en-IN" dirty="0" smtClean="0"/>
              <a:t> the owner company only has to make a final decision on its preferred exit strategy late in the process.</a:t>
            </a:r>
            <a:endParaRPr lang="en-IN" dirty="0"/>
          </a:p>
        </p:txBody>
      </p:sp>
    </p:spTree>
    <p:extLst>
      <p:ext uri="{BB962C8B-B14F-4D97-AF65-F5344CB8AC3E}">
        <p14:creationId xmlns:p14="http://schemas.microsoft.com/office/powerpoint/2010/main" val="20860781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Dual-Track Process</a:t>
            </a:r>
          </a:p>
        </p:txBody>
      </p:sp>
      <p:sp>
        <p:nvSpPr>
          <p:cNvPr id="3" name="Content Placeholder 2"/>
          <p:cNvSpPr>
            <a:spLocks noGrp="1"/>
          </p:cNvSpPr>
          <p:nvPr>
            <p:ph idx="1"/>
          </p:nvPr>
        </p:nvSpPr>
        <p:spPr/>
        <p:txBody>
          <a:bodyPr>
            <a:normAutofit fontScale="92500" lnSpcReduction="20000"/>
          </a:bodyPr>
          <a:lstStyle/>
          <a:p>
            <a:r>
              <a:rPr lang="en-IN" dirty="0"/>
              <a:t>However, if the right dynamic is created, a dual-track process can provide visibility of relative valuation and the benefit of optionality, maximizing the chance of securing the most </a:t>
            </a:r>
            <a:r>
              <a:rPr lang="en-IN" dirty="0" err="1"/>
              <a:t>favorable</a:t>
            </a:r>
            <a:r>
              <a:rPr lang="en-IN" dirty="0"/>
              <a:t> terms. </a:t>
            </a:r>
            <a:endParaRPr lang="en-IN" dirty="0" smtClean="0"/>
          </a:p>
          <a:p>
            <a:r>
              <a:rPr lang="en-IN" dirty="0" smtClean="0"/>
              <a:t>Whether </a:t>
            </a:r>
            <a:r>
              <a:rPr lang="en-IN" dirty="0"/>
              <a:t>there’s a looming threat of a government shutdown or a sudden stock market sell-off, or the auction bids come in below expectations, the alternative track may present a superior exit option. </a:t>
            </a:r>
            <a:endParaRPr lang="en-IN" dirty="0" smtClean="0"/>
          </a:p>
          <a:p>
            <a:r>
              <a:rPr lang="en-IN" dirty="0" smtClean="0"/>
              <a:t>A </a:t>
            </a:r>
            <a:r>
              <a:rPr lang="en-IN" dirty="0"/>
              <a:t>dual-track process reduces the possibility that the vagaries of the stock market and industry-specific dynamics will have a detrimental effect on the overall exit by opening the investment opportunity to public markets as well as financial and strategic investors, with each influenced by the others.</a:t>
            </a:r>
          </a:p>
          <a:p>
            <a:endParaRPr lang="en-IN" dirty="0"/>
          </a:p>
        </p:txBody>
      </p:sp>
    </p:spTree>
    <p:extLst>
      <p:ext uri="{BB962C8B-B14F-4D97-AF65-F5344CB8AC3E}">
        <p14:creationId xmlns:p14="http://schemas.microsoft.com/office/powerpoint/2010/main" val="34020921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Advantages of dual track process</a:t>
            </a:r>
            <a:endParaRPr lang="en-IN" dirty="0"/>
          </a:p>
        </p:txBody>
      </p:sp>
      <p:sp>
        <p:nvSpPr>
          <p:cNvPr id="3" name="Content Placeholder 2"/>
          <p:cNvSpPr>
            <a:spLocks noGrp="1"/>
          </p:cNvSpPr>
          <p:nvPr>
            <p:ph idx="1"/>
          </p:nvPr>
        </p:nvSpPr>
        <p:spPr/>
        <p:txBody>
          <a:bodyPr>
            <a:normAutofit lnSpcReduction="10000"/>
          </a:bodyPr>
          <a:lstStyle/>
          <a:p>
            <a:r>
              <a:rPr lang="en-IN" dirty="0"/>
              <a:t>The most obvious advantage is that it allows firms to get the maximum valuation. It puts the maximum pressure on mergers and acquisition buyers. This is because they are not only competing with each other but also with retail investors. It is a known fact that companies following dual-track processes are more likely to receive a higher valuation.</a:t>
            </a:r>
          </a:p>
          <a:p>
            <a:r>
              <a:rPr lang="en-IN" dirty="0"/>
              <a:t>It also helps protect the company against the vagaries of the market. If the market is in a recession when the IPO is being launched, the company can always look at other alternatives, which will help it increase its own valuation</a:t>
            </a:r>
            <a:r>
              <a:rPr lang="en-IN" dirty="0" smtClean="0"/>
              <a:t>.</a:t>
            </a:r>
            <a:r>
              <a:rPr lang="en-IN" dirty="0"/>
              <a:t/>
            </a:r>
            <a:br>
              <a:rPr lang="en-IN" dirty="0"/>
            </a:br>
            <a:endParaRPr lang="en-IN" dirty="0"/>
          </a:p>
        </p:txBody>
      </p:sp>
    </p:spTree>
    <p:extLst>
      <p:ext uri="{BB962C8B-B14F-4D97-AF65-F5344CB8AC3E}">
        <p14:creationId xmlns:p14="http://schemas.microsoft.com/office/powerpoint/2010/main" val="12534425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Disadvantages </a:t>
            </a:r>
            <a:r>
              <a:rPr lang="en-IN" dirty="0"/>
              <a:t>of dual track process</a:t>
            </a:r>
          </a:p>
        </p:txBody>
      </p:sp>
      <p:sp>
        <p:nvSpPr>
          <p:cNvPr id="3" name="Content Placeholder 2"/>
          <p:cNvSpPr>
            <a:spLocks noGrp="1"/>
          </p:cNvSpPr>
          <p:nvPr>
            <p:ph idx="1"/>
          </p:nvPr>
        </p:nvSpPr>
        <p:spPr/>
        <p:txBody>
          <a:bodyPr>
            <a:normAutofit fontScale="92500" lnSpcReduction="10000"/>
          </a:bodyPr>
          <a:lstStyle/>
          <a:p>
            <a:r>
              <a:rPr lang="en-IN" dirty="0" smtClean="0"/>
              <a:t>The </a:t>
            </a:r>
            <a:r>
              <a:rPr lang="en-IN" dirty="0"/>
              <a:t>disadvantage is that the dual-track process takes up a lot of the management’s bandwidth. The management team has to oversee both the IPO process as well as the M&amp;A process at the same time. This is in addition to their day-to-day duties, which include managing the firm being sold</a:t>
            </a:r>
            <a:r>
              <a:rPr lang="en-IN" dirty="0" smtClean="0"/>
              <a:t>.</a:t>
            </a:r>
          </a:p>
          <a:p>
            <a:r>
              <a:rPr lang="en-IN" dirty="0"/>
              <a:t>The dual-track process is also quite expensive as compared to the standard process. This is because two sets of experts have to be engaged. This often means that double the fees have to be paid. This increased transaction cost often offsets the higher valuation that is received as a result of following this process. This is also the reason that investment bankers love this process. They stand to make much higher revenues per deal as compared to the standard IPO process.</a:t>
            </a:r>
          </a:p>
        </p:txBody>
      </p:sp>
    </p:spTree>
    <p:extLst>
      <p:ext uri="{BB962C8B-B14F-4D97-AF65-F5344CB8AC3E}">
        <p14:creationId xmlns:p14="http://schemas.microsoft.com/office/powerpoint/2010/main" val="28183772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i="1" dirty="0" smtClean="0"/>
              <a:t>Liquidation</a:t>
            </a:r>
            <a:endParaRPr lang="en-IN" b="1" dirty="0"/>
          </a:p>
        </p:txBody>
      </p:sp>
      <p:sp>
        <p:nvSpPr>
          <p:cNvPr id="3" name="Content Placeholder 2"/>
          <p:cNvSpPr>
            <a:spLocks noGrp="1"/>
          </p:cNvSpPr>
          <p:nvPr>
            <p:ph idx="1"/>
          </p:nvPr>
        </p:nvSpPr>
        <p:spPr/>
        <p:txBody>
          <a:bodyPr>
            <a:normAutofit fontScale="62500" lnSpcReduction="20000"/>
          </a:bodyPr>
          <a:lstStyle/>
          <a:p>
            <a:r>
              <a:rPr lang="en-IN" i="1" dirty="0"/>
              <a:t>Liquidation</a:t>
            </a:r>
            <a:r>
              <a:rPr lang="en-IN" dirty="0"/>
              <a:t>: When nothing seems to work, simply shut down and close the business of the company! Liquidation is usually a last resort when the investee company has been on a loss-making spree and has little or no market value.  Investment agreements generally define and capture the probable liquidation events, which typically include the following:</a:t>
            </a:r>
          </a:p>
          <a:p>
            <a:r>
              <a:rPr lang="en-IN" dirty="0"/>
              <a:t>merger, acquisition, change of control, consolidation, dissolution or winding up of the company;</a:t>
            </a:r>
          </a:p>
          <a:p>
            <a:r>
              <a:rPr lang="en-IN" dirty="0"/>
              <a:t>transfer of all or  a substantial  amount   of the  company’s  assets; or</a:t>
            </a:r>
          </a:p>
          <a:p>
            <a:r>
              <a:rPr lang="en-IN" dirty="0"/>
              <a:t>transfer of the business or closure of a substantial part of the business.</a:t>
            </a:r>
          </a:p>
          <a:p>
            <a:r>
              <a:rPr lang="en-IN" dirty="0"/>
              <a:t>In case of liquidation, investor interest is protected by way of liquidation preference granted to the investors; whereby the investors are entitled to receive their contribution as the stakeholder prior to other shareholders and also the agreed IRR. Thus, prior to opting for liquidation, it is important to consider the quantum of the company’s debt and its ability to repay them, including the investor contribution plus the IRR through sale of its assets in liquidation. Further, liquidation preference is only a contractual right and its actual working is subject to compliance with applicable laws, including foreign exchange regulations in case of foreign investments.</a:t>
            </a:r>
          </a:p>
          <a:p>
            <a:endParaRPr lang="en-IN" dirty="0"/>
          </a:p>
          <a:p>
            <a:endParaRPr lang="en-IN" dirty="0"/>
          </a:p>
        </p:txBody>
      </p:sp>
    </p:spTree>
    <p:extLst>
      <p:ext uri="{BB962C8B-B14F-4D97-AF65-F5344CB8AC3E}">
        <p14:creationId xmlns:p14="http://schemas.microsoft.com/office/powerpoint/2010/main" val="14220776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47500" lnSpcReduction="20000"/>
          </a:bodyPr>
          <a:lstStyle/>
          <a:p>
            <a:pPr fontAlgn="base"/>
            <a:r>
              <a:rPr lang="en-IN" b="1" dirty="0" err="1"/>
              <a:t>nitial</a:t>
            </a:r>
            <a:r>
              <a:rPr lang="en-IN" b="1" dirty="0"/>
              <a:t> Public Offering (IPO)</a:t>
            </a:r>
            <a:r>
              <a:rPr lang="en-IN" dirty="0"/>
              <a:t>: The most popular ways is to come out with a public offer of the company, and sell their own shares as a part of the IPO to the public.</a:t>
            </a:r>
          </a:p>
          <a:p>
            <a:pPr fontAlgn="base"/>
            <a:r>
              <a:rPr lang="en-IN" b="1" dirty="0"/>
              <a:t>Strategic Acquisition</a:t>
            </a:r>
            <a:r>
              <a:rPr lang="en-IN" dirty="0"/>
              <a:t>: Strategic acquisition or trade sale, where the company you have invested in is sold to another suitable company, and then you take your share from the sale value. This is one of the most popular exit routes for private equity funds. The buyer has a strategic advantage in acquiring this business as they both may complement each other. For this reason, the buyer will often pay a premium to acquire such a business.</a:t>
            </a:r>
          </a:p>
          <a:p>
            <a:pPr fontAlgn="base"/>
            <a:r>
              <a:rPr lang="en-IN" b="1" dirty="0"/>
              <a:t>Secondary Buy-Out:</a:t>
            </a:r>
            <a:r>
              <a:rPr lang="en-IN" dirty="0"/>
              <a:t> in this case, the PE firms sell their stake in the business to another PE firm. There could be variety of different factors that may cause a PE sponsor to pick this exit strategy, such as the original PE sponsor may no longer be interested in backing the company but the company is not yet ready for trade sale or an IPO or the management of the company may wish to replace the PE sponsor or the business may require more money which is not in the capacity of the current equity fund or the business may have reached a stage that the existing private equity investors wanted it to reach and other equity investors want to take over from here. Secondary buyout allows PE sponsor to have a clean and fast exit.</a:t>
            </a:r>
          </a:p>
          <a:p>
            <a:pPr fontAlgn="base"/>
            <a:r>
              <a:rPr lang="en-IN" b="1" dirty="0"/>
              <a:t>Dual-Track Process</a:t>
            </a:r>
            <a:r>
              <a:rPr lang="en-IN" dirty="0"/>
              <a:t>: As the name suggests, it refers to process where a PE investor may file for IPO and pursue Strategic Acquisition at the same time. Irrespective of offering better returns, dual track process is not very frequently resorted to by the PE investors as it is very costly to follow two procedures </a:t>
            </a:r>
            <a:r>
              <a:rPr lang="en-IN" dirty="0" err="1"/>
              <a:t>parallely</a:t>
            </a:r>
            <a:r>
              <a:rPr lang="en-IN" dirty="0"/>
              <a:t>.</a:t>
            </a:r>
          </a:p>
          <a:p>
            <a:pPr fontAlgn="base"/>
            <a:r>
              <a:rPr lang="en-IN" b="1" dirty="0"/>
              <a:t>Repurchase by the Promoters:</a:t>
            </a:r>
            <a:r>
              <a:rPr lang="en-IN" dirty="0"/>
              <a:t> This is also a successfully used exit strategy, where the management or the promoters of the company buy back the equity stake from the private investors. This is an attractive exit option for both the investors and the management.</a:t>
            </a:r>
          </a:p>
          <a:p>
            <a:pPr fontAlgn="base"/>
            <a:r>
              <a:rPr lang="en-IN" b="1" dirty="0"/>
              <a:t>Liquidation:</a:t>
            </a:r>
            <a:r>
              <a:rPr lang="en-IN" dirty="0"/>
              <a:t> Least favourable option but sometimes will have to be used if the promoters and investors have not been able to run the business successfully.</a:t>
            </a:r>
          </a:p>
          <a:p>
            <a:endParaRPr lang="en-IN" dirty="0"/>
          </a:p>
        </p:txBody>
      </p:sp>
    </p:spTree>
    <p:extLst>
      <p:ext uri="{BB962C8B-B14F-4D97-AF65-F5344CB8AC3E}">
        <p14:creationId xmlns:p14="http://schemas.microsoft.com/office/powerpoint/2010/main" val="4163760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PE Exit Process</a:t>
            </a:r>
          </a:p>
        </p:txBody>
      </p:sp>
      <p:sp>
        <p:nvSpPr>
          <p:cNvPr id="3" name="Content Placeholder 2"/>
          <p:cNvSpPr>
            <a:spLocks noGrp="1"/>
          </p:cNvSpPr>
          <p:nvPr>
            <p:ph idx="1"/>
          </p:nvPr>
        </p:nvSpPr>
        <p:spPr/>
        <p:txBody>
          <a:bodyPr/>
          <a:lstStyle/>
          <a:p>
            <a:r>
              <a:rPr lang="en-IN" dirty="0"/>
              <a:t>Finally, they should also prepare to disclose and actively manage unpleasant surprises and give forthright answers to buyers’ difficult questions</a:t>
            </a:r>
            <a:r>
              <a:rPr lang="en-IN" dirty="0" smtClean="0"/>
              <a:t>.</a:t>
            </a:r>
          </a:p>
          <a:p>
            <a:r>
              <a:rPr lang="en-IN" dirty="0" smtClean="0"/>
              <a:t> </a:t>
            </a:r>
            <a:r>
              <a:rPr lang="en-IN" dirty="0"/>
              <a:t>Investors that take this advice may drastically improve their exit performance, both by reducing the risk of exit process derailment and by helping to realize the full potential value of the transaction</a:t>
            </a:r>
            <a:r>
              <a:rPr lang="en-IN" dirty="0" smtClean="0"/>
              <a:t>.</a:t>
            </a:r>
            <a:endParaRPr lang="en-IN" dirty="0"/>
          </a:p>
          <a:p>
            <a:endParaRPr lang="en-IN" dirty="0"/>
          </a:p>
        </p:txBody>
      </p:sp>
    </p:spTree>
    <p:extLst>
      <p:ext uri="{BB962C8B-B14F-4D97-AF65-F5344CB8AC3E}">
        <p14:creationId xmlns:p14="http://schemas.microsoft.com/office/powerpoint/2010/main" val="2950100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Open Market</a:t>
            </a:r>
            <a:endParaRPr lang="en-IN" dirty="0"/>
          </a:p>
        </p:txBody>
      </p:sp>
      <p:sp>
        <p:nvSpPr>
          <p:cNvPr id="3" name="Content Placeholder 2"/>
          <p:cNvSpPr>
            <a:spLocks noGrp="1"/>
          </p:cNvSpPr>
          <p:nvPr>
            <p:ph idx="1"/>
          </p:nvPr>
        </p:nvSpPr>
        <p:spPr/>
        <p:txBody>
          <a:bodyPr/>
          <a:lstStyle/>
          <a:p>
            <a:r>
              <a:rPr lang="en-IN" dirty="0" smtClean="0"/>
              <a:t>Open market refers to any of the purchases and sales of securities without intervention.</a:t>
            </a:r>
          </a:p>
          <a:p>
            <a:r>
              <a:rPr lang="en-IN" dirty="0" smtClean="0"/>
              <a:t>Open-market operations can also be used to stabilise the prices.</a:t>
            </a:r>
          </a:p>
          <a:p>
            <a:r>
              <a:rPr lang="en-IN" dirty="0" smtClean="0"/>
              <a:t>OMO facilitates changes in short term interest rates and money supply depending on economic conditions</a:t>
            </a:r>
          </a:p>
          <a:p>
            <a:r>
              <a:rPr lang="en-IN" dirty="0" smtClean="0"/>
              <a:t>Advantages of open market are, no government intervention and transactions can be implemented quickly.</a:t>
            </a:r>
            <a:endParaRPr lang="en-IN" dirty="0"/>
          </a:p>
        </p:txBody>
      </p:sp>
    </p:spTree>
    <p:extLst>
      <p:ext uri="{BB962C8B-B14F-4D97-AF65-F5344CB8AC3E}">
        <p14:creationId xmlns:p14="http://schemas.microsoft.com/office/powerpoint/2010/main" val="21529343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Open Market</a:t>
            </a:r>
          </a:p>
        </p:txBody>
      </p:sp>
      <p:sp>
        <p:nvSpPr>
          <p:cNvPr id="3" name="Content Placeholder 2"/>
          <p:cNvSpPr>
            <a:spLocks noGrp="1"/>
          </p:cNvSpPr>
          <p:nvPr>
            <p:ph idx="1"/>
          </p:nvPr>
        </p:nvSpPr>
        <p:spPr/>
        <p:txBody>
          <a:bodyPr>
            <a:normAutofit fontScale="92500" lnSpcReduction="10000"/>
          </a:bodyPr>
          <a:lstStyle/>
          <a:p>
            <a:r>
              <a:rPr lang="en-IN" dirty="0"/>
              <a:t>An open-market transaction is simply an order placed by an insider to buy or sell shares according to the rules and regulations set out by the </a:t>
            </a:r>
            <a:r>
              <a:rPr lang="en-IN" dirty="0" smtClean="0"/>
              <a:t>regulator. </a:t>
            </a:r>
            <a:r>
              <a:rPr lang="en-IN" dirty="0"/>
              <a:t>The importance of an open </a:t>
            </a:r>
            <a:r>
              <a:rPr lang="en-IN" u="sng" dirty="0">
                <a:hlinkClick r:id="rId2"/>
              </a:rPr>
              <a:t>market order</a:t>
            </a:r>
            <a:r>
              <a:rPr lang="en-IN" dirty="0"/>
              <a:t> is that the insider is voluntarily buying or selling shares at or close to the </a:t>
            </a:r>
            <a:r>
              <a:rPr lang="en-IN" u="sng" dirty="0">
                <a:hlinkClick r:id="rId3"/>
              </a:rPr>
              <a:t>market price</a:t>
            </a:r>
            <a:r>
              <a:rPr lang="en-IN" dirty="0"/>
              <a:t>. There is no special pricing involved in open-market transactions.</a:t>
            </a:r>
          </a:p>
          <a:p>
            <a:r>
              <a:rPr lang="en-IN" dirty="0"/>
              <a:t>Insiders must report open-market transactions with the </a:t>
            </a:r>
            <a:r>
              <a:rPr lang="en-IN" dirty="0" smtClean="0"/>
              <a:t>regulator </a:t>
            </a:r>
            <a:r>
              <a:rPr lang="en-IN" dirty="0"/>
              <a:t>and include relevant details about the sale or purchase of the shares. Because the reason for the transaction is given, the filings of open-market transactions might be used by other investors to gain some perspective on what insiders may believe about the company.</a:t>
            </a:r>
          </a:p>
          <a:p>
            <a:endParaRPr lang="en-IN" dirty="0"/>
          </a:p>
        </p:txBody>
      </p:sp>
    </p:spTree>
    <p:extLst>
      <p:ext uri="{BB962C8B-B14F-4D97-AF65-F5344CB8AC3E}">
        <p14:creationId xmlns:p14="http://schemas.microsoft.com/office/powerpoint/2010/main" val="27462017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Secondary Market</a:t>
            </a:r>
            <a:endParaRPr lang="en-IN" dirty="0"/>
          </a:p>
        </p:txBody>
      </p:sp>
      <p:sp>
        <p:nvSpPr>
          <p:cNvPr id="3" name="Content Placeholder 2"/>
          <p:cNvSpPr>
            <a:spLocks noGrp="1"/>
          </p:cNvSpPr>
          <p:nvPr>
            <p:ph idx="1"/>
          </p:nvPr>
        </p:nvSpPr>
        <p:spPr/>
        <p:txBody>
          <a:bodyPr/>
          <a:lstStyle/>
          <a:p>
            <a:r>
              <a:rPr lang="en-IN" dirty="0" smtClean="0"/>
              <a:t>The sale of private company shares in the secondary market is becoming prevalent due to its unique nature of liquidity.</a:t>
            </a:r>
          </a:p>
          <a:p>
            <a:r>
              <a:rPr lang="en-IN" dirty="0" smtClean="0"/>
              <a:t>A secondary sale refers to the buying and selling of an investors ownership in a privately held, frequently venture backed or private equity backed company.</a:t>
            </a:r>
          </a:p>
          <a:p>
            <a:r>
              <a:rPr lang="en-IN" dirty="0" smtClean="0"/>
              <a:t>The secondary market generates an option for management and investors, especially minority investors, to sell their stock when the entire company that is not being sold.</a:t>
            </a:r>
            <a:endParaRPr lang="en-IN" dirty="0"/>
          </a:p>
        </p:txBody>
      </p:sp>
    </p:spTree>
    <p:extLst>
      <p:ext uri="{BB962C8B-B14F-4D97-AF65-F5344CB8AC3E}">
        <p14:creationId xmlns:p14="http://schemas.microsoft.com/office/powerpoint/2010/main" val="35182681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Swap Stakes</a:t>
            </a:r>
            <a:endParaRPr lang="en-IN" dirty="0"/>
          </a:p>
        </p:txBody>
      </p:sp>
      <p:sp>
        <p:nvSpPr>
          <p:cNvPr id="3" name="Content Placeholder 2"/>
          <p:cNvSpPr>
            <a:spLocks noGrp="1"/>
          </p:cNvSpPr>
          <p:nvPr>
            <p:ph idx="1"/>
          </p:nvPr>
        </p:nvSpPr>
        <p:spPr/>
        <p:txBody>
          <a:bodyPr/>
          <a:lstStyle/>
          <a:p>
            <a:r>
              <a:rPr lang="en-IN" dirty="0" smtClean="0"/>
              <a:t>Swaps are private agreements between two parties to exchange cash flows in the future according to a prearranged formula. They can be treated as  portfolios of forward contracts.</a:t>
            </a:r>
          </a:p>
          <a:p>
            <a:r>
              <a:rPr lang="en-IN" dirty="0" smtClean="0"/>
              <a:t>Interest rate </a:t>
            </a:r>
            <a:r>
              <a:rPr lang="en-IN" dirty="0" err="1" smtClean="0"/>
              <a:t>swaps:These</a:t>
            </a:r>
            <a:r>
              <a:rPr lang="en-IN" dirty="0" smtClean="0"/>
              <a:t> entail swapping only the interest related cash flows between the parties in the same currency.</a:t>
            </a:r>
          </a:p>
          <a:p>
            <a:r>
              <a:rPr lang="en-IN" dirty="0" smtClean="0"/>
              <a:t>Currency </a:t>
            </a:r>
            <a:r>
              <a:rPr lang="en-IN" dirty="0" err="1" smtClean="0"/>
              <a:t>Swaps:These</a:t>
            </a:r>
            <a:r>
              <a:rPr lang="en-IN" dirty="0" smtClean="0"/>
              <a:t> entail swapping both principal and interest between the parties, with the cash flow in one direction being in a different currency than those in the </a:t>
            </a:r>
            <a:r>
              <a:rPr lang="en-IN" smtClean="0"/>
              <a:t>opposite direction.</a:t>
            </a:r>
            <a:endParaRPr lang="en-IN" dirty="0"/>
          </a:p>
        </p:txBody>
      </p:sp>
    </p:spTree>
    <p:extLst>
      <p:ext uri="{BB962C8B-B14F-4D97-AF65-F5344CB8AC3E}">
        <p14:creationId xmlns:p14="http://schemas.microsoft.com/office/powerpoint/2010/main" val="2157462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PE Exit Process</a:t>
            </a:r>
            <a:endParaRPr lang="en-IN" dirty="0"/>
          </a:p>
        </p:txBody>
      </p:sp>
      <p:sp>
        <p:nvSpPr>
          <p:cNvPr id="3" name="Content Placeholder 2"/>
          <p:cNvSpPr>
            <a:spLocks noGrp="1"/>
          </p:cNvSpPr>
          <p:nvPr>
            <p:ph idx="1"/>
          </p:nvPr>
        </p:nvSpPr>
        <p:spPr/>
        <p:txBody>
          <a:bodyPr>
            <a:normAutofit/>
          </a:bodyPr>
          <a:lstStyle/>
          <a:p>
            <a:r>
              <a:rPr lang="en-IN" sz="2800" dirty="0" smtClean="0"/>
              <a:t>1.Identification of exit opportunity</a:t>
            </a:r>
          </a:p>
          <a:p>
            <a:r>
              <a:rPr lang="en-IN" sz="2800" dirty="0" smtClean="0"/>
              <a:t>2.Evaluation of exit process</a:t>
            </a:r>
          </a:p>
          <a:p>
            <a:r>
              <a:rPr lang="en-IN" sz="2800" dirty="0" smtClean="0"/>
              <a:t>3.Designing exit process</a:t>
            </a:r>
          </a:p>
          <a:p>
            <a:r>
              <a:rPr lang="en-IN" sz="2800" dirty="0" smtClean="0"/>
              <a:t>4.Asigning roles, incentives and negotiations</a:t>
            </a:r>
          </a:p>
          <a:p>
            <a:r>
              <a:rPr lang="en-IN" sz="2800" dirty="0" smtClean="0"/>
              <a:t>5.Preparation of exit process</a:t>
            </a:r>
            <a:endParaRPr lang="en-IN" sz="2800" dirty="0"/>
          </a:p>
        </p:txBody>
      </p:sp>
    </p:spTree>
    <p:extLst>
      <p:ext uri="{BB962C8B-B14F-4D97-AF65-F5344CB8AC3E}">
        <p14:creationId xmlns:p14="http://schemas.microsoft.com/office/powerpoint/2010/main" val="3664414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PE Exit Process</a:t>
            </a:r>
          </a:p>
        </p:txBody>
      </p:sp>
      <p:sp>
        <p:nvSpPr>
          <p:cNvPr id="3" name="Content Placeholder 2"/>
          <p:cNvSpPr>
            <a:spLocks noGrp="1"/>
          </p:cNvSpPr>
          <p:nvPr>
            <p:ph idx="1"/>
          </p:nvPr>
        </p:nvSpPr>
        <p:spPr/>
        <p:txBody>
          <a:bodyPr>
            <a:normAutofit/>
          </a:bodyPr>
          <a:lstStyle/>
          <a:p>
            <a:r>
              <a:rPr lang="en-IN" sz="2800" dirty="0" smtClean="0"/>
              <a:t>6.Launch Process</a:t>
            </a:r>
          </a:p>
          <a:p>
            <a:r>
              <a:rPr lang="en-IN" sz="2800" dirty="0" smtClean="0"/>
              <a:t>7.Conduct Process</a:t>
            </a:r>
          </a:p>
          <a:p>
            <a:r>
              <a:rPr lang="en-IN" sz="2800" dirty="0" smtClean="0"/>
              <a:t>8.Evaluation of Exit Process</a:t>
            </a:r>
          </a:p>
          <a:p>
            <a:r>
              <a:rPr lang="en-IN" sz="2800" dirty="0" smtClean="0"/>
              <a:t>9.Transaction Closing</a:t>
            </a:r>
          </a:p>
          <a:p>
            <a:r>
              <a:rPr lang="en-IN" sz="2800" dirty="0" smtClean="0"/>
              <a:t>10.Ex-post Review</a:t>
            </a:r>
            <a:endParaRPr lang="en-IN" sz="2800" dirty="0"/>
          </a:p>
        </p:txBody>
      </p:sp>
    </p:spTree>
    <p:extLst>
      <p:ext uri="{BB962C8B-B14F-4D97-AF65-F5344CB8AC3E}">
        <p14:creationId xmlns:p14="http://schemas.microsoft.com/office/powerpoint/2010/main" val="770630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Exit Strategy</a:t>
            </a:r>
            <a:endParaRPr lang="en-IN" dirty="0"/>
          </a:p>
        </p:txBody>
      </p:sp>
      <p:sp>
        <p:nvSpPr>
          <p:cNvPr id="3" name="Content Placeholder 2"/>
          <p:cNvSpPr>
            <a:spLocks noGrp="1"/>
          </p:cNvSpPr>
          <p:nvPr>
            <p:ph idx="1"/>
          </p:nvPr>
        </p:nvSpPr>
        <p:spPr/>
        <p:txBody>
          <a:bodyPr/>
          <a:lstStyle/>
          <a:p>
            <a:r>
              <a:rPr lang="en-IN" dirty="0" smtClean="0">
                <a:solidFill>
                  <a:srgbClr val="FF0000"/>
                </a:solidFill>
              </a:rPr>
              <a:t>1. Identification of opportunity for exit</a:t>
            </a:r>
            <a:r>
              <a:rPr lang="en-IN" dirty="0" smtClean="0"/>
              <a:t>:</a:t>
            </a:r>
          </a:p>
          <a:p>
            <a:pPr marL="0" indent="0">
              <a:buNone/>
            </a:pPr>
            <a:r>
              <a:rPr lang="en-IN" dirty="0" smtClean="0"/>
              <a:t>Checklist-whether achieved the predetermined objectives?</a:t>
            </a:r>
          </a:p>
          <a:p>
            <a:pPr marL="0" indent="0">
              <a:buNone/>
            </a:pPr>
            <a:r>
              <a:rPr lang="en-IN" dirty="0" smtClean="0"/>
              <a:t>Most  common objective is doubling EBITDA-within 5 years.</a:t>
            </a:r>
          </a:p>
          <a:p>
            <a:pPr marL="0" indent="0">
              <a:buNone/>
            </a:pPr>
            <a:r>
              <a:rPr lang="en-IN" dirty="0" smtClean="0"/>
              <a:t>Exit, if an abnormally lucrative opportunity exists.</a:t>
            </a:r>
            <a:endParaRPr lang="en-IN" dirty="0"/>
          </a:p>
        </p:txBody>
      </p:sp>
    </p:spTree>
    <p:extLst>
      <p:ext uri="{BB962C8B-B14F-4D97-AF65-F5344CB8AC3E}">
        <p14:creationId xmlns:p14="http://schemas.microsoft.com/office/powerpoint/2010/main" val="20697003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Exit strategy</a:t>
            </a:r>
            <a:endParaRPr lang="en-IN" dirty="0"/>
          </a:p>
        </p:txBody>
      </p:sp>
      <p:sp>
        <p:nvSpPr>
          <p:cNvPr id="3" name="Content Placeholder 2"/>
          <p:cNvSpPr>
            <a:spLocks noGrp="1"/>
          </p:cNvSpPr>
          <p:nvPr>
            <p:ph idx="1"/>
          </p:nvPr>
        </p:nvSpPr>
        <p:spPr/>
        <p:txBody>
          <a:bodyPr>
            <a:normAutofit lnSpcReduction="10000"/>
          </a:bodyPr>
          <a:lstStyle/>
          <a:p>
            <a:r>
              <a:rPr lang="en-IN" dirty="0" smtClean="0">
                <a:solidFill>
                  <a:srgbClr val="FF0000"/>
                </a:solidFill>
              </a:rPr>
              <a:t>2.Evaluation of exit routes:</a:t>
            </a:r>
          </a:p>
          <a:p>
            <a:r>
              <a:rPr lang="en-IN" dirty="0" smtClean="0"/>
              <a:t>IPO</a:t>
            </a:r>
          </a:p>
          <a:p>
            <a:r>
              <a:rPr lang="en-IN" dirty="0" smtClean="0"/>
              <a:t>A strategic alliance</a:t>
            </a:r>
          </a:p>
          <a:p>
            <a:r>
              <a:rPr lang="en-IN" dirty="0" smtClean="0"/>
              <a:t>Management Buyout</a:t>
            </a:r>
          </a:p>
          <a:p>
            <a:pPr marL="0" indent="0">
              <a:buNone/>
            </a:pPr>
            <a:r>
              <a:rPr lang="en-IN" dirty="0" smtClean="0">
                <a:solidFill>
                  <a:srgbClr val="FF0000"/>
                </a:solidFill>
              </a:rPr>
              <a:t>3. Designing exit process:</a:t>
            </a:r>
          </a:p>
          <a:p>
            <a:pPr marL="0" indent="0">
              <a:buNone/>
            </a:pPr>
            <a:r>
              <a:rPr lang="en-IN" dirty="0" smtClean="0"/>
              <a:t>-coordinated origination strategy &amp; disciplined strategy.</a:t>
            </a:r>
          </a:p>
          <a:p>
            <a:pPr marL="0" indent="0">
              <a:buNone/>
            </a:pPr>
            <a:r>
              <a:rPr lang="en-IN" dirty="0" smtClean="0"/>
              <a:t>-business plan  must be convincingly </a:t>
            </a:r>
            <a:r>
              <a:rPr lang="en-IN" dirty="0" err="1" smtClean="0"/>
              <a:t>demostrated</a:t>
            </a:r>
            <a:endParaRPr lang="en-IN" dirty="0"/>
          </a:p>
        </p:txBody>
      </p:sp>
    </p:spTree>
    <p:extLst>
      <p:ext uri="{BB962C8B-B14F-4D97-AF65-F5344CB8AC3E}">
        <p14:creationId xmlns:p14="http://schemas.microsoft.com/office/powerpoint/2010/main" val="262258611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Organic</Template>
  <TotalTime>608</TotalTime>
  <Words>3456</Words>
  <Application>Microsoft Office PowerPoint</Application>
  <PresentationFormat>Widescreen</PresentationFormat>
  <Paragraphs>218</Paragraphs>
  <Slides>53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53</vt:i4>
      </vt:variant>
    </vt:vector>
  </HeadingPairs>
  <TitlesOfParts>
    <vt:vector size="56" baseType="lpstr">
      <vt:lpstr>Arial</vt:lpstr>
      <vt:lpstr>Garamond</vt:lpstr>
      <vt:lpstr>Organic</vt:lpstr>
      <vt:lpstr>Venture Capital &amp; Private Equity</vt:lpstr>
      <vt:lpstr>Contents to be Learnt</vt:lpstr>
      <vt:lpstr>PE Exit Process</vt:lpstr>
      <vt:lpstr>PE Exit Process</vt:lpstr>
      <vt:lpstr>PE Exit Process</vt:lpstr>
      <vt:lpstr>PE Exit Process</vt:lpstr>
      <vt:lpstr>PE Exit Process</vt:lpstr>
      <vt:lpstr>Exit Strategy</vt:lpstr>
      <vt:lpstr>Exit strategy</vt:lpstr>
      <vt:lpstr>Exit Strategy</vt:lpstr>
      <vt:lpstr>Exit Strategy</vt:lpstr>
      <vt:lpstr>Exit Strategy</vt:lpstr>
      <vt:lpstr>PowerPoint Presentation</vt:lpstr>
      <vt:lpstr>PowerPoint Presentation</vt:lpstr>
      <vt:lpstr>IPO</vt:lpstr>
      <vt:lpstr>Advantages &amp; Disadvantages of IPO</vt:lpstr>
      <vt:lpstr>IPO as a exit process benefits</vt:lpstr>
      <vt:lpstr>IPO as a option What’s the Catch? </vt:lpstr>
      <vt:lpstr>What’s the Catch?IPO as a option </vt:lpstr>
      <vt:lpstr>IPOs in 2020 dominated by PE exits </vt:lpstr>
      <vt:lpstr>IPOs in 2020 dominated by PE exits </vt:lpstr>
      <vt:lpstr>IPOs in 2020 dominated by PE exits </vt:lpstr>
      <vt:lpstr>IPO as exit route</vt:lpstr>
      <vt:lpstr>Promoters Buyback</vt:lpstr>
      <vt:lpstr>Promoters Buyback</vt:lpstr>
      <vt:lpstr>PowerPoint Presentation</vt:lpstr>
      <vt:lpstr>Promoters Buyback</vt:lpstr>
      <vt:lpstr>Promoters Buyback</vt:lpstr>
      <vt:lpstr>Promoters Buyback</vt:lpstr>
      <vt:lpstr>Promoters Buyback</vt:lpstr>
      <vt:lpstr>Promoters Buyback</vt:lpstr>
      <vt:lpstr>Promoters Buyback</vt:lpstr>
      <vt:lpstr>Secondary sale</vt:lpstr>
      <vt:lpstr>Sale to Third Party</vt:lpstr>
      <vt:lpstr>Trade sales/Sale to other strategic Investors</vt:lpstr>
      <vt:lpstr>Trade sales</vt:lpstr>
      <vt:lpstr>Trade sales</vt:lpstr>
      <vt:lpstr>Merger &amp; Acquisition (M&amp;A):</vt:lpstr>
      <vt:lpstr>Leveraged Recapitalisation</vt:lpstr>
      <vt:lpstr>Leveraged Recapitalisation</vt:lpstr>
      <vt:lpstr>Leveraged Recapitalisation</vt:lpstr>
      <vt:lpstr>Benefits of Leveraged Recapitalisation</vt:lpstr>
      <vt:lpstr>Dual-Track Process</vt:lpstr>
      <vt:lpstr>Dual-Track Process</vt:lpstr>
      <vt:lpstr>Dual-Track Process</vt:lpstr>
      <vt:lpstr>Advantages of dual track process</vt:lpstr>
      <vt:lpstr>Disadvantages of dual track process</vt:lpstr>
      <vt:lpstr>Liquidation</vt:lpstr>
      <vt:lpstr>PowerPoint Presentation</vt:lpstr>
      <vt:lpstr>Open Market</vt:lpstr>
      <vt:lpstr>Open Market</vt:lpstr>
      <vt:lpstr>Secondary Market</vt:lpstr>
      <vt:lpstr>Swap Stakes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Venture Capital &amp; Private Equity</dc:title>
  <dc:creator>ADIT</dc:creator>
  <cp:lastModifiedBy>ADIT</cp:lastModifiedBy>
  <cp:revision>38</cp:revision>
  <dcterms:created xsi:type="dcterms:W3CDTF">2021-03-24T14:00:29Z</dcterms:created>
  <dcterms:modified xsi:type="dcterms:W3CDTF">2021-04-19T06:30:20Z</dcterms:modified>
</cp:coreProperties>
</file>