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2" r:id="rId15"/>
    <p:sldId id="276" r:id="rId16"/>
    <p:sldId id="270" r:id="rId17"/>
    <p:sldId id="271" r:id="rId18"/>
    <p:sldId id="273" r:id="rId19"/>
    <p:sldId id="274" r:id="rId20"/>
    <p:sldId id="275"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2C6EFB-3401-48C7-826A-60F860797E94}" type="doc">
      <dgm:prSet loTypeId="urn:microsoft.com/office/officeart/2005/8/layout/process1" loCatId="process" qsTypeId="urn:microsoft.com/office/officeart/2005/8/quickstyle/simple1" qsCatId="simple" csTypeId="urn:microsoft.com/office/officeart/2005/8/colors/accent1_2" csCatId="accent1" phldr="1"/>
      <dgm:spPr/>
    </dgm:pt>
    <dgm:pt modelId="{887A1822-35CF-4730-B91D-A01BD8DDC42E}">
      <dgm:prSet phldrT="[Text]"/>
      <dgm:spPr/>
      <dgm:t>
        <a:bodyPr/>
        <a:lstStyle/>
        <a:p>
          <a:r>
            <a:rPr lang="en-IN" dirty="0" smtClean="0"/>
            <a:t>Media</a:t>
          </a:r>
          <a:endParaRPr lang="en-IN" dirty="0"/>
        </a:p>
      </dgm:t>
    </dgm:pt>
    <dgm:pt modelId="{6BFD3293-7D3A-453C-B806-6987377C7FD2}" type="parTrans" cxnId="{EDFB6721-D2F3-468D-8D1E-39CE3F5DDC75}">
      <dgm:prSet/>
      <dgm:spPr/>
      <dgm:t>
        <a:bodyPr/>
        <a:lstStyle/>
        <a:p>
          <a:endParaRPr lang="en-IN"/>
        </a:p>
      </dgm:t>
    </dgm:pt>
    <dgm:pt modelId="{BDE392F3-5DF2-42C9-94BA-9AFE9768314C}" type="sibTrans" cxnId="{EDFB6721-D2F3-468D-8D1E-39CE3F5DDC75}">
      <dgm:prSet/>
      <dgm:spPr/>
      <dgm:t>
        <a:bodyPr/>
        <a:lstStyle/>
        <a:p>
          <a:endParaRPr lang="en-IN" dirty="0"/>
        </a:p>
      </dgm:t>
    </dgm:pt>
    <dgm:pt modelId="{7D3582AD-E1CD-4EFD-9777-A2332E93EE50}">
      <dgm:prSet phldrT="[Text]"/>
      <dgm:spPr/>
      <dgm:t>
        <a:bodyPr/>
        <a:lstStyle/>
        <a:p>
          <a:r>
            <a:rPr lang="en-IN" dirty="0" smtClean="0"/>
            <a:t>Opinion Leader</a:t>
          </a:r>
          <a:endParaRPr lang="en-IN" dirty="0"/>
        </a:p>
      </dgm:t>
    </dgm:pt>
    <dgm:pt modelId="{3384B880-C3AF-47A4-AD40-F6022ECDB7BB}" type="parTrans" cxnId="{FA74E5B2-2D21-445E-8162-9F1D56AAF394}">
      <dgm:prSet/>
      <dgm:spPr/>
      <dgm:t>
        <a:bodyPr/>
        <a:lstStyle/>
        <a:p>
          <a:endParaRPr lang="en-IN"/>
        </a:p>
      </dgm:t>
    </dgm:pt>
    <dgm:pt modelId="{89F143EF-29C7-43DB-A3AC-811A811D1278}" type="sibTrans" cxnId="{FA74E5B2-2D21-445E-8162-9F1D56AAF394}">
      <dgm:prSet/>
      <dgm:spPr/>
      <dgm:t>
        <a:bodyPr/>
        <a:lstStyle/>
        <a:p>
          <a:endParaRPr lang="en-IN" dirty="0"/>
        </a:p>
      </dgm:t>
    </dgm:pt>
    <dgm:pt modelId="{CE064CC2-363F-45B1-AA15-9AB6ACC44382}">
      <dgm:prSet phldrT="[Text]"/>
      <dgm:spPr/>
      <dgm:t>
        <a:bodyPr/>
        <a:lstStyle/>
        <a:p>
          <a:r>
            <a:rPr lang="en-IN" dirty="0" smtClean="0"/>
            <a:t>Opinion Followers</a:t>
          </a:r>
          <a:endParaRPr lang="en-IN" dirty="0"/>
        </a:p>
      </dgm:t>
    </dgm:pt>
    <dgm:pt modelId="{EB3944C6-1A3A-4958-B00E-D449C2B0D30D}" type="parTrans" cxnId="{8A74199B-66A4-46E6-AF21-D22DB1D2E233}">
      <dgm:prSet/>
      <dgm:spPr/>
      <dgm:t>
        <a:bodyPr/>
        <a:lstStyle/>
        <a:p>
          <a:endParaRPr lang="en-IN"/>
        </a:p>
      </dgm:t>
    </dgm:pt>
    <dgm:pt modelId="{2D960078-E896-452C-A46D-9601FF58AA1C}" type="sibTrans" cxnId="{8A74199B-66A4-46E6-AF21-D22DB1D2E233}">
      <dgm:prSet/>
      <dgm:spPr/>
      <dgm:t>
        <a:bodyPr/>
        <a:lstStyle/>
        <a:p>
          <a:endParaRPr lang="en-IN"/>
        </a:p>
      </dgm:t>
    </dgm:pt>
    <dgm:pt modelId="{630ADBFA-0FAA-4588-B6DE-64DD0EDA93DE}" type="pres">
      <dgm:prSet presAssocID="{C72C6EFB-3401-48C7-826A-60F860797E94}" presName="Name0" presStyleCnt="0">
        <dgm:presLayoutVars>
          <dgm:dir/>
          <dgm:resizeHandles val="exact"/>
        </dgm:presLayoutVars>
      </dgm:prSet>
      <dgm:spPr/>
    </dgm:pt>
    <dgm:pt modelId="{0636B4EA-6870-4F2F-97B7-689FDDEDA216}" type="pres">
      <dgm:prSet presAssocID="{887A1822-35CF-4730-B91D-A01BD8DDC42E}" presName="node" presStyleLbl="node1" presStyleIdx="0" presStyleCnt="3">
        <dgm:presLayoutVars>
          <dgm:bulletEnabled val="1"/>
        </dgm:presLayoutVars>
      </dgm:prSet>
      <dgm:spPr/>
      <dgm:t>
        <a:bodyPr/>
        <a:lstStyle/>
        <a:p>
          <a:endParaRPr lang="en-IN"/>
        </a:p>
      </dgm:t>
    </dgm:pt>
    <dgm:pt modelId="{74F83639-60F2-4222-AAEF-60DC91276D65}" type="pres">
      <dgm:prSet presAssocID="{BDE392F3-5DF2-42C9-94BA-9AFE9768314C}" presName="sibTrans" presStyleLbl="sibTrans2D1" presStyleIdx="0" presStyleCnt="2"/>
      <dgm:spPr/>
      <dgm:t>
        <a:bodyPr/>
        <a:lstStyle/>
        <a:p>
          <a:endParaRPr lang="en-IN"/>
        </a:p>
      </dgm:t>
    </dgm:pt>
    <dgm:pt modelId="{53A9B32B-54D0-49F3-9E7D-676F76B1297F}" type="pres">
      <dgm:prSet presAssocID="{BDE392F3-5DF2-42C9-94BA-9AFE9768314C}" presName="connectorText" presStyleLbl="sibTrans2D1" presStyleIdx="0" presStyleCnt="2"/>
      <dgm:spPr/>
      <dgm:t>
        <a:bodyPr/>
        <a:lstStyle/>
        <a:p>
          <a:endParaRPr lang="en-IN"/>
        </a:p>
      </dgm:t>
    </dgm:pt>
    <dgm:pt modelId="{E5A8622E-5C46-489D-8ABD-1894A8B7C713}" type="pres">
      <dgm:prSet presAssocID="{7D3582AD-E1CD-4EFD-9777-A2332E93EE50}" presName="node" presStyleLbl="node1" presStyleIdx="1" presStyleCnt="3">
        <dgm:presLayoutVars>
          <dgm:bulletEnabled val="1"/>
        </dgm:presLayoutVars>
      </dgm:prSet>
      <dgm:spPr/>
      <dgm:t>
        <a:bodyPr/>
        <a:lstStyle/>
        <a:p>
          <a:endParaRPr lang="en-IN"/>
        </a:p>
      </dgm:t>
    </dgm:pt>
    <dgm:pt modelId="{54611072-BE17-4262-98C8-0A55CF71326F}" type="pres">
      <dgm:prSet presAssocID="{89F143EF-29C7-43DB-A3AC-811A811D1278}" presName="sibTrans" presStyleLbl="sibTrans2D1" presStyleIdx="1" presStyleCnt="2"/>
      <dgm:spPr/>
      <dgm:t>
        <a:bodyPr/>
        <a:lstStyle/>
        <a:p>
          <a:endParaRPr lang="en-IN"/>
        </a:p>
      </dgm:t>
    </dgm:pt>
    <dgm:pt modelId="{04E9DF05-4F74-482C-89AD-974C328A77D8}" type="pres">
      <dgm:prSet presAssocID="{89F143EF-29C7-43DB-A3AC-811A811D1278}" presName="connectorText" presStyleLbl="sibTrans2D1" presStyleIdx="1" presStyleCnt="2"/>
      <dgm:spPr/>
      <dgm:t>
        <a:bodyPr/>
        <a:lstStyle/>
        <a:p>
          <a:endParaRPr lang="en-IN"/>
        </a:p>
      </dgm:t>
    </dgm:pt>
    <dgm:pt modelId="{6577BDBE-BA8C-430A-A52E-E70ADEDF358B}" type="pres">
      <dgm:prSet presAssocID="{CE064CC2-363F-45B1-AA15-9AB6ACC44382}" presName="node" presStyleLbl="node1" presStyleIdx="2" presStyleCnt="3">
        <dgm:presLayoutVars>
          <dgm:bulletEnabled val="1"/>
        </dgm:presLayoutVars>
      </dgm:prSet>
      <dgm:spPr/>
      <dgm:t>
        <a:bodyPr/>
        <a:lstStyle/>
        <a:p>
          <a:endParaRPr lang="en-IN"/>
        </a:p>
      </dgm:t>
    </dgm:pt>
  </dgm:ptLst>
  <dgm:cxnLst>
    <dgm:cxn modelId="{A867E9EE-50EA-45E7-B1AD-1452A8583F6A}" type="presOf" srcId="{CE064CC2-363F-45B1-AA15-9AB6ACC44382}" destId="{6577BDBE-BA8C-430A-A52E-E70ADEDF358B}" srcOrd="0" destOrd="0" presId="urn:microsoft.com/office/officeart/2005/8/layout/process1"/>
    <dgm:cxn modelId="{9A912DE6-B714-4DCE-BAE7-8CFC3B547CE9}" type="presOf" srcId="{89F143EF-29C7-43DB-A3AC-811A811D1278}" destId="{04E9DF05-4F74-482C-89AD-974C328A77D8}" srcOrd="1" destOrd="0" presId="urn:microsoft.com/office/officeart/2005/8/layout/process1"/>
    <dgm:cxn modelId="{9F50C0B5-9A94-4E5E-ABB3-766C89C0E3D6}" type="presOf" srcId="{887A1822-35CF-4730-B91D-A01BD8DDC42E}" destId="{0636B4EA-6870-4F2F-97B7-689FDDEDA216}" srcOrd="0" destOrd="0" presId="urn:microsoft.com/office/officeart/2005/8/layout/process1"/>
    <dgm:cxn modelId="{C1CED478-0D58-4114-8764-3B1ED4F396AB}" type="presOf" srcId="{7D3582AD-E1CD-4EFD-9777-A2332E93EE50}" destId="{E5A8622E-5C46-489D-8ABD-1894A8B7C713}" srcOrd="0" destOrd="0" presId="urn:microsoft.com/office/officeart/2005/8/layout/process1"/>
    <dgm:cxn modelId="{EDFB6721-D2F3-468D-8D1E-39CE3F5DDC75}" srcId="{C72C6EFB-3401-48C7-826A-60F860797E94}" destId="{887A1822-35CF-4730-B91D-A01BD8DDC42E}" srcOrd="0" destOrd="0" parTransId="{6BFD3293-7D3A-453C-B806-6987377C7FD2}" sibTransId="{BDE392F3-5DF2-42C9-94BA-9AFE9768314C}"/>
    <dgm:cxn modelId="{F3BE773B-0B29-462E-8830-455A196F7E5E}" type="presOf" srcId="{89F143EF-29C7-43DB-A3AC-811A811D1278}" destId="{54611072-BE17-4262-98C8-0A55CF71326F}" srcOrd="0" destOrd="0" presId="urn:microsoft.com/office/officeart/2005/8/layout/process1"/>
    <dgm:cxn modelId="{B740AD9F-B4EC-4550-8944-AFE70841EA6B}" type="presOf" srcId="{BDE392F3-5DF2-42C9-94BA-9AFE9768314C}" destId="{53A9B32B-54D0-49F3-9E7D-676F76B1297F}" srcOrd="1" destOrd="0" presId="urn:microsoft.com/office/officeart/2005/8/layout/process1"/>
    <dgm:cxn modelId="{8A74199B-66A4-46E6-AF21-D22DB1D2E233}" srcId="{C72C6EFB-3401-48C7-826A-60F860797E94}" destId="{CE064CC2-363F-45B1-AA15-9AB6ACC44382}" srcOrd="2" destOrd="0" parTransId="{EB3944C6-1A3A-4958-B00E-D449C2B0D30D}" sibTransId="{2D960078-E896-452C-A46D-9601FF58AA1C}"/>
    <dgm:cxn modelId="{FA74E5B2-2D21-445E-8162-9F1D56AAF394}" srcId="{C72C6EFB-3401-48C7-826A-60F860797E94}" destId="{7D3582AD-E1CD-4EFD-9777-A2332E93EE50}" srcOrd="1" destOrd="0" parTransId="{3384B880-C3AF-47A4-AD40-F6022ECDB7BB}" sibTransId="{89F143EF-29C7-43DB-A3AC-811A811D1278}"/>
    <dgm:cxn modelId="{D7520F7A-D2E4-4BD9-B6AA-6D14239471CC}" type="presOf" srcId="{C72C6EFB-3401-48C7-826A-60F860797E94}" destId="{630ADBFA-0FAA-4588-B6DE-64DD0EDA93DE}" srcOrd="0" destOrd="0" presId="urn:microsoft.com/office/officeart/2005/8/layout/process1"/>
    <dgm:cxn modelId="{AF6C0747-F62A-4803-82C3-7B2FF4070DF4}" type="presOf" srcId="{BDE392F3-5DF2-42C9-94BA-9AFE9768314C}" destId="{74F83639-60F2-4222-AAEF-60DC91276D65}" srcOrd="0" destOrd="0" presId="urn:microsoft.com/office/officeart/2005/8/layout/process1"/>
    <dgm:cxn modelId="{F6F0AAFC-4B5B-46A2-B8C7-359707FB290D}" type="presParOf" srcId="{630ADBFA-0FAA-4588-B6DE-64DD0EDA93DE}" destId="{0636B4EA-6870-4F2F-97B7-689FDDEDA216}" srcOrd="0" destOrd="0" presId="urn:microsoft.com/office/officeart/2005/8/layout/process1"/>
    <dgm:cxn modelId="{83533C77-AD44-4933-8867-00A6BB742C97}" type="presParOf" srcId="{630ADBFA-0FAA-4588-B6DE-64DD0EDA93DE}" destId="{74F83639-60F2-4222-AAEF-60DC91276D65}" srcOrd="1" destOrd="0" presId="urn:microsoft.com/office/officeart/2005/8/layout/process1"/>
    <dgm:cxn modelId="{4A5681BB-62FC-4B11-934B-D836570FFE66}" type="presParOf" srcId="{74F83639-60F2-4222-AAEF-60DC91276D65}" destId="{53A9B32B-54D0-49F3-9E7D-676F76B1297F}" srcOrd="0" destOrd="0" presId="urn:microsoft.com/office/officeart/2005/8/layout/process1"/>
    <dgm:cxn modelId="{57C6A99A-E05F-43DC-BA5B-1950996E7FAA}" type="presParOf" srcId="{630ADBFA-0FAA-4588-B6DE-64DD0EDA93DE}" destId="{E5A8622E-5C46-489D-8ABD-1894A8B7C713}" srcOrd="2" destOrd="0" presId="urn:microsoft.com/office/officeart/2005/8/layout/process1"/>
    <dgm:cxn modelId="{F2DF9FB3-F287-4E12-B8FF-8854B0BDE83A}" type="presParOf" srcId="{630ADBFA-0FAA-4588-B6DE-64DD0EDA93DE}" destId="{54611072-BE17-4262-98C8-0A55CF71326F}" srcOrd="3" destOrd="0" presId="urn:microsoft.com/office/officeart/2005/8/layout/process1"/>
    <dgm:cxn modelId="{55833436-F9CF-42D2-8A4A-08085FAAF7B4}" type="presParOf" srcId="{54611072-BE17-4262-98C8-0A55CF71326F}" destId="{04E9DF05-4F74-482C-89AD-974C328A77D8}" srcOrd="0" destOrd="0" presId="urn:microsoft.com/office/officeart/2005/8/layout/process1"/>
    <dgm:cxn modelId="{DD993F2F-CE3A-46D2-B725-9712D8EB80F2}" type="presParOf" srcId="{630ADBFA-0FAA-4588-B6DE-64DD0EDA93DE}" destId="{6577BDBE-BA8C-430A-A52E-E70ADEDF358B}"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36B4EA-6870-4F2F-97B7-689FDDEDA216}">
      <dsp:nvSpPr>
        <dsp:cNvPr id="0" name=""/>
        <dsp:cNvSpPr/>
      </dsp:nvSpPr>
      <dsp:spPr>
        <a:xfrm>
          <a:off x="7233" y="1614418"/>
          <a:ext cx="2161877" cy="12971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IN" sz="3400" kern="1200" dirty="0" smtClean="0"/>
            <a:t>Media</a:t>
          </a:r>
          <a:endParaRPr lang="en-IN" sz="3400" kern="1200" dirty="0"/>
        </a:p>
      </dsp:txBody>
      <dsp:txXfrm>
        <a:off x="45225" y="1652410"/>
        <a:ext cx="2085893" cy="1221142"/>
      </dsp:txXfrm>
    </dsp:sp>
    <dsp:sp modelId="{74F83639-60F2-4222-AAEF-60DC91276D65}">
      <dsp:nvSpPr>
        <dsp:cNvPr id="0" name=""/>
        <dsp:cNvSpPr/>
      </dsp:nvSpPr>
      <dsp:spPr>
        <a:xfrm>
          <a:off x="2385298" y="1994908"/>
          <a:ext cx="458317" cy="5361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IN" sz="2300" kern="1200" dirty="0"/>
        </a:p>
      </dsp:txBody>
      <dsp:txXfrm>
        <a:off x="2385298" y="2102137"/>
        <a:ext cx="320822" cy="321687"/>
      </dsp:txXfrm>
    </dsp:sp>
    <dsp:sp modelId="{E5A8622E-5C46-489D-8ABD-1894A8B7C713}">
      <dsp:nvSpPr>
        <dsp:cNvPr id="0" name=""/>
        <dsp:cNvSpPr/>
      </dsp:nvSpPr>
      <dsp:spPr>
        <a:xfrm>
          <a:off x="3033861" y="1614418"/>
          <a:ext cx="2161877" cy="12971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IN" sz="3400" kern="1200" dirty="0" smtClean="0"/>
            <a:t>Opinion Leader</a:t>
          </a:r>
          <a:endParaRPr lang="en-IN" sz="3400" kern="1200" dirty="0"/>
        </a:p>
      </dsp:txBody>
      <dsp:txXfrm>
        <a:off x="3071853" y="1652410"/>
        <a:ext cx="2085893" cy="1221142"/>
      </dsp:txXfrm>
    </dsp:sp>
    <dsp:sp modelId="{54611072-BE17-4262-98C8-0A55CF71326F}">
      <dsp:nvSpPr>
        <dsp:cNvPr id="0" name=""/>
        <dsp:cNvSpPr/>
      </dsp:nvSpPr>
      <dsp:spPr>
        <a:xfrm>
          <a:off x="5411926" y="1994908"/>
          <a:ext cx="458317" cy="5361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IN" sz="2300" kern="1200" dirty="0"/>
        </a:p>
      </dsp:txBody>
      <dsp:txXfrm>
        <a:off x="5411926" y="2102137"/>
        <a:ext cx="320822" cy="321687"/>
      </dsp:txXfrm>
    </dsp:sp>
    <dsp:sp modelId="{6577BDBE-BA8C-430A-A52E-E70ADEDF358B}">
      <dsp:nvSpPr>
        <dsp:cNvPr id="0" name=""/>
        <dsp:cNvSpPr/>
      </dsp:nvSpPr>
      <dsp:spPr>
        <a:xfrm>
          <a:off x="6060489" y="1614418"/>
          <a:ext cx="2161877" cy="12971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IN" sz="3400" kern="1200" dirty="0" smtClean="0"/>
            <a:t>Opinion Followers</a:t>
          </a:r>
          <a:endParaRPr lang="en-IN" sz="3400" kern="1200" dirty="0"/>
        </a:p>
      </dsp:txBody>
      <dsp:txXfrm>
        <a:off x="6098481" y="1652410"/>
        <a:ext cx="2085893" cy="122114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3614305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3806905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634610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918969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2412005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2223698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3801089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1928700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2884306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2517055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79D918-91C7-49CB-8AB8-80ACF3A95BE3}" type="datetimeFigureOut">
              <a:rPr lang="en-IN" smtClean="0"/>
              <a:t>15/07/2020</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593C569E-3C81-42B9-A8A9-C971AC75CEB6}" type="slidenum">
              <a:rPr lang="en-IN" smtClean="0"/>
              <a:t>‹#›</a:t>
            </a:fld>
            <a:endParaRPr lang="en-IN" dirty="0"/>
          </a:p>
        </p:txBody>
      </p:sp>
    </p:spTree>
    <p:extLst>
      <p:ext uri="{BB962C8B-B14F-4D97-AF65-F5344CB8AC3E}">
        <p14:creationId xmlns:p14="http://schemas.microsoft.com/office/powerpoint/2010/main" val="2339821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79D918-91C7-49CB-8AB8-80ACF3A95BE3}" type="datetimeFigureOut">
              <a:rPr lang="en-IN" smtClean="0"/>
              <a:t>15/07/2020</a:t>
            </a:fld>
            <a:endParaRPr lang="en-IN"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3C569E-3C81-42B9-A8A9-C971AC75CEB6}" type="slidenum">
              <a:rPr lang="en-IN" smtClean="0"/>
              <a:t>‹#›</a:t>
            </a:fld>
            <a:endParaRPr lang="en-IN" dirty="0"/>
          </a:p>
        </p:txBody>
      </p:sp>
    </p:spTree>
    <p:extLst>
      <p:ext uri="{BB962C8B-B14F-4D97-AF65-F5344CB8AC3E}">
        <p14:creationId xmlns:p14="http://schemas.microsoft.com/office/powerpoint/2010/main" val="3814773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in.bookmyshow.com/entertainment/movies/hindi/10-films-inspired-people-commit-crimes-real-life/" TargetMode="External"/><Relationship Id="rId2" Type="http://schemas.openxmlformats.org/officeDocument/2006/relationships/hyperlink" Target="https://www.communicationtheory.org/magic-bullet-or-hypodermic-needle-theory-of-communication/" TargetMode="External"/><Relationship Id="rId1" Type="http://schemas.openxmlformats.org/officeDocument/2006/relationships/slideLayout" Target="../slideLayouts/slideLayout2.xml"/><Relationship Id="rId5" Type="http://schemas.openxmlformats.org/officeDocument/2006/relationships/hyperlink" Target="https://www.youtube.com/watch?v=Xx7h77YrWvY" TargetMode="External"/><Relationship Id="rId4" Type="http://schemas.openxmlformats.org/officeDocument/2006/relationships/hyperlink" Target="https://www.theatlantic.com/national/archive/2012/12/the-media-needs-to-stop-inspiring-copycat-murders-heres-how/266439/"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844824"/>
            <a:ext cx="7772400" cy="1470025"/>
          </a:xfrm>
        </p:spPr>
        <p:txBody>
          <a:bodyPr>
            <a:noAutofit/>
          </a:bodyPr>
          <a:lstStyle/>
          <a:p>
            <a:r>
              <a:rPr lang="en-IN" sz="7200" b="1" dirty="0" smtClean="0"/>
              <a:t>Hypodermic Needle</a:t>
            </a:r>
            <a:r>
              <a:rPr lang="en-IN" sz="7200" dirty="0" smtClean="0"/>
              <a:t> </a:t>
            </a:r>
            <a:r>
              <a:rPr lang="en-IN" sz="7200" b="1" dirty="0" smtClean="0"/>
              <a:t>Theory</a:t>
            </a:r>
            <a:endParaRPr lang="en-IN" sz="7200" b="1" dirty="0"/>
          </a:p>
        </p:txBody>
      </p:sp>
      <p:sp>
        <p:nvSpPr>
          <p:cNvPr id="3" name="Subtitle 2"/>
          <p:cNvSpPr>
            <a:spLocks noGrp="1"/>
          </p:cNvSpPr>
          <p:nvPr>
            <p:ph type="subTitle" idx="1"/>
          </p:nvPr>
        </p:nvSpPr>
        <p:spPr>
          <a:xfrm>
            <a:off x="1331640" y="3861048"/>
            <a:ext cx="6400800" cy="1752600"/>
          </a:xfrm>
        </p:spPr>
        <p:txBody>
          <a:bodyPr>
            <a:normAutofit fontScale="92500"/>
          </a:bodyPr>
          <a:lstStyle/>
          <a:p>
            <a:r>
              <a:rPr lang="en-IN" dirty="0" smtClean="0"/>
              <a:t>Also Called as </a:t>
            </a:r>
          </a:p>
          <a:p>
            <a:r>
              <a:rPr lang="en-IN" sz="6000" b="1" dirty="0" smtClean="0">
                <a:solidFill>
                  <a:srgbClr val="FF0000"/>
                </a:solidFill>
              </a:rPr>
              <a:t>Magic Bullet Theory</a:t>
            </a:r>
            <a:endParaRPr lang="en-IN" sz="6000" b="1" dirty="0">
              <a:solidFill>
                <a:srgbClr val="FF0000"/>
              </a:solidFill>
            </a:endParaRPr>
          </a:p>
        </p:txBody>
      </p:sp>
    </p:spTree>
    <p:extLst>
      <p:ext uri="{BB962C8B-B14F-4D97-AF65-F5344CB8AC3E}">
        <p14:creationId xmlns:p14="http://schemas.microsoft.com/office/powerpoint/2010/main" val="3115376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332656"/>
            <a:ext cx="8507288" cy="5793507"/>
          </a:xfrm>
        </p:spPr>
        <p:txBody>
          <a:bodyPr>
            <a:normAutofit fontScale="25000" lnSpcReduction="20000"/>
          </a:bodyPr>
          <a:lstStyle/>
          <a:p>
            <a:r>
              <a:rPr lang="en-US" sz="6400" b="1" i="1" dirty="0" smtClean="0">
                <a:latin typeface="Times New Roman" pitchFamily="18" charset="0"/>
                <a:cs typeface="Times New Roman" pitchFamily="18" charset="0"/>
              </a:rPr>
              <a:t>Scream</a:t>
            </a:r>
            <a:r>
              <a:rPr lang="en-US" sz="6400" b="1" dirty="0" smtClean="0">
                <a:latin typeface="Times New Roman" pitchFamily="18" charset="0"/>
                <a:cs typeface="Times New Roman" pitchFamily="18" charset="0"/>
              </a:rPr>
              <a:t>: </a:t>
            </a:r>
            <a:r>
              <a:rPr lang="en-US" sz="6400" dirty="0">
                <a:latin typeface="Times New Roman" pitchFamily="18" charset="0"/>
                <a:cs typeface="Times New Roman" pitchFamily="18" charset="0"/>
              </a:rPr>
              <a:t>A 24-year-old young man, Thierry </a:t>
            </a:r>
            <a:r>
              <a:rPr lang="en-US" sz="6400" dirty="0">
                <a:latin typeface="Times New Roman" pitchFamily="18" charset="0"/>
                <a:cs typeface="Times New Roman" pitchFamily="18" charset="0"/>
              </a:rPr>
              <a:t>Jaradin</a:t>
            </a:r>
            <a:r>
              <a:rPr lang="en-US" sz="6400" dirty="0">
                <a:latin typeface="Times New Roman" pitchFamily="18" charset="0"/>
                <a:cs typeface="Times New Roman" pitchFamily="18" charset="0"/>
              </a:rPr>
              <a:t>, stabbed a young girl, </a:t>
            </a:r>
            <a:r>
              <a:rPr lang="en-US" sz="6400" dirty="0">
                <a:latin typeface="Times New Roman" pitchFamily="18" charset="0"/>
                <a:cs typeface="Times New Roman" pitchFamily="18" charset="0"/>
              </a:rPr>
              <a:t>Alisson</a:t>
            </a:r>
            <a:r>
              <a:rPr lang="en-US" sz="6400" dirty="0">
                <a:latin typeface="Times New Roman" pitchFamily="18" charset="0"/>
                <a:cs typeface="Times New Roman" pitchFamily="18" charset="0"/>
              </a:rPr>
              <a:t> </a:t>
            </a:r>
            <a:r>
              <a:rPr lang="en-US" sz="6400" dirty="0">
                <a:latin typeface="Times New Roman" pitchFamily="18" charset="0"/>
                <a:cs typeface="Times New Roman" pitchFamily="18" charset="0"/>
              </a:rPr>
              <a:t>Cambier</a:t>
            </a:r>
            <a:r>
              <a:rPr lang="en-US" sz="6400" dirty="0">
                <a:latin typeface="Times New Roman" pitchFamily="18" charset="0"/>
                <a:cs typeface="Times New Roman" pitchFamily="18" charset="0"/>
              </a:rPr>
              <a:t>, 30 times; similar to the way the victim was stabbed in the movie. He had been wearing the </a:t>
            </a:r>
            <a:r>
              <a:rPr lang="en-US" sz="6400" dirty="0">
                <a:latin typeface="Times New Roman" pitchFamily="18" charset="0"/>
                <a:cs typeface="Times New Roman" pitchFamily="18" charset="0"/>
              </a:rPr>
              <a:t>Ghostface</a:t>
            </a:r>
            <a:r>
              <a:rPr lang="en-US" sz="6400" dirty="0">
                <a:latin typeface="Times New Roman" pitchFamily="18" charset="0"/>
                <a:cs typeface="Times New Roman" pitchFamily="18" charset="0"/>
              </a:rPr>
              <a:t> costume, and later confessed that he had planned the murder in a similar way to the movie</a:t>
            </a:r>
            <a:r>
              <a:rPr lang="en-US" sz="6400" dirty="0" smtClean="0">
                <a:latin typeface="Times New Roman" pitchFamily="18" charset="0"/>
                <a:cs typeface="Times New Roman" pitchFamily="18" charset="0"/>
              </a:rPr>
              <a:t>.</a:t>
            </a:r>
          </a:p>
          <a:p>
            <a:pPr marL="0" indent="0">
              <a:buNone/>
            </a:pPr>
            <a:endParaRPr lang="en-US" sz="6400" dirty="0">
              <a:latin typeface="Times New Roman" pitchFamily="18" charset="0"/>
              <a:cs typeface="Times New Roman" pitchFamily="18" charset="0"/>
            </a:endParaRPr>
          </a:p>
          <a:p>
            <a:r>
              <a:rPr lang="en-US" sz="6400" b="1" i="1" dirty="0">
                <a:latin typeface="Times New Roman" pitchFamily="18" charset="0"/>
                <a:cs typeface="Times New Roman" pitchFamily="18" charset="0"/>
              </a:rPr>
              <a:t>Fight Club</a:t>
            </a:r>
            <a:r>
              <a:rPr lang="en-US" sz="6400" b="1" dirty="0">
                <a:latin typeface="Times New Roman" pitchFamily="18" charset="0"/>
                <a:cs typeface="Times New Roman" pitchFamily="18" charset="0"/>
              </a:rPr>
              <a:t>: </a:t>
            </a:r>
            <a:r>
              <a:rPr lang="en-US" sz="6400" dirty="0">
                <a:latin typeface="Times New Roman" pitchFamily="18" charset="0"/>
                <a:cs typeface="Times New Roman" pitchFamily="18" charset="0"/>
              </a:rPr>
              <a:t>There have been many incidents inspired by the movie. One of the incidents occurred in 2009 during the Memorial </a:t>
            </a:r>
            <a:r>
              <a:rPr lang="en-US" sz="6400" dirty="0" smtClean="0">
                <a:latin typeface="Times New Roman" pitchFamily="18" charset="0"/>
                <a:cs typeface="Times New Roman" pitchFamily="18" charset="0"/>
              </a:rPr>
              <a:t>Day weekend </a:t>
            </a:r>
            <a:r>
              <a:rPr lang="en-US" sz="6400" dirty="0">
                <a:latin typeface="Times New Roman" pitchFamily="18" charset="0"/>
                <a:cs typeface="Times New Roman" pitchFamily="18" charset="0"/>
              </a:rPr>
              <a:t>in New York City. Bombs were set off in various locations supposedly representing their oppression. Kyle Shaw was found guilty, and was himself a member of the local fight club</a:t>
            </a:r>
            <a:r>
              <a:rPr lang="en-US" sz="6400" dirty="0" smtClean="0">
                <a:latin typeface="Times New Roman" pitchFamily="18" charset="0"/>
                <a:cs typeface="Times New Roman" pitchFamily="18" charset="0"/>
              </a:rPr>
              <a:t>.</a:t>
            </a:r>
          </a:p>
          <a:p>
            <a:pPr marL="0" indent="0">
              <a:buNone/>
            </a:pPr>
            <a:endParaRPr lang="en-US" sz="6400" dirty="0">
              <a:latin typeface="Times New Roman" pitchFamily="18" charset="0"/>
              <a:cs typeface="Times New Roman" pitchFamily="18" charset="0"/>
            </a:endParaRPr>
          </a:p>
          <a:p>
            <a:r>
              <a:rPr lang="en-US" sz="6400" b="1" i="1" dirty="0" smtClean="0">
                <a:latin typeface="Times New Roman" pitchFamily="18" charset="0"/>
                <a:cs typeface="Times New Roman" pitchFamily="18" charset="0"/>
              </a:rPr>
              <a:t>Saw:</a:t>
            </a:r>
            <a:r>
              <a:rPr lang="en-US" sz="6400" dirty="0" smtClean="0">
                <a:latin typeface="Times New Roman" pitchFamily="18" charset="0"/>
                <a:cs typeface="Times New Roman" pitchFamily="18" charset="0"/>
              </a:rPr>
              <a:t> </a:t>
            </a:r>
            <a:r>
              <a:rPr lang="en-US" sz="6400" dirty="0">
                <a:latin typeface="Times New Roman" pitchFamily="18" charset="0"/>
                <a:cs typeface="Times New Roman" pitchFamily="18" charset="0"/>
              </a:rPr>
              <a:t>In Salt Lake </a:t>
            </a:r>
            <a:r>
              <a:rPr lang="en-US" sz="6400" dirty="0" smtClean="0">
                <a:latin typeface="Times New Roman" pitchFamily="18" charset="0"/>
                <a:cs typeface="Times New Roman" pitchFamily="18" charset="0"/>
              </a:rPr>
              <a:t>City two </a:t>
            </a:r>
            <a:r>
              <a:rPr lang="en-US" sz="6400" dirty="0">
                <a:latin typeface="Times New Roman" pitchFamily="18" charset="0"/>
                <a:cs typeface="Times New Roman" pitchFamily="18" charset="0"/>
              </a:rPr>
              <a:t>teenage boys were turned in after they had been overheard that they were planning on kidnapping, torturing and murdering people. The boys had been planning on teaching a few people, who had been harming others, a lesson. They had also set up cameras around so they could record their killings. In Tennessee, two girls were charged with phone harassment after they had left a 52-year-old woman a voicemail (similar to the ones in the movie) stating that they had her friend and were about to release a toxic gas. The voicemail stated that the woman could either risk her life to save her friend, or let her friend die</a:t>
            </a:r>
            <a:r>
              <a:rPr lang="en-US" sz="6400" dirty="0" smtClean="0">
                <a:latin typeface="Times New Roman" pitchFamily="18" charset="0"/>
                <a:cs typeface="Times New Roman" pitchFamily="18" charset="0"/>
              </a:rPr>
              <a:t>.</a:t>
            </a:r>
          </a:p>
          <a:p>
            <a:pPr marL="0" indent="0">
              <a:buNone/>
            </a:pPr>
            <a:endParaRPr lang="en-US" sz="6400" dirty="0">
              <a:latin typeface="Times New Roman" pitchFamily="18" charset="0"/>
              <a:cs typeface="Times New Roman" pitchFamily="18" charset="0"/>
            </a:endParaRPr>
          </a:p>
          <a:p>
            <a:r>
              <a:rPr lang="en-US" sz="6400" b="1" i="1" dirty="0">
                <a:latin typeface="Times New Roman" pitchFamily="18" charset="0"/>
                <a:cs typeface="Times New Roman" pitchFamily="18" charset="0"/>
              </a:rPr>
              <a:t>The Dark </a:t>
            </a:r>
            <a:r>
              <a:rPr lang="en-US" sz="6400" b="1" i="1" dirty="0" smtClean="0">
                <a:latin typeface="Times New Roman" pitchFamily="18" charset="0"/>
                <a:cs typeface="Times New Roman" pitchFamily="18" charset="0"/>
              </a:rPr>
              <a:t>Knight</a:t>
            </a:r>
            <a:r>
              <a:rPr lang="en-US" sz="6400" b="1"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has </a:t>
            </a:r>
            <a:r>
              <a:rPr lang="en-US" sz="6400" dirty="0">
                <a:latin typeface="Times New Roman" pitchFamily="18" charset="0"/>
                <a:cs typeface="Times New Roman" pitchFamily="18" charset="0"/>
              </a:rPr>
              <a:t>inspired many copycat crimes. In 2012, a mass shooting in a </a:t>
            </a:r>
            <a:r>
              <a:rPr lang="en-US" sz="6400" dirty="0" smtClean="0">
                <a:latin typeface="Times New Roman" pitchFamily="18" charset="0"/>
                <a:cs typeface="Times New Roman" pitchFamily="18" charset="0"/>
              </a:rPr>
              <a:t>movie theatre</a:t>
            </a:r>
            <a:r>
              <a:rPr lang="en-US" sz="6400" dirty="0">
                <a:latin typeface="Times New Roman" pitchFamily="18" charset="0"/>
                <a:cs typeface="Times New Roman" pitchFamily="18" charset="0"/>
              </a:rPr>
              <a:t> filled with </a:t>
            </a:r>
            <a:r>
              <a:rPr lang="en-US" sz="6400" dirty="0" smtClean="0">
                <a:latin typeface="Times New Roman" pitchFamily="18" charset="0"/>
                <a:cs typeface="Times New Roman" pitchFamily="18" charset="0"/>
              </a:rPr>
              <a:t>Batmanfans</a:t>
            </a:r>
            <a:r>
              <a:rPr lang="en-US" sz="6400" dirty="0" smtClean="0">
                <a:latin typeface="Times New Roman" pitchFamily="18" charset="0"/>
                <a:cs typeface="Times New Roman" pitchFamily="18" charset="0"/>
              </a:rPr>
              <a:t> </a:t>
            </a:r>
            <a:r>
              <a:rPr lang="en-US" sz="6400" dirty="0">
                <a:latin typeface="Times New Roman" pitchFamily="18" charset="0"/>
                <a:cs typeface="Times New Roman" pitchFamily="18" charset="0"/>
              </a:rPr>
              <a:t>occurred, wherein the perpetrator, when arrested, claimed he was 'the Joker'. In 2010, a Wisconsin man assaulted his cousin and girlfriend, dressed as the Joker, when he found them sleeping together. In 2009, a young girl attacked her teacher with a razor blade. Her face had been painted in a similar way to the Joker.</a:t>
            </a:r>
          </a:p>
          <a:p>
            <a:endParaRPr lang="en-IN" dirty="0"/>
          </a:p>
        </p:txBody>
      </p:sp>
    </p:spTree>
    <p:extLst>
      <p:ext uri="{BB962C8B-B14F-4D97-AF65-F5344CB8AC3E}">
        <p14:creationId xmlns:p14="http://schemas.microsoft.com/office/powerpoint/2010/main" val="3773182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492896"/>
            <a:ext cx="8229600" cy="1143000"/>
          </a:xfrm>
        </p:spPr>
        <p:txBody>
          <a:bodyPr>
            <a:noAutofit/>
          </a:bodyPr>
          <a:lstStyle/>
          <a:p>
            <a:r>
              <a:rPr lang="en-IN" sz="5400" b="1" dirty="0" smtClean="0"/>
              <a:t>TWO–STEP-FLOW THEORY</a:t>
            </a:r>
            <a:br>
              <a:rPr lang="en-IN" sz="5400" b="1" dirty="0" smtClean="0"/>
            </a:br>
            <a:r>
              <a:rPr lang="en-IN" sz="3600" b="1" dirty="0" smtClean="0"/>
              <a:t>THEORIST- PAUL LAZARASFELD &amp; </a:t>
            </a:r>
            <a:br>
              <a:rPr lang="en-IN" sz="3600" b="1" dirty="0" smtClean="0"/>
            </a:br>
            <a:r>
              <a:rPr lang="en-IN" sz="3600" b="1" dirty="0" smtClean="0"/>
              <a:t>ELIHU KATZ</a:t>
            </a:r>
            <a:endParaRPr lang="en-IN" sz="5400" b="1" dirty="0"/>
          </a:p>
        </p:txBody>
      </p:sp>
    </p:spTree>
    <p:extLst>
      <p:ext uri="{BB962C8B-B14F-4D97-AF65-F5344CB8AC3E}">
        <p14:creationId xmlns:p14="http://schemas.microsoft.com/office/powerpoint/2010/main" val="2330324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793" y="908720"/>
            <a:ext cx="4762872" cy="5102027"/>
          </a:xfrm>
        </p:spPr>
        <p:txBody>
          <a:bodyPr>
            <a:normAutofit fontScale="92500"/>
          </a:bodyPr>
          <a:lstStyle/>
          <a:p>
            <a:r>
              <a:rPr lang="en-US" b="1" dirty="0"/>
              <a:t>The two-step flow model </a:t>
            </a:r>
            <a:r>
              <a:rPr lang="en-US" dirty="0"/>
              <a:t>was formulated in 1948 by Paul </a:t>
            </a:r>
            <a:r>
              <a:rPr lang="en-US" dirty="0"/>
              <a:t>Lazarsfeld</a:t>
            </a:r>
            <a:r>
              <a:rPr lang="en-US" dirty="0"/>
              <a:t>, Bernard </a:t>
            </a:r>
            <a:r>
              <a:rPr lang="en-US" dirty="0"/>
              <a:t>Berelson</a:t>
            </a:r>
            <a:r>
              <a:rPr lang="en-US" dirty="0"/>
              <a:t>, and Hazel </a:t>
            </a:r>
            <a:r>
              <a:rPr lang="en-US" dirty="0"/>
              <a:t>Gaudet</a:t>
            </a:r>
            <a:r>
              <a:rPr lang="en-US" dirty="0"/>
              <a:t> in the book </a:t>
            </a:r>
            <a:r>
              <a:rPr lang="en-US" b="1" i="1" dirty="0"/>
              <a:t>The People’s Choice</a:t>
            </a:r>
            <a:r>
              <a:rPr lang="en-US" dirty="0"/>
              <a:t>, after research into voters’ decision-making processes during the 1940 U.S. presidential election.</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7216" y="5261"/>
            <a:ext cx="4436784" cy="6858000"/>
          </a:xfrm>
          <a:prstGeom prst="rect">
            <a:avLst/>
          </a:prstGeom>
        </p:spPr>
      </p:pic>
    </p:spTree>
    <p:extLst>
      <p:ext uri="{BB962C8B-B14F-4D97-AF65-F5344CB8AC3E}">
        <p14:creationId xmlns:p14="http://schemas.microsoft.com/office/powerpoint/2010/main" val="186702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Two Steps</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5510064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Arrow Connector 5"/>
          <p:cNvCxnSpPr/>
          <p:nvPr/>
        </p:nvCxnSpPr>
        <p:spPr>
          <a:xfrm>
            <a:off x="1403648" y="2852936"/>
            <a:ext cx="29523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788024" y="2852936"/>
            <a:ext cx="29523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691680" y="2204864"/>
            <a:ext cx="2232248" cy="369332"/>
          </a:xfrm>
          <a:prstGeom prst="rect">
            <a:avLst/>
          </a:prstGeom>
          <a:noFill/>
        </p:spPr>
        <p:txBody>
          <a:bodyPr wrap="square" rtlCol="0">
            <a:spAutoFit/>
          </a:bodyPr>
          <a:lstStyle/>
          <a:p>
            <a:pPr algn="ctr"/>
            <a:r>
              <a:rPr lang="en-IN" b="1" dirty="0" smtClean="0"/>
              <a:t>Step I</a:t>
            </a:r>
            <a:endParaRPr lang="en-IN" b="1" dirty="0"/>
          </a:p>
        </p:txBody>
      </p:sp>
      <p:sp>
        <p:nvSpPr>
          <p:cNvPr id="10" name="TextBox 9"/>
          <p:cNvSpPr txBox="1"/>
          <p:nvPr/>
        </p:nvSpPr>
        <p:spPr>
          <a:xfrm>
            <a:off x="5508104" y="2239121"/>
            <a:ext cx="1800200" cy="369332"/>
          </a:xfrm>
          <a:prstGeom prst="rect">
            <a:avLst/>
          </a:prstGeom>
          <a:noFill/>
        </p:spPr>
        <p:txBody>
          <a:bodyPr wrap="square" rtlCol="0">
            <a:spAutoFit/>
          </a:bodyPr>
          <a:lstStyle/>
          <a:p>
            <a:pPr algn="ctr"/>
            <a:r>
              <a:rPr lang="en-IN" b="1" dirty="0" smtClean="0"/>
              <a:t>Step 2</a:t>
            </a:r>
            <a:endParaRPr lang="en-IN" b="1" dirty="0"/>
          </a:p>
        </p:txBody>
      </p:sp>
    </p:spTree>
    <p:extLst>
      <p:ext uri="{BB962C8B-B14F-4D97-AF65-F5344CB8AC3E}">
        <p14:creationId xmlns:p14="http://schemas.microsoft.com/office/powerpoint/2010/main" val="17698935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4548" y="464691"/>
            <a:ext cx="8881947" cy="6044883"/>
          </a:xfrm>
        </p:spPr>
      </p:pic>
    </p:spTree>
    <p:extLst>
      <p:ext uri="{BB962C8B-B14F-4D97-AF65-F5344CB8AC3E}">
        <p14:creationId xmlns:p14="http://schemas.microsoft.com/office/powerpoint/2010/main" val="2758576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229600" cy="4525963"/>
          </a:xfrm>
        </p:spPr>
        <p:txBody>
          <a:bodyPr/>
          <a:lstStyle/>
          <a:p>
            <a:r>
              <a:rPr lang="en-US" dirty="0"/>
              <a:t>W</a:t>
            </a:r>
            <a:r>
              <a:rPr lang="en-US" dirty="0" smtClean="0"/>
              <a:t>e’re </a:t>
            </a:r>
            <a:r>
              <a:rPr lang="en-US" dirty="0"/>
              <a:t>more likely to be influenced by other people than the mass media. </a:t>
            </a:r>
            <a:r>
              <a:rPr lang="en-US" dirty="0"/>
              <a:t>Lazarsfeld</a:t>
            </a:r>
            <a:r>
              <a:rPr lang="en-US" dirty="0"/>
              <a:t> called these people ‘opinion leaders</a:t>
            </a:r>
            <a:r>
              <a:rPr lang="en-US" dirty="0" smtClean="0"/>
              <a:t>’.</a:t>
            </a:r>
          </a:p>
          <a:p>
            <a:endParaRPr lang="en-US" dirty="0"/>
          </a:p>
          <a:p>
            <a:r>
              <a:rPr lang="en-US" dirty="0"/>
              <a:t>Opinion leaders pay close attention to the media and its message. They are influential among their peer group as they are usually more informed then their friends or family.</a:t>
            </a:r>
            <a:endParaRPr lang="en-IN" dirty="0"/>
          </a:p>
        </p:txBody>
      </p:sp>
    </p:spTree>
    <p:extLst>
      <p:ext uri="{BB962C8B-B14F-4D97-AF65-F5344CB8AC3E}">
        <p14:creationId xmlns:p14="http://schemas.microsoft.com/office/powerpoint/2010/main" val="2505019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Who are they????</a:t>
            </a:r>
            <a:endParaRPr lang="en-IN" dirty="0"/>
          </a:p>
        </p:txBody>
      </p:sp>
      <p:sp>
        <p:nvSpPr>
          <p:cNvPr id="3" name="Content Placeholder 2"/>
          <p:cNvSpPr>
            <a:spLocks noGrp="1"/>
          </p:cNvSpPr>
          <p:nvPr>
            <p:ph idx="1"/>
          </p:nvPr>
        </p:nvSpPr>
        <p:spPr/>
        <p:txBody>
          <a:bodyPr/>
          <a:lstStyle/>
          <a:p>
            <a:r>
              <a:rPr lang="en-IN" sz="4000" b="1" dirty="0" smtClean="0"/>
              <a:t>Opinion Leaders- </a:t>
            </a:r>
            <a:r>
              <a:rPr lang="en-US" dirty="0"/>
              <a:t>people who are active media users and who collect, interpret, and diffuse the meaning of media </a:t>
            </a:r>
            <a:r>
              <a:rPr lang="en-US" dirty="0" smtClean="0"/>
              <a:t>messages</a:t>
            </a:r>
          </a:p>
          <a:p>
            <a:endParaRPr lang="en-US" dirty="0"/>
          </a:p>
          <a:p>
            <a:r>
              <a:rPr lang="en-US" sz="4000" b="1" dirty="0" smtClean="0"/>
              <a:t>Opinion Followers- </a:t>
            </a:r>
            <a:r>
              <a:rPr lang="en-IN" dirty="0"/>
              <a:t>less-active media consumers</a:t>
            </a:r>
            <a:endParaRPr lang="en-IN" b="1" dirty="0"/>
          </a:p>
        </p:txBody>
      </p:sp>
    </p:spTree>
    <p:extLst>
      <p:ext uri="{BB962C8B-B14F-4D97-AF65-F5344CB8AC3E}">
        <p14:creationId xmlns:p14="http://schemas.microsoft.com/office/powerpoint/2010/main" val="313641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Example</a:t>
            </a:r>
            <a:endParaRPr lang="en-IN" dirty="0"/>
          </a:p>
        </p:txBody>
      </p:sp>
      <p:sp>
        <p:nvSpPr>
          <p:cNvPr id="3" name="Content Placeholder 2"/>
          <p:cNvSpPr>
            <a:spLocks noGrp="1"/>
          </p:cNvSpPr>
          <p:nvPr>
            <p:ph idx="1"/>
          </p:nvPr>
        </p:nvSpPr>
        <p:spPr>
          <a:xfrm>
            <a:off x="395536" y="1340768"/>
            <a:ext cx="8291264" cy="4785395"/>
          </a:xfrm>
        </p:spPr>
        <p:txBody>
          <a:bodyPr>
            <a:normAutofit fontScale="92500" lnSpcReduction="20000"/>
          </a:bodyPr>
          <a:lstStyle/>
          <a:p>
            <a:pPr algn="just"/>
            <a:r>
              <a:rPr lang="en-US" dirty="0" smtClean="0"/>
              <a:t>Mrs. Sharma </a:t>
            </a:r>
            <a:r>
              <a:rPr lang="en-US" dirty="0"/>
              <a:t>watching </a:t>
            </a:r>
            <a:r>
              <a:rPr lang="en-US" dirty="0" smtClean="0"/>
              <a:t>Discovery Channel -“ </a:t>
            </a:r>
            <a:r>
              <a:rPr lang="en-US" dirty="0"/>
              <a:t>S</a:t>
            </a:r>
            <a:r>
              <a:rPr lang="en-US" dirty="0" smtClean="0"/>
              <a:t>ome kinds of toys </a:t>
            </a:r>
            <a:r>
              <a:rPr lang="en-US" dirty="0"/>
              <a:t>are </a:t>
            </a:r>
            <a:r>
              <a:rPr lang="en-US" dirty="0" smtClean="0"/>
              <a:t>responsible for </a:t>
            </a:r>
            <a:r>
              <a:rPr lang="en-US" dirty="0"/>
              <a:t>the children’s aggressive and </a:t>
            </a:r>
            <a:r>
              <a:rPr lang="en-US" dirty="0" smtClean="0"/>
              <a:t>Violent behavior”. </a:t>
            </a:r>
            <a:r>
              <a:rPr lang="en-US" dirty="0"/>
              <a:t>That day </a:t>
            </a:r>
            <a:r>
              <a:rPr lang="en-US" dirty="0" smtClean="0"/>
              <a:t>Mrs. Sharma calls </a:t>
            </a:r>
            <a:r>
              <a:rPr lang="en-US" dirty="0"/>
              <a:t>her </a:t>
            </a:r>
            <a:r>
              <a:rPr lang="en-US" dirty="0" smtClean="0"/>
              <a:t>all the friends and warns them about such toys (it stops mental growth…blah </a:t>
            </a:r>
            <a:r>
              <a:rPr lang="en-US" dirty="0" smtClean="0"/>
              <a:t>blah</a:t>
            </a:r>
            <a:r>
              <a:rPr lang="en-US" dirty="0" smtClean="0"/>
              <a:t> blah) and Mrs. Sharma </a:t>
            </a:r>
            <a:r>
              <a:rPr lang="en-US" dirty="0"/>
              <a:t>warn her son some toys are not good and made skin allergy which leads her son to avoid those toys.</a:t>
            </a:r>
          </a:p>
          <a:p>
            <a:r>
              <a:rPr lang="en-US" dirty="0"/>
              <a:t>Opinion leader: Mom</a:t>
            </a:r>
          </a:p>
          <a:p>
            <a:r>
              <a:rPr lang="en-US" dirty="0"/>
              <a:t>Audience: Her </a:t>
            </a:r>
            <a:r>
              <a:rPr lang="en-US" dirty="0" smtClean="0"/>
              <a:t>Son/ Her Friends</a:t>
            </a:r>
            <a:endParaRPr lang="en-US" dirty="0"/>
          </a:p>
          <a:p>
            <a:r>
              <a:rPr lang="en-US" dirty="0"/>
              <a:t>Added information in actual content: Skin </a:t>
            </a:r>
            <a:r>
              <a:rPr lang="en-US" dirty="0" smtClean="0"/>
              <a:t>Allergy/Mental Growth</a:t>
            </a:r>
            <a:endParaRPr lang="en-US" dirty="0"/>
          </a:p>
          <a:p>
            <a:endParaRPr lang="en-IN" dirty="0"/>
          </a:p>
        </p:txBody>
      </p:sp>
    </p:spTree>
    <p:extLst>
      <p:ext uri="{BB962C8B-B14F-4D97-AF65-F5344CB8AC3E}">
        <p14:creationId xmlns:p14="http://schemas.microsoft.com/office/powerpoint/2010/main" val="673083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More examples of opinion leaders</a:t>
            </a:r>
            <a:endParaRPr lang="en-IN" dirty="0"/>
          </a:p>
        </p:txBody>
      </p:sp>
      <p:sp>
        <p:nvSpPr>
          <p:cNvPr id="3" name="Content Placeholder 2"/>
          <p:cNvSpPr>
            <a:spLocks noGrp="1"/>
          </p:cNvSpPr>
          <p:nvPr>
            <p:ph idx="1"/>
          </p:nvPr>
        </p:nvSpPr>
        <p:spPr/>
        <p:txBody>
          <a:bodyPr>
            <a:normAutofit lnSpcReduction="10000"/>
          </a:bodyPr>
          <a:lstStyle/>
          <a:p>
            <a:r>
              <a:rPr lang="en-IN" dirty="0" smtClean="0"/>
              <a:t>Politicians</a:t>
            </a:r>
          </a:p>
          <a:p>
            <a:r>
              <a:rPr lang="en-IN" dirty="0" smtClean="0"/>
              <a:t>Business leaders</a:t>
            </a:r>
          </a:p>
          <a:p>
            <a:r>
              <a:rPr lang="en-IN" dirty="0" smtClean="0"/>
              <a:t>Community leaders</a:t>
            </a:r>
          </a:p>
          <a:p>
            <a:r>
              <a:rPr lang="en-IN" dirty="0" smtClean="0"/>
              <a:t>Journalists</a:t>
            </a:r>
          </a:p>
          <a:p>
            <a:r>
              <a:rPr lang="en-IN" dirty="0" smtClean="0"/>
              <a:t>Educators</a:t>
            </a:r>
          </a:p>
          <a:p>
            <a:r>
              <a:rPr lang="en-IN" dirty="0" smtClean="0"/>
              <a:t>Experts</a:t>
            </a:r>
          </a:p>
          <a:p>
            <a:r>
              <a:rPr lang="en-IN" dirty="0" smtClean="0"/>
              <a:t>Sports stars</a:t>
            </a:r>
          </a:p>
          <a:p>
            <a:r>
              <a:rPr lang="en-IN" dirty="0" smtClean="0"/>
              <a:t>A friend/Co-worker/Boss/ It could be anyone</a:t>
            </a:r>
            <a:endParaRPr lang="en-IN" dirty="0"/>
          </a:p>
        </p:txBody>
      </p:sp>
    </p:spTree>
    <p:extLst>
      <p:ext uri="{BB962C8B-B14F-4D97-AF65-F5344CB8AC3E}">
        <p14:creationId xmlns:p14="http://schemas.microsoft.com/office/powerpoint/2010/main" val="20648448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Comparison with Hypodermic needle/Magic Bullet Theory</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37854191"/>
              </p:ext>
            </p:extLst>
          </p:nvPr>
        </p:nvGraphicFramePr>
        <p:xfrm>
          <a:off x="457200" y="1600200"/>
          <a:ext cx="8507288" cy="3124945"/>
        </p:xfrm>
        <a:graphic>
          <a:graphicData uri="http://schemas.openxmlformats.org/drawingml/2006/table">
            <a:tbl>
              <a:tblPr firstRow="1" bandRow="1">
                <a:tableStyleId>{5C22544A-7EE6-4342-B048-85BDC9FD1C3A}</a:tableStyleId>
              </a:tblPr>
              <a:tblGrid>
                <a:gridCol w="4253644"/>
                <a:gridCol w="4253644"/>
              </a:tblGrid>
              <a:tr h="941969">
                <a:tc>
                  <a:txBody>
                    <a:bodyPr/>
                    <a:lstStyle/>
                    <a:p>
                      <a:r>
                        <a:rPr lang="en-IN" dirty="0" smtClean="0"/>
                        <a:t>Hypodermic needle/Magic Bullet Theory</a:t>
                      </a:r>
                      <a:endParaRPr lang="en-IN"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t>Two- Step Flow</a:t>
                      </a:r>
                      <a:r>
                        <a:rPr lang="en-IN" baseline="0" dirty="0" smtClean="0"/>
                        <a:t> Theory</a:t>
                      </a:r>
                      <a:endParaRPr lang="en-IN" dirty="0" smtClean="0"/>
                    </a:p>
                    <a:p>
                      <a:endParaRPr lang="en-IN" dirty="0"/>
                    </a:p>
                  </a:txBody>
                  <a:tcPr/>
                </a:tc>
              </a:tr>
              <a:tr h="545744">
                <a:tc>
                  <a:txBody>
                    <a:bodyPr/>
                    <a:lstStyle/>
                    <a:p>
                      <a:r>
                        <a:rPr lang="en-IN" dirty="0" smtClean="0"/>
                        <a:t>Audiences are Passive</a:t>
                      </a:r>
                      <a:endParaRPr lang="en-IN" dirty="0"/>
                    </a:p>
                  </a:txBody>
                  <a:tcPr/>
                </a:tc>
                <a:tc>
                  <a:txBody>
                    <a:bodyPr/>
                    <a:lstStyle/>
                    <a:p>
                      <a:r>
                        <a:rPr lang="en-IN" dirty="0" smtClean="0"/>
                        <a:t>Audiences are Active</a:t>
                      </a:r>
                      <a:endParaRPr lang="en-IN" dirty="0"/>
                    </a:p>
                  </a:txBody>
                  <a:tcPr/>
                </a:tc>
              </a:tr>
              <a:tr h="545744">
                <a:tc>
                  <a:txBody>
                    <a:bodyPr/>
                    <a:lstStyle/>
                    <a:p>
                      <a:r>
                        <a:rPr lang="en-IN" dirty="0" smtClean="0"/>
                        <a:t>Direct-</a:t>
                      </a:r>
                      <a:r>
                        <a:rPr lang="en-IN" baseline="0" dirty="0" smtClean="0"/>
                        <a:t> One Step</a:t>
                      </a:r>
                      <a:endParaRPr lang="en-IN" dirty="0"/>
                    </a:p>
                  </a:txBody>
                  <a:tcPr/>
                </a:tc>
                <a:tc>
                  <a:txBody>
                    <a:bodyPr/>
                    <a:lstStyle/>
                    <a:p>
                      <a:r>
                        <a:rPr lang="en-IN" dirty="0" smtClean="0"/>
                        <a:t>Two Step</a:t>
                      </a:r>
                      <a:endParaRPr lang="en-IN" dirty="0"/>
                    </a:p>
                  </a:txBody>
                  <a:tcPr/>
                </a:tc>
              </a:tr>
              <a:tr h="545744">
                <a:tc>
                  <a:txBody>
                    <a:bodyPr/>
                    <a:lstStyle/>
                    <a:p>
                      <a:r>
                        <a:rPr lang="en-IN" dirty="0" smtClean="0"/>
                        <a:t>Extra information is not added</a:t>
                      </a:r>
                      <a:endParaRPr lang="en-IN" dirty="0"/>
                    </a:p>
                  </a:txBody>
                  <a:tcPr/>
                </a:tc>
                <a:tc>
                  <a:txBody>
                    <a:bodyPr/>
                    <a:lstStyle/>
                    <a:p>
                      <a:r>
                        <a:rPr lang="en-IN" dirty="0" smtClean="0"/>
                        <a:t>Extra information may be added</a:t>
                      </a:r>
                      <a:endParaRPr lang="en-IN" dirty="0"/>
                    </a:p>
                  </a:txBody>
                  <a:tcPr/>
                </a:tc>
              </a:tr>
              <a:tr h="545744">
                <a:tc>
                  <a:txBody>
                    <a:bodyPr/>
                    <a:lstStyle/>
                    <a:p>
                      <a:endParaRPr lang="en-IN" dirty="0"/>
                    </a:p>
                  </a:txBody>
                  <a:tcPr/>
                </a:tc>
                <a:tc>
                  <a:txBody>
                    <a:bodyPr/>
                    <a:lstStyle/>
                    <a:p>
                      <a:endParaRPr lang="en-IN" dirty="0"/>
                    </a:p>
                  </a:txBody>
                  <a:tcPr/>
                </a:tc>
              </a:tr>
            </a:tbl>
          </a:graphicData>
        </a:graphic>
      </p:graphicFrame>
    </p:spTree>
    <p:extLst>
      <p:ext uri="{BB962C8B-B14F-4D97-AF65-F5344CB8AC3E}">
        <p14:creationId xmlns:p14="http://schemas.microsoft.com/office/powerpoint/2010/main" val="2263938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9952" y="4221088"/>
            <a:ext cx="5004048" cy="2636912"/>
          </a:xfrm>
        </p:spPr>
        <p:txBody>
          <a:bodyPr>
            <a:noAutofit/>
          </a:bodyPr>
          <a:lstStyle/>
          <a:p>
            <a:r>
              <a:rPr lang="en-US" sz="2400" b="1" dirty="0" smtClean="0"/>
              <a:t>Magic Bullet Theory</a:t>
            </a:r>
            <a:r>
              <a:rPr lang="en-US" sz="2400" dirty="0" smtClean="0"/>
              <a:t/>
            </a:r>
            <a:br>
              <a:rPr lang="en-US" sz="2400" dirty="0" smtClean="0"/>
            </a:br>
            <a:r>
              <a:rPr lang="en-US" sz="2400" dirty="0" smtClean="0"/>
              <a:t>The </a:t>
            </a:r>
            <a:r>
              <a:rPr lang="en-US" sz="2400" dirty="0"/>
              <a:t>media </a:t>
            </a:r>
            <a:r>
              <a:rPr lang="en-US" sz="2400" b="1" dirty="0" smtClean="0"/>
              <a:t>(Magic Gun</a:t>
            </a:r>
            <a:r>
              <a:rPr lang="en-US" sz="2400" dirty="0"/>
              <a:t>) </a:t>
            </a:r>
            <a:r>
              <a:rPr lang="en-US" sz="2400" dirty="0" smtClean="0"/>
              <a:t>fires </a:t>
            </a:r>
            <a:r>
              <a:rPr lang="en-US" sz="2400" dirty="0"/>
              <a:t>the </a:t>
            </a:r>
            <a:r>
              <a:rPr lang="en-US" sz="2400" dirty="0" smtClean="0"/>
              <a:t>message </a:t>
            </a:r>
            <a:r>
              <a:rPr lang="en-US" sz="2400" b="1" dirty="0" smtClean="0"/>
              <a:t>(Magic Bullet)</a:t>
            </a:r>
            <a:r>
              <a:rPr lang="en-US" sz="2400" dirty="0" smtClean="0"/>
              <a:t> </a:t>
            </a:r>
            <a:r>
              <a:rPr lang="en-US" sz="2400" dirty="0"/>
              <a:t>directly into audience head without their own knowledge. </a:t>
            </a:r>
            <a:endParaRPr lang="en-IN" sz="2400" dirty="0"/>
          </a:p>
        </p:txBody>
      </p:sp>
      <p:pic>
        <p:nvPicPr>
          <p:cNvPr id="4" name="Content Placeholder 3"/>
          <p:cNvPicPr>
            <a:picLocks noGrp="1" noChangeAspect="1"/>
          </p:cNvPicPr>
          <p:nvPr>
            <p:ph idx="1"/>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6960" r="72161"/>
          <a:stretch/>
        </p:blipFill>
        <p:spPr>
          <a:xfrm flipH="1">
            <a:off x="467544" y="0"/>
            <a:ext cx="933726" cy="4525963"/>
          </a:xfrm>
        </p:spPr>
      </p:pic>
      <p:pic>
        <p:nvPicPr>
          <p:cNvPr id="5" name="Picture 4"/>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107504" y="4509120"/>
            <a:ext cx="3821410" cy="2377155"/>
          </a:xfrm>
          <a:prstGeom prst="rect">
            <a:avLst/>
          </a:prstGeom>
        </p:spPr>
      </p:pic>
      <p:sp>
        <p:nvSpPr>
          <p:cNvPr id="6" name="TextBox 5"/>
          <p:cNvSpPr txBox="1"/>
          <p:nvPr/>
        </p:nvSpPr>
        <p:spPr>
          <a:xfrm>
            <a:off x="1331640" y="6165304"/>
            <a:ext cx="2160240" cy="400110"/>
          </a:xfrm>
          <a:prstGeom prst="rect">
            <a:avLst/>
          </a:prstGeom>
          <a:noFill/>
        </p:spPr>
        <p:txBody>
          <a:bodyPr wrap="square" rtlCol="0">
            <a:spAutoFit/>
          </a:bodyPr>
          <a:lstStyle/>
          <a:p>
            <a:pPr algn="ctr"/>
            <a:r>
              <a:rPr lang="en-IN" sz="2000" b="1" dirty="0" smtClean="0"/>
              <a:t>Message</a:t>
            </a:r>
            <a:endParaRPr lang="en-IN" sz="2000" b="1" dirty="0"/>
          </a:p>
        </p:txBody>
      </p:sp>
      <p:sp>
        <p:nvSpPr>
          <p:cNvPr id="7" name="TextBox 6"/>
          <p:cNvSpPr txBox="1"/>
          <p:nvPr/>
        </p:nvSpPr>
        <p:spPr>
          <a:xfrm>
            <a:off x="1547664" y="476672"/>
            <a:ext cx="7488832" cy="3231654"/>
          </a:xfrm>
          <a:prstGeom prst="rect">
            <a:avLst/>
          </a:prstGeom>
          <a:noFill/>
        </p:spPr>
        <p:txBody>
          <a:bodyPr wrap="square" rtlCol="0">
            <a:spAutoFit/>
          </a:bodyPr>
          <a:lstStyle/>
          <a:p>
            <a:pPr algn="ctr"/>
            <a:r>
              <a:rPr lang="en-US" sz="3600" b="1" dirty="0" smtClean="0"/>
              <a:t>Hypodermic Needle Theory</a:t>
            </a:r>
            <a:endParaRPr lang="en-IN" sz="3600" b="1" dirty="0" smtClean="0"/>
          </a:p>
          <a:p>
            <a:pPr algn="just"/>
            <a:r>
              <a:rPr lang="en-US" sz="2800" dirty="0" smtClean="0"/>
              <a:t>The </a:t>
            </a:r>
            <a:r>
              <a:rPr lang="en-US" sz="2800" dirty="0"/>
              <a:t>media (needle) injects the message into audience mind and it cause changes in audience behavior and psyche towards the message</a:t>
            </a:r>
            <a:r>
              <a:rPr lang="en-US" sz="2800" dirty="0" smtClean="0"/>
              <a:t>.</a:t>
            </a:r>
          </a:p>
          <a:p>
            <a:pPr algn="just"/>
            <a:endParaRPr lang="en-US" sz="2800" dirty="0"/>
          </a:p>
          <a:p>
            <a:pPr algn="just"/>
            <a:r>
              <a:rPr lang="en-US" sz="2800" dirty="0" smtClean="0"/>
              <a:t> </a:t>
            </a:r>
            <a:r>
              <a:rPr lang="en-US" sz="2800" dirty="0"/>
              <a:t>Audience are passive and they can’t resist the media </a:t>
            </a:r>
            <a:r>
              <a:rPr lang="en-US" sz="2800" dirty="0" smtClean="0"/>
              <a:t>message. </a:t>
            </a:r>
            <a:endParaRPr lang="en-IN" sz="2800" dirty="0"/>
          </a:p>
        </p:txBody>
      </p:sp>
    </p:spTree>
    <p:extLst>
      <p:ext uri="{BB962C8B-B14F-4D97-AF65-F5344CB8AC3E}">
        <p14:creationId xmlns:p14="http://schemas.microsoft.com/office/powerpoint/2010/main" val="3859968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Applications</a:t>
            </a:r>
            <a:endParaRPr lang="en-IN" dirty="0"/>
          </a:p>
        </p:txBody>
      </p:sp>
      <p:sp>
        <p:nvSpPr>
          <p:cNvPr id="3" name="Content Placeholder 2"/>
          <p:cNvSpPr>
            <a:spLocks noGrp="1"/>
          </p:cNvSpPr>
          <p:nvPr>
            <p:ph idx="1"/>
          </p:nvPr>
        </p:nvSpPr>
        <p:spPr/>
        <p:txBody>
          <a:bodyPr/>
          <a:lstStyle/>
          <a:p>
            <a:r>
              <a:rPr lang="en-US" dirty="0"/>
              <a:t>A</a:t>
            </a:r>
            <a:r>
              <a:rPr lang="en-US" dirty="0" smtClean="0"/>
              <a:t>dvertisers </a:t>
            </a:r>
            <a:r>
              <a:rPr lang="en-US" dirty="0"/>
              <a:t>realized that word of mouth and recommendations are a powerful way to sell products</a:t>
            </a:r>
            <a:r>
              <a:rPr lang="en-US" dirty="0" smtClean="0"/>
              <a:t>.</a:t>
            </a:r>
          </a:p>
          <a:p>
            <a:r>
              <a:rPr lang="en-US" dirty="0"/>
              <a:t>we’re more likely to buy a product if it’s been recommended by a friend or someone that we trust</a:t>
            </a:r>
            <a:r>
              <a:rPr lang="en-US" dirty="0" smtClean="0"/>
              <a:t>.</a:t>
            </a:r>
          </a:p>
          <a:p>
            <a:r>
              <a:rPr lang="en-US" dirty="0" smtClean="0"/>
              <a:t>Twitter…and other social media followers</a:t>
            </a:r>
          </a:p>
          <a:p>
            <a:pPr marL="0" indent="0">
              <a:buNone/>
            </a:pPr>
            <a:r>
              <a:rPr lang="en-US" dirty="0" smtClean="0"/>
              <a:t>Examples- </a:t>
            </a:r>
            <a:r>
              <a:rPr lang="en-US" dirty="0" smtClean="0"/>
              <a:t>Sonam</a:t>
            </a:r>
            <a:r>
              <a:rPr lang="en-US" dirty="0" smtClean="0"/>
              <a:t> </a:t>
            </a:r>
            <a:r>
              <a:rPr lang="en-US" dirty="0" smtClean="0"/>
              <a:t>Wangchuk</a:t>
            </a:r>
            <a:r>
              <a:rPr lang="en-US" dirty="0" smtClean="0"/>
              <a:t>, Major </a:t>
            </a:r>
            <a:r>
              <a:rPr lang="en-US" dirty="0" smtClean="0"/>
              <a:t>Gaurav</a:t>
            </a:r>
            <a:r>
              <a:rPr lang="en-US" dirty="0" smtClean="0"/>
              <a:t> </a:t>
            </a:r>
            <a:r>
              <a:rPr lang="en-US" dirty="0" smtClean="0"/>
              <a:t>Arya</a:t>
            </a:r>
            <a:endParaRPr lang="en-IN" dirty="0"/>
          </a:p>
        </p:txBody>
      </p:sp>
    </p:spTree>
    <p:extLst>
      <p:ext uri="{BB962C8B-B14F-4D97-AF65-F5344CB8AC3E}">
        <p14:creationId xmlns:p14="http://schemas.microsoft.com/office/powerpoint/2010/main" val="3890087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5121"/>
            <a:ext cx="8229600" cy="562074"/>
          </a:xfrm>
        </p:spPr>
        <p:txBody>
          <a:bodyPr>
            <a:normAutofit fontScale="90000"/>
          </a:bodyPr>
          <a:lstStyle/>
          <a:p>
            <a:r>
              <a:rPr lang="en-US" dirty="0" smtClean="0"/>
              <a:t>References</a:t>
            </a:r>
            <a:endParaRPr lang="en-IN" dirty="0"/>
          </a:p>
        </p:txBody>
      </p:sp>
      <p:sp>
        <p:nvSpPr>
          <p:cNvPr id="3" name="Content Placeholder 2"/>
          <p:cNvSpPr>
            <a:spLocks noGrp="1"/>
          </p:cNvSpPr>
          <p:nvPr>
            <p:ph idx="1"/>
          </p:nvPr>
        </p:nvSpPr>
        <p:spPr>
          <a:xfrm>
            <a:off x="0" y="1052736"/>
            <a:ext cx="9036496" cy="5073427"/>
          </a:xfrm>
        </p:spPr>
        <p:txBody>
          <a:bodyPr>
            <a:normAutofit/>
          </a:bodyPr>
          <a:lstStyle/>
          <a:p>
            <a:r>
              <a:rPr lang="en-IN" sz="2400" dirty="0"/>
              <a:t>MASS COMMUNICATION THEORY- Foundations, Ferment, and Future- SEVENTH EDITION- by Stanley J. </a:t>
            </a:r>
            <a:r>
              <a:rPr lang="en-IN" sz="2400" dirty="0"/>
              <a:t>Baran</a:t>
            </a:r>
            <a:r>
              <a:rPr lang="en-IN" sz="2400" dirty="0"/>
              <a:t> and  Dennis K.  Published by </a:t>
            </a:r>
            <a:r>
              <a:rPr lang="en-IN" sz="2400" dirty="0"/>
              <a:t>Ceneage</a:t>
            </a:r>
            <a:r>
              <a:rPr lang="en-IN" sz="2400" dirty="0"/>
              <a:t> </a:t>
            </a:r>
            <a:r>
              <a:rPr lang="en-IN" sz="2400" dirty="0" smtClean="0"/>
              <a:t>Learning</a:t>
            </a:r>
          </a:p>
          <a:p>
            <a:r>
              <a:rPr lang="en-US" sz="2400" dirty="0" smtClean="0"/>
              <a:t>Encyclopedia </a:t>
            </a:r>
            <a:r>
              <a:rPr lang="en-US" sz="2400" dirty="0"/>
              <a:t>of Communication Theory- by </a:t>
            </a:r>
            <a:r>
              <a:rPr lang="en-IN" sz="2400" dirty="0"/>
              <a:t>Stephen W. Littlejohn Karen A. Foss- Sage </a:t>
            </a:r>
            <a:r>
              <a:rPr lang="en-IN" sz="2400" dirty="0" smtClean="0"/>
              <a:t>Publication</a:t>
            </a:r>
          </a:p>
          <a:p>
            <a:r>
              <a:rPr lang="en-IN" sz="2400" dirty="0">
                <a:hlinkClick r:id="rId2"/>
              </a:rPr>
              <a:t>https://www.communicationtheory.org/magic-bullet-or-hypodermic-needle-theory-of-communication</a:t>
            </a:r>
            <a:r>
              <a:rPr lang="en-IN" sz="2400" dirty="0" smtClean="0">
                <a:hlinkClick r:id="rId2"/>
              </a:rPr>
              <a:t>/</a:t>
            </a:r>
            <a:endParaRPr lang="en-IN" sz="2400" dirty="0" smtClean="0"/>
          </a:p>
          <a:p>
            <a:r>
              <a:rPr lang="en-IN" sz="2400" dirty="0">
                <a:hlinkClick r:id="rId3"/>
              </a:rPr>
              <a:t>https://in.bookmyshow.com/entertainment/movies/hindi/10-films-inspired-people-commit-crimes-real-life</a:t>
            </a:r>
            <a:r>
              <a:rPr lang="en-IN" sz="2400" dirty="0" smtClean="0">
                <a:hlinkClick r:id="rId3"/>
              </a:rPr>
              <a:t>/</a:t>
            </a:r>
            <a:endParaRPr lang="en-IN" sz="2400" dirty="0" smtClean="0"/>
          </a:p>
          <a:p>
            <a:r>
              <a:rPr lang="en-US" sz="2400" dirty="0"/>
              <a:t>Tufekci</a:t>
            </a:r>
            <a:r>
              <a:rPr lang="en-US" sz="2400" dirty="0"/>
              <a:t>, </a:t>
            </a:r>
            <a:r>
              <a:rPr lang="en-US" sz="2400" dirty="0"/>
              <a:t>Zeynep</a:t>
            </a:r>
            <a:r>
              <a:rPr lang="en-US" sz="2400" dirty="0"/>
              <a:t> (2012-12-19). </a:t>
            </a:r>
            <a:r>
              <a:rPr lang="en-US" sz="2400" dirty="0">
                <a:hlinkClick r:id="rId4"/>
              </a:rPr>
              <a:t>"The Media Needs to Stop Inspiring Copycat Murders. Here's How"</a:t>
            </a:r>
            <a:r>
              <a:rPr lang="en-US" sz="2400" dirty="0"/>
              <a:t>. </a:t>
            </a:r>
            <a:r>
              <a:rPr lang="en-US" sz="2400" i="1" dirty="0"/>
              <a:t>The Atlantic</a:t>
            </a:r>
            <a:r>
              <a:rPr lang="en-US" sz="2400" dirty="0"/>
              <a:t>. Retrieved August 10, 2014.</a:t>
            </a:r>
            <a:endParaRPr lang="en-IN" sz="2400" dirty="0"/>
          </a:p>
          <a:p>
            <a:endParaRPr lang="en-IN" dirty="0">
              <a:hlinkClick r:id="rId5"/>
            </a:endParaRPr>
          </a:p>
          <a:p>
            <a:endParaRPr lang="en-IN" dirty="0"/>
          </a:p>
        </p:txBody>
      </p:sp>
    </p:spTree>
    <p:extLst>
      <p:ext uri="{BB962C8B-B14F-4D97-AF65-F5344CB8AC3E}">
        <p14:creationId xmlns:p14="http://schemas.microsoft.com/office/powerpoint/2010/main" val="306789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normAutofit fontScale="77500" lnSpcReduction="20000"/>
          </a:bodyPr>
          <a:lstStyle/>
          <a:p>
            <a:r>
              <a:rPr lang="en-US" dirty="0"/>
              <a:t>Magic Bullet theory or the hypodermic needle theory came out in the 1920s</a:t>
            </a:r>
            <a:r>
              <a:rPr lang="en-US" dirty="0" smtClean="0"/>
              <a:t>.</a:t>
            </a:r>
          </a:p>
          <a:p>
            <a:pPr marL="0" indent="0">
              <a:buNone/>
            </a:pPr>
            <a:endParaRPr lang="en-US" dirty="0" smtClean="0"/>
          </a:p>
          <a:p>
            <a:r>
              <a:rPr lang="en-US" dirty="0"/>
              <a:t>The theory suggests that audiences are </a:t>
            </a:r>
            <a:r>
              <a:rPr lang="en-US" b="1" dirty="0"/>
              <a:t>passive receivers of the information</a:t>
            </a:r>
            <a:r>
              <a:rPr lang="en-US" dirty="0"/>
              <a:t> from the media and </a:t>
            </a:r>
            <a:r>
              <a:rPr lang="en-US" dirty="0" smtClean="0"/>
              <a:t>are immediately </a:t>
            </a:r>
            <a:r>
              <a:rPr lang="en-US" dirty="0"/>
              <a:t>influenced by the media messages</a:t>
            </a:r>
            <a:r>
              <a:rPr lang="en-US" dirty="0" smtClean="0"/>
              <a:t>.</a:t>
            </a:r>
          </a:p>
          <a:p>
            <a:endParaRPr lang="en-US" dirty="0"/>
          </a:p>
          <a:p>
            <a:r>
              <a:rPr lang="en-US" dirty="0" smtClean="0"/>
              <a:t>The audience is like a </a:t>
            </a:r>
            <a:r>
              <a:rPr lang="en-US" b="1" dirty="0" smtClean="0"/>
              <a:t>Sponge</a:t>
            </a:r>
            <a:r>
              <a:rPr lang="en-US" dirty="0" smtClean="0"/>
              <a:t>, they will absorb whatever they are exposed to. Examples- </a:t>
            </a:r>
            <a:r>
              <a:rPr lang="en-US" b="1" dirty="0" smtClean="0"/>
              <a:t>Advertisements  and Violent Video Games</a:t>
            </a:r>
          </a:p>
          <a:p>
            <a:pPr marL="0" indent="0">
              <a:buNone/>
            </a:pPr>
            <a:endParaRPr lang="en-US" dirty="0" smtClean="0"/>
          </a:p>
          <a:p>
            <a:r>
              <a:rPr lang="en-US" dirty="0" smtClean="0"/>
              <a:t>This theory tries to explain a relationship between Propaganda and people consuming it</a:t>
            </a:r>
            <a:endParaRPr lang="en-IN" dirty="0"/>
          </a:p>
        </p:txBody>
      </p:sp>
    </p:spTree>
    <p:extLst>
      <p:ext uri="{BB962C8B-B14F-4D97-AF65-F5344CB8AC3E}">
        <p14:creationId xmlns:p14="http://schemas.microsoft.com/office/powerpoint/2010/main" val="1351107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IN" dirty="0" smtClean="0"/>
              <a:t>The most famous incident</a:t>
            </a:r>
            <a:endParaRPr lang="en-IN" dirty="0"/>
          </a:p>
        </p:txBody>
      </p:sp>
      <p:sp>
        <p:nvSpPr>
          <p:cNvPr id="3" name="Content Placeholder 2"/>
          <p:cNvSpPr>
            <a:spLocks noGrp="1"/>
          </p:cNvSpPr>
          <p:nvPr>
            <p:ph idx="1"/>
          </p:nvPr>
        </p:nvSpPr>
        <p:spPr/>
        <p:txBody>
          <a:bodyPr>
            <a:normAutofit fontScale="92500" lnSpcReduction="10000"/>
          </a:bodyPr>
          <a:lstStyle/>
          <a:p>
            <a:r>
              <a:rPr lang="en-US" dirty="0"/>
              <a:t>In 1938, Orson Welles and his friends at the Mercury Theater created a radio drama on the day before Halloween</a:t>
            </a:r>
            <a:r>
              <a:rPr lang="en-US" dirty="0" smtClean="0"/>
              <a:t>.</a:t>
            </a:r>
          </a:p>
          <a:p>
            <a:r>
              <a:rPr lang="en-US" dirty="0"/>
              <a:t>Based on H. G. Wells’ War of the Worlds, the drama was broadcast as if it were a live news report at the scenes of alien invasions</a:t>
            </a:r>
            <a:r>
              <a:rPr lang="en-US" dirty="0" smtClean="0"/>
              <a:t>.</a:t>
            </a:r>
          </a:p>
          <a:p>
            <a:r>
              <a:rPr lang="en-US" dirty="0"/>
              <a:t>Reporters, screams, and noise were very realistic enough to make the audience believe that this was an actual event. Millions of listeners were panicked.</a:t>
            </a:r>
            <a:endParaRPr lang="en-IN" dirty="0"/>
          </a:p>
        </p:txBody>
      </p:sp>
    </p:spTree>
    <p:extLst>
      <p:ext uri="{BB962C8B-B14F-4D97-AF65-F5344CB8AC3E}">
        <p14:creationId xmlns:p14="http://schemas.microsoft.com/office/powerpoint/2010/main" val="2064783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607" y="0"/>
            <a:ext cx="5770167" cy="4525219"/>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76750"/>
            <a:ext cx="5699332" cy="2381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77380" y="10732"/>
            <a:ext cx="3497840" cy="1944216"/>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7381" y="1926139"/>
            <a:ext cx="3466620" cy="2194132"/>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29726" y="4123750"/>
            <a:ext cx="3193148" cy="2818476"/>
          </a:xfrm>
          <a:prstGeom prst="rect">
            <a:avLst/>
          </a:prstGeom>
        </p:spPr>
      </p:pic>
    </p:spTree>
    <p:extLst>
      <p:ext uri="{BB962C8B-B14F-4D97-AF65-F5344CB8AC3E}">
        <p14:creationId xmlns:p14="http://schemas.microsoft.com/office/powerpoint/2010/main" val="3923277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04664"/>
            <a:ext cx="8291264" cy="5721499"/>
          </a:xfrm>
        </p:spPr>
        <p:txBody>
          <a:bodyPr>
            <a:normAutofit fontScale="92500"/>
          </a:bodyPr>
          <a:lstStyle/>
          <a:p>
            <a:r>
              <a:rPr lang="en-IN" dirty="0"/>
              <a:t>Mass </a:t>
            </a:r>
            <a:r>
              <a:rPr lang="en-IN" dirty="0" smtClean="0"/>
              <a:t>media </a:t>
            </a:r>
            <a:r>
              <a:rPr lang="en-US" dirty="0" smtClean="0"/>
              <a:t>were </a:t>
            </a:r>
            <a:r>
              <a:rPr lang="en-US" dirty="0"/>
              <a:t>thought to stick messages into people much as a </a:t>
            </a:r>
            <a:r>
              <a:rPr lang="en-US" b="1" dirty="0" smtClean="0"/>
              <a:t>hypodermic needle </a:t>
            </a:r>
            <a:r>
              <a:rPr lang="en-US" b="1" dirty="0"/>
              <a:t>squirts </a:t>
            </a:r>
            <a:r>
              <a:rPr lang="en-US" b="1" dirty="0" smtClean="0"/>
              <a:t>drugs </a:t>
            </a:r>
            <a:r>
              <a:rPr lang="en-US" b="1" dirty="0"/>
              <a:t>into a body</a:t>
            </a:r>
            <a:r>
              <a:rPr lang="en-US" dirty="0" smtClean="0"/>
              <a:t>.</a:t>
            </a:r>
          </a:p>
          <a:p>
            <a:pPr marL="0" indent="0">
              <a:buNone/>
            </a:pPr>
            <a:endParaRPr lang="en-US" dirty="0" smtClean="0"/>
          </a:p>
          <a:p>
            <a:r>
              <a:rPr lang="en-US" dirty="0"/>
              <a:t>Thus, producers of media texts </a:t>
            </a:r>
            <a:r>
              <a:rPr lang="en-US" dirty="0" smtClean="0"/>
              <a:t>were thought </a:t>
            </a:r>
            <a:r>
              <a:rPr lang="en-US" dirty="0"/>
              <a:t>to inject </a:t>
            </a:r>
            <a:r>
              <a:rPr lang="en-US" b="1" dirty="0"/>
              <a:t>representations and images </a:t>
            </a:r>
            <a:r>
              <a:rPr lang="en-US" dirty="0"/>
              <a:t>into viewers (who had </a:t>
            </a:r>
            <a:r>
              <a:rPr lang="en-US" dirty="0" smtClean="0"/>
              <a:t>no choice </a:t>
            </a:r>
            <a:r>
              <a:rPr lang="en-US" dirty="0"/>
              <a:t>but to accept them</a:t>
            </a:r>
            <a:r>
              <a:rPr lang="en-US" dirty="0" smtClean="0"/>
              <a:t>).</a:t>
            </a:r>
          </a:p>
          <a:p>
            <a:pPr marL="0" indent="0">
              <a:buNone/>
            </a:pPr>
            <a:endParaRPr lang="en-US" dirty="0" smtClean="0"/>
          </a:p>
          <a:p>
            <a:r>
              <a:rPr lang="en-US" dirty="0" smtClean="0"/>
              <a:t> </a:t>
            </a:r>
            <a:r>
              <a:rPr lang="en-US" dirty="0"/>
              <a:t>T</a:t>
            </a:r>
            <a:r>
              <a:rPr lang="en-US" dirty="0" smtClean="0"/>
              <a:t>hese </a:t>
            </a:r>
            <a:r>
              <a:rPr lang="en-US" dirty="0"/>
              <a:t>‘stimuli’ were expected </a:t>
            </a:r>
            <a:r>
              <a:rPr lang="en-US" dirty="0" smtClean="0"/>
              <a:t>directly to </a:t>
            </a:r>
            <a:r>
              <a:rPr lang="en-US" dirty="0"/>
              <a:t>influence individuals’ </a:t>
            </a:r>
            <a:r>
              <a:rPr lang="en-US" b="1" dirty="0" smtClean="0"/>
              <a:t>behavior, </a:t>
            </a:r>
            <a:r>
              <a:rPr lang="en-US" b="1" dirty="0"/>
              <a:t>opinions, attitudes or mind-set</a:t>
            </a:r>
            <a:r>
              <a:rPr lang="en-US" dirty="0"/>
              <a:t>.</a:t>
            </a:r>
            <a:endParaRPr lang="en-IN" dirty="0"/>
          </a:p>
        </p:txBody>
      </p:sp>
    </p:spTree>
    <p:extLst>
      <p:ext uri="{BB962C8B-B14F-4D97-AF65-F5344CB8AC3E}">
        <p14:creationId xmlns:p14="http://schemas.microsoft.com/office/powerpoint/2010/main" val="1214589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66"/>
            <a:ext cx="8229600" cy="562074"/>
          </a:xfrm>
        </p:spPr>
        <p:txBody>
          <a:bodyPr>
            <a:normAutofit fontScale="90000"/>
          </a:bodyPr>
          <a:lstStyle/>
          <a:p>
            <a:r>
              <a:rPr lang="en-IN" dirty="0" smtClean="0"/>
              <a:t>Examples</a:t>
            </a:r>
            <a:endParaRPr lang="en-IN" dirty="0"/>
          </a:p>
        </p:txBody>
      </p:sp>
      <p:sp>
        <p:nvSpPr>
          <p:cNvPr id="3" name="Content Placeholder 2"/>
          <p:cNvSpPr>
            <a:spLocks noGrp="1"/>
          </p:cNvSpPr>
          <p:nvPr>
            <p:ph idx="1"/>
          </p:nvPr>
        </p:nvSpPr>
        <p:spPr>
          <a:xfrm>
            <a:off x="395535" y="688073"/>
            <a:ext cx="8714215" cy="5073427"/>
          </a:xfrm>
        </p:spPr>
        <p:txBody>
          <a:bodyPr>
            <a:normAutofit fontScale="92500"/>
          </a:bodyPr>
          <a:lstStyle/>
          <a:p>
            <a:pPr marL="0" indent="0" algn="ctr" fontAlgn="base">
              <a:buNone/>
            </a:pPr>
            <a:r>
              <a:rPr lang="en-US" b="1" dirty="0"/>
              <a:t>Scream Attackers Given 6 Years</a:t>
            </a:r>
          </a:p>
          <a:p>
            <a:pPr marL="0" indent="0" fontAlgn="base">
              <a:buNone/>
            </a:pPr>
            <a:r>
              <a:rPr lang="en-US" dirty="0"/>
              <a:t>Two schoolboys who brutally stabbed a 13-year-old friend and left him for dead after watching the horror film Scream have each been ordered to be detained for six years. Daniel Gill, 14, and Robert Fuller, 15, both of Harrogate, North Yorkshire, were found guilty of the attempted murder of Ashley Murray in August but were sentenced at Hull Crown Court in Friday.</a:t>
            </a:r>
          </a:p>
          <a:p>
            <a:pPr marL="0" indent="0" fontAlgn="base">
              <a:buNone/>
            </a:pPr>
            <a:r>
              <a:rPr lang="en-US" dirty="0"/>
              <a:t/>
            </a:r>
            <a:br>
              <a:rPr lang="en-US" dirty="0"/>
            </a:b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0142" y="4656731"/>
            <a:ext cx="4320480" cy="2160240"/>
          </a:xfrm>
          <a:prstGeom prst="rect">
            <a:avLst/>
          </a:prstGeom>
        </p:spPr>
      </p:pic>
    </p:spTree>
    <p:extLst>
      <p:ext uri="{BB962C8B-B14F-4D97-AF65-F5344CB8AC3E}">
        <p14:creationId xmlns:p14="http://schemas.microsoft.com/office/powerpoint/2010/main" val="319426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9" y="3810453"/>
            <a:ext cx="4876800" cy="299085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9447" y="0"/>
            <a:ext cx="5844554" cy="3789040"/>
          </a:xfrm>
          <a:prstGeom prst="rect">
            <a:avLst/>
          </a:prstGeom>
        </p:spPr>
      </p:pic>
    </p:spTree>
    <p:extLst>
      <p:ext uri="{BB962C8B-B14F-4D97-AF65-F5344CB8AC3E}">
        <p14:creationId xmlns:p14="http://schemas.microsoft.com/office/powerpoint/2010/main" val="1013133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268760"/>
            <a:ext cx="8957875" cy="5040560"/>
          </a:xfrm>
        </p:spPr>
      </p:pic>
    </p:spTree>
    <p:extLst>
      <p:ext uri="{BB962C8B-B14F-4D97-AF65-F5344CB8AC3E}">
        <p14:creationId xmlns:p14="http://schemas.microsoft.com/office/powerpoint/2010/main" val="23119546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715</TotalTime>
  <Words>788</Words>
  <Application>Microsoft Office PowerPoint</Application>
  <PresentationFormat>On-screen Show (4:3)</PresentationFormat>
  <Paragraphs>85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Hypodermic Needle Theory</vt:lpstr>
      <vt:lpstr>Magic Bullet Theory The media (Magic Gun) fires the message (Magic Bullet) directly into audience head without their own knowledge. </vt:lpstr>
      <vt:lpstr>PowerPoint Presentation</vt:lpstr>
      <vt:lpstr>The most famous incident</vt:lpstr>
      <vt:lpstr>PowerPoint Presentation</vt:lpstr>
      <vt:lpstr>PowerPoint Presentation</vt:lpstr>
      <vt:lpstr>Examples</vt:lpstr>
      <vt:lpstr>PowerPoint Presentation</vt:lpstr>
      <vt:lpstr>PowerPoint Presentation</vt:lpstr>
      <vt:lpstr>PowerPoint Presentation</vt:lpstr>
      <vt:lpstr>TWO–STEP-FLOW THEORY THEORIST- PAUL LAZARASFELD &amp;  ELIHU KATZ</vt:lpstr>
      <vt:lpstr>PowerPoint Presentation</vt:lpstr>
      <vt:lpstr>The Two Steps</vt:lpstr>
      <vt:lpstr>PowerPoint Presentation</vt:lpstr>
      <vt:lpstr>PowerPoint Presentation</vt:lpstr>
      <vt:lpstr>Who are they????</vt:lpstr>
      <vt:lpstr>Example</vt:lpstr>
      <vt:lpstr>More examples of opinion leaders</vt:lpstr>
      <vt:lpstr>Comparison with Hypodermic needle/Magic Bullet Theory</vt:lpstr>
      <vt:lpstr>Applications</vt:lpstr>
      <vt:lpstr>References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Hypodermic Needle Theory</dc:title>
  <dc:creator>HP</dc:creator>
  <cp:lastModifiedBy>HP</cp:lastModifiedBy>
  <cp:revision>16</cp:revision>
  <dcterms:created xsi:type="dcterms:W3CDTF">2020-06-30T15:36:03Z</dcterms:created>
  <dcterms:modified xsi:type="dcterms:W3CDTF">2020-07-15T07:40:39Z</dcterms:modified>
</cp:coreProperties>
</file>