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394" autoAdjust="0"/>
  </p:normalViewPr>
  <p:slideViewPr>
    <p:cSldViewPr snapToGrid="0">
      <p:cViewPr varScale="1">
        <p:scale>
          <a:sx n="74" d="100"/>
          <a:sy n="74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KS SHAIKH" userId="8e7ba8020c878f83" providerId="LiveId" clId="{62B4C1CB-07A4-4CB3-802D-D9DA9A6232F5}"/>
    <pc:docChg chg="undo custSel addSld delSld modSld">
      <pc:chgData name="RUKS SHAIKH" userId="8e7ba8020c878f83" providerId="LiveId" clId="{62B4C1CB-07A4-4CB3-802D-D9DA9A6232F5}" dt="2021-09-30T02:24:23.366" v="704" actId="14100"/>
      <pc:docMkLst>
        <pc:docMk/>
      </pc:docMkLst>
      <pc:sldChg chg="modSp mod">
        <pc:chgData name="RUKS SHAIKH" userId="8e7ba8020c878f83" providerId="LiveId" clId="{62B4C1CB-07A4-4CB3-802D-D9DA9A6232F5}" dt="2021-09-30T02:24:23.366" v="704" actId="14100"/>
        <pc:sldMkLst>
          <pc:docMk/>
          <pc:sldMk cId="2440240460" sldId="256"/>
        </pc:sldMkLst>
        <pc:spChg chg="mod">
          <ac:chgData name="RUKS SHAIKH" userId="8e7ba8020c878f83" providerId="LiveId" clId="{62B4C1CB-07A4-4CB3-802D-D9DA9A6232F5}" dt="2021-09-30T02:24:23.366" v="704" actId="14100"/>
          <ac:spMkLst>
            <pc:docMk/>
            <pc:sldMk cId="2440240460" sldId="256"/>
            <ac:spMk id="3" creationId="{7E283F9A-4259-426A-9311-FDBB2A860557}"/>
          </ac:spMkLst>
        </pc:spChg>
      </pc:sldChg>
      <pc:sldChg chg="delSp">
        <pc:chgData name="RUKS SHAIKH" userId="8e7ba8020c878f83" providerId="LiveId" clId="{62B4C1CB-07A4-4CB3-802D-D9DA9A6232F5}" dt="2021-09-22T02:43:30.215" v="17" actId="21"/>
        <pc:sldMkLst>
          <pc:docMk/>
          <pc:sldMk cId="1230311910" sldId="257"/>
        </pc:sldMkLst>
        <pc:picChg chg="del">
          <ac:chgData name="RUKS SHAIKH" userId="8e7ba8020c878f83" providerId="LiveId" clId="{62B4C1CB-07A4-4CB3-802D-D9DA9A6232F5}" dt="2021-09-22T02:43:30.215" v="17" actId="21"/>
          <ac:picMkLst>
            <pc:docMk/>
            <pc:sldMk cId="1230311910" sldId="257"/>
            <ac:picMk id="1026" creationId="{DF6C02D4-2896-44E1-ABDB-1D8992E2CB5E}"/>
          </ac:picMkLst>
        </pc:picChg>
      </pc:sldChg>
      <pc:sldChg chg="addSp delSp modSp new">
        <pc:chgData name="RUKS SHAIKH" userId="8e7ba8020c878f83" providerId="LiveId" clId="{62B4C1CB-07A4-4CB3-802D-D9DA9A6232F5}" dt="2021-09-22T03:05:03.682" v="20" actId="1076"/>
        <pc:sldMkLst>
          <pc:docMk/>
          <pc:sldMk cId="176838748" sldId="259"/>
        </pc:sldMkLst>
        <pc:picChg chg="add mod">
          <ac:chgData name="RUKS SHAIKH" userId="8e7ba8020c878f83" providerId="LiveId" clId="{62B4C1CB-07A4-4CB3-802D-D9DA9A6232F5}" dt="2021-09-22T03:05:03.682" v="20" actId="1076"/>
          <ac:picMkLst>
            <pc:docMk/>
            <pc:sldMk cId="176838748" sldId="259"/>
            <ac:picMk id="1026" creationId="{E3BFBB62-26EA-4657-8483-BB7B7BF55117}"/>
          </ac:picMkLst>
        </pc:picChg>
        <pc:picChg chg="add del mod">
          <ac:chgData name="RUKS SHAIKH" userId="8e7ba8020c878f83" providerId="LiveId" clId="{62B4C1CB-07A4-4CB3-802D-D9DA9A6232F5}" dt="2021-09-22T03:04:57.941" v="18" actId="21"/>
          <ac:picMkLst>
            <pc:docMk/>
            <pc:sldMk cId="176838748" sldId="259"/>
            <ac:picMk id="1028" creationId="{5F50E0E1-CE9E-4A45-A0A0-8ED5609EE9A2}"/>
          </ac:picMkLst>
        </pc:picChg>
      </pc:sldChg>
      <pc:sldChg chg="addSp delSp modSp new mod">
        <pc:chgData name="RUKS SHAIKH" userId="8e7ba8020c878f83" providerId="LiveId" clId="{62B4C1CB-07A4-4CB3-802D-D9DA9A6232F5}" dt="2021-09-22T05:26:51.053" v="467" actId="1076"/>
        <pc:sldMkLst>
          <pc:docMk/>
          <pc:sldMk cId="1474635049" sldId="260"/>
        </pc:sldMkLst>
        <pc:spChg chg="add mod">
          <ac:chgData name="RUKS SHAIKH" userId="8e7ba8020c878f83" providerId="LiveId" clId="{62B4C1CB-07A4-4CB3-802D-D9DA9A6232F5}" dt="2021-09-22T05:22:34.314" v="413" actId="20577"/>
          <ac:spMkLst>
            <pc:docMk/>
            <pc:sldMk cId="1474635049" sldId="260"/>
            <ac:spMk id="4" creationId="{E4674771-7D3C-4069-A413-86B584FFF2F9}"/>
          </ac:spMkLst>
        </pc:spChg>
        <pc:picChg chg="add mod">
          <ac:chgData name="RUKS SHAIKH" userId="8e7ba8020c878f83" providerId="LiveId" clId="{62B4C1CB-07A4-4CB3-802D-D9DA9A6232F5}" dt="2021-09-22T05:23:57.686" v="418" actId="1076"/>
          <ac:picMkLst>
            <pc:docMk/>
            <pc:sldMk cId="1474635049" sldId="260"/>
            <ac:picMk id="2050" creationId="{1ACFC338-B428-4D6A-B0B4-0E550F5F4448}"/>
          </ac:picMkLst>
        </pc:picChg>
        <pc:picChg chg="add del mod">
          <ac:chgData name="RUKS SHAIKH" userId="8e7ba8020c878f83" providerId="LiveId" clId="{62B4C1CB-07A4-4CB3-802D-D9DA9A6232F5}" dt="2021-09-22T05:24:00.715" v="419" actId="21"/>
          <ac:picMkLst>
            <pc:docMk/>
            <pc:sldMk cId="1474635049" sldId="260"/>
            <ac:picMk id="2052" creationId="{DC318B37-84B5-488C-8FA0-664A6139C2D1}"/>
          </ac:picMkLst>
        </pc:picChg>
        <pc:picChg chg="add mod">
          <ac:chgData name="RUKS SHAIKH" userId="8e7ba8020c878f83" providerId="LiveId" clId="{62B4C1CB-07A4-4CB3-802D-D9DA9A6232F5}" dt="2021-09-22T05:26:51.053" v="467" actId="1076"/>
          <ac:picMkLst>
            <pc:docMk/>
            <pc:sldMk cId="1474635049" sldId="260"/>
            <ac:picMk id="2054" creationId="{1AB377AE-442A-4D26-BDC0-810C083219D2}"/>
          </ac:picMkLst>
        </pc:picChg>
      </pc:sldChg>
      <pc:sldChg chg="addSp delSp modSp new mod modNotesTx">
        <pc:chgData name="RUKS SHAIKH" userId="8e7ba8020c878f83" providerId="LiveId" clId="{62B4C1CB-07A4-4CB3-802D-D9DA9A6232F5}" dt="2021-09-25T05:03:59.711" v="515" actId="1076"/>
        <pc:sldMkLst>
          <pc:docMk/>
          <pc:sldMk cId="1091632100" sldId="261"/>
        </pc:sldMkLst>
        <pc:spChg chg="add mod">
          <ac:chgData name="RUKS SHAIKH" userId="8e7ba8020c878f83" providerId="LiveId" clId="{62B4C1CB-07A4-4CB3-802D-D9DA9A6232F5}" dt="2021-09-22T05:25:55.214" v="460" actId="1076"/>
          <ac:spMkLst>
            <pc:docMk/>
            <pc:sldMk cId="1091632100" sldId="261"/>
            <ac:spMk id="2" creationId="{31302776-B14E-4722-8F34-8A7069E94C91}"/>
          </ac:spMkLst>
        </pc:spChg>
        <pc:picChg chg="add del mod">
          <ac:chgData name="RUKS SHAIKH" userId="8e7ba8020c878f83" providerId="LiveId" clId="{62B4C1CB-07A4-4CB3-802D-D9DA9A6232F5}" dt="2021-09-22T05:22:53.492" v="414" actId="21"/>
          <ac:picMkLst>
            <pc:docMk/>
            <pc:sldMk cId="1091632100" sldId="261"/>
            <ac:picMk id="3074" creationId="{11DAA5B6-6C25-44BD-A64E-E87B6CC50F56}"/>
          </ac:picMkLst>
        </pc:picChg>
        <pc:picChg chg="add mod">
          <ac:chgData name="RUKS SHAIKH" userId="8e7ba8020c878f83" providerId="LiveId" clId="{62B4C1CB-07A4-4CB3-802D-D9DA9A6232F5}" dt="2021-09-25T05:03:59.711" v="515" actId="1076"/>
          <ac:picMkLst>
            <pc:docMk/>
            <pc:sldMk cId="1091632100" sldId="261"/>
            <ac:picMk id="3076" creationId="{8DB8DA9E-72DF-4B05-A047-2BD43C5FF6AE}"/>
          </ac:picMkLst>
        </pc:picChg>
      </pc:sldChg>
      <pc:sldChg chg="addSp delSp modSp new mod">
        <pc:chgData name="RUKS SHAIKH" userId="8e7ba8020c878f83" providerId="LiveId" clId="{62B4C1CB-07A4-4CB3-802D-D9DA9A6232F5}" dt="2021-09-30T02:22:14.030" v="560" actId="21"/>
        <pc:sldMkLst>
          <pc:docMk/>
          <pc:sldMk cId="3323702173" sldId="262"/>
        </pc:sldMkLst>
        <pc:spChg chg="add mod">
          <ac:chgData name="RUKS SHAIKH" userId="8e7ba8020c878f83" providerId="LiveId" clId="{62B4C1CB-07A4-4CB3-802D-D9DA9A6232F5}" dt="2021-09-22T05:29:57.210" v="470" actId="1076"/>
          <ac:spMkLst>
            <pc:docMk/>
            <pc:sldMk cId="3323702173" sldId="262"/>
            <ac:spMk id="3" creationId="{B234DAF9-AEDD-4D87-8D3D-2A71939AF3B5}"/>
          </ac:spMkLst>
        </pc:spChg>
        <pc:spChg chg="add mod">
          <ac:chgData name="RUKS SHAIKH" userId="8e7ba8020c878f83" providerId="LiveId" clId="{62B4C1CB-07A4-4CB3-802D-D9DA9A6232F5}" dt="2021-09-22T05:30:35.556" v="475" actId="14100"/>
          <ac:spMkLst>
            <pc:docMk/>
            <pc:sldMk cId="3323702173" sldId="262"/>
            <ac:spMk id="5" creationId="{7705BA93-3B26-46F1-9878-0275A3149CAD}"/>
          </ac:spMkLst>
        </pc:spChg>
        <pc:picChg chg="add del mod">
          <ac:chgData name="RUKS SHAIKH" userId="8e7ba8020c878f83" providerId="LiveId" clId="{62B4C1CB-07A4-4CB3-802D-D9DA9A6232F5}" dt="2021-09-30T02:22:14.030" v="560" actId="21"/>
          <ac:picMkLst>
            <pc:docMk/>
            <pc:sldMk cId="3323702173" sldId="262"/>
            <ac:picMk id="1026" creationId="{23371E0B-C346-491F-873A-97D18E0AC420}"/>
          </ac:picMkLst>
        </pc:picChg>
        <pc:picChg chg="add del mod">
          <ac:chgData name="RUKS SHAIKH" userId="8e7ba8020c878f83" providerId="LiveId" clId="{62B4C1CB-07A4-4CB3-802D-D9DA9A6232F5}" dt="2021-09-22T05:32:06.601" v="479"/>
          <ac:picMkLst>
            <pc:docMk/>
            <pc:sldMk cId="3323702173" sldId="262"/>
            <ac:picMk id="4098" creationId="{A13EB50D-FE76-4E4E-B509-9FADF423AD24}"/>
          </ac:picMkLst>
        </pc:picChg>
        <pc:picChg chg="add mod">
          <ac:chgData name="RUKS SHAIKH" userId="8e7ba8020c878f83" providerId="LiveId" clId="{62B4C1CB-07A4-4CB3-802D-D9DA9A6232F5}" dt="2021-09-30T02:21:00.074" v="550" actId="1076"/>
          <ac:picMkLst>
            <pc:docMk/>
            <pc:sldMk cId="3323702173" sldId="262"/>
            <ac:picMk id="4100" creationId="{542E0BFA-3498-42D5-B70F-6A2523415F96}"/>
          </ac:picMkLst>
        </pc:picChg>
        <pc:picChg chg="add mod">
          <ac:chgData name="RUKS SHAIKH" userId="8e7ba8020c878f83" providerId="LiveId" clId="{62B4C1CB-07A4-4CB3-802D-D9DA9A6232F5}" dt="2021-09-30T02:21:06.541" v="552" actId="1076"/>
          <ac:picMkLst>
            <pc:docMk/>
            <pc:sldMk cId="3323702173" sldId="262"/>
            <ac:picMk id="4102" creationId="{908775E9-016B-4C79-A238-DA9043C5CFEC}"/>
          </ac:picMkLst>
        </pc:picChg>
        <pc:picChg chg="add mod">
          <ac:chgData name="RUKS SHAIKH" userId="8e7ba8020c878f83" providerId="LiveId" clId="{62B4C1CB-07A4-4CB3-802D-D9DA9A6232F5}" dt="2021-09-30T02:20:54.252" v="548" actId="1076"/>
          <ac:picMkLst>
            <pc:docMk/>
            <pc:sldMk cId="3323702173" sldId="262"/>
            <ac:picMk id="4104" creationId="{FBA8C4D8-CFA6-4C2C-B10A-0DFB6BC8890A}"/>
          </ac:picMkLst>
        </pc:picChg>
      </pc:sldChg>
      <pc:sldChg chg="addSp modSp new del">
        <pc:chgData name="RUKS SHAIKH" userId="8e7ba8020c878f83" providerId="LiveId" clId="{62B4C1CB-07A4-4CB3-802D-D9DA9A6232F5}" dt="2021-09-30T02:22:22.639" v="561" actId="2696"/>
        <pc:sldMkLst>
          <pc:docMk/>
          <pc:sldMk cId="1393995270" sldId="263"/>
        </pc:sldMkLst>
        <pc:picChg chg="add mod">
          <ac:chgData name="RUKS SHAIKH" userId="8e7ba8020c878f83" providerId="LiveId" clId="{62B4C1CB-07A4-4CB3-802D-D9DA9A6232F5}" dt="2021-09-22T05:57:05.083" v="492" actId="14100"/>
          <ac:picMkLst>
            <pc:docMk/>
            <pc:sldMk cId="1393995270" sldId="263"/>
            <ac:picMk id="2" creationId="{205164B0-9457-43AB-8704-A0BBC418D05B}"/>
          </ac:picMkLst>
        </pc:picChg>
      </pc:sldChg>
      <pc:sldChg chg="addSp modSp new">
        <pc:chgData name="RUKS SHAIKH" userId="8e7ba8020c878f83" providerId="LiveId" clId="{62B4C1CB-07A4-4CB3-802D-D9DA9A6232F5}" dt="2021-09-30T02:22:08.335" v="559" actId="1076"/>
        <pc:sldMkLst>
          <pc:docMk/>
          <pc:sldMk cId="2117703977" sldId="264"/>
        </pc:sldMkLst>
        <pc:picChg chg="add mod">
          <ac:chgData name="RUKS SHAIKH" userId="8e7ba8020c878f83" providerId="LiveId" clId="{62B4C1CB-07A4-4CB3-802D-D9DA9A6232F5}" dt="2021-09-30T02:22:08.335" v="559" actId="1076"/>
          <ac:picMkLst>
            <pc:docMk/>
            <pc:sldMk cId="2117703977" sldId="264"/>
            <ac:picMk id="3" creationId="{7E513E40-4979-441C-A4BA-C3071E991854}"/>
          </ac:picMkLst>
        </pc:picChg>
        <pc:picChg chg="add mod">
          <ac:chgData name="RUKS SHAIKH" userId="8e7ba8020c878f83" providerId="LiveId" clId="{62B4C1CB-07A4-4CB3-802D-D9DA9A6232F5}" dt="2021-09-30T02:22:02.143" v="557" actId="1076"/>
          <ac:picMkLst>
            <pc:docMk/>
            <pc:sldMk cId="2117703977" sldId="264"/>
            <ac:picMk id="1026" creationId="{F87645D1-4A79-40E4-BE35-0482F071A4F1}"/>
          </ac:picMkLst>
        </pc:picChg>
      </pc:sldChg>
    </pc:docChg>
  </pc:docChgLst>
  <pc:docChgLst>
    <pc:chgData name="RUKS SHAIKH" userId="8e7ba8020c878f83" providerId="LiveId" clId="{A33739A2-29F8-44F2-9314-B25A2D83210A}"/>
    <pc:docChg chg="modSld">
      <pc:chgData name="RUKS SHAIKH" userId="8e7ba8020c878f83" providerId="LiveId" clId="{A33739A2-29F8-44F2-9314-B25A2D83210A}" dt="2021-10-27T12:15:07.998" v="25" actId="1076"/>
      <pc:docMkLst>
        <pc:docMk/>
      </pc:docMkLst>
      <pc:sldChg chg="modSp mod">
        <pc:chgData name="RUKS SHAIKH" userId="8e7ba8020c878f83" providerId="LiveId" clId="{A33739A2-29F8-44F2-9314-B25A2D83210A}" dt="2021-10-27T12:15:07.998" v="25" actId="1076"/>
        <pc:sldMkLst>
          <pc:docMk/>
          <pc:sldMk cId="1230311910" sldId="257"/>
        </pc:sldMkLst>
        <pc:spChg chg="mod">
          <ac:chgData name="RUKS SHAIKH" userId="8e7ba8020c878f83" providerId="LiveId" clId="{A33739A2-29F8-44F2-9314-B25A2D83210A}" dt="2021-10-27T12:15:07.998" v="25" actId="1076"/>
          <ac:spMkLst>
            <pc:docMk/>
            <pc:sldMk cId="1230311910" sldId="257"/>
            <ac:spMk id="4" creationId="{C86A8BD7-09AD-4C63-8E3A-02DB460BA89A}"/>
          </ac:spMkLst>
        </pc:spChg>
        <pc:spChg chg="mod">
          <ac:chgData name="RUKS SHAIKH" userId="8e7ba8020c878f83" providerId="LiveId" clId="{A33739A2-29F8-44F2-9314-B25A2D83210A}" dt="2021-10-27T12:15:05.830" v="24" actId="1076"/>
          <ac:spMkLst>
            <pc:docMk/>
            <pc:sldMk cId="1230311910" sldId="257"/>
            <ac:spMk id="6" creationId="{FBD2FCDF-12AB-4EDE-BD13-243EB1788B68}"/>
          </ac:spMkLst>
        </pc:spChg>
      </pc:sldChg>
      <pc:sldChg chg="modSp mod">
        <pc:chgData name="RUKS SHAIKH" userId="8e7ba8020c878f83" providerId="LiveId" clId="{A33739A2-29F8-44F2-9314-B25A2D83210A}" dt="2021-10-27T12:14:29.977" v="19" actId="1076"/>
        <pc:sldMkLst>
          <pc:docMk/>
          <pc:sldMk cId="1091632100" sldId="261"/>
        </pc:sldMkLst>
        <pc:spChg chg="mod">
          <ac:chgData name="RUKS SHAIKH" userId="8e7ba8020c878f83" providerId="LiveId" clId="{A33739A2-29F8-44F2-9314-B25A2D83210A}" dt="2021-10-27T12:14:29.977" v="19" actId="1076"/>
          <ac:spMkLst>
            <pc:docMk/>
            <pc:sldMk cId="1091632100" sldId="261"/>
            <ac:spMk id="2" creationId="{31302776-B14E-4722-8F34-8A7069E94C91}"/>
          </ac:spMkLst>
        </pc:spChg>
        <pc:picChg chg="mod">
          <ac:chgData name="RUKS SHAIKH" userId="8e7ba8020c878f83" providerId="LiveId" clId="{A33739A2-29F8-44F2-9314-B25A2D83210A}" dt="2021-10-27T12:14:27.431" v="18" actId="1076"/>
          <ac:picMkLst>
            <pc:docMk/>
            <pc:sldMk cId="1091632100" sldId="261"/>
            <ac:picMk id="3076" creationId="{8DB8DA9E-72DF-4B05-A047-2BD43C5FF6AE}"/>
          </ac:picMkLst>
        </pc:picChg>
      </pc:sldChg>
      <pc:sldChg chg="modSp">
        <pc:chgData name="RUKS SHAIKH" userId="8e7ba8020c878f83" providerId="LiveId" clId="{A33739A2-29F8-44F2-9314-B25A2D83210A}" dt="2021-10-27T12:14:05.981" v="11" actId="1076"/>
        <pc:sldMkLst>
          <pc:docMk/>
          <pc:sldMk cId="2117703977" sldId="264"/>
        </pc:sldMkLst>
        <pc:picChg chg="mod">
          <ac:chgData name="RUKS SHAIKH" userId="8e7ba8020c878f83" providerId="LiveId" clId="{A33739A2-29F8-44F2-9314-B25A2D83210A}" dt="2021-10-27T12:14:05.981" v="11" actId="1076"/>
          <ac:picMkLst>
            <pc:docMk/>
            <pc:sldMk cId="2117703977" sldId="264"/>
            <ac:picMk id="3" creationId="{7E513E40-4979-441C-A4BA-C3071E991854}"/>
          </ac:picMkLst>
        </pc:picChg>
        <pc:picChg chg="mod">
          <ac:chgData name="RUKS SHAIKH" userId="8e7ba8020c878f83" providerId="LiveId" clId="{A33739A2-29F8-44F2-9314-B25A2D83210A}" dt="2021-10-27T12:14:03.997" v="10" actId="1076"/>
          <ac:picMkLst>
            <pc:docMk/>
            <pc:sldMk cId="2117703977" sldId="264"/>
            <ac:picMk id="1026" creationId="{F87645D1-4A79-40E4-BE35-0482F071A4F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F8FF93-6D7F-4FA0-80DA-4A916D9E0BE6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8E99B2-34BD-46C3-95FA-C56A555C8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65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PPC illustrate  the trade off facing an economy producing two goods.</a:t>
            </a:r>
            <a:br>
              <a:rPr lang="en-US" dirty="0"/>
            </a:br>
            <a:r>
              <a:rPr lang="en-US" dirty="0"/>
              <a:t> PPF line shows all the possible combination of the two goods using all the available </a:t>
            </a:r>
            <a:r>
              <a:rPr lang="en-US" dirty="0" err="1"/>
              <a:t>resoures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Since , we are using all the available resources, increasing production of one of the goods means decreasing the production of the other goods.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8E99B2-34BD-46C3-95FA-C56A555C8BF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865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3D54-0F31-431F-A79C-7D2DCC6C36C1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F533-299A-4E08-BB61-72754D914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750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3D54-0F31-431F-A79C-7D2DCC6C36C1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F533-299A-4E08-BB61-72754D914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850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3D54-0F31-431F-A79C-7D2DCC6C36C1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F533-299A-4E08-BB61-72754D914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896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3D54-0F31-431F-A79C-7D2DCC6C36C1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F533-299A-4E08-BB61-72754D914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2922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3D54-0F31-431F-A79C-7D2DCC6C36C1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F533-299A-4E08-BB61-72754D914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324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3D54-0F31-431F-A79C-7D2DCC6C36C1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F533-299A-4E08-BB61-72754D914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73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3D54-0F31-431F-A79C-7D2DCC6C36C1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F533-299A-4E08-BB61-72754D914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2510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3D54-0F31-431F-A79C-7D2DCC6C36C1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F533-299A-4E08-BB61-72754D914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545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3D54-0F31-431F-A79C-7D2DCC6C36C1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F533-299A-4E08-BB61-72754D914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246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3D54-0F31-431F-A79C-7D2DCC6C36C1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BCC0F533-299A-4E08-BB61-72754D914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120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3D54-0F31-431F-A79C-7D2DCC6C36C1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F533-299A-4E08-BB61-72754D914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942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3D54-0F31-431F-A79C-7D2DCC6C36C1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F533-299A-4E08-BB61-72754D914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373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3D54-0F31-431F-A79C-7D2DCC6C36C1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F533-299A-4E08-BB61-72754D914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30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3D54-0F31-431F-A79C-7D2DCC6C36C1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F533-299A-4E08-BB61-72754D914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40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3D54-0F31-431F-A79C-7D2DCC6C36C1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F533-299A-4E08-BB61-72754D914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815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3D54-0F31-431F-A79C-7D2DCC6C36C1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F533-299A-4E08-BB61-72754D914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680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33D54-0F31-431F-A79C-7D2DCC6C36C1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0F533-299A-4E08-BB61-72754D914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166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6E33D54-0F31-431F-A79C-7D2DCC6C36C1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C0F533-299A-4E08-BB61-72754D914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770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Manufacturing" TargetMode="External"/><Relationship Id="rId7" Type="http://schemas.openxmlformats.org/officeDocument/2006/relationships/image" Target="../media/image7.png"/><Relationship Id="rId2" Type="http://schemas.openxmlformats.org/officeDocument/2006/relationships/hyperlink" Target="https://en.wikipedia.org/wiki/Slope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s://en.wikipedia.org/wiki/Production%E2%80%93possibility_frontier#cite_note-1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7FF80-23DE-40D0-ABC9-4310540FD5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UNIT- 1</a:t>
            </a:r>
            <a:br>
              <a:rPr lang="en-US" dirty="0"/>
            </a:br>
            <a:r>
              <a:rPr lang="en-US" sz="4400" dirty="0"/>
              <a:t>PRODUCTION POSSIBILITY CURVE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83F9A-4259-426A-9311-FDBB2A8605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75955" y="454577"/>
            <a:ext cx="6340012" cy="1388534"/>
          </a:xfrm>
        </p:spPr>
        <p:txBody>
          <a:bodyPr>
            <a:normAutofit/>
          </a:bodyPr>
          <a:lstStyle/>
          <a:p>
            <a:r>
              <a:rPr lang="en-US" dirty="0"/>
              <a:t>THAKUR COLLEGE OF SCIENCE  AND COMMERCE</a:t>
            </a:r>
          </a:p>
          <a:p>
            <a:r>
              <a:rPr lang="en-US" dirty="0"/>
              <a:t>POWER POINT REPRENSENTATION BY </a:t>
            </a:r>
            <a:br>
              <a:rPr lang="en-US" dirty="0"/>
            </a:br>
            <a:r>
              <a:rPr lang="en-US" dirty="0"/>
              <a:t> RUKHSANA  H. SHAIKH                 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240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86A8BD7-09AD-4C63-8E3A-02DB460BA89A}"/>
              </a:ext>
            </a:extLst>
          </p:cNvPr>
          <p:cNvSpPr/>
          <p:nvPr/>
        </p:nvSpPr>
        <p:spPr>
          <a:xfrm rot="12339273" flipV="1">
            <a:off x="7070340" y="631171"/>
            <a:ext cx="3567448" cy="28623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b="1" dirty="0">
                <a:solidFill>
                  <a:srgbClr val="C84626"/>
                </a:solidFill>
                <a:effectLst/>
                <a:latin typeface="TradeGothicLTStd-Bd2"/>
              </a:rPr>
              <a:t>production possibilities </a:t>
            </a:r>
            <a:endParaRPr lang="en-US" dirty="0"/>
          </a:p>
          <a:p>
            <a:r>
              <a:rPr lang="en-US" sz="1800" b="1" dirty="0">
                <a:solidFill>
                  <a:srgbClr val="C84626"/>
                </a:solidFill>
                <a:effectLst/>
                <a:latin typeface="TradeGothicLTStd-Bd2"/>
              </a:rPr>
              <a:t>frontier </a:t>
            </a:r>
            <a:endParaRPr lang="en-US" dirty="0"/>
          </a:p>
          <a:p>
            <a:r>
              <a:rPr lang="en-US" sz="1800" dirty="0">
                <a:solidFill>
                  <a:srgbClr val="231F20"/>
                </a:solidFill>
                <a:effectLst/>
                <a:latin typeface="TradeGothicLTStd"/>
              </a:rPr>
              <a:t>a graph that shows the </a:t>
            </a:r>
            <a:endParaRPr lang="en-US" dirty="0"/>
          </a:p>
          <a:p>
            <a:r>
              <a:rPr lang="en-US" sz="1800" dirty="0">
                <a:solidFill>
                  <a:srgbClr val="231F20"/>
                </a:solidFill>
                <a:effectLst/>
                <a:latin typeface="TradeGothicLTStd"/>
              </a:rPr>
              <a:t>combinations of output </a:t>
            </a:r>
            <a:endParaRPr lang="en-US" dirty="0"/>
          </a:p>
          <a:p>
            <a:r>
              <a:rPr lang="en-US" sz="1800" dirty="0">
                <a:solidFill>
                  <a:srgbClr val="231F20"/>
                </a:solidFill>
                <a:effectLst/>
                <a:latin typeface="TradeGothicLTStd"/>
              </a:rPr>
              <a:t>that the economy can </a:t>
            </a:r>
            <a:endParaRPr lang="en-US" dirty="0"/>
          </a:p>
          <a:p>
            <a:r>
              <a:rPr lang="en-US" sz="1800" dirty="0">
                <a:solidFill>
                  <a:srgbClr val="231F20"/>
                </a:solidFill>
                <a:effectLst/>
                <a:latin typeface="TradeGothicLTStd"/>
              </a:rPr>
              <a:t>possibly produce given </a:t>
            </a:r>
            <a:endParaRPr lang="en-US" dirty="0"/>
          </a:p>
          <a:p>
            <a:r>
              <a:rPr lang="en-US" sz="1800" dirty="0">
                <a:solidFill>
                  <a:srgbClr val="231F20"/>
                </a:solidFill>
                <a:effectLst/>
                <a:latin typeface="TradeGothicLTStd"/>
              </a:rPr>
              <a:t>the available factors </a:t>
            </a:r>
            <a:endParaRPr lang="en-US" dirty="0"/>
          </a:p>
          <a:p>
            <a:r>
              <a:rPr lang="en-US" sz="1800" dirty="0">
                <a:solidFill>
                  <a:srgbClr val="231F20"/>
                </a:solidFill>
                <a:effectLst/>
                <a:latin typeface="TradeGothicLTStd"/>
              </a:rPr>
              <a:t>of production and the </a:t>
            </a:r>
            <a:endParaRPr lang="en-US" dirty="0"/>
          </a:p>
          <a:p>
            <a:r>
              <a:rPr lang="en-US" sz="1800" dirty="0">
                <a:solidFill>
                  <a:srgbClr val="231F20"/>
                </a:solidFill>
                <a:effectLst/>
                <a:latin typeface="TradeGothicLTStd"/>
              </a:rPr>
              <a:t>available production </a:t>
            </a:r>
            <a:endParaRPr lang="en-US" dirty="0"/>
          </a:p>
          <a:p>
            <a:r>
              <a:rPr lang="en-US" sz="1800" dirty="0">
                <a:solidFill>
                  <a:srgbClr val="231F20"/>
                </a:solidFill>
                <a:effectLst/>
                <a:latin typeface="TradeGothicLTStd"/>
              </a:rPr>
              <a:t>technology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BD2FCDF-12AB-4EDE-BD13-243EB1788B68}"/>
              </a:ext>
            </a:extLst>
          </p:cNvPr>
          <p:cNvSpPr/>
          <p:nvPr/>
        </p:nvSpPr>
        <p:spPr>
          <a:xfrm rot="20499866">
            <a:off x="2678803" y="1699799"/>
            <a:ext cx="3580327" cy="29138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PRODUCTION POSSIBLITY CURVE</a:t>
            </a:r>
            <a:br>
              <a:rPr lang="en-US" dirty="0"/>
            </a:br>
            <a:r>
              <a:rPr lang="en-US" dirty="0"/>
              <a:t>TRANSFORMATIONAL CURVE</a:t>
            </a:r>
            <a:br>
              <a:rPr lang="en-US" dirty="0"/>
            </a:br>
            <a:r>
              <a:rPr lang="en-US" dirty="0"/>
              <a:t>BY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SAMUELSON</a:t>
            </a:r>
          </a:p>
        </p:txBody>
      </p:sp>
    </p:spTree>
    <p:extLst>
      <p:ext uri="{BB962C8B-B14F-4D97-AF65-F5344CB8AC3E}">
        <p14:creationId xmlns:p14="http://schemas.microsoft.com/office/powerpoint/2010/main" val="1230311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6B7A72D-60A6-4860-8634-EEDCE9D475CA}"/>
              </a:ext>
            </a:extLst>
          </p:cNvPr>
          <p:cNvSpPr txBox="1"/>
          <p:nvPr/>
        </p:nvSpPr>
        <p:spPr>
          <a:xfrm>
            <a:off x="1584100" y="257577"/>
            <a:ext cx="10509161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231F20"/>
                </a:solidFill>
                <a:effectLst/>
                <a:latin typeface="PalatinoLTStd-Roman"/>
              </a:rPr>
              <a:t>The </a:t>
            </a:r>
            <a:r>
              <a:rPr lang="en-US" sz="1800" b="1" dirty="0">
                <a:solidFill>
                  <a:srgbClr val="231F20"/>
                </a:solidFill>
                <a:effectLst/>
                <a:latin typeface="PalatinoLTStd-Bold"/>
              </a:rPr>
              <a:t>production possibilities frontier</a:t>
            </a:r>
            <a:r>
              <a:rPr lang="en-US" sz="1800" dirty="0">
                <a:solidFill>
                  <a:srgbClr val="231F20"/>
                </a:solidFill>
                <a:effectLst/>
                <a:latin typeface="PalatinoLTStd-Roman"/>
              </a:rPr>
              <a:t> is a graph that </a:t>
            </a:r>
            <a:endParaRPr lang="en-US" dirty="0"/>
          </a:p>
          <a:p>
            <a:r>
              <a:rPr lang="en-US" sz="1800" dirty="0">
                <a:solidFill>
                  <a:srgbClr val="231F20"/>
                </a:solidFill>
                <a:effectLst/>
                <a:latin typeface="PalatinoLTStd-Roman"/>
              </a:rPr>
              <a:t>shows the various combinations of output—in this case, cars and computers— </a:t>
            </a:r>
            <a:endParaRPr lang="en-US" dirty="0"/>
          </a:p>
          <a:p>
            <a:r>
              <a:rPr lang="en-US" sz="1800" dirty="0">
                <a:solidFill>
                  <a:srgbClr val="231F20"/>
                </a:solidFill>
                <a:effectLst/>
                <a:latin typeface="PalatinoLTStd-Roman"/>
              </a:rPr>
              <a:t>that the economy can possibly produce given the available factors of pro</a:t>
            </a:r>
            <a:endParaRPr lang="en-US" dirty="0"/>
          </a:p>
          <a:p>
            <a:r>
              <a:rPr lang="en-US" sz="1800" dirty="0">
                <a:solidFill>
                  <a:srgbClr val="231F20"/>
                </a:solidFill>
                <a:effectLst/>
                <a:latin typeface="PalatinoLTStd-Roman"/>
              </a:rPr>
              <a:t>duction and the available production technology that firms use to turn these </a:t>
            </a:r>
            <a:endParaRPr lang="en-US" dirty="0"/>
          </a:p>
          <a:p>
            <a:r>
              <a:rPr lang="en-US" sz="1800" dirty="0">
                <a:solidFill>
                  <a:srgbClr val="231F20"/>
                </a:solidFill>
                <a:effectLst/>
                <a:latin typeface="PalatinoLTStd-Roman"/>
              </a:rPr>
              <a:t>factors into output.</a:t>
            </a:r>
          </a:p>
          <a:p>
            <a:endParaRPr lang="en-US" dirty="0">
              <a:solidFill>
                <a:srgbClr val="231F20"/>
              </a:solidFill>
              <a:latin typeface="PalatinoLTStd-Roman"/>
            </a:endParaRPr>
          </a:p>
          <a:p>
            <a:r>
              <a:rPr lang="en-US" sz="1800" dirty="0">
                <a:solidFill>
                  <a:srgbClr val="231F20"/>
                </a:solidFill>
                <a:effectLst/>
                <a:latin typeface="PalatinoLTStd-Roman"/>
              </a:rPr>
              <a:t>An outcome is said to be </a:t>
            </a:r>
            <a:r>
              <a:rPr lang="en-US" sz="1800" i="1" dirty="0">
                <a:solidFill>
                  <a:srgbClr val="231F20"/>
                </a:solidFill>
                <a:effectLst/>
                <a:latin typeface="PalatinoLTStd-Italic"/>
              </a:rPr>
              <a:t>efficient</a:t>
            </a:r>
            <a:r>
              <a:rPr lang="en-US" sz="1800" dirty="0">
                <a:solidFill>
                  <a:srgbClr val="231F20"/>
                </a:solidFill>
                <a:effectLst/>
                <a:latin typeface="PalatinoLTStd-Roman"/>
              </a:rPr>
              <a:t> if the economy is getting all it can from the </a:t>
            </a:r>
            <a:endParaRPr lang="en-US" dirty="0"/>
          </a:p>
          <a:p>
            <a:r>
              <a:rPr lang="en-US" sz="1800" dirty="0">
                <a:solidFill>
                  <a:srgbClr val="231F20"/>
                </a:solidFill>
                <a:effectLst/>
                <a:latin typeface="PalatinoLTStd-Roman"/>
              </a:rPr>
              <a:t>scarce resources it has available. Points on (rather than inside) the production </a:t>
            </a:r>
            <a:endParaRPr lang="en-US" dirty="0"/>
          </a:p>
          <a:p>
            <a:r>
              <a:rPr lang="en-US" sz="1800" dirty="0">
                <a:solidFill>
                  <a:srgbClr val="231F20"/>
                </a:solidFill>
                <a:effectLst/>
                <a:latin typeface="PalatinoLTStd-Roman"/>
              </a:rPr>
              <a:t>possibilities frontier represent efficient levels of production.</a:t>
            </a:r>
          </a:p>
          <a:p>
            <a:endParaRPr lang="en-US" dirty="0">
              <a:solidFill>
                <a:srgbClr val="231F20"/>
              </a:solidFill>
              <a:latin typeface="PalatinoLTStd-Roman"/>
            </a:endParaRPr>
          </a:p>
          <a:p>
            <a:r>
              <a:rPr lang="en-US" sz="1800" dirty="0">
                <a:solidFill>
                  <a:srgbClr val="231F20"/>
                </a:solidFill>
                <a:effectLst/>
                <a:latin typeface="PalatinoLTStd-Roman"/>
              </a:rPr>
              <a:t>The production possibilities frontier shows one trade-off that society </a:t>
            </a:r>
            <a:endParaRPr lang="en-US" dirty="0"/>
          </a:p>
          <a:p>
            <a:r>
              <a:rPr lang="en-US" sz="1800" dirty="0">
                <a:solidFill>
                  <a:srgbClr val="231F20"/>
                </a:solidFill>
                <a:effectLst/>
                <a:latin typeface="PalatinoLTStd-Roman"/>
              </a:rPr>
              <a:t>faces. Once we have reached an efficient point on the frontier, the only way of </a:t>
            </a:r>
            <a:endParaRPr lang="en-US" dirty="0"/>
          </a:p>
          <a:p>
            <a:r>
              <a:rPr lang="en-US" sz="1800" dirty="0">
                <a:solidFill>
                  <a:srgbClr val="231F20"/>
                </a:solidFill>
                <a:effectLst/>
                <a:latin typeface="PalatinoLTStd-Roman"/>
              </a:rPr>
              <a:t>producing more of one good is to produce less of the other. </a:t>
            </a:r>
          </a:p>
          <a:p>
            <a:endParaRPr lang="en-US" sz="1800" dirty="0">
              <a:solidFill>
                <a:srgbClr val="231F20"/>
              </a:solidFill>
              <a:effectLst/>
              <a:latin typeface="PalatinoLTStd-Roman"/>
            </a:endParaRPr>
          </a:p>
          <a:p>
            <a:r>
              <a:rPr lang="en-US" sz="1800" dirty="0">
                <a:solidFill>
                  <a:srgbClr val="231F20"/>
                </a:solidFill>
                <a:effectLst/>
                <a:latin typeface="PalatinoLTStd-Roman"/>
              </a:rPr>
              <a:t>The production possibilities frontier shows the opportunity cost of one </a:t>
            </a:r>
            <a:endParaRPr lang="en-US" dirty="0"/>
          </a:p>
          <a:p>
            <a:r>
              <a:rPr lang="en-US" sz="1800" dirty="0">
                <a:solidFill>
                  <a:srgbClr val="231F20"/>
                </a:solidFill>
                <a:effectLst/>
                <a:latin typeface="PalatinoLTStd-Roman"/>
              </a:rPr>
              <a:t>good as measured in terms of the other good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290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oduction Possibility Frontier | tutor2u">
            <a:extLst>
              <a:ext uri="{FF2B5EF4-FFF2-40B4-BE49-F238E27FC236}">
                <a16:creationId xmlns:a16="http://schemas.microsoft.com/office/drawing/2014/main" id="{E3BFBB62-26EA-4657-8483-BB7B7BF55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043" y="252393"/>
            <a:ext cx="8117890" cy="6111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38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roduction Possibility Frontier (Revision Presentation)">
            <a:extLst>
              <a:ext uri="{FF2B5EF4-FFF2-40B4-BE49-F238E27FC236}">
                <a16:creationId xmlns:a16="http://schemas.microsoft.com/office/drawing/2014/main" id="{1ACFC338-B428-4D6A-B0B4-0E550F5F44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701" y="2155401"/>
            <a:ext cx="4670578" cy="34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674771-7D3C-4069-A413-86B584FFF2F9}"/>
              </a:ext>
            </a:extLst>
          </p:cNvPr>
          <p:cNvSpPr txBox="1"/>
          <p:nvPr/>
        </p:nvSpPr>
        <p:spPr>
          <a:xfrm>
            <a:off x="1580881" y="392805"/>
            <a:ext cx="1049950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PPC illustrate  the trade off facing an economy producing two goods.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PPF line shows all the possible combination of the two goods using all the available resources.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Since , we are using all the available resources, increasing production of one of the goods means decreasing the production of the other goods. </a:t>
            </a:r>
          </a:p>
        </p:txBody>
      </p:sp>
      <p:pic>
        <p:nvPicPr>
          <p:cNvPr id="2054" name="Picture 6" descr="An introduction to Tanzania">
            <a:extLst>
              <a:ext uri="{FF2B5EF4-FFF2-40B4-BE49-F238E27FC236}">
                <a16:creationId xmlns:a16="http://schemas.microsoft.com/office/drawing/2014/main" id="{1AB377AE-442A-4D26-BDC0-810C08321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881" y="2155401"/>
            <a:ext cx="4670578" cy="34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635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234DAF9-AEDD-4D87-8D3D-2A71939AF3B5}"/>
              </a:ext>
            </a:extLst>
          </p:cNvPr>
          <p:cNvSpPr txBox="1"/>
          <p:nvPr/>
        </p:nvSpPr>
        <p:spPr>
          <a:xfrm>
            <a:off x="1941490" y="324049"/>
            <a:ext cx="60981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Marginal rate of transformation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05BA93-3B26-46F1-9878-0275A3149CAD}"/>
              </a:ext>
            </a:extLst>
          </p:cNvPr>
          <p:cNvSpPr txBox="1"/>
          <p:nvPr/>
        </p:nvSpPr>
        <p:spPr>
          <a:xfrm>
            <a:off x="1635616" y="724590"/>
            <a:ext cx="981370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The slope of the production–possibility frontier (PPF) at any given point is called the marginal rate of transformation (</a:t>
            </a:r>
            <a:r>
              <a:rPr lang="en-US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MRT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). The </a:t>
            </a:r>
            <a:r>
              <a:rPr 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" tooltip="Slope"/>
              </a:rPr>
              <a:t>slope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defines the rate at which </a:t>
            </a:r>
            <a:r>
              <a:rPr 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3" tooltip="Manufacturing"/>
              </a:rPr>
              <a:t>production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of one good can be redirected (by reallocation of productive resources) into production of the other. It is also called the (marginal) "opportunity cost" of a commodity, that is, it is the opportunity cost of </a:t>
            </a:r>
            <a:r>
              <a:rPr lang="en-US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X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in terms of </a:t>
            </a:r>
            <a:r>
              <a:rPr lang="en-US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Y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at the margin. It measures how much of good Y is given up for one more unit of good </a:t>
            </a:r>
            <a:r>
              <a:rPr lang="en-US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X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or vice versa. The shape of a PPF is commonly drawn as concave to the origin to represent increasing opportunity cost with increased output of a good. Thus, MRT increases in absolute size as one moves from the top left of the PPF to the bottom right of the PPF.</a:t>
            </a:r>
            <a:r>
              <a:rPr lang="en-US" b="0" i="0" u="sng" baseline="30000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4"/>
              </a:rPr>
              <a:t>[</a:t>
            </a:r>
            <a:endParaRPr lang="en-US" dirty="0"/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542E0BFA-3498-42D5-B70F-6A2523415F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639" y="3793885"/>
            <a:ext cx="2686339" cy="2740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908775E9-016B-4C79-A238-DA9043C5CF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9636" y="3429000"/>
            <a:ext cx="3118602" cy="3180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>
            <a:extLst>
              <a:ext uri="{FF2B5EF4-FFF2-40B4-BE49-F238E27FC236}">
                <a16:creationId xmlns:a16="http://schemas.microsoft.com/office/drawing/2014/main" id="{FBA8C4D8-CFA6-4C2C-B10A-0DFB6BC889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616" y="3170301"/>
            <a:ext cx="3400023" cy="3468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3702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ntroduction To Microeconomics - Class 12">
            <a:extLst>
              <a:ext uri="{FF2B5EF4-FFF2-40B4-BE49-F238E27FC236}">
                <a16:creationId xmlns:a16="http://schemas.microsoft.com/office/drawing/2014/main" id="{F87645D1-4A79-40E4-BE35-0482F071A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299" y="71517"/>
            <a:ext cx="7598886" cy="440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raft a hypothetical schedule for a straight line Production Possibility  Curve. - Sarthaks eConnect | Largest Online Education Community">
            <a:extLst>
              <a:ext uri="{FF2B5EF4-FFF2-40B4-BE49-F238E27FC236}">
                <a16:creationId xmlns:a16="http://schemas.microsoft.com/office/drawing/2014/main" id="{7E513E40-4979-441C-A4BA-C3071E991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394" y="4536830"/>
            <a:ext cx="6427580" cy="224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7703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Production Possibilities Curve - ppt download">
            <a:extLst>
              <a:ext uri="{FF2B5EF4-FFF2-40B4-BE49-F238E27FC236}">
                <a16:creationId xmlns:a16="http://schemas.microsoft.com/office/drawing/2014/main" id="{8DB8DA9E-72DF-4B05-A047-2BD43C5FF6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847" y="932144"/>
            <a:ext cx="7395503" cy="5539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31302776-B14E-4722-8F34-8A7069E94C91}"/>
              </a:ext>
            </a:extLst>
          </p:cNvPr>
          <p:cNvSpPr/>
          <p:nvPr/>
        </p:nvSpPr>
        <p:spPr>
          <a:xfrm>
            <a:off x="267428" y="317144"/>
            <a:ext cx="3889419" cy="12717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Shifts in PPC</a:t>
            </a:r>
          </a:p>
        </p:txBody>
      </p:sp>
    </p:spTree>
    <p:extLst>
      <p:ext uri="{BB962C8B-B14F-4D97-AF65-F5344CB8AC3E}">
        <p14:creationId xmlns:p14="http://schemas.microsoft.com/office/powerpoint/2010/main" val="10916321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3324</TotalTime>
  <Words>488</Words>
  <Application>Microsoft Office PowerPoint</Application>
  <PresentationFormat>Widescreen</PresentationFormat>
  <Paragraphs>43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Corbel</vt:lpstr>
      <vt:lpstr>PalatinoLTStd-Bold</vt:lpstr>
      <vt:lpstr>PalatinoLTStd-Italic</vt:lpstr>
      <vt:lpstr>PalatinoLTStd-Roman</vt:lpstr>
      <vt:lpstr>TradeGothicLTStd</vt:lpstr>
      <vt:lpstr>TradeGothicLTStd-Bd2</vt:lpstr>
      <vt:lpstr>Parallax</vt:lpstr>
      <vt:lpstr>UNIT- 1 PRODUCTION POSSIBILITY CURVE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UNIT- 1 PRODUCTION POSSIBILITY CURVE</dc:title>
  <dc:creator>RUKS SHAIKH</dc:creator>
  <cp:lastModifiedBy>RUKS SHAIKH</cp:lastModifiedBy>
  <cp:revision>9</cp:revision>
  <dcterms:created xsi:type="dcterms:W3CDTF">2021-09-15T04:16:08Z</dcterms:created>
  <dcterms:modified xsi:type="dcterms:W3CDTF">2021-10-27T12:15:12Z</dcterms:modified>
</cp:coreProperties>
</file>