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8" r:id="rId3"/>
    <p:sldId id="259" r:id="rId4"/>
    <p:sldId id="260" r:id="rId5"/>
    <p:sldId id="261" r:id="rId6"/>
    <p:sldId id="262" r:id="rId7"/>
    <p:sldId id="263" r:id="rId8"/>
    <p:sldId id="264" r:id="rId9"/>
    <p:sldId id="274" r:id="rId10"/>
    <p:sldId id="275" r:id="rId11"/>
    <p:sldId id="267" r:id="rId12"/>
    <p:sldId id="268" r:id="rId13"/>
    <p:sldId id="269" r:id="rId14"/>
    <p:sldId id="270" r:id="rId15"/>
    <p:sldId id="271" r:id="rId16"/>
    <p:sldId id="272" r:id="rId17"/>
    <p:sldId id="273" r:id="rId18"/>
    <p:sldId id="276" r:id="rId19"/>
    <p:sldId id="277" r:id="rId20"/>
    <p:sldId id="278" r:id="rId21"/>
    <p:sldId id="279"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69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CDEED5E-FD7F-449A-AEBB-084361592620}" type="datetimeFigureOut">
              <a:rPr lang="en-IN" smtClean="0"/>
              <a:t>08-01-2022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202B5FD-0FCD-48AF-A341-E830068C39AE}" type="slidenum">
              <a:rPr lang="en-IN" smtClean="0"/>
              <a:t>‹#›</a:t>
            </a:fld>
            <a:endParaRPr lang="en-IN"/>
          </a:p>
        </p:txBody>
      </p:sp>
    </p:spTree>
    <p:extLst>
      <p:ext uri="{BB962C8B-B14F-4D97-AF65-F5344CB8AC3E}">
        <p14:creationId xmlns:p14="http://schemas.microsoft.com/office/powerpoint/2010/main" val="233493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DEED5E-FD7F-449A-AEBB-084361592620}" type="datetimeFigureOut">
              <a:rPr lang="en-IN" smtClean="0"/>
              <a:t>08-01-2022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202B5FD-0FCD-48AF-A341-E830068C39AE}" type="slidenum">
              <a:rPr lang="en-IN" smtClean="0"/>
              <a:t>‹#›</a:t>
            </a:fld>
            <a:endParaRPr lang="en-IN"/>
          </a:p>
        </p:txBody>
      </p:sp>
    </p:spTree>
    <p:extLst>
      <p:ext uri="{BB962C8B-B14F-4D97-AF65-F5344CB8AC3E}">
        <p14:creationId xmlns:p14="http://schemas.microsoft.com/office/powerpoint/2010/main" val="2513217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DEED5E-FD7F-449A-AEBB-084361592620}" type="datetimeFigureOut">
              <a:rPr lang="en-IN" smtClean="0"/>
              <a:t>08-01-2022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202B5FD-0FCD-48AF-A341-E830068C39AE}" type="slidenum">
              <a:rPr lang="en-IN" smtClean="0"/>
              <a:t>‹#›</a:t>
            </a:fld>
            <a:endParaRPr lang="en-IN"/>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3514101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DEED5E-FD7F-449A-AEBB-084361592620}" type="datetimeFigureOut">
              <a:rPr lang="en-IN" smtClean="0"/>
              <a:t>08-01-2022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202B5FD-0FCD-48AF-A341-E830068C39AE}" type="slidenum">
              <a:rPr lang="en-IN" smtClean="0"/>
              <a:t>‹#›</a:t>
            </a:fld>
            <a:endParaRPr lang="en-IN"/>
          </a:p>
        </p:txBody>
      </p:sp>
    </p:spTree>
    <p:extLst>
      <p:ext uri="{BB962C8B-B14F-4D97-AF65-F5344CB8AC3E}">
        <p14:creationId xmlns:p14="http://schemas.microsoft.com/office/powerpoint/2010/main" val="7267102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DEED5E-FD7F-449A-AEBB-084361592620}" type="datetimeFigureOut">
              <a:rPr lang="en-IN" smtClean="0"/>
              <a:t>08-01-2022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202B5FD-0FCD-48AF-A341-E830068C39AE}" type="slidenum">
              <a:rPr lang="en-IN" smtClean="0"/>
              <a:t>‹#›</a:t>
            </a:fld>
            <a:endParaRPr lang="en-IN"/>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712515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DEED5E-FD7F-449A-AEBB-084361592620}" type="datetimeFigureOut">
              <a:rPr lang="en-IN" smtClean="0"/>
              <a:t>08-01-2022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202B5FD-0FCD-48AF-A341-E830068C39AE}" type="slidenum">
              <a:rPr lang="en-IN" smtClean="0"/>
              <a:t>‹#›</a:t>
            </a:fld>
            <a:endParaRPr lang="en-IN"/>
          </a:p>
        </p:txBody>
      </p:sp>
    </p:spTree>
    <p:extLst>
      <p:ext uri="{BB962C8B-B14F-4D97-AF65-F5344CB8AC3E}">
        <p14:creationId xmlns:p14="http://schemas.microsoft.com/office/powerpoint/2010/main" val="15986038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DEED5E-FD7F-449A-AEBB-084361592620}" type="datetimeFigureOut">
              <a:rPr lang="en-IN" smtClean="0"/>
              <a:t>08-01-2022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202B5FD-0FCD-48AF-A341-E830068C39AE}" type="slidenum">
              <a:rPr lang="en-IN" smtClean="0"/>
              <a:t>‹#›</a:t>
            </a:fld>
            <a:endParaRPr lang="en-IN"/>
          </a:p>
        </p:txBody>
      </p:sp>
    </p:spTree>
    <p:extLst>
      <p:ext uri="{BB962C8B-B14F-4D97-AF65-F5344CB8AC3E}">
        <p14:creationId xmlns:p14="http://schemas.microsoft.com/office/powerpoint/2010/main" val="12666470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DEED5E-FD7F-449A-AEBB-084361592620}" type="datetimeFigureOut">
              <a:rPr lang="en-IN" smtClean="0"/>
              <a:t>08-01-2022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202B5FD-0FCD-48AF-A341-E830068C39AE}" type="slidenum">
              <a:rPr lang="en-IN" smtClean="0"/>
              <a:t>‹#›</a:t>
            </a:fld>
            <a:endParaRPr lang="en-IN"/>
          </a:p>
        </p:txBody>
      </p:sp>
    </p:spTree>
    <p:extLst>
      <p:ext uri="{BB962C8B-B14F-4D97-AF65-F5344CB8AC3E}">
        <p14:creationId xmlns:p14="http://schemas.microsoft.com/office/powerpoint/2010/main" val="1855421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DEED5E-FD7F-449A-AEBB-084361592620}" type="datetimeFigureOut">
              <a:rPr lang="en-IN" smtClean="0"/>
              <a:t>08-01-2022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202B5FD-0FCD-48AF-A341-E830068C39AE}" type="slidenum">
              <a:rPr lang="en-IN" smtClean="0"/>
              <a:t>‹#›</a:t>
            </a:fld>
            <a:endParaRPr lang="en-IN"/>
          </a:p>
        </p:txBody>
      </p:sp>
    </p:spTree>
    <p:extLst>
      <p:ext uri="{BB962C8B-B14F-4D97-AF65-F5344CB8AC3E}">
        <p14:creationId xmlns:p14="http://schemas.microsoft.com/office/powerpoint/2010/main" val="1873959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DEED5E-FD7F-449A-AEBB-084361592620}" type="datetimeFigureOut">
              <a:rPr lang="en-IN" smtClean="0"/>
              <a:t>08-01-2022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202B5FD-0FCD-48AF-A341-E830068C39AE}" type="slidenum">
              <a:rPr lang="en-IN" smtClean="0"/>
              <a:t>‹#›</a:t>
            </a:fld>
            <a:endParaRPr lang="en-IN"/>
          </a:p>
        </p:txBody>
      </p:sp>
    </p:spTree>
    <p:extLst>
      <p:ext uri="{BB962C8B-B14F-4D97-AF65-F5344CB8AC3E}">
        <p14:creationId xmlns:p14="http://schemas.microsoft.com/office/powerpoint/2010/main" val="1478836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CDEED5E-FD7F-449A-AEBB-084361592620}" type="datetimeFigureOut">
              <a:rPr lang="en-IN" smtClean="0"/>
              <a:t>08-01-2022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202B5FD-0FCD-48AF-A341-E830068C39AE}" type="slidenum">
              <a:rPr lang="en-IN" smtClean="0"/>
              <a:t>‹#›</a:t>
            </a:fld>
            <a:endParaRPr lang="en-IN"/>
          </a:p>
        </p:txBody>
      </p:sp>
    </p:spTree>
    <p:extLst>
      <p:ext uri="{BB962C8B-B14F-4D97-AF65-F5344CB8AC3E}">
        <p14:creationId xmlns:p14="http://schemas.microsoft.com/office/powerpoint/2010/main" val="659097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CDEED5E-FD7F-449A-AEBB-084361592620}" type="datetimeFigureOut">
              <a:rPr lang="en-IN" smtClean="0"/>
              <a:t>08-01-2022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202B5FD-0FCD-48AF-A341-E830068C39AE}" type="slidenum">
              <a:rPr lang="en-IN" smtClean="0"/>
              <a:t>‹#›</a:t>
            </a:fld>
            <a:endParaRPr lang="en-IN"/>
          </a:p>
        </p:txBody>
      </p:sp>
    </p:spTree>
    <p:extLst>
      <p:ext uri="{BB962C8B-B14F-4D97-AF65-F5344CB8AC3E}">
        <p14:creationId xmlns:p14="http://schemas.microsoft.com/office/powerpoint/2010/main" val="2786481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CDEED5E-FD7F-449A-AEBB-084361592620}" type="datetimeFigureOut">
              <a:rPr lang="en-IN" smtClean="0"/>
              <a:t>08-01-2022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6202B5FD-0FCD-48AF-A341-E830068C39AE}" type="slidenum">
              <a:rPr lang="en-IN" smtClean="0"/>
              <a:t>‹#›</a:t>
            </a:fld>
            <a:endParaRPr lang="en-IN"/>
          </a:p>
        </p:txBody>
      </p:sp>
    </p:spTree>
    <p:extLst>
      <p:ext uri="{BB962C8B-B14F-4D97-AF65-F5344CB8AC3E}">
        <p14:creationId xmlns:p14="http://schemas.microsoft.com/office/powerpoint/2010/main" val="36376379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DEED5E-FD7F-449A-AEBB-084361592620}" type="datetimeFigureOut">
              <a:rPr lang="en-IN" smtClean="0"/>
              <a:t>08-01-2022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6202B5FD-0FCD-48AF-A341-E830068C39AE}" type="slidenum">
              <a:rPr lang="en-IN" smtClean="0"/>
              <a:t>‹#›</a:t>
            </a:fld>
            <a:endParaRPr lang="en-IN"/>
          </a:p>
        </p:txBody>
      </p:sp>
    </p:spTree>
    <p:extLst>
      <p:ext uri="{BB962C8B-B14F-4D97-AF65-F5344CB8AC3E}">
        <p14:creationId xmlns:p14="http://schemas.microsoft.com/office/powerpoint/2010/main" val="3020985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DEED5E-FD7F-449A-AEBB-084361592620}" type="datetimeFigureOut">
              <a:rPr lang="en-IN" smtClean="0"/>
              <a:t>08-01-2022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202B5FD-0FCD-48AF-A341-E830068C39AE}" type="slidenum">
              <a:rPr lang="en-IN" smtClean="0"/>
              <a:t>‹#›</a:t>
            </a:fld>
            <a:endParaRPr lang="en-IN"/>
          </a:p>
        </p:txBody>
      </p:sp>
    </p:spTree>
    <p:extLst>
      <p:ext uri="{BB962C8B-B14F-4D97-AF65-F5344CB8AC3E}">
        <p14:creationId xmlns:p14="http://schemas.microsoft.com/office/powerpoint/2010/main" val="37162394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202B5FD-0FCD-48AF-A341-E830068C39AE}" type="slidenum">
              <a:rPr lang="en-IN" smtClean="0"/>
              <a:t>‹#›</a:t>
            </a:fld>
            <a:endParaRPr lang="en-IN"/>
          </a:p>
        </p:txBody>
      </p:sp>
      <p:sp>
        <p:nvSpPr>
          <p:cNvPr id="5" name="Date Placeholder 4"/>
          <p:cNvSpPr>
            <a:spLocks noGrp="1"/>
          </p:cNvSpPr>
          <p:nvPr>
            <p:ph type="dt" sz="half" idx="10"/>
          </p:nvPr>
        </p:nvSpPr>
        <p:spPr/>
        <p:txBody>
          <a:bodyPr/>
          <a:lstStyle/>
          <a:p>
            <a:fld id="{3CDEED5E-FD7F-449A-AEBB-084361592620}" type="datetimeFigureOut">
              <a:rPr lang="en-IN" smtClean="0"/>
              <a:t>08-01-2022</a:t>
            </a:fld>
            <a:endParaRPr lang="en-IN"/>
          </a:p>
        </p:txBody>
      </p:sp>
    </p:spTree>
    <p:extLst>
      <p:ext uri="{BB962C8B-B14F-4D97-AF65-F5344CB8AC3E}">
        <p14:creationId xmlns:p14="http://schemas.microsoft.com/office/powerpoint/2010/main" val="7328460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CDEED5E-FD7F-449A-AEBB-084361592620}" type="datetimeFigureOut">
              <a:rPr lang="en-IN" smtClean="0"/>
              <a:t>08-01-2022</a:t>
            </a:fld>
            <a:endParaRPr lang="en-IN"/>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202B5FD-0FCD-48AF-A341-E830068C39AE}" type="slidenum">
              <a:rPr lang="en-IN" smtClean="0"/>
              <a:t>‹#›</a:t>
            </a:fld>
            <a:endParaRPr lang="en-IN"/>
          </a:p>
        </p:txBody>
      </p:sp>
    </p:spTree>
    <p:extLst>
      <p:ext uri="{BB962C8B-B14F-4D97-AF65-F5344CB8AC3E}">
        <p14:creationId xmlns:p14="http://schemas.microsoft.com/office/powerpoint/2010/main" val="333086162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cleartax.in/s/stocks-vs-mutual-fund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D230-25DD-4DCA-852A-DF8A0856850D}"/>
              </a:ext>
            </a:extLst>
          </p:cNvPr>
          <p:cNvSpPr>
            <a:spLocks noGrp="1"/>
          </p:cNvSpPr>
          <p:nvPr>
            <p:ph type="ctrTitle"/>
          </p:nvPr>
        </p:nvSpPr>
        <p:spPr>
          <a:xfrm>
            <a:off x="1507066" y="2404534"/>
            <a:ext cx="8514011" cy="1646302"/>
          </a:xfrm>
        </p:spPr>
        <p:txBody>
          <a:bodyPr/>
          <a:lstStyle/>
          <a:p>
            <a:pPr algn="ctr"/>
            <a:r>
              <a:rPr lang="en-US" dirty="0"/>
              <a:t>MUTUAL FUND PRODUCTS</a:t>
            </a:r>
            <a:endParaRPr lang="en-IN" dirty="0"/>
          </a:p>
        </p:txBody>
      </p:sp>
      <p:sp>
        <p:nvSpPr>
          <p:cNvPr id="3" name="Subtitle 2">
            <a:extLst>
              <a:ext uri="{FF2B5EF4-FFF2-40B4-BE49-F238E27FC236}">
                <a16:creationId xmlns:a16="http://schemas.microsoft.com/office/drawing/2014/main" id="{608870FD-AC6C-49FB-AE12-09EDA599597A}"/>
              </a:ext>
            </a:extLst>
          </p:cNvPr>
          <p:cNvSpPr>
            <a:spLocks noGrp="1"/>
          </p:cNvSpPr>
          <p:nvPr>
            <p:ph type="subTitle" idx="1"/>
          </p:nvPr>
        </p:nvSpPr>
        <p:spPr/>
        <p:txBody>
          <a:bodyPr/>
          <a:lstStyle/>
          <a:p>
            <a:endParaRPr lang="en-IN"/>
          </a:p>
        </p:txBody>
      </p:sp>
    </p:spTree>
    <p:extLst>
      <p:ext uri="{BB962C8B-B14F-4D97-AF65-F5344CB8AC3E}">
        <p14:creationId xmlns:p14="http://schemas.microsoft.com/office/powerpoint/2010/main" val="5790085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308" y="0"/>
            <a:ext cx="10515600" cy="269507"/>
          </a:xfrm>
        </p:spPr>
        <p:txBody>
          <a:bodyPr>
            <a:normAutofit fontScale="90000"/>
          </a:bodyPr>
          <a:lstStyle/>
          <a:p>
            <a:endParaRPr lang="en-US"/>
          </a:p>
        </p:txBody>
      </p:sp>
      <p:sp>
        <p:nvSpPr>
          <p:cNvPr id="3" name="Content Placeholder 2"/>
          <p:cNvSpPr>
            <a:spLocks noGrp="1"/>
          </p:cNvSpPr>
          <p:nvPr>
            <p:ph idx="1"/>
          </p:nvPr>
        </p:nvSpPr>
        <p:spPr>
          <a:xfrm>
            <a:off x="193307" y="567891"/>
            <a:ext cx="11857521" cy="6054290"/>
          </a:xfrm>
        </p:spPr>
        <p:txBody>
          <a:bodyPr>
            <a:normAutofit lnSpcReduction="10000"/>
          </a:bodyPr>
          <a:lstStyle/>
          <a:p>
            <a:r>
              <a:rPr lang="en-US" b="1" dirty="0"/>
              <a:t>Gold Exchange Traded Funds </a:t>
            </a:r>
          </a:p>
          <a:p>
            <a:r>
              <a:rPr lang="en-US" dirty="0"/>
              <a:t>ETFs are units of a mutual funds that are traded on a stock exchange. They are bought and sold as shares . The difference is that they are based on a asset class, </a:t>
            </a:r>
            <a:r>
              <a:rPr lang="en-US" dirty="0" err="1"/>
              <a:t>e.g</a:t>
            </a:r>
            <a:r>
              <a:rPr lang="en-US" dirty="0"/>
              <a:t> gold. Gold ETFs track the prices of actual asset </a:t>
            </a:r>
            <a:r>
              <a:rPr lang="en-US" dirty="0" err="1"/>
              <a:t>class,i.e</a:t>
            </a:r>
            <a:r>
              <a:rPr lang="en-US" dirty="0"/>
              <a:t> gold.</a:t>
            </a:r>
          </a:p>
          <a:p>
            <a:r>
              <a:rPr lang="en-US" dirty="0"/>
              <a:t>Buying Gold ETFs means you are purchasing gold in an electronic form. You can buy and sell gold ETFs just as you would trade in stocks. When you actually redeem Gold ETF, you don’t get physical gold, but receive the cash equivalent. Trading of gold ETFs takes place through a </a:t>
            </a:r>
            <a:r>
              <a:rPr lang="en-US" dirty="0" err="1"/>
              <a:t>dematerialised</a:t>
            </a:r>
            <a:r>
              <a:rPr lang="en-US" dirty="0"/>
              <a:t> account (</a:t>
            </a:r>
            <a:r>
              <a:rPr lang="en-US" dirty="0" err="1"/>
              <a:t>Demat</a:t>
            </a:r>
            <a:r>
              <a:rPr lang="en-US" dirty="0"/>
              <a:t>) and a broker, which makes it an extremely convenient way of electronically investing in gold. </a:t>
            </a:r>
          </a:p>
          <a:p>
            <a:r>
              <a:rPr lang="en-US" dirty="0"/>
              <a:t>Each unit of these traded funds represents 1 gram of 99.5% pure gold, which makes them ideal long-term investments, especially if an individual opts to invest larger sums or performs trade systematically.</a:t>
            </a:r>
          </a:p>
          <a:p>
            <a:r>
              <a:rPr lang="en-US" dirty="0"/>
              <a:t>Gold ETFs combine the flexibility of stock investment and the simplicity of gold investments. The price of gold can rise by a significant margin if major currencies, like dollar, tend to fall weak. Gold-based traded funds have outperformed benchmark stock indices for the last few years,</a:t>
            </a:r>
          </a:p>
          <a:p>
            <a:r>
              <a:rPr lang="en-US" dirty="0"/>
              <a:t>Capital Gains Tax treatment will be same as that of Bonds.</a:t>
            </a:r>
          </a:p>
          <a:p>
            <a:r>
              <a:rPr lang="en-US" dirty="0"/>
              <a:t>Because of its direct gold pricing, there is a complete transparency on the holdings of a Gold ETF. Further due to its unique structure and creation mechanism, the ETFs have much lower expenses as compared to physical gold investments.</a:t>
            </a:r>
          </a:p>
          <a:p>
            <a:r>
              <a:rPr lang="en-US" dirty="0"/>
              <a:t>Advantage : 1.Take benefit of investing in gold while avoiding storing difficulties. 2 . Liquidity of selling  3. Less volatility 4. Offers good hedge against inflation. 5. Used as a collateral        </a:t>
            </a:r>
          </a:p>
          <a:p>
            <a:r>
              <a:rPr lang="en-US" dirty="0"/>
              <a:t>                                                                                                                                                                                                                                                                                                                                                                                                                                                                                                                                                                                                                                                                                                                                                                                                                                                                                                                                                                                                                                                                          </a:t>
            </a:r>
          </a:p>
          <a:p>
            <a:endParaRPr lang="en-US" dirty="0"/>
          </a:p>
        </p:txBody>
      </p:sp>
    </p:spTree>
    <p:extLst>
      <p:ext uri="{BB962C8B-B14F-4D97-AF65-F5344CB8AC3E}">
        <p14:creationId xmlns:p14="http://schemas.microsoft.com/office/powerpoint/2010/main" val="989115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308" y="0"/>
            <a:ext cx="10515600" cy="269507"/>
          </a:xfrm>
        </p:spPr>
        <p:txBody>
          <a:bodyPr>
            <a:normAutofit fontScale="90000"/>
          </a:bodyPr>
          <a:lstStyle/>
          <a:p>
            <a:endParaRPr lang="en-US"/>
          </a:p>
        </p:txBody>
      </p:sp>
      <p:sp>
        <p:nvSpPr>
          <p:cNvPr id="3" name="Content Placeholder 2"/>
          <p:cNvSpPr>
            <a:spLocks noGrp="1"/>
          </p:cNvSpPr>
          <p:nvPr>
            <p:ph idx="1"/>
          </p:nvPr>
        </p:nvSpPr>
        <p:spPr>
          <a:xfrm>
            <a:off x="193307" y="567890"/>
            <a:ext cx="11857521" cy="6140819"/>
          </a:xfrm>
        </p:spPr>
        <p:txBody>
          <a:bodyPr>
            <a:normAutofit fontScale="92500" lnSpcReduction="20000"/>
          </a:bodyPr>
          <a:lstStyle/>
          <a:p>
            <a:r>
              <a:rPr lang="en-US" b="1" dirty="0"/>
              <a:t>Working of Gold ETF</a:t>
            </a:r>
            <a:r>
              <a:rPr lang="en-US" dirty="0"/>
              <a:t>: </a:t>
            </a:r>
          </a:p>
          <a:p>
            <a:r>
              <a:rPr lang="en-US" dirty="0"/>
              <a:t>Gold ETFs are listed and traded on the National Stock Exchange of India (NSE) and Bombay Stock Exchange Ltd. (BSE) like a stock of any company. Gold ETFs trade on the cash segment of BSE &amp; NSE, like any other company stock, and can be bought and sold continuously at market prices.</a:t>
            </a:r>
          </a:p>
          <a:p>
            <a:r>
              <a:rPr lang="en-US" dirty="0"/>
              <a:t>Gold ETFs are represented by 99.5% pure physical gold bars. Gold ETF prices are listed on the website of BSE/NSE and can be bought or sold anytime through a stock broker. Unlike gold </a:t>
            </a:r>
            <a:r>
              <a:rPr lang="en-US" dirty="0" err="1"/>
              <a:t>jewellery</a:t>
            </a:r>
            <a:r>
              <a:rPr lang="en-US" dirty="0"/>
              <a:t>, gold ETF can be bought and sold at the same price Pan-India.</a:t>
            </a:r>
          </a:p>
          <a:p>
            <a:r>
              <a:rPr lang="en-US" dirty="0"/>
              <a:t>Gold ETFs can be bought on BSE/NSE through the broker using a </a:t>
            </a:r>
            <a:r>
              <a:rPr lang="en-US" dirty="0" err="1"/>
              <a:t>demat</a:t>
            </a:r>
            <a:r>
              <a:rPr lang="en-US" dirty="0"/>
              <a:t> account and trading account. A brokerage fee and minor fund management charges are applicable when buying or selling gold ETFs</a:t>
            </a:r>
          </a:p>
          <a:p>
            <a:r>
              <a:rPr lang="en-US" dirty="0"/>
              <a:t>Gold ETFs can be sold at the stock exchange through the broker using a </a:t>
            </a:r>
            <a:r>
              <a:rPr lang="en-US" dirty="0" err="1"/>
              <a:t>demat</a:t>
            </a:r>
            <a:r>
              <a:rPr lang="en-US" dirty="0"/>
              <a:t> account and trading account. So, when one liquidates Gold ETF Units, one is paid as per domestic market price of the gold. </a:t>
            </a:r>
          </a:p>
          <a:p>
            <a:r>
              <a:rPr lang="en-US" dirty="0"/>
              <a:t>It also permits redemption of Gold ETF Units in the form of physical gold in ‘Creation Unit’ size, if one holds equivalent of 1kg of gold in ETFs, or in multiples thereof.</a:t>
            </a:r>
          </a:p>
          <a:p>
            <a:r>
              <a:rPr lang="en-US" b="1" dirty="0"/>
              <a:t>Creation of ETF</a:t>
            </a:r>
          </a:p>
          <a:p>
            <a:r>
              <a:rPr lang="en-US" dirty="0"/>
              <a:t>Creation unit is made up of two components portfolio deposit and a cash component. Portfolio Deposit closely approximates the proportion of the underlying asset that represent the index. </a:t>
            </a:r>
          </a:p>
          <a:p>
            <a:r>
              <a:rPr lang="en-US" dirty="0"/>
              <a:t>The Cash Component represents the difference between the applicable net asset value of a creation unit and the market value of the portfolio deposit. </a:t>
            </a:r>
          </a:p>
          <a:p>
            <a:r>
              <a:rPr lang="en-US" dirty="0"/>
              <a:t>A Gold Exchange Traded Fund (GETF) Portfolio deposit would consist of physical gold of defined purity (fineness or purity of 995 parts per 1000 (99.5%) or higher) and quantity and/or cash component if any. </a:t>
            </a:r>
          </a:p>
          <a:p>
            <a:r>
              <a:rPr lang="en-US" dirty="0"/>
              <a:t>The difference between NAV and the price of 1 gram of gold may be called cash component. Each creation unit consists of 1000 units of GETF and cash component if any.</a:t>
            </a:r>
            <a:br>
              <a:rPr lang="en-US" dirty="0"/>
            </a:br>
            <a:endParaRPr lang="en-US" dirty="0"/>
          </a:p>
        </p:txBody>
      </p:sp>
    </p:spTree>
    <p:extLst>
      <p:ext uri="{BB962C8B-B14F-4D97-AF65-F5344CB8AC3E}">
        <p14:creationId xmlns:p14="http://schemas.microsoft.com/office/powerpoint/2010/main" val="773755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5" end="5"/>
                                            </p:txEl>
                                          </p:spTgt>
                                        </p:tgtEl>
                                        <p:attrNameLst>
                                          <p:attrName>style.visibility</p:attrName>
                                        </p:attrNameLst>
                                      </p:cBhvr>
                                      <p:to>
                                        <p:strVal val="visible"/>
                                      </p:to>
                                    </p:set>
                                    <p:anim calcmode="lin" valueType="num">
                                      <p:cBhvr additive="base">
                                        <p:cTn id="6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
                                            <p:txEl>
                                              <p:pRg st="6" end="6"/>
                                            </p:txEl>
                                          </p:spTgt>
                                        </p:tgtEl>
                                        <p:attrNameLst>
                                          <p:attrName>style.visibility</p:attrName>
                                        </p:attrNameLst>
                                      </p:cBhvr>
                                      <p:to>
                                        <p:strVal val="visible"/>
                                      </p:to>
                                    </p:set>
                                    <p:anim calcmode="lin" valueType="num">
                                      <p:cBhvr additive="base">
                                        <p:cTn id="6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308" y="0"/>
            <a:ext cx="10515600" cy="269507"/>
          </a:xfrm>
        </p:spPr>
        <p:txBody>
          <a:bodyPr>
            <a:normAutofit fontScale="90000"/>
          </a:bodyPr>
          <a:lstStyle/>
          <a:p>
            <a:endParaRPr lang="en-US"/>
          </a:p>
        </p:txBody>
      </p:sp>
      <p:graphicFrame>
        <p:nvGraphicFramePr>
          <p:cNvPr id="6" name="Table 6">
            <a:extLst>
              <a:ext uri="{FF2B5EF4-FFF2-40B4-BE49-F238E27FC236}">
                <a16:creationId xmlns:a16="http://schemas.microsoft.com/office/drawing/2014/main" id="{CF4F33CC-FAE3-46FF-BCBF-7DE98705954E}"/>
              </a:ext>
            </a:extLst>
          </p:cNvPr>
          <p:cNvGraphicFramePr>
            <a:graphicFrameLocks noGrp="1"/>
          </p:cNvGraphicFramePr>
          <p:nvPr>
            <p:ph idx="1"/>
            <p:extLst>
              <p:ext uri="{D42A27DB-BD31-4B8C-83A1-F6EECF244321}">
                <p14:modId xmlns:p14="http://schemas.microsoft.com/office/powerpoint/2010/main" val="3025800141"/>
              </p:ext>
            </p:extLst>
          </p:nvPr>
        </p:nvGraphicFramePr>
        <p:xfrm>
          <a:off x="584557" y="527731"/>
          <a:ext cx="10864104" cy="5586992"/>
        </p:xfrm>
        <a:graphic>
          <a:graphicData uri="http://schemas.openxmlformats.org/drawingml/2006/table">
            <a:tbl>
              <a:tblPr firstRow="1" bandRow="1">
                <a:tableStyleId>{5C22544A-7EE6-4342-B048-85BDC9FD1C3A}</a:tableStyleId>
              </a:tblPr>
              <a:tblGrid>
                <a:gridCol w="5432052">
                  <a:extLst>
                    <a:ext uri="{9D8B030D-6E8A-4147-A177-3AD203B41FA5}">
                      <a16:colId xmlns:a16="http://schemas.microsoft.com/office/drawing/2014/main" val="1475790761"/>
                    </a:ext>
                  </a:extLst>
                </a:gridCol>
                <a:gridCol w="5432052">
                  <a:extLst>
                    <a:ext uri="{9D8B030D-6E8A-4147-A177-3AD203B41FA5}">
                      <a16:colId xmlns:a16="http://schemas.microsoft.com/office/drawing/2014/main" val="3173594667"/>
                    </a:ext>
                  </a:extLst>
                </a:gridCol>
              </a:tblGrid>
              <a:tr h="619616">
                <a:tc>
                  <a:txBody>
                    <a:bodyPr/>
                    <a:lstStyle/>
                    <a:p>
                      <a:r>
                        <a:rPr lang="en-US" dirty="0"/>
                        <a:t>Particulars</a:t>
                      </a:r>
                      <a:endParaRPr lang="en-IN" dirty="0"/>
                    </a:p>
                  </a:txBody>
                  <a:tcPr/>
                </a:tc>
                <a:tc>
                  <a:txBody>
                    <a:bodyPr/>
                    <a:lstStyle/>
                    <a:p>
                      <a:r>
                        <a:rPr lang="en-US" dirty="0"/>
                        <a:t>Value in INR (for 1000 units of Gold ETF units)</a:t>
                      </a:r>
                      <a:endParaRPr lang="en-IN" dirty="0"/>
                    </a:p>
                  </a:txBody>
                  <a:tcPr/>
                </a:tc>
                <a:extLst>
                  <a:ext uri="{0D108BD9-81ED-4DB2-BD59-A6C34878D82A}">
                    <a16:rowId xmlns:a16="http://schemas.microsoft.com/office/drawing/2014/main" val="2696280842"/>
                  </a:ext>
                </a:extLst>
              </a:tr>
              <a:tr h="619616">
                <a:tc>
                  <a:txBody>
                    <a:bodyPr/>
                    <a:lstStyle/>
                    <a:p>
                      <a:pPr algn="l" fontAlgn="ctr"/>
                      <a:r>
                        <a:rPr lang="en-US" dirty="0">
                          <a:solidFill>
                            <a:srgbClr val="231F20"/>
                          </a:solidFill>
                          <a:effectLst/>
                          <a:latin typeface="ubuntulight"/>
                        </a:rPr>
                        <a:t>NAV as on 04 Nov 2016</a:t>
                      </a:r>
                    </a:p>
                  </a:txBody>
                  <a:tcPr marL="114300" marR="114300" marT="76200" marB="76200" anchor="ctr"/>
                </a:tc>
                <a:tc>
                  <a:txBody>
                    <a:bodyPr/>
                    <a:lstStyle/>
                    <a:p>
                      <a:pPr algn="r" fontAlgn="ctr"/>
                      <a:r>
                        <a:rPr lang="en-IN" dirty="0">
                          <a:solidFill>
                            <a:srgbClr val="231F20"/>
                          </a:solidFill>
                          <a:effectLst/>
                        </a:rPr>
                        <a:t>2736.8287</a:t>
                      </a:r>
                    </a:p>
                  </a:txBody>
                  <a:tcPr marL="114300" marR="114300" marT="76200" marB="76200" anchor="ctr"/>
                </a:tc>
                <a:extLst>
                  <a:ext uri="{0D108BD9-81ED-4DB2-BD59-A6C34878D82A}">
                    <a16:rowId xmlns:a16="http://schemas.microsoft.com/office/drawing/2014/main" val="998012825"/>
                  </a:ext>
                </a:extLst>
              </a:tr>
              <a:tr h="619616">
                <a:tc>
                  <a:txBody>
                    <a:bodyPr/>
                    <a:lstStyle/>
                    <a:p>
                      <a:pPr algn="l" fontAlgn="ctr"/>
                      <a:r>
                        <a:rPr lang="en-US" dirty="0">
                          <a:solidFill>
                            <a:srgbClr val="231F20"/>
                          </a:solidFill>
                          <a:effectLst/>
                          <a:latin typeface="ubuntulight"/>
                        </a:rPr>
                        <a:t>Gold Value Per Kg (Excluding VAT)</a:t>
                      </a:r>
                    </a:p>
                  </a:txBody>
                  <a:tcPr marL="114300" marR="114300" marT="76200" marB="76200" anchor="ctr"/>
                </a:tc>
                <a:tc>
                  <a:txBody>
                    <a:bodyPr/>
                    <a:lstStyle/>
                    <a:p>
                      <a:pPr algn="r" fontAlgn="ctr"/>
                      <a:r>
                        <a:rPr lang="en-IN" dirty="0">
                          <a:solidFill>
                            <a:srgbClr val="231F20"/>
                          </a:solidFill>
                          <a:effectLst/>
                        </a:rPr>
                        <a:t>3075461.9466</a:t>
                      </a:r>
                    </a:p>
                  </a:txBody>
                  <a:tcPr marL="114300" marR="114300" marT="76200" marB="76200" anchor="ctr"/>
                </a:tc>
                <a:extLst>
                  <a:ext uri="{0D108BD9-81ED-4DB2-BD59-A6C34878D82A}">
                    <a16:rowId xmlns:a16="http://schemas.microsoft.com/office/drawing/2014/main" val="2085852665"/>
                  </a:ext>
                </a:extLst>
              </a:tr>
              <a:tr h="619616">
                <a:tc>
                  <a:txBody>
                    <a:bodyPr/>
                    <a:lstStyle/>
                    <a:p>
                      <a:pPr algn="l" fontAlgn="ctr"/>
                      <a:r>
                        <a:rPr lang="en-IN" dirty="0">
                          <a:solidFill>
                            <a:srgbClr val="231F20"/>
                          </a:solidFill>
                          <a:effectLst/>
                          <a:latin typeface="ubuntulight"/>
                        </a:rPr>
                        <a:t>Value Added Tax</a:t>
                      </a:r>
                    </a:p>
                  </a:txBody>
                  <a:tcPr marL="114300" marR="114300" marT="76200" marB="76200" anchor="ctr"/>
                </a:tc>
                <a:tc>
                  <a:txBody>
                    <a:bodyPr/>
                    <a:lstStyle/>
                    <a:p>
                      <a:pPr algn="r" fontAlgn="ctr"/>
                      <a:r>
                        <a:rPr lang="en-IN">
                          <a:solidFill>
                            <a:srgbClr val="231F20"/>
                          </a:solidFill>
                          <a:effectLst/>
                        </a:rPr>
                        <a:t>36905.5434</a:t>
                      </a:r>
                    </a:p>
                  </a:txBody>
                  <a:tcPr marL="114300" marR="114300" marT="76200" marB="76200" anchor="ctr"/>
                </a:tc>
                <a:extLst>
                  <a:ext uri="{0D108BD9-81ED-4DB2-BD59-A6C34878D82A}">
                    <a16:rowId xmlns:a16="http://schemas.microsoft.com/office/drawing/2014/main" val="2112344573"/>
                  </a:ext>
                </a:extLst>
              </a:tr>
              <a:tr h="619616">
                <a:tc>
                  <a:txBody>
                    <a:bodyPr/>
                    <a:lstStyle/>
                    <a:p>
                      <a:pPr algn="l" fontAlgn="ctr"/>
                      <a:r>
                        <a:rPr lang="en-US">
                          <a:solidFill>
                            <a:srgbClr val="231F20"/>
                          </a:solidFill>
                          <a:effectLst/>
                          <a:latin typeface="ubuntulight"/>
                        </a:rPr>
                        <a:t>Total Gold Value Per kg</a:t>
                      </a:r>
                    </a:p>
                  </a:txBody>
                  <a:tcPr marL="114300" marR="114300" marT="76200" marB="76200" anchor="ctr"/>
                </a:tc>
                <a:tc>
                  <a:txBody>
                    <a:bodyPr/>
                    <a:lstStyle/>
                    <a:p>
                      <a:pPr algn="r" fontAlgn="ctr"/>
                      <a:r>
                        <a:rPr lang="en-IN">
                          <a:solidFill>
                            <a:srgbClr val="231F20"/>
                          </a:solidFill>
                          <a:effectLst/>
                        </a:rPr>
                        <a:t>3112367.49</a:t>
                      </a:r>
                    </a:p>
                  </a:txBody>
                  <a:tcPr marL="114300" marR="114300" marT="76200" marB="76200" anchor="ctr"/>
                </a:tc>
                <a:extLst>
                  <a:ext uri="{0D108BD9-81ED-4DB2-BD59-A6C34878D82A}">
                    <a16:rowId xmlns:a16="http://schemas.microsoft.com/office/drawing/2014/main" val="2265191378"/>
                  </a:ext>
                </a:extLst>
              </a:tr>
              <a:tr h="619616">
                <a:tc>
                  <a:txBody>
                    <a:bodyPr/>
                    <a:lstStyle/>
                    <a:p>
                      <a:pPr algn="l" fontAlgn="ctr"/>
                      <a:r>
                        <a:rPr lang="en-US">
                          <a:solidFill>
                            <a:srgbClr val="231F20"/>
                          </a:solidFill>
                          <a:effectLst/>
                          <a:latin typeface="ubuntulight"/>
                        </a:rPr>
                        <a:t>Cash Component ( For 1000 units)</a:t>
                      </a:r>
                    </a:p>
                  </a:txBody>
                  <a:tcPr marL="114300" marR="114300" marT="76200" marB="76200" anchor="ctr"/>
                </a:tc>
                <a:tc>
                  <a:txBody>
                    <a:bodyPr/>
                    <a:lstStyle/>
                    <a:p>
                      <a:pPr algn="r" fontAlgn="ctr"/>
                      <a:r>
                        <a:rPr lang="en-IN" dirty="0">
                          <a:solidFill>
                            <a:srgbClr val="231F20"/>
                          </a:solidFill>
                          <a:effectLst/>
                        </a:rPr>
                        <a:t>-375538.79</a:t>
                      </a:r>
                    </a:p>
                  </a:txBody>
                  <a:tcPr marL="114300" marR="114300" marT="76200" marB="76200" anchor="ctr"/>
                </a:tc>
                <a:extLst>
                  <a:ext uri="{0D108BD9-81ED-4DB2-BD59-A6C34878D82A}">
                    <a16:rowId xmlns:a16="http://schemas.microsoft.com/office/drawing/2014/main" val="3543267818"/>
                  </a:ext>
                </a:extLst>
              </a:tr>
              <a:tr h="619616">
                <a:tc>
                  <a:txBody>
                    <a:bodyPr/>
                    <a:lstStyle/>
                    <a:p>
                      <a:r>
                        <a:rPr lang="en-US" dirty="0">
                          <a:effectLst/>
                        </a:rPr>
                        <a:t>If Cash Comp is positive investor has to pay while creation and will receive on redemption</a:t>
                      </a:r>
                    </a:p>
                  </a:txBody>
                  <a:tcPr marL="38100" marR="38100" marT="38100" marB="38100" anchor="ctr"/>
                </a:tc>
                <a:tc>
                  <a:txBody>
                    <a:bodyPr/>
                    <a:lstStyle/>
                    <a:p>
                      <a:pPr algn="r" fontAlgn="ctr"/>
                      <a:endParaRPr lang="en-IN" dirty="0">
                        <a:solidFill>
                          <a:srgbClr val="231F20"/>
                        </a:solidFill>
                        <a:effectLst/>
                      </a:endParaRPr>
                    </a:p>
                  </a:txBody>
                  <a:tcPr marL="114300" marR="114300" marT="76200" marB="76200" anchor="ctr"/>
                </a:tc>
                <a:extLst>
                  <a:ext uri="{0D108BD9-81ED-4DB2-BD59-A6C34878D82A}">
                    <a16:rowId xmlns:a16="http://schemas.microsoft.com/office/drawing/2014/main" val="315047407"/>
                  </a:ext>
                </a:extLst>
              </a:tr>
              <a:tr h="619616">
                <a:tc>
                  <a:txBody>
                    <a:bodyPr/>
                    <a:lstStyle/>
                    <a:p>
                      <a:r>
                        <a:rPr lang="en-US">
                          <a:effectLst/>
                        </a:rPr>
                        <a:t>2. If Cash Comp is negative investor will receive on creation and will pay during redemption</a:t>
                      </a:r>
                    </a:p>
                  </a:txBody>
                  <a:tcPr marL="38100" marR="38100" marT="38100" marB="38100" anchor="ctr"/>
                </a:tc>
                <a:tc>
                  <a:txBody>
                    <a:bodyPr/>
                    <a:lstStyle/>
                    <a:p>
                      <a:pPr algn="r" fontAlgn="ctr"/>
                      <a:endParaRPr lang="en-IN" dirty="0">
                        <a:solidFill>
                          <a:srgbClr val="231F20"/>
                        </a:solidFill>
                        <a:effectLst/>
                      </a:endParaRPr>
                    </a:p>
                  </a:txBody>
                  <a:tcPr marL="114300" marR="114300" marT="76200" marB="76200" anchor="ctr"/>
                </a:tc>
                <a:extLst>
                  <a:ext uri="{0D108BD9-81ED-4DB2-BD59-A6C34878D82A}">
                    <a16:rowId xmlns:a16="http://schemas.microsoft.com/office/drawing/2014/main" val="4065519317"/>
                  </a:ext>
                </a:extLst>
              </a:tr>
              <a:tr h="619616">
                <a:tc>
                  <a:txBody>
                    <a:bodyPr/>
                    <a:lstStyle/>
                    <a:p>
                      <a:endParaRPr lang="en-IN" dirty="0"/>
                    </a:p>
                  </a:txBody>
                  <a:tcPr/>
                </a:tc>
                <a:tc>
                  <a:txBody>
                    <a:bodyPr/>
                    <a:lstStyle/>
                    <a:p>
                      <a:pPr algn="r" fontAlgn="ctr"/>
                      <a:endParaRPr lang="en-IN" dirty="0">
                        <a:solidFill>
                          <a:srgbClr val="231F20"/>
                        </a:solidFill>
                        <a:effectLst/>
                      </a:endParaRPr>
                    </a:p>
                  </a:txBody>
                  <a:tcPr marL="114300" marR="114300" marT="76200" marB="76200" anchor="ctr"/>
                </a:tc>
                <a:extLst>
                  <a:ext uri="{0D108BD9-81ED-4DB2-BD59-A6C34878D82A}">
                    <a16:rowId xmlns:a16="http://schemas.microsoft.com/office/drawing/2014/main" val="4184061194"/>
                  </a:ext>
                </a:extLst>
              </a:tr>
            </a:tbl>
          </a:graphicData>
        </a:graphic>
      </p:graphicFrame>
    </p:spTree>
    <p:extLst>
      <p:ext uri="{BB962C8B-B14F-4D97-AF65-F5344CB8AC3E}">
        <p14:creationId xmlns:p14="http://schemas.microsoft.com/office/powerpoint/2010/main" val="17318869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308" y="0"/>
            <a:ext cx="10515600" cy="269507"/>
          </a:xfrm>
        </p:spPr>
        <p:txBody>
          <a:bodyPr>
            <a:normAutofit fontScale="90000"/>
          </a:bodyPr>
          <a:lstStyle/>
          <a:p>
            <a:endParaRPr lang="en-US"/>
          </a:p>
        </p:txBody>
      </p:sp>
      <p:sp>
        <p:nvSpPr>
          <p:cNvPr id="3" name="Content Placeholder 2"/>
          <p:cNvSpPr>
            <a:spLocks noGrp="1"/>
          </p:cNvSpPr>
          <p:nvPr>
            <p:ph idx="1"/>
          </p:nvPr>
        </p:nvSpPr>
        <p:spPr>
          <a:xfrm>
            <a:off x="193307" y="567891"/>
            <a:ext cx="11857521" cy="6054290"/>
          </a:xfrm>
        </p:spPr>
        <p:txBody>
          <a:bodyPr>
            <a:normAutofit/>
          </a:bodyPr>
          <a:lstStyle/>
          <a:p>
            <a:r>
              <a:rPr lang="en-US" dirty="0"/>
              <a:t>Debt Funds : Risks</a:t>
            </a:r>
          </a:p>
          <a:p>
            <a:r>
              <a:rPr lang="en-US" dirty="0"/>
              <a:t>A debt mutual fund (also known as a fixed-income fund) invests a significant portion of your money in fixed-income securities like government securities, debentures, corporate bonds and other money-market instruments. Risks associated are Interest rate risk, Credit risk</a:t>
            </a:r>
          </a:p>
          <a:p>
            <a:r>
              <a:rPr lang="en-US" b="1" dirty="0"/>
              <a:t>Interest Rate risk</a:t>
            </a:r>
            <a:r>
              <a:rPr lang="en-US" dirty="0"/>
              <a:t> : The loss of income resulting from change in interest rates in case of bonds is called interest rate risk. If interest rates move upward, then it implies asset classes and investments are providing higher rate of returns. Hence to make the bonds more attractive higher interest rates are to be offered or lower prices of bonds to be offered. Hence a bond having face value of Rs 100 will be available at Rs 97. Thus with rise in interest rates the prices of bonds decline. An investor who has bought bonds at Rs 99 previously stand to loose as value of his investments has fallen by Rs 2/-</a:t>
            </a:r>
          </a:p>
          <a:p>
            <a:r>
              <a:rPr lang="en-US" dirty="0"/>
              <a:t>Interest rate risks can be mitigated by 1) Diversification, </a:t>
            </a:r>
            <a:r>
              <a:rPr lang="en-US" dirty="0" err="1"/>
              <a:t>i.e</a:t>
            </a:r>
            <a:r>
              <a:rPr lang="en-US" dirty="0"/>
              <a:t> moving investments to equity portfolio and 2)Hedging with the help of derivatives like Interest Rate Swaps, Forward Rate Agreements, </a:t>
            </a:r>
            <a:r>
              <a:rPr lang="en-US" dirty="0" err="1"/>
              <a:t>etc</a:t>
            </a:r>
            <a:endParaRPr lang="en-US" dirty="0"/>
          </a:p>
          <a:p>
            <a:r>
              <a:rPr lang="en-US" b="1" dirty="0"/>
              <a:t>Credit Risk : </a:t>
            </a:r>
            <a:r>
              <a:rPr lang="en-US" dirty="0"/>
              <a:t>Credit risk arises from risk of default and resultant losses. Debt funds comprises of corporate bonds. They have a fair degree of credit risk. Credit risk is also enhanced or diminished by economic conditions. Credit risk is compensated by credit risk premiums in form of additional interest. </a:t>
            </a:r>
          </a:p>
          <a:p>
            <a:r>
              <a:rPr lang="en-US" dirty="0"/>
              <a:t>The credit risk can be mitigated by 1) Rating of instruments, issuers 2) derivative instruments like credit default swaps</a:t>
            </a:r>
          </a:p>
        </p:txBody>
      </p:sp>
    </p:spTree>
    <p:extLst>
      <p:ext uri="{BB962C8B-B14F-4D97-AF65-F5344CB8AC3E}">
        <p14:creationId xmlns:p14="http://schemas.microsoft.com/office/powerpoint/2010/main" val="3598998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308" y="0"/>
            <a:ext cx="10515600" cy="269507"/>
          </a:xfrm>
        </p:spPr>
        <p:txBody>
          <a:bodyPr>
            <a:normAutofit fontScale="90000"/>
          </a:bodyPr>
          <a:lstStyle/>
          <a:p>
            <a:endParaRPr lang="en-US"/>
          </a:p>
        </p:txBody>
      </p:sp>
      <p:sp>
        <p:nvSpPr>
          <p:cNvPr id="3" name="Content Placeholder 2"/>
          <p:cNvSpPr>
            <a:spLocks noGrp="1"/>
          </p:cNvSpPr>
          <p:nvPr>
            <p:ph idx="1"/>
          </p:nvPr>
        </p:nvSpPr>
        <p:spPr>
          <a:xfrm>
            <a:off x="193307" y="567891"/>
            <a:ext cx="11857521" cy="6054290"/>
          </a:xfrm>
        </p:spPr>
        <p:txBody>
          <a:bodyPr>
            <a:normAutofit/>
          </a:bodyPr>
          <a:lstStyle/>
          <a:p>
            <a:r>
              <a:rPr lang="en-US" dirty="0"/>
              <a:t>Factors affecting Pricing of  debt mutual fund products:</a:t>
            </a:r>
          </a:p>
          <a:p>
            <a:r>
              <a:rPr lang="en-US" dirty="0"/>
              <a:t>1. Credit risk. Higher the credit risk higher is the interest payable on the bond. </a:t>
            </a:r>
          </a:p>
          <a:p>
            <a:r>
              <a:rPr lang="en-US" dirty="0"/>
              <a:t>2. Tenor of instrument. Longer tenor bonds are more prone to fluctuations and hence more liquid.</a:t>
            </a:r>
          </a:p>
          <a:p>
            <a:r>
              <a:rPr lang="en-US" dirty="0"/>
              <a:t>3. Macroeconomic factors like inflation, </a:t>
            </a:r>
            <a:r>
              <a:rPr lang="en-US" dirty="0" err="1"/>
              <a:t>etc</a:t>
            </a:r>
            <a:endParaRPr lang="en-US" dirty="0"/>
          </a:p>
          <a:p>
            <a:r>
              <a:rPr lang="en-US" dirty="0"/>
              <a:t>The price of the bond depends upon the discount rate. The interest is paid on the face value. The yield is determined as the return on investment. If due to several macroeconomic factor </a:t>
            </a:r>
            <a:r>
              <a:rPr lang="en-US" dirty="0" err="1"/>
              <a:t>e.g</a:t>
            </a:r>
            <a:r>
              <a:rPr lang="en-US" dirty="0"/>
              <a:t> inflation, the interest rates may move up. Hence the yield moves up. It implies if the different asset classes are providing a higher interest of return, the bonds are also supposed to provide higher return. The coupon rates are fixed. So what changes is the yield. As the yields rises, the prices of bonds move downwards. It may be also viewed as to increase the attractiveness, the bonds need to be priced lower.</a:t>
            </a:r>
          </a:p>
          <a:p>
            <a:r>
              <a:rPr lang="en-US" dirty="0"/>
              <a:t>The relation and pricing may be explained with the help of an example.</a:t>
            </a:r>
          </a:p>
          <a:p>
            <a:r>
              <a:rPr lang="en-US" dirty="0"/>
              <a:t>Suppose the face value of a bond is Rs 100/- and coupon rate is 10%. Annual interest received is Rs 10/- Lets say the market price is Rs 98/-. So the yield is 10/98*100 </a:t>
            </a:r>
            <a:r>
              <a:rPr lang="en-US" dirty="0" err="1"/>
              <a:t>i.e</a:t>
            </a:r>
            <a:r>
              <a:rPr lang="en-US" dirty="0"/>
              <a:t> 10.20 %. Because of factors like riskiness of bonds, inflation, </a:t>
            </a:r>
            <a:r>
              <a:rPr lang="en-US" dirty="0" err="1"/>
              <a:t>etc</a:t>
            </a:r>
            <a:r>
              <a:rPr lang="en-US" dirty="0"/>
              <a:t> the yield rises to 10.50 %. The price of the bond becomes 10/10.5*100 </a:t>
            </a:r>
            <a:r>
              <a:rPr lang="en-US" dirty="0" err="1"/>
              <a:t>i.e</a:t>
            </a:r>
            <a:r>
              <a:rPr lang="en-US" dirty="0"/>
              <a:t> Rs 95.24.</a:t>
            </a:r>
          </a:p>
          <a:p>
            <a:r>
              <a:rPr lang="en-US" dirty="0"/>
              <a:t>Hence if yields rise existing bondholders experience erosion of value.</a:t>
            </a:r>
          </a:p>
          <a:p>
            <a:endParaRPr lang="en-US" dirty="0"/>
          </a:p>
        </p:txBody>
      </p:sp>
    </p:spTree>
    <p:extLst>
      <p:ext uri="{BB962C8B-B14F-4D97-AF65-F5344CB8AC3E}">
        <p14:creationId xmlns:p14="http://schemas.microsoft.com/office/powerpoint/2010/main" val="3717780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308" y="0"/>
            <a:ext cx="10515600" cy="269507"/>
          </a:xfrm>
        </p:spPr>
        <p:txBody>
          <a:bodyPr>
            <a:normAutofit fontScale="90000"/>
          </a:bodyPr>
          <a:lstStyle/>
          <a:p>
            <a:endParaRPr lang="en-US"/>
          </a:p>
        </p:txBody>
      </p:sp>
      <p:sp>
        <p:nvSpPr>
          <p:cNvPr id="3" name="Content Placeholder 2"/>
          <p:cNvSpPr>
            <a:spLocks noGrp="1"/>
          </p:cNvSpPr>
          <p:nvPr>
            <p:ph idx="1"/>
          </p:nvPr>
        </p:nvSpPr>
        <p:spPr>
          <a:xfrm>
            <a:off x="193307" y="567891"/>
            <a:ext cx="11857521" cy="6054290"/>
          </a:xfrm>
        </p:spPr>
        <p:txBody>
          <a:bodyPr>
            <a:normAutofit/>
          </a:bodyPr>
          <a:lstStyle/>
          <a:p>
            <a:r>
              <a:rPr lang="en-US" b="1" dirty="0"/>
              <a:t>Capital Protection Funds</a:t>
            </a:r>
          </a:p>
          <a:p>
            <a:r>
              <a:rPr lang="en-US" dirty="0"/>
              <a:t>Mutual fund investments are subject to market risks. It implies that the capital invested may get reduced at time of redemption. How about a plan that gives more or less a guarantee of capital  and may be some additional return ? The Capital Protection Funds are the solution.</a:t>
            </a:r>
          </a:p>
          <a:p>
            <a:r>
              <a:rPr lang="en-US" dirty="0"/>
              <a:t>These funds ensure that the capital invested are returned back to the investor, may be with a bit of profit. They are essentially hybrid mutual funds which are close ended. The investors may invest in these funds only at times of NFO and investments will remain locked for a certain period.</a:t>
            </a:r>
          </a:p>
          <a:p>
            <a:r>
              <a:rPr lang="en-US" dirty="0"/>
              <a:t>The mutual fund allocates the predominant share (around 80%) to the debt instruments and are held till maturity. The maturity period of the invested instruments corresponds to the lock in period of the fund. By holding till maturity mark to market losses are mitigated. </a:t>
            </a:r>
          </a:p>
          <a:p>
            <a:r>
              <a:rPr lang="en-US" dirty="0"/>
              <a:t>The interest earned from the debt instruments make up for the portion allocated to equity. Lets say the amount allocated to debt is 80%. Interest earned during the lock in period along with the face value at redemption becomes 100%. Thus the capital invested is returned. </a:t>
            </a:r>
          </a:p>
          <a:p>
            <a:r>
              <a:rPr lang="en-US" dirty="0"/>
              <a:t>As regards the 20 % invested in equity, it earns from the diversified equity investments. The fund </a:t>
            </a:r>
            <a:r>
              <a:rPr lang="en-US" dirty="0" err="1"/>
              <a:t>doesnot</a:t>
            </a:r>
            <a:r>
              <a:rPr lang="en-US" dirty="0"/>
              <a:t> have any obligation regarding returns from the equity investments. So the returns from the equity investment  income received over and above the guaranteed return.</a:t>
            </a:r>
          </a:p>
        </p:txBody>
      </p:sp>
    </p:spTree>
    <p:extLst>
      <p:ext uri="{BB962C8B-B14F-4D97-AF65-F5344CB8AC3E}">
        <p14:creationId xmlns:p14="http://schemas.microsoft.com/office/powerpoint/2010/main" val="3686000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308" y="0"/>
            <a:ext cx="10515600" cy="269507"/>
          </a:xfrm>
        </p:spPr>
        <p:txBody>
          <a:bodyPr>
            <a:normAutofit fontScale="90000"/>
          </a:bodyPr>
          <a:lstStyle/>
          <a:p>
            <a:endParaRPr lang="en-US"/>
          </a:p>
        </p:txBody>
      </p:sp>
      <p:sp>
        <p:nvSpPr>
          <p:cNvPr id="3" name="Content Placeholder 2"/>
          <p:cNvSpPr>
            <a:spLocks noGrp="1"/>
          </p:cNvSpPr>
          <p:nvPr>
            <p:ph idx="1"/>
          </p:nvPr>
        </p:nvSpPr>
        <p:spPr>
          <a:xfrm>
            <a:off x="193307" y="567891"/>
            <a:ext cx="11857521" cy="6054290"/>
          </a:xfrm>
        </p:spPr>
        <p:txBody>
          <a:bodyPr>
            <a:normAutofit/>
          </a:bodyPr>
          <a:lstStyle/>
          <a:p>
            <a:r>
              <a:rPr lang="en-US" b="1" dirty="0"/>
              <a:t>Gilt Funds </a:t>
            </a:r>
          </a:p>
          <a:p>
            <a:r>
              <a:rPr lang="en-US" dirty="0"/>
              <a:t>These are mutual funds investing about 80% of their corpus mandatorily (SEBI) in government securities.</a:t>
            </a:r>
          </a:p>
          <a:p>
            <a:r>
              <a:rPr lang="en-US" dirty="0"/>
              <a:t>Previously government securities were issued in golden edged certificates. Hence their name.</a:t>
            </a:r>
          </a:p>
          <a:p>
            <a:r>
              <a:rPr lang="en-US" dirty="0"/>
              <a:t>While they are very low in credit risk but are very sensitive to interest rate movement, </a:t>
            </a:r>
            <a:r>
              <a:rPr lang="en-US" dirty="0" err="1"/>
              <a:t>i.e</a:t>
            </a:r>
            <a:r>
              <a:rPr lang="en-US" dirty="0"/>
              <a:t> have high interest rate risk. If the yields harden (rises) the prices move downwards. Hence market timing of entry and exit is very important. In a falling rate scenario it is advisable to take advantage of capital appreciation.</a:t>
            </a:r>
          </a:p>
          <a:p>
            <a:r>
              <a:rPr lang="en-US" dirty="0"/>
              <a:t>There are 2 types of gilt funds : one having varying maturities and the other having 10 year maturity.</a:t>
            </a:r>
          </a:p>
          <a:p>
            <a:r>
              <a:rPr lang="en-US" b="1" dirty="0"/>
              <a:t>Balanced Funds </a:t>
            </a:r>
            <a:endParaRPr lang="en-US" dirty="0"/>
          </a:p>
          <a:p>
            <a:r>
              <a:rPr lang="en-US" dirty="0"/>
              <a:t>Balanced funds are a one-stop investment option that offer exposure to both equity and debt securities. The main intention of these mutual funds is to balance the risk-reward ratio and </a:t>
            </a:r>
            <a:r>
              <a:rPr lang="en-US" dirty="0" err="1"/>
              <a:t>optimise</a:t>
            </a:r>
            <a:r>
              <a:rPr lang="en-US" dirty="0"/>
              <a:t> the returns on the mutual fund investment. Thus, balanced or hybrid mutual funds are  ideal for investors who are looking for capital appreciation at minimum risk.</a:t>
            </a:r>
          </a:p>
          <a:p>
            <a:r>
              <a:rPr lang="en-US" dirty="0"/>
              <a:t>Advantages : Diversification of risk, Portfolio shifting at no extra cost, hedge against inflation</a:t>
            </a:r>
          </a:p>
          <a:p>
            <a:r>
              <a:rPr lang="en-US" dirty="0"/>
              <a:t>Balanced or hybrid funds have gained immense popularity among investors in the past few years as they provide the best of both worlds.</a:t>
            </a:r>
            <a:br>
              <a:rPr lang="en-US" dirty="0"/>
            </a:br>
            <a:endParaRPr lang="en-US" dirty="0"/>
          </a:p>
        </p:txBody>
      </p:sp>
    </p:spTree>
    <p:extLst>
      <p:ext uri="{BB962C8B-B14F-4D97-AF65-F5344CB8AC3E}">
        <p14:creationId xmlns:p14="http://schemas.microsoft.com/office/powerpoint/2010/main" val="1836287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308" y="0"/>
            <a:ext cx="10515600" cy="269507"/>
          </a:xfrm>
        </p:spPr>
        <p:txBody>
          <a:bodyPr>
            <a:normAutofit fontScale="90000"/>
          </a:bodyPr>
          <a:lstStyle/>
          <a:p>
            <a:endParaRPr lang="en-US"/>
          </a:p>
        </p:txBody>
      </p:sp>
      <p:sp>
        <p:nvSpPr>
          <p:cNvPr id="3" name="Content Placeholder 2"/>
          <p:cNvSpPr>
            <a:spLocks noGrp="1"/>
          </p:cNvSpPr>
          <p:nvPr>
            <p:ph idx="1"/>
          </p:nvPr>
        </p:nvSpPr>
        <p:spPr>
          <a:xfrm>
            <a:off x="193307" y="567891"/>
            <a:ext cx="11857521" cy="6054290"/>
          </a:xfrm>
        </p:spPr>
        <p:txBody>
          <a:bodyPr>
            <a:normAutofit/>
          </a:bodyPr>
          <a:lstStyle/>
          <a:p>
            <a:r>
              <a:rPr lang="en-US" b="1" dirty="0"/>
              <a:t>MIP</a:t>
            </a:r>
            <a:r>
              <a:rPr lang="en-US" dirty="0"/>
              <a:t> ( Monthly Income Plans)</a:t>
            </a:r>
          </a:p>
          <a:p>
            <a:r>
              <a:rPr lang="en-US" dirty="0"/>
              <a:t>MIPs being predominantly hybrid funds of moderate risk are ideal for those willing to have exposure to equity markets but not willing to take high risk. Majority of the MIP investors are retirees, homemakers, and those about to retire as per the data from the depositories. </a:t>
            </a:r>
          </a:p>
          <a:p>
            <a:r>
              <a:rPr lang="en-US" dirty="0"/>
              <a:t>Although called MIP payout depend upon dividend declared by the MF. Historically they had been providing a return higher than Post Office and Bank FDs.</a:t>
            </a:r>
          </a:p>
          <a:p>
            <a:r>
              <a:rPr lang="en-US" dirty="0"/>
              <a:t>MIPs offers comparatively high liquidity.</a:t>
            </a:r>
          </a:p>
          <a:p>
            <a:r>
              <a:rPr lang="en-US" dirty="0"/>
              <a:t>It is generally recommended to invest when the interest rates are high as it results in a </a:t>
            </a:r>
            <a:r>
              <a:rPr lang="en-US"/>
              <a:t>drop in NAV.</a:t>
            </a:r>
            <a:endParaRPr lang="en-US" dirty="0"/>
          </a:p>
          <a:p>
            <a:r>
              <a:rPr lang="en-US" b="1" dirty="0"/>
              <a:t>Child Plans</a:t>
            </a:r>
          </a:p>
          <a:p>
            <a:r>
              <a:rPr lang="en-US" dirty="0"/>
              <a:t>These are basically hybrid mutual funds with a lock in period of 5 years. The primary purpose of these plans are accumulating wealth for child’s future education needs, especially after they turn 18 years of age.</a:t>
            </a:r>
          </a:p>
          <a:p>
            <a:r>
              <a:rPr lang="en-US" dirty="0"/>
              <a:t>After the child turns 18 years of age KYC is required to be completed and authorization of handling the fund is handed over to him.</a:t>
            </a:r>
          </a:p>
          <a:p>
            <a:r>
              <a:rPr lang="en-US" dirty="0"/>
              <a:t>Tax benefits u/s 80C, customizable options, high penalty in case of premature withdrawal ensures objective of saving for the child is met.</a:t>
            </a:r>
          </a:p>
          <a:p>
            <a:r>
              <a:rPr lang="en-US" dirty="0"/>
              <a:t>The parents have the option to choose the percentage of equity in the funds. Accordingly these funds are either debt or equity oriented.</a:t>
            </a:r>
          </a:p>
        </p:txBody>
      </p:sp>
    </p:spTree>
    <p:extLst>
      <p:ext uri="{BB962C8B-B14F-4D97-AF65-F5344CB8AC3E}">
        <p14:creationId xmlns:p14="http://schemas.microsoft.com/office/powerpoint/2010/main" val="115274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308" y="0"/>
            <a:ext cx="10515600" cy="727788"/>
          </a:xfrm>
        </p:spPr>
        <p:txBody>
          <a:bodyPr>
            <a:normAutofit/>
          </a:bodyPr>
          <a:lstStyle/>
          <a:p>
            <a:r>
              <a:rPr lang="en-US" dirty="0"/>
              <a:t>Liquid Funds</a:t>
            </a:r>
          </a:p>
        </p:txBody>
      </p:sp>
      <p:sp>
        <p:nvSpPr>
          <p:cNvPr id="3" name="Content Placeholder 2"/>
          <p:cNvSpPr>
            <a:spLocks noGrp="1"/>
          </p:cNvSpPr>
          <p:nvPr>
            <p:ph idx="1"/>
          </p:nvPr>
        </p:nvSpPr>
        <p:spPr>
          <a:xfrm>
            <a:off x="193307" y="727789"/>
            <a:ext cx="11857521" cy="5894392"/>
          </a:xfrm>
        </p:spPr>
        <p:txBody>
          <a:bodyPr>
            <a:normAutofit/>
          </a:bodyPr>
          <a:lstStyle/>
          <a:p>
            <a:r>
              <a:rPr lang="en-US" dirty="0"/>
              <a:t>There may be instances where cash flow mismatches generates a cash inflow whereas there is no immediate requirement of cash outflow. For short term investment horizon around 3 months these funds provide an attractive alternative to bank FDs. Funds are parked in debt instruments , choosing mainly T bills.</a:t>
            </a:r>
          </a:p>
          <a:p>
            <a:r>
              <a:rPr lang="en-US" dirty="0"/>
              <a:t>There is no lock in period. The expense ratio of ongoing liquid funds are varying between 0.13 % to 0.26 %, against a ceiling of 1.05% mandated by SEBI. This compares against nil expense in case of FDs.</a:t>
            </a:r>
          </a:p>
          <a:p>
            <a:r>
              <a:rPr lang="en-US" dirty="0"/>
              <a:t>The funds can be withdrawn at any point of time. The average maturity period of these funds are 3 months, corresponding to the 91 days Treasury Bill.</a:t>
            </a:r>
          </a:p>
          <a:p>
            <a:r>
              <a:rPr lang="en-US" dirty="0"/>
              <a:t>Tax treatment will be STCG as the liquid funds are witnessing redemption in the short term.</a:t>
            </a:r>
          </a:p>
          <a:p>
            <a:r>
              <a:rPr lang="en-US" dirty="0"/>
              <a:t>These funds are ideal for short term investments, for parking funds during the time a strategy is chalked out for investment. Also in a financial plan if some funds are needed to be kept aside for contingency planning or as a precautionary measure for holding cash, liquid funds are an ideal option.</a:t>
            </a:r>
          </a:p>
          <a:p>
            <a:r>
              <a:rPr lang="en-US" dirty="0"/>
              <a:t>Currently the liquid funds are giving a return of around 5.5 % ( average 5 year return) and 4.8% (average 3 year return)</a:t>
            </a:r>
          </a:p>
          <a:p>
            <a:endParaRPr lang="en-US" dirty="0"/>
          </a:p>
        </p:txBody>
      </p:sp>
    </p:spTree>
    <p:extLst>
      <p:ext uri="{BB962C8B-B14F-4D97-AF65-F5344CB8AC3E}">
        <p14:creationId xmlns:p14="http://schemas.microsoft.com/office/powerpoint/2010/main" val="3225784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308" y="158620"/>
            <a:ext cx="10515600" cy="494523"/>
          </a:xfrm>
        </p:spPr>
        <p:txBody>
          <a:bodyPr>
            <a:normAutofit fontScale="90000"/>
          </a:bodyPr>
          <a:lstStyle/>
          <a:p>
            <a:endParaRPr lang="en-US" dirty="0"/>
          </a:p>
        </p:txBody>
      </p:sp>
      <p:sp>
        <p:nvSpPr>
          <p:cNvPr id="3" name="Content Placeholder 2"/>
          <p:cNvSpPr>
            <a:spLocks noGrp="1"/>
          </p:cNvSpPr>
          <p:nvPr>
            <p:ph idx="1"/>
          </p:nvPr>
        </p:nvSpPr>
        <p:spPr>
          <a:xfrm>
            <a:off x="193308" y="803710"/>
            <a:ext cx="11404643" cy="6054290"/>
          </a:xfrm>
        </p:spPr>
        <p:txBody>
          <a:bodyPr>
            <a:normAutofit/>
          </a:bodyPr>
          <a:lstStyle/>
          <a:p>
            <a:r>
              <a:rPr lang="en-US" dirty="0"/>
              <a:t>Floating rate schemes</a:t>
            </a:r>
          </a:p>
          <a:p>
            <a:r>
              <a:rPr lang="en-US" dirty="0"/>
              <a:t>Floating rate bonds are bonds having varying interest rates. These rates do not remain the same throughout the tenure of the bond but are reset in periodic intervals. The rates are tied to some benchmark rates </a:t>
            </a:r>
            <a:r>
              <a:rPr lang="en-US" dirty="0" err="1"/>
              <a:t>eg</a:t>
            </a:r>
            <a:r>
              <a:rPr lang="en-US" dirty="0"/>
              <a:t> MIBOR, MIFOR etc.</a:t>
            </a:r>
          </a:p>
          <a:p>
            <a:r>
              <a:rPr lang="en-US" dirty="0"/>
              <a:t>Floating rate funds refer to the mutual funds which are investing in the floating rate bonds. Fixed rate bonds can be converted into floating rate bonds through Swaps/ Overnight Index swaps</a:t>
            </a:r>
          </a:p>
          <a:p>
            <a:r>
              <a:rPr lang="en-US" dirty="0"/>
              <a:t>As per SEBI categorization a Floating Rate Fund is an open-ended debt scheme predominantly investing in floating rate investments. SEBI regulations mandate a minimum investment of 65% of Total assets in floating rate instruments.</a:t>
            </a:r>
          </a:p>
          <a:p>
            <a:r>
              <a:rPr lang="en-US" dirty="0"/>
              <a:t>These schemes diversifies the fixed income portfolio. The investment is in different types of interest rates, which diversifies the interest rate risk.</a:t>
            </a:r>
          </a:p>
          <a:p>
            <a:r>
              <a:rPr lang="en-US" dirty="0"/>
              <a:t>Duration risk is also minimized. Duration risk refers to the risk of loss when the investment is in long term instruments. In a rising interest scenario floating rate bonds have lesser duration risk as compared to the fixed rate instruments.</a:t>
            </a:r>
          </a:p>
          <a:p>
            <a:r>
              <a:rPr lang="en-US" dirty="0"/>
              <a:t>The floating rate bonds are dependent on benchmark rates. The movement of benchmark rates are dependent on market factors. Hence if inflation is rising the rates are rising too. So the floating rate bonds also provide higher returns thus giving a hedge over inflation.</a:t>
            </a:r>
            <a:br>
              <a:rPr lang="en-US" dirty="0"/>
            </a:br>
            <a:endParaRPr lang="en-US" dirty="0"/>
          </a:p>
        </p:txBody>
      </p:sp>
    </p:spTree>
    <p:extLst>
      <p:ext uri="{BB962C8B-B14F-4D97-AF65-F5344CB8AC3E}">
        <p14:creationId xmlns:p14="http://schemas.microsoft.com/office/powerpoint/2010/main" val="2109149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 calcmode="lin" valueType="num">
                                      <p:cBhvr additive="base">
                                        <p:cTn id="4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6628"/>
            <a:ext cx="11353800" cy="847024"/>
          </a:xfrm>
        </p:spPr>
        <p:txBody>
          <a:bodyPr/>
          <a:lstStyle/>
          <a:p>
            <a:r>
              <a:rPr lang="en-US" dirty="0"/>
              <a:t>TYPES OF MUTUAL FUNDS</a:t>
            </a:r>
          </a:p>
        </p:txBody>
      </p:sp>
      <p:sp>
        <p:nvSpPr>
          <p:cNvPr id="3" name="Content Placeholder 2"/>
          <p:cNvSpPr>
            <a:spLocks noGrp="1"/>
          </p:cNvSpPr>
          <p:nvPr>
            <p:ph idx="1"/>
          </p:nvPr>
        </p:nvSpPr>
        <p:spPr>
          <a:xfrm>
            <a:off x="68178" y="933651"/>
            <a:ext cx="11924899" cy="5630777"/>
          </a:xfrm>
        </p:spPr>
        <p:txBody>
          <a:bodyPr>
            <a:normAutofit fontScale="92500" lnSpcReduction="20000"/>
          </a:bodyPr>
          <a:lstStyle/>
          <a:p>
            <a:r>
              <a:rPr lang="en-US" sz="2200" b="1" dirty="0"/>
              <a:t>Equity or growth funds</a:t>
            </a:r>
          </a:p>
          <a:p>
            <a:r>
              <a:rPr lang="en-US" sz="2200" dirty="0"/>
              <a:t>These invest predominantly in equities i.e. shares of companies. The primary objective is wealth creation or capital appreciation. They have the potential to generate higher return and are best for long term investments. Equity Funds are either Active or Passive.  In an Active Fund, a fund manager scans the market, conducts research on companies, examines performance and looks for the best stocks to invest. In a Passive Fund, the fund manager builds a portfolio that mirrors a popular market index, say Sensex or Nifty Fifty</a:t>
            </a:r>
          </a:p>
          <a:p>
            <a:r>
              <a:rPr lang="en-US" sz="2200" dirty="0"/>
              <a:t>Examples would be</a:t>
            </a:r>
          </a:p>
          <a:p>
            <a:pPr lvl="1"/>
            <a:r>
              <a:rPr lang="en-US" sz="2200" dirty="0"/>
              <a:t>“Large Cap” funds which invest predominantly in companies that run large established business</a:t>
            </a:r>
          </a:p>
          <a:p>
            <a:pPr lvl="1"/>
            <a:r>
              <a:rPr lang="en-US" sz="2200" dirty="0"/>
              <a:t>“Mid Cap funds” which invest in mid-sized companies. funds which invest in mid-sized companies.</a:t>
            </a:r>
          </a:p>
          <a:p>
            <a:pPr lvl="1"/>
            <a:r>
              <a:rPr lang="en-US" sz="2200" dirty="0"/>
              <a:t>“Small Cap” funds that invest in small sized companies</a:t>
            </a:r>
          </a:p>
          <a:p>
            <a:pPr lvl="1"/>
            <a:r>
              <a:rPr lang="en-US" sz="2200" dirty="0"/>
              <a:t>“Multi Cap” funds that invest in a mix of large, mid and small sized companies.</a:t>
            </a:r>
          </a:p>
          <a:p>
            <a:pPr lvl="1"/>
            <a:r>
              <a:rPr lang="en-US" sz="2200" dirty="0"/>
              <a:t>“Sector” funds that invest in companies that are related to one type of business. For e.g. Technology funds that invest only in technology companies</a:t>
            </a:r>
          </a:p>
          <a:p>
            <a:pPr lvl="1"/>
            <a:r>
              <a:rPr lang="en-US" sz="2200" dirty="0"/>
              <a:t>“Thematic” funds that invest in a common theme. For e.g. Infrastructure funds that invest in companies that will benefit from the growth in the infrastructure segment</a:t>
            </a:r>
          </a:p>
          <a:p>
            <a:pPr lvl="1"/>
            <a:r>
              <a:rPr lang="en-US" sz="2200" dirty="0"/>
              <a:t>Tax-Saving Funds</a:t>
            </a:r>
          </a:p>
          <a:p>
            <a:endParaRPr lang="en-US" sz="2000" dirty="0"/>
          </a:p>
        </p:txBody>
      </p:sp>
    </p:spTree>
    <p:extLst>
      <p:ext uri="{BB962C8B-B14F-4D97-AF65-F5344CB8AC3E}">
        <p14:creationId xmlns:p14="http://schemas.microsoft.com/office/powerpoint/2010/main" val="519017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additive="base">
                                        <p:cTn id="5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3">
                                            <p:txEl>
                                              <p:pRg st="8" end="8"/>
                                            </p:txEl>
                                          </p:spTgt>
                                        </p:tgtEl>
                                        <p:attrNameLst>
                                          <p:attrName>style.visibility</p:attrName>
                                        </p:attrNameLst>
                                      </p:cBhvr>
                                      <p:to>
                                        <p:strVal val="visible"/>
                                      </p:to>
                                    </p:set>
                                    <p:anim calcmode="lin" valueType="num">
                                      <p:cBhvr additive="base">
                                        <p:cTn id="6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nodeType="clickEffect">
                                  <p:stCondLst>
                                    <p:cond delay="0"/>
                                  </p:stCondLst>
                                  <p:childTnLst>
                                    <p:set>
                                      <p:cBhvr>
                                        <p:cTn id="67" dur="1" fill="hold">
                                          <p:stCondLst>
                                            <p:cond delay="0"/>
                                          </p:stCondLst>
                                        </p:cTn>
                                        <p:tgtEl>
                                          <p:spTgt spid="3">
                                            <p:txEl>
                                              <p:pRg st="9" end="9"/>
                                            </p:txEl>
                                          </p:spTgt>
                                        </p:tgtEl>
                                        <p:attrNameLst>
                                          <p:attrName>style.visibility</p:attrName>
                                        </p:attrNameLst>
                                      </p:cBhvr>
                                      <p:to>
                                        <p:strVal val="visible"/>
                                      </p:to>
                                    </p:set>
                                    <p:anim calcmode="lin" valueType="num">
                                      <p:cBhvr additive="base">
                                        <p:cTn id="68"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308" y="0"/>
            <a:ext cx="10515600" cy="269507"/>
          </a:xfrm>
        </p:spPr>
        <p:txBody>
          <a:bodyPr>
            <a:normAutofit fontScale="90000"/>
          </a:bodyPr>
          <a:lstStyle/>
          <a:p>
            <a:endParaRPr lang="en-US"/>
          </a:p>
        </p:txBody>
      </p:sp>
      <p:sp>
        <p:nvSpPr>
          <p:cNvPr id="3" name="Content Placeholder 2"/>
          <p:cNvSpPr>
            <a:spLocks noGrp="1"/>
          </p:cNvSpPr>
          <p:nvPr>
            <p:ph idx="1"/>
          </p:nvPr>
        </p:nvSpPr>
        <p:spPr>
          <a:xfrm>
            <a:off x="193307" y="567891"/>
            <a:ext cx="10751501" cy="6054290"/>
          </a:xfrm>
        </p:spPr>
        <p:txBody>
          <a:bodyPr>
            <a:normAutofit/>
          </a:bodyPr>
          <a:lstStyle/>
          <a:p>
            <a:r>
              <a:rPr lang="en-US" dirty="0"/>
              <a:t>Portfolio of liquid funds</a:t>
            </a:r>
          </a:p>
          <a:p>
            <a:r>
              <a:rPr lang="en-US" dirty="0"/>
              <a:t>Liquid funds invest in very short-term instruments such as Treasury Bills (T-bills), Commercial Paper (CP), Certificates Of Deposit (CD) and Collateralized Lending &amp; Borrowing Obligations (CBLO) that have residual maturities of up to 91 days to generate optimal returns while maintaining safety and high liquidity. Redemption requests in these Liquid funds are processed within one working (T+1) day.</a:t>
            </a:r>
          </a:p>
          <a:p>
            <a:r>
              <a:rPr lang="en-US" dirty="0"/>
              <a:t>CPs are issued by rated corporates. They have higher risk but also provide highest return. CDs are issued by banks. Both are having tenure of 1 year.</a:t>
            </a:r>
          </a:p>
          <a:p>
            <a:r>
              <a:rPr lang="en-US" dirty="0"/>
              <a:t>Cash Management Bills ( CMBs) typically have maturity </a:t>
            </a:r>
            <a:r>
              <a:rPr lang="en-US" dirty="0" err="1"/>
              <a:t>upto</a:t>
            </a:r>
            <a:r>
              <a:rPr lang="en-US" dirty="0"/>
              <a:t> 90 days.</a:t>
            </a:r>
          </a:p>
          <a:p>
            <a:r>
              <a:rPr lang="en-US" b="1" dirty="0"/>
              <a:t>To build up a portfolio of liquid funds few things to note </a:t>
            </a:r>
            <a:r>
              <a:rPr lang="en-US" dirty="0"/>
              <a:t>:</a:t>
            </a:r>
          </a:p>
          <a:p>
            <a:r>
              <a:rPr lang="en-US" b="1" dirty="0"/>
              <a:t>Risk appetite</a:t>
            </a:r>
            <a:r>
              <a:rPr lang="en-US" dirty="0"/>
              <a:t>: Yes, it is true that liquid funds do not invest primarily in equity or equity related instruments, but that doesn’t make a completely risk free investment. Remember that all mutual funds are subject to market volatility and hence, returns from these investments are never guaranteed. Risk appetite is nothing but an investor’s ability to sustain losses. You should be able to bear the brunt in case the market collapses, and hence it is advisable to only invest within your limits. The last thing you want is to lose all your money in mutual fund investments. Thus, it is advisable that you identify your risk appetite and invest only within your boundaries.</a:t>
            </a:r>
          </a:p>
          <a:p>
            <a:endParaRPr lang="en-US" dirty="0"/>
          </a:p>
          <a:p>
            <a:endParaRPr lang="en-US" dirty="0"/>
          </a:p>
        </p:txBody>
      </p:sp>
    </p:spTree>
    <p:extLst>
      <p:ext uri="{BB962C8B-B14F-4D97-AF65-F5344CB8AC3E}">
        <p14:creationId xmlns:p14="http://schemas.microsoft.com/office/powerpoint/2010/main" val="1179648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308" y="0"/>
            <a:ext cx="10515600" cy="269507"/>
          </a:xfrm>
        </p:spPr>
        <p:txBody>
          <a:bodyPr>
            <a:normAutofit fontScale="90000"/>
          </a:bodyPr>
          <a:lstStyle/>
          <a:p>
            <a:endParaRPr lang="en-US"/>
          </a:p>
        </p:txBody>
      </p:sp>
      <p:sp>
        <p:nvSpPr>
          <p:cNvPr id="3" name="Content Placeholder 2"/>
          <p:cNvSpPr>
            <a:spLocks noGrp="1"/>
          </p:cNvSpPr>
          <p:nvPr>
            <p:ph idx="1"/>
          </p:nvPr>
        </p:nvSpPr>
        <p:spPr>
          <a:xfrm>
            <a:off x="193307" y="567891"/>
            <a:ext cx="11857521" cy="6054290"/>
          </a:xfrm>
        </p:spPr>
        <p:txBody>
          <a:bodyPr>
            <a:normAutofit/>
          </a:bodyPr>
          <a:lstStyle/>
          <a:p>
            <a:r>
              <a:rPr lang="en-US" b="1" dirty="0"/>
              <a:t>Investment objective</a:t>
            </a:r>
            <a:r>
              <a:rPr lang="en-US" dirty="0"/>
              <a:t>: As we stated earlier, every individual will have separate goals, and it is better that you invest in a scheme that is suitable for you. There are several investment products, each having unique investment objectives, strategies, benchmarks and goals to achieve. So depending on your investment objective and your financial goals, you must choose a scheme that holds the potential to help you get closer to that goal.</a:t>
            </a:r>
          </a:p>
          <a:p>
            <a:r>
              <a:rPr lang="en-US" b="1" dirty="0"/>
              <a:t>Investment horizon</a:t>
            </a:r>
            <a:r>
              <a:rPr lang="en-US" dirty="0"/>
              <a:t>: Now, in order to achieve your financial goal, you need to know how many years you might possibly need in order to build the desired corpus. An investment horizon is nothing but the number of years an individual might need to have in hand in order to achieve his / her financial goals. To achieve goals like retirement corpus or to get a new home, you may need to have a long term investment horizon of at least 20 years.</a:t>
            </a:r>
          </a:p>
          <a:p>
            <a:r>
              <a:rPr lang="en-US" b="1" dirty="0"/>
              <a:t>Expense ratio</a:t>
            </a:r>
            <a:r>
              <a:rPr lang="en-US" dirty="0"/>
              <a:t>: The expense ratio levied by the fund house on a particular product might seem petty at the time of investment, but if you think from a long term perspective, this small percentage of expense ratio can become a big hurdle and have an adverse effect on your gains.</a:t>
            </a:r>
          </a:p>
          <a:p>
            <a:r>
              <a:rPr lang="en-US" b="1" dirty="0"/>
              <a:t>Track performance of the liquid fund</a:t>
            </a:r>
            <a:r>
              <a:rPr lang="en-US" dirty="0"/>
              <a:t>: If you are a new investor with very less knowledge or exposure to mutual funds industry, it is viable that you first check the track performance of the liquid fund before investing in it. If the liquid fund has given decent returns in the past, this doesn’t necessarily mean that the fund will continue delivering the same gains in future as well.</a:t>
            </a:r>
          </a:p>
          <a:p>
            <a:br>
              <a:rPr lang="en-US" dirty="0"/>
            </a:br>
            <a:endParaRPr lang="en-US" dirty="0"/>
          </a:p>
        </p:txBody>
      </p:sp>
    </p:spTree>
    <p:extLst>
      <p:ext uri="{BB962C8B-B14F-4D97-AF65-F5344CB8AC3E}">
        <p14:creationId xmlns:p14="http://schemas.microsoft.com/office/powerpoint/2010/main" val="1237847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55" y="124494"/>
            <a:ext cx="10515600" cy="250892"/>
          </a:xfrm>
        </p:spPr>
        <p:txBody>
          <a:bodyPr>
            <a:normAutofit fontScale="90000"/>
          </a:bodyPr>
          <a:lstStyle/>
          <a:p>
            <a:endParaRPr lang="en-US"/>
          </a:p>
        </p:txBody>
      </p:sp>
      <p:sp>
        <p:nvSpPr>
          <p:cNvPr id="3" name="Content Placeholder 2"/>
          <p:cNvSpPr>
            <a:spLocks noGrp="1"/>
          </p:cNvSpPr>
          <p:nvPr>
            <p:ph idx="1"/>
          </p:nvPr>
        </p:nvSpPr>
        <p:spPr>
          <a:xfrm>
            <a:off x="182880" y="712269"/>
            <a:ext cx="11916076" cy="5861786"/>
          </a:xfrm>
        </p:spPr>
        <p:txBody>
          <a:bodyPr>
            <a:normAutofit/>
          </a:bodyPr>
          <a:lstStyle/>
          <a:p>
            <a:r>
              <a:rPr lang="en-US" b="1" dirty="0"/>
              <a:t>Debt Funds</a:t>
            </a:r>
          </a:p>
          <a:p>
            <a:r>
              <a:rPr lang="en-US" dirty="0"/>
              <a:t>A debt fund is a Mutual Fund scheme that invests in fixed income instruments, Government Securities or Bonds, Commercial Papers and Debentures, Bank Certificates of Deposits and Money Market instruments like Treasury Bills, Commercial Paper, etc. that offer capital appreciation. Debt funds are also referred to as Fixed Income Funds or Bond Funds. Debt funds investing in money markets are needed to be registered with RBI. </a:t>
            </a:r>
          </a:p>
          <a:p>
            <a:r>
              <a:rPr lang="en-US" dirty="0"/>
              <a:t>A few major advantages of investing in debt funds are low cost structure, relatively stable returns, relatively high liquidity and reasonable safety. Government Securities or Bonds, Commercial Papers and Debentures, Bank Certificates of Deposits and Money Market instruments like Treasury Bills, Commercial Paper, etc.</a:t>
            </a:r>
          </a:p>
          <a:p>
            <a:r>
              <a:rPr lang="en-US" dirty="0"/>
              <a:t>Debt funds are ideal for investors who aim for regular income, but are risk-averse. Debt funds are less volatile and, hence, are less risky than equity funds. They give a better return than bank FDs and are more tax efficient.</a:t>
            </a:r>
          </a:p>
          <a:p>
            <a:r>
              <a:rPr lang="en-US" dirty="0"/>
              <a:t>Examples would be Liquid Funds, Short Term, Floating Rate, Corporate Debt, Dynamic Bond, Gilt Funds, etc.</a:t>
            </a:r>
          </a:p>
          <a:p>
            <a:r>
              <a:rPr lang="en-US" dirty="0"/>
              <a:t>Investors looking for short term risk free investments prefer these funds. However it is advisable to check the offer document and inquire in which instruments the investments are being made.</a:t>
            </a:r>
          </a:p>
          <a:p>
            <a:endParaRPr lang="en-US" dirty="0"/>
          </a:p>
        </p:txBody>
      </p:sp>
    </p:spTree>
    <p:extLst>
      <p:ext uri="{BB962C8B-B14F-4D97-AF65-F5344CB8AC3E}">
        <p14:creationId xmlns:p14="http://schemas.microsoft.com/office/powerpoint/2010/main" val="822738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627" y="96253"/>
            <a:ext cx="11267173" cy="394635"/>
          </a:xfrm>
        </p:spPr>
        <p:txBody>
          <a:bodyPr>
            <a:normAutofit fontScale="90000"/>
          </a:bodyPr>
          <a:lstStyle/>
          <a:p>
            <a:endParaRPr lang="en-US" dirty="0"/>
          </a:p>
        </p:txBody>
      </p:sp>
      <p:sp>
        <p:nvSpPr>
          <p:cNvPr id="3" name="Content Placeholder 2"/>
          <p:cNvSpPr>
            <a:spLocks noGrp="1"/>
          </p:cNvSpPr>
          <p:nvPr>
            <p:ph idx="1"/>
          </p:nvPr>
        </p:nvSpPr>
        <p:spPr>
          <a:xfrm>
            <a:off x="86626" y="632093"/>
            <a:ext cx="11925701" cy="5884210"/>
          </a:xfrm>
        </p:spPr>
        <p:txBody>
          <a:bodyPr>
            <a:normAutofit/>
          </a:bodyPr>
          <a:lstStyle/>
          <a:p>
            <a:r>
              <a:rPr lang="en-US" b="1" dirty="0"/>
              <a:t>Hybrid Funds / Balanced Funds</a:t>
            </a:r>
          </a:p>
          <a:p>
            <a:r>
              <a:rPr lang="en-US" dirty="0"/>
              <a:t>These invest in both Equities and Debt instrument (60- 40 ratio), thus offering the best of both, growth potential as well as income generation. The equity part takes care of the earnings and debt part diversifies the risk. The debt investment are primarily in bonds and G-</a:t>
            </a:r>
            <a:r>
              <a:rPr lang="en-US" dirty="0" err="1"/>
              <a:t>Secs</a:t>
            </a:r>
            <a:r>
              <a:rPr lang="en-US" dirty="0"/>
              <a:t>. Tax treatment will be as per the percentage investment in equity markets. Examples would be Aggressive Balanced Funds, Conservative Balanced Funds, Pension Plans, Child Plans and Monthly Income Plans, etc. </a:t>
            </a:r>
          </a:p>
          <a:p>
            <a:r>
              <a:rPr lang="en-US" dirty="0"/>
              <a:t>Benefits of these funds are :</a:t>
            </a:r>
          </a:p>
          <a:p>
            <a:r>
              <a:rPr lang="en-US" b="1" dirty="0"/>
              <a:t>Taxation benefits </a:t>
            </a:r>
            <a:r>
              <a:rPr lang="en-US" dirty="0"/>
              <a:t>With this investment scheme, fund managers have the option to migrate between debt and equity without presenting investors with a tax liability. If investors were to move between the funds themselves, they would be subject to taxation under capital gains. This could have resulted in a high taxation amount of about 30% if investors chose to move out from debt funds within 36 months of investing in it.</a:t>
            </a:r>
          </a:p>
          <a:p>
            <a:r>
              <a:rPr lang="en-US" b="1" dirty="0"/>
              <a:t>Risk reduction </a:t>
            </a:r>
            <a:r>
              <a:rPr lang="en-US" dirty="0"/>
              <a:t>Investing solely in equity funds can be extremely risky. For instance, during the financial crisis of 2008, there was a 50% decline in the NIFTY index from 6000 levels to 2500 levels, leading equity fund investors to incur sizeable losses. Thus, in hybrid funds, the debt instruments help to balance out the risk presented by equity funds.</a:t>
            </a:r>
          </a:p>
          <a:p>
            <a:r>
              <a:rPr lang="en-US" b="1" dirty="0"/>
              <a:t>Re-balancing of funds </a:t>
            </a:r>
            <a:r>
              <a:rPr lang="en-US" dirty="0"/>
              <a:t>There are times when the equity market is overvalued in comparison to the debt market and vice versa. In this case, with hybrid funds, investors can move between the two asset classes.</a:t>
            </a:r>
          </a:p>
          <a:p>
            <a:endParaRPr lang="en-US" dirty="0"/>
          </a:p>
          <a:p>
            <a:endParaRPr lang="en-US" dirty="0"/>
          </a:p>
          <a:p>
            <a:endParaRPr lang="en-US" dirty="0"/>
          </a:p>
        </p:txBody>
      </p:sp>
    </p:spTree>
    <p:extLst>
      <p:ext uri="{BB962C8B-B14F-4D97-AF65-F5344CB8AC3E}">
        <p14:creationId xmlns:p14="http://schemas.microsoft.com/office/powerpoint/2010/main" val="1930885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0"/>
            <a:ext cx="9206625" cy="567891"/>
          </a:xfrm>
        </p:spPr>
        <p:txBody>
          <a:bodyPr>
            <a:normAutofit fontScale="90000"/>
          </a:bodyPr>
          <a:lstStyle/>
          <a:p>
            <a:endParaRPr lang="en-US" dirty="0"/>
          </a:p>
        </p:txBody>
      </p:sp>
      <p:sp>
        <p:nvSpPr>
          <p:cNvPr id="3" name="Content Placeholder 2"/>
          <p:cNvSpPr>
            <a:spLocks noGrp="1"/>
          </p:cNvSpPr>
          <p:nvPr>
            <p:ph idx="1"/>
          </p:nvPr>
        </p:nvSpPr>
        <p:spPr>
          <a:xfrm>
            <a:off x="224947" y="861178"/>
            <a:ext cx="11825882" cy="5876506"/>
          </a:xfrm>
        </p:spPr>
        <p:txBody>
          <a:bodyPr>
            <a:normAutofit/>
          </a:bodyPr>
          <a:lstStyle/>
          <a:p>
            <a:r>
              <a:rPr lang="en-US" b="1" dirty="0"/>
              <a:t>Diversification of investment portfolio </a:t>
            </a:r>
            <a:r>
              <a:rPr lang="en-US" dirty="0"/>
              <a:t>These funds are excellent options when it comes to diversifying one’s investment portfolio. Since these funds help to </a:t>
            </a:r>
            <a:r>
              <a:rPr lang="en-US" dirty="0" err="1"/>
              <a:t>maximise</a:t>
            </a:r>
            <a:r>
              <a:rPr lang="en-US" dirty="0"/>
              <a:t> returns and yet provide a safety net against market-related risks, they present investors with the perfect option to limit their investment liabilities.</a:t>
            </a:r>
          </a:p>
          <a:p>
            <a:r>
              <a:rPr lang="en-US" b="1" dirty="0"/>
              <a:t>Protection from inflation </a:t>
            </a:r>
            <a:r>
              <a:rPr lang="en-US" dirty="0"/>
              <a:t>Since a portion of hybrid funds consists of debt assets, they can act as an inflation hedge. Especially if the investment includes international bonds, they can help to protect investors from inflation by giving them access to countries that have not been affected by it. Therefore, the diversity in one’s portfolio makes for a cushion against the sustained rise in market prices.</a:t>
            </a:r>
          </a:p>
          <a:p>
            <a:r>
              <a:rPr lang="en-US" dirty="0"/>
              <a:t>Apart from these, these funds also allow investors to withdraw money from the funds periodically without any alteration to asset allocation.</a:t>
            </a:r>
          </a:p>
          <a:p>
            <a:r>
              <a:rPr lang="en-US" b="1" dirty="0"/>
              <a:t>ELSS Funds</a:t>
            </a:r>
          </a:p>
          <a:p>
            <a:r>
              <a:rPr lang="en-US" dirty="0"/>
              <a:t>An </a:t>
            </a:r>
            <a:r>
              <a:rPr lang="en-US" b="1" dirty="0"/>
              <a:t>ELSS </a:t>
            </a:r>
            <a:r>
              <a:rPr lang="en-US" dirty="0"/>
              <a:t>is an </a:t>
            </a:r>
            <a:r>
              <a:rPr lang="en-US" i="1" dirty="0"/>
              <a:t>Equity Linked Savings Scheme</a:t>
            </a:r>
            <a:r>
              <a:rPr lang="en-US" dirty="0"/>
              <a:t>, that allows an individual or HUF a deduction from total income of up to </a:t>
            </a:r>
            <a:r>
              <a:rPr lang="en-US" dirty="0" err="1"/>
              <a:t>Rs</a:t>
            </a:r>
            <a:r>
              <a:rPr lang="en-US" dirty="0"/>
              <a:t>. 1.5 </a:t>
            </a:r>
            <a:r>
              <a:rPr lang="en-US" dirty="0" err="1"/>
              <a:t>lacs</a:t>
            </a:r>
            <a:r>
              <a:rPr lang="en-US" dirty="0"/>
              <a:t> under Sec 80C of Income Tax Act 1961.</a:t>
            </a:r>
          </a:p>
          <a:p>
            <a:r>
              <a:rPr lang="en-US" dirty="0"/>
              <a:t>Thus if an investor was to invest </a:t>
            </a:r>
            <a:r>
              <a:rPr lang="en-US" dirty="0" err="1"/>
              <a:t>Rs</a:t>
            </a:r>
            <a:r>
              <a:rPr lang="en-US" dirty="0"/>
              <a:t>. 50,000 in an ELSS, then this amount would be deducted from the total taxable income, thus reducing her tax burden.</a:t>
            </a:r>
          </a:p>
          <a:p>
            <a:r>
              <a:rPr lang="en-US" dirty="0"/>
              <a:t>These schemes have a lock-in period of three years from date of units allotment. After the lock-in period is over, the units are free to be redeemed or switched. ELSS offer both growth and dividend options. Investors can also invest through</a:t>
            </a:r>
            <a:r>
              <a:rPr lang="en-US" b="1" dirty="0"/>
              <a:t> </a:t>
            </a:r>
            <a:r>
              <a:rPr lang="en-US" dirty="0"/>
              <a:t>SIP, and investments up to ₹ 1.5 lakhs, made in a financial year are eligible for tax deduction</a:t>
            </a:r>
          </a:p>
          <a:p>
            <a:endParaRPr lang="en-US" dirty="0"/>
          </a:p>
        </p:txBody>
      </p:sp>
    </p:spTree>
    <p:extLst>
      <p:ext uri="{BB962C8B-B14F-4D97-AF65-F5344CB8AC3E}">
        <p14:creationId xmlns:p14="http://schemas.microsoft.com/office/powerpoint/2010/main" val="1838224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308" y="0"/>
            <a:ext cx="10515600" cy="269507"/>
          </a:xfrm>
        </p:spPr>
        <p:txBody>
          <a:bodyPr>
            <a:normAutofit fontScale="90000"/>
          </a:bodyPr>
          <a:lstStyle/>
          <a:p>
            <a:endParaRPr lang="en-US"/>
          </a:p>
        </p:txBody>
      </p:sp>
      <p:sp>
        <p:nvSpPr>
          <p:cNvPr id="3" name="Content Placeholder 2"/>
          <p:cNvSpPr>
            <a:spLocks noGrp="1"/>
          </p:cNvSpPr>
          <p:nvPr>
            <p:ph idx="1"/>
          </p:nvPr>
        </p:nvSpPr>
        <p:spPr>
          <a:xfrm>
            <a:off x="193307" y="567891"/>
            <a:ext cx="11857521" cy="6054290"/>
          </a:xfrm>
        </p:spPr>
        <p:txBody>
          <a:bodyPr>
            <a:normAutofit/>
          </a:bodyPr>
          <a:lstStyle/>
          <a:p>
            <a:r>
              <a:rPr lang="en-US" b="1" dirty="0"/>
              <a:t>Index Funds</a:t>
            </a:r>
          </a:p>
          <a:p>
            <a:r>
              <a:rPr lang="en-US" dirty="0"/>
              <a:t>Index Funds are passive mutual funds that mimic popular market indices. The Fund Manager doesn’t play an active role in selecting industries and stocks to build the fund’s portfolio but simply invests in all the stocks that make up the index to be followed. The weightage of the stocks in the fund closely matches the weightage of each of the stock in the index. This is passive investment </a:t>
            </a:r>
            <a:r>
              <a:rPr lang="en-US" dirty="0" err="1"/>
              <a:t>i.e</a:t>
            </a:r>
            <a:r>
              <a:rPr lang="en-US" dirty="0"/>
              <a:t> the fund manager simply copies the Index while building the fund’s portfolio and tries to maintain the portfolio in sync with its index at all times.</a:t>
            </a:r>
          </a:p>
          <a:p>
            <a:pPr fontAlgn="base"/>
            <a:r>
              <a:rPr lang="en-US" dirty="0"/>
              <a:t>For example, if an index fund follows the BSE Index as the replicating index and if it has a 20% weightage in let's say Stock A, then the index fund will also invest 20% of its assets in Stock A.</a:t>
            </a:r>
          </a:p>
          <a:p>
            <a:r>
              <a:rPr lang="en-US" dirty="0"/>
              <a:t>If the weight of a stock within the index changes, the fund manager must buy or sell units of the stock to have its weight in the portfolio aligned to that of the index. While passive management is easier to follow, the fund doesn’t always produce the same returns as that of the index due to tracking error.</a:t>
            </a:r>
          </a:p>
          <a:p>
            <a:r>
              <a:rPr lang="en-US" dirty="0"/>
              <a:t>Tracking error occurs because it is always not easy to hold the securities of the index in the same proportion and transaction costs are incurred by the fund in doing so. Despite tracking error, index funds are ideal for those who don’t want to take the risk of investing in mutual funds or individual stocks but would like to gain from exposure to the broader market.</a:t>
            </a:r>
          </a:p>
          <a:p>
            <a:endParaRPr lang="en-US" dirty="0"/>
          </a:p>
        </p:txBody>
      </p:sp>
    </p:spTree>
    <p:extLst>
      <p:ext uri="{BB962C8B-B14F-4D97-AF65-F5344CB8AC3E}">
        <p14:creationId xmlns:p14="http://schemas.microsoft.com/office/powerpoint/2010/main" val="3197795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308" y="0"/>
            <a:ext cx="10515600" cy="269507"/>
          </a:xfrm>
        </p:spPr>
        <p:txBody>
          <a:bodyPr>
            <a:normAutofit fontScale="90000"/>
          </a:bodyPr>
          <a:lstStyle/>
          <a:p>
            <a:endParaRPr lang="en-US"/>
          </a:p>
        </p:txBody>
      </p:sp>
      <p:sp>
        <p:nvSpPr>
          <p:cNvPr id="3" name="Content Placeholder 2"/>
          <p:cNvSpPr>
            <a:spLocks noGrp="1"/>
          </p:cNvSpPr>
          <p:nvPr>
            <p:ph idx="1"/>
          </p:nvPr>
        </p:nvSpPr>
        <p:spPr>
          <a:xfrm>
            <a:off x="193307" y="567891"/>
            <a:ext cx="11857521" cy="6054290"/>
          </a:xfrm>
        </p:spPr>
        <p:txBody>
          <a:bodyPr>
            <a:normAutofit/>
          </a:bodyPr>
          <a:lstStyle/>
          <a:p>
            <a:r>
              <a:rPr lang="en-US" dirty="0"/>
              <a:t>PE funds ( Private Equity Funds)</a:t>
            </a:r>
          </a:p>
          <a:p>
            <a:r>
              <a:rPr lang="en-US" dirty="0"/>
              <a:t>A private equity fund is a collective investment scheme used for making investments in various equities and debt instruments. They are usually managed by a firm or a limited liability partnership. The tenure (Investment horizon) of such funds can be anywhere between 5-10 years with an option of annual extension. One key feature of private equity funds is that the money which is pooled in for the purpose of fund investment is not traded in the stock market and is not open to every individual for subscription.</a:t>
            </a:r>
          </a:p>
          <a:p>
            <a:r>
              <a:rPr lang="en-US" dirty="0"/>
              <a:t>Since private equity funds are not available to everyone, the money is usually raised from institutional investors (HNIs &amp; Investment Banks) who can afford to invest large sums of money for longer time periods. A team of investment professionals from a particular private equity firm raise and manage the funds, where they </a:t>
            </a:r>
            <a:r>
              <a:rPr lang="en-US" dirty="0" err="1"/>
              <a:t>utilise</a:t>
            </a:r>
            <a:r>
              <a:rPr lang="en-US" dirty="0"/>
              <a:t> this money for raising new capital, future acquisitions, funding startups or new technology, investing in other private companies or making the existing fund stronger. Private equity funds represent an excellent opportunity for a high rate of return.</a:t>
            </a:r>
          </a:p>
          <a:p>
            <a:r>
              <a:rPr lang="en-US" dirty="0"/>
              <a:t>Quant Funds</a:t>
            </a:r>
          </a:p>
          <a:p>
            <a:r>
              <a:rPr lang="en-US" dirty="0"/>
              <a:t>A quant fund makes investment decisions based on the use of advanced mathematical models and quantitative analysis rather than fundamental analysis. Managers utilize algorithms and custom-built computer models to pick their investments. As such, they don't use the experience, judgment, or opinions of human managers to make investment decisions. Investors are turning to and sticking with quantitative analysis within funds because of the rising availability of market data. </a:t>
            </a:r>
          </a:p>
        </p:txBody>
      </p:sp>
    </p:spTree>
    <p:extLst>
      <p:ext uri="{BB962C8B-B14F-4D97-AF65-F5344CB8AC3E}">
        <p14:creationId xmlns:p14="http://schemas.microsoft.com/office/powerpoint/2010/main" val="993455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308" y="0"/>
            <a:ext cx="10515600" cy="269507"/>
          </a:xfrm>
        </p:spPr>
        <p:txBody>
          <a:bodyPr>
            <a:normAutofit fontScale="90000"/>
          </a:bodyPr>
          <a:lstStyle/>
          <a:p>
            <a:endParaRPr lang="en-US"/>
          </a:p>
        </p:txBody>
      </p:sp>
      <p:sp>
        <p:nvSpPr>
          <p:cNvPr id="3" name="Content Placeholder 2"/>
          <p:cNvSpPr>
            <a:spLocks noGrp="1"/>
          </p:cNvSpPr>
          <p:nvPr>
            <p:ph idx="1"/>
          </p:nvPr>
        </p:nvSpPr>
        <p:spPr>
          <a:xfrm>
            <a:off x="193307" y="567891"/>
            <a:ext cx="11857521" cy="6054290"/>
          </a:xfrm>
        </p:spPr>
        <p:txBody>
          <a:bodyPr>
            <a:normAutofit lnSpcReduction="10000"/>
          </a:bodyPr>
          <a:lstStyle/>
          <a:p>
            <a:r>
              <a:rPr lang="en-US" dirty="0"/>
              <a:t>Quant funds are also known for building sophisticated models around momentum, quality, value, and financial strength using proprietary algorithms developed through advanced software programs.  These funds can fail as they are largely based on historical events and the past doesn't always repeat itself in the future. Advantages include low cost, flawless calculations, non dependence on human factors, shifting of fund managers.</a:t>
            </a:r>
          </a:p>
          <a:p>
            <a:r>
              <a:rPr lang="en-US" dirty="0"/>
              <a:t>Arbitrage funds </a:t>
            </a:r>
          </a:p>
          <a:p>
            <a:r>
              <a:rPr lang="en-US" dirty="0"/>
              <a:t>Arbitrage funds work on the mispricing of equity shares in the spot and futures market. Mostly, it takes advantage of the price differences between current and future securities to generate maximum returns. The fund manager simultaneously buys shares in the cash market and sells it in futures or derivatives markets. </a:t>
            </a:r>
          </a:p>
          <a:p>
            <a:r>
              <a:rPr lang="en-US" dirty="0" err="1"/>
              <a:t>E.g</a:t>
            </a:r>
            <a:r>
              <a:rPr lang="en-US" dirty="0"/>
              <a:t> : Suppose the </a:t>
            </a:r>
            <a:r>
              <a:rPr lang="en-US" dirty="0">
                <a:solidFill>
                  <a:schemeClr val="tx1"/>
                </a:solidFill>
                <a:hlinkClick r:id="rId2">
                  <a:extLst>
                    <a:ext uri="{A12FA001-AC4F-418D-AE19-62706E023703}">
                      <ahyp:hlinkClr xmlns:ahyp="http://schemas.microsoft.com/office/drawing/2018/hyperlinkcolor" val="tx"/>
                    </a:ext>
                  </a:extLst>
                </a:hlinkClick>
              </a:rPr>
              <a:t>equity share</a:t>
            </a:r>
            <a:r>
              <a:rPr lang="en-US" dirty="0"/>
              <a:t> of a company ABC trades in the cash market at Rs 1,220 and in the future market at Rs 1,235. Fund manager buys ABC shares from the cash market at Rs 1,220 and sorts a futures contract to sell the shares at Rs 1,235. Towards the end of the month when the prices coincide, the fund manager will sell the shares in the futures market and generate a risk-free profit of Rs 15 per share less the transaction costs. Converse is also true.</a:t>
            </a:r>
          </a:p>
          <a:p>
            <a:r>
              <a:rPr lang="en-US" dirty="0"/>
              <a:t>These funds take advantage of the markets to generate profits for the investors over a medium time horizon. This will handle the volatility risk that may arise due to equity exposure. Also, the fund manager allocates the remaining assets in the high-credit quality debt securities such as zero-coupon bonds, debentures, and term deposits.</a:t>
            </a:r>
          </a:p>
          <a:p>
            <a:r>
              <a:rPr lang="en-US" dirty="0"/>
              <a:t>These funds are apt for those investors who are looking to have equity exposure but are worried about the risk associated with the </a:t>
            </a:r>
            <a:r>
              <a:rPr lang="en-US"/>
              <a:t>same.Arbitrage</a:t>
            </a:r>
            <a:r>
              <a:rPr lang="en-US" dirty="0"/>
              <a:t> funds are a safe option for risk-averse individuals to safely park their surplus funds when there is a persistent fluctuation in the market.</a:t>
            </a:r>
          </a:p>
          <a:p>
            <a:endParaRPr lang="en-US" dirty="0"/>
          </a:p>
        </p:txBody>
      </p:sp>
    </p:spTree>
    <p:extLst>
      <p:ext uri="{BB962C8B-B14F-4D97-AF65-F5344CB8AC3E}">
        <p14:creationId xmlns:p14="http://schemas.microsoft.com/office/powerpoint/2010/main" val="2795965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308" y="0"/>
            <a:ext cx="10515600" cy="269507"/>
          </a:xfrm>
        </p:spPr>
        <p:txBody>
          <a:bodyPr>
            <a:normAutofit fontScale="90000"/>
          </a:bodyPr>
          <a:lstStyle/>
          <a:p>
            <a:endParaRPr lang="en-US"/>
          </a:p>
        </p:txBody>
      </p:sp>
      <p:sp>
        <p:nvSpPr>
          <p:cNvPr id="3" name="Content Placeholder 2"/>
          <p:cNvSpPr>
            <a:spLocks noGrp="1"/>
          </p:cNvSpPr>
          <p:nvPr>
            <p:ph idx="1"/>
          </p:nvPr>
        </p:nvSpPr>
        <p:spPr>
          <a:xfrm>
            <a:off x="193307" y="567891"/>
            <a:ext cx="11857521" cy="6054290"/>
          </a:xfrm>
        </p:spPr>
        <p:txBody>
          <a:bodyPr>
            <a:normAutofit/>
          </a:bodyPr>
          <a:lstStyle/>
          <a:p>
            <a:r>
              <a:rPr lang="en-US" b="1" dirty="0"/>
              <a:t>Sectoral funds</a:t>
            </a:r>
          </a:p>
          <a:p>
            <a:r>
              <a:rPr lang="en-US" dirty="0"/>
              <a:t>A sectoral fund is an equity fund that invests the money of investors in businesses belonging to the same industry or sector. These funds let investors take exposure in specific sectors of the economy by putting all their money in companies of the same sector.</a:t>
            </a:r>
          </a:p>
          <a:p>
            <a:r>
              <a:rPr lang="en-US" dirty="0"/>
              <a:t>Sectoral funds invest in companies of all sizes from large-cap to mid-cap to small-cap , 80% of the fund's total assets in equity and equity-related instruments of a particular sector.</a:t>
            </a:r>
          </a:p>
          <a:p>
            <a:r>
              <a:rPr lang="en-US" dirty="0"/>
              <a:t>Advantage is gain in specific times depending upon economic conditions.</a:t>
            </a:r>
          </a:p>
          <a:p>
            <a:r>
              <a:rPr lang="en-US" dirty="0"/>
              <a:t>Investors who may be interested in sectoral funds are : </a:t>
            </a:r>
          </a:p>
          <a:p>
            <a:r>
              <a:rPr lang="en-US" dirty="0"/>
              <a:t>Investors willing to take High Risk, </a:t>
            </a:r>
            <a:r>
              <a:rPr lang="en-IN" dirty="0"/>
              <a:t>Well-Informed and Active Investors, </a:t>
            </a:r>
            <a:r>
              <a:rPr lang="en-US" dirty="0"/>
              <a:t>Investors Looking to Make Tactical Allocation</a:t>
            </a:r>
            <a:r>
              <a:rPr lang="en-US"/>
              <a:t>, </a:t>
            </a:r>
            <a:endParaRPr lang="en-US" dirty="0"/>
          </a:p>
          <a:p>
            <a:r>
              <a:rPr lang="en-US" dirty="0"/>
              <a:t>Disadvantage : Lack of diversification, risk of economic downturn.</a:t>
            </a:r>
          </a:p>
          <a:p>
            <a:r>
              <a:rPr lang="en-US" dirty="0"/>
              <a:t>I</a:t>
            </a:r>
            <a:r>
              <a:rPr lang="en-US" b="1" dirty="0"/>
              <a:t>nternational Equity Funds</a:t>
            </a:r>
            <a:r>
              <a:rPr lang="en-US" dirty="0"/>
              <a:t> </a:t>
            </a:r>
          </a:p>
          <a:p>
            <a:r>
              <a:rPr lang="en-US" dirty="0"/>
              <a:t>International funds are equity funds that invest in stocks of companies listed outside of India. These funds help you invest in some of the biggest companies in the world.</a:t>
            </a:r>
          </a:p>
          <a:p>
            <a:r>
              <a:rPr lang="en-US" dirty="0"/>
              <a:t>Advantages : Get exposure to global leaders like Facebook and Google, Good way to reduce portfolio risk as markets around the world rarely go down together, Suitable for goals which are at least 5 years away</a:t>
            </a:r>
          </a:p>
          <a:p>
            <a:endParaRPr lang="en-US" dirty="0"/>
          </a:p>
        </p:txBody>
      </p:sp>
    </p:spTree>
    <p:extLst>
      <p:ext uri="{BB962C8B-B14F-4D97-AF65-F5344CB8AC3E}">
        <p14:creationId xmlns:p14="http://schemas.microsoft.com/office/powerpoint/2010/main" val="2455378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1108</TotalTime>
  <Words>5164</Words>
  <Application>Microsoft Office PowerPoint</Application>
  <PresentationFormat>Widescreen</PresentationFormat>
  <Paragraphs>156</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Trebuchet MS</vt:lpstr>
      <vt:lpstr>ubuntulight</vt:lpstr>
      <vt:lpstr>Wingdings 3</vt:lpstr>
      <vt:lpstr>Facet</vt:lpstr>
      <vt:lpstr>MUTUAL FUND PRODUCTS</vt:lpstr>
      <vt:lpstr>TYPES OF MUTUAL FUNDS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Liquid Funds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MUTUAL FUND PRODUCTS</dc:title>
  <dc:creator>Dell Ins3501</dc:creator>
  <cp:lastModifiedBy>Dell Ins3501</cp:lastModifiedBy>
  <cp:revision>18</cp:revision>
  <dcterms:created xsi:type="dcterms:W3CDTF">2021-12-09T01:51:15Z</dcterms:created>
  <dcterms:modified xsi:type="dcterms:W3CDTF">2022-01-08T05:24:29Z</dcterms:modified>
</cp:coreProperties>
</file>