
<file path=[Content_Types].xml><?xml version="1.0" encoding="utf-8"?>
<Types xmlns="http://schemas.openxmlformats.org/package/2006/content-types">
  <Default Extension="emf" ContentType="image/x-emf"/>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74" r:id="rId5"/>
    <p:sldId id="260" r:id="rId6"/>
    <p:sldId id="275" r:id="rId7"/>
    <p:sldId id="276" r:id="rId8"/>
    <p:sldId id="261" r:id="rId9"/>
    <p:sldId id="262" r:id="rId10"/>
    <p:sldId id="263" r:id="rId11"/>
    <p:sldId id="264" r:id="rId12"/>
    <p:sldId id="265" r:id="rId13"/>
    <p:sldId id="266" r:id="rId14"/>
    <p:sldId id="267" r:id="rId15"/>
    <p:sldId id="277" r:id="rId16"/>
    <p:sldId id="278" r:id="rId17"/>
    <p:sldId id="279" r:id="rId18"/>
    <p:sldId id="283" r:id="rId19"/>
    <p:sldId id="281" r:id="rId20"/>
    <p:sldId id="286" r:id="rId21"/>
    <p:sldId id="287" r:id="rId22"/>
    <p:sldId id="288" r:id="rId23"/>
    <p:sldId id="26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948"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viewProps" Target="viewProps.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theme" Target="theme/theme1.xml" /></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473D05-1367-47B0-BD41-1FBDBE9CF6BC}" type="doc">
      <dgm:prSet loTypeId="urn:microsoft.com/office/officeart/2005/8/layout/list1" loCatId="list" qsTypeId="urn:microsoft.com/office/officeart/2005/8/quickstyle/simple1" qsCatId="simple" csTypeId="urn:microsoft.com/office/officeart/2005/8/colors/colorful1#3" csCatId="colorful" phldr="1"/>
      <dgm:spPr/>
      <dgm:t>
        <a:bodyPr/>
        <a:lstStyle/>
        <a:p>
          <a:endParaRPr lang="en-IN"/>
        </a:p>
      </dgm:t>
    </dgm:pt>
    <dgm:pt modelId="{E89EB04F-EA8E-4E73-9EAF-C1812CD076FC}">
      <dgm:prSet phldrT="[Text]"/>
      <dgm:spPr/>
      <dgm:t>
        <a:bodyPr/>
        <a:lstStyle/>
        <a:p>
          <a:r>
            <a:rPr lang="en-US" dirty="0"/>
            <a:t>Gross and Net Working Capital</a:t>
          </a:r>
          <a:endParaRPr lang="en-IN" dirty="0"/>
        </a:p>
      </dgm:t>
    </dgm:pt>
    <dgm:pt modelId="{A23C5E1B-79DE-4242-9E13-23D41948F21C}" type="parTrans" cxnId="{BF780A0A-84B0-4437-B665-C0385CBFBD95}">
      <dgm:prSet/>
      <dgm:spPr/>
      <dgm:t>
        <a:bodyPr/>
        <a:lstStyle/>
        <a:p>
          <a:endParaRPr lang="en-IN"/>
        </a:p>
      </dgm:t>
    </dgm:pt>
    <dgm:pt modelId="{A45FED15-1A59-494C-95E2-AB876E3273A4}" type="sibTrans" cxnId="{BF780A0A-84B0-4437-B665-C0385CBFBD95}">
      <dgm:prSet/>
      <dgm:spPr/>
      <dgm:t>
        <a:bodyPr/>
        <a:lstStyle/>
        <a:p>
          <a:endParaRPr lang="en-IN"/>
        </a:p>
      </dgm:t>
    </dgm:pt>
    <dgm:pt modelId="{8EF9402F-9C0F-472C-A6B9-116F9DB5C92D}">
      <dgm:prSet phldrT="[Text]"/>
      <dgm:spPr/>
      <dgm:t>
        <a:bodyPr/>
        <a:lstStyle/>
        <a:p>
          <a:r>
            <a:rPr lang="en-US" dirty="0"/>
            <a:t>Permanent &amp; Temporary Working  Capital</a:t>
          </a:r>
          <a:endParaRPr lang="en-IN" dirty="0"/>
        </a:p>
      </dgm:t>
    </dgm:pt>
    <dgm:pt modelId="{0B0E0B93-3F7A-4CE2-8B56-0CA3753B9234}" type="parTrans" cxnId="{CE834461-8897-4667-8143-8CA043FBDAF2}">
      <dgm:prSet/>
      <dgm:spPr/>
      <dgm:t>
        <a:bodyPr/>
        <a:lstStyle/>
        <a:p>
          <a:endParaRPr lang="en-IN"/>
        </a:p>
      </dgm:t>
    </dgm:pt>
    <dgm:pt modelId="{1A61F322-BF4E-4F4C-88ED-F72D59188710}" type="sibTrans" cxnId="{CE834461-8897-4667-8143-8CA043FBDAF2}">
      <dgm:prSet/>
      <dgm:spPr/>
      <dgm:t>
        <a:bodyPr/>
        <a:lstStyle/>
        <a:p>
          <a:endParaRPr lang="en-IN"/>
        </a:p>
      </dgm:t>
    </dgm:pt>
    <dgm:pt modelId="{FB0FA05A-5F7F-4231-B1A1-966852229E98}">
      <dgm:prSet phldrT="[Text]"/>
      <dgm:spPr/>
      <dgm:t>
        <a:bodyPr/>
        <a:lstStyle/>
        <a:p>
          <a:r>
            <a:rPr lang="en-US" dirty="0"/>
            <a:t>Balance Sheet Working Capital &amp; Cash Working Capital </a:t>
          </a:r>
          <a:endParaRPr lang="en-IN" dirty="0"/>
        </a:p>
      </dgm:t>
    </dgm:pt>
    <dgm:pt modelId="{E0364E66-235F-491C-8A38-84B8C7F70F59}" type="parTrans" cxnId="{029D2D4C-7A0D-4602-8AF8-752390F6DC0A}">
      <dgm:prSet/>
      <dgm:spPr/>
      <dgm:t>
        <a:bodyPr/>
        <a:lstStyle/>
        <a:p>
          <a:endParaRPr lang="en-IN"/>
        </a:p>
      </dgm:t>
    </dgm:pt>
    <dgm:pt modelId="{28662FE1-81C7-415E-8301-DE8DD6294590}" type="sibTrans" cxnId="{029D2D4C-7A0D-4602-8AF8-752390F6DC0A}">
      <dgm:prSet/>
      <dgm:spPr/>
      <dgm:t>
        <a:bodyPr/>
        <a:lstStyle/>
        <a:p>
          <a:endParaRPr lang="en-IN"/>
        </a:p>
      </dgm:t>
    </dgm:pt>
    <dgm:pt modelId="{D887A7F0-2D00-4474-B2E3-3FB600A6D58F}">
      <dgm:prSet/>
      <dgm:spPr/>
      <dgm:t>
        <a:bodyPr/>
        <a:lstStyle/>
        <a:p>
          <a:r>
            <a:rPr lang="en-US" dirty="0"/>
            <a:t>Positive &amp; Negative Working Capital</a:t>
          </a:r>
          <a:endParaRPr lang="en-IN" dirty="0"/>
        </a:p>
      </dgm:t>
    </dgm:pt>
    <dgm:pt modelId="{5DFF4F41-F70B-4C0C-BE5C-4281AD339E6D}" type="parTrans" cxnId="{53D2BD33-C0A6-4ED4-87B1-A61072F605D9}">
      <dgm:prSet/>
      <dgm:spPr/>
      <dgm:t>
        <a:bodyPr/>
        <a:lstStyle/>
        <a:p>
          <a:endParaRPr lang="en-IN"/>
        </a:p>
      </dgm:t>
    </dgm:pt>
    <dgm:pt modelId="{92C3DFFD-2D41-41FE-9E81-D6A209BAEA86}" type="sibTrans" cxnId="{53D2BD33-C0A6-4ED4-87B1-A61072F605D9}">
      <dgm:prSet/>
      <dgm:spPr/>
      <dgm:t>
        <a:bodyPr/>
        <a:lstStyle/>
        <a:p>
          <a:endParaRPr lang="en-IN"/>
        </a:p>
      </dgm:t>
    </dgm:pt>
    <dgm:pt modelId="{C9D7E3E4-583B-497D-8C2F-51CDC0914679}" type="pres">
      <dgm:prSet presAssocID="{A6473D05-1367-47B0-BD41-1FBDBE9CF6BC}" presName="linear" presStyleCnt="0">
        <dgm:presLayoutVars>
          <dgm:dir/>
          <dgm:animLvl val="lvl"/>
          <dgm:resizeHandles val="exact"/>
        </dgm:presLayoutVars>
      </dgm:prSet>
      <dgm:spPr/>
    </dgm:pt>
    <dgm:pt modelId="{C088E355-9E19-49A5-8C70-89D074770F0A}" type="pres">
      <dgm:prSet presAssocID="{E89EB04F-EA8E-4E73-9EAF-C1812CD076FC}" presName="parentLin" presStyleCnt="0"/>
      <dgm:spPr/>
    </dgm:pt>
    <dgm:pt modelId="{8005E3E8-5318-4C27-911D-EBA06F40BB98}" type="pres">
      <dgm:prSet presAssocID="{E89EB04F-EA8E-4E73-9EAF-C1812CD076FC}" presName="parentLeftMargin" presStyleLbl="node1" presStyleIdx="0" presStyleCnt="4"/>
      <dgm:spPr/>
    </dgm:pt>
    <dgm:pt modelId="{EF604159-9E70-48C5-910F-A0B1D644351A}" type="pres">
      <dgm:prSet presAssocID="{E89EB04F-EA8E-4E73-9EAF-C1812CD076FC}" presName="parentText" presStyleLbl="node1" presStyleIdx="0" presStyleCnt="4">
        <dgm:presLayoutVars>
          <dgm:chMax val="0"/>
          <dgm:bulletEnabled val="1"/>
        </dgm:presLayoutVars>
      </dgm:prSet>
      <dgm:spPr/>
    </dgm:pt>
    <dgm:pt modelId="{B28ED6A4-529B-4C7F-9AAD-244D9F1435BC}" type="pres">
      <dgm:prSet presAssocID="{E89EB04F-EA8E-4E73-9EAF-C1812CD076FC}" presName="negativeSpace" presStyleCnt="0"/>
      <dgm:spPr/>
    </dgm:pt>
    <dgm:pt modelId="{2BA80D9D-1F3D-42A8-81A5-7F7C75294D92}" type="pres">
      <dgm:prSet presAssocID="{E89EB04F-EA8E-4E73-9EAF-C1812CD076FC}" presName="childText" presStyleLbl="conFgAcc1" presStyleIdx="0" presStyleCnt="4">
        <dgm:presLayoutVars>
          <dgm:bulletEnabled val="1"/>
        </dgm:presLayoutVars>
      </dgm:prSet>
      <dgm:spPr/>
    </dgm:pt>
    <dgm:pt modelId="{4595FCD9-EA4E-4498-93E6-6F8728D009C1}" type="pres">
      <dgm:prSet presAssocID="{A45FED15-1A59-494C-95E2-AB876E3273A4}" presName="spaceBetweenRectangles" presStyleCnt="0"/>
      <dgm:spPr/>
    </dgm:pt>
    <dgm:pt modelId="{0671913A-CD19-4FC8-9EC2-A1B64AC2A4F2}" type="pres">
      <dgm:prSet presAssocID="{8EF9402F-9C0F-472C-A6B9-116F9DB5C92D}" presName="parentLin" presStyleCnt="0"/>
      <dgm:spPr/>
    </dgm:pt>
    <dgm:pt modelId="{39759C07-801C-47BB-AC2C-9E426FB7A444}" type="pres">
      <dgm:prSet presAssocID="{8EF9402F-9C0F-472C-A6B9-116F9DB5C92D}" presName="parentLeftMargin" presStyleLbl="node1" presStyleIdx="0" presStyleCnt="4"/>
      <dgm:spPr/>
    </dgm:pt>
    <dgm:pt modelId="{E002409F-8FD1-4C5B-8EB8-B01DACC2FE90}" type="pres">
      <dgm:prSet presAssocID="{8EF9402F-9C0F-472C-A6B9-116F9DB5C92D}" presName="parentText" presStyleLbl="node1" presStyleIdx="1" presStyleCnt="4">
        <dgm:presLayoutVars>
          <dgm:chMax val="0"/>
          <dgm:bulletEnabled val="1"/>
        </dgm:presLayoutVars>
      </dgm:prSet>
      <dgm:spPr/>
    </dgm:pt>
    <dgm:pt modelId="{E2659568-5104-4EEA-8C68-8B2240879E06}" type="pres">
      <dgm:prSet presAssocID="{8EF9402F-9C0F-472C-A6B9-116F9DB5C92D}" presName="negativeSpace" presStyleCnt="0"/>
      <dgm:spPr/>
    </dgm:pt>
    <dgm:pt modelId="{9FC3E16E-0B08-40D9-BA05-31A6EC7C98D0}" type="pres">
      <dgm:prSet presAssocID="{8EF9402F-9C0F-472C-A6B9-116F9DB5C92D}" presName="childText" presStyleLbl="conFgAcc1" presStyleIdx="1" presStyleCnt="4">
        <dgm:presLayoutVars>
          <dgm:bulletEnabled val="1"/>
        </dgm:presLayoutVars>
      </dgm:prSet>
      <dgm:spPr/>
    </dgm:pt>
    <dgm:pt modelId="{A8C73237-3F7C-4772-9E1C-B0128A509CE2}" type="pres">
      <dgm:prSet presAssocID="{1A61F322-BF4E-4F4C-88ED-F72D59188710}" presName="spaceBetweenRectangles" presStyleCnt="0"/>
      <dgm:spPr/>
    </dgm:pt>
    <dgm:pt modelId="{47E7C96A-E955-4E4C-A28B-071A99F2FCF8}" type="pres">
      <dgm:prSet presAssocID="{FB0FA05A-5F7F-4231-B1A1-966852229E98}" presName="parentLin" presStyleCnt="0"/>
      <dgm:spPr/>
    </dgm:pt>
    <dgm:pt modelId="{9F92C383-164E-461A-9FEE-841DC726034F}" type="pres">
      <dgm:prSet presAssocID="{FB0FA05A-5F7F-4231-B1A1-966852229E98}" presName="parentLeftMargin" presStyleLbl="node1" presStyleIdx="1" presStyleCnt="4"/>
      <dgm:spPr/>
    </dgm:pt>
    <dgm:pt modelId="{F146BD82-256D-45D3-AF5F-F2D4AB78C7D2}" type="pres">
      <dgm:prSet presAssocID="{FB0FA05A-5F7F-4231-B1A1-966852229E98}" presName="parentText" presStyleLbl="node1" presStyleIdx="2" presStyleCnt="4">
        <dgm:presLayoutVars>
          <dgm:chMax val="0"/>
          <dgm:bulletEnabled val="1"/>
        </dgm:presLayoutVars>
      </dgm:prSet>
      <dgm:spPr/>
    </dgm:pt>
    <dgm:pt modelId="{901DD58E-02CD-4346-A52C-16EB9E4298E5}" type="pres">
      <dgm:prSet presAssocID="{FB0FA05A-5F7F-4231-B1A1-966852229E98}" presName="negativeSpace" presStyleCnt="0"/>
      <dgm:spPr/>
    </dgm:pt>
    <dgm:pt modelId="{79BAA699-B657-41D6-B125-66B5286D2D4D}" type="pres">
      <dgm:prSet presAssocID="{FB0FA05A-5F7F-4231-B1A1-966852229E98}" presName="childText" presStyleLbl="conFgAcc1" presStyleIdx="2" presStyleCnt="4">
        <dgm:presLayoutVars>
          <dgm:bulletEnabled val="1"/>
        </dgm:presLayoutVars>
      </dgm:prSet>
      <dgm:spPr/>
    </dgm:pt>
    <dgm:pt modelId="{F5E5CCF4-8760-4CC2-B215-E500BE33EC7A}" type="pres">
      <dgm:prSet presAssocID="{28662FE1-81C7-415E-8301-DE8DD6294590}" presName="spaceBetweenRectangles" presStyleCnt="0"/>
      <dgm:spPr/>
    </dgm:pt>
    <dgm:pt modelId="{95F58C0F-B322-45D1-982F-74975E37F825}" type="pres">
      <dgm:prSet presAssocID="{D887A7F0-2D00-4474-B2E3-3FB600A6D58F}" presName="parentLin" presStyleCnt="0"/>
      <dgm:spPr/>
    </dgm:pt>
    <dgm:pt modelId="{D1C0D286-B953-4F87-A2C0-2532BB52BA51}" type="pres">
      <dgm:prSet presAssocID="{D887A7F0-2D00-4474-B2E3-3FB600A6D58F}" presName="parentLeftMargin" presStyleLbl="node1" presStyleIdx="2" presStyleCnt="4"/>
      <dgm:spPr/>
    </dgm:pt>
    <dgm:pt modelId="{C59DB3B8-FF86-4810-8958-C9D5D923A40B}" type="pres">
      <dgm:prSet presAssocID="{D887A7F0-2D00-4474-B2E3-3FB600A6D58F}" presName="parentText" presStyleLbl="node1" presStyleIdx="3" presStyleCnt="4">
        <dgm:presLayoutVars>
          <dgm:chMax val="0"/>
          <dgm:bulletEnabled val="1"/>
        </dgm:presLayoutVars>
      </dgm:prSet>
      <dgm:spPr/>
    </dgm:pt>
    <dgm:pt modelId="{9A3BA0CB-79D8-4A7D-A685-9337D671ED29}" type="pres">
      <dgm:prSet presAssocID="{D887A7F0-2D00-4474-B2E3-3FB600A6D58F}" presName="negativeSpace" presStyleCnt="0"/>
      <dgm:spPr/>
    </dgm:pt>
    <dgm:pt modelId="{F09EA679-305F-4923-AF39-BEC919DA96DD}" type="pres">
      <dgm:prSet presAssocID="{D887A7F0-2D00-4474-B2E3-3FB600A6D58F}" presName="childText" presStyleLbl="conFgAcc1" presStyleIdx="3" presStyleCnt="4">
        <dgm:presLayoutVars>
          <dgm:bulletEnabled val="1"/>
        </dgm:presLayoutVars>
      </dgm:prSet>
      <dgm:spPr/>
    </dgm:pt>
  </dgm:ptLst>
  <dgm:cxnLst>
    <dgm:cxn modelId="{97C17201-93C5-45D5-BBC8-CBFA1201FA3C}" type="presOf" srcId="{8EF9402F-9C0F-472C-A6B9-116F9DB5C92D}" destId="{E002409F-8FD1-4C5B-8EB8-B01DACC2FE90}" srcOrd="1" destOrd="0" presId="urn:microsoft.com/office/officeart/2005/8/layout/list1"/>
    <dgm:cxn modelId="{BF780A0A-84B0-4437-B665-C0385CBFBD95}" srcId="{A6473D05-1367-47B0-BD41-1FBDBE9CF6BC}" destId="{E89EB04F-EA8E-4E73-9EAF-C1812CD076FC}" srcOrd="0" destOrd="0" parTransId="{A23C5E1B-79DE-4242-9E13-23D41948F21C}" sibTransId="{A45FED15-1A59-494C-95E2-AB876E3273A4}"/>
    <dgm:cxn modelId="{2F108F1D-DD0A-487C-B4BD-F70BD428286B}" type="presOf" srcId="{D887A7F0-2D00-4474-B2E3-3FB600A6D58F}" destId="{C59DB3B8-FF86-4810-8958-C9D5D923A40B}" srcOrd="1" destOrd="0" presId="urn:microsoft.com/office/officeart/2005/8/layout/list1"/>
    <dgm:cxn modelId="{53D2BD33-C0A6-4ED4-87B1-A61072F605D9}" srcId="{A6473D05-1367-47B0-BD41-1FBDBE9CF6BC}" destId="{D887A7F0-2D00-4474-B2E3-3FB600A6D58F}" srcOrd="3" destOrd="0" parTransId="{5DFF4F41-F70B-4C0C-BE5C-4281AD339E6D}" sibTransId="{92C3DFFD-2D41-41FE-9E81-D6A209BAEA86}"/>
    <dgm:cxn modelId="{2DF28C3F-34D6-4576-AF0B-D6E04160A55B}" type="presOf" srcId="{E89EB04F-EA8E-4E73-9EAF-C1812CD076FC}" destId="{8005E3E8-5318-4C27-911D-EBA06F40BB98}" srcOrd="0" destOrd="0" presId="urn:microsoft.com/office/officeart/2005/8/layout/list1"/>
    <dgm:cxn modelId="{CE834461-8897-4667-8143-8CA043FBDAF2}" srcId="{A6473D05-1367-47B0-BD41-1FBDBE9CF6BC}" destId="{8EF9402F-9C0F-472C-A6B9-116F9DB5C92D}" srcOrd="1" destOrd="0" parTransId="{0B0E0B93-3F7A-4CE2-8B56-0CA3753B9234}" sibTransId="{1A61F322-BF4E-4F4C-88ED-F72D59188710}"/>
    <dgm:cxn modelId="{5D57AE48-7C8A-4DB6-B685-9C32A2ED9675}" type="presOf" srcId="{FB0FA05A-5F7F-4231-B1A1-966852229E98}" destId="{F146BD82-256D-45D3-AF5F-F2D4AB78C7D2}" srcOrd="1" destOrd="0" presId="urn:microsoft.com/office/officeart/2005/8/layout/list1"/>
    <dgm:cxn modelId="{029D2D4C-7A0D-4602-8AF8-752390F6DC0A}" srcId="{A6473D05-1367-47B0-BD41-1FBDBE9CF6BC}" destId="{FB0FA05A-5F7F-4231-B1A1-966852229E98}" srcOrd="2" destOrd="0" parTransId="{E0364E66-235F-491C-8A38-84B8C7F70F59}" sibTransId="{28662FE1-81C7-415E-8301-DE8DD6294590}"/>
    <dgm:cxn modelId="{DF86848E-F7B9-42B1-A52A-068458C397B4}" type="presOf" srcId="{FB0FA05A-5F7F-4231-B1A1-966852229E98}" destId="{9F92C383-164E-461A-9FEE-841DC726034F}" srcOrd="0" destOrd="0" presId="urn:microsoft.com/office/officeart/2005/8/layout/list1"/>
    <dgm:cxn modelId="{22818F9F-A421-4E69-9DCA-D630C61A0A2D}" type="presOf" srcId="{D887A7F0-2D00-4474-B2E3-3FB600A6D58F}" destId="{D1C0D286-B953-4F87-A2C0-2532BB52BA51}" srcOrd="0" destOrd="0" presId="urn:microsoft.com/office/officeart/2005/8/layout/list1"/>
    <dgm:cxn modelId="{E5C64DA2-84ED-4747-8FC2-A6D0DA46B2AA}" type="presOf" srcId="{E89EB04F-EA8E-4E73-9EAF-C1812CD076FC}" destId="{EF604159-9E70-48C5-910F-A0B1D644351A}" srcOrd="1" destOrd="0" presId="urn:microsoft.com/office/officeart/2005/8/layout/list1"/>
    <dgm:cxn modelId="{396ABAA6-B57B-4E56-AA1A-BEB2F83FEA44}" type="presOf" srcId="{8EF9402F-9C0F-472C-A6B9-116F9DB5C92D}" destId="{39759C07-801C-47BB-AC2C-9E426FB7A444}" srcOrd="0" destOrd="0" presId="urn:microsoft.com/office/officeart/2005/8/layout/list1"/>
    <dgm:cxn modelId="{430FC8EC-C6D6-4992-A334-17F069F35AE3}" type="presOf" srcId="{A6473D05-1367-47B0-BD41-1FBDBE9CF6BC}" destId="{C9D7E3E4-583B-497D-8C2F-51CDC0914679}" srcOrd="0" destOrd="0" presId="urn:microsoft.com/office/officeart/2005/8/layout/list1"/>
    <dgm:cxn modelId="{002146AC-B85A-4BA1-913D-C47ADABC10F1}" type="presParOf" srcId="{C9D7E3E4-583B-497D-8C2F-51CDC0914679}" destId="{C088E355-9E19-49A5-8C70-89D074770F0A}" srcOrd="0" destOrd="0" presId="urn:microsoft.com/office/officeart/2005/8/layout/list1"/>
    <dgm:cxn modelId="{8973FADC-4894-4B62-B5E8-9F7553E0BE88}" type="presParOf" srcId="{C088E355-9E19-49A5-8C70-89D074770F0A}" destId="{8005E3E8-5318-4C27-911D-EBA06F40BB98}" srcOrd="0" destOrd="0" presId="urn:microsoft.com/office/officeart/2005/8/layout/list1"/>
    <dgm:cxn modelId="{C8A2782C-3660-4DCB-A2F1-3069F086176D}" type="presParOf" srcId="{C088E355-9E19-49A5-8C70-89D074770F0A}" destId="{EF604159-9E70-48C5-910F-A0B1D644351A}" srcOrd="1" destOrd="0" presId="urn:microsoft.com/office/officeart/2005/8/layout/list1"/>
    <dgm:cxn modelId="{2F906205-AFA1-4222-9D89-A19151540F8A}" type="presParOf" srcId="{C9D7E3E4-583B-497D-8C2F-51CDC0914679}" destId="{B28ED6A4-529B-4C7F-9AAD-244D9F1435BC}" srcOrd="1" destOrd="0" presId="urn:microsoft.com/office/officeart/2005/8/layout/list1"/>
    <dgm:cxn modelId="{79D986A3-8370-4883-9DED-86B8F724D828}" type="presParOf" srcId="{C9D7E3E4-583B-497D-8C2F-51CDC0914679}" destId="{2BA80D9D-1F3D-42A8-81A5-7F7C75294D92}" srcOrd="2" destOrd="0" presId="urn:microsoft.com/office/officeart/2005/8/layout/list1"/>
    <dgm:cxn modelId="{3E091E46-6F9F-4835-9AA2-EC3298AC072D}" type="presParOf" srcId="{C9D7E3E4-583B-497D-8C2F-51CDC0914679}" destId="{4595FCD9-EA4E-4498-93E6-6F8728D009C1}" srcOrd="3" destOrd="0" presId="urn:microsoft.com/office/officeart/2005/8/layout/list1"/>
    <dgm:cxn modelId="{491E8FEA-7319-432B-9D12-7601333B1BC6}" type="presParOf" srcId="{C9D7E3E4-583B-497D-8C2F-51CDC0914679}" destId="{0671913A-CD19-4FC8-9EC2-A1B64AC2A4F2}" srcOrd="4" destOrd="0" presId="urn:microsoft.com/office/officeart/2005/8/layout/list1"/>
    <dgm:cxn modelId="{1502F4B4-6B57-4E6F-9086-C01711EC0068}" type="presParOf" srcId="{0671913A-CD19-4FC8-9EC2-A1B64AC2A4F2}" destId="{39759C07-801C-47BB-AC2C-9E426FB7A444}" srcOrd="0" destOrd="0" presId="urn:microsoft.com/office/officeart/2005/8/layout/list1"/>
    <dgm:cxn modelId="{C00AD600-B880-474B-89F6-1E76F42FEADC}" type="presParOf" srcId="{0671913A-CD19-4FC8-9EC2-A1B64AC2A4F2}" destId="{E002409F-8FD1-4C5B-8EB8-B01DACC2FE90}" srcOrd="1" destOrd="0" presId="urn:microsoft.com/office/officeart/2005/8/layout/list1"/>
    <dgm:cxn modelId="{A334D73C-1B13-4C6A-A00D-1EB7A589D626}" type="presParOf" srcId="{C9D7E3E4-583B-497D-8C2F-51CDC0914679}" destId="{E2659568-5104-4EEA-8C68-8B2240879E06}" srcOrd="5" destOrd="0" presId="urn:microsoft.com/office/officeart/2005/8/layout/list1"/>
    <dgm:cxn modelId="{3164208F-F065-4BC0-9550-70661DFCF7D0}" type="presParOf" srcId="{C9D7E3E4-583B-497D-8C2F-51CDC0914679}" destId="{9FC3E16E-0B08-40D9-BA05-31A6EC7C98D0}" srcOrd="6" destOrd="0" presId="urn:microsoft.com/office/officeart/2005/8/layout/list1"/>
    <dgm:cxn modelId="{68A3F764-1010-438C-9217-2A555833B1E4}" type="presParOf" srcId="{C9D7E3E4-583B-497D-8C2F-51CDC0914679}" destId="{A8C73237-3F7C-4772-9E1C-B0128A509CE2}" srcOrd="7" destOrd="0" presId="urn:microsoft.com/office/officeart/2005/8/layout/list1"/>
    <dgm:cxn modelId="{5EF292B7-3FEE-4DFD-89DA-34EEA891F78D}" type="presParOf" srcId="{C9D7E3E4-583B-497D-8C2F-51CDC0914679}" destId="{47E7C96A-E955-4E4C-A28B-071A99F2FCF8}" srcOrd="8" destOrd="0" presId="urn:microsoft.com/office/officeart/2005/8/layout/list1"/>
    <dgm:cxn modelId="{3EFBEDD4-E7DE-4635-B491-1D9EB0A0AFC3}" type="presParOf" srcId="{47E7C96A-E955-4E4C-A28B-071A99F2FCF8}" destId="{9F92C383-164E-461A-9FEE-841DC726034F}" srcOrd="0" destOrd="0" presId="urn:microsoft.com/office/officeart/2005/8/layout/list1"/>
    <dgm:cxn modelId="{6814A44D-FE17-453B-A78B-6C8463CB58F7}" type="presParOf" srcId="{47E7C96A-E955-4E4C-A28B-071A99F2FCF8}" destId="{F146BD82-256D-45D3-AF5F-F2D4AB78C7D2}" srcOrd="1" destOrd="0" presId="urn:microsoft.com/office/officeart/2005/8/layout/list1"/>
    <dgm:cxn modelId="{CA66FE11-E2BC-4552-B3C1-539D22AB97A1}" type="presParOf" srcId="{C9D7E3E4-583B-497D-8C2F-51CDC0914679}" destId="{901DD58E-02CD-4346-A52C-16EB9E4298E5}" srcOrd="9" destOrd="0" presId="urn:microsoft.com/office/officeart/2005/8/layout/list1"/>
    <dgm:cxn modelId="{DD5BD827-6EC6-4910-9AC8-26C9D4AA4BF8}" type="presParOf" srcId="{C9D7E3E4-583B-497D-8C2F-51CDC0914679}" destId="{79BAA699-B657-41D6-B125-66B5286D2D4D}" srcOrd="10" destOrd="0" presId="urn:microsoft.com/office/officeart/2005/8/layout/list1"/>
    <dgm:cxn modelId="{FEBC4B12-D944-4E79-A744-F2F0B3E8174B}" type="presParOf" srcId="{C9D7E3E4-583B-497D-8C2F-51CDC0914679}" destId="{F5E5CCF4-8760-4CC2-B215-E500BE33EC7A}" srcOrd="11" destOrd="0" presId="urn:microsoft.com/office/officeart/2005/8/layout/list1"/>
    <dgm:cxn modelId="{96C71B6E-8751-4F5D-AA89-4099896BB3B4}" type="presParOf" srcId="{C9D7E3E4-583B-497D-8C2F-51CDC0914679}" destId="{95F58C0F-B322-45D1-982F-74975E37F825}" srcOrd="12" destOrd="0" presId="urn:microsoft.com/office/officeart/2005/8/layout/list1"/>
    <dgm:cxn modelId="{E7570A49-A7F0-4FD2-828C-060BBF03FC23}" type="presParOf" srcId="{95F58C0F-B322-45D1-982F-74975E37F825}" destId="{D1C0D286-B953-4F87-A2C0-2532BB52BA51}" srcOrd="0" destOrd="0" presId="urn:microsoft.com/office/officeart/2005/8/layout/list1"/>
    <dgm:cxn modelId="{565FDF6E-71C0-415F-B13E-7D3A4615E118}" type="presParOf" srcId="{95F58C0F-B322-45D1-982F-74975E37F825}" destId="{C59DB3B8-FF86-4810-8958-C9D5D923A40B}" srcOrd="1" destOrd="0" presId="urn:microsoft.com/office/officeart/2005/8/layout/list1"/>
    <dgm:cxn modelId="{B540797A-C1A6-4497-BDFB-F1C03DF32B11}" type="presParOf" srcId="{C9D7E3E4-583B-497D-8C2F-51CDC0914679}" destId="{9A3BA0CB-79D8-4A7D-A685-9337D671ED29}" srcOrd="13" destOrd="0" presId="urn:microsoft.com/office/officeart/2005/8/layout/list1"/>
    <dgm:cxn modelId="{CC91EA7C-5EC7-40B1-A957-A9C5E1B2F75A}" type="presParOf" srcId="{C9D7E3E4-583B-497D-8C2F-51CDC0914679}" destId="{F09EA679-305F-4923-AF39-BEC919DA96D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80D9D-1F3D-42A8-81A5-7F7C75294D92}">
      <dsp:nvSpPr>
        <dsp:cNvPr id="0" name=""/>
        <dsp:cNvSpPr/>
      </dsp:nvSpPr>
      <dsp:spPr>
        <a:xfrm>
          <a:off x="0" y="944301"/>
          <a:ext cx="8229600" cy="4536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604159-9E70-48C5-910F-A0B1D644351A}">
      <dsp:nvSpPr>
        <dsp:cNvPr id="0" name=""/>
        <dsp:cNvSpPr/>
      </dsp:nvSpPr>
      <dsp:spPr>
        <a:xfrm>
          <a:off x="411480" y="678621"/>
          <a:ext cx="5760720" cy="5313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kern="1200" dirty="0"/>
            <a:t>Gross and Net Working Capital</a:t>
          </a:r>
          <a:endParaRPr lang="en-IN" sz="1800" kern="1200" dirty="0"/>
        </a:p>
      </dsp:txBody>
      <dsp:txXfrm>
        <a:off x="437419" y="704560"/>
        <a:ext cx="5708842" cy="479482"/>
      </dsp:txXfrm>
    </dsp:sp>
    <dsp:sp modelId="{9FC3E16E-0B08-40D9-BA05-31A6EC7C98D0}">
      <dsp:nvSpPr>
        <dsp:cNvPr id="0" name=""/>
        <dsp:cNvSpPr/>
      </dsp:nvSpPr>
      <dsp:spPr>
        <a:xfrm>
          <a:off x="0" y="1760781"/>
          <a:ext cx="8229600" cy="4536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02409F-8FD1-4C5B-8EB8-B01DACC2FE90}">
      <dsp:nvSpPr>
        <dsp:cNvPr id="0" name=""/>
        <dsp:cNvSpPr/>
      </dsp:nvSpPr>
      <dsp:spPr>
        <a:xfrm>
          <a:off x="411480" y="1495101"/>
          <a:ext cx="5760720" cy="5313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kern="1200" dirty="0"/>
            <a:t>Permanent &amp; Temporary Working  Capital</a:t>
          </a:r>
          <a:endParaRPr lang="en-IN" sz="1800" kern="1200" dirty="0"/>
        </a:p>
      </dsp:txBody>
      <dsp:txXfrm>
        <a:off x="437419" y="1521040"/>
        <a:ext cx="5708842" cy="479482"/>
      </dsp:txXfrm>
    </dsp:sp>
    <dsp:sp modelId="{79BAA699-B657-41D6-B125-66B5286D2D4D}">
      <dsp:nvSpPr>
        <dsp:cNvPr id="0" name=""/>
        <dsp:cNvSpPr/>
      </dsp:nvSpPr>
      <dsp:spPr>
        <a:xfrm>
          <a:off x="0" y="2577261"/>
          <a:ext cx="8229600" cy="453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46BD82-256D-45D3-AF5F-F2D4AB78C7D2}">
      <dsp:nvSpPr>
        <dsp:cNvPr id="0" name=""/>
        <dsp:cNvSpPr/>
      </dsp:nvSpPr>
      <dsp:spPr>
        <a:xfrm>
          <a:off x="411480" y="2311581"/>
          <a:ext cx="5760720" cy="5313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kern="1200" dirty="0"/>
            <a:t>Balance Sheet Working Capital &amp; Cash Working Capital </a:t>
          </a:r>
          <a:endParaRPr lang="en-IN" sz="1800" kern="1200" dirty="0"/>
        </a:p>
      </dsp:txBody>
      <dsp:txXfrm>
        <a:off x="437419" y="2337520"/>
        <a:ext cx="5708842" cy="479482"/>
      </dsp:txXfrm>
    </dsp:sp>
    <dsp:sp modelId="{F09EA679-305F-4923-AF39-BEC919DA96DD}">
      <dsp:nvSpPr>
        <dsp:cNvPr id="0" name=""/>
        <dsp:cNvSpPr/>
      </dsp:nvSpPr>
      <dsp:spPr>
        <a:xfrm>
          <a:off x="0" y="3393741"/>
          <a:ext cx="8229600" cy="453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9DB3B8-FF86-4810-8958-C9D5D923A40B}">
      <dsp:nvSpPr>
        <dsp:cNvPr id="0" name=""/>
        <dsp:cNvSpPr/>
      </dsp:nvSpPr>
      <dsp:spPr>
        <a:xfrm>
          <a:off x="411480" y="3128061"/>
          <a:ext cx="5760720" cy="5313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kern="1200" dirty="0"/>
            <a:t>Positive &amp; Negative Working Capital</a:t>
          </a:r>
          <a:endParaRPr lang="en-IN" sz="1800" kern="1200" dirty="0"/>
        </a:p>
      </dsp:txBody>
      <dsp:txXfrm>
        <a:off x="437419" y="3154000"/>
        <a:ext cx="5708842"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6F768C9D-9616-48F5-9790-48007BF3E37E}" type="datetimeFigureOut">
              <a:rPr lang="en-US" smtClean="0"/>
              <a:pPr/>
              <a:t>5/6/2021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F768C9D-9616-48F5-9790-48007BF3E37E}" type="datetimeFigureOut">
              <a:rPr lang="en-US" smtClean="0"/>
              <a:pPr/>
              <a:t>5/6/2021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F768C9D-9616-48F5-9790-48007BF3E37E}" type="datetimeFigureOut">
              <a:rPr lang="en-US" smtClean="0"/>
              <a:pPr/>
              <a:t>5/6/2021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F768C9D-9616-48F5-9790-48007BF3E37E}" type="datetimeFigureOut">
              <a:rPr lang="en-US" smtClean="0"/>
              <a:pPr/>
              <a:t>5/6/2021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768C9D-9616-48F5-9790-48007BF3E37E}" type="datetimeFigureOut">
              <a:rPr lang="en-US" smtClean="0"/>
              <a:pPr/>
              <a:t>5/6/2021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6F768C9D-9616-48F5-9790-48007BF3E37E}" type="datetimeFigureOut">
              <a:rPr lang="en-US" smtClean="0"/>
              <a:pPr/>
              <a:t>5/6/2021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6F768C9D-9616-48F5-9790-48007BF3E37E}" type="datetimeFigureOut">
              <a:rPr lang="en-US" smtClean="0"/>
              <a:pPr/>
              <a:t>5/6/2021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6F768C9D-9616-48F5-9790-48007BF3E37E}" type="datetimeFigureOut">
              <a:rPr lang="en-US" smtClean="0"/>
              <a:pPr/>
              <a:t>5/6/2021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68C9D-9616-48F5-9790-48007BF3E37E}" type="datetimeFigureOut">
              <a:rPr lang="en-US" smtClean="0"/>
              <a:pPr/>
              <a:t>5/6/2021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768C9D-9616-48F5-9790-48007BF3E37E}" type="datetimeFigureOut">
              <a:rPr lang="en-US" smtClean="0"/>
              <a:pPr/>
              <a:t>5/6/2021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768C9D-9616-48F5-9790-48007BF3E37E}" type="datetimeFigureOut">
              <a:rPr lang="en-US" smtClean="0"/>
              <a:pPr/>
              <a:t>5/6/2021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46D989-88C4-4A9B-BC5A-A60605BBDAC1}" type="slidenum">
              <a:rPr lang="en-IN" smtClean="0"/>
              <a:pPr/>
              <a:t>‹#›</a:t>
            </a:fld>
            <a:endParaRPr lang="en-IN"/>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68C9D-9616-48F5-9790-48007BF3E37E}" type="datetimeFigureOut">
              <a:rPr lang="en-US" smtClean="0"/>
              <a:pPr/>
              <a:t>5/6/2021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46D989-88C4-4A9B-BC5A-A60605BBDAC1}"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ircl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 /><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image" Target="../media/image2.gif"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590800"/>
            <a:ext cx="8229600" cy="3535363"/>
          </a:xfrm>
        </p:spPr>
        <p:style>
          <a:lnRef idx="1">
            <a:schemeClr val="accent6"/>
          </a:lnRef>
          <a:fillRef idx="2">
            <a:schemeClr val="accent6"/>
          </a:fillRef>
          <a:effectRef idx="1">
            <a:schemeClr val="accent6"/>
          </a:effectRef>
          <a:fontRef idx="minor">
            <a:schemeClr val="dk1"/>
          </a:fontRef>
        </p:style>
        <p:txBody>
          <a:bodyPr>
            <a:normAutofit/>
          </a:bodyPr>
          <a:lstStyle/>
          <a:p>
            <a:pPr algn="ctr">
              <a:buNone/>
            </a:pPr>
            <a:r>
              <a:rPr lang="en-US" sz="3600" dirty="0">
                <a:latin typeface="Times New Roman" pitchFamily="18" charset="0"/>
                <a:cs typeface="Times New Roman" pitchFamily="18" charset="0"/>
              </a:rPr>
              <a:t>   SYBMS  SEM-III</a:t>
            </a:r>
          </a:p>
          <a:p>
            <a:pPr algn="ctr">
              <a:buNone/>
            </a:pPr>
            <a:endParaRPr lang="en-US" sz="3600" dirty="0">
              <a:latin typeface="Times New Roman" pitchFamily="18" charset="0"/>
              <a:cs typeface="Times New Roman" pitchFamily="18" charset="0"/>
            </a:endParaRPr>
          </a:p>
          <a:p>
            <a:pPr algn="ctr">
              <a:buNone/>
            </a:pPr>
            <a:r>
              <a:rPr lang="en-US" sz="3600" dirty="0">
                <a:latin typeface="Times New Roman" pitchFamily="18" charset="0"/>
                <a:cs typeface="Times New Roman" pitchFamily="18" charset="0"/>
              </a:rPr>
              <a:t>   Accounting for Managerial Decision</a:t>
            </a:r>
          </a:p>
          <a:p>
            <a:pPr algn="ctr">
              <a:buNone/>
            </a:pPr>
            <a:endParaRPr lang="en-US" sz="3600" dirty="0">
              <a:latin typeface="Times New Roman" pitchFamily="18" charset="0"/>
              <a:cs typeface="Times New Roman" pitchFamily="18" charset="0"/>
            </a:endParaRPr>
          </a:p>
          <a:p>
            <a:pPr algn="ctr">
              <a:buNone/>
            </a:pPr>
            <a:r>
              <a:rPr lang="en-US" sz="3600" dirty="0">
                <a:latin typeface="Times New Roman" pitchFamily="18" charset="0"/>
                <a:cs typeface="Times New Roman" pitchFamily="18" charset="0"/>
              </a:rPr>
              <a:t>	Chapter 4 – Working Capital</a:t>
            </a:r>
            <a:endParaRPr lang="en-IN" sz="3600" dirty="0">
              <a:latin typeface="Times New Roman" pitchFamily="18" charset="0"/>
              <a:cs typeface="Times New Roman" pitchFamily="18" charset="0"/>
            </a:endParaRPr>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pic>
        <p:nvPicPr>
          <p:cNvPr id="8" name="Picture 7"/>
          <p:cNvPicPr/>
          <p:nvPr/>
        </p:nvPicPr>
        <p:blipFill>
          <a:blip r:embed="rId2"/>
          <a:srcRect/>
          <a:stretch>
            <a:fillRect/>
          </a:stretch>
        </p:blipFill>
        <p:spPr bwMode="auto">
          <a:xfrm>
            <a:off x="304800" y="685800"/>
            <a:ext cx="8458200" cy="1676400"/>
          </a:xfrm>
          <a:prstGeom prst="rect">
            <a:avLst/>
          </a:prstGeom>
          <a:noFill/>
          <a:ln w="9525">
            <a:noFill/>
            <a:miter lim="800000"/>
            <a:headEnd/>
            <a:tailEnd/>
          </a:ln>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US" dirty="0"/>
              <a:t>Permanent &amp; Temporary Working Capital</a:t>
            </a:r>
            <a:endParaRPr lang="en-IN" dirty="0"/>
          </a:p>
        </p:txBody>
      </p:sp>
      <p:sp>
        <p:nvSpPr>
          <p:cNvPr id="3" name="Content Placeholder 2"/>
          <p:cNvSpPr>
            <a:spLocks noGrp="1"/>
          </p:cNvSpPr>
          <p:nvPr>
            <p:ph idx="1"/>
          </p:nvPr>
        </p:nvSpPr>
        <p:spPr/>
        <p:txBody>
          <a:bodyPr/>
          <a:lstStyle/>
          <a:p>
            <a:r>
              <a:rPr lang="en-US" dirty="0"/>
              <a:t>Permanent Working Capital: A concern must have a minimum amount of funds to ensure liquidity &amp; solvency.</a:t>
            </a:r>
          </a:p>
          <a:p>
            <a:endParaRPr lang="en-US" dirty="0"/>
          </a:p>
          <a:p>
            <a:pPr algn="just"/>
            <a:r>
              <a:rPr lang="en-US" dirty="0"/>
              <a:t>Temporary or Fluctuating Working Capital:</a:t>
            </a:r>
          </a:p>
          <a:p>
            <a:pPr algn="just">
              <a:buNone/>
            </a:pPr>
            <a:r>
              <a:rPr lang="en-US" dirty="0"/>
              <a:t>    </a:t>
            </a:r>
            <a:r>
              <a:rPr lang="en-IN" dirty="0"/>
              <a:t>It is the excess amount a business needs over and above its permanent counterpart.</a:t>
            </a:r>
            <a:endParaRPr lang="en-US" dirty="0"/>
          </a:p>
          <a:p>
            <a:pPr algn="just">
              <a:buNone/>
            </a:pPr>
            <a:r>
              <a:rPr lang="en-US" dirty="0"/>
              <a:t> </a:t>
            </a:r>
            <a:endParaRPr lang="en-IN" dirty="0"/>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
                                        <p:tgtEl>
                                          <p:spTgt spid="3">
                                            <p:txEl>
                                              <p:pRg st="2" end="2"/>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slide(fromBottom)">
                                      <p:cBhvr>
                                        <p:cTn id="21" dur="500"/>
                                        <p:tgtEl>
                                          <p:spTgt spid="3">
                                            <p:txEl>
                                              <p:pRg st="3" end="3"/>
                                            </p:txEl>
                                          </p:spTgt>
                                        </p:tgtEl>
                                      </p:cBhvr>
                                    </p:animEffect>
                                  </p:childTnLst>
                                </p:cTn>
                              </p:par>
                              <p:par>
                                <p:cTn id="22" presetID="1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slide(fromBottom)">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IN" dirty="0"/>
              <a:t>Factors Affecting Working Capital</a:t>
            </a:r>
          </a:p>
        </p:txBody>
      </p:sp>
      <p:sp>
        <p:nvSpPr>
          <p:cNvPr id="3" name="Content Placeholder 2"/>
          <p:cNvSpPr>
            <a:spLocks noGrp="1"/>
          </p:cNvSpPr>
          <p:nvPr>
            <p:ph idx="1"/>
          </p:nvPr>
        </p:nvSpPr>
        <p:spPr/>
        <p:txBody>
          <a:bodyPr>
            <a:normAutofit fontScale="85000" lnSpcReduction="20000"/>
          </a:bodyPr>
          <a:lstStyle/>
          <a:p>
            <a:r>
              <a:rPr lang="en-IN" b="1" dirty="0">
                <a:solidFill>
                  <a:schemeClr val="accent4">
                    <a:lumMod val="50000"/>
                  </a:schemeClr>
                </a:solidFill>
              </a:rPr>
              <a:t>1. Nature of Business</a:t>
            </a:r>
          </a:p>
          <a:p>
            <a:r>
              <a:rPr lang="en-IN" b="1" dirty="0">
                <a:solidFill>
                  <a:schemeClr val="accent4">
                    <a:lumMod val="50000"/>
                  </a:schemeClr>
                </a:solidFill>
              </a:rPr>
              <a:t>2. Size of Business</a:t>
            </a:r>
          </a:p>
          <a:p>
            <a:r>
              <a:rPr lang="en-IN" b="1" dirty="0">
                <a:solidFill>
                  <a:schemeClr val="accent4">
                    <a:lumMod val="50000"/>
                  </a:schemeClr>
                </a:solidFill>
              </a:rPr>
              <a:t>3. Seasonal Demand</a:t>
            </a:r>
          </a:p>
          <a:p>
            <a:r>
              <a:rPr lang="en-IN" b="1" dirty="0">
                <a:solidFill>
                  <a:schemeClr val="accent4">
                    <a:lumMod val="50000"/>
                  </a:schemeClr>
                </a:solidFill>
              </a:rPr>
              <a:t>4. Turnover of Working Capital</a:t>
            </a:r>
          </a:p>
          <a:p>
            <a:r>
              <a:rPr lang="en-IN" b="1" dirty="0">
                <a:solidFill>
                  <a:schemeClr val="accent4">
                    <a:lumMod val="50000"/>
                  </a:schemeClr>
                </a:solidFill>
              </a:rPr>
              <a:t>5. Credit Terms</a:t>
            </a:r>
          </a:p>
          <a:p>
            <a:r>
              <a:rPr lang="en-IN" b="1" dirty="0">
                <a:solidFill>
                  <a:schemeClr val="accent4">
                    <a:lumMod val="50000"/>
                  </a:schemeClr>
                </a:solidFill>
              </a:rPr>
              <a:t>6. Growth and Expansion</a:t>
            </a:r>
          </a:p>
          <a:p>
            <a:r>
              <a:rPr lang="en-IN" b="1" dirty="0">
                <a:solidFill>
                  <a:schemeClr val="accent4">
                    <a:lumMod val="50000"/>
                  </a:schemeClr>
                </a:solidFill>
              </a:rPr>
              <a:t>7. Changes in Prices</a:t>
            </a:r>
          </a:p>
          <a:p>
            <a:r>
              <a:rPr lang="en-IN" b="1" dirty="0">
                <a:solidFill>
                  <a:schemeClr val="accent4">
                    <a:lumMod val="50000"/>
                  </a:schemeClr>
                </a:solidFill>
              </a:rPr>
              <a:t>8. Operating Efficiency</a:t>
            </a:r>
          </a:p>
          <a:p>
            <a:r>
              <a:rPr lang="en-IN" b="1" dirty="0">
                <a:solidFill>
                  <a:schemeClr val="accent4">
                    <a:lumMod val="50000"/>
                  </a:schemeClr>
                </a:solidFill>
              </a:rPr>
              <a:t>9. Level of Taxes</a:t>
            </a:r>
          </a:p>
          <a:p>
            <a:r>
              <a:rPr lang="en-IN" b="1" dirty="0">
                <a:solidFill>
                  <a:schemeClr val="accent4">
                    <a:lumMod val="50000"/>
                  </a:schemeClr>
                </a:solidFill>
              </a:rPr>
              <a:t>10. Dividend Policy</a:t>
            </a:r>
          </a:p>
          <a:p>
            <a:endParaRPr lang="en-IN"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IN" dirty="0"/>
              <a:t>Advantages of Adequate Working Capital</a:t>
            </a:r>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en-IN" b="1" dirty="0">
                <a:solidFill>
                  <a:srgbClr val="00B0F0"/>
                </a:solidFill>
              </a:rPr>
              <a:t>Cash Discount</a:t>
            </a:r>
          </a:p>
          <a:p>
            <a:pPr marL="457200" indent="-457200">
              <a:buFont typeface="+mj-lt"/>
              <a:buAutoNum type="arabicPeriod"/>
            </a:pPr>
            <a:r>
              <a:rPr lang="en-IN" b="1" dirty="0">
                <a:solidFill>
                  <a:srgbClr val="00B0F0"/>
                </a:solidFill>
              </a:rPr>
              <a:t>Good Credit Rating</a:t>
            </a:r>
          </a:p>
          <a:p>
            <a:pPr marL="457200" indent="-457200">
              <a:buFont typeface="+mj-lt"/>
              <a:buAutoNum type="arabicPeriod"/>
            </a:pPr>
            <a:r>
              <a:rPr lang="en-IN" b="1" dirty="0">
                <a:solidFill>
                  <a:srgbClr val="00B0F0"/>
                </a:solidFill>
              </a:rPr>
              <a:t>Business Opportunities</a:t>
            </a:r>
          </a:p>
          <a:p>
            <a:pPr marL="457200" indent="-457200">
              <a:buFont typeface="+mj-lt"/>
              <a:buAutoNum type="arabicPeriod"/>
            </a:pPr>
            <a:r>
              <a:rPr lang="en-IN" b="1" dirty="0">
                <a:solidFill>
                  <a:srgbClr val="00B0F0"/>
                </a:solidFill>
              </a:rPr>
              <a:t>Operating Cycle</a:t>
            </a:r>
          </a:p>
          <a:p>
            <a:pPr marL="457200" indent="-457200">
              <a:buFont typeface="+mj-lt"/>
              <a:buAutoNum type="arabicPeriod"/>
            </a:pPr>
            <a:r>
              <a:rPr lang="en-IN" b="1" dirty="0">
                <a:solidFill>
                  <a:srgbClr val="00B0F0"/>
                </a:solidFill>
              </a:rPr>
              <a:t>Plant Maintenance</a:t>
            </a:r>
          </a:p>
          <a:p>
            <a:pPr marL="457200" indent="-457200">
              <a:buFont typeface="+mj-lt"/>
              <a:buAutoNum type="arabicPeriod"/>
            </a:pPr>
            <a:r>
              <a:rPr lang="en-IN" b="1" dirty="0">
                <a:solidFill>
                  <a:srgbClr val="00B0F0"/>
                </a:solidFill>
              </a:rPr>
              <a:t>Lower Interest</a:t>
            </a:r>
          </a:p>
          <a:p>
            <a:pPr marL="457200" indent="-457200">
              <a:buFont typeface="+mj-lt"/>
              <a:buAutoNum type="arabicPeriod"/>
            </a:pPr>
            <a:r>
              <a:rPr lang="en-IN" b="1" dirty="0">
                <a:solidFill>
                  <a:srgbClr val="00B0F0"/>
                </a:solidFill>
              </a:rPr>
              <a:t>Good Return on Investment</a:t>
            </a:r>
          </a:p>
          <a:p>
            <a:pPr marL="457200" indent="-457200">
              <a:buFont typeface="+mj-lt"/>
              <a:buAutoNum type="arabicPeriod"/>
            </a:pPr>
            <a:r>
              <a:rPr lang="en-IN" b="1" dirty="0">
                <a:solidFill>
                  <a:srgbClr val="00B0F0"/>
                </a:solidFill>
              </a:rPr>
              <a:t>High Profitability</a:t>
            </a:r>
          </a:p>
          <a:p>
            <a:pPr marL="457200" indent="-457200">
              <a:buFont typeface="+mj-lt"/>
              <a:buAutoNum type="arabicPeriod"/>
            </a:pPr>
            <a:r>
              <a:rPr lang="en-IN" b="1" dirty="0">
                <a:solidFill>
                  <a:srgbClr val="00B0F0"/>
                </a:solidFill>
              </a:rPr>
              <a:t>Dividends</a:t>
            </a:r>
          </a:p>
          <a:p>
            <a:endParaRPr lang="en-IN"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IN" dirty="0"/>
              <a:t>Problems of Inadequate Working Capital</a:t>
            </a:r>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en-IN" b="1" dirty="0">
                <a:solidFill>
                  <a:srgbClr val="002060"/>
                </a:solidFill>
              </a:rPr>
              <a:t>No Cash Discount</a:t>
            </a:r>
          </a:p>
          <a:p>
            <a:pPr marL="457200" indent="-457200">
              <a:buFont typeface="+mj-lt"/>
              <a:buAutoNum type="arabicPeriod"/>
            </a:pPr>
            <a:r>
              <a:rPr lang="en-IN" b="1" dirty="0">
                <a:solidFill>
                  <a:srgbClr val="002060"/>
                </a:solidFill>
              </a:rPr>
              <a:t>Bad Credit Rating</a:t>
            </a:r>
          </a:p>
          <a:p>
            <a:pPr marL="457200" indent="-457200">
              <a:buFont typeface="+mj-lt"/>
              <a:buAutoNum type="arabicPeriod"/>
            </a:pPr>
            <a:r>
              <a:rPr lang="en-IN" b="1" dirty="0">
                <a:solidFill>
                  <a:srgbClr val="002060"/>
                </a:solidFill>
              </a:rPr>
              <a:t>Losing Business Opportunities</a:t>
            </a:r>
          </a:p>
          <a:p>
            <a:pPr marL="457200" indent="-457200">
              <a:buFont typeface="+mj-lt"/>
              <a:buAutoNum type="arabicPeriod"/>
            </a:pPr>
            <a:r>
              <a:rPr lang="en-IN" b="1" dirty="0">
                <a:solidFill>
                  <a:srgbClr val="002060"/>
                </a:solidFill>
              </a:rPr>
              <a:t>Longer Operating Cycle</a:t>
            </a:r>
          </a:p>
          <a:p>
            <a:pPr marL="457200" indent="-457200">
              <a:buFont typeface="+mj-lt"/>
              <a:buAutoNum type="arabicPeriod"/>
            </a:pPr>
            <a:r>
              <a:rPr lang="en-IN" b="1" dirty="0">
                <a:solidFill>
                  <a:srgbClr val="002060"/>
                </a:solidFill>
              </a:rPr>
              <a:t>Neglecting Plant Maintenance</a:t>
            </a:r>
          </a:p>
          <a:p>
            <a:pPr marL="457200" indent="-457200">
              <a:buFont typeface="+mj-lt"/>
              <a:buAutoNum type="arabicPeriod"/>
            </a:pPr>
            <a:r>
              <a:rPr lang="en-IN" b="1" dirty="0">
                <a:solidFill>
                  <a:srgbClr val="002060"/>
                </a:solidFill>
              </a:rPr>
              <a:t>Higher Interest</a:t>
            </a:r>
          </a:p>
          <a:p>
            <a:pPr marL="457200" indent="-457200">
              <a:buFont typeface="+mj-lt"/>
              <a:buAutoNum type="arabicPeriod"/>
            </a:pPr>
            <a:r>
              <a:rPr lang="en-IN" b="1" dirty="0">
                <a:solidFill>
                  <a:srgbClr val="002060"/>
                </a:solidFill>
              </a:rPr>
              <a:t>Low Return on Investment</a:t>
            </a:r>
          </a:p>
          <a:p>
            <a:pPr marL="457200" indent="-457200">
              <a:buFont typeface="+mj-lt"/>
              <a:buAutoNum type="arabicPeriod"/>
            </a:pPr>
            <a:r>
              <a:rPr lang="en-IN" b="1" dirty="0">
                <a:solidFill>
                  <a:srgbClr val="002060"/>
                </a:solidFill>
              </a:rPr>
              <a:t>Low Profitability</a:t>
            </a:r>
          </a:p>
          <a:p>
            <a:pPr marL="457200" indent="-457200">
              <a:buFont typeface="+mj-lt"/>
              <a:buAutoNum type="arabicPeriod"/>
            </a:pPr>
            <a:r>
              <a:rPr lang="en-IN" b="1" dirty="0">
                <a:solidFill>
                  <a:srgbClr val="002060"/>
                </a:solidFill>
              </a:rPr>
              <a:t>No Dividends.</a:t>
            </a:r>
          </a:p>
          <a:p>
            <a:endParaRPr lang="en-IN"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IN" dirty="0"/>
              <a:t>Operating Cycle of a Manufacturing Concern</a:t>
            </a:r>
          </a:p>
        </p:txBody>
      </p:sp>
      <p:pic>
        <p:nvPicPr>
          <p:cNvPr id="8" name="Content Placeholder 7" descr="Manufacturer-or-Product-Provider.gif"/>
          <p:cNvPicPr>
            <a:picLocks noGrp="1" noChangeAspect="1"/>
          </p:cNvPicPr>
          <p:nvPr>
            <p:ph idx="1"/>
          </p:nvPr>
        </p:nvPicPr>
        <p:blipFill>
          <a:blip r:embed="rId2"/>
          <a:stretch>
            <a:fillRect/>
          </a:stretch>
        </p:blipFill>
        <p:spPr>
          <a:xfrm>
            <a:off x="1447799" y="1752600"/>
            <a:ext cx="7317111" cy="4267200"/>
          </a:xfrm>
        </p:spPr>
      </p:pic>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aphicFrame>
        <p:nvGraphicFramePr>
          <p:cNvPr id="8" name="Content Placeholder 7"/>
          <p:cNvGraphicFramePr>
            <a:graphicFrameLocks noGrp="1"/>
          </p:cNvGraphicFramePr>
          <p:nvPr>
            <p:ph idx="1"/>
          </p:nvPr>
        </p:nvGraphicFramePr>
        <p:xfrm>
          <a:off x="457200" y="1828800"/>
          <a:ext cx="8458200" cy="4794069"/>
        </p:xfrm>
        <a:graphic>
          <a:graphicData uri="http://schemas.openxmlformats.org/drawingml/2006/table">
            <a:tbl>
              <a:tblPr firstRow="1" bandRow="1">
                <a:tableStyleId>{93296810-A885-4BE3-A3E7-6D5BEEA58F35}</a:tableStyleId>
              </a:tblPr>
              <a:tblGrid>
                <a:gridCol w="1957917">
                  <a:extLst>
                    <a:ext uri="{9D8B030D-6E8A-4147-A177-3AD203B41FA5}">
                      <a16:colId xmlns:a16="http://schemas.microsoft.com/office/drawing/2014/main" val="20000"/>
                    </a:ext>
                  </a:extLst>
                </a:gridCol>
                <a:gridCol w="6500283">
                  <a:extLst>
                    <a:ext uri="{9D8B030D-6E8A-4147-A177-3AD203B41FA5}">
                      <a16:colId xmlns:a16="http://schemas.microsoft.com/office/drawing/2014/main" val="20001"/>
                    </a:ext>
                  </a:extLst>
                </a:gridCol>
              </a:tblGrid>
              <a:tr h="587829">
                <a:tc>
                  <a:txBody>
                    <a:bodyPr/>
                    <a:lstStyle/>
                    <a:p>
                      <a:r>
                        <a:rPr lang="en-US" dirty="0"/>
                        <a:t>Date</a:t>
                      </a:r>
                      <a:endParaRPr lang="en-IN" dirty="0"/>
                    </a:p>
                  </a:txBody>
                  <a:tcPr/>
                </a:tc>
                <a:tc>
                  <a:txBody>
                    <a:bodyPr/>
                    <a:lstStyle/>
                    <a:p>
                      <a:r>
                        <a:rPr lang="en-US" dirty="0"/>
                        <a:t>Activity</a:t>
                      </a:r>
                      <a:endParaRPr lang="en-IN" dirty="0"/>
                    </a:p>
                  </a:txBody>
                  <a:tcPr/>
                </a:tc>
                <a:extLst>
                  <a:ext uri="{0D108BD9-81ED-4DB2-BD59-A6C34878D82A}">
                    <a16:rowId xmlns:a16="http://schemas.microsoft.com/office/drawing/2014/main" val="10000"/>
                  </a:ext>
                </a:extLst>
              </a:tr>
              <a:tr h="587829">
                <a:tc>
                  <a:txBody>
                    <a:bodyPr/>
                    <a:lstStyle/>
                    <a:p>
                      <a:r>
                        <a:rPr lang="en-US" sz="2000" dirty="0"/>
                        <a:t>1.1.2019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Raw material is purchased from the supplier (creditor)</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1"/>
                  </a:ext>
                </a:extLst>
              </a:tr>
              <a:tr h="587829">
                <a:tc>
                  <a:txBody>
                    <a:bodyPr/>
                    <a:lstStyle/>
                    <a:p>
                      <a:r>
                        <a:rPr lang="en-US" sz="2000" dirty="0"/>
                        <a:t>5.1.2019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Raw material is put in the process (production)</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2"/>
                  </a:ext>
                </a:extLst>
              </a:tr>
              <a:tr h="587829">
                <a:tc>
                  <a:txBody>
                    <a:bodyPr/>
                    <a:lstStyle/>
                    <a:p>
                      <a:r>
                        <a:rPr lang="en-US" sz="2000" dirty="0"/>
                        <a:t>11.1.2019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Payment is made to the supplier (creditor)</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3"/>
                  </a:ext>
                </a:extLst>
              </a:tr>
              <a:tr h="587829">
                <a:tc>
                  <a:txBody>
                    <a:bodyPr/>
                    <a:lstStyle/>
                    <a:p>
                      <a:r>
                        <a:rPr lang="en-US" sz="2000" dirty="0"/>
                        <a:t>15.1.2019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Production is completed</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4"/>
                  </a:ext>
                </a:extLst>
              </a:tr>
              <a:tr h="587829">
                <a:tc>
                  <a:txBody>
                    <a:bodyPr/>
                    <a:lstStyle/>
                    <a:p>
                      <a:r>
                        <a:rPr lang="en-US" sz="2000" dirty="0"/>
                        <a:t>19.1.2019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The finished product is sold to a customer (debtor) on credit</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5"/>
                  </a:ext>
                </a:extLst>
              </a:tr>
              <a:tr h="587829">
                <a:tc>
                  <a:txBody>
                    <a:bodyPr/>
                    <a:lstStyle/>
                    <a:p>
                      <a:r>
                        <a:rPr lang="en-US" sz="2000" dirty="0"/>
                        <a:t>26.1.2019</a:t>
                      </a:r>
                      <a:endParaRPr lang="en-IN"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rPr>
                        <a:t>Money is received from the customer (debtor)</a:t>
                      </a:r>
                      <a:endParaRPr lang="en-IN" sz="1800" dirty="0">
                        <a:effectLst/>
                        <a:latin typeface="Calibri" panose="020F0502020204030204" pitchFamily="34" charset="0"/>
                        <a:ea typeface="Calibri" panose="020F0502020204030204" pitchFamily="34" charset="0"/>
                        <a:cs typeface="Mangal" panose="02040503050203030202" pitchFamily="18" charset="0"/>
                      </a:endParaRPr>
                    </a:p>
                    <a:p>
                      <a:endParaRPr lang="en-IN" sz="2000" dirty="0"/>
                    </a:p>
                  </a:txBody>
                  <a:tcPr/>
                </a:tc>
                <a:extLst>
                  <a:ext uri="{0D108BD9-81ED-4DB2-BD59-A6C34878D82A}">
                    <a16:rowId xmlns:a16="http://schemas.microsoft.com/office/drawing/2014/main" val="10006"/>
                  </a:ext>
                </a:extLst>
              </a:tr>
            </a:tbl>
          </a:graphicData>
        </a:graphic>
      </p:graphicFrame>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pPr marR="57150">
              <a:spcAft>
                <a:spcPts val="800"/>
              </a:spcAft>
              <a:tabLst>
                <a:tab pos="3400425" algn="ctr"/>
              </a:tabLst>
            </a:pPr>
            <a:r>
              <a:rPr lang="en-US" sz="2400" b="1" u="sng" dirty="0">
                <a:ea typeface="Calibri" panose="020F0502020204030204" pitchFamily="34" charset="0"/>
                <a:cs typeface="Mangal" panose="02040503050203030202" pitchFamily="18" charset="0"/>
              </a:rPr>
              <a:t>EXAMPLE </a:t>
            </a:r>
            <a:br>
              <a:rPr lang="en-IN" sz="2400" dirty="0">
                <a:ea typeface="Calibri" panose="020F0502020204030204" pitchFamily="34" charset="0"/>
                <a:cs typeface="Mangal" panose="02040503050203030202" pitchFamily="18" charset="0"/>
              </a:rPr>
            </a:br>
            <a:r>
              <a:rPr lang="en-US" sz="2400" dirty="0">
                <a:ea typeface="Calibri" panose="020F0502020204030204" pitchFamily="34" charset="0"/>
                <a:cs typeface="Mangal" panose="02040503050203030202" pitchFamily="18" charset="0"/>
              </a:rPr>
              <a:t>A manufacturing unit gives you the following flow of events -</a:t>
            </a:r>
            <a:br>
              <a:rPr lang="en-IN" sz="2400" dirty="0">
                <a:ea typeface="Calibri" panose="020F0502020204030204" pitchFamily="34" charset="0"/>
                <a:cs typeface="Mangal" panose="02040503050203030202" pitchFamily="18" charset="0"/>
              </a:rPr>
            </a:br>
            <a:endParaRPr lang="en-IN" sz="2400"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amond(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a:xfrm>
            <a:off x="381000" y="228600"/>
            <a:ext cx="8229600" cy="1143000"/>
          </a:xfrm>
        </p:spPr>
        <p:txBody>
          <a:bodyPr>
            <a:noAutofit/>
          </a:bodyPr>
          <a:lstStyle/>
          <a:p>
            <a:br>
              <a:rPr lang="en-US" sz="3600" dirty="0">
                <a:ea typeface="Calibri" panose="020F0502020204030204" pitchFamily="34" charset="0"/>
              </a:rPr>
            </a:br>
            <a:r>
              <a:rPr lang="en-US" sz="3600" dirty="0">
                <a:ea typeface="Calibri" panose="020F0502020204030204" pitchFamily="34" charset="0"/>
              </a:rPr>
              <a:t>Let’s just rewrite the given information in the form of a</a:t>
            </a:r>
            <a:r>
              <a:rPr lang="en-US" sz="3600" b="1" dirty="0">
                <a:ea typeface="Calibri" panose="020F0502020204030204" pitchFamily="34" charset="0"/>
              </a:rPr>
              <a:t> “</a:t>
            </a:r>
            <a:r>
              <a:rPr lang="en-US" sz="3600" b="1" u="sng" dirty="0">
                <a:ea typeface="Calibri" panose="020F0502020204030204" pitchFamily="34" charset="0"/>
              </a:rPr>
              <a:t>Timeline</a:t>
            </a:r>
            <a:r>
              <a:rPr lang="en-US" sz="3600" b="1" dirty="0">
                <a:ea typeface="Calibri" panose="020F0502020204030204" pitchFamily="34" charset="0"/>
              </a:rPr>
              <a:t>”</a:t>
            </a:r>
            <a:br>
              <a:rPr lang="en-IN" sz="3600" dirty="0"/>
            </a:br>
            <a:endParaRPr lang="en-IN" sz="3600"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grpSp>
        <p:nvGrpSpPr>
          <p:cNvPr id="10" name="Group 9"/>
          <p:cNvGrpSpPr/>
          <p:nvPr/>
        </p:nvGrpSpPr>
        <p:grpSpPr>
          <a:xfrm>
            <a:off x="228600" y="1676400"/>
            <a:ext cx="8763000" cy="4382164"/>
            <a:chOff x="415064" y="1427776"/>
            <a:chExt cx="10008705" cy="4382164"/>
          </a:xfrm>
        </p:grpSpPr>
        <p:sp>
          <p:nvSpPr>
            <p:cNvPr id="11" name="Rectangle 10">
              <a:extLst>
                <a:ext uri="{FF2B5EF4-FFF2-40B4-BE49-F238E27FC236}">
                  <a16:creationId xmlns:a16="http://schemas.microsoft.com/office/drawing/2014/main" id="{657388A6-344E-4228-9DAE-431EA48A821E}"/>
                </a:ext>
              </a:extLst>
            </p:cNvPr>
            <p:cNvSpPr/>
            <p:nvPr/>
          </p:nvSpPr>
          <p:spPr>
            <a:xfrm>
              <a:off x="415064" y="1427776"/>
              <a:ext cx="10008705" cy="4382164"/>
            </a:xfrm>
            <a:prstGeom prst="rect">
              <a:avLst/>
            </a:prstGeom>
            <a:gradFill flip="none" rotWithShape="1">
              <a:gsLst>
                <a:gs pos="93000">
                  <a:schemeClr val="accent6">
                    <a:lumMod val="5000"/>
                    <a:lumOff val="95000"/>
                  </a:schemeClr>
                </a:gs>
                <a:gs pos="100000">
                  <a:schemeClr val="accent6">
                    <a:lumMod val="45000"/>
                    <a:lumOff val="55000"/>
                  </a:schemeClr>
                </a:gs>
                <a:gs pos="100000">
                  <a:schemeClr val="accent6">
                    <a:lumMod val="45000"/>
                    <a:lumOff val="55000"/>
                  </a:schemeClr>
                </a:gs>
                <a:gs pos="100000">
                  <a:schemeClr val="accent6">
                    <a:lumMod val="30000"/>
                    <a:lumOff val="70000"/>
                  </a:schemeClr>
                </a:gs>
              </a:gsLst>
              <a:path path="shape">
                <a:fillToRect l="50000" t="50000" r="50000" b="50000"/>
              </a:path>
              <a:tileRect/>
            </a:gra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a:p>
          </p:txBody>
        </p:sp>
        <p:cxnSp>
          <p:nvCxnSpPr>
            <p:cNvPr id="12" name="Straight Arrow Connector 11">
              <a:extLst>
                <a:ext uri="{FF2B5EF4-FFF2-40B4-BE49-F238E27FC236}">
                  <a16:creationId xmlns:a16="http://schemas.microsoft.com/office/drawing/2014/main" id="{7E5479AA-0761-48CA-8159-D1BE0848F54F}"/>
                </a:ext>
              </a:extLst>
            </p:cNvPr>
            <p:cNvCxnSpPr/>
            <p:nvPr/>
          </p:nvCxnSpPr>
          <p:spPr>
            <a:xfrm>
              <a:off x="819231" y="3501790"/>
              <a:ext cx="8646243"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3" name="Left Brace 12">
              <a:extLst>
                <a:ext uri="{FF2B5EF4-FFF2-40B4-BE49-F238E27FC236}">
                  <a16:creationId xmlns:a16="http://schemas.microsoft.com/office/drawing/2014/main" id="{2AF89E80-4093-4674-90C8-0C011E1E3D80}"/>
                </a:ext>
              </a:extLst>
            </p:cNvPr>
            <p:cNvSpPr/>
            <p:nvPr/>
          </p:nvSpPr>
          <p:spPr>
            <a:xfrm rot="5400000">
              <a:off x="2615782" y="1194235"/>
              <a:ext cx="708025" cy="3434325"/>
            </a:xfrm>
            <a:prstGeom prst="leftBrace">
              <a:avLst>
                <a:gd name="adj1" fmla="val 14102"/>
                <a:gd name="adj2" fmla="val 48780"/>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a:p>
          </p:txBody>
        </p:sp>
        <p:sp>
          <p:nvSpPr>
            <p:cNvPr id="14" name="Left Brace 13">
              <a:extLst>
                <a:ext uri="{FF2B5EF4-FFF2-40B4-BE49-F238E27FC236}">
                  <a16:creationId xmlns:a16="http://schemas.microsoft.com/office/drawing/2014/main" id="{0D744CF2-B692-461D-A45A-5E14A3017664}"/>
                </a:ext>
              </a:extLst>
            </p:cNvPr>
            <p:cNvSpPr/>
            <p:nvPr/>
          </p:nvSpPr>
          <p:spPr>
            <a:xfrm rot="16200000">
              <a:off x="1572569" y="3685574"/>
              <a:ext cx="528765" cy="1168639"/>
            </a:xfrm>
            <a:prstGeom prst="leftBrace">
              <a:avLst>
                <a:gd name="adj1" fmla="val 14102"/>
                <a:gd name="adj2" fmla="val 48374"/>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a:p>
          </p:txBody>
        </p:sp>
        <p:sp>
          <p:nvSpPr>
            <p:cNvPr id="15" name="Left Brace 14">
              <a:extLst>
                <a:ext uri="{FF2B5EF4-FFF2-40B4-BE49-F238E27FC236}">
                  <a16:creationId xmlns:a16="http://schemas.microsoft.com/office/drawing/2014/main" id="{EA2616FC-82B9-4211-86C7-7EC2F964FCF6}"/>
                </a:ext>
              </a:extLst>
            </p:cNvPr>
            <p:cNvSpPr/>
            <p:nvPr/>
          </p:nvSpPr>
          <p:spPr>
            <a:xfrm rot="16200000">
              <a:off x="3903797" y="2602742"/>
              <a:ext cx="581642" cy="3384120"/>
            </a:xfrm>
            <a:prstGeom prst="leftBrace">
              <a:avLst>
                <a:gd name="adj1" fmla="val 14102"/>
                <a:gd name="adj2" fmla="val 48374"/>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dirty="0"/>
            </a:p>
          </p:txBody>
        </p:sp>
        <p:sp>
          <p:nvSpPr>
            <p:cNvPr id="16" name="Left Brace 15">
              <a:extLst>
                <a:ext uri="{FF2B5EF4-FFF2-40B4-BE49-F238E27FC236}">
                  <a16:creationId xmlns:a16="http://schemas.microsoft.com/office/drawing/2014/main" id="{47D6FE37-B42E-4E98-9999-A731DB93360F}"/>
                </a:ext>
              </a:extLst>
            </p:cNvPr>
            <p:cNvSpPr/>
            <p:nvPr/>
          </p:nvSpPr>
          <p:spPr>
            <a:xfrm rot="16200000">
              <a:off x="6238535" y="3734848"/>
              <a:ext cx="480695" cy="1018955"/>
            </a:xfrm>
            <a:prstGeom prst="leftBrace">
              <a:avLst>
                <a:gd name="adj1" fmla="val 14102"/>
                <a:gd name="adj2" fmla="val 48374"/>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a:p>
          </p:txBody>
        </p:sp>
        <p:sp>
          <p:nvSpPr>
            <p:cNvPr id="17" name="Left Brace 16">
              <a:extLst>
                <a:ext uri="{FF2B5EF4-FFF2-40B4-BE49-F238E27FC236}">
                  <a16:creationId xmlns:a16="http://schemas.microsoft.com/office/drawing/2014/main" id="{A4D0ED89-8CEC-4DBA-9FFB-7F5FD2CEACFB}"/>
                </a:ext>
              </a:extLst>
            </p:cNvPr>
            <p:cNvSpPr/>
            <p:nvPr/>
          </p:nvSpPr>
          <p:spPr>
            <a:xfrm rot="16200000">
              <a:off x="7805537" y="3296214"/>
              <a:ext cx="480695" cy="1900314"/>
            </a:xfrm>
            <a:prstGeom prst="leftBrace">
              <a:avLst>
                <a:gd name="adj1" fmla="val 14102"/>
                <a:gd name="adj2" fmla="val 48374"/>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N"/>
            </a:p>
          </p:txBody>
        </p:sp>
        <p:sp>
          <p:nvSpPr>
            <p:cNvPr id="18" name="TextBox 17">
              <a:extLst>
                <a:ext uri="{FF2B5EF4-FFF2-40B4-BE49-F238E27FC236}">
                  <a16:creationId xmlns:a16="http://schemas.microsoft.com/office/drawing/2014/main" id="{43D785C9-0652-47AF-A093-B42219E730B6}"/>
                </a:ext>
              </a:extLst>
            </p:cNvPr>
            <p:cNvSpPr txBox="1"/>
            <p:nvPr/>
          </p:nvSpPr>
          <p:spPr>
            <a:xfrm>
              <a:off x="2641902" y="1931272"/>
              <a:ext cx="729672" cy="461665"/>
            </a:xfrm>
            <a:prstGeom prst="rect">
              <a:avLst/>
            </a:prstGeom>
            <a:noFill/>
            <a:ln w="28575">
              <a:solidFill>
                <a:schemeClr val="tx1"/>
              </a:solidFill>
            </a:ln>
          </p:spPr>
          <p:txBody>
            <a:bodyPr wrap="square" rtlCol="0">
              <a:spAutoFit/>
            </a:bodyPr>
            <a:lstStyle/>
            <a:p>
              <a:pPr algn="ctr"/>
              <a:r>
                <a:rPr lang="en-US" sz="2400" b="1" dirty="0">
                  <a:latin typeface="+mj-lt"/>
                </a:rPr>
                <a:t>C</a:t>
              </a:r>
              <a:endParaRPr lang="en-IN" sz="2400" b="1" dirty="0">
                <a:latin typeface="+mj-lt"/>
              </a:endParaRPr>
            </a:p>
          </p:txBody>
        </p:sp>
        <p:sp>
          <p:nvSpPr>
            <p:cNvPr id="19" name="TextBox 18">
              <a:extLst>
                <a:ext uri="{FF2B5EF4-FFF2-40B4-BE49-F238E27FC236}">
                  <a16:creationId xmlns:a16="http://schemas.microsoft.com/office/drawing/2014/main" id="{71B2481A-2238-496C-A2F3-6E0A7BBB575A}"/>
                </a:ext>
              </a:extLst>
            </p:cNvPr>
            <p:cNvSpPr txBox="1"/>
            <p:nvPr/>
          </p:nvSpPr>
          <p:spPr>
            <a:xfrm>
              <a:off x="1462370" y="4658020"/>
              <a:ext cx="729672" cy="461665"/>
            </a:xfrm>
            <a:prstGeom prst="rect">
              <a:avLst/>
            </a:prstGeom>
            <a:noFill/>
            <a:ln w="28575">
              <a:solidFill>
                <a:schemeClr val="tx1"/>
              </a:solidFill>
            </a:ln>
          </p:spPr>
          <p:txBody>
            <a:bodyPr wrap="square" rtlCol="0">
              <a:spAutoFit/>
            </a:bodyPr>
            <a:lstStyle/>
            <a:p>
              <a:pPr algn="ctr"/>
              <a:r>
                <a:rPr lang="en-US" sz="2400" b="1" dirty="0">
                  <a:latin typeface="+mj-lt"/>
                </a:rPr>
                <a:t>R</a:t>
              </a:r>
              <a:endParaRPr lang="en-IN" sz="2400" b="1" dirty="0">
                <a:latin typeface="+mj-lt"/>
              </a:endParaRPr>
            </a:p>
          </p:txBody>
        </p:sp>
        <p:sp>
          <p:nvSpPr>
            <p:cNvPr id="20" name="TextBox 19">
              <a:extLst>
                <a:ext uri="{FF2B5EF4-FFF2-40B4-BE49-F238E27FC236}">
                  <a16:creationId xmlns:a16="http://schemas.microsoft.com/office/drawing/2014/main" id="{44D7D241-8176-4F63-89D9-D375CBBFEEFE}"/>
                </a:ext>
              </a:extLst>
            </p:cNvPr>
            <p:cNvSpPr txBox="1"/>
            <p:nvPr/>
          </p:nvSpPr>
          <p:spPr>
            <a:xfrm>
              <a:off x="3790517" y="4704202"/>
              <a:ext cx="729672" cy="461665"/>
            </a:xfrm>
            <a:prstGeom prst="rect">
              <a:avLst/>
            </a:prstGeom>
            <a:noFill/>
            <a:ln w="28575">
              <a:solidFill>
                <a:schemeClr val="tx1"/>
              </a:solidFill>
            </a:ln>
          </p:spPr>
          <p:txBody>
            <a:bodyPr wrap="square" rtlCol="0">
              <a:spAutoFit/>
            </a:bodyPr>
            <a:lstStyle/>
            <a:p>
              <a:pPr algn="ctr"/>
              <a:r>
                <a:rPr lang="en-US" sz="2400" b="1" dirty="0">
                  <a:latin typeface="+mj-lt"/>
                </a:rPr>
                <a:t>W</a:t>
              </a:r>
              <a:endParaRPr lang="en-IN" sz="2400" b="1" dirty="0">
                <a:latin typeface="+mj-lt"/>
              </a:endParaRPr>
            </a:p>
          </p:txBody>
        </p:sp>
        <p:sp>
          <p:nvSpPr>
            <p:cNvPr id="21" name="TextBox 20">
              <a:extLst>
                <a:ext uri="{FF2B5EF4-FFF2-40B4-BE49-F238E27FC236}">
                  <a16:creationId xmlns:a16="http://schemas.microsoft.com/office/drawing/2014/main" id="{09B525F3-16C1-42E7-AC68-3DC65C096AF6}"/>
                </a:ext>
              </a:extLst>
            </p:cNvPr>
            <p:cNvSpPr txBox="1"/>
            <p:nvPr/>
          </p:nvSpPr>
          <p:spPr>
            <a:xfrm>
              <a:off x="6123282" y="4630123"/>
              <a:ext cx="729672" cy="461665"/>
            </a:xfrm>
            <a:prstGeom prst="rect">
              <a:avLst/>
            </a:prstGeom>
            <a:noFill/>
            <a:ln w="28575">
              <a:solidFill>
                <a:schemeClr val="tx1"/>
              </a:solidFill>
            </a:ln>
          </p:spPr>
          <p:txBody>
            <a:bodyPr wrap="square" rtlCol="0">
              <a:spAutoFit/>
            </a:bodyPr>
            <a:lstStyle/>
            <a:p>
              <a:pPr algn="ctr"/>
              <a:r>
                <a:rPr lang="en-US" sz="2400" b="1" dirty="0">
                  <a:latin typeface="+mj-lt"/>
                </a:rPr>
                <a:t>F</a:t>
              </a:r>
              <a:endParaRPr lang="en-IN" sz="2400" b="1" dirty="0">
                <a:latin typeface="+mj-lt"/>
              </a:endParaRPr>
            </a:p>
          </p:txBody>
        </p:sp>
        <p:sp>
          <p:nvSpPr>
            <p:cNvPr id="22" name="TextBox 21">
              <a:extLst>
                <a:ext uri="{FF2B5EF4-FFF2-40B4-BE49-F238E27FC236}">
                  <a16:creationId xmlns:a16="http://schemas.microsoft.com/office/drawing/2014/main" id="{67C6B37B-E144-4660-AE06-841310D3A296}"/>
                </a:ext>
              </a:extLst>
            </p:cNvPr>
            <p:cNvSpPr txBox="1"/>
            <p:nvPr/>
          </p:nvSpPr>
          <p:spPr>
            <a:xfrm>
              <a:off x="7721757" y="4647071"/>
              <a:ext cx="729672" cy="461665"/>
            </a:xfrm>
            <a:prstGeom prst="rect">
              <a:avLst/>
            </a:prstGeom>
            <a:noFill/>
            <a:ln w="28575">
              <a:solidFill>
                <a:schemeClr val="tx1"/>
              </a:solidFill>
            </a:ln>
          </p:spPr>
          <p:txBody>
            <a:bodyPr wrap="square" rtlCol="0">
              <a:spAutoFit/>
            </a:bodyPr>
            <a:lstStyle/>
            <a:p>
              <a:pPr algn="ctr"/>
              <a:r>
                <a:rPr lang="en-US" sz="2400" b="1" dirty="0">
                  <a:latin typeface="+mj-lt"/>
                </a:rPr>
                <a:t>D</a:t>
              </a:r>
              <a:endParaRPr lang="en-IN" sz="2400" b="1" dirty="0">
                <a:latin typeface="+mj-lt"/>
              </a:endParaRPr>
            </a:p>
          </p:txBody>
        </p:sp>
        <p:sp>
          <p:nvSpPr>
            <p:cNvPr id="23" name="TextBox 22">
              <a:extLst>
                <a:ext uri="{FF2B5EF4-FFF2-40B4-BE49-F238E27FC236}">
                  <a16:creationId xmlns:a16="http://schemas.microsoft.com/office/drawing/2014/main" id="{D03C894C-BF08-48A5-A5E0-0478BBABDF02}"/>
                </a:ext>
              </a:extLst>
            </p:cNvPr>
            <p:cNvSpPr txBox="1"/>
            <p:nvPr/>
          </p:nvSpPr>
          <p:spPr>
            <a:xfrm>
              <a:off x="748145" y="3612479"/>
              <a:ext cx="9418605" cy="369332"/>
            </a:xfrm>
            <a:prstGeom prst="rect">
              <a:avLst/>
            </a:prstGeom>
            <a:noFill/>
          </p:spPr>
          <p:txBody>
            <a:bodyPr wrap="square" rtlCol="0">
              <a:spAutoFit/>
            </a:bodyPr>
            <a:lstStyle/>
            <a:p>
              <a:r>
                <a:rPr lang="en-US" b="1" dirty="0"/>
                <a:t>01/01          05/01                             11/01         15/01          19/01                       26/01</a:t>
              </a:r>
              <a:endParaRPr lang="en-IN" b="1" dirty="0"/>
            </a:p>
          </p:txBody>
        </p:sp>
      </p:gr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amond(in)">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810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Content Placeholder 2"/>
          <p:cNvSpPr>
            <a:spLocks noGrp="1"/>
          </p:cNvSpPr>
          <p:nvPr>
            <p:ph idx="1"/>
          </p:nvPr>
        </p:nvSpPr>
        <p:spPr>
          <a:xfrm>
            <a:off x="457200" y="304800"/>
            <a:ext cx="8229600" cy="5821363"/>
          </a:xfrm>
        </p:spPr>
        <p:txBody>
          <a:bodyPr>
            <a:normAutofit fontScale="32500" lnSpcReduction="20000"/>
          </a:bodyPr>
          <a:lstStyle/>
          <a:p>
            <a:pPr>
              <a:buNone/>
            </a:pPr>
            <a:endParaRPr lang="en-US" dirty="0">
              <a:latin typeface="Times New Roman" panose="02020603050405020304" pitchFamily="18" charset="0"/>
              <a:ea typeface="Calibri" panose="020F0502020204030204" pitchFamily="34" charset="0"/>
              <a:cs typeface="Mangal" panose="02040503050203030202" pitchFamily="18" charset="0"/>
            </a:endParaRPr>
          </a:p>
          <a:p>
            <a:pPr lvl="0">
              <a:lnSpc>
                <a:spcPct val="170000"/>
              </a:lnSpc>
              <a:spcAft>
                <a:spcPts val="800"/>
              </a:spcAft>
              <a:buClr>
                <a:schemeClr val="accent1"/>
              </a:buClr>
              <a:buSzPct val="100000"/>
              <a:buNone/>
            </a:pPr>
            <a:r>
              <a:rPr lang="en-US" sz="6200" b="1" dirty="0">
                <a:latin typeface="Times New Roman" pitchFamily="18" charset="0"/>
                <a:ea typeface="Calibri" panose="020F0502020204030204" pitchFamily="34" charset="0"/>
                <a:cs typeface="Times New Roman" pitchFamily="18" charset="0"/>
              </a:rPr>
              <a:t>Where,</a:t>
            </a:r>
          </a:p>
          <a:p>
            <a:pPr lvl="0">
              <a:lnSpc>
                <a:spcPct val="170000"/>
              </a:lnSpc>
              <a:spcAft>
                <a:spcPts val="800"/>
              </a:spcAft>
              <a:buClr>
                <a:schemeClr val="accent1"/>
              </a:buClr>
              <a:buSzPct val="100000"/>
              <a:buFont typeface="Wingdings" panose="05000000000000000000" pitchFamily="2" charset="2"/>
              <a:buChar char="v"/>
            </a:pPr>
            <a:r>
              <a:rPr lang="en-US" sz="6200" b="1" dirty="0">
                <a:latin typeface="Times New Roman" pitchFamily="18" charset="0"/>
                <a:ea typeface="Calibri" panose="020F0502020204030204" pitchFamily="34" charset="0"/>
                <a:cs typeface="Times New Roman" pitchFamily="18" charset="0"/>
              </a:rPr>
              <a:t>R</a:t>
            </a:r>
            <a:r>
              <a:rPr lang="en-US" sz="6200" dirty="0">
                <a:latin typeface="Times New Roman" pitchFamily="18" charset="0"/>
                <a:ea typeface="Calibri" panose="020F0502020204030204" pitchFamily="34" charset="0"/>
                <a:cs typeface="Times New Roman" pitchFamily="18" charset="0"/>
              </a:rPr>
              <a:t> </a:t>
            </a:r>
            <a:r>
              <a:rPr lang="en-US" sz="6200" b="1" dirty="0">
                <a:latin typeface="Times New Roman" pitchFamily="18" charset="0"/>
                <a:ea typeface="Calibri" panose="020F0502020204030204" pitchFamily="34" charset="0"/>
                <a:cs typeface="Times New Roman" pitchFamily="18" charset="0"/>
                <a:sym typeface="Wingdings" panose="05000000000000000000" pitchFamily="2" charset="2"/>
              </a:rPr>
              <a:t></a:t>
            </a:r>
            <a:r>
              <a:rPr lang="en-US" sz="6200" b="1" dirty="0">
                <a:latin typeface="Times New Roman" pitchFamily="18" charset="0"/>
                <a:ea typeface="Calibri" panose="020F0502020204030204" pitchFamily="34" charset="0"/>
                <a:cs typeface="Times New Roman" pitchFamily="18" charset="0"/>
              </a:rPr>
              <a:t> </a:t>
            </a:r>
            <a:r>
              <a:rPr lang="en-US" sz="6200" b="1" u="sng" dirty="0">
                <a:latin typeface="Times New Roman" pitchFamily="18" charset="0"/>
                <a:ea typeface="Calibri" panose="020F0502020204030204" pitchFamily="34" charset="0"/>
                <a:cs typeface="Times New Roman" pitchFamily="18" charset="0"/>
              </a:rPr>
              <a:t>Raw material storage period</a:t>
            </a:r>
            <a:r>
              <a:rPr lang="en-US" sz="6200" b="1" dirty="0">
                <a:latin typeface="Times New Roman" pitchFamily="18" charset="0"/>
                <a:ea typeface="Calibri" panose="020F0502020204030204" pitchFamily="34" charset="0"/>
                <a:cs typeface="Times New Roman" pitchFamily="18" charset="0"/>
              </a:rPr>
              <a:t> </a:t>
            </a:r>
            <a:r>
              <a:rPr lang="en-US" sz="6200" dirty="0">
                <a:latin typeface="Times New Roman" pitchFamily="18" charset="0"/>
                <a:ea typeface="Calibri" panose="020F0502020204030204" pitchFamily="34" charset="0"/>
                <a:cs typeface="Times New Roman" pitchFamily="18" charset="0"/>
              </a:rPr>
              <a:t>(Period in which raw material is bought and stored but not used yet)</a:t>
            </a:r>
            <a:endParaRPr lang="en-IN" sz="6200" dirty="0">
              <a:latin typeface="Times New Roman" pitchFamily="18" charset="0"/>
              <a:ea typeface="Calibri" panose="020F0502020204030204" pitchFamily="34" charset="0"/>
              <a:cs typeface="Times New Roman" pitchFamily="18" charset="0"/>
            </a:endParaRPr>
          </a:p>
          <a:p>
            <a:pPr lvl="0">
              <a:lnSpc>
                <a:spcPct val="170000"/>
              </a:lnSpc>
              <a:buClr>
                <a:schemeClr val="accent1"/>
              </a:buClr>
              <a:buSzPct val="100000"/>
              <a:buFont typeface="Wingdings" panose="05000000000000000000" pitchFamily="2" charset="2"/>
              <a:buChar char="v"/>
            </a:pPr>
            <a:r>
              <a:rPr lang="en-US" sz="6200" b="1" dirty="0">
                <a:latin typeface="Times New Roman" pitchFamily="18" charset="0"/>
                <a:ea typeface="Calibri" panose="020F0502020204030204" pitchFamily="34" charset="0"/>
                <a:cs typeface="Times New Roman" pitchFamily="18" charset="0"/>
              </a:rPr>
              <a:t>W</a:t>
            </a:r>
            <a:r>
              <a:rPr lang="en-US" sz="6200" dirty="0">
                <a:latin typeface="Times New Roman" pitchFamily="18" charset="0"/>
                <a:ea typeface="Calibri" panose="020F0502020204030204" pitchFamily="34" charset="0"/>
                <a:cs typeface="Times New Roman" pitchFamily="18" charset="0"/>
                <a:sym typeface="Wingdings" panose="05000000000000000000" pitchFamily="2" charset="2"/>
              </a:rPr>
              <a:t></a:t>
            </a:r>
            <a:r>
              <a:rPr lang="en-US" sz="6200" dirty="0">
                <a:latin typeface="Times New Roman" pitchFamily="18" charset="0"/>
                <a:ea typeface="Calibri" panose="020F0502020204030204" pitchFamily="34" charset="0"/>
                <a:cs typeface="Times New Roman" pitchFamily="18" charset="0"/>
              </a:rPr>
              <a:t> </a:t>
            </a:r>
            <a:r>
              <a:rPr lang="en-US" sz="6200" b="1" u="sng" dirty="0">
                <a:latin typeface="Times New Roman" pitchFamily="18" charset="0"/>
                <a:ea typeface="Calibri" panose="020F0502020204030204" pitchFamily="34" charset="0"/>
                <a:cs typeface="Times New Roman" pitchFamily="18" charset="0"/>
              </a:rPr>
              <a:t>WIP conversion period</a:t>
            </a:r>
            <a:r>
              <a:rPr lang="en-US" sz="6200" b="1" dirty="0">
                <a:latin typeface="Times New Roman" pitchFamily="18" charset="0"/>
                <a:ea typeface="Calibri" panose="020F0502020204030204" pitchFamily="34" charset="0"/>
                <a:cs typeface="Times New Roman" pitchFamily="18" charset="0"/>
              </a:rPr>
              <a:t> </a:t>
            </a:r>
            <a:r>
              <a:rPr lang="en-US" sz="6200" dirty="0">
                <a:latin typeface="Times New Roman" pitchFamily="18" charset="0"/>
                <a:ea typeface="Calibri" panose="020F0502020204030204" pitchFamily="34" charset="0"/>
                <a:cs typeface="Times New Roman" pitchFamily="18" charset="0"/>
              </a:rPr>
              <a:t>(Period required for converting Raw material into a finished good)</a:t>
            </a:r>
            <a:endParaRPr lang="en-IN" sz="6200" dirty="0">
              <a:latin typeface="Times New Roman" pitchFamily="18" charset="0"/>
              <a:ea typeface="Calibri" panose="020F0502020204030204" pitchFamily="34" charset="0"/>
              <a:cs typeface="Times New Roman" pitchFamily="18" charset="0"/>
            </a:endParaRPr>
          </a:p>
          <a:p>
            <a:pPr lvl="0">
              <a:lnSpc>
                <a:spcPct val="170000"/>
              </a:lnSpc>
              <a:buClr>
                <a:schemeClr val="accent1"/>
              </a:buClr>
              <a:buSzPct val="100000"/>
              <a:buFont typeface="Wingdings" panose="05000000000000000000" pitchFamily="2" charset="2"/>
              <a:buChar char="v"/>
            </a:pPr>
            <a:r>
              <a:rPr lang="en-US" sz="6200" b="1" dirty="0">
                <a:latin typeface="Times New Roman" pitchFamily="18" charset="0"/>
                <a:ea typeface="Calibri" panose="020F0502020204030204" pitchFamily="34" charset="0"/>
                <a:cs typeface="Times New Roman" pitchFamily="18" charset="0"/>
              </a:rPr>
              <a:t> F </a:t>
            </a:r>
            <a:r>
              <a:rPr lang="en-US" sz="6200" dirty="0">
                <a:latin typeface="Times New Roman" pitchFamily="18" charset="0"/>
                <a:ea typeface="Calibri" panose="020F0502020204030204" pitchFamily="34" charset="0"/>
                <a:cs typeface="Times New Roman" pitchFamily="18" charset="0"/>
                <a:sym typeface="Wingdings" panose="05000000000000000000" pitchFamily="2" charset="2"/>
              </a:rPr>
              <a:t></a:t>
            </a:r>
            <a:r>
              <a:rPr lang="en-US" sz="6200" dirty="0">
                <a:latin typeface="Times New Roman" pitchFamily="18" charset="0"/>
                <a:ea typeface="Calibri" panose="020F0502020204030204" pitchFamily="34" charset="0"/>
                <a:cs typeface="Times New Roman" pitchFamily="18" charset="0"/>
              </a:rPr>
              <a:t> </a:t>
            </a:r>
            <a:r>
              <a:rPr lang="en-US" sz="6200" b="1" u="sng" dirty="0">
                <a:latin typeface="Times New Roman" pitchFamily="18" charset="0"/>
                <a:ea typeface="Calibri" panose="020F0502020204030204" pitchFamily="34" charset="0"/>
                <a:cs typeface="Times New Roman" pitchFamily="18" charset="0"/>
              </a:rPr>
              <a:t>Finished goods storage period</a:t>
            </a:r>
            <a:r>
              <a:rPr lang="en-US" sz="6200" b="1" dirty="0">
                <a:latin typeface="Times New Roman" pitchFamily="18" charset="0"/>
                <a:ea typeface="Calibri" panose="020F0502020204030204" pitchFamily="34" charset="0"/>
                <a:cs typeface="Times New Roman" pitchFamily="18" charset="0"/>
              </a:rPr>
              <a:t> </a:t>
            </a:r>
            <a:r>
              <a:rPr lang="en-US" sz="6200" dirty="0">
                <a:latin typeface="Times New Roman" pitchFamily="18" charset="0"/>
                <a:ea typeface="Calibri" panose="020F0502020204030204" pitchFamily="34" charset="0"/>
                <a:cs typeface="Times New Roman" pitchFamily="18" charset="0"/>
              </a:rPr>
              <a:t>(Period for which the Finished good is stored until it is sold) </a:t>
            </a:r>
            <a:endParaRPr lang="en-IN" sz="6200" dirty="0">
              <a:latin typeface="Times New Roman" pitchFamily="18" charset="0"/>
              <a:ea typeface="Calibri" panose="020F0502020204030204" pitchFamily="34" charset="0"/>
              <a:cs typeface="Times New Roman" pitchFamily="18" charset="0"/>
            </a:endParaRPr>
          </a:p>
          <a:p>
            <a:pPr lvl="0">
              <a:lnSpc>
                <a:spcPct val="170000"/>
              </a:lnSpc>
              <a:buClr>
                <a:schemeClr val="accent1"/>
              </a:buClr>
              <a:buSzPct val="100000"/>
              <a:buFont typeface="Wingdings" panose="05000000000000000000" pitchFamily="2" charset="2"/>
              <a:buChar char="v"/>
            </a:pPr>
            <a:r>
              <a:rPr lang="en-US" sz="6200" b="1" dirty="0">
                <a:latin typeface="Times New Roman" pitchFamily="18" charset="0"/>
                <a:ea typeface="Calibri" panose="020F0502020204030204" pitchFamily="34" charset="0"/>
                <a:cs typeface="Times New Roman" pitchFamily="18" charset="0"/>
              </a:rPr>
              <a:t>D </a:t>
            </a:r>
            <a:r>
              <a:rPr lang="en-US" sz="6200" b="1" dirty="0">
                <a:latin typeface="Times New Roman" pitchFamily="18" charset="0"/>
                <a:ea typeface="Calibri" panose="020F0502020204030204" pitchFamily="34" charset="0"/>
                <a:cs typeface="Times New Roman" pitchFamily="18" charset="0"/>
                <a:sym typeface="Wingdings" panose="05000000000000000000" pitchFamily="2" charset="2"/>
              </a:rPr>
              <a:t></a:t>
            </a:r>
            <a:r>
              <a:rPr lang="en-US" sz="6200" b="1" dirty="0">
                <a:latin typeface="Times New Roman" pitchFamily="18" charset="0"/>
                <a:ea typeface="Calibri" panose="020F0502020204030204" pitchFamily="34" charset="0"/>
                <a:cs typeface="Times New Roman" pitchFamily="18" charset="0"/>
              </a:rPr>
              <a:t> </a:t>
            </a:r>
            <a:r>
              <a:rPr lang="en-US" sz="6200" b="1" u="sng" dirty="0">
                <a:latin typeface="Times New Roman" pitchFamily="18" charset="0"/>
                <a:ea typeface="Calibri" panose="020F0502020204030204" pitchFamily="34" charset="0"/>
                <a:cs typeface="Times New Roman" pitchFamily="18" charset="0"/>
              </a:rPr>
              <a:t>Debtor’s Collection period</a:t>
            </a:r>
            <a:r>
              <a:rPr lang="en-US" sz="6200" b="1" dirty="0">
                <a:latin typeface="Times New Roman" pitchFamily="18" charset="0"/>
                <a:ea typeface="Calibri" panose="020F0502020204030204" pitchFamily="34" charset="0"/>
                <a:cs typeface="Times New Roman" pitchFamily="18" charset="0"/>
              </a:rPr>
              <a:t> </a:t>
            </a:r>
            <a:r>
              <a:rPr lang="en-US" sz="6200" dirty="0">
                <a:latin typeface="Times New Roman" pitchFamily="18" charset="0"/>
                <a:ea typeface="Calibri" panose="020F0502020204030204" pitchFamily="34" charset="0"/>
                <a:cs typeface="Times New Roman" pitchFamily="18" charset="0"/>
              </a:rPr>
              <a:t>(Credit period given to the customer to pay) </a:t>
            </a:r>
            <a:endParaRPr lang="en-IN" sz="6200" dirty="0">
              <a:latin typeface="Times New Roman" pitchFamily="18" charset="0"/>
              <a:ea typeface="Calibri" panose="020F0502020204030204" pitchFamily="34" charset="0"/>
              <a:cs typeface="Times New Roman" pitchFamily="18" charset="0"/>
            </a:endParaRPr>
          </a:p>
          <a:p>
            <a:pPr lvl="0">
              <a:lnSpc>
                <a:spcPct val="170000"/>
              </a:lnSpc>
              <a:spcAft>
                <a:spcPts val="800"/>
              </a:spcAft>
              <a:buClr>
                <a:schemeClr val="accent1"/>
              </a:buClr>
              <a:buSzPct val="100000"/>
              <a:buFont typeface="Wingdings" panose="05000000000000000000" pitchFamily="2" charset="2"/>
              <a:buChar char="v"/>
            </a:pPr>
            <a:r>
              <a:rPr lang="en-US" sz="6200" b="1" dirty="0">
                <a:latin typeface="Times New Roman" pitchFamily="18" charset="0"/>
                <a:ea typeface="Calibri" panose="020F0502020204030204" pitchFamily="34" charset="0"/>
                <a:cs typeface="Times New Roman" pitchFamily="18" charset="0"/>
              </a:rPr>
              <a:t>C </a:t>
            </a:r>
            <a:r>
              <a:rPr lang="en-US" sz="6200" b="1" dirty="0">
                <a:latin typeface="Times New Roman" pitchFamily="18" charset="0"/>
                <a:ea typeface="Calibri" panose="020F0502020204030204" pitchFamily="34" charset="0"/>
                <a:cs typeface="Times New Roman" pitchFamily="18" charset="0"/>
                <a:sym typeface="Wingdings" panose="05000000000000000000" pitchFamily="2" charset="2"/>
              </a:rPr>
              <a:t></a:t>
            </a:r>
            <a:r>
              <a:rPr lang="en-US" sz="6200" b="1" dirty="0">
                <a:latin typeface="Times New Roman" pitchFamily="18" charset="0"/>
                <a:ea typeface="Calibri" panose="020F0502020204030204" pitchFamily="34" charset="0"/>
                <a:cs typeface="Times New Roman" pitchFamily="18" charset="0"/>
              </a:rPr>
              <a:t> </a:t>
            </a:r>
            <a:r>
              <a:rPr lang="en-US" sz="6200" b="1" u="sng" dirty="0">
                <a:latin typeface="Times New Roman" pitchFamily="18" charset="0"/>
                <a:ea typeface="Calibri" panose="020F0502020204030204" pitchFamily="34" charset="0"/>
                <a:cs typeface="Times New Roman" pitchFamily="18" charset="0"/>
              </a:rPr>
              <a:t>Creditor’s Collection period</a:t>
            </a:r>
            <a:r>
              <a:rPr lang="en-US" sz="6200" b="1" dirty="0">
                <a:latin typeface="Times New Roman" pitchFamily="18" charset="0"/>
                <a:ea typeface="Calibri" panose="020F0502020204030204" pitchFamily="34" charset="0"/>
                <a:cs typeface="Times New Roman" pitchFamily="18" charset="0"/>
              </a:rPr>
              <a:t> </a:t>
            </a:r>
            <a:r>
              <a:rPr lang="en-US" sz="6200" dirty="0">
                <a:latin typeface="Times New Roman" pitchFamily="18" charset="0"/>
                <a:ea typeface="Calibri" panose="020F0502020204030204" pitchFamily="34" charset="0"/>
                <a:cs typeface="Times New Roman" pitchFamily="18" charset="0"/>
              </a:rPr>
              <a:t>(Credit period given by our supplier to pay him his dues)</a:t>
            </a:r>
            <a:endParaRPr lang="en-IN" sz="6200" dirty="0">
              <a:latin typeface="Times New Roman" pitchFamily="18" charset="0"/>
              <a:ea typeface="Calibri" panose="020F0502020204030204" pitchFamily="34" charset="0"/>
              <a:cs typeface="Times New Roman" pitchFamily="18" charset="0"/>
            </a:endParaRPr>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lide(fromBottom)">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slide(fromBottom)">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slide(fromBottom)">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slide(fromBottom)">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slide(fromBottom)">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0" y="0"/>
            <a:ext cx="9144000" cy="6858000"/>
            <a:chOff x="0" y="0"/>
            <a:chExt cx="9144000" cy="685800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3" name="TextBox 2">
            <a:extLst>
              <a:ext uri="{FF2B5EF4-FFF2-40B4-BE49-F238E27FC236}">
                <a16:creationId xmlns:a16="http://schemas.microsoft.com/office/drawing/2014/main" id="{15B48B9B-B993-4271-8C74-5A21D19CEBFE}"/>
              </a:ext>
            </a:extLst>
          </p:cNvPr>
          <p:cNvSpPr txBox="1"/>
          <p:nvPr/>
        </p:nvSpPr>
        <p:spPr>
          <a:xfrm>
            <a:off x="339437" y="0"/>
            <a:ext cx="4572000" cy="646331"/>
          </a:xfrm>
          <a:prstGeom prst="rect">
            <a:avLst/>
          </a:prstGeom>
          <a:noFill/>
        </p:spPr>
        <p:txBody>
          <a:bodyPr wrap="square">
            <a:spAutoFit/>
          </a:bodyPr>
          <a:lstStyle/>
          <a:p>
            <a:pPr marL="171450">
              <a:lnSpc>
                <a:spcPct val="150000"/>
              </a:lnSpc>
              <a:spcAft>
                <a:spcPts val="800"/>
              </a:spcAft>
            </a:pPr>
            <a:r>
              <a:rPr lang="en-US" sz="2400" b="1" u="sng" dirty="0">
                <a:effectLst/>
                <a:ea typeface="Calibri" panose="020F0502020204030204" pitchFamily="34" charset="0"/>
                <a:cs typeface="Mangal" panose="02040503050203030202" pitchFamily="18" charset="0"/>
              </a:rPr>
              <a:t>SOLUTION</a:t>
            </a:r>
            <a:r>
              <a:rPr lang="en-US" sz="2400" b="1" dirty="0">
                <a:effectLst/>
                <a:ea typeface="Calibri" panose="020F0502020204030204" pitchFamily="34" charset="0"/>
                <a:cs typeface="Mangal" panose="02040503050203030202" pitchFamily="18" charset="0"/>
              </a:rPr>
              <a:t> –  </a:t>
            </a:r>
            <a:endParaRPr lang="en-IN" sz="2400" dirty="0">
              <a:effectLst/>
              <a:ea typeface="Calibri" panose="020F0502020204030204" pitchFamily="34" charset="0"/>
              <a:cs typeface="Mangal" panose="02040503050203030202" pitchFamily="18" charset="0"/>
            </a:endParaRPr>
          </a:p>
        </p:txBody>
      </p:sp>
      <p:graphicFrame>
        <p:nvGraphicFramePr>
          <p:cNvPr id="4" name="Table 3">
            <a:extLst>
              <a:ext uri="{FF2B5EF4-FFF2-40B4-BE49-F238E27FC236}">
                <a16:creationId xmlns:a16="http://schemas.microsoft.com/office/drawing/2014/main" id="{FB7F77F1-309C-44D8-946E-A7BA9FDD4B3B}"/>
              </a:ext>
            </a:extLst>
          </p:cNvPr>
          <p:cNvGraphicFramePr>
            <a:graphicFrameLocks noGrp="1"/>
          </p:cNvGraphicFramePr>
          <p:nvPr>
            <p:extLst>
              <p:ext uri="{D42A27DB-BD31-4B8C-83A1-F6EECF244321}">
                <p14:modId xmlns:p14="http://schemas.microsoft.com/office/powerpoint/2010/main" val="1356609536"/>
              </p:ext>
            </p:extLst>
          </p:nvPr>
        </p:nvGraphicFramePr>
        <p:xfrm>
          <a:off x="166255" y="655783"/>
          <a:ext cx="8811491" cy="5608920"/>
        </p:xfrm>
        <a:graphic>
          <a:graphicData uri="http://schemas.openxmlformats.org/drawingml/2006/table">
            <a:tbl>
              <a:tblPr firstRow="1" firstCol="1" bandRow="1">
                <a:tableStyleId>{7E9639D4-E3E2-4D34-9284-5A2195B3D0D7}</a:tableStyleId>
              </a:tblPr>
              <a:tblGrid>
                <a:gridCol w="4744971">
                  <a:extLst>
                    <a:ext uri="{9D8B030D-6E8A-4147-A177-3AD203B41FA5}">
                      <a16:colId xmlns:a16="http://schemas.microsoft.com/office/drawing/2014/main" val="687549283"/>
                    </a:ext>
                  </a:extLst>
                </a:gridCol>
                <a:gridCol w="1356902">
                  <a:extLst>
                    <a:ext uri="{9D8B030D-6E8A-4147-A177-3AD203B41FA5}">
                      <a16:colId xmlns:a16="http://schemas.microsoft.com/office/drawing/2014/main" val="1347577654"/>
                    </a:ext>
                  </a:extLst>
                </a:gridCol>
                <a:gridCol w="1507670">
                  <a:extLst>
                    <a:ext uri="{9D8B030D-6E8A-4147-A177-3AD203B41FA5}">
                      <a16:colId xmlns:a16="http://schemas.microsoft.com/office/drawing/2014/main" val="2014284307"/>
                    </a:ext>
                  </a:extLst>
                </a:gridCol>
                <a:gridCol w="1201948">
                  <a:extLst>
                    <a:ext uri="{9D8B030D-6E8A-4147-A177-3AD203B41FA5}">
                      <a16:colId xmlns:a16="http://schemas.microsoft.com/office/drawing/2014/main" val="24604003"/>
                    </a:ext>
                  </a:extLst>
                </a:gridCol>
              </a:tblGrid>
              <a:tr h="955361">
                <a:tc>
                  <a:txBody>
                    <a:bodyPr/>
                    <a:lstStyle/>
                    <a:p>
                      <a:pPr algn="ctr">
                        <a:lnSpc>
                          <a:spcPct val="150000"/>
                        </a:lnSpc>
                        <a:spcAft>
                          <a:spcPts val="800"/>
                        </a:spcAft>
                      </a:pPr>
                      <a:r>
                        <a:rPr lang="en-US" sz="2600" u="sng" dirty="0">
                          <a:effectLst/>
                        </a:rPr>
                        <a:t>PARTICULARS</a:t>
                      </a:r>
                      <a:endParaRPr lang="en-IN" sz="26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600" u="sng" dirty="0">
                          <a:effectLst/>
                        </a:rPr>
                        <a:t>START DATE</a:t>
                      </a:r>
                      <a:endParaRPr lang="en-IN" sz="26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600" u="sng" dirty="0">
                          <a:effectLst/>
                          <a:latin typeface="Calibri" panose="020F0502020204030204" pitchFamily="34" charset="0"/>
                          <a:ea typeface="Calibri" panose="020F0502020204030204" pitchFamily="34" charset="0"/>
                          <a:cs typeface="Mangal" panose="02040503050203030202" pitchFamily="18" charset="0"/>
                        </a:rPr>
                        <a:t>END DATE</a:t>
                      </a:r>
                      <a:endParaRPr lang="en-IN" sz="26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600" u="sng" dirty="0">
                          <a:effectLst/>
                        </a:rPr>
                        <a:t>PERIOD</a:t>
                      </a:r>
                      <a:endParaRPr lang="en-IN" sz="26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7902045"/>
                  </a:ext>
                </a:extLst>
              </a:tr>
              <a:tr h="884040">
                <a:tc>
                  <a:txBody>
                    <a:bodyPr/>
                    <a:lstStyle/>
                    <a:p>
                      <a:pPr algn="ctr">
                        <a:lnSpc>
                          <a:spcPct val="150000"/>
                        </a:lnSpc>
                        <a:spcAft>
                          <a:spcPts val="800"/>
                        </a:spcAft>
                      </a:pPr>
                      <a:r>
                        <a:rPr lang="en-US" sz="2400" dirty="0">
                          <a:effectLst/>
                        </a:rPr>
                        <a:t>Raw material storage period </a:t>
                      </a:r>
                      <a:r>
                        <a:rPr lang="en-US" sz="2400" dirty="0">
                          <a:effectLst/>
                          <a:sym typeface="Wingdings" panose="05000000000000000000" pitchFamily="2" charset="2"/>
                        </a:rPr>
                        <a:t></a:t>
                      </a:r>
                      <a:r>
                        <a:rPr lang="en-US" sz="2400" dirty="0">
                          <a:effectLst/>
                        </a:rPr>
                        <a:t> R</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01.01.19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05.01.19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04 days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903356309"/>
                  </a:ext>
                </a:extLst>
              </a:tr>
              <a:tr h="884040">
                <a:tc>
                  <a:txBody>
                    <a:bodyPr/>
                    <a:lstStyle/>
                    <a:p>
                      <a:pPr algn="ctr">
                        <a:lnSpc>
                          <a:spcPct val="150000"/>
                        </a:lnSpc>
                        <a:spcAft>
                          <a:spcPts val="800"/>
                        </a:spcAft>
                      </a:pPr>
                      <a:r>
                        <a:rPr lang="en-US" sz="2400" dirty="0">
                          <a:effectLst/>
                        </a:rPr>
                        <a:t>WIP conversion period </a:t>
                      </a:r>
                      <a:r>
                        <a:rPr lang="en-US" sz="2400" dirty="0">
                          <a:effectLst/>
                          <a:sym typeface="Wingdings" panose="05000000000000000000" pitchFamily="2" charset="2"/>
                        </a:rPr>
                        <a:t></a:t>
                      </a:r>
                      <a:r>
                        <a:rPr lang="en-US" sz="2400" dirty="0">
                          <a:effectLst/>
                        </a:rPr>
                        <a:t> W</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05.01.19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15.01.19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10 days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729855312"/>
                  </a:ext>
                </a:extLst>
              </a:tr>
              <a:tr h="884040">
                <a:tc>
                  <a:txBody>
                    <a:bodyPr/>
                    <a:lstStyle/>
                    <a:p>
                      <a:pPr algn="ctr">
                        <a:lnSpc>
                          <a:spcPct val="150000"/>
                        </a:lnSpc>
                        <a:spcAft>
                          <a:spcPts val="800"/>
                        </a:spcAft>
                      </a:pPr>
                      <a:r>
                        <a:rPr lang="en-US" sz="2400" dirty="0">
                          <a:effectLst/>
                        </a:rPr>
                        <a:t>Finished Goods storage period </a:t>
                      </a:r>
                      <a:r>
                        <a:rPr lang="en-US" sz="2400" dirty="0">
                          <a:effectLst/>
                          <a:sym typeface="Wingdings" panose="05000000000000000000" pitchFamily="2" charset="2"/>
                        </a:rPr>
                        <a:t></a:t>
                      </a:r>
                      <a:r>
                        <a:rPr lang="en-US" sz="2400" dirty="0">
                          <a:effectLst/>
                        </a:rPr>
                        <a:t> F</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15.01.19</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19.01.19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04 days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253563321"/>
                  </a:ext>
                </a:extLst>
              </a:tr>
              <a:tr h="884040">
                <a:tc>
                  <a:txBody>
                    <a:bodyPr/>
                    <a:lstStyle/>
                    <a:p>
                      <a:pPr algn="ctr">
                        <a:lnSpc>
                          <a:spcPct val="150000"/>
                        </a:lnSpc>
                        <a:spcAft>
                          <a:spcPts val="800"/>
                        </a:spcAft>
                      </a:pPr>
                      <a:r>
                        <a:rPr lang="en-US" sz="2400" dirty="0">
                          <a:effectLst/>
                        </a:rPr>
                        <a:t>Debtor’s Collection period </a:t>
                      </a:r>
                      <a:r>
                        <a:rPr lang="en-US" sz="2400" dirty="0">
                          <a:effectLst/>
                          <a:sym typeface="Wingdings" panose="05000000000000000000" pitchFamily="2" charset="2"/>
                        </a:rPr>
                        <a:t></a:t>
                      </a:r>
                      <a:r>
                        <a:rPr lang="en-US" sz="2400" dirty="0">
                          <a:effectLst/>
                        </a:rPr>
                        <a:t> D</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19.01.19</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26.01.19</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07 days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579365224"/>
                  </a:ext>
                </a:extLst>
              </a:tr>
              <a:tr h="884040">
                <a:tc>
                  <a:txBody>
                    <a:bodyPr/>
                    <a:lstStyle/>
                    <a:p>
                      <a:pPr algn="ctr">
                        <a:lnSpc>
                          <a:spcPct val="150000"/>
                        </a:lnSpc>
                        <a:spcAft>
                          <a:spcPts val="800"/>
                        </a:spcAft>
                      </a:pPr>
                      <a:r>
                        <a:rPr lang="en-US" sz="2400" dirty="0">
                          <a:effectLst/>
                        </a:rPr>
                        <a:t>Creditor’s Collection period </a:t>
                      </a:r>
                      <a:r>
                        <a:rPr lang="en-US" sz="2400" dirty="0">
                          <a:effectLst/>
                          <a:sym typeface="Wingdings" panose="05000000000000000000" pitchFamily="2" charset="2"/>
                        </a:rPr>
                        <a:t></a:t>
                      </a:r>
                      <a:r>
                        <a:rPr lang="en-US" sz="2400" dirty="0">
                          <a:effectLst/>
                        </a:rPr>
                        <a:t> C</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a:effectLst/>
                        </a:rPr>
                        <a:t>01.01.19</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11.01.19</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800"/>
                        </a:spcAft>
                      </a:pPr>
                      <a:r>
                        <a:rPr lang="en-US" sz="2400" dirty="0">
                          <a:effectLst/>
                        </a:rPr>
                        <a:t>10 days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814599995"/>
                  </a:ext>
                </a:extLst>
              </a:tr>
            </a:tbl>
          </a:graphicData>
        </a:graphic>
      </p:graphicFrame>
    </p:spTree>
    <p:extLst>
      <p:ext uri="{BB962C8B-B14F-4D97-AF65-F5344CB8AC3E}">
        <p14:creationId xmlns:p14="http://schemas.microsoft.com/office/powerpoint/2010/main" val="690489561"/>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aphicFrame>
        <p:nvGraphicFramePr>
          <p:cNvPr id="8" name="Content Placeholder 7"/>
          <p:cNvGraphicFramePr>
            <a:graphicFrameLocks noGrp="1"/>
          </p:cNvGraphicFramePr>
          <p:nvPr>
            <p:ph idx="1"/>
          </p:nvPr>
        </p:nvGraphicFramePr>
        <p:xfrm>
          <a:off x="533400" y="2286000"/>
          <a:ext cx="8229600" cy="2773680"/>
        </p:xfrm>
        <a:graphic>
          <a:graphicData uri="http://schemas.openxmlformats.org/drawingml/2006/table">
            <a:tbl>
              <a:tblPr firstRow="1" bandRow="1">
                <a:tableStyleId>{68D230F3-CF80-4859-8CE7-A43EE81993B5}</a:tableStyleId>
              </a:tblPr>
              <a:tblGrid>
                <a:gridCol w="5257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tblGrid>
              <a:tr h="370840">
                <a:tc>
                  <a:txBody>
                    <a:bodyPr/>
                    <a:lstStyle/>
                    <a:p>
                      <a:r>
                        <a:rPr lang="en-US" sz="2000" dirty="0">
                          <a:latin typeface="Times New Roman" pitchFamily="18" charset="0"/>
                          <a:cs typeface="Times New Roman" pitchFamily="18" charset="0"/>
                        </a:rPr>
                        <a:t>Particular</a:t>
                      </a:r>
                      <a:endParaRPr lang="en-IN" sz="2000" dirty="0">
                        <a:latin typeface="Times New Roman" pitchFamily="18" charset="0"/>
                        <a:cs typeface="Times New Roman" pitchFamily="18" charset="0"/>
                      </a:endParaRPr>
                    </a:p>
                  </a:txBody>
                  <a:tcPr/>
                </a:tc>
                <a:tc>
                  <a:txBody>
                    <a:bodyPr/>
                    <a:lstStyle/>
                    <a:p>
                      <a:r>
                        <a:rPr lang="en-US" sz="2000" dirty="0">
                          <a:latin typeface="Times New Roman" pitchFamily="18" charset="0"/>
                          <a:cs typeface="Times New Roman" pitchFamily="18" charset="0"/>
                        </a:rPr>
                        <a:t>C.P.U (RS.)</a:t>
                      </a:r>
                      <a:endParaRPr lang="en-IN" sz="200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r>
                        <a:rPr lang="en-US" sz="2000" dirty="0">
                          <a:latin typeface="Times New Roman" pitchFamily="18" charset="0"/>
                          <a:cs typeface="Times New Roman" pitchFamily="18" charset="0"/>
                        </a:rPr>
                        <a:t>Raw</a:t>
                      </a:r>
                      <a:r>
                        <a:rPr lang="en-US" sz="2000" baseline="0" dirty="0">
                          <a:latin typeface="Times New Roman" pitchFamily="18" charset="0"/>
                          <a:cs typeface="Times New Roman" pitchFamily="18" charset="0"/>
                        </a:rPr>
                        <a:t> Material </a:t>
                      </a:r>
                      <a:endParaRPr lang="en-IN" sz="2000" dirty="0">
                        <a:latin typeface="Times New Roman" pitchFamily="18" charset="0"/>
                        <a:cs typeface="Times New Roman" pitchFamily="18" charset="0"/>
                      </a:endParaRPr>
                    </a:p>
                  </a:txBody>
                  <a:tcPr/>
                </a:tc>
                <a:tc>
                  <a:txBody>
                    <a:bodyPr/>
                    <a:lstStyle/>
                    <a:p>
                      <a:r>
                        <a:rPr lang="en-US" sz="2000" dirty="0">
                          <a:latin typeface="Times New Roman" pitchFamily="18" charset="0"/>
                          <a:cs typeface="Times New Roman" pitchFamily="18" charset="0"/>
                        </a:rPr>
                        <a:t>5</a:t>
                      </a:r>
                      <a:endParaRPr lang="en-IN"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r>
                        <a:rPr lang="en-US" sz="2000" dirty="0" err="1">
                          <a:latin typeface="Times New Roman" pitchFamily="18" charset="0"/>
                          <a:cs typeface="Times New Roman" pitchFamily="18" charset="0"/>
                        </a:rPr>
                        <a:t>Labour</a:t>
                      </a:r>
                      <a:r>
                        <a:rPr lang="en-US" sz="2000" dirty="0">
                          <a:latin typeface="Times New Roman" pitchFamily="18" charset="0"/>
                          <a:cs typeface="Times New Roman" pitchFamily="18" charset="0"/>
                        </a:rPr>
                        <a:t> (Wages)</a:t>
                      </a:r>
                      <a:endParaRPr lang="en-IN" sz="2000" dirty="0">
                        <a:latin typeface="Times New Roman" pitchFamily="18" charset="0"/>
                        <a:cs typeface="Times New Roman" pitchFamily="18" charset="0"/>
                      </a:endParaRPr>
                    </a:p>
                  </a:txBody>
                  <a:tcPr/>
                </a:tc>
                <a:tc>
                  <a:txBody>
                    <a:bodyPr/>
                    <a:lstStyle/>
                    <a:p>
                      <a:r>
                        <a:rPr lang="en-US" sz="2000" dirty="0">
                          <a:latin typeface="Times New Roman" pitchFamily="18" charset="0"/>
                          <a:cs typeface="Times New Roman" pitchFamily="18" charset="0"/>
                        </a:rPr>
                        <a:t>3</a:t>
                      </a:r>
                      <a:endParaRPr lang="en-IN" sz="20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r>
                        <a:rPr lang="en-US" sz="2000" dirty="0">
                          <a:latin typeface="Times New Roman" pitchFamily="18" charset="0"/>
                          <a:cs typeface="Times New Roman" pitchFamily="18" charset="0"/>
                        </a:rPr>
                        <a:t>Overheads (o/h)</a:t>
                      </a:r>
                      <a:endParaRPr lang="en-IN" sz="2000" dirty="0">
                        <a:latin typeface="Times New Roman" pitchFamily="18" charset="0"/>
                        <a:cs typeface="Times New Roman" pitchFamily="18" charset="0"/>
                      </a:endParaRPr>
                    </a:p>
                  </a:txBody>
                  <a:tcPr/>
                </a:tc>
                <a:tc>
                  <a:txBody>
                    <a:bodyPr/>
                    <a:lstStyle/>
                    <a:p>
                      <a:r>
                        <a:rPr lang="en-US" sz="2000" dirty="0">
                          <a:latin typeface="Times New Roman" pitchFamily="18" charset="0"/>
                          <a:cs typeface="Times New Roman" pitchFamily="18" charset="0"/>
                        </a:rPr>
                        <a:t>2</a:t>
                      </a:r>
                      <a:endParaRPr lang="en-IN" sz="20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r>
                        <a:rPr lang="en-US" sz="2000" b="1" dirty="0">
                          <a:latin typeface="Times New Roman" pitchFamily="18" charset="0"/>
                          <a:cs typeface="Times New Roman" pitchFamily="18" charset="0"/>
                        </a:rPr>
                        <a:t>Total</a:t>
                      </a:r>
                      <a:r>
                        <a:rPr lang="en-US" sz="2000" b="1" baseline="0" dirty="0">
                          <a:latin typeface="Times New Roman" pitchFamily="18" charset="0"/>
                          <a:cs typeface="Times New Roman" pitchFamily="18" charset="0"/>
                        </a:rPr>
                        <a:t> Cost Price</a:t>
                      </a:r>
                      <a:endParaRPr lang="en-IN" sz="2000" b="1" dirty="0">
                        <a:latin typeface="Times New Roman" pitchFamily="18" charset="0"/>
                        <a:cs typeface="Times New Roman" pitchFamily="18" charset="0"/>
                      </a:endParaRPr>
                    </a:p>
                  </a:txBody>
                  <a:tcPr/>
                </a:tc>
                <a:tc>
                  <a:txBody>
                    <a:bodyPr/>
                    <a:lstStyle/>
                    <a:p>
                      <a:r>
                        <a:rPr lang="en-US" sz="2000" b="1" dirty="0">
                          <a:latin typeface="Times New Roman" pitchFamily="18" charset="0"/>
                          <a:cs typeface="Times New Roman" pitchFamily="18" charset="0"/>
                        </a:rPr>
                        <a:t>10</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r>
                        <a:rPr lang="en-US" sz="2000" b="1" dirty="0">
                          <a:latin typeface="Times New Roman" pitchFamily="18" charset="0"/>
                          <a:cs typeface="Times New Roman" pitchFamily="18" charset="0"/>
                        </a:rPr>
                        <a:t>Add</a:t>
                      </a:r>
                      <a:r>
                        <a:rPr lang="en-US" sz="2000" dirty="0">
                          <a:latin typeface="Times New Roman" pitchFamily="18" charset="0"/>
                          <a:cs typeface="Times New Roman" pitchFamily="18" charset="0"/>
                        </a:rPr>
                        <a:t>: Profit</a:t>
                      </a:r>
                      <a:endParaRPr lang="en-IN" sz="2000" dirty="0">
                        <a:latin typeface="Times New Roman" pitchFamily="18" charset="0"/>
                        <a:cs typeface="Times New Roman" pitchFamily="18" charset="0"/>
                      </a:endParaRPr>
                    </a:p>
                  </a:txBody>
                  <a:tcPr/>
                </a:tc>
                <a:tc>
                  <a:txBody>
                    <a:bodyPr/>
                    <a:lstStyle/>
                    <a:p>
                      <a:r>
                        <a:rPr lang="en-US" sz="2000" dirty="0">
                          <a:latin typeface="Times New Roman" pitchFamily="18" charset="0"/>
                          <a:cs typeface="Times New Roman" pitchFamily="18" charset="0"/>
                        </a:rPr>
                        <a:t>5</a:t>
                      </a:r>
                      <a:endParaRPr lang="en-IN" sz="2000"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r h="370840">
                <a:tc>
                  <a:txBody>
                    <a:bodyPr/>
                    <a:lstStyle/>
                    <a:p>
                      <a:r>
                        <a:rPr lang="en-US" sz="2000" b="1" dirty="0">
                          <a:latin typeface="Times New Roman" pitchFamily="18" charset="0"/>
                          <a:cs typeface="Times New Roman" pitchFamily="18" charset="0"/>
                        </a:rPr>
                        <a:t>Selling Price</a:t>
                      </a:r>
                      <a:endParaRPr lang="en-IN" sz="2000" b="1" dirty="0">
                        <a:latin typeface="Times New Roman" pitchFamily="18" charset="0"/>
                        <a:cs typeface="Times New Roman" pitchFamily="18" charset="0"/>
                      </a:endParaRPr>
                    </a:p>
                  </a:txBody>
                  <a:tcPr/>
                </a:tc>
                <a:tc>
                  <a:txBody>
                    <a:bodyPr/>
                    <a:lstStyle/>
                    <a:p>
                      <a:r>
                        <a:rPr lang="en-US" sz="2000" b="1" dirty="0">
                          <a:latin typeface="Times New Roman" pitchFamily="18" charset="0"/>
                          <a:cs typeface="Times New Roman" pitchFamily="18" charset="0"/>
                        </a:rPr>
                        <a:t>15</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val="10006"/>
                  </a:ext>
                </a:extLst>
              </a:tr>
            </a:tbl>
          </a:graphicData>
        </a:graphic>
      </p:graphicFrame>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US" u="sng" dirty="0">
                <a:cs typeface="Mangal" panose="02040503050203030202" pitchFamily="18" charset="0"/>
              </a:rPr>
              <a:t>COST SHEET - OPERATIONAL</a:t>
            </a:r>
            <a:br>
              <a:rPr lang="en-IN" u="sng" dirty="0">
                <a:cs typeface="Mangal" panose="02040503050203030202" pitchFamily="18" charset="0"/>
              </a:rPr>
            </a:br>
            <a:endParaRPr lang="en-IN"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amond(in)">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US" dirty="0"/>
              <a:t>Synopsis</a:t>
            </a:r>
            <a:endParaRPr lang="en-IN" dirty="0"/>
          </a:p>
        </p:txBody>
      </p:sp>
      <p:sp>
        <p:nvSpPr>
          <p:cNvPr id="3" name="Content Placeholder 2"/>
          <p:cNvSpPr>
            <a:spLocks noGrp="1"/>
          </p:cNvSpPr>
          <p:nvPr>
            <p:ph idx="1"/>
          </p:nvPr>
        </p:nvSpPr>
        <p:spPr/>
        <p:txBody>
          <a:bodyPr/>
          <a:lstStyle/>
          <a:p>
            <a:r>
              <a:rPr lang="en-US" dirty="0"/>
              <a:t>Meaning</a:t>
            </a:r>
          </a:p>
          <a:p>
            <a:r>
              <a:rPr lang="en-US" dirty="0"/>
              <a:t>Types of Working Capital</a:t>
            </a:r>
          </a:p>
          <a:p>
            <a:r>
              <a:rPr lang="en-US" dirty="0"/>
              <a:t>Working Capital Cycle</a:t>
            </a:r>
          </a:p>
          <a:p>
            <a:r>
              <a:rPr lang="en-US" dirty="0"/>
              <a:t>Factors Determining Working Capital Management</a:t>
            </a:r>
            <a:endParaRPr lang="en-IN" dirty="0"/>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hidden="1"/>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lide(fromBottom)">
                                      <p:cBhvr>
                                        <p:cTn id="16" dur="500"/>
                                        <p:tgtEl>
                                          <p:spTgt spid="3">
                                            <p:txEl>
                                              <p:pRg st="1" end="1"/>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lide(fromBottom)">
                                      <p:cBhvr>
                                        <p:cTn id="19" dur="500"/>
                                        <p:tgtEl>
                                          <p:spTgt spid="3">
                                            <p:txEl>
                                              <p:pRg st="2" end="2"/>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858000"/>
            <a:chOff x="0" y="0"/>
            <a:chExt cx="9144000" cy="6858000"/>
          </a:xfrm>
        </p:grpSpPr>
        <p:sp>
          <p:nvSpPr>
            <p:cNvPr id="7" name="Oval 6"/>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5" name="Content Placeholder 4">
            <a:extLst>
              <a:ext uri="{FF2B5EF4-FFF2-40B4-BE49-F238E27FC236}">
                <a16:creationId xmlns:a16="http://schemas.microsoft.com/office/drawing/2014/main" id="{19836D12-7E67-4319-8967-6331D7EEBBC5}"/>
              </a:ext>
            </a:extLst>
          </p:cNvPr>
          <p:cNvSpPr>
            <a:spLocks noGrp="1"/>
          </p:cNvSpPr>
          <p:nvPr>
            <p:ph idx="4294967295"/>
          </p:nvPr>
        </p:nvSpPr>
        <p:spPr>
          <a:xfrm>
            <a:off x="155972" y="131618"/>
            <a:ext cx="8832056" cy="6121400"/>
          </a:xfrm>
        </p:spPr>
        <p:txBody>
          <a:bodyPr>
            <a:normAutofit/>
          </a:bodyPr>
          <a:lstStyle/>
          <a:p>
            <a:pPr marL="0" indent="0">
              <a:buNone/>
            </a:pPr>
            <a:r>
              <a:rPr lang="en-US" sz="2400" dirty="0"/>
              <a:t>     </a:t>
            </a:r>
            <a:endParaRPr lang="en-IN" sz="2400" b="1" dirty="0">
              <a:highlight>
                <a:srgbClr val="FFFF00"/>
              </a:highlight>
            </a:endParaRPr>
          </a:p>
        </p:txBody>
      </p:sp>
      <p:sp>
        <p:nvSpPr>
          <p:cNvPr id="9" name="TextBox 8">
            <a:extLst>
              <a:ext uri="{FF2B5EF4-FFF2-40B4-BE49-F238E27FC236}">
                <a16:creationId xmlns:a16="http://schemas.microsoft.com/office/drawing/2014/main" id="{F6EB342B-6B29-4F1E-9449-3CED97E3352E}"/>
              </a:ext>
            </a:extLst>
          </p:cNvPr>
          <p:cNvSpPr txBox="1"/>
          <p:nvPr/>
        </p:nvSpPr>
        <p:spPr>
          <a:xfrm>
            <a:off x="436418" y="131618"/>
            <a:ext cx="8492836" cy="923330"/>
          </a:xfrm>
          <a:prstGeom prst="rect">
            <a:avLst/>
          </a:prstGeom>
          <a:noFill/>
        </p:spPr>
        <p:txBody>
          <a:bodyPr wrap="square">
            <a:spAutoFit/>
          </a:bodyPr>
          <a:lstStyle/>
          <a:p>
            <a:pPr marL="228600" marR="57150" algn="ctr">
              <a:lnSpc>
                <a:spcPct val="150000"/>
              </a:lnSpc>
              <a:spcAft>
                <a:spcPts val="800"/>
              </a:spcAft>
              <a:tabLst>
                <a:tab pos="3400425" algn="ctr"/>
              </a:tabLst>
            </a:pPr>
            <a:r>
              <a:rPr lang="en-US" sz="3600" u="sng" dirty="0">
                <a:latin typeface="+mj-lt"/>
                <a:cs typeface="Mangal" panose="02040503050203030202" pitchFamily="18" charset="0"/>
              </a:rPr>
              <a:t>FACTOR AFFECTING CURRENT ASSETS</a:t>
            </a:r>
            <a:endParaRPr lang="en-IN" sz="3600" u="sng" dirty="0">
              <a:latin typeface="+mj-lt"/>
              <a:cs typeface="Mangal" panose="02040503050203030202" pitchFamily="18" charset="0"/>
            </a:endParaRPr>
          </a:p>
        </p:txBody>
      </p:sp>
      <p:graphicFrame>
        <p:nvGraphicFramePr>
          <p:cNvPr id="10" name="Table 9">
            <a:extLst>
              <a:ext uri="{FF2B5EF4-FFF2-40B4-BE49-F238E27FC236}">
                <a16:creationId xmlns:a16="http://schemas.microsoft.com/office/drawing/2014/main" id="{9DA54B95-4DBE-4175-BA65-90F1009E6032}"/>
              </a:ext>
            </a:extLst>
          </p:cNvPr>
          <p:cNvGraphicFramePr>
            <a:graphicFrameLocks noGrp="1"/>
          </p:cNvGraphicFramePr>
          <p:nvPr>
            <p:extLst>
              <p:ext uri="{D42A27DB-BD31-4B8C-83A1-F6EECF244321}">
                <p14:modId xmlns:p14="http://schemas.microsoft.com/office/powerpoint/2010/main" val="3961489413"/>
              </p:ext>
            </p:extLst>
          </p:nvPr>
        </p:nvGraphicFramePr>
        <p:xfrm>
          <a:off x="837483" y="1375977"/>
          <a:ext cx="7925517" cy="5101022"/>
        </p:xfrm>
        <a:graphic>
          <a:graphicData uri="http://schemas.openxmlformats.org/drawingml/2006/table">
            <a:tbl>
              <a:tblPr firstRow="1" firstCol="1" bandRow="1">
                <a:tableStyleId>{C083E6E3-FA7D-4D7B-A595-EF9225AFEA82}</a:tableStyleId>
              </a:tblPr>
              <a:tblGrid>
                <a:gridCol w="4353406">
                  <a:extLst>
                    <a:ext uri="{9D8B030D-6E8A-4147-A177-3AD203B41FA5}">
                      <a16:colId xmlns:a16="http://schemas.microsoft.com/office/drawing/2014/main" val="1900328908"/>
                    </a:ext>
                  </a:extLst>
                </a:gridCol>
                <a:gridCol w="3572111">
                  <a:extLst>
                    <a:ext uri="{9D8B030D-6E8A-4147-A177-3AD203B41FA5}">
                      <a16:colId xmlns:a16="http://schemas.microsoft.com/office/drawing/2014/main" val="3963921253"/>
                    </a:ext>
                  </a:extLst>
                </a:gridCol>
              </a:tblGrid>
              <a:tr h="637628">
                <a:tc>
                  <a:txBody>
                    <a:bodyPr/>
                    <a:lstStyle/>
                    <a:p>
                      <a:pPr marL="0" marR="57150" lvl="0" indent="0" algn="ctr" defTabSz="914400" rtl="0" eaLnBrk="1" fontAlgn="auto" latinLnBrk="0" hangingPunct="1">
                        <a:lnSpc>
                          <a:spcPct val="150000"/>
                        </a:lnSpc>
                        <a:spcBef>
                          <a:spcPts val="0"/>
                        </a:spcBef>
                        <a:spcAft>
                          <a:spcPts val="800"/>
                        </a:spcAft>
                        <a:buClrTx/>
                        <a:buSzTx/>
                        <a:buFontTx/>
                        <a:buNone/>
                        <a:tabLst>
                          <a:tab pos="3400425" algn="ctr"/>
                        </a:tabLst>
                        <a:defRPr/>
                      </a:pPr>
                      <a:r>
                        <a:rPr lang="en-US" sz="2400" u="sng" dirty="0">
                          <a:effectLst/>
                        </a:rPr>
                        <a:t>CURRENT ASSETS</a:t>
                      </a:r>
                      <a:endParaRPr lang="en-IN" sz="2400" b="1"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ctr">
                        <a:lnSpc>
                          <a:spcPct val="150000"/>
                        </a:lnSpc>
                        <a:spcAft>
                          <a:spcPts val="800"/>
                        </a:spcAft>
                        <a:tabLst>
                          <a:tab pos="3400425" algn="ctr"/>
                        </a:tabLst>
                      </a:pPr>
                      <a:r>
                        <a:rPr lang="en-US" sz="2400" u="sng" dirty="0">
                          <a:effectLst/>
                        </a:rPr>
                        <a:t>FACTOR</a:t>
                      </a:r>
                      <a:endParaRPr lang="en-IN" sz="2400"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694618384"/>
                  </a:ext>
                </a:extLst>
              </a:tr>
              <a:tr h="557924">
                <a:tc>
                  <a:txBody>
                    <a:bodyPr/>
                    <a:lstStyle/>
                    <a:p>
                      <a:pPr marR="57150" algn="l">
                        <a:lnSpc>
                          <a:spcPct val="150000"/>
                        </a:lnSpc>
                        <a:spcAft>
                          <a:spcPts val="800"/>
                        </a:spcAft>
                        <a:tabLst>
                          <a:tab pos="3400425" algn="ctr"/>
                        </a:tabLst>
                      </a:pPr>
                      <a:r>
                        <a:rPr lang="en-US" sz="2400" dirty="0">
                          <a:effectLst/>
                        </a:rPr>
                        <a:t>Stock – Raw Material </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dirty="0">
                          <a:effectLst/>
                        </a:rPr>
                        <a:t>Raw Material Cost</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3087626877"/>
                  </a:ext>
                </a:extLst>
              </a:tr>
              <a:tr h="1115849">
                <a:tc>
                  <a:txBody>
                    <a:bodyPr/>
                    <a:lstStyle/>
                    <a:p>
                      <a:pPr marR="57150" algn="l">
                        <a:lnSpc>
                          <a:spcPct val="150000"/>
                        </a:lnSpc>
                        <a:spcAft>
                          <a:spcPts val="800"/>
                        </a:spcAft>
                        <a:tabLst>
                          <a:tab pos="3400425" algn="ctr"/>
                        </a:tabLst>
                      </a:pPr>
                      <a:r>
                        <a:rPr lang="en-US" sz="2400" dirty="0">
                          <a:effectLst/>
                        </a:rPr>
                        <a:t>Stock – Work in Progress / Process</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u="none" dirty="0">
                          <a:effectLst/>
                        </a:rPr>
                        <a:t>RM + ½ (Lab. + OH)</a:t>
                      </a:r>
                      <a:endParaRPr lang="en-IN" sz="24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3654732187"/>
                  </a:ext>
                </a:extLst>
              </a:tr>
              <a:tr h="557924">
                <a:tc>
                  <a:txBody>
                    <a:bodyPr/>
                    <a:lstStyle/>
                    <a:p>
                      <a:pPr marR="57150" algn="l">
                        <a:lnSpc>
                          <a:spcPct val="150000"/>
                        </a:lnSpc>
                        <a:spcAft>
                          <a:spcPts val="800"/>
                        </a:spcAft>
                        <a:tabLst>
                          <a:tab pos="3400425" algn="ctr"/>
                        </a:tabLst>
                      </a:pPr>
                      <a:r>
                        <a:rPr lang="en-US" sz="2400" dirty="0">
                          <a:effectLst/>
                        </a:rPr>
                        <a:t>Stock – Finished Goods</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u="none" dirty="0">
                          <a:effectLst/>
                        </a:rPr>
                        <a:t>Total Cost</a:t>
                      </a:r>
                      <a:endParaRPr lang="en-IN" sz="24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86777729"/>
                  </a:ext>
                </a:extLst>
              </a:tr>
              <a:tr h="1115849">
                <a:tc>
                  <a:txBody>
                    <a:bodyPr/>
                    <a:lstStyle/>
                    <a:p>
                      <a:pPr marR="57150" algn="l">
                        <a:lnSpc>
                          <a:spcPct val="150000"/>
                        </a:lnSpc>
                        <a:spcAft>
                          <a:spcPts val="800"/>
                        </a:spcAft>
                        <a:tabLst>
                          <a:tab pos="3400425" algn="ctr"/>
                        </a:tabLst>
                      </a:pPr>
                      <a:r>
                        <a:rPr lang="en-US" sz="2400" dirty="0">
                          <a:effectLst/>
                        </a:rPr>
                        <a:t>Debtors </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u="none" dirty="0">
                          <a:effectLst/>
                        </a:rPr>
                        <a:t>Total Cost OR Selling Price</a:t>
                      </a:r>
                      <a:endParaRPr lang="en-IN" sz="24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4193112029"/>
                  </a:ext>
                </a:extLst>
              </a:tr>
              <a:tr h="557924">
                <a:tc>
                  <a:txBody>
                    <a:bodyPr/>
                    <a:lstStyle/>
                    <a:p>
                      <a:pPr marR="57150" algn="l">
                        <a:lnSpc>
                          <a:spcPct val="150000"/>
                        </a:lnSpc>
                        <a:spcAft>
                          <a:spcPts val="800"/>
                        </a:spcAft>
                        <a:tabLst>
                          <a:tab pos="3400425" algn="ctr"/>
                        </a:tabLst>
                      </a:pPr>
                      <a:r>
                        <a:rPr lang="en-US" sz="2400" dirty="0">
                          <a:effectLst/>
                        </a:rPr>
                        <a:t>Advance Payments</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u="none" dirty="0" err="1">
                          <a:effectLst/>
                        </a:rPr>
                        <a:t>Labour</a:t>
                      </a:r>
                      <a:r>
                        <a:rPr lang="en-US" sz="2400" u="none" dirty="0">
                          <a:effectLst/>
                        </a:rPr>
                        <a:t> OR Overheads</a:t>
                      </a:r>
                      <a:endParaRPr lang="en-IN" sz="24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1899130128"/>
                  </a:ext>
                </a:extLst>
              </a:tr>
              <a:tr h="557924">
                <a:tc>
                  <a:txBody>
                    <a:bodyPr/>
                    <a:lstStyle/>
                    <a:p>
                      <a:pPr marR="57150" algn="l">
                        <a:lnSpc>
                          <a:spcPct val="150000"/>
                        </a:lnSpc>
                        <a:spcAft>
                          <a:spcPts val="800"/>
                        </a:spcAft>
                        <a:tabLst>
                          <a:tab pos="3400425" algn="ctr"/>
                        </a:tabLst>
                      </a:pPr>
                      <a:r>
                        <a:rPr lang="en-US" sz="2400" dirty="0">
                          <a:effectLst/>
                        </a:rPr>
                        <a:t>Cash and Bank balance</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tc>
                  <a:txBody>
                    <a:bodyPr/>
                    <a:lstStyle/>
                    <a:p>
                      <a:pPr marR="57150" algn="l">
                        <a:lnSpc>
                          <a:spcPct val="150000"/>
                        </a:lnSpc>
                        <a:spcAft>
                          <a:spcPts val="800"/>
                        </a:spcAft>
                        <a:tabLst>
                          <a:tab pos="3400425" algn="ctr"/>
                        </a:tabLst>
                      </a:pPr>
                      <a:r>
                        <a:rPr lang="en-US" sz="2400" u="none" dirty="0">
                          <a:effectLst/>
                        </a:rPr>
                        <a:t>As per Requirement</a:t>
                      </a:r>
                      <a:endParaRPr lang="en-IN" sz="24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tc>
                <a:extLst>
                  <a:ext uri="{0D108BD9-81ED-4DB2-BD59-A6C34878D82A}">
                    <a16:rowId xmlns:a16="http://schemas.microsoft.com/office/drawing/2014/main" val="4100294698"/>
                  </a:ext>
                </a:extLst>
              </a:tr>
            </a:tbl>
          </a:graphicData>
        </a:graphic>
      </p:graphicFrame>
    </p:spTree>
    <p:extLst>
      <p:ext uri="{BB962C8B-B14F-4D97-AF65-F5344CB8AC3E}">
        <p14:creationId xmlns:p14="http://schemas.microsoft.com/office/powerpoint/2010/main" val="2989119629"/>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amond(in)">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858000"/>
            <a:chOff x="0" y="0"/>
            <a:chExt cx="9144000" cy="6858000"/>
          </a:xfrm>
        </p:grpSpPr>
        <p:sp>
          <p:nvSpPr>
            <p:cNvPr id="7" name="Oval 6"/>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5" name="Content Placeholder 4">
            <a:extLst>
              <a:ext uri="{FF2B5EF4-FFF2-40B4-BE49-F238E27FC236}">
                <a16:creationId xmlns:a16="http://schemas.microsoft.com/office/drawing/2014/main" id="{19836D12-7E67-4319-8967-6331D7EEBBC5}"/>
              </a:ext>
            </a:extLst>
          </p:cNvPr>
          <p:cNvSpPr>
            <a:spLocks noGrp="1"/>
          </p:cNvSpPr>
          <p:nvPr>
            <p:ph idx="4294967295"/>
          </p:nvPr>
        </p:nvSpPr>
        <p:spPr>
          <a:xfrm>
            <a:off x="155972" y="131618"/>
            <a:ext cx="8832056" cy="6121400"/>
          </a:xfrm>
        </p:spPr>
        <p:txBody>
          <a:bodyPr>
            <a:normAutofit/>
          </a:bodyPr>
          <a:lstStyle/>
          <a:p>
            <a:pPr marL="0" indent="0">
              <a:buNone/>
            </a:pPr>
            <a:r>
              <a:rPr lang="en-US" sz="2400" dirty="0"/>
              <a:t>     </a:t>
            </a:r>
            <a:endParaRPr lang="en-IN" sz="2400" b="1" dirty="0">
              <a:highlight>
                <a:srgbClr val="FFFF00"/>
              </a:highlight>
            </a:endParaRPr>
          </a:p>
        </p:txBody>
      </p:sp>
      <p:sp>
        <p:nvSpPr>
          <p:cNvPr id="9" name="TextBox 8">
            <a:extLst>
              <a:ext uri="{FF2B5EF4-FFF2-40B4-BE49-F238E27FC236}">
                <a16:creationId xmlns:a16="http://schemas.microsoft.com/office/drawing/2014/main" id="{F6EB342B-6B29-4F1E-9449-3CED97E3352E}"/>
              </a:ext>
            </a:extLst>
          </p:cNvPr>
          <p:cNvSpPr txBox="1"/>
          <p:nvPr/>
        </p:nvSpPr>
        <p:spPr>
          <a:xfrm>
            <a:off x="436418" y="131618"/>
            <a:ext cx="8492836" cy="923330"/>
          </a:xfrm>
          <a:prstGeom prst="rect">
            <a:avLst/>
          </a:prstGeom>
          <a:noFill/>
        </p:spPr>
        <p:txBody>
          <a:bodyPr wrap="square">
            <a:spAutoFit/>
          </a:bodyPr>
          <a:lstStyle/>
          <a:p>
            <a:pPr marL="228600" marR="57150" algn="ctr">
              <a:lnSpc>
                <a:spcPct val="150000"/>
              </a:lnSpc>
              <a:spcAft>
                <a:spcPts val="800"/>
              </a:spcAft>
              <a:tabLst>
                <a:tab pos="3400425" algn="ctr"/>
              </a:tabLst>
            </a:pPr>
            <a:r>
              <a:rPr lang="en-US" sz="3600" u="sng" dirty="0">
                <a:latin typeface="+mj-lt"/>
                <a:cs typeface="Mangal" panose="02040503050203030202" pitchFamily="18" charset="0"/>
              </a:rPr>
              <a:t>FACTOR AFFECTING CURRENT LIABILITIES</a:t>
            </a:r>
            <a:endParaRPr lang="en-IN" sz="3600" u="sng" dirty="0">
              <a:latin typeface="+mj-lt"/>
              <a:cs typeface="Mangal" panose="02040503050203030202" pitchFamily="18" charset="0"/>
            </a:endParaRPr>
          </a:p>
        </p:txBody>
      </p:sp>
      <p:graphicFrame>
        <p:nvGraphicFramePr>
          <p:cNvPr id="10" name="Table 9">
            <a:extLst>
              <a:ext uri="{FF2B5EF4-FFF2-40B4-BE49-F238E27FC236}">
                <a16:creationId xmlns:a16="http://schemas.microsoft.com/office/drawing/2014/main" id="{9DA54B95-4DBE-4175-BA65-90F1009E6032}"/>
              </a:ext>
            </a:extLst>
          </p:cNvPr>
          <p:cNvGraphicFramePr>
            <a:graphicFrameLocks noGrp="1"/>
          </p:cNvGraphicFramePr>
          <p:nvPr>
            <p:extLst>
              <p:ext uri="{D42A27DB-BD31-4B8C-83A1-F6EECF244321}">
                <p14:modId xmlns:p14="http://schemas.microsoft.com/office/powerpoint/2010/main" val="1439428882"/>
              </p:ext>
            </p:extLst>
          </p:nvPr>
        </p:nvGraphicFramePr>
        <p:xfrm>
          <a:off x="837483" y="1375978"/>
          <a:ext cx="7469033" cy="3639367"/>
        </p:xfrm>
        <a:graphic>
          <a:graphicData uri="http://schemas.openxmlformats.org/drawingml/2006/table">
            <a:tbl>
              <a:tblPr firstRow="1" firstCol="1" bandRow="1">
                <a:tableStyleId>{7E9639D4-E3E2-4D34-9284-5A2195B3D0D7}</a:tableStyleId>
              </a:tblPr>
              <a:tblGrid>
                <a:gridCol w="4102664">
                  <a:extLst>
                    <a:ext uri="{9D8B030D-6E8A-4147-A177-3AD203B41FA5}">
                      <a16:colId xmlns:a16="http://schemas.microsoft.com/office/drawing/2014/main" val="1900328908"/>
                    </a:ext>
                  </a:extLst>
                </a:gridCol>
                <a:gridCol w="3366369">
                  <a:extLst>
                    <a:ext uri="{9D8B030D-6E8A-4147-A177-3AD203B41FA5}">
                      <a16:colId xmlns:a16="http://schemas.microsoft.com/office/drawing/2014/main" val="3963921253"/>
                    </a:ext>
                  </a:extLst>
                </a:gridCol>
              </a:tblGrid>
              <a:tr h="815127">
                <a:tc>
                  <a:txBody>
                    <a:bodyPr/>
                    <a:lstStyle/>
                    <a:p>
                      <a:pPr marL="0" marR="57150" lvl="0" indent="0" algn="ctr" defTabSz="914400" rtl="0" eaLnBrk="1" fontAlgn="auto" latinLnBrk="0" hangingPunct="1">
                        <a:lnSpc>
                          <a:spcPct val="150000"/>
                        </a:lnSpc>
                        <a:spcBef>
                          <a:spcPts val="0"/>
                        </a:spcBef>
                        <a:spcAft>
                          <a:spcPts val="800"/>
                        </a:spcAft>
                        <a:buClrTx/>
                        <a:buSzTx/>
                        <a:buFontTx/>
                        <a:buNone/>
                        <a:tabLst>
                          <a:tab pos="3400425" algn="ctr"/>
                        </a:tabLst>
                        <a:defRPr/>
                      </a:pPr>
                      <a:r>
                        <a:rPr lang="en-US" sz="3200" b="1" u="sng" dirty="0">
                          <a:effectLst/>
                          <a:latin typeface="Calibri" panose="020F0502020204030204" pitchFamily="34" charset="0"/>
                          <a:ea typeface="Calibri" panose="020F0502020204030204" pitchFamily="34" charset="0"/>
                          <a:cs typeface="Mangal" panose="02040503050203030202" pitchFamily="18" charset="0"/>
                        </a:rPr>
                        <a:t>CURRENT LIABILITIES</a:t>
                      </a:r>
                      <a:endParaRPr lang="en-IN" sz="3200" b="1"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3200" u="sng" dirty="0">
                          <a:effectLst/>
                          <a:latin typeface="Calibri" panose="020F0502020204030204" pitchFamily="34" charset="0"/>
                          <a:ea typeface="Calibri" panose="020F0502020204030204" pitchFamily="34" charset="0"/>
                          <a:cs typeface="Mangal" panose="02040503050203030202" pitchFamily="18" charset="0"/>
                        </a:rPr>
                        <a:t>FACTOR</a:t>
                      </a:r>
                      <a:endParaRPr lang="en-IN" sz="3200"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694618384"/>
                  </a:ext>
                </a:extLst>
              </a:tr>
              <a:tr h="706060">
                <a:tc>
                  <a:txBody>
                    <a:bodyPr/>
                    <a:lstStyle/>
                    <a:p>
                      <a:pPr marR="57150" algn="l">
                        <a:lnSpc>
                          <a:spcPct val="150000"/>
                        </a:lnSpc>
                        <a:spcAft>
                          <a:spcPts val="800"/>
                        </a:spcAft>
                        <a:tabLst>
                          <a:tab pos="3400425" algn="ctr"/>
                        </a:tabLst>
                      </a:pPr>
                      <a:r>
                        <a:rPr lang="en-US" sz="2800" b="0" dirty="0">
                          <a:effectLst/>
                          <a:latin typeface="Calibri" panose="020F0502020204030204" pitchFamily="34" charset="0"/>
                          <a:ea typeface="Calibri" panose="020F0502020204030204" pitchFamily="34" charset="0"/>
                          <a:cs typeface="Mangal" panose="02040503050203030202" pitchFamily="18" charset="0"/>
                        </a:rPr>
                        <a:t>Creditors</a:t>
                      </a:r>
                      <a:endParaRPr lang="en-IN" sz="2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57150" lvl="0" indent="0" algn="l" defTabSz="914400" rtl="0" eaLnBrk="1" fontAlgn="auto" latinLnBrk="0" hangingPunct="1">
                        <a:lnSpc>
                          <a:spcPct val="150000"/>
                        </a:lnSpc>
                        <a:spcBef>
                          <a:spcPts val="0"/>
                        </a:spcBef>
                        <a:spcAft>
                          <a:spcPts val="800"/>
                        </a:spcAft>
                        <a:buClrTx/>
                        <a:buSzTx/>
                        <a:buFontTx/>
                        <a:buNone/>
                        <a:tabLst>
                          <a:tab pos="3400425" algn="ctr"/>
                        </a:tabLst>
                        <a:defRPr/>
                      </a:pPr>
                      <a:r>
                        <a:rPr lang="en-US" sz="2800" b="0" dirty="0">
                          <a:effectLst/>
                          <a:latin typeface="Calibri" panose="020F0502020204030204" pitchFamily="34" charset="0"/>
                          <a:ea typeface="Calibri" panose="020F0502020204030204" pitchFamily="34" charset="0"/>
                          <a:cs typeface="Mangal" panose="02040503050203030202" pitchFamily="18" charset="0"/>
                        </a:rPr>
                        <a:t>Raw Material Cost</a:t>
                      </a:r>
                      <a:endParaRPr lang="en-IN" sz="2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7626877"/>
                  </a:ext>
                </a:extLst>
              </a:tr>
              <a:tr h="706060">
                <a:tc>
                  <a:txBody>
                    <a:bodyPr/>
                    <a:lstStyle/>
                    <a:p>
                      <a:pPr marR="57150" algn="l">
                        <a:lnSpc>
                          <a:spcPct val="150000"/>
                        </a:lnSpc>
                        <a:spcAft>
                          <a:spcPts val="800"/>
                        </a:spcAft>
                        <a:tabLst>
                          <a:tab pos="3400425" algn="ctr"/>
                        </a:tabLst>
                      </a:pPr>
                      <a:r>
                        <a:rPr lang="en-US" sz="2800" b="0" dirty="0">
                          <a:effectLst/>
                          <a:latin typeface="Calibri" panose="020F0502020204030204" pitchFamily="34" charset="0"/>
                          <a:ea typeface="Calibri" panose="020F0502020204030204" pitchFamily="34" charset="0"/>
                          <a:cs typeface="Mangal" panose="02040503050203030202" pitchFamily="18" charset="0"/>
                        </a:rPr>
                        <a:t>Outstanding Wages</a:t>
                      </a:r>
                      <a:endParaRPr lang="en-IN" sz="2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2800" b="0" u="none" dirty="0" err="1">
                          <a:effectLst/>
                          <a:latin typeface="Calibri" panose="020F0502020204030204" pitchFamily="34" charset="0"/>
                          <a:ea typeface="Calibri" panose="020F0502020204030204" pitchFamily="34" charset="0"/>
                          <a:cs typeface="Mangal" panose="02040503050203030202" pitchFamily="18" charset="0"/>
                        </a:rPr>
                        <a:t>Labour</a:t>
                      </a:r>
                      <a:r>
                        <a:rPr lang="en-US" sz="2800" b="0" u="none" dirty="0">
                          <a:effectLst/>
                          <a:latin typeface="Calibri" panose="020F0502020204030204" pitchFamily="34" charset="0"/>
                          <a:ea typeface="Calibri" panose="020F0502020204030204" pitchFamily="34" charset="0"/>
                          <a:cs typeface="Mangal" panose="02040503050203030202" pitchFamily="18" charset="0"/>
                        </a:rPr>
                        <a:t> Cost</a:t>
                      </a:r>
                      <a:endParaRPr lang="en-IN" sz="2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4732187"/>
                  </a:ext>
                </a:extLst>
              </a:tr>
              <a:tr h="706060">
                <a:tc>
                  <a:txBody>
                    <a:bodyPr/>
                    <a:lstStyle/>
                    <a:p>
                      <a:pPr marR="57150" algn="l">
                        <a:lnSpc>
                          <a:spcPct val="150000"/>
                        </a:lnSpc>
                        <a:spcAft>
                          <a:spcPts val="800"/>
                        </a:spcAft>
                        <a:tabLst>
                          <a:tab pos="3400425" algn="ctr"/>
                        </a:tabLst>
                      </a:pPr>
                      <a:r>
                        <a:rPr lang="en-US" sz="2800" b="0" dirty="0">
                          <a:effectLst/>
                          <a:latin typeface="Calibri" panose="020F0502020204030204" pitchFamily="34" charset="0"/>
                          <a:ea typeface="Calibri" panose="020F0502020204030204" pitchFamily="34" charset="0"/>
                          <a:cs typeface="Mangal" panose="02040503050203030202" pitchFamily="18" charset="0"/>
                        </a:rPr>
                        <a:t>Outstanding Expenses</a:t>
                      </a:r>
                      <a:endParaRPr lang="en-IN" sz="2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2800" b="0" u="none" dirty="0">
                          <a:effectLst/>
                          <a:latin typeface="Calibri" panose="020F0502020204030204" pitchFamily="34" charset="0"/>
                          <a:ea typeface="Calibri" panose="020F0502020204030204" pitchFamily="34" charset="0"/>
                          <a:cs typeface="Mangal" panose="02040503050203030202" pitchFamily="18" charset="0"/>
                        </a:rPr>
                        <a:t>Overheads Cost</a:t>
                      </a:r>
                      <a:endParaRPr lang="en-IN" sz="2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777729"/>
                  </a:ext>
                </a:extLst>
              </a:tr>
              <a:tr h="706060">
                <a:tc>
                  <a:txBody>
                    <a:bodyPr/>
                    <a:lstStyle/>
                    <a:p>
                      <a:pPr marR="57150" algn="l">
                        <a:lnSpc>
                          <a:spcPct val="150000"/>
                        </a:lnSpc>
                        <a:spcAft>
                          <a:spcPts val="800"/>
                        </a:spcAft>
                        <a:tabLst>
                          <a:tab pos="3400425" algn="ctr"/>
                        </a:tabLst>
                      </a:pPr>
                      <a:r>
                        <a:rPr lang="en-US" sz="2800" b="0" dirty="0">
                          <a:effectLst/>
                          <a:latin typeface="Calibri" panose="020F0502020204030204" pitchFamily="34" charset="0"/>
                          <a:ea typeface="Calibri" panose="020F0502020204030204" pitchFamily="34" charset="0"/>
                          <a:cs typeface="Mangal" panose="02040503050203030202" pitchFamily="18" charset="0"/>
                        </a:rPr>
                        <a:t>Bank Overdraft</a:t>
                      </a:r>
                      <a:endParaRPr lang="en-IN" sz="2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2800" b="0" u="none" dirty="0">
                          <a:effectLst/>
                          <a:latin typeface="Calibri" panose="020F0502020204030204" pitchFamily="34" charset="0"/>
                          <a:ea typeface="Calibri" panose="020F0502020204030204" pitchFamily="34" charset="0"/>
                          <a:cs typeface="Mangal" panose="02040503050203030202" pitchFamily="18" charset="0"/>
                        </a:rPr>
                        <a:t>As per Requirement</a:t>
                      </a:r>
                      <a:endParaRPr lang="en-IN" sz="2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3112029"/>
                  </a:ext>
                </a:extLst>
              </a:tr>
            </a:tbl>
          </a:graphicData>
        </a:graphic>
      </p:graphicFrame>
    </p:spTree>
    <p:extLst>
      <p:ext uri="{BB962C8B-B14F-4D97-AF65-F5344CB8AC3E}">
        <p14:creationId xmlns:p14="http://schemas.microsoft.com/office/powerpoint/2010/main" val="4064181583"/>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diamond(in)">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858000"/>
            <a:chOff x="0" y="0"/>
            <a:chExt cx="9144000" cy="6858000"/>
          </a:xfrm>
        </p:grpSpPr>
        <p:sp>
          <p:nvSpPr>
            <p:cNvPr id="7" name="Oval 6"/>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5" name="Content Placeholder 4">
            <a:extLst>
              <a:ext uri="{FF2B5EF4-FFF2-40B4-BE49-F238E27FC236}">
                <a16:creationId xmlns:a16="http://schemas.microsoft.com/office/drawing/2014/main" id="{19836D12-7E67-4319-8967-6331D7EEBBC5}"/>
              </a:ext>
            </a:extLst>
          </p:cNvPr>
          <p:cNvSpPr>
            <a:spLocks noGrp="1"/>
          </p:cNvSpPr>
          <p:nvPr>
            <p:ph idx="4294967295"/>
          </p:nvPr>
        </p:nvSpPr>
        <p:spPr>
          <a:xfrm>
            <a:off x="155972" y="131618"/>
            <a:ext cx="8832056" cy="6121400"/>
          </a:xfrm>
        </p:spPr>
        <p:txBody>
          <a:bodyPr>
            <a:normAutofit/>
          </a:bodyPr>
          <a:lstStyle/>
          <a:p>
            <a:pPr marL="0" indent="0">
              <a:buNone/>
            </a:pPr>
            <a:r>
              <a:rPr lang="en-US" sz="2400" dirty="0"/>
              <a:t>     </a:t>
            </a:r>
            <a:endParaRPr lang="en-IN" sz="2400" b="1" dirty="0">
              <a:highlight>
                <a:srgbClr val="FFFF00"/>
              </a:highlight>
            </a:endParaRPr>
          </a:p>
        </p:txBody>
      </p:sp>
      <p:sp>
        <p:nvSpPr>
          <p:cNvPr id="9" name="TextBox 8">
            <a:extLst>
              <a:ext uri="{FF2B5EF4-FFF2-40B4-BE49-F238E27FC236}">
                <a16:creationId xmlns:a16="http://schemas.microsoft.com/office/drawing/2014/main" id="{F6EB342B-6B29-4F1E-9449-3CED97E3352E}"/>
              </a:ext>
            </a:extLst>
          </p:cNvPr>
          <p:cNvSpPr txBox="1"/>
          <p:nvPr/>
        </p:nvSpPr>
        <p:spPr>
          <a:xfrm>
            <a:off x="0" y="131618"/>
            <a:ext cx="9144000" cy="1708160"/>
          </a:xfrm>
          <a:prstGeom prst="rect">
            <a:avLst/>
          </a:prstGeom>
          <a:noFill/>
        </p:spPr>
        <p:txBody>
          <a:bodyPr wrap="square">
            <a:spAutoFit/>
          </a:bodyPr>
          <a:lstStyle/>
          <a:p>
            <a:pPr marL="228600" marR="57150" algn="ctr">
              <a:lnSpc>
                <a:spcPct val="150000"/>
              </a:lnSpc>
              <a:spcAft>
                <a:spcPts val="800"/>
              </a:spcAft>
              <a:tabLst>
                <a:tab pos="3400425" algn="ctr"/>
              </a:tabLst>
            </a:pPr>
            <a:r>
              <a:rPr lang="en-US" sz="3500" u="sng" dirty="0">
                <a:latin typeface="+mj-lt"/>
                <a:cs typeface="Mangal" panose="02040503050203030202" pitchFamily="18" charset="0"/>
              </a:rPr>
              <a:t>STATEMENT OF WORKING CAPITAL REQUIREMENT</a:t>
            </a:r>
            <a:endParaRPr lang="en-IN" sz="3500" u="sng" dirty="0">
              <a:latin typeface="+mj-lt"/>
              <a:cs typeface="Mangal" panose="02040503050203030202" pitchFamily="18" charset="0"/>
            </a:endParaRPr>
          </a:p>
        </p:txBody>
      </p:sp>
      <p:graphicFrame>
        <p:nvGraphicFramePr>
          <p:cNvPr id="10" name="Table 9">
            <a:extLst>
              <a:ext uri="{FF2B5EF4-FFF2-40B4-BE49-F238E27FC236}">
                <a16:creationId xmlns:a16="http://schemas.microsoft.com/office/drawing/2014/main" id="{9DA54B95-4DBE-4175-BA65-90F1009E6032}"/>
              </a:ext>
            </a:extLst>
          </p:cNvPr>
          <p:cNvGraphicFramePr>
            <a:graphicFrameLocks noGrp="1"/>
          </p:cNvGraphicFramePr>
          <p:nvPr>
            <p:extLst>
              <p:ext uri="{D42A27DB-BD31-4B8C-83A1-F6EECF244321}">
                <p14:modId xmlns:p14="http://schemas.microsoft.com/office/powerpoint/2010/main" val="2851995501"/>
              </p:ext>
            </p:extLst>
          </p:nvPr>
        </p:nvGraphicFramePr>
        <p:xfrm>
          <a:off x="363323" y="1096031"/>
          <a:ext cx="8475876" cy="5665886"/>
        </p:xfrm>
        <a:graphic>
          <a:graphicData uri="http://schemas.openxmlformats.org/drawingml/2006/table">
            <a:tbl>
              <a:tblPr firstRow="1" firstCol="1" bandRow="1">
                <a:tableStyleId>{7E9639D4-E3E2-4D34-9284-5A2195B3D0D7}</a:tableStyleId>
              </a:tblPr>
              <a:tblGrid>
                <a:gridCol w="2966618">
                  <a:extLst>
                    <a:ext uri="{9D8B030D-6E8A-4147-A177-3AD203B41FA5}">
                      <a16:colId xmlns:a16="http://schemas.microsoft.com/office/drawing/2014/main" val="1900328908"/>
                    </a:ext>
                  </a:extLst>
                </a:gridCol>
                <a:gridCol w="4267736">
                  <a:extLst>
                    <a:ext uri="{9D8B030D-6E8A-4147-A177-3AD203B41FA5}">
                      <a16:colId xmlns:a16="http://schemas.microsoft.com/office/drawing/2014/main" val="3963921253"/>
                    </a:ext>
                  </a:extLst>
                </a:gridCol>
                <a:gridCol w="1241522">
                  <a:extLst>
                    <a:ext uri="{9D8B030D-6E8A-4147-A177-3AD203B41FA5}">
                      <a16:colId xmlns:a16="http://schemas.microsoft.com/office/drawing/2014/main" val="3318491316"/>
                    </a:ext>
                  </a:extLst>
                </a:gridCol>
              </a:tblGrid>
              <a:tr h="303857">
                <a:tc>
                  <a:txBody>
                    <a:bodyPr/>
                    <a:lstStyle/>
                    <a:p>
                      <a:pPr marL="0" marR="57150" lvl="0" indent="0" algn="ctr" defTabSz="914400" rtl="0" eaLnBrk="1" fontAlgn="auto" latinLnBrk="0" hangingPunct="1">
                        <a:lnSpc>
                          <a:spcPct val="150000"/>
                        </a:lnSpc>
                        <a:spcBef>
                          <a:spcPts val="0"/>
                        </a:spcBef>
                        <a:spcAft>
                          <a:spcPts val="800"/>
                        </a:spcAft>
                        <a:buClrTx/>
                        <a:buSzTx/>
                        <a:buFontTx/>
                        <a:buNone/>
                        <a:tabLst>
                          <a:tab pos="3400425" algn="ctr"/>
                        </a:tabLst>
                        <a:defRPr/>
                      </a:pPr>
                      <a:r>
                        <a:rPr lang="en-US" sz="2000" b="1" u="sng" dirty="0">
                          <a:effectLst/>
                          <a:latin typeface="Calibri" panose="020F0502020204030204" pitchFamily="34" charset="0"/>
                          <a:ea typeface="Calibri" panose="020F0502020204030204" pitchFamily="34" charset="0"/>
                          <a:cs typeface="Mangal" panose="02040503050203030202" pitchFamily="18" charset="0"/>
                        </a:rPr>
                        <a:t>PARTICULARS</a:t>
                      </a:r>
                      <a:endParaRPr lang="en-IN" sz="2000" b="1"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2000" u="sng" dirty="0">
                          <a:effectLst/>
                          <a:latin typeface="Calibri" panose="020F0502020204030204" pitchFamily="34" charset="0"/>
                          <a:ea typeface="Calibri" panose="020F0502020204030204" pitchFamily="34" charset="0"/>
                          <a:cs typeface="Mangal" panose="02040503050203030202" pitchFamily="18" charset="0"/>
                        </a:rPr>
                        <a:t>CALCULATION</a:t>
                      </a:r>
                      <a:endParaRPr lang="en-IN" sz="2000"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2000" u="sng" dirty="0">
                          <a:effectLst/>
                          <a:latin typeface="Calibri" panose="020F0502020204030204" pitchFamily="34" charset="0"/>
                          <a:ea typeface="Calibri" panose="020F0502020204030204" pitchFamily="34" charset="0"/>
                          <a:cs typeface="Mangal" panose="02040503050203030202" pitchFamily="18" charset="0"/>
                        </a:rPr>
                        <a:t>Rs.</a:t>
                      </a:r>
                      <a:endParaRPr lang="en-IN" sz="2000"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694618384"/>
                  </a:ext>
                </a:extLst>
              </a:tr>
              <a:tr h="273471">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Raw Material Stock</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Units X Period X RM cost</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XX</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7626877"/>
                  </a:ext>
                </a:extLst>
              </a:tr>
              <a:tr h="378986">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W.I.P. Stock</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[RM Cost + ½(Lab. + OH)]</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4732187"/>
                  </a:ext>
                </a:extLst>
              </a:tr>
              <a:tr h="546943">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Finished Goods Stock</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Total Cost (RM + Lab. + OH)</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777729"/>
                  </a:ext>
                </a:extLst>
              </a:tr>
              <a:tr h="546943">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Debtors</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(Total Cost OR Selling Price)</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3112029"/>
                  </a:ext>
                </a:extLst>
              </a:tr>
              <a:tr h="273471">
                <a:tc>
                  <a:txBody>
                    <a:bodyPr/>
                    <a:lstStyle/>
                    <a:p>
                      <a:pPr marR="57150" algn="ctr">
                        <a:lnSpc>
                          <a:spcPct val="150000"/>
                        </a:lnSpc>
                        <a:spcAft>
                          <a:spcPts val="800"/>
                        </a:spcAft>
                        <a:tabLst>
                          <a:tab pos="3400425" algn="ctr"/>
                        </a:tabLst>
                      </a:pPr>
                      <a:r>
                        <a:rPr lang="en-US" sz="1800" b="1" dirty="0">
                          <a:effectLst/>
                          <a:latin typeface="Calibri" panose="020F0502020204030204" pitchFamily="34" charset="0"/>
                          <a:ea typeface="Calibri" panose="020F0502020204030204" pitchFamily="34" charset="0"/>
                          <a:cs typeface="Mangal" panose="02040503050203030202" pitchFamily="18" charset="0"/>
                        </a:rPr>
                        <a:t>CURRENT ASSETS</a:t>
                      </a:r>
                      <a:endParaRPr lang="en-IN" sz="1800" b="1"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tc>
                  <a:txBody>
                    <a:bodyPr/>
                    <a:lstStyle/>
                    <a:p>
                      <a:pPr marR="57150" algn="l">
                        <a:lnSpc>
                          <a:spcPct val="150000"/>
                        </a:lnSpc>
                        <a:spcAft>
                          <a:spcPts val="800"/>
                        </a:spcAft>
                        <a:tabLst>
                          <a:tab pos="3400425" algn="ctr"/>
                        </a:tabLst>
                      </a:pP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tc>
                  <a:txBody>
                    <a:bodyPr/>
                    <a:lstStyle/>
                    <a:p>
                      <a:pPr marR="57150" algn="ctr">
                        <a:lnSpc>
                          <a:spcPct val="150000"/>
                        </a:lnSpc>
                        <a:spcAft>
                          <a:spcPts val="800"/>
                        </a:spcAft>
                        <a:tabLst>
                          <a:tab pos="3400425" algn="ctr"/>
                        </a:tabLst>
                      </a:pPr>
                      <a:r>
                        <a:rPr lang="en-US" sz="1800" b="1" u="sng" dirty="0">
                          <a:effectLst/>
                          <a:latin typeface="Calibri" panose="020F0502020204030204" pitchFamily="34" charset="0"/>
                          <a:ea typeface="Calibri" panose="020F0502020204030204" pitchFamily="34" charset="0"/>
                          <a:cs typeface="Mangal" panose="02040503050203030202" pitchFamily="18" charset="0"/>
                        </a:rPr>
                        <a:t>XXX</a:t>
                      </a:r>
                      <a:endParaRPr lang="en-IN" sz="1800" b="1" u="sng"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899130128"/>
                  </a:ext>
                </a:extLst>
              </a:tr>
              <a:tr h="273471">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Creditors</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RM Cost</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0294698"/>
                  </a:ext>
                </a:extLst>
              </a:tr>
              <a:tr h="273471">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Outstanding </a:t>
                      </a:r>
                      <a:r>
                        <a:rPr lang="en-US" sz="1800" b="0" dirty="0" err="1">
                          <a:effectLst/>
                          <a:latin typeface="Calibri" panose="020F0502020204030204" pitchFamily="34" charset="0"/>
                          <a:ea typeface="Calibri" panose="020F0502020204030204" pitchFamily="34" charset="0"/>
                          <a:cs typeface="Mangal" panose="02040503050203030202" pitchFamily="18" charset="0"/>
                        </a:rPr>
                        <a:t>Labour</a:t>
                      </a:r>
                      <a:r>
                        <a:rPr lang="en-US" sz="1800" b="0" dirty="0">
                          <a:effectLst/>
                          <a:latin typeface="Calibri" panose="020F0502020204030204" pitchFamily="34" charset="0"/>
                          <a:ea typeface="Calibri" panose="020F0502020204030204" pitchFamily="34" charset="0"/>
                          <a:cs typeface="Mangal" panose="02040503050203030202" pitchFamily="18" charset="0"/>
                        </a:rPr>
                        <a:t> Cost</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a:t>
                      </a:r>
                      <a:r>
                        <a:rPr lang="en-US" sz="1800" b="0" u="none" dirty="0" err="1">
                          <a:effectLst/>
                          <a:latin typeface="Calibri" panose="020F0502020204030204" pitchFamily="34" charset="0"/>
                          <a:ea typeface="Calibri" panose="020F0502020204030204" pitchFamily="34" charset="0"/>
                          <a:cs typeface="Mangal" panose="02040503050203030202" pitchFamily="18" charset="0"/>
                        </a:rPr>
                        <a:t>Labour</a:t>
                      </a:r>
                      <a:r>
                        <a:rPr lang="en-US" sz="1800" b="0" u="none" dirty="0">
                          <a:effectLst/>
                          <a:latin typeface="Calibri" panose="020F0502020204030204" pitchFamily="34" charset="0"/>
                          <a:ea typeface="Calibri" panose="020F0502020204030204" pitchFamily="34" charset="0"/>
                          <a:cs typeface="Mangal" panose="02040503050203030202" pitchFamily="18" charset="0"/>
                        </a:rPr>
                        <a:t> Cost</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3150268"/>
                  </a:ext>
                </a:extLst>
              </a:tr>
              <a:tr h="273471">
                <a:tc>
                  <a:txBody>
                    <a:bodyPr/>
                    <a:lstStyle/>
                    <a:p>
                      <a:pPr marR="57150" algn="l">
                        <a:lnSpc>
                          <a:spcPct val="150000"/>
                        </a:lnSpc>
                        <a:spcAft>
                          <a:spcPts val="800"/>
                        </a:spcAft>
                        <a:tabLst>
                          <a:tab pos="3400425" algn="ctr"/>
                        </a:tabLst>
                      </a:pPr>
                      <a:r>
                        <a:rPr lang="en-US" sz="1800" b="0" dirty="0">
                          <a:effectLst/>
                          <a:latin typeface="Calibri" panose="020F0502020204030204" pitchFamily="34" charset="0"/>
                          <a:ea typeface="Calibri" panose="020F0502020204030204" pitchFamily="34" charset="0"/>
                          <a:cs typeface="Mangal" panose="02040503050203030202" pitchFamily="18" charset="0"/>
                        </a:rPr>
                        <a:t>Outstanding Expenses</a:t>
                      </a:r>
                      <a:endParaRPr lang="en-IN" sz="1800" b="0"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l">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Units X Period X OH Cost</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R="57150" algn="ctr">
                        <a:lnSpc>
                          <a:spcPct val="150000"/>
                        </a:lnSpc>
                        <a:spcAft>
                          <a:spcPts val="800"/>
                        </a:spcAft>
                        <a:tabLst>
                          <a:tab pos="3400425" algn="ctr"/>
                        </a:tabLst>
                      </a:pPr>
                      <a:r>
                        <a:rPr lang="en-US" sz="1800" b="0" u="none" dirty="0">
                          <a:effectLst/>
                          <a:latin typeface="Calibri" panose="020F0502020204030204" pitchFamily="34" charset="0"/>
                          <a:ea typeface="Calibri" panose="020F0502020204030204" pitchFamily="34" charset="0"/>
                          <a:cs typeface="Mangal" panose="02040503050203030202" pitchFamily="18" charset="0"/>
                        </a:rPr>
                        <a:t>XX</a:t>
                      </a:r>
                      <a:endParaRPr lang="en-IN" sz="1800" b="0" u="none" dirty="0">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6387839"/>
                  </a:ext>
                </a:extLst>
              </a:tr>
              <a:tr h="273471">
                <a:tc>
                  <a:txBody>
                    <a:bodyPr/>
                    <a:lstStyle/>
                    <a:p>
                      <a:pPr marL="0" marR="57150" algn="ctr" defTabSz="914400" rtl="0" eaLnBrk="1" latinLnBrk="0" hangingPunct="1">
                        <a:lnSpc>
                          <a:spcPct val="150000"/>
                        </a:lnSpc>
                        <a:spcAft>
                          <a:spcPts val="800"/>
                        </a:spcAft>
                        <a:tabLst>
                          <a:tab pos="3400425" algn="ctr"/>
                        </a:tabLst>
                      </a:pPr>
                      <a:r>
                        <a:rPr lang="en-US"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Less - CURRENT LIABILITIES</a:t>
                      </a: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tc>
                  <a:txBody>
                    <a:bodyPr/>
                    <a:lstStyle/>
                    <a:p>
                      <a:pPr marL="0" marR="57150" algn="ctr" defTabSz="914400" rtl="0" eaLnBrk="1" latinLnBrk="0" hangingPunct="1">
                        <a:lnSpc>
                          <a:spcPct val="150000"/>
                        </a:lnSpc>
                        <a:spcAft>
                          <a:spcPts val="800"/>
                        </a:spcAft>
                        <a:tabLst>
                          <a:tab pos="3400425" algn="ctr"/>
                        </a:tabLst>
                      </a:pP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tc>
                  <a:txBody>
                    <a:bodyPr/>
                    <a:lstStyle/>
                    <a:p>
                      <a:pPr marL="0" marR="57150" algn="ctr" defTabSz="914400" rtl="0" eaLnBrk="1" latinLnBrk="0" hangingPunct="1">
                        <a:lnSpc>
                          <a:spcPct val="150000"/>
                        </a:lnSpc>
                        <a:spcAft>
                          <a:spcPts val="800"/>
                        </a:spcAft>
                        <a:tabLst>
                          <a:tab pos="3400425" algn="ctr"/>
                        </a:tabLst>
                      </a:pPr>
                      <a:r>
                        <a:rPr lang="en-US" sz="1800" b="1" u="sng"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(XXX)</a:t>
                      </a:r>
                      <a:endParaRPr lang="en-IN" sz="1800" b="1" u="sng"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803846924"/>
                  </a:ext>
                </a:extLst>
              </a:tr>
              <a:tr h="273471">
                <a:tc>
                  <a:txBody>
                    <a:bodyPr/>
                    <a:lstStyle/>
                    <a:p>
                      <a:pPr marL="0" marR="57150" algn="l" defTabSz="914400" rtl="0" eaLnBrk="1" latinLnBrk="0" hangingPunct="1">
                        <a:lnSpc>
                          <a:spcPct val="150000"/>
                        </a:lnSpc>
                        <a:spcAft>
                          <a:spcPts val="800"/>
                        </a:spcAft>
                        <a:tabLst>
                          <a:tab pos="3400425" algn="ctr"/>
                        </a:tabLst>
                      </a:pPr>
                      <a:r>
                        <a:rPr lang="en-US"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Add – Margin of Safety</a:t>
                      </a: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57150" algn="ctr" defTabSz="914400" rtl="0" eaLnBrk="1" latinLnBrk="0" hangingPunct="1">
                        <a:lnSpc>
                          <a:spcPct val="150000"/>
                        </a:lnSpc>
                        <a:spcAft>
                          <a:spcPts val="800"/>
                        </a:spcAft>
                        <a:tabLst>
                          <a:tab pos="3400425" algn="ctr"/>
                        </a:tabLst>
                      </a:pP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57150" algn="ctr" defTabSz="914400" rtl="0" eaLnBrk="1" latinLnBrk="0" hangingPunct="1">
                        <a:lnSpc>
                          <a:spcPct val="150000"/>
                        </a:lnSpc>
                        <a:spcAft>
                          <a:spcPts val="800"/>
                        </a:spcAft>
                        <a:tabLst>
                          <a:tab pos="3400425" algn="ctr"/>
                        </a:tabLst>
                      </a:pPr>
                      <a:r>
                        <a:rPr lang="en-US" sz="1800" b="1" u="none"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XX</a:t>
                      </a:r>
                      <a:endParaRPr lang="en-IN" sz="1800" b="1" u="none"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4599791"/>
                  </a:ext>
                </a:extLst>
              </a:tr>
              <a:tr h="546943">
                <a:tc>
                  <a:txBody>
                    <a:bodyPr/>
                    <a:lstStyle/>
                    <a:p>
                      <a:pPr marL="0" marR="57150" algn="ctr" defTabSz="914400" rtl="0" eaLnBrk="1" latinLnBrk="0" hangingPunct="1">
                        <a:lnSpc>
                          <a:spcPct val="150000"/>
                        </a:lnSpc>
                        <a:spcAft>
                          <a:spcPts val="800"/>
                        </a:spcAft>
                        <a:tabLst>
                          <a:tab pos="3400425" algn="ctr"/>
                        </a:tabLst>
                      </a:pPr>
                      <a:r>
                        <a:rPr lang="en-US"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NET WORKING CAPITAL REQUIRED</a:t>
                      </a: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tc>
                  <a:txBody>
                    <a:bodyPr/>
                    <a:lstStyle/>
                    <a:p>
                      <a:pPr marL="0" marR="57150" algn="ctr" defTabSz="914400" rtl="0" eaLnBrk="1" latinLnBrk="0" hangingPunct="1">
                        <a:lnSpc>
                          <a:spcPct val="150000"/>
                        </a:lnSpc>
                        <a:spcAft>
                          <a:spcPts val="800"/>
                        </a:spcAft>
                        <a:tabLst>
                          <a:tab pos="3400425" algn="ctr"/>
                        </a:tabLst>
                      </a:pPr>
                      <a:endParaRPr lang="en-IN" sz="1800" b="1"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tc>
                  <a:txBody>
                    <a:bodyPr/>
                    <a:lstStyle/>
                    <a:p>
                      <a:pPr marL="0" marR="57150" algn="ctr" defTabSz="914400" rtl="0" eaLnBrk="1" latinLnBrk="0" hangingPunct="1">
                        <a:lnSpc>
                          <a:spcPct val="150000"/>
                        </a:lnSpc>
                        <a:spcAft>
                          <a:spcPts val="800"/>
                        </a:spcAft>
                        <a:tabLst>
                          <a:tab pos="3400425" algn="ctr"/>
                        </a:tabLst>
                      </a:pPr>
                      <a:r>
                        <a:rPr lang="en-US" sz="1800" b="1" u="sng"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rPr>
                        <a:t>XXXX</a:t>
                      </a:r>
                      <a:endParaRPr lang="en-IN" sz="1800" b="1" u="sng" kern="1200" dirty="0">
                        <a:solidFill>
                          <a:schemeClr val="tx1"/>
                        </a:solidFill>
                        <a:effectLst/>
                        <a:latin typeface="Calibri" panose="020F0502020204030204" pitchFamily="34" charset="0"/>
                        <a:ea typeface="Calibri" panose="020F0502020204030204" pitchFamily="34" charset="0"/>
                        <a:cs typeface="Mangal" panose="02040503050203030202" pitchFamily="18" charset="0"/>
                      </a:endParaRPr>
                    </a:p>
                  </a:txBody>
                  <a:tcPr marL="51435" marR="5143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739973323"/>
                  </a:ext>
                </a:extLst>
              </a:tr>
            </a:tbl>
          </a:graphicData>
        </a:graphic>
      </p:graphicFrame>
    </p:spTree>
    <p:extLst>
      <p:ext uri="{BB962C8B-B14F-4D97-AF65-F5344CB8AC3E}">
        <p14:creationId xmlns:p14="http://schemas.microsoft.com/office/powerpoint/2010/main" val="3640568650"/>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lide(fromBottom)">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Content Placeholder 2"/>
          <p:cNvSpPr>
            <a:spLocks noGrp="1"/>
          </p:cNvSpPr>
          <p:nvPr>
            <p:ph idx="1"/>
          </p:nvPr>
        </p:nvSpPr>
        <p:spPr>
          <a:xfrm>
            <a:off x="457200" y="609600"/>
            <a:ext cx="8229600" cy="5516563"/>
          </a:xfrm>
        </p:spPr>
        <p:txBody>
          <a:bodyPr/>
          <a:lstStyle/>
          <a:p>
            <a:pPr>
              <a:buNone/>
            </a:pPr>
            <a:endParaRPr lang="en-US" dirty="0"/>
          </a:p>
          <a:p>
            <a:pPr>
              <a:buNone/>
            </a:pPr>
            <a:endParaRPr lang="en-US" dirty="0"/>
          </a:p>
          <a:p>
            <a:pPr>
              <a:buNone/>
            </a:pPr>
            <a:endParaRPr lang="en-US" dirty="0"/>
          </a:p>
          <a:p>
            <a:pPr>
              <a:buNone/>
            </a:pPr>
            <a:r>
              <a:rPr lang="en-US" dirty="0"/>
              <a:t>				</a:t>
            </a:r>
            <a:r>
              <a:rPr lang="en-US" sz="4400" dirty="0">
                <a:latin typeface="Times New Roman" pitchFamily="18" charset="0"/>
                <a:cs typeface="Times New Roman" pitchFamily="18" charset="0"/>
              </a:rPr>
              <a:t>THANK YOU</a:t>
            </a:r>
            <a:endParaRPr lang="en-IN" sz="4400" dirty="0">
              <a:latin typeface="Times New Roman" pitchFamily="18" charset="0"/>
              <a:cs typeface="Times New Roman" pitchFamily="18" charset="0"/>
            </a:endParaRPr>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slide(fromBottom)">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Meaning</a:t>
            </a:r>
            <a:endParaRPr lang="en-IN" dirty="0"/>
          </a:p>
        </p:txBody>
      </p:sp>
      <p:sp>
        <p:nvSpPr>
          <p:cNvPr id="3" name="Content Placeholder 2"/>
          <p:cNvSpPr>
            <a:spLocks noGrp="1"/>
          </p:cNvSpPr>
          <p:nvPr>
            <p:ph idx="1"/>
          </p:nvPr>
        </p:nvSpPr>
        <p:spPr/>
        <p:txBody>
          <a:bodyPr/>
          <a:lstStyle/>
          <a:p>
            <a:pPr algn="just">
              <a:lnSpc>
                <a:spcPct val="150000"/>
              </a:lnSpc>
            </a:pPr>
            <a:r>
              <a:rPr lang="en-US" dirty="0">
                <a:latin typeface="Times New Roman" pitchFamily="18" charset="0"/>
                <a:cs typeface="Times New Roman" pitchFamily="18" charset="0"/>
              </a:rPr>
              <a:t>Working Capital is the descriptive of that capital which is not fixed. But, the more common use of working capital is to consider it as the difference between the book value of the current assets and the current liability.</a:t>
            </a:r>
            <a:endParaRPr lang="en-IN" dirty="0">
              <a:latin typeface="Times New Roman" pitchFamily="18" charset="0"/>
              <a:cs typeface="Times New Roman" pitchFamily="18" charset="0"/>
            </a:endParaRPr>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Meaning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buFont typeface="Wingdings" panose="05000000000000000000" pitchFamily="2" charset="2"/>
              <a:buChar char="v"/>
            </a:pPr>
            <a:r>
              <a:rPr lang="en-US" dirty="0">
                <a:latin typeface="Times New Roman" pitchFamily="18" charset="0"/>
                <a:cs typeface="Times New Roman" pitchFamily="18" charset="0"/>
              </a:rPr>
              <a:t>It is the capital of a business which is used to meet its day to day requirements.</a:t>
            </a:r>
          </a:p>
          <a:p>
            <a:pPr>
              <a:buFont typeface="Wingdings" panose="05000000000000000000" pitchFamily="2" charset="2"/>
              <a:buChar char="v"/>
            </a:pPr>
            <a:endParaRPr lang="en-US" dirty="0">
              <a:latin typeface="Times New Roman" pitchFamily="18" charset="0"/>
              <a:cs typeface="Times New Roman" pitchFamily="18" charset="0"/>
            </a:endParaRPr>
          </a:p>
          <a:p>
            <a:pPr>
              <a:buFont typeface="Wingdings" panose="05000000000000000000" pitchFamily="2" charset="2"/>
              <a:buChar char="v"/>
            </a:pPr>
            <a:r>
              <a:rPr lang="en-US" dirty="0">
                <a:latin typeface="Times New Roman" pitchFamily="18" charset="0"/>
                <a:cs typeface="Times New Roman" pitchFamily="18" charset="0"/>
              </a:rPr>
              <a:t> It is that money which keeps rolling in the business.</a:t>
            </a:r>
          </a:p>
          <a:p>
            <a:pPr>
              <a:buFont typeface="Wingdings" panose="05000000000000000000" pitchFamily="2" charset="2"/>
              <a:buChar char="v"/>
            </a:pPr>
            <a:endParaRPr lang="en-US" dirty="0">
              <a:latin typeface="Times New Roman" pitchFamily="18" charset="0"/>
              <a:cs typeface="Times New Roman" pitchFamily="18" charset="0"/>
            </a:endParaRPr>
          </a:p>
          <a:p>
            <a:pPr>
              <a:buFont typeface="Wingdings" panose="05000000000000000000" pitchFamily="2" charset="2"/>
              <a:buChar char="v"/>
            </a:pPr>
            <a:r>
              <a:rPr lang="en-US" dirty="0">
                <a:latin typeface="Times New Roman" pitchFamily="18" charset="0"/>
                <a:cs typeface="Times New Roman" pitchFamily="18" charset="0"/>
              </a:rPr>
              <a:t> Such working Capital enables us to keep our business running.</a:t>
            </a:r>
          </a:p>
          <a:p>
            <a:pPr>
              <a:buFont typeface="Wingdings" panose="05000000000000000000" pitchFamily="2" charset="2"/>
              <a:buChar char="v"/>
            </a:pPr>
            <a:endParaRPr lang="en-US" dirty="0">
              <a:latin typeface="Times New Roman" pitchFamily="18" charset="0"/>
              <a:cs typeface="Times New Roman" pitchFamily="18" charset="0"/>
            </a:endParaRPr>
          </a:p>
          <a:p>
            <a:pPr>
              <a:buFont typeface="Wingdings" panose="05000000000000000000" pitchFamily="2" charset="2"/>
              <a:buChar char="v"/>
            </a:pPr>
            <a:r>
              <a:rPr lang="en-IN" dirty="0">
                <a:latin typeface="Times New Roman" pitchFamily="18" charset="0"/>
                <a:cs typeface="Times New Roman" pitchFamily="18" charset="0"/>
              </a:rPr>
              <a:t> Mathematically (Theoretically) we can say </a:t>
            </a:r>
            <a:r>
              <a:rPr lang="en-IN" b="1" u="sng" dirty="0">
                <a:latin typeface="Times New Roman" pitchFamily="18" charset="0"/>
                <a:cs typeface="Times New Roman" pitchFamily="18" charset="0"/>
              </a:rPr>
              <a:t>WC = Current Assets – Current Liabilities</a:t>
            </a:r>
          </a:p>
          <a:p>
            <a:endParaRPr lang="en-IN" dirty="0"/>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slide(fromBottom)">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slide(fromBottom)">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Content Placeholder 2"/>
          <p:cNvSpPr>
            <a:spLocks noGrp="1"/>
          </p:cNvSpPr>
          <p:nvPr>
            <p:ph idx="1"/>
          </p:nvPr>
        </p:nvSpPr>
        <p:spPr/>
        <p:txBody>
          <a:bodyPr/>
          <a:lstStyle/>
          <a:p>
            <a:r>
              <a:rPr lang="en-US" dirty="0">
                <a:latin typeface="Times New Roman" pitchFamily="18" charset="0"/>
                <a:cs typeface="Times New Roman" pitchFamily="18" charset="0"/>
              </a:rPr>
              <a:t>Cash &amp; Cash equivalent</a:t>
            </a:r>
          </a:p>
          <a:p>
            <a:r>
              <a:rPr lang="en-US" dirty="0">
                <a:latin typeface="Times New Roman" pitchFamily="18" charset="0"/>
                <a:cs typeface="Times New Roman" pitchFamily="18" charset="0"/>
              </a:rPr>
              <a:t>Creditors/ Account Payable</a:t>
            </a:r>
          </a:p>
          <a:p>
            <a:r>
              <a:rPr lang="en-US" dirty="0">
                <a:latin typeface="Times New Roman" pitchFamily="18" charset="0"/>
                <a:cs typeface="Times New Roman" pitchFamily="18" charset="0"/>
              </a:rPr>
              <a:t>Inventory / Stock in Hand</a:t>
            </a:r>
          </a:p>
          <a:p>
            <a:r>
              <a:rPr lang="en-US" dirty="0">
                <a:latin typeface="Times New Roman" pitchFamily="18" charset="0"/>
                <a:cs typeface="Times New Roman" pitchFamily="18" charset="0"/>
              </a:rPr>
              <a:t>Debtors / Accounts Receivables </a:t>
            </a:r>
            <a:endParaRPr lang="en-IN" dirty="0">
              <a:latin typeface="Times New Roman" pitchFamily="18" charset="0"/>
              <a:cs typeface="Times New Roman" pitchFamily="18" charset="0"/>
            </a:endParaRPr>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Elements/Components of Working Capital</a:t>
            </a:r>
            <a:endParaRPr lang="en-IN" dirty="0">
              <a:latin typeface="Times New Roman" pitchFamily="18" charset="0"/>
              <a:cs typeface="Times New Roman" pitchFamily="18" charset="0"/>
            </a:endParaRPr>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lide(fromBottom)">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slide(fromBottom)">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Content Placeholder 2"/>
          <p:cNvSpPr>
            <a:spLocks noGrp="1"/>
          </p:cNvSpPr>
          <p:nvPr>
            <p:ph idx="1"/>
          </p:nvPr>
        </p:nvSpPr>
        <p:spPr/>
        <p:txBody>
          <a:bodyPr>
            <a:normAutofit fontScale="85000" lnSpcReduction="20000"/>
          </a:bodyPr>
          <a:lstStyle/>
          <a:p>
            <a:pPr>
              <a:buFont typeface="Wingdings" panose="05000000000000000000" pitchFamily="2" charset="2"/>
              <a:buChar char="v"/>
            </a:pPr>
            <a:r>
              <a:rPr lang="en-US" dirty="0"/>
              <a:t> Working Capital Management deals with the analysis of Working Capital requirements.</a:t>
            </a:r>
          </a:p>
          <a:p>
            <a:pPr>
              <a:buFont typeface="Wingdings" panose="05000000000000000000" pitchFamily="2" charset="2"/>
              <a:buChar char="v"/>
            </a:pPr>
            <a:endParaRPr lang="en-US" dirty="0"/>
          </a:p>
          <a:p>
            <a:pPr>
              <a:buFont typeface="Wingdings" panose="05000000000000000000" pitchFamily="2" charset="2"/>
              <a:buChar char="v"/>
            </a:pPr>
            <a:r>
              <a:rPr lang="en-US" dirty="0"/>
              <a:t> It is a business strategy designed to ensure that a company operates efficiently.</a:t>
            </a:r>
          </a:p>
          <a:p>
            <a:pPr>
              <a:buFont typeface="Wingdings" panose="05000000000000000000" pitchFamily="2" charset="2"/>
              <a:buChar char="v"/>
            </a:pPr>
            <a:endParaRPr lang="en-US" dirty="0"/>
          </a:p>
          <a:p>
            <a:pPr>
              <a:buFont typeface="Wingdings" panose="05000000000000000000" pitchFamily="2" charset="2"/>
              <a:buChar char="v"/>
            </a:pPr>
            <a:r>
              <a:rPr lang="en-US" dirty="0"/>
              <a:t> It’s main objective is to use the company resources efficiently.</a:t>
            </a:r>
          </a:p>
          <a:p>
            <a:pPr>
              <a:buFont typeface="Wingdings" panose="05000000000000000000" pitchFamily="2" charset="2"/>
              <a:buChar char="v"/>
            </a:pPr>
            <a:endParaRPr lang="en-US" dirty="0"/>
          </a:p>
          <a:p>
            <a:pPr>
              <a:buFont typeface="Wingdings" panose="05000000000000000000" pitchFamily="2" charset="2"/>
              <a:buChar char="v"/>
            </a:pPr>
            <a:r>
              <a:rPr lang="en-IN" dirty="0"/>
              <a:t> Operating Cycle forms the base for understanding Working Capital Management</a:t>
            </a:r>
            <a:endParaRPr lang="en-IN" b="1" u="sng" dirty="0"/>
          </a:p>
          <a:p>
            <a:endParaRPr lang="en-IN" dirty="0"/>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US" sz="3600" dirty="0">
                <a:latin typeface="Times New Roman" pitchFamily="18" charset="0"/>
                <a:cs typeface="Times New Roman" pitchFamily="18" charset="0"/>
              </a:rPr>
              <a:t>WORKING CAPITAL MANAGEMENT</a:t>
            </a:r>
            <a:endParaRPr lang="en-IN" sz="3600" dirty="0">
              <a:latin typeface="Times New Roman" pitchFamily="18" charset="0"/>
              <a:cs typeface="Times New Roman" pitchFamily="18" charset="0"/>
            </a:endParaRPr>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slide(fromBottom)">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slide(fromBottom)">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en-US" dirty="0"/>
              <a:t>Operating Cycle is the time required for a company’s cash to be converted back to cash. </a:t>
            </a:r>
          </a:p>
          <a:p>
            <a:pPr>
              <a:buFont typeface="Wingdings" panose="05000000000000000000" pitchFamily="2" charset="2"/>
              <a:buChar char="v"/>
            </a:pPr>
            <a:endParaRPr lang="en-US" dirty="0"/>
          </a:p>
          <a:p>
            <a:pPr>
              <a:buFont typeface="Wingdings" panose="05000000000000000000" pitchFamily="2" charset="2"/>
              <a:buChar char="v"/>
            </a:pPr>
            <a:r>
              <a:rPr lang="en-US" dirty="0"/>
              <a:t> There are 2 types of Operating Cycles - </a:t>
            </a:r>
          </a:p>
          <a:p>
            <a:pPr>
              <a:buFont typeface="Wingdings" panose="05000000000000000000" pitchFamily="2" charset="2"/>
              <a:buChar char="v"/>
            </a:pPr>
            <a:endParaRPr lang="en-US" dirty="0"/>
          </a:p>
          <a:p>
            <a:pPr marL="457200" indent="-96838">
              <a:buFont typeface="+mj-lt"/>
              <a:buAutoNum type="arabicPeriod"/>
            </a:pPr>
            <a:r>
              <a:rPr lang="en-US" dirty="0"/>
              <a:t>  Gross Operating Cycle – This is the period required for the whole business activity</a:t>
            </a:r>
          </a:p>
          <a:p>
            <a:pPr marL="457200" indent="-457200">
              <a:buFont typeface="+mj-lt"/>
              <a:buAutoNum type="arabicPeriod"/>
            </a:pPr>
            <a:endParaRPr lang="en-US" dirty="0"/>
          </a:p>
          <a:p>
            <a:pPr marL="457200" indent="-96838">
              <a:buFont typeface="+mj-lt"/>
              <a:buAutoNum type="arabicPeriod"/>
            </a:pPr>
            <a:r>
              <a:rPr lang="en-IN" dirty="0"/>
              <a:t>  Net (Cash) Operating Cycle – The period required for the rolling of Cash</a:t>
            </a:r>
            <a:endParaRPr lang="en-IN" b="1" u="sng" dirty="0"/>
          </a:p>
          <a:p>
            <a:endParaRPr lang="en-IN" dirty="0"/>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US" dirty="0"/>
              <a:t>OPERATING CYCLE</a:t>
            </a:r>
            <a:endParaRPr lang="en-IN" dirty="0"/>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slide(fromBottom)">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slide(fromBottom)">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US" dirty="0"/>
              <a:t>Types of Working Capital</a:t>
            </a:r>
            <a:endParaRPr lang="en-IN" dirty="0"/>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amond(in)">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Gross &amp; Net Working Capital</a:t>
            </a:r>
            <a:endParaRPr lang="en-IN" dirty="0"/>
          </a:p>
        </p:txBody>
      </p:sp>
      <p:sp>
        <p:nvSpPr>
          <p:cNvPr id="3" name="Content Placeholder 2"/>
          <p:cNvSpPr>
            <a:spLocks noGrp="1"/>
          </p:cNvSpPr>
          <p:nvPr>
            <p:ph idx="1"/>
          </p:nvPr>
        </p:nvSpPr>
        <p:spPr/>
        <p:txBody>
          <a:bodyPr/>
          <a:lstStyle/>
          <a:p>
            <a:pPr>
              <a:buFont typeface="Wingdings" pitchFamily="2" charset="2"/>
              <a:buChar char="Ø"/>
            </a:pPr>
            <a:r>
              <a:rPr lang="en-US" dirty="0"/>
              <a:t>Gross Working Capital = Total Current Assets</a:t>
            </a:r>
          </a:p>
          <a:p>
            <a:pPr>
              <a:buFont typeface="Wingdings" pitchFamily="2" charset="2"/>
              <a:buChar char="Ø"/>
            </a:pPr>
            <a:endParaRPr lang="en-US" dirty="0"/>
          </a:p>
          <a:p>
            <a:pPr>
              <a:buFont typeface="Wingdings" pitchFamily="2" charset="2"/>
              <a:buChar char="Ø"/>
            </a:pPr>
            <a:endParaRPr lang="en-US" dirty="0"/>
          </a:p>
          <a:p>
            <a:pPr>
              <a:buFont typeface="Wingdings" pitchFamily="2" charset="2"/>
              <a:buChar char="Ø"/>
            </a:pPr>
            <a:endParaRPr lang="en-US" dirty="0"/>
          </a:p>
          <a:p>
            <a:pPr>
              <a:buFont typeface="Wingdings" pitchFamily="2" charset="2"/>
              <a:buChar char="Ø"/>
            </a:pPr>
            <a:r>
              <a:rPr lang="en-US" dirty="0"/>
              <a:t>Net Working Capital =</a:t>
            </a:r>
          </a:p>
          <a:p>
            <a:pPr>
              <a:buNone/>
            </a:pPr>
            <a:r>
              <a:rPr lang="en-US" dirty="0"/>
              <a:t> 			Current Assets – Current Liability</a:t>
            </a:r>
            <a:endParaRPr lang="en-IN" dirty="0"/>
          </a:p>
        </p:txBody>
      </p:sp>
      <p:sp>
        <p:nvSpPr>
          <p:cNvPr id="4" name="Rectangle 3"/>
          <p:cNvSpPr/>
          <p:nvPr/>
        </p:nvSpPr>
        <p:spPr>
          <a:xfrm>
            <a:off x="457200" y="0"/>
            <a:ext cx="1524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0" y="457200"/>
            <a:ext cx="9144000" cy="152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152400" y="228600"/>
            <a:ext cx="762000" cy="914400"/>
          </a:xfrm>
          <a:prstGeom prst="ellipse">
            <a:avLst/>
          </a:prstGeom>
          <a:solidFill>
            <a:schemeClr val="accent6">
              <a:lumMod val="40000"/>
              <a:lumOff val="60000"/>
            </a:schemeClr>
          </a:solidFill>
          <a:ln>
            <a:no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alf Frame 6"/>
          <p:cNvSpPr/>
          <p:nvPr/>
        </p:nvSpPr>
        <p:spPr>
          <a:xfrm rot="10800000">
            <a:off x="8305799" y="5410199"/>
            <a:ext cx="838200" cy="1447799"/>
          </a:xfrm>
          <a:prstGeom prst="halfFram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par>
                                <p:cTn id="18" presetID="12" presetClass="entr" presetSubtype="4"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slide(fromBottom)">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914</Words>
  <Application>Microsoft Office PowerPoint</Application>
  <PresentationFormat>On-screen Show (4:3)</PresentationFormat>
  <Paragraphs>226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Synopsis</vt:lpstr>
      <vt:lpstr>Meaning</vt:lpstr>
      <vt:lpstr>Meaning</vt:lpstr>
      <vt:lpstr>Elements/Components of Working Capital</vt:lpstr>
      <vt:lpstr>WORKING CAPITAL MANAGEMENT</vt:lpstr>
      <vt:lpstr>OPERATING CYCLE</vt:lpstr>
      <vt:lpstr>Types of Working Capital</vt:lpstr>
      <vt:lpstr>Gross &amp; Net Working Capital</vt:lpstr>
      <vt:lpstr>Permanent &amp; Temporary Working Capital</vt:lpstr>
      <vt:lpstr>Factors Affecting Working Capital</vt:lpstr>
      <vt:lpstr>Advantages of Adequate Working Capital</vt:lpstr>
      <vt:lpstr>Problems of Inadequate Working Capital</vt:lpstr>
      <vt:lpstr>Operating Cycle of a Manufacturing Concern</vt:lpstr>
      <vt:lpstr>EXAMPLE  A manufacturing unit gives you the following flow of events - </vt:lpstr>
      <vt:lpstr> Let’s just rewrite the given information in the form of a “Timeline” </vt:lpstr>
      <vt:lpstr>PowerPoint Presentation</vt:lpstr>
      <vt:lpstr>PowerPoint Presentation</vt:lpstr>
      <vt:lpstr>COST SHEET - OPERATIONAL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dc:creator>
  <cp:lastModifiedBy>sadiqhasan2204@gmail.com</cp:lastModifiedBy>
  <cp:revision>32</cp:revision>
  <dcterms:created xsi:type="dcterms:W3CDTF">2020-09-06T17:17:43Z</dcterms:created>
  <dcterms:modified xsi:type="dcterms:W3CDTF">2021-05-06T12:23:20Z</dcterms:modified>
</cp:coreProperties>
</file>