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71" r:id="rId12"/>
    <p:sldId id="269" r:id="rId13"/>
    <p:sldId id="270" r:id="rId14"/>
    <p:sldId id="276" r:id="rId15"/>
    <p:sldId id="277" r:id="rId16"/>
    <p:sldId id="278" r:id="rId17"/>
    <p:sldId id="279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0000"/>
    <a:srgbClr val="FFFF66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2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7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00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794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412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57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36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8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95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5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49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E9F27-F117-42C3-BEB8-18A800607D64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B7DCB-410B-4D2C-9AA6-665A73C05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030" name="Picture 6" descr="Cash Flow Word Cloud Collage Business Stock Vector (Royalty Fre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1588"/>
          <a:stretch/>
        </p:blipFill>
        <p:spPr bwMode="auto">
          <a:xfrm>
            <a:off x="4081963" y="3573016"/>
            <a:ext cx="5062037" cy="328498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8956" y="0"/>
            <a:ext cx="9172956" cy="1700808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CASH FLOW STATEMENT</a:t>
            </a:r>
            <a:endParaRPr lang="en-US" dirty="0">
              <a:latin typeface="Arial Black" panose="020B0A04020102020204" pitchFamily="34" charset="0"/>
            </a:endParaRPr>
          </a:p>
        </p:txBody>
      </p:sp>
      <p:pic>
        <p:nvPicPr>
          <p:cNvPr id="1032" name="Picture 8" descr="Top 4 Thumb Rules of Perfect Cash Flow - Finance Buddha Blog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1" t="5088" r="65922" b="68251"/>
          <a:stretch/>
        </p:blipFill>
        <p:spPr bwMode="auto">
          <a:xfrm>
            <a:off x="755576" y="1452623"/>
            <a:ext cx="1215614" cy="95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Top 4 Thumb Rules of Perfect Cash Flow - Finance Buddha Blog ..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95" t="6376" r="4303" b="67791"/>
          <a:stretch/>
        </p:blipFill>
        <p:spPr bwMode="auto">
          <a:xfrm>
            <a:off x="3203847" y="1412775"/>
            <a:ext cx="1255731" cy="103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op 4 Thumb Rules of Perfect Cash Flow - Finance Buddha Blog ...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440" b="91340" l="3915" r="972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26" y="847339"/>
            <a:ext cx="4669888" cy="4165837"/>
          </a:xfrm>
          <a:prstGeom prst="rect">
            <a:avLst/>
          </a:prstGeom>
          <a:noFill/>
          <a:extLst/>
        </p:spPr>
      </p:pic>
      <p:pic>
        <p:nvPicPr>
          <p:cNvPr id="1036" name="Picture 12" descr="Direct vs Indirect Cash Flow Methods | Top 7 Differences ..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0" y="4871004"/>
            <a:ext cx="4193247" cy="198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Using Gross Margin % or $ to Analyze Cash Flow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76161"/>
            <a:ext cx="3816425" cy="230425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5735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CASH INFLOWS AND OUTFLOWS </a:t>
            </a:r>
            <a:br>
              <a:rPr lang="en-US" sz="3600" b="1" dirty="0"/>
            </a:br>
            <a:r>
              <a:rPr lang="en-US" sz="3600" b="1" dirty="0"/>
              <a:t>FROM </a:t>
            </a:r>
            <a:r>
              <a:rPr lang="en-US" sz="3600" b="1" dirty="0" smtClean="0"/>
              <a:t>FINANCING </a:t>
            </a:r>
            <a:r>
              <a:rPr lang="en-US" sz="3600" b="1" dirty="0"/>
              <a:t>ACTIVITIES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 anchor="ctr"/>
          <a:lstStyle/>
          <a:p>
            <a:pPr algn="ctr"/>
            <a:r>
              <a:rPr lang="en-US" dirty="0" smtClean="0"/>
              <a:t>INFLOWS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58032"/>
            <a:ext cx="4040188" cy="4023296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2000" dirty="0" smtClean="0"/>
              <a:t>Proceeds from Issue of Shares</a:t>
            </a:r>
          </a:p>
          <a:p>
            <a:r>
              <a:rPr lang="en-US" sz="2000" dirty="0"/>
              <a:t>Proceeds from Issue of </a:t>
            </a:r>
            <a:r>
              <a:rPr lang="en-US" sz="2000" dirty="0" smtClean="0"/>
              <a:t>Debentures</a:t>
            </a:r>
          </a:p>
          <a:p>
            <a:r>
              <a:rPr lang="en-US" sz="2000" dirty="0"/>
              <a:t>Proceeds </a:t>
            </a:r>
            <a:r>
              <a:rPr lang="en-US" sz="2000" dirty="0" smtClean="0"/>
              <a:t>from Long-Term Borrowings</a:t>
            </a:r>
          </a:p>
          <a:p>
            <a:r>
              <a:rPr lang="en-US" sz="2000" dirty="0" smtClean="0"/>
              <a:t>Increase in balance of Bank Overdraft or Cash Credit A/C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tx1"/>
            </a:solidFill>
          </a:ln>
        </p:spPr>
        <p:txBody>
          <a:bodyPr anchor="ctr"/>
          <a:lstStyle/>
          <a:p>
            <a:pPr algn="ctr"/>
            <a:r>
              <a:rPr lang="en-US" dirty="0" smtClean="0"/>
              <a:t>OUTFLOWS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58032"/>
            <a:ext cx="4041775" cy="4023296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2000" dirty="0" smtClean="0"/>
              <a:t>Payment to Loans</a:t>
            </a:r>
          </a:p>
          <a:p>
            <a:r>
              <a:rPr lang="en-US" sz="2000" dirty="0" smtClean="0"/>
              <a:t>Payment for Redemption of Preference Shares</a:t>
            </a:r>
          </a:p>
          <a:p>
            <a:r>
              <a:rPr lang="en-US" sz="2000" dirty="0"/>
              <a:t>Payment for </a:t>
            </a:r>
            <a:r>
              <a:rPr lang="en-US" sz="2000" dirty="0" smtClean="0"/>
              <a:t>Buy-Back of Equity Shares</a:t>
            </a:r>
            <a:endParaRPr lang="en-US" sz="2000" dirty="0"/>
          </a:p>
          <a:p>
            <a:r>
              <a:rPr lang="en-US" sz="2000" dirty="0" smtClean="0"/>
              <a:t>Payment of Dividend</a:t>
            </a:r>
          </a:p>
          <a:p>
            <a:r>
              <a:rPr lang="en-US" sz="2000" dirty="0"/>
              <a:t>Payment </a:t>
            </a:r>
            <a:r>
              <a:rPr lang="en-US" sz="2000" dirty="0" smtClean="0"/>
              <a:t>of Interest</a:t>
            </a:r>
          </a:p>
          <a:p>
            <a:r>
              <a:rPr lang="en-US" sz="2000" dirty="0" smtClean="0"/>
              <a:t>Decrease </a:t>
            </a:r>
            <a:r>
              <a:rPr lang="en-US" sz="2000" dirty="0"/>
              <a:t>in balance of Bank Overdraft or Cash Credit </a:t>
            </a:r>
            <a:r>
              <a:rPr lang="en-US" sz="2000" dirty="0" smtClean="0"/>
              <a:t>A/C</a:t>
            </a:r>
          </a:p>
          <a:p>
            <a:r>
              <a:rPr lang="en-US" sz="2000" dirty="0" smtClean="0"/>
              <a:t>Income Tax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8" name="Picture 7" descr="57+ Green Background Wallpapers on WallpaperPla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421"/>
          <a:stretch/>
        </p:blipFill>
        <p:spPr bwMode="auto">
          <a:xfrm>
            <a:off x="0" y="6457194"/>
            <a:ext cx="9144000" cy="40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00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ILLUSTRATION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b="1" dirty="0" smtClean="0"/>
              <a:t>Q1. </a:t>
            </a:r>
            <a:r>
              <a:rPr lang="en-US" sz="2400" dirty="0" smtClean="0"/>
              <a:t>Identify which of the following transactions are: Operating Activities, Investing Activities, Financing Activities and Cash &amp; Cash Equivalents.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Marketing Expenses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Purchase of Investments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Balance at Bank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Bank Overdraft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Issue of Share Capital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Commission Received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Dividend Received on Shares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Proceeds from Shares issued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Income Tax Paid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Purchase of Goodwill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Sale of Marketable Securities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Short-Term Deposits in Banks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251520" y="0"/>
            <a:ext cx="1080120" cy="1196752"/>
          </a:xfrm>
          <a:custGeom>
            <a:avLst/>
            <a:gdLst/>
            <a:ahLst/>
            <a:cxnLst/>
            <a:rect l="l" t="t" r="r" b="b"/>
            <a:pathLst>
              <a:path w="936104" h="1052736">
                <a:moveTo>
                  <a:pt x="0" y="0"/>
                </a:moveTo>
                <a:lnTo>
                  <a:pt x="936104" y="0"/>
                </a:lnTo>
                <a:lnTo>
                  <a:pt x="936104" y="1052736"/>
                </a:lnTo>
                <a:lnTo>
                  <a:pt x="760585" y="1052736"/>
                </a:lnTo>
                <a:lnTo>
                  <a:pt x="468052" y="692696"/>
                </a:lnTo>
                <a:lnTo>
                  <a:pt x="175520" y="1052736"/>
                </a:lnTo>
                <a:lnTo>
                  <a:pt x="0" y="1052736"/>
                </a:lnTo>
                <a:close/>
              </a:path>
            </a:pathLst>
          </a:cu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71245" y="2102627"/>
            <a:ext cx="385713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2"/>
              </a:spcBef>
            </a:pPr>
            <a:r>
              <a:rPr lang="en-US" sz="2000" b="1" dirty="0" smtClean="0">
                <a:solidFill>
                  <a:srgbClr val="339933"/>
                </a:solidFill>
              </a:rPr>
              <a:t>Operating Activities</a:t>
            </a:r>
          </a:p>
          <a:p>
            <a:pPr>
              <a:spcBef>
                <a:spcPts val="42"/>
              </a:spcBef>
            </a:pPr>
            <a:r>
              <a:rPr lang="en-US" sz="2000" b="1" dirty="0" smtClean="0">
                <a:solidFill>
                  <a:srgbClr val="339933"/>
                </a:solidFill>
              </a:rPr>
              <a:t>Investing Activities</a:t>
            </a:r>
          </a:p>
          <a:p>
            <a:pPr>
              <a:spcBef>
                <a:spcPts val="42"/>
              </a:spcBef>
            </a:pPr>
            <a:r>
              <a:rPr lang="en-US" sz="2000" b="1" dirty="0">
                <a:solidFill>
                  <a:srgbClr val="339933"/>
                </a:solidFill>
              </a:rPr>
              <a:t>Cash &amp; Cash </a:t>
            </a:r>
            <a:r>
              <a:rPr lang="en-US" sz="2000" b="1" dirty="0" smtClean="0">
                <a:solidFill>
                  <a:srgbClr val="339933"/>
                </a:solidFill>
              </a:rPr>
              <a:t>Equivalents</a:t>
            </a:r>
          </a:p>
          <a:p>
            <a:pPr>
              <a:spcBef>
                <a:spcPts val="42"/>
              </a:spcBef>
            </a:pPr>
            <a:r>
              <a:rPr lang="en-US" sz="2000" b="1" dirty="0">
                <a:solidFill>
                  <a:srgbClr val="339933"/>
                </a:solidFill>
              </a:rPr>
              <a:t>Financing </a:t>
            </a:r>
            <a:r>
              <a:rPr lang="en-US" sz="2000" b="1" dirty="0" smtClean="0">
                <a:solidFill>
                  <a:srgbClr val="339933"/>
                </a:solidFill>
              </a:rPr>
              <a:t>Activities</a:t>
            </a:r>
          </a:p>
          <a:p>
            <a:pPr>
              <a:spcBef>
                <a:spcPts val="42"/>
              </a:spcBef>
            </a:pPr>
            <a:r>
              <a:rPr lang="en-US" sz="2000" b="1" dirty="0">
                <a:solidFill>
                  <a:srgbClr val="339933"/>
                </a:solidFill>
              </a:rPr>
              <a:t>Financing Activities</a:t>
            </a:r>
          </a:p>
          <a:p>
            <a:pPr>
              <a:spcBef>
                <a:spcPts val="42"/>
              </a:spcBef>
            </a:pPr>
            <a:r>
              <a:rPr lang="en-US" sz="2000" b="1" dirty="0">
                <a:solidFill>
                  <a:srgbClr val="339933"/>
                </a:solidFill>
              </a:rPr>
              <a:t>Operating </a:t>
            </a:r>
            <a:r>
              <a:rPr lang="en-US" sz="2000" b="1" dirty="0" smtClean="0">
                <a:solidFill>
                  <a:srgbClr val="339933"/>
                </a:solidFill>
              </a:rPr>
              <a:t>Activities</a:t>
            </a:r>
          </a:p>
          <a:p>
            <a:pPr>
              <a:spcBef>
                <a:spcPts val="42"/>
              </a:spcBef>
            </a:pPr>
            <a:r>
              <a:rPr lang="en-US" sz="2000" b="1" dirty="0">
                <a:solidFill>
                  <a:srgbClr val="339933"/>
                </a:solidFill>
              </a:rPr>
              <a:t>Investing </a:t>
            </a:r>
            <a:r>
              <a:rPr lang="en-US" sz="2000" b="1" dirty="0" smtClean="0">
                <a:solidFill>
                  <a:srgbClr val="339933"/>
                </a:solidFill>
              </a:rPr>
              <a:t>Activities</a:t>
            </a:r>
          </a:p>
          <a:p>
            <a:pPr>
              <a:spcBef>
                <a:spcPts val="42"/>
              </a:spcBef>
            </a:pPr>
            <a:r>
              <a:rPr lang="en-US" sz="2000" b="1" dirty="0">
                <a:solidFill>
                  <a:srgbClr val="339933"/>
                </a:solidFill>
              </a:rPr>
              <a:t>Financing Activities</a:t>
            </a:r>
          </a:p>
          <a:p>
            <a:pPr>
              <a:spcBef>
                <a:spcPts val="42"/>
              </a:spcBef>
            </a:pPr>
            <a:r>
              <a:rPr lang="en-US" sz="2000" b="1" dirty="0">
                <a:solidFill>
                  <a:srgbClr val="339933"/>
                </a:solidFill>
              </a:rPr>
              <a:t>Operating </a:t>
            </a:r>
            <a:r>
              <a:rPr lang="en-US" sz="2000" b="1" dirty="0" smtClean="0">
                <a:solidFill>
                  <a:srgbClr val="339933"/>
                </a:solidFill>
              </a:rPr>
              <a:t>Activities</a:t>
            </a:r>
          </a:p>
          <a:p>
            <a:pPr>
              <a:spcBef>
                <a:spcPts val="42"/>
              </a:spcBef>
            </a:pPr>
            <a:r>
              <a:rPr lang="en-US" sz="2000" b="1" dirty="0">
                <a:solidFill>
                  <a:srgbClr val="339933"/>
                </a:solidFill>
              </a:rPr>
              <a:t>Investing Activities</a:t>
            </a:r>
          </a:p>
          <a:p>
            <a:pPr>
              <a:spcBef>
                <a:spcPts val="42"/>
              </a:spcBef>
            </a:pPr>
            <a:r>
              <a:rPr lang="en-US" sz="2000" b="1" dirty="0">
                <a:solidFill>
                  <a:srgbClr val="339933"/>
                </a:solidFill>
              </a:rPr>
              <a:t>Cash &amp; Cash </a:t>
            </a:r>
            <a:r>
              <a:rPr lang="en-US" sz="2000" b="1" dirty="0" smtClean="0">
                <a:solidFill>
                  <a:srgbClr val="339933"/>
                </a:solidFill>
              </a:rPr>
              <a:t>Equivalents</a:t>
            </a:r>
          </a:p>
          <a:p>
            <a:pPr>
              <a:spcBef>
                <a:spcPts val="42"/>
              </a:spcBef>
            </a:pPr>
            <a:r>
              <a:rPr lang="en-US" sz="2000" b="1" dirty="0">
                <a:solidFill>
                  <a:srgbClr val="339933"/>
                </a:solidFill>
              </a:rPr>
              <a:t>Cash &amp; Cash </a:t>
            </a:r>
            <a:r>
              <a:rPr lang="en-US" sz="2000" b="1" dirty="0" smtClean="0">
                <a:solidFill>
                  <a:srgbClr val="339933"/>
                </a:solidFill>
              </a:rPr>
              <a:t>Equivalents</a:t>
            </a:r>
          </a:p>
        </p:txBody>
      </p:sp>
      <p:pic>
        <p:nvPicPr>
          <p:cNvPr id="7" name="Picture 6" descr="57+ Green Background Wallpapers on WallpaperPla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421"/>
          <a:stretch/>
        </p:blipFill>
        <p:spPr bwMode="auto">
          <a:xfrm>
            <a:off x="0" y="6457194"/>
            <a:ext cx="9144000" cy="40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139952" y="2204864"/>
            <a:ext cx="0" cy="38164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14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METHODS OF PREPARING</a:t>
            </a:r>
            <a:br>
              <a:rPr lang="en-US" sz="3600" b="1" dirty="0" smtClean="0"/>
            </a:br>
            <a:r>
              <a:rPr lang="en-US" sz="3600" b="1" dirty="0" smtClean="0"/>
              <a:t> CASH FLOW STATEMENT</a:t>
            </a:r>
            <a:endParaRPr lang="en-US" sz="3600" b="1" dirty="0"/>
          </a:p>
        </p:txBody>
      </p:sp>
      <p:pic>
        <p:nvPicPr>
          <p:cNvPr id="4" name="Picture 3" descr="57+ Green Background Wallpapers on WallpaperPla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421"/>
          <a:stretch/>
        </p:blipFill>
        <p:spPr bwMode="auto">
          <a:xfrm>
            <a:off x="0" y="6457194"/>
            <a:ext cx="9144000" cy="40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23528" y="1700808"/>
            <a:ext cx="4032448" cy="4536504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788024" y="1700808"/>
            <a:ext cx="4032448" cy="453650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2" descr="Direct vs Indirect Cash Flow Methods | Top 7 Differences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376" y="1556792"/>
            <a:ext cx="4193247" cy="198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788024" y="3541793"/>
            <a:ext cx="4032448" cy="269551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u="sng" dirty="0" smtClean="0">
                <a:solidFill>
                  <a:srgbClr val="000000"/>
                </a:solidFill>
              </a:rPr>
              <a:t>INDIRECT METHOD: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Cash Flow from Operating, Investing And Financing Activities are calculated from </a:t>
            </a:r>
            <a:r>
              <a:rPr lang="en-US" sz="2400" b="1" dirty="0" smtClean="0">
                <a:solidFill>
                  <a:srgbClr val="000000"/>
                </a:solidFill>
              </a:rPr>
              <a:t>Statement of Profit/Loss and Balance Sheet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3528" y="3541792"/>
            <a:ext cx="4032448" cy="2695519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u="sng" dirty="0" smtClean="0">
                <a:solidFill>
                  <a:srgbClr val="000000"/>
                </a:solidFill>
              </a:rPr>
              <a:t>DIRECT METHOD: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Cash Flow from Operating, Investing And Financing Activities are calculated from </a:t>
            </a:r>
            <a:r>
              <a:rPr lang="en-US" sz="2400" b="1" dirty="0" smtClean="0">
                <a:solidFill>
                  <a:srgbClr val="000000"/>
                </a:solidFill>
              </a:rPr>
              <a:t>Statement of Profit/Loss and Balance Sheet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971600" y="2204864"/>
            <a:ext cx="1080120" cy="72008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0800000">
            <a:off x="7092280" y="2204864"/>
            <a:ext cx="1080120" cy="72008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94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FORMAT - INDIRECT METHOD</a:t>
            </a:r>
            <a:endParaRPr lang="en-US" sz="4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748356"/>
              </p:ext>
            </p:extLst>
          </p:nvPr>
        </p:nvGraphicFramePr>
        <p:xfrm>
          <a:off x="251520" y="1196752"/>
          <a:ext cx="8640960" cy="56083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7200800"/>
                <a:gridCol w="1440160"/>
              </a:tblGrid>
              <a:tr h="30262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I. Cash Flow</a:t>
                      </a:r>
                      <a:r>
                        <a:rPr lang="en-US" sz="1400" baseline="0" dirty="0" smtClean="0"/>
                        <a:t> from Operating Activities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₹</a:t>
                      </a:r>
                    </a:p>
                  </a:txBody>
                  <a:tcPr/>
                </a:tc>
              </a:tr>
              <a:tr h="30262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A. Net Profit before Tax</a:t>
                      </a:r>
                      <a:r>
                        <a:rPr lang="en-US" sz="1400" baseline="0" dirty="0" smtClean="0"/>
                        <a:t> and Extraordinary Items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---</a:t>
                      </a:r>
                    </a:p>
                  </a:txBody>
                  <a:tcPr/>
                </a:tc>
              </a:tr>
              <a:tr h="465133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B. </a:t>
                      </a:r>
                      <a:r>
                        <a:rPr lang="en-US" sz="1400" i="1" dirty="0" smtClean="0"/>
                        <a:t>Add: </a:t>
                      </a:r>
                      <a:r>
                        <a:rPr lang="en-US" sz="1400" b="1" i="0" dirty="0" smtClean="0"/>
                        <a:t>Items</a:t>
                      </a:r>
                      <a:r>
                        <a:rPr lang="en-US" sz="1400" b="1" i="0" baseline="0" dirty="0" smtClean="0"/>
                        <a:t> to be Added</a:t>
                      </a:r>
                      <a:endParaRPr lang="en-US" sz="1400" b="1" i="1" dirty="0" smtClean="0"/>
                    </a:p>
                    <a:p>
                      <a:r>
                        <a:rPr lang="en-US" sz="1400" i="0" dirty="0" smtClean="0"/>
                        <a:t>-</a:t>
                      </a:r>
                      <a:r>
                        <a:rPr lang="en-US" sz="1400" i="0" baseline="0" dirty="0" smtClean="0"/>
                        <a:t>    </a:t>
                      </a:r>
                      <a:r>
                        <a:rPr lang="en-US" sz="1400" i="0" dirty="0" smtClean="0"/>
                        <a:t>Depreciation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i="0" dirty="0" smtClean="0"/>
                        <a:t>Goodwill, Patents and Trademarks Amortized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i="0" dirty="0" smtClean="0"/>
                        <a:t>Interest on Bank Overdraft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i="0" dirty="0" smtClean="0"/>
                        <a:t>Loss on Sale of Fixed</a:t>
                      </a:r>
                      <a:r>
                        <a:rPr lang="en-US" sz="1400" i="0" baseline="0" dirty="0" smtClean="0"/>
                        <a:t> Assets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i="0" baseline="0" dirty="0" smtClean="0"/>
                        <a:t>Increase in Provision for doubtful debts*</a:t>
                      </a:r>
                      <a:endParaRPr lang="en-US" sz="1400" i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C. </a:t>
                      </a:r>
                      <a:r>
                        <a:rPr lang="en-US" sz="1400" i="1" dirty="0" smtClean="0"/>
                        <a:t>Less: </a:t>
                      </a:r>
                      <a:r>
                        <a:rPr lang="en-US" sz="1400" b="1" i="0" dirty="0" smtClean="0"/>
                        <a:t>Items</a:t>
                      </a:r>
                      <a:r>
                        <a:rPr lang="en-US" sz="1400" b="1" i="0" baseline="0" dirty="0" smtClean="0"/>
                        <a:t> to be Deducted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b="0" i="0" baseline="0" dirty="0" smtClean="0"/>
                        <a:t>Interest Income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b="0" i="0" baseline="0" dirty="0" smtClean="0"/>
                        <a:t>Dividend Income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b="0" i="0" baseline="0" dirty="0" smtClean="0"/>
                        <a:t>Rental Income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b="0" i="0" baseline="0" dirty="0" smtClean="0"/>
                        <a:t>Profit </a:t>
                      </a:r>
                      <a:r>
                        <a:rPr lang="en-US" sz="1400" i="0" dirty="0" smtClean="0"/>
                        <a:t>on Sale of Fixed</a:t>
                      </a:r>
                      <a:r>
                        <a:rPr lang="en-US" sz="1400" i="0" baseline="0" dirty="0" smtClean="0"/>
                        <a:t> Assets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i="0" baseline="0" dirty="0" smtClean="0"/>
                        <a:t>Decrease in Provision for doubtful debts*</a:t>
                      </a:r>
                      <a:endParaRPr lang="en-US" sz="1400" i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baseline="0" dirty="0" smtClean="0"/>
                        <a:t>D. </a:t>
                      </a:r>
                      <a:r>
                        <a:rPr lang="en-US" sz="1400" b="1" i="0" baseline="0" dirty="0" smtClean="0"/>
                        <a:t>Operating Profit before Working Capital Changes (A+B-C)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baseline="0" dirty="0" smtClean="0"/>
                        <a:t>E</a:t>
                      </a:r>
                      <a:r>
                        <a:rPr lang="en-US" sz="1400" dirty="0" smtClean="0"/>
                        <a:t>. </a:t>
                      </a:r>
                      <a:r>
                        <a:rPr lang="en-US" sz="1400" i="1" dirty="0" smtClean="0"/>
                        <a:t>Add:</a:t>
                      </a:r>
                      <a:r>
                        <a:rPr lang="en-US" sz="1400" b="1" i="1" dirty="0" smtClean="0"/>
                        <a:t> </a:t>
                      </a:r>
                      <a:r>
                        <a:rPr lang="en-US" sz="1400" b="1" i="0" baseline="0" dirty="0" smtClean="0"/>
                        <a:t>Decrease in Current Assets and Increase in Current Liabilities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b="0" i="0" baseline="0" dirty="0" smtClean="0"/>
                        <a:t>Decrease in Inventories, Trade Receivables, Accrued Income, Prepaid Income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b="0" i="0" baseline="0" dirty="0" smtClean="0"/>
                        <a:t>Increase in Trade Payables, Outstanding Expenses, Advance Incomes</a:t>
                      </a:r>
                      <a:endParaRPr lang="en-US" sz="1400" b="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baseline="0" dirty="0" smtClean="0"/>
                        <a:t>F</a:t>
                      </a:r>
                      <a:r>
                        <a:rPr lang="en-US" sz="1400" dirty="0" smtClean="0"/>
                        <a:t>. </a:t>
                      </a:r>
                      <a:r>
                        <a:rPr lang="en-US" sz="1400" i="1" dirty="0" smtClean="0"/>
                        <a:t>Less:</a:t>
                      </a:r>
                      <a:r>
                        <a:rPr lang="en-US" sz="1400" b="1" i="1" dirty="0" smtClean="0"/>
                        <a:t> </a:t>
                      </a:r>
                      <a:r>
                        <a:rPr lang="en-US" sz="1400" b="1" i="0" baseline="0" dirty="0" smtClean="0"/>
                        <a:t>Increase in Current Assets and Decrease in Current Liabilities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baseline="0" dirty="0" smtClean="0"/>
                        <a:t>-     Increase in Inventories, Trade Receivables, Accrued Income, Prepaid Income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b="0" i="0" baseline="0" dirty="0" smtClean="0"/>
                        <a:t>Decrease in Trade Payables, Outstanding Expenses, Advance Incomes</a:t>
                      </a:r>
                      <a:endParaRPr lang="en-US" sz="1400" b="0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baseline="0" dirty="0" smtClean="0"/>
                        <a:t>G. </a:t>
                      </a:r>
                      <a:r>
                        <a:rPr lang="en-US" sz="1400" b="1" i="0" baseline="0" dirty="0" smtClean="0"/>
                        <a:t>Cash Generated from Operations (D+E-F)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baseline="0" dirty="0" smtClean="0"/>
                        <a:t>H. </a:t>
                      </a:r>
                      <a:r>
                        <a:rPr lang="en-US" sz="1400" b="0" i="1" baseline="0" dirty="0" smtClean="0"/>
                        <a:t>Less</a:t>
                      </a:r>
                      <a:r>
                        <a:rPr lang="en-US" sz="1400" i="1" dirty="0" smtClean="0"/>
                        <a:t>: </a:t>
                      </a:r>
                      <a:r>
                        <a:rPr lang="en-US" sz="1400" i="0" dirty="0" smtClean="0"/>
                        <a:t>Income Tax Paid </a:t>
                      </a:r>
                      <a:endParaRPr lang="en-US" sz="1400" i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baseline="0" dirty="0" smtClean="0"/>
                        <a:t>I.  Cash Flow before Extraordinary Items (+/-)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baseline="0" dirty="0" smtClean="0"/>
                        <a:t>J.  Cash Flow (from or used in) operating activities</a:t>
                      </a:r>
                      <a:endParaRPr lang="en-US" sz="1400" b="1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u="none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r>
                        <a:rPr lang="en-US" sz="1400" u="none" dirty="0" smtClean="0">
                          <a:latin typeface="Calibri"/>
                          <a:cs typeface="Calibri"/>
                        </a:rPr>
                        <a:t>---</a:t>
                      </a: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endParaRPr lang="en-US" sz="1400" dirty="0" smtClean="0">
                        <a:latin typeface="Calibri"/>
                        <a:cs typeface="Calibri"/>
                      </a:endParaRPr>
                    </a:p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---</a:t>
                      </a:r>
                    </a:p>
                    <a:p>
                      <a:pPr algn="ctr"/>
                      <a:r>
                        <a:rPr lang="en-US" sz="1400" u="none" dirty="0" smtClean="0">
                          <a:latin typeface="Calibri"/>
                          <a:cs typeface="Calibri"/>
                        </a:rPr>
                        <a:t>---</a:t>
                      </a:r>
                    </a:p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---</a:t>
                      </a:r>
                    </a:p>
                    <a:p>
                      <a:pPr algn="ctr"/>
                      <a:r>
                        <a:rPr lang="en-US" sz="1400" dirty="0" smtClean="0">
                          <a:latin typeface="Calibri"/>
                          <a:cs typeface="Calibri"/>
                        </a:rPr>
                        <a:t>---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7452320" y="6525344"/>
            <a:ext cx="144016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37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FORMAT - INDIRECT METHOD</a:t>
            </a:r>
            <a:endParaRPr lang="en-US" sz="4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911535"/>
              </p:ext>
            </p:extLst>
          </p:nvPr>
        </p:nvGraphicFramePr>
        <p:xfrm>
          <a:off x="251520" y="1196752"/>
          <a:ext cx="8640960" cy="540060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7200800"/>
                <a:gridCol w="1440160"/>
              </a:tblGrid>
              <a:tr h="49096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II. Cash Flow</a:t>
                      </a:r>
                      <a:r>
                        <a:rPr lang="en-US" sz="2000" baseline="0" dirty="0" smtClean="0"/>
                        <a:t> from Investing Activities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/>
                          <a:cs typeface="Calibri"/>
                        </a:rPr>
                        <a:t>₹</a:t>
                      </a: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dirty="0" smtClean="0"/>
                        <a:t>Proceeds from Sale of Fixed Assets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dirty="0" smtClean="0"/>
                        <a:t>Proceeds from Sale of Investment and Marketable</a:t>
                      </a:r>
                      <a:r>
                        <a:rPr lang="en-US" sz="2000" baseline="0" dirty="0" smtClean="0"/>
                        <a:t> Securities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dirty="0" smtClean="0"/>
                        <a:t>Proceeds</a:t>
                      </a:r>
                      <a:r>
                        <a:rPr lang="en-US" sz="2000" baseline="0" dirty="0" smtClean="0"/>
                        <a:t> from Sale of Intangible Assets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i="0" dirty="0" smtClean="0"/>
                        <a:t>Interest</a:t>
                      </a:r>
                      <a:r>
                        <a:rPr lang="en-US" sz="2000" i="0" baseline="0" dirty="0" smtClean="0"/>
                        <a:t> and Dividend Received</a:t>
                      </a:r>
                      <a:endParaRPr lang="en-US" sz="2000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i="0" dirty="0" smtClean="0"/>
                        <a:t>Rent Received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i="0" dirty="0" smtClean="0"/>
                        <a:t>Payment for Purchase of Fixed Assets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i="0" dirty="0" smtClean="0"/>
                        <a:t>Payment for Purchase of </a:t>
                      </a:r>
                      <a:r>
                        <a:rPr lang="en-US" sz="2000" dirty="0" smtClean="0"/>
                        <a:t>Investment </a:t>
                      </a:r>
                      <a:endParaRPr lang="en-US" sz="2000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i="0" dirty="0" smtClean="0"/>
                        <a:t>Payment of Intangible</a:t>
                      </a:r>
                      <a:r>
                        <a:rPr lang="en-US" sz="2000" i="0" baseline="0" dirty="0" smtClean="0"/>
                        <a:t> Assets</a:t>
                      </a:r>
                      <a:endParaRPr lang="en-US" sz="2000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i="0" dirty="0" smtClean="0"/>
                        <a:t>Extraordinary Items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2000" b="1" i="0" dirty="0" smtClean="0"/>
                        <a:t>Cash Flow</a:t>
                      </a:r>
                      <a:r>
                        <a:rPr lang="en-US" sz="2000" b="1" i="0" baseline="0" dirty="0" smtClean="0"/>
                        <a:t> (from or used in) Investing Activities</a:t>
                      </a:r>
                      <a:endParaRPr lang="en-US" sz="2000" b="1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none" dirty="0" smtClean="0">
                          <a:latin typeface="Calibri"/>
                          <a:cs typeface="Calibri"/>
                        </a:rPr>
                        <a:t>---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9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FORMAT - INDIRECT METHOD</a:t>
            </a:r>
            <a:endParaRPr lang="en-US" sz="4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620767"/>
              </p:ext>
            </p:extLst>
          </p:nvPr>
        </p:nvGraphicFramePr>
        <p:xfrm>
          <a:off x="251520" y="1196752"/>
          <a:ext cx="8640960" cy="540060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7200800"/>
                <a:gridCol w="1440160"/>
              </a:tblGrid>
              <a:tr h="49096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III. Cash Flow</a:t>
                      </a:r>
                      <a:r>
                        <a:rPr lang="en-US" sz="2000" baseline="0" dirty="0" smtClean="0"/>
                        <a:t> from Financing Activities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/>
                          <a:cs typeface="Calibri"/>
                        </a:rPr>
                        <a:t>₹</a:t>
                      </a: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dirty="0" smtClean="0"/>
                        <a:t>Proceeds from Issue of Shares</a:t>
                      </a:r>
                      <a:r>
                        <a:rPr lang="en-US" sz="2000" baseline="0" dirty="0" smtClean="0"/>
                        <a:t> and Debentures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dirty="0" smtClean="0"/>
                        <a:t>Proceeds from Other</a:t>
                      </a:r>
                      <a:r>
                        <a:rPr lang="en-US" sz="2000" baseline="0" dirty="0" smtClean="0"/>
                        <a:t> Long-Term Borrowings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dirty="0" smtClean="0"/>
                        <a:t>Increase</a:t>
                      </a:r>
                      <a:r>
                        <a:rPr lang="en-US" sz="2000" baseline="0" dirty="0" smtClean="0"/>
                        <a:t>/Decrease in Bank Overdraft and Cash Credit 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i="0" dirty="0" smtClean="0"/>
                        <a:t>Payment of Final Dividend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2000" i="0" dirty="0" smtClean="0"/>
                        <a:t>Payment of Interim Dividend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i="0" dirty="0" smtClean="0"/>
                        <a:t>Payment of Interest on Debentures and Loans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i="0" dirty="0" smtClean="0"/>
                        <a:t>Repayment</a:t>
                      </a:r>
                      <a:r>
                        <a:rPr lang="en-US" sz="2000" i="0" baseline="0" dirty="0" smtClean="0"/>
                        <a:t> of Loans</a:t>
                      </a:r>
                      <a:endParaRPr lang="en-US" sz="2000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i="0" dirty="0" smtClean="0"/>
                        <a:t>Redemption of Debentures/Preference Shares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2000" i="0" dirty="0" smtClean="0"/>
                        <a:t>Payment</a:t>
                      </a:r>
                      <a:r>
                        <a:rPr lang="en-US" sz="2000" i="0" baseline="0" dirty="0" smtClean="0"/>
                        <a:t> of Buy-Back of Shares as Extraordinary Activity</a:t>
                      </a:r>
                      <a:endParaRPr lang="en-US" sz="2000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90964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2000" b="1" i="0" dirty="0" smtClean="0"/>
                        <a:t>Cash Flow</a:t>
                      </a:r>
                      <a:r>
                        <a:rPr lang="en-US" sz="2000" b="1" i="0" baseline="0" dirty="0" smtClean="0"/>
                        <a:t> (from or used in) Financing Activities</a:t>
                      </a:r>
                      <a:endParaRPr lang="en-US" sz="2000" b="1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none" dirty="0" smtClean="0">
                          <a:latin typeface="Calibri"/>
                          <a:cs typeface="Calibri"/>
                        </a:rPr>
                        <a:t>---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1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FORMAT - INDIRECT METHOD</a:t>
            </a:r>
            <a:endParaRPr lang="en-US" sz="4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751908"/>
              </p:ext>
            </p:extLst>
          </p:nvPr>
        </p:nvGraphicFramePr>
        <p:xfrm>
          <a:off x="251520" y="1196752"/>
          <a:ext cx="8640960" cy="54006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7200800"/>
                <a:gridCol w="1440160"/>
              </a:tblGrid>
              <a:tr h="4500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IV. Net Increase/Decrease in Cash and Cash Equivalents (I+II+III)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libri"/>
                          <a:cs typeface="Calibri"/>
                        </a:rPr>
                        <a:t>---</a:t>
                      </a:r>
                    </a:p>
                  </a:txBody>
                  <a:tcPr/>
                </a:tc>
              </a:tr>
              <a:tr h="45005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V. </a:t>
                      </a:r>
                      <a:r>
                        <a:rPr lang="en-US" sz="1800" b="1" i="0" baseline="0" dirty="0" smtClean="0"/>
                        <a:t>Cash and Cash Equivalents in the beginning of the year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libri"/>
                          <a:cs typeface="Calibri"/>
                        </a:rPr>
                        <a:t>---</a:t>
                      </a:r>
                    </a:p>
                  </a:txBody>
                  <a:tcPr/>
                </a:tc>
              </a:tr>
              <a:tr h="45005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dirty="0" smtClean="0"/>
                        <a:t>Cash in Hand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5005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dirty="0" smtClean="0"/>
                        <a:t>Cash</a:t>
                      </a:r>
                      <a:r>
                        <a:rPr lang="en-US" sz="1800" baseline="0" dirty="0" smtClean="0"/>
                        <a:t> at Bank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5005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dirty="0" smtClean="0"/>
                        <a:t>Short-Term Deposit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5005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i="0" dirty="0" smtClean="0"/>
                        <a:t>Current Investments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5005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800" i="0" dirty="0" smtClean="0"/>
                        <a:t>Marketable Securities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500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baseline="0" dirty="0" smtClean="0"/>
                        <a:t>VI. Cash and Cash Equivalents at the end of the year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libri"/>
                          <a:cs typeface="Calibri"/>
                        </a:rPr>
                        <a:t>---</a:t>
                      </a:r>
                    </a:p>
                  </a:txBody>
                  <a:tcPr/>
                </a:tc>
              </a:tr>
              <a:tr h="45005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dirty="0" smtClean="0"/>
                        <a:t>Cash in Hand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5005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dirty="0" smtClean="0"/>
                        <a:t>Cash</a:t>
                      </a:r>
                      <a:r>
                        <a:rPr lang="en-US" sz="1800" baseline="0" dirty="0" smtClean="0"/>
                        <a:t> at Bank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5005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dirty="0" smtClean="0"/>
                        <a:t>Short-Term Deposit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5005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i="0" dirty="0" smtClean="0"/>
                        <a:t>Current Investments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u="none" dirty="0" smtClean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16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24744" y="2430016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339933"/>
                </a:solidFill>
              </a:rPr>
              <a:t>Q &amp; A…</a:t>
            </a:r>
            <a:endParaRPr lang="en-US" sz="6600" b="1" dirty="0">
              <a:solidFill>
                <a:srgbClr val="339933"/>
              </a:solidFill>
            </a:endParaRPr>
          </a:p>
        </p:txBody>
      </p:sp>
      <p:pic>
        <p:nvPicPr>
          <p:cNvPr id="3" name="Picture 2" descr="57+ Green Background Wallpapers on WallpaperPla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421"/>
          <a:stretch/>
        </p:blipFill>
        <p:spPr bwMode="auto">
          <a:xfrm>
            <a:off x="0" y="6457194"/>
            <a:ext cx="9144000" cy="40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13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38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6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ACCOUNTING STANDARD-3 (Revised)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Cash flow is prepared according to the Accounting Standard-3 (Revised) or </a:t>
            </a:r>
            <a:r>
              <a:rPr lang="en-US" sz="2400" u="sng" dirty="0" smtClean="0"/>
              <a:t>AS-3 Revised, Cash Flow Statement.</a:t>
            </a:r>
          </a:p>
          <a:p>
            <a:pPr algn="just"/>
            <a:r>
              <a:rPr lang="en-US" sz="2400" dirty="0" smtClean="0"/>
              <a:t>The accounting standard prescribes that cash flow statement be prepared showing cash flow under three heads, namely: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smtClean="0"/>
              <a:t>Cash Flow from Operating Activities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smtClean="0"/>
              <a:t>Cash Flow from Investing Activities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dirty="0" smtClean="0"/>
              <a:t>Cash Flow from Financing Activities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  <p:pic>
        <p:nvPicPr>
          <p:cNvPr id="5" name="Picture 4" descr="57+ Green Background Wallpapers on WallpaperPla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421"/>
          <a:stretch/>
        </p:blipFill>
        <p:spPr bwMode="auto">
          <a:xfrm>
            <a:off x="711" y="6484578"/>
            <a:ext cx="9144000" cy="40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8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u="sng" dirty="0" smtClean="0"/>
              <a:t>Balance Sheet (Position Statement) and Statement of Profit/Loss (Income Statement)</a:t>
            </a:r>
            <a:r>
              <a:rPr lang="en-US" sz="2400" dirty="0" smtClean="0"/>
              <a:t> of a company </a:t>
            </a:r>
            <a:r>
              <a:rPr lang="en-US" sz="2400" b="1" dirty="0" smtClean="0">
                <a:solidFill>
                  <a:srgbClr val="339933"/>
                </a:solidFill>
              </a:rPr>
              <a:t>do not give information</a:t>
            </a:r>
            <a:r>
              <a:rPr lang="en-US" sz="2400" dirty="0" smtClean="0"/>
              <a:t> about inflows and outflows of cash during an accounting period. </a:t>
            </a:r>
          </a:p>
          <a:p>
            <a:pPr algn="just"/>
            <a:r>
              <a:rPr lang="en-US" sz="2400" dirty="0" smtClean="0"/>
              <a:t>It is </a:t>
            </a:r>
            <a:r>
              <a:rPr lang="en-US" sz="2400" u="sng" dirty="0" smtClean="0"/>
              <a:t>Cash Flow Statement</a:t>
            </a:r>
            <a:r>
              <a:rPr lang="en-US" sz="2400" dirty="0" smtClean="0"/>
              <a:t> which </a:t>
            </a:r>
            <a:r>
              <a:rPr lang="en-US" sz="2400" b="1" dirty="0" smtClean="0">
                <a:solidFill>
                  <a:srgbClr val="339933"/>
                </a:solidFill>
              </a:rPr>
              <a:t>gives information of cash flow </a:t>
            </a:r>
            <a:r>
              <a:rPr lang="en-US" sz="2400" dirty="0" smtClean="0"/>
              <a:t>of an enterprise.</a:t>
            </a:r>
          </a:p>
          <a:p>
            <a:pPr algn="just"/>
            <a:r>
              <a:rPr lang="en-US" sz="2400" dirty="0" smtClean="0"/>
              <a:t>Cash Flow Statement is a statement that </a:t>
            </a:r>
            <a:r>
              <a:rPr lang="en-US" sz="2400" b="1" dirty="0" smtClean="0">
                <a:solidFill>
                  <a:srgbClr val="339933"/>
                </a:solidFill>
              </a:rPr>
              <a:t>shows the flow of cash and cash equivalents</a:t>
            </a:r>
            <a:r>
              <a:rPr lang="en-US" sz="2400" dirty="0" smtClean="0"/>
              <a:t> during the period under report.</a:t>
            </a:r>
          </a:p>
          <a:p>
            <a:pPr algn="just"/>
            <a:r>
              <a:rPr lang="en-US" sz="2400" dirty="0" smtClean="0"/>
              <a:t>Cash flows are </a:t>
            </a:r>
            <a:r>
              <a:rPr lang="en-US" sz="2400" b="1" dirty="0" smtClean="0">
                <a:solidFill>
                  <a:srgbClr val="339933"/>
                </a:solidFill>
              </a:rPr>
              <a:t>inflows and outflows</a:t>
            </a:r>
            <a:r>
              <a:rPr lang="en-US" sz="2400" dirty="0"/>
              <a:t> </a:t>
            </a:r>
            <a:r>
              <a:rPr lang="en-US" sz="2400" dirty="0" smtClean="0"/>
              <a:t>of cash and cash equivalents. 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WHAT IS CASH FLOW STATEMENT?</a:t>
            </a:r>
            <a:endParaRPr lang="en-US" sz="4000" b="1" dirty="0"/>
          </a:p>
        </p:txBody>
      </p:sp>
      <p:pic>
        <p:nvPicPr>
          <p:cNvPr id="5" name="Picture 4" descr="57+ Green Background Wallpapers on WallpaperPla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421"/>
          <a:stretch/>
        </p:blipFill>
        <p:spPr bwMode="auto">
          <a:xfrm>
            <a:off x="0" y="6457194"/>
            <a:ext cx="9144000" cy="40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43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WHAT ARE CASH FLOWS?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 anchor="ctr"/>
          <a:lstStyle/>
          <a:p>
            <a:pPr algn="ctr"/>
            <a:r>
              <a:rPr lang="en-US" dirty="0" smtClean="0"/>
              <a:t>CASH INFLOWS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76872"/>
            <a:ext cx="4040188" cy="4104456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sz="1900" dirty="0" smtClean="0"/>
              <a:t>It means receipts</a:t>
            </a:r>
          </a:p>
          <a:p>
            <a:pPr>
              <a:lnSpc>
                <a:spcPct val="110000"/>
              </a:lnSpc>
            </a:pPr>
            <a:r>
              <a:rPr lang="en-US" sz="1900" dirty="0" smtClean="0"/>
              <a:t>Transactions that increase </a:t>
            </a:r>
            <a:r>
              <a:rPr lang="en-US" sz="1900" dirty="0"/>
              <a:t>cash and cash equivalents. </a:t>
            </a:r>
            <a:endParaRPr lang="en-US" sz="1900" dirty="0" smtClean="0"/>
          </a:p>
          <a:p>
            <a:pPr marL="0" indent="0">
              <a:buNone/>
            </a:pPr>
            <a:r>
              <a:rPr lang="en-US" sz="1900" b="1" dirty="0" smtClean="0">
                <a:solidFill>
                  <a:srgbClr val="000000"/>
                </a:solidFill>
              </a:rPr>
              <a:t>Examples: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900" dirty="0" smtClean="0"/>
              <a:t>Cash sales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900" dirty="0" smtClean="0"/>
              <a:t>Cash received against trade receivables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900" dirty="0" smtClean="0"/>
              <a:t>Cash received for commission and royalty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900" dirty="0" smtClean="0"/>
              <a:t>Insurance claim received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900" dirty="0" smtClean="0"/>
              <a:t>Cash received from sale of investment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900" dirty="0" smtClean="0"/>
              <a:t>Cash received from sale of fixed assets</a:t>
            </a:r>
            <a:endParaRPr lang="en-US" sz="19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tx1"/>
            </a:solidFill>
          </a:ln>
        </p:spPr>
        <p:txBody>
          <a:bodyPr anchor="ctr"/>
          <a:lstStyle/>
          <a:p>
            <a:pPr algn="ctr"/>
            <a:r>
              <a:rPr lang="en-US" dirty="0" smtClean="0"/>
              <a:t>CASH OUTFLOWS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76872"/>
            <a:ext cx="4041775" cy="410445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800" dirty="0" smtClean="0"/>
              <a:t>It means payment</a:t>
            </a:r>
          </a:p>
          <a:p>
            <a:pPr>
              <a:spcBef>
                <a:spcPts val="432"/>
              </a:spcBef>
            </a:pPr>
            <a:r>
              <a:rPr lang="en-US" sz="1800" dirty="0" smtClean="0"/>
              <a:t>Transactions that decrease cash and cash equivalents.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Examples: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Cash purchases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Cash paid against trade payables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Operating expenses paid (selling, distribution expenses, etc</a:t>
            </a:r>
            <a:r>
              <a:rPr lang="en-US" sz="1800" dirty="0"/>
              <a:t>.</a:t>
            </a:r>
            <a:r>
              <a:rPr lang="en-US" sz="18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Loans and advances repaid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Cash purchase of investment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Cash purchase of fixed assets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57+ Green Background Wallpapers on WallpaperPla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421"/>
          <a:stretch/>
        </p:blipFill>
        <p:spPr bwMode="auto">
          <a:xfrm>
            <a:off x="0" y="6457194"/>
            <a:ext cx="9144000" cy="40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65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OBJECTIVES OF CASH FLOW STATEMENT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To determine the </a:t>
            </a:r>
            <a:r>
              <a:rPr lang="en-US" sz="2400" b="1" dirty="0" smtClean="0">
                <a:solidFill>
                  <a:srgbClr val="339933"/>
                </a:solidFill>
              </a:rPr>
              <a:t>sources (receipts) </a:t>
            </a:r>
            <a:r>
              <a:rPr lang="en-US" sz="2400" dirty="0" smtClean="0"/>
              <a:t>of cash and cash equivalents under operating, investing and financing activities of the enterprise.</a:t>
            </a:r>
          </a:p>
          <a:p>
            <a:pPr algn="just"/>
            <a:r>
              <a:rPr lang="en-US" sz="2400" dirty="0"/>
              <a:t>To determine the </a:t>
            </a:r>
            <a:r>
              <a:rPr lang="en-US" sz="2400" b="1" dirty="0" smtClean="0">
                <a:solidFill>
                  <a:srgbClr val="339933"/>
                </a:solidFill>
              </a:rPr>
              <a:t>applications (payments) </a:t>
            </a:r>
            <a:r>
              <a:rPr lang="en-US" sz="2400" dirty="0"/>
              <a:t>of cash and cash equivalents under operating, investing and financing activities of the enterprise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smtClean="0"/>
              <a:t>To determine </a:t>
            </a:r>
            <a:r>
              <a:rPr lang="en-US" sz="2400" b="1" dirty="0" smtClean="0">
                <a:solidFill>
                  <a:srgbClr val="339933"/>
                </a:solidFill>
              </a:rPr>
              <a:t>net change in cash and cash equivalents being the different </a:t>
            </a:r>
            <a:r>
              <a:rPr lang="en-US" sz="2400" b="1" dirty="0">
                <a:solidFill>
                  <a:srgbClr val="339933"/>
                </a:solidFill>
              </a:rPr>
              <a:t>sources (receipts) </a:t>
            </a:r>
            <a:r>
              <a:rPr lang="en-US" sz="2400" b="1" dirty="0" smtClean="0">
                <a:solidFill>
                  <a:srgbClr val="339933"/>
                </a:solidFill>
              </a:rPr>
              <a:t>and </a:t>
            </a:r>
            <a:r>
              <a:rPr lang="en-US" sz="2400" b="1" dirty="0">
                <a:solidFill>
                  <a:srgbClr val="339933"/>
                </a:solidFill>
              </a:rPr>
              <a:t>applications (payments) </a:t>
            </a:r>
            <a:r>
              <a:rPr lang="en-US" sz="2400" dirty="0" smtClean="0"/>
              <a:t>under </a:t>
            </a:r>
            <a:r>
              <a:rPr lang="en-US" sz="2400" dirty="0"/>
              <a:t>operating, investing and financing </a:t>
            </a:r>
            <a:r>
              <a:rPr lang="en-US" sz="2400" dirty="0" smtClean="0"/>
              <a:t>activities between the dates of </a:t>
            </a:r>
            <a:r>
              <a:rPr lang="en-US" sz="2400" dirty="0"/>
              <a:t>Previous year </a:t>
            </a:r>
            <a:r>
              <a:rPr lang="en-US" sz="2400" dirty="0" smtClean="0"/>
              <a:t>Balance Sheet and Current Year </a:t>
            </a:r>
            <a:r>
              <a:rPr lang="en-US" sz="2400" dirty="0"/>
              <a:t>Balance </a:t>
            </a:r>
            <a:r>
              <a:rPr lang="en-US" sz="2400" dirty="0" smtClean="0"/>
              <a:t>Sheet.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 descr="57+ Green Background Wallpapers on WallpaperPla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421"/>
          <a:stretch/>
        </p:blipFill>
        <p:spPr bwMode="auto">
          <a:xfrm>
            <a:off x="0" y="6457194"/>
            <a:ext cx="9144000" cy="40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15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IMPORTANCE OF CASH FLOW STATEMENT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Short - Term Plannings</a:t>
            </a:r>
          </a:p>
          <a:p>
            <a:pPr algn="just"/>
            <a:r>
              <a:rPr lang="en-US" sz="2400" dirty="0" smtClean="0"/>
              <a:t>Cash Flow Helps In Assessing Liquidity and Solvency</a:t>
            </a:r>
          </a:p>
          <a:p>
            <a:pPr algn="just"/>
            <a:r>
              <a:rPr lang="en-US" sz="2400" dirty="0" smtClean="0"/>
              <a:t>Efficiency Cash Management</a:t>
            </a:r>
          </a:p>
          <a:p>
            <a:pPr algn="just"/>
            <a:r>
              <a:rPr lang="en-US" sz="2400" dirty="0" smtClean="0"/>
              <a:t>Comparative Study</a:t>
            </a:r>
          </a:p>
          <a:p>
            <a:pPr algn="just"/>
            <a:r>
              <a:rPr lang="en-US" sz="2400" dirty="0" smtClean="0"/>
              <a:t>Reasons for Cash Position</a:t>
            </a:r>
          </a:p>
          <a:p>
            <a:pPr algn="just"/>
            <a:r>
              <a:rPr lang="en-US" sz="2400" dirty="0" smtClean="0"/>
              <a:t>Evaluated Management Decision</a:t>
            </a:r>
          </a:p>
          <a:p>
            <a:pPr algn="just"/>
            <a:r>
              <a:rPr lang="en-US" sz="2400" dirty="0" smtClean="0"/>
              <a:t>Dividend Decision</a:t>
            </a:r>
            <a:endParaRPr lang="en-US" sz="2400" dirty="0"/>
          </a:p>
        </p:txBody>
      </p:sp>
      <p:pic>
        <p:nvPicPr>
          <p:cNvPr id="5" name="Picture 4" descr="57+ Green Background Wallpapers on WallpaperPla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421"/>
          <a:stretch/>
        </p:blipFill>
        <p:spPr bwMode="auto">
          <a:xfrm>
            <a:off x="0" y="6457194"/>
            <a:ext cx="9144000" cy="40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03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artoon Money clipart - Cash, Money, Text, transparent clip art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24" b="95952" l="0" r="30333">
                        <a14:foregroundMark x1="8111" y1="56667" x2="8111" y2="56667"/>
                        <a14:foregroundMark x1="7556" y1="76429" x2="7556" y2="76429"/>
                        <a14:foregroundMark x1="10111" y1="63571" x2="10111" y2="63571"/>
                        <a14:foregroundMark x1="9333" y1="62143" x2="9333" y2="62143"/>
                        <a14:foregroundMark x1="9333" y1="62143" x2="9333" y2="62143"/>
                        <a14:foregroundMark x1="7778" y1="58333" x2="7778" y2="58333"/>
                        <a14:foregroundMark x1="7778" y1="58333" x2="7778" y2="58333"/>
                        <a14:foregroundMark x1="7111" y1="81190" x2="7111" y2="81190"/>
                        <a14:foregroundMark x1="10889" y1="72381" x2="10889" y2="72381"/>
                        <a14:foregroundMark x1="7667" y1="75238" x2="7667" y2="75238"/>
                        <a14:foregroundMark x1="7444" y1="73095" x2="7444" y2="73095"/>
                        <a14:foregroundMark x1="9889" y1="86667" x2="9889" y2="86667"/>
                        <a14:foregroundMark x1="8667" y1="88095" x2="8667" y2="88095"/>
                        <a14:foregroundMark x1="11000" y1="86190" x2="11000" y2="86190"/>
                        <a14:foregroundMark x1="7556" y1="60238" x2="7556" y2="60238"/>
                        <a14:foregroundMark x1="7111" y1="59762" x2="7111" y2="59762"/>
                        <a14:foregroundMark x1="6889" y1="58810" x2="6889" y2="58810"/>
                        <a14:foregroundMark x1="6889" y1="57857" x2="6889" y2="57857"/>
                        <a14:foregroundMark x1="9444" y1="70238" x2="9444" y2="70238"/>
                        <a14:foregroundMark x1="9556" y1="68810" x2="9556" y2="68810"/>
                        <a14:foregroundMark x1="9556" y1="68571" x2="9556" y2="68571"/>
                        <a14:foregroundMark x1="8667" y1="68333" x2="8667" y2="68333"/>
                        <a14:foregroundMark x1="6889" y1="72381" x2="6889" y2="72381"/>
                        <a14:foregroundMark x1="7333" y1="71667" x2="7333" y2="71667"/>
                        <a14:foregroundMark x1="7778" y1="68810" x2="7778" y2="68810"/>
                        <a14:foregroundMark x1="8333" y1="71905" x2="8333" y2="71905"/>
                        <a14:foregroundMark x1="7889" y1="75714" x2="7889" y2="75714"/>
                        <a14:foregroundMark x1="7111" y1="77619" x2="7111" y2="77619"/>
                        <a14:foregroundMark x1="6556" y1="80000" x2="6556" y2="80000"/>
                        <a14:foregroundMark x1="6222" y1="81429" x2="6222" y2="81429"/>
                        <a14:foregroundMark x1="8000" y1="84048" x2="8000" y2="84048"/>
                        <a14:foregroundMark x1="8667" y1="82143" x2="9889" y2="81905"/>
                        <a14:foregroundMark x1="11222" y1="81905" x2="11222" y2="81905"/>
                        <a14:foregroundMark x1="11222" y1="75238" x2="11222" y2="75238"/>
                        <a14:foregroundMark x1="11444" y1="73333" x2="11444" y2="73333"/>
                        <a14:foregroundMark x1="18222" y1="68333" x2="18222" y2="68333"/>
                        <a14:foregroundMark x1="18333" y1="64762" x2="18333" y2="64762"/>
                        <a14:foregroundMark x1="17444" y1="63333" x2="17444" y2="63333"/>
                        <a14:foregroundMark x1="17778" y1="62381" x2="17778" y2="62381"/>
                        <a14:foregroundMark x1="19000" y1="63095" x2="19000" y2="63095"/>
                        <a14:foregroundMark x1="20111" y1="63095" x2="20111" y2="63095"/>
                        <a14:foregroundMark x1="19556" y1="66429" x2="19111" y2="67619"/>
                        <a14:foregroundMark x1="18667" y1="70714" x2="18667" y2="70714"/>
                        <a14:foregroundMark x1="19111" y1="74286" x2="19111" y2="74286"/>
                        <a14:foregroundMark x1="18222" y1="75714" x2="18222" y2="75714"/>
                        <a14:foregroundMark x1="18222" y1="75714" x2="18222" y2="75714"/>
                        <a14:foregroundMark x1="16778" y1="76429" x2="16778" y2="76429"/>
                        <a14:foregroundMark x1="17667" y1="74286" x2="18111" y2="72381"/>
                        <a14:foregroundMark x1="18111" y1="70952" x2="18111" y2="70952"/>
                        <a14:foregroundMark x1="17222" y1="66905" x2="17222" y2="66905"/>
                        <a14:foregroundMark x1="16667" y1="64762" x2="16667" y2="63810"/>
                        <a14:foregroundMark x1="16778" y1="60000" x2="16778" y2="60000"/>
                        <a14:foregroundMark x1="23222" y1="59762" x2="23222" y2="59762"/>
                        <a14:foregroundMark x1="23556" y1="59048" x2="23556" y2="59048"/>
                        <a14:foregroundMark x1="23556" y1="58571" x2="23556" y2="58571"/>
                        <a14:foregroundMark x1="23111" y1="57857" x2="23222" y2="56905"/>
                        <a14:foregroundMark x1="23222" y1="56190" x2="23222" y2="56190"/>
                        <a14:foregroundMark x1="23222" y1="56190" x2="23222" y2="56190"/>
                        <a14:foregroundMark x1="23111" y1="56667" x2="23111" y2="56667"/>
                        <a14:foregroundMark x1="22556" y1="57619" x2="22556" y2="57619"/>
                        <a14:foregroundMark x1="21444" y1="58810" x2="21444" y2="58810"/>
                        <a14:foregroundMark x1="21444" y1="58810" x2="21444" y2="58810"/>
                        <a14:foregroundMark x1="3778" y1="81190" x2="3778" y2="81190"/>
                        <a14:foregroundMark x1="9111" y1="72857" x2="8111" y2="75476"/>
                        <a14:foregroundMark x1="8000" y1="75714" x2="8000" y2="75714"/>
                        <a14:foregroundMark x1="8111" y1="75714" x2="8111" y2="75714"/>
                        <a14:foregroundMark x1="7556" y1="76429" x2="7556" y2="76429"/>
                        <a14:foregroundMark x1="6889" y1="76429" x2="6889" y2="76429"/>
                        <a14:foregroundMark x1="6667" y1="76190" x2="6667" y2="76190"/>
                        <a14:foregroundMark x1="6556" y1="74762" x2="6556" y2="74762"/>
                        <a14:foregroundMark x1="6333" y1="74286" x2="6333" y2="74286"/>
                        <a14:foregroundMark x1="6333" y1="72381" x2="6333" y2="72381"/>
                        <a14:foregroundMark x1="6444" y1="71429" x2="6444" y2="71429"/>
                        <a14:foregroundMark x1="7444" y1="70238" x2="9444" y2="67857"/>
                        <a14:foregroundMark x1="9667" y1="67619" x2="10000" y2="67619"/>
                        <a14:foregroundMark x1="10444" y1="67619" x2="12111" y2="68333"/>
                        <a14:foregroundMark x1="12111" y1="68333" x2="12111" y2="68333"/>
                        <a14:foregroundMark x1="11889" y1="69762" x2="11889" y2="69762"/>
                        <a14:foregroundMark x1="11556" y1="71190" x2="11556" y2="71190"/>
                        <a14:foregroundMark x1="11556" y1="71667" x2="11556" y2="71667"/>
                        <a14:foregroundMark x1="11556" y1="72857" x2="11556" y2="72857"/>
                        <a14:foregroundMark x1="11556" y1="72857" x2="11556" y2="72857"/>
                        <a14:foregroundMark x1="11222" y1="70714" x2="11222" y2="70714"/>
                        <a14:foregroundMark x1="10556" y1="77857" x2="10556" y2="77857"/>
                        <a14:foregroundMark x1="10667" y1="79524" x2="10667" y2="79524"/>
                        <a14:foregroundMark x1="11000" y1="80952" x2="10556" y2="82143"/>
                        <a14:foregroundMark x1="10000" y1="83095" x2="10000" y2="84048"/>
                        <a14:foregroundMark x1="9333" y1="85238" x2="9222" y2="86190"/>
                        <a14:foregroundMark x1="8667" y1="87857" x2="8667" y2="87857"/>
                        <a14:foregroundMark x1="10000" y1="87143" x2="11000" y2="86190"/>
                        <a14:foregroundMark x1="11556" y1="86190" x2="11556" y2="86190"/>
                        <a14:foregroundMark x1="11667" y1="86190" x2="9111" y2="87619"/>
                        <a14:foregroundMark x1="8667" y1="87857" x2="8667" y2="87857"/>
                        <a14:foregroundMark x1="10778" y1="88333" x2="10778" y2="88333"/>
                        <a14:foregroundMark x1="10778" y1="88333" x2="9667" y2="88810"/>
                        <a14:foregroundMark x1="9667" y1="88810" x2="9667" y2="88810"/>
                        <a14:foregroundMark x1="9667" y1="88810" x2="9667" y2="88810"/>
                        <a14:foregroundMark x1="9000" y1="88333" x2="9000" y2="88333"/>
                        <a14:foregroundMark x1="8333" y1="88333" x2="8333" y2="88333"/>
                        <a14:foregroundMark x1="8000" y1="87381" x2="8000" y2="87381"/>
                        <a14:foregroundMark x1="8889" y1="60714" x2="8889" y2="60714"/>
                        <a14:foregroundMark x1="8556" y1="61190" x2="8556" y2="61190"/>
                        <a14:foregroundMark x1="8000" y1="62381" x2="8000" y2="62381"/>
                        <a14:foregroundMark x1="8000" y1="62381" x2="8000" y2="62381"/>
                        <a14:foregroundMark x1="8111" y1="62143" x2="8333" y2="61190"/>
                        <a14:foregroundMark x1="9000" y1="58571" x2="9000" y2="58571"/>
                        <a14:foregroundMark x1="9000" y1="58333" x2="9000" y2="58333"/>
                        <a14:foregroundMark x1="9000" y1="58333" x2="9000" y2="58333"/>
                        <a14:foregroundMark x1="9000" y1="58333" x2="9000" y2="58333"/>
                        <a14:foregroundMark x1="10000" y1="55000" x2="10000" y2="55000"/>
                        <a14:foregroundMark x1="18556" y1="78095" x2="18556" y2="78095"/>
                        <a14:foregroundMark x1="17556" y1="77857" x2="17556" y2="77857"/>
                        <a14:foregroundMark x1="17333" y1="75714" x2="17333" y2="75714"/>
                        <a14:foregroundMark x1="17111" y1="75000" x2="17111" y2="75000"/>
                        <a14:foregroundMark x1="17111" y1="73810" x2="17111" y2="73810"/>
                        <a14:foregroundMark x1="17111" y1="72857" x2="17111" y2="72857"/>
                        <a14:foregroundMark x1="17111" y1="71905" x2="17111" y2="71905"/>
                        <a14:foregroundMark x1="17111" y1="69286" x2="17111" y2="69286"/>
                        <a14:foregroundMark x1="17222" y1="67143" x2="17222" y2="67143"/>
                        <a14:foregroundMark x1="17222" y1="67143" x2="17222" y2="67143"/>
                        <a14:foregroundMark x1="17333" y1="65238" x2="17333" y2="65238"/>
                        <a14:foregroundMark x1="18667" y1="65238" x2="18667" y2="65238"/>
                        <a14:foregroundMark x1="20111" y1="64286" x2="20111" y2="64286"/>
                        <a14:foregroundMark x1="20667" y1="64286" x2="20667" y2="64286"/>
                        <a14:foregroundMark x1="20444" y1="67619" x2="20444" y2="67619"/>
                        <a14:foregroundMark x1="18889" y1="71190" x2="18889" y2="71190"/>
                        <a14:foregroundMark x1="19000" y1="74524" x2="19000" y2="74524"/>
                        <a14:foregroundMark x1="19000" y1="77381" x2="19000" y2="77381"/>
                        <a14:backgroundMark x1="21556" y1="66667" x2="21556" y2="6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819472"/>
            <a:ext cx="85725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artoon Money clipart - Cash, Money, Text, transparent clip art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6667" b="89286" l="74778" r="96556">
                        <a14:foregroundMark x1="90000" y1="51667" x2="90000" y2="51667"/>
                        <a14:foregroundMark x1="94778" y1="50000" x2="94778" y2="50000"/>
                        <a14:foregroundMark x1="94778" y1="56429" x2="94778" y2="56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58" y="-747464"/>
            <a:ext cx="85725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rtoon Money clipart - Cash, Money, Text, transparent clip art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2889" y1="67381" x2="42889" y2="67381"/>
                        <a14:foregroundMark x1="44111" y1="74048" x2="44111" y2="74048"/>
                        <a14:foregroundMark x1="46556" y1="67143" x2="46556" y2="67143"/>
                        <a14:foregroundMark x1="46111" y1="72857" x2="46111" y2="72857"/>
                        <a14:foregroundMark x1="45333" y1="69524" x2="45333" y2="69524"/>
                        <a14:foregroundMark x1="45556" y1="66667" x2="45556" y2="66667"/>
                        <a14:foregroundMark x1="45444" y1="65238" x2="45444" y2="65238"/>
                        <a14:foregroundMark x1="41111" y1="82381" x2="41111" y2="82381"/>
                        <a14:foregroundMark x1="40778" y1="83571" x2="40778" y2="83571"/>
                        <a14:foregroundMark x1="54778" y1="63810" x2="54778" y2="63810"/>
                        <a14:foregroundMark x1="52778" y1="59762" x2="52778" y2="59762"/>
                        <a14:foregroundMark x1="49889" y1="61429" x2="49889" y2="61429"/>
                        <a14:foregroundMark x1="49889" y1="65000" x2="49889" y2="65000"/>
                        <a14:foregroundMark x1="50000" y1="68571" x2="50000" y2="68571"/>
                        <a14:foregroundMark x1="54556" y1="70476" x2="54556" y2="70476"/>
                        <a14:foregroundMark x1="54556" y1="70476" x2="54556" y2="70476"/>
                        <a14:foregroundMark x1="54556" y1="70476" x2="54556" y2="70476"/>
                        <a14:foregroundMark x1="55667" y1="74048" x2="56333" y2="74048"/>
                        <a14:foregroundMark x1="57000" y1="74048" x2="57000" y2="74048"/>
                        <a14:foregroundMark x1="57111" y1="70238" x2="57111" y2="70238"/>
                        <a14:foregroundMark x1="57111" y1="76905" x2="57111" y2="76905"/>
                        <a14:foregroundMark x1="57333" y1="77381" x2="57333" y2="77381"/>
                        <a14:foregroundMark x1="58444" y1="76667" x2="58444" y2="76667"/>
                        <a14:foregroundMark x1="59889" y1="75714" x2="59889" y2="75714"/>
                        <a14:foregroundMark x1="58556" y1="80000" x2="58556" y2="80000"/>
                        <a14:foregroundMark x1="56333" y1="80000" x2="56333" y2="80000"/>
                        <a14:foregroundMark x1="53889" y1="80476" x2="53889" y2="80476"/>
                        <a14:foregroundMark x1="52778" y1="79048" x2="52778" y2="79048"/>
                        <a14:foregroundMark x1="52222" y1="76667" x2="52222" y2="76667"/>
                        <a14:foregroundMark x1="51222" y1="76667" x2="51222" y2="76667"/>
                        <a14:foregroundMark x1="50444" y1="76190" x2="50444" y2="76190"/>
                        <a14:foregroundMark x1="50222" y1="75476" x2="50222" y2="75476"/>
                        <a14:foregroundMark x1="52556" y1="71429" x2="52556" y2="71429"/>
                        <a14:foregroundMark x1="52667" y1="68333" x2="52667" y2="68333"/>
                        <a14:foregroundMark x1="51556" y1="54762" x2="51556" y2="54762"/>
                        <a14:foregroundMark x1="50778" y1="56667" x2="50778" y2="56667"/>
                        <a14:foregroundMark x1="49889" y1="59524" x2="49889" y2="59524"/>
                        <a14:foregroundMark x1="49000" y1="61667" x2="49000" y2="61667"/>
                        <a14:foregroundMark x1="50444" y1="57381" x2="50444" y2="57381"/>
                        <a14:foregroundMark x1="51222" y1="56190" x2="51222" y2="56190"/>
                        <a14:foregroundMark x1="52111" y1="54048" x2="52111" y2="54048"/>
                        <a14:foregroundMark x1="56222" y1="51667" x2="56222" y2="51667"/>
                        <a14:foregroundMark x1="57333" y1="50476" x2="57333" y2="50476"/>
                        <a14:foregroundMark x1="57889" y1="50000" x2="57889" y2="50000"/>
                        <a14:foregroundMark x1="59333" y1="49762" x2="59333" y2="49762"/>
                        <a14:foregroundMark x1="59667" y1="56905" x2="59667" y2="56905"/>
                        <a14:foregroundMark x1="60333" y1="56429" x2="60333" y2="56429"/>
                        <a14:foregroundMark x1="60667" y1="56429" x2="61111" y2="56667"/>
                        <a14:foregroundMark x1="61667" y1="58333" x2="61667" y2="58333"/>
                        <a14:foregroundMark x1="61444" y1="60000" x2="61444" y2="60000"/>
                        <a14:foregroundMark x1="46556" y1="73810" x2="46556" y2="73810"/>
                        <a14:foregroundMark x1="47556" y1="76667" x2="47556" y2="76667"/>
                        <a14:foregroundMark x1="50778" y1="76667" x2="50778" y2="76667"/>
                        <a14:foregroundMark x1="51778" y1="78095" x2="51778" y2="78095"/>
                        <a14:foregroundMark x1="54556" y1="81190" x2="54556" y2="81190"/>
                        <a14:foregroundMark x1="55333" y1="81905" x2="55333" y2="81905"/>
                        <a14:foregroundMark x1="50778" y1="72857" x2="50778" y2="72857"/>
                        <a14:foregroundMark x1="58111" y1="81905" x2="58111" y2="81905"/>
                        <a14:foregroundMark x1="50000" y1="74762" x2="50000" y2="74762"/>
                        <a14:foregroundMark x1="50778" y1="73810" x2="50778" y2="738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3465830"/>
            <a:ext cx="8064896" cy="376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TYPES OF CASH FLOWS</a:t>
            </a:r>
            <a:endParaRPr lang="en-US" sz="4000" b="1" dirty="0"/>
          </a:p>
        </p:txBody>
      </p:sp>
      <p:sp>
        <p:nvSpPr>
          <p:cNvPr id="23" name="Oval 22"/>
          <p:cNvSpPr/>
          <p:nvPr/>
        </p:nvSpPr>
        <p:spPr>
          <a:xfrm>
            <a:off x="323528" y="2780928"/>
            <a:ext cx="2592288" cy="1224136"/>
          </a:xfrm>
          <a:custGeom>
            <a:avLst/>
            <a:gdLst/>
            <a:ahLst/>
            <a:cxnLst/>
            <a:rect l="l" t="t" r="r" b="b"/>
            <a:pathLst>
              <a:path w="2592288" h="1224136">
                <a:moveTo>
                  <a:pt x="1296144" y="0"/>
                </a:moveTo>
                <a:cubicBezTo>
                  <a:pt x="2011985" y="0"/>
                  <a:pt x="2592288" y="548064"/>
                  <a:pt x="2592288" y="1224136"/>
                </a:cubicBezTo>
                <a:lnTo>
                  <a:pt x="0" y="1224136"/>
                </a:lnTo>
                <a:cubicBezTo>
                  <a:pt x="0" y="548064"/>
                  <a:pt x="580303" y="0"/>
                  <a:pt x="1296144" y="0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OPERATING ACTIVITIES</a:t>
            </a:r>
            <a:endParaRPr lang="en-US" sz="1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Oval 22"/>
          <p:cNvSpPr/>
          <p:nvPr/>
        </p:nvSpPr>
        <p:spPr>
          <a:xfrm>
            <a:off x="6283466" y="2780928"/>
            <a:ext cx="2592288" cy="1224136"/>
          </a:xfrm>
          <a:custGeom>
            <a:avLst/>
            <a:gdLst/>
            <a:ahLst/>
            <a:cxnLst/>
            <a:rect l="l" t="t" r="r" b="b"/>
            <a:pathLst>
              <a:path w="2592288" h="1224136">
                <a:moveTo>
                  <a:pt x="1296144" y="0"/>
                </a:moveTo>
                <a:cubicBezTo>
                  <a:pt x="2011985" y="0"/>
                  <a:pt x="2592288" y="548064"/>
                  <a:pt x="2592288" y="1224136"/>
                </a:cubicBezTo>
                <a:lnTo>
                  <a:pt x="0" y="1224136"/>
                </a:lnTo>
                <a:cubicBezTo>
                  <a:pt x="0" y="548064"/>
                  <a:pt x="580303" y="0"/>
                  <a:pt x="1296144" y="0"/>
                </a:cubicBezTo>
                <a:close/>
              </a:path>
            </a:pathLst>
          </a:cu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FINANCING </a:t>
            </a:r>
            <a:r>
              <a:rPr lang="en-US" sz="1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ACTIVITIES</a:t>
            </a:r>
          </a:p>
        </p:txBody>
      </p:sp>
      <p:sp>
        <p:nvSpPr>
          <p:cNvPr id="27" name="Oval 26"/>
          <p:cNvSpPr/>
          <p:nvPr/>
        </p:nvSpPr>
        <p:spPr>
          <a:xfrm>
            <a:off x="3275856" y="4005064"/>
            <a:ext cx="2736304" cy="1224136"/>
          </a:xfrm>
          <a:custGeom>
            <a:avLst/>
            <a:gdLst/>
            <a:ahLst/>
            <a:cxnLst/>
            <a:rect l="l" t="t" r="r" b="b"/>
            <a:pathLst>
              <a:path w="2520280" h="1253289">
                <a:moveTo>
                  <a:pt x="2788" y="0"/>
                </a:moveTo>
                <a:lnTo>
                  <a:pt x="2517493" y="0"/>
                </a:lnTo>
                <a:cubicBezTo>
                  <a:pt x="2519880" y="17391"/>
                  <a:pt x="2520280" y="34950"/>
                  <a:pt x="2520280" y="52598"/>
                </a:cubicBezTo>
                <a:cubicBezTo>
                  <a:pt x="2520280" y="715721"/>
                  <a:pt x="1956096" y="1253289"/>
                  <a:pt x="1260140" y="1253289"/>
                </a:cubicBezTo>
                <a:cubicBezTo>
                  <a:pt x="564184" y="1253289"/>
                  <a:pt x="0" y="715721"/>
                  <a:pt x="0" y="52598"/>
                </a:cubicBez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INVESTING </a:t>
            </a:r>
            <a:r>
              <a:rPr lang="en-US" sz="1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ACTIVITIES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3528" y="4149080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Operating activities are the principal revenue producing activities of the enterprise and other activities that are not investing or financing activities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275856" y="2106722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Investing activities are the acquisitions and disposal of long-term assets and other investments not included in cash equivalents.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283466" y="4149080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Financing activities are the activities that change in the size and composition of the owner’s capital and borrowings of the enterprise.</a:t>
            </a:r>
            <a:endParaRPr lang="en-US" dirty="0"/>
          </a:p>
        </p:txBody>
      </p:sp>
      <p:cxnSp>
        <p:nvCxnSpPr>
          <p:cNvPr id="1025" name="Straight Connector 1024"/>
          <p:cNvCxnSpPr/>
          <p:nvPr/>
        </p:nvCxnSpPr>
        <p:spPr>
          <a:xfrm>
            <a:off x="3078513" y="2458737"/>
            <a:ext cx="0" cy="2952328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156176" y="2458737"/>
            <a:ext cx="0" cy="2952328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23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27" grpId="0" animBg="1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CASH INFLOWS AND OUTFLOWS </a:t>
            </a:r>
            <a:br>
              <a:rPr lang="en-US" sz="3600" b="1" dirty="0"/>
            </a:br>
            <a:r>
              <a:rPr lang="en-US" sz="3600" b="1" dirty="0"/>
              <a:t>FROM OPERATING ACTIVITIES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 anchor="ctr"/>
          <a:lstStyle/>
          <a:p>
            <a:pPr algn="ctr"/>
            <a:r>
              <a:rPr lang="en-US" dirty="0" smtClean="0"/>
              <a:t>INFLOWS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58032"/>
            <a:ext cx="4040188" cy="4023296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000" b="1" u="sng" dirty="0" smtClean="0"/>
              <a:t>NON - FINANCIAL COMPANIES</a:t>
            </a:r>
          </a:p>
          <a:p>
            <a:r>
              <a:rPr lang="en-US" sz="2000" dirty="0" smtClean="0"/>
              <a:t>Cash Sales</a:t>
            </a:r>
          </a:p>
          <a:p>
            <a:r>
              <a:rPr lang="en-US" sz="2000" dirty="0" smtClean="0"/>
              <a:t>Cash Received from Trade Receivables</a:t>
            </a:r>
            <a:endParaRPr lang="en-US" sz="2000" dirty="0"/>
          </a:p>
          <a:p>
            <a:r>
              <a:rPr lang="en-US" sz="2000" dirty="0" smtClean="0"/>
              <a:t>Royalty, Fee, Commission Received</a:t>
            </a:r>
          </a:p>
          <a:p>
            <a:r>
              <a:rPr lang="en-US" sz="2000" dirty="0" smtClean="0"/>
              <a:t>Income from Tax Refund</a:t>
            </a:r>
            <a:endParaRPr lang="en-US" sz="2000" dirty="0"/>
          </a:p>
          <a:p>
            <a:pPr marL="0" indent="0">
              <a:buNone/>
            </a:pPr>
            <a:r>
              <a:rPr lang="en-US" sz="2000" b="1" u="sng" dirty="0" smtClean="0"/>
              <a:t>FINANCIAL </a:t>
            </a:r>
            <a:r>
              <a:rPr lang="en-US" sz="2000" b="1" u="sng" dirty="0"/>
              <a:t>COMPANIES</a:t>
            </a:r>
          </a:p>
          <a:p>
            <a:r>
              <a:rPr lang="en-US" sz="2000" dirty="0" smtClean="0"/>
              <a:t>Receipts of Interest and Dividend</a:t>
            </a:r>
          </a:p>
          <a:p>
            <a:r>
              <a:rPr lang="en-US" sz="2000" dirty="0" smtClean="0"/>
              <a:t>Proceeds from Sale </a:t>
            </a:r>
            <a:r>
              <a:rPr lang="en-US" sz="2000" dirty="0"/>
              <a:t>of Securities</a:t>
            </a:r>
          </a:p>
          <a:p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tx1"/>
            </a:solidFill>
          </a:ln>
        </p:spPr>
        <p:txBody>
          <a:bodyPr anchor="ctr"/>
          <a:lstStyle/>
          <a:p>
            <a:pPr algn="ctr"/>
            <a:r>
              <a:rPr lang="en-US" dirty="0" smtClean="0"/>
              <a:t>OUTFLOWS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58032"/>
            <a:ext cx="4041775" cy="4023296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000" b="1" u="sng" dirty="0"/>
              <a:t>NON - FINANCIAL </a:t>
            </a:r>
            <a:r>
              <a:rPr lang="en-US" sz="2000" b="1" u="sng" dirty="0" smtClean="0"/>
              <a:t>COMPANIES</a:t>
            </a:r>
            <a:endParaRPr lang="en-US" sz="2000" dirty="0" smtClean="0"/>
          </a:p>
          <a:p>
            <a:r>
              <a:rPr lang="en-US" sz="2000" dirty="0" smtClean="0"/>
              <a:t>Cash Purchases</a:t>
            </a:r>
          </a:p>
          <a:p>
            <a:r>
              <a:rPr lang="en-US" sz="2000" dirty="0" smtClean="0"/>
              <a:t>Payment to Trade Payable</a:t>
            </a:r>
          </a:p>
          <a:p>
            <a:r>
              <a:rPr lang="en-US" sz="2000" dirty="0" smtClean="0"/>
              <a:t>Payment to Operating Expenses</a:t>
            </a:r>
          </a:p>
          <a:p>
            <a:r>
              <a:rPr lang="en-US" sz="2000" dirty="0" smtClean="0"/>
              <a:t>Payment of Wages</a:t>
            </a:r>
          </a:p>
          <a:p>
            <a:r>
              <a:rPr lang="en-US" sz="2000" dirty="0" smtClean="0"/>
              <a:t>Income Tax paid</a:t>
            </a:r>
          </a:p>
          <a:p>
            <a:pPr marL="0" indent="0">
              <a:buNone/>
            </a:pPr>
            <a:r>
              <a:rPr lang="en-US" sz="2000" b="1" u="sng" dirty="0" smtClean="0"/>
              <a:t>FINANCIAL </a:t>
            </a:r>
            <a:r>
              <a:rPr lang="en-US" sz="2000" b="1" u="sng" dirty="0"/>
              <a:t>COMPANIES</a:t>
            </a:r>
          </a:p>
          <a:p>
            <a:r>
              <a:rPr lang="en-US" sz="2000" dirty="0" smtClean="0"/>
              <a:t>Payment for Interest</a:t>
            </a:r>
          </a:p>
          <a:p>
            <a:r>
              <a:rPr lang="en-US" sz="2000" dirty="0" smtClean="0"/>
              <a:t>Payment for Purchase of Securities</a:t>
            </a:r>
            <a:endParaRPr lang="en-US" sz="2000" dirty="0"/>
          </a:p>
        </p:txBody>
      </p:sp>
      <p:pic>
        <p:nvPicPr>
          <p:cNvPr id="8" name="Picture 7" descr="57+ Green Background Wallpapers on WallpaperPla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421"/>
          <a:stretch/>
        </p:blipFill>
        <p:spPr bwMode="auto">
          <a:xfrm>
            <a:off x="0" y="6457194"/>
            <a:ext cx="9144000" cy="40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14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CASH INFLOWS AND OUTFLOWS </a:t>
            </a:r>
            <a:br>
              <a:rPr lang="en-US" sz="3600" b="1" dirty="0"/>
            </a:br>
            <a:r>
              <a:rPr lang="en-US" sz="3600" b="1" dirty="0"/>
              <a:t>FROM </a:t>
            </a:r>
            <a:r>
              <a:rPr lang="en-US" sz="3600" b="1" dirty="0" smtClean="0"/>
              <a:t>INVESTING </a:t>
            </a:r>
            <a:r>
              <a:rPr lang="en-US" sz="3600" b="1" dirty="0"/>
              <a:t>ACTIVITIES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 anchor="ctr"/>
          <a:lstStyle/>
          <a:p>
            <a:pPr algn="ctr"/>
            <a:r>
              <a:rPr lang="en-US" dirty="0" smtClean="0"/>
              <a:t>INFLOWS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58032"/>
            <a:ext cx="4040188" cy="402329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/>
              <a:t>Proceeds </a:t>
            </a:r>
            <a:r>
              <a:rPr lang="en-US" sz="2000" dirty="0"/>
              <a:t>from Sale of </a:t>
            </a:r>
            <a:r>
              <a:rPr lang="en-US" sz="2000" dirty="0" smtClean="0"/>
              <a:t>Fixed Assets</a:t>
            </a:r>
          </a:p>
          <a:p>
            <a:r>
              <a:rPr lang="en-US" sz="2000" dirty="0"/>
              <a:t>Proceeds from Sale of </a:t>
            </a:r>
            <a:r>
              <a:rPr lang="en-US" sz="2000" dirty="0" smtClean="0"/>
              <a:t>Investments</a:t>
            </a:r>
            <a:endParaRPr lang="en-US" sz="2000" dirty="0"/>
          </a:p>
          <a:p>
            <a:r>
              <a:rPr lang="en-US" sz="2000" dirty="0" smtClean="0"/>
              <a:t>Interest Received</a:t>
            </a:r>
          </a:p>
          <a:p>
            <a:r>
              <a:rPr lang="en-US" sz="2000" dirty="0"/>
              <a:t>Dividend Decision</a:t>
            </a:r>
          </a:p>
          <a:p>
            <a:r>
              <a:rPr lang="en-US" sz="2000" dirty="0" smtClean="0"/>
              <a:t>Rent Received from Property held as Investment</a:t>
            </a:r>
          </a:p>
          <a:p>
            <a:r>
              <a:rPr lang="en-US" sz="2000" dirty="0" smtClean="0"/>
              <a:t>Income from Tax Refund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tx1"/>
            </a:solidFill>
          </a:ln>
        </p:spPr>
        <p:txBody>
          <a:bodyPr anchor="ctr"/>
          <a:lstStyle/>
          <a:p>
            <a:pPr algn="ctr"/>
            <a:r>
              <a:rPr lang="en-US" dirty="0" smtClean="0"/>
              <a:t>OUTFLOWS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58032"/>
            <a:ext cx="4041775" cy="402329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/>
              <a:t>Purchases </a:t>
            </a:r>
            <a:r>
              <a:rPr lang="en-US" sz="2000" dirty="0"/>
              <a:t>of Fixed Assets</a:t>
            </a:r>
          </a:p>
          <a:p>
            <a:r>
              <a:rPr lang="en-US" sz="2000" dirty="0"/>
              <a:t>Purchases </a:t>
            </a:r>
            <a:r>
              <a:rPr lang="en-US" sz="2000" dirty="0" smtClean="0"/>
              <a:t>of </a:t>
            </a:r>
            <a:r>
              <a:rPr lang="en-US" sz="2000" dirty="0"/>
              <a:t>Investments</a:t>
            </a:r>
          </a:p>
          <a:p>
            <a:r>
              <a:rPr lang="en-US" sz="2000" dirty="0"/>
              <a:t>Income </a:t>
            </a:r>
            <a:r>
              <a:rPr lang="en-US" sz="2000" dirty="0" smtClean="0"/>
              <a:t>Tax</a:t>
            </a:r>
          </a:p>
          <a:p>
            <a:r>
              <a:rPr lang="en-US" sz="2000" dirty="0" smtClean="0"/>
              <a:t>Cash Advances</a:t>
            </a:r>
          </a:p>
        </p:txBody>
      </p:sp>
      <p:pic>
        <p:nvPicPr>
          <p:cNvPr id="8" name="Picture 7" descr="57+ Green Background Wallpapers on WallpaperPlay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0421"/>
          <a:stretch/>
        </p:blipFill>
        <p:spPr bwMode="auto">
          <a:xfrm>
            <a:off x="0" y="6457194"/>
            <a:ext cx="9144000" cy="40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-269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</a:rPr>
              <a:t>NOT TO BE COPIED</a:t>
            </a:r>
          </a:p>
          <a:p>
            <a:pPr algn="ctr"/>
            <a:r>
              <a:rPr lang="en-US" sz="900" dirty="0" smtClean="0">
                <a:solidFill>
                  <a:schemeClr val="bg1">
                    <a:lumMod val="85000"/>
                  </a:schemeClr>
                </a:solidFill>
              </a:rPr>
              <a:t>THAKUR COLLEGE OF SCIENEC AND COMMERCE - BBI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14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</TotalTime>
  <Words>1380</Words>
  <Application>Microsoft Office PowerPoint</Application>
  <PresentationFormat>On-screen Show (4:3)</PresentationFormat>
  <Paragraphs>262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Arial Black</vt:lpstr>
      <vt:lpstr>Calibri</vt:lpstr>
      <vt:lpstr>Office Theme</vt:lpstr>
      <vt:lpstr>CASH FLOW STATEMENT</vt:lpstr>
      <vt:lpstr>ACCOUNTING STANDARD-3 (Revised)</vt:lpstr>
      <vt:lpstr>WHAT IS CASH FLOW STATEMENT?</vt:lpstr>
      <vt:lpstr>WHAT ARE CASH FLOWS?</vt:lpstr>
      <vt:lpstr>OBJECTIVES OF CASH FLOW STATEMENT</vt:lpstr>
      <vt:lpstr>IMPORTANCE OF CASH FLOW STATEMENT</vt:lpstr>
      <vt:lpstr>TYPES OF CASH FLOWS</vt:lpstr>
      <vt:lpstr>CASH INFLOWS AND OUTFLOWS  FROM OPERATING ACTIVITIES</vt:lpstr>
      <vt:lpstr>CASH INFLOWS AND OUTFLOWS  FROM INVESTING ACTIVITIES</vt:lpstr>
      <vt:lpstr>CASH INFLOWS AND OUTFLOWS  FROM FINANCING ACTIVITIES</vt:lpstr>
      <vt:lpstr>ILLUSTRATION</vt:lpstr>
      <vt:lpstr>METHODS OF PREPARING  CASH FLOW STATEMENT</vt:lpstr>
      <vt:lpstr>FORMAT - INDIRECT METHOD</vt:lpstr>
      <vt:lpstr>FORMAT - INDIRECT METHOD</vt:lpstr>
      <vt:lpstr>FORMAT - INDIRECT METHOD</vt:lpstr>
      <vt:lpstr>FORMAT - INDIRECT METHOD</vt:lpstr>
      <vt:lpstr>Q &amp; A…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 Rastogi</dc:creator>
  <cp:lastModifiedBy>Admin</cp:lastModifiedBy>
  <cp:revision>51</cp:revision>
  <dcterms:created xsi:type="dcterms:W3CDTF">2020-06-04T09:45:17Z</dcterms:created>
  <dcterms:modified xsi:type="dcterms:W3CDTF">2020-11-23T03:18:27Z</dcterms:modified>
  <cp:contentStatus/>
</cp:coreProperties>
</file>