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65" r:id="rId2"/>
    <p:sldId id="307" r:id="rId3"/>
    <p:sldId id="287" r:id="rId4"/>
    <p:sldId id="310" r:id="rId5"/>
    <p:sldId id="289" r:id="rId6"/>
    <p:sldId id="308" r:id="rId7"/>
    <p:sldId id="290" r:id="rId8"/>
    <p:sldId id="292" r:id="rId9"/>
    <p:sldId id="326" r:id="rId10"/>
    <p:sldId id="293" r:id="rId11"/>
    <p:sldId id="298" r:id="rId12"/>
    <p:sldId id="302" r:id="rId13"/>
    <p:sldId id="309" r:id="rId14"/>
    <p:sldId id="301" r:id="rId15"/>
    <p:sldId id="320" r:id="rId16"/>
    <p:sldId id="297" r:id="rId17"/>
    <p:sldId id="317" r:id="rId18"/>
    <p:sldId id="318" r:id="rId19"/>
    <p:sldId id="319" r:id="rId20"/>
    <p:sldId id="294" r:id="rId21"/>
    <p:sldId id="311" r:id="rId22"/>
    <p:sldId id="277" r:id="rId23"/>
    <p:sldId id="291" r:id="rId24"/>
    <p:sldId id="256" r:id="rId25"/>
    <p:sldId id="276" r:id="rId26"/>
    <p:sldId id="264" r:id="rId27"/>
    <p:sldId id="266" r:id="rId28"/>
    <p:sldId id="279" r:id="rId29"/>
    <p:sldId id="262" r:id="rId30"/>
    <p:sldId id="263" r:id="rId31"/>
    <p:sldId id="259" r:id="rId32"/>
    <p:sldId id="260" r:id="rId33"/>
    <p:sldId id="285" r:id="rId34"/>
    <p:sldId id="295" r:id="rId35"/>
    <p:sldId id="278" r:id="rId36"/>
    <p:sldId id="280" r:id="rId37"/>
    <p:sldId id="272" r:id="rId38"/>
    <p:sldId id="286" r:id="rId39"/>
    <p:sldId id="303" r:id="rId40"/>
    <p:sldId id="304" r:id="rId41"/>
    <p:sldId id="305" r:id="rId42"/>
    <p:sldId id="270" r:id="rId43"/>
    <p:sldId id="273" r:id="rId44"/>
    <p:sldId id="306" r:id="rId45"/>
    <p:sldId id="267" r:id="rId46"/>
    <p:sldId id="282" r:id="rId47"/>
    <p:sldId id="269" r:id="rId48"/>
    <p:sldId id="271" r:id="rId49"/>
    <p:sldId id="313" r:id="rId50"/>
    <p:sldId id="314" r:id="rId51"/>
    <p:sldId id="315" r:id="rId52"/>
    <p:sldId id="316" r:id="rId53"/>
    <p:sldId id="322" r:id="rId54"/>
    <p:sldId id="321" r:id="rId55"/>
    <p:sldId id="324" r:id="rId56"/>
    <p:sldId id="325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9" autoAdjust="0"/>
    <p:restoredTop sz="98577" autoAdjust="0"/>
  </p:normalViewPr>
  <p:slideViewPr>
    <p:cSldViewPr>
      <p:cViewPr varScale="1">
        <p:scale>
          <a:sx n="86" d="100"/>
          <a:sy n="86" d="100"/>
        </p:scale>
        <p:origin x="142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668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41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55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286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72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811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896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261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734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68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2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8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06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668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1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29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57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8DC1534-1755-43C0-B47F-54213091E588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A8F296-05DB-4331-A900-B1A9D1889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02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  <p:sldLayoutId id="2147484035" r:id="rId15"/>
    <p:sldLayoutId id="2147484036" r:id="rId16"/>
    <p:sldLayoutId id="214748403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image.slidesharecdn.com/indifferencecurveanalysis-160316074007/95/indifference-curve-analysis-9-638.jpg?cb=1458114141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/>
        </p:nvSpPr>
        <p:spPr>
          <a:xfrm>
            <a:off x="762000" y="2235200"/>
            <a:ext cx="73152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Consumer </a:t>
            </a:r>
            <a:r>
              <a:rPr lang="en-US" dirty="0" err="1"/>
              <a:t>Behaviour</a:t>
            </a:r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0F5D56-2693-474D-A8EB-35F68AB265FB}"/>
              </a:ext>
            </a:extLst>
          </p:cNvPr>
          <p:cNvSpPr txBox="1"/>
          <p:nvPr/>
        </p:nvSpPr>
        <p:spPr>
          <a:xfrm>
            <a:off x="2131381" y="1600200"/>
            <a:ext cx="45764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/>
              <a:t>https://youtu.be/Dz4IJU8vYlk</a:t>
            </a:r>
          </a:p>
        </p:txBody>
      </p:sp>
    </p:spTree>
    <p:extLst>
      <p:ext uri="{BB962C8B-B14F-4D97-AF65-F5344CB8AC3E}">
        <p14:creationId xmlns:p14="http://schemas.microsoft.com/office/powerpoint/2010/main" val="1055295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D5E0E8-FD56-4B0B-9E67-AD20689A2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020901"/>
            <a:ext cx="8001000" cy="761063"/>
          </a:xfrm>
        </p:spPr>
        <p:txBody>
          <a:bodyPr>
            <a:normAutofit fontScale="90000"/>
          </a:bodyPr>
          <a:lstStyle/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Law of Diminishing Marginal Utility</a:t>
            </a:r>
            <a:endParaRPr lang="en-IN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AB8BE9-1D47-4899-A250-364A04A818CF}"/>
              </a:ext>
            </a:extLst>
          </p:cNvPr>
          <p:cNvSpPr txBox="1"/>
          <p:nvPr/>
        </p:nvSpPr>
        <p:spPr>
          <a:xfrm>
            <a:off x="1295400" y="2647765"/>
            <a:ext cx="2971800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/>
              <a:t>The Law of Diminishing Marginal Utility States That</a:t>
            </a:r>
          </a:p>
          <a:p>
            <a:r>
              <a:rPr lang="en-US" sz="2000" b="1" dirty="0"/>
              <a:t>As more and more of a good are consumed, the process of consumption will (at some point) yield smaller and smaller additions to utility</a:t>
            </a:r>
          </a:p>
          <a:p>
            <a:endParaRPr lang="en-US" sz="2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35D89C-1655-47B5-AF34-DC07A3618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489" y="2462718"/>
            <a:ext cx="3083511" cy="3557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1885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E09DBB9-2180-42DA-A5B8-CF4778463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762000"/>
            <a:ext cx="83058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811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FA7C87-364B-43E8-B72C-EDE17240D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5028" y="922868"/>
            <a:ext cx="6798734" cy="1303867"/>
          </a:xfrm>
        </p:spPr>
        <p:txBody>
          <a:bodyPr>
            <a:normAutofit/>
          </a:bodyPr>
          <a:lstStyle/>
          <a:p>
            <a:r>
              <a:rPr lang="en-US" dirty="0"/>
              <a:t>Limitations of the Law</a:t>
            </a:r>
            <a:endParaRPr lang="en-IN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A42623-D9D3-46BB-AC7F-4DA135025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600" dirty="0"/>
              <a:t>• </a:t>
            </a:r>
            <a:r>
              <a:rPr lang="en-US" sz="2200" dirty="0"/>
              <a:t>Suitable Units – It is assumed that commodity is taken in suitable units. If not suitable then MU may increase instead of falling. – </a:t>
            </a:r>
            <a:r>
              <a:rPr lang="en-US" sz="2200" dirty="0" err="1"/>
              <a:t>e.g</a:t>
            </a:r>
            <a:r>
              <a:rPr lang="en-US" sz="2200" dirty="0"/>
              <a:t> spoon of water or glass of water.</a:t>
            </a:r>
          </a:p>
          <a:p>
            <a:r>
              <a:rPr lang="en-US" sz="2200" dirty="0"/>
              <a:t>• Suitable Time – Commodity is taken within suitable time otherwise law will not apply – </a:t>
            </a:r>
            <a:r>
              <a:rPr lang="en-US" sz="2200" dirty="0" err="1"/>
              <a:t>e.g</a:t>
            </a:r>
            <a:r>
              <a:rPr lang="en-US" sz="2200" dirty="0"/>
              <a:t> taking a glass of water after an hour</a:t>
            </a:r>
          </a:p>
          <a:p>
            <a:r>
              <a:rPr lang="en-US" sz="2200" dirty="0"/>
              <a:t>• No change in Consumer’s Tastes – No change of consumer’s taste otherwise law will not apply• Normal Persons – Law of MU applies to normal persons and not to abnormal persons</a:t>
            </a:r>
          </a:p>
          <a:p>
            <a:r>
              <a:rPr lang="en-US" sz="2200" dirty="0"/>
              <a:t>• Constant Income – It is essential that income of a person remains constant</a:t>
            </a:r>
          </a:p>
        </p:txBody>
      </p:sp>
    </p:spTree>
    <p:extLst>
      <p:ext uri="{BB962C8B-B14F-4D97-AF65-F5344CB8AC3E}">
        <p14:creationId xmlns:p14="http://schemas.microsoft.com/office/powerpoint/2010/main" val="242959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E28E2-BFF7-4647-826F-CB78231D7DA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915988"/>
            <a:ext cx="6596063" cy="989012"/>
          </a:xfrm>
        </p:spPr>
        <p:txBody>
          <a:bodyPr/>
          <a:lstStyle/>
          <a:p>
            <a:r>
              <a:rPr lang="en-US" dirty="0"/>
              <a:t>Limitations of the Law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C344D-093F-4653-912C-CC47B6C87F0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90600" y="1905000"/>
            <a:ext cx="7239000" cy="41910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Rare Collection – This law does not hold in case of rare collections – </a:t>
            </a:r>
            <a:r>
              <a:rPr lang="en-US" sz="2000" dirty="0" err="1"/>
              <a:t>e.g</a:t>
            </a:r>
            <a:r>
              <a:rPr lang="en-US" sz="2000" dirty="0"/>
              <a:t> in case of collection of ancient coins utility increases with having more coins</a:t>
            </a:r>
          </a:p>
          <a:p>
            <a:r>
              <a:rPr lang="en-US" sz="2000" dirty="0"/>
              <a:t>• Change in Other People’s Stock – Changes in other people’s stock may increase MU. – </a:t>
            </a:r>
            <a:r>
              <a:rPr lang="en-US" sz="2000" dirty="0" err="1"/>
              <a:t>e.g</a:t>
            </a:r>
            <a:r>
              <a:rPr lang="en-US" sz="2000" dirty="0"/>
              <a:t> utility of my telephone increases as the number of connection increases</a:t>
            </a:r>
          </a:p>
          <a:p>
            <a:r>
              <a:rPr lang="en-US" sz="2000" dirty="0"/>
              <a:t>• Other Possessions – Utility also depends on other possessions we have – </a:t>
            </a:r>
            <a:r>
              <a:rPr lang="en-US" sz="2000" dirty="0" err="1"/>
              <a:t>e.g</a:t>
            </a:r>
            <a:r>
              <a:rPr lang="en-US" sz="2000" dirty="0"/>
              <a:t> a carriage may be lying useless with us, but as soon as we are able to buy a horse, its utility goes up</a:t>
            </a:r>
          </a:p>
          <a:p>
            <a:r>
              <a:rPr lang="en-US" sz="2000" dirty="0"/>
              <a:t>• Fashion – The utility of my dress goes up when that dress comes in fashion</a:t>
            </a:r>
          </a:p>
          <a:p>
            <a:r>
              <a:rPr lang="en-US" sz="2000" dirty="0"/>
              <a:t>• Not applicable to money – The law does not apply to money. More money one has, the more one wants</a:t>
            </a:r>
            <a:endParaRPr lang="en-IN" sz="2000" dirty="0"/>
          </a:p>
          <a:p>
            <a:endParaRPr lang="en-IN" sz="700" dirty="0"/>
          </a:p>
        </p:txBody>
      </p:sp>
    </p:spTree>
    <p:extLst>
      <p:ext uri="{BB962C8B-B14F-4D97-AF65-F5344CB8AC3E}">
        <p14:creationId xmlns:p14="http://schemas.microsoft.com/office/powerpoint/2010/main" val="2172694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7E5D8AE-5016-4F22-94AB-FA3E55E25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762000"/>
            <a:ext cx="7696200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321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1D4862D-C3A7-4204-8F67-EB388EB5ED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108"/>
          <a:stretch/>
        </p:blipFill>
        <p:spPr>
          <a:xfrm>
            <a:off x="609600" y="609600"/>
            <a:ext cx="7772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06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5ED0B5-68C8-4647-B674-2B888E6176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828675"/>
            <a:ext cx="693420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909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2999DC-CBBF-422C-9680-0B8A93936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685800"/>
            <a:ext cx="7467600" cy="5486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BA7634-1A5D-4507-BF4A-222814D7B63D}"/>
              </a:ext>
            </a:extLst>
          </p:cNvPr>
          <p:cNvSpPr txBox="1"/>
          <p:nvPr/>
        </p:nvSpPr>
        <p:spPr>
          <a:xfrm>
            <a:off x="2209800" y="5638800"/>
            <a:ext cx="45764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>
                <a:highlight>
                  <a:srgbClr val="FFFF00"/>
                </a:highlight>
              </a:rPr>
              <a:t>https://youtu.be/oL20S7c0ZJE</a:t>
            </a:r>
          </a:p>
        </p:txBody>
      </p:sp>
    </p:spTree>
    <p:extLst>
      <p:ext uri="{BB962C8B-B14F-4D97-AF65-F5344CB8AC3E}">
        <p14:creationId xmlns:p14="http://schemas.microsoft.com/office/powerpoint/2010/main" val="2042234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E7785-9107-48E5-AE2A-4C2A4BD63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DIAMOND-WATER PARADOX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2D360-4C38-4226-96AF-437D6C495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6865" y="2362200"/>
            <a:ext cx="6798736" cy="3886199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008ED2"/>
                </a:solidFill>
                <a:latin typeface="HelveticaNeue-Light"/>
              </a:rPr>
              <a:t>. 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“The paradox of value (also known as the diamond– water paradox) is the apparent contradiction 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although water is on the whole more useful, in terms of survival, than diamonds,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Diamonds command a higher price in the market”</a:t>
            </a:r>
          </a:p>
          <a:p>
            <a:pPr marL="0" indent="0" algn="l">
              <a:buNone/>
            </a:pPr>
            <a:endParaRPr lang="en-US" b="0" i="0" dirty="0">
              <a:solidFill>
                <a:srgbClr val="3B3835"/>
              </a:solidFill>
              <a:effectLst/>
              <a:latin typeface="HelveticaNeue-Light"/>
            </a:endParaRPr>
          </a:p>
          <a:p>
            <a:pPr marL="0" indent="0" algn="l">
              <a:buNone/>
            </a:pPr>
            <a:r>
              <a:rPr lang="en-US" sz="2600" b="1" i="0" dirty="0">
                <a:solidFill>
                  <a:srgbClr val="3B3835"/>
                </a:solidFill>
                <a:effectLst/>
                <a:latin typeface="HelveticaNeue-Light"/>
              </a:rPr>
              <a:t>History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• it was first presented by the economist </a:t>
            </a:r>
            <a:r>
              <a:rPr lang="en-US" b="0" i="0" dirty="0" err="1">
                <a:solidFill>
                  <a:srgbClr val="3B3835"/>
                </a:solidFill>
                <a:effectLst/>
                <a:latin typeface="HelveticaNeue-Light"/>
              </a:rPr>
              <a:t>adam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smith in the 1700s. 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• Carl </a:t>
            </a:r>
            <a:r>
              <a:rPr lang="en-US" b="0" i="0" dirty="0" err="1">
                <a:solidFill>
                  <a:srgbClr val="3B3835"/>
                </a:solidFill>
                <a:effectLst/>
                <a:latin typeface="HelveticaNeue-Light"/>
              </a:rPr>
              <a:t>menger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published the new theory of value in 1871 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• in the same year </a:t>
            </a:r>
            <a:r>
              <a:rPr lang="en-US" dirty="0">
                <a:solidFill>
                  <a:srgbClr val="3B3835"/>
                </a:solidFill>
                <a:latin typeface="HelveticaNeue-Light"/>
              </a:rPr>
              <a:t>E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nglish economist </a:t>
            </a:r>
            <a:r>
              <a:rPr lang="en-US" b="0" i="0" dirty="0" err="1">
                <a:solidFill>
                  <a:srgbClr val="3B3835"/>
                </a:solidFill>
                <a:effectLst/>
                <a:latin typeface="HelveticaNeue-Light"/>
              </a:rPr>
              <a:t>william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</a:t>
            </a:r>
            <a:r>
              <a:rPr lang="en-US" b="0" i="0" dirty="0" err="1">
                <a:solidFill>
                  <a:srgbClr val="3B3835"/>
                </a:solidFill>
                <a:effectLst/>
                <a:latin typeface="HelveticaNeue-Light"/>
              </a:rPr>
              <a:t>stanley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</a:t>
            </a:r>
            <a:r>
              <a:rPr lang="en-US" b="0" i="0" dirty="0" err="1">
                <a:solidFill>
                  <a:srgbClr val="3B3835"/>
                </a:solidFill>
                <a:effectLst/>
                <a:latin typeface="HelveticaNeue-Light"/>
              </a:rPr>
              <a:t>jevons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independently published a similar theory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6094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30F3B-1706-4319-A12F-6F45FABF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DIAMOND-WATER PARADOX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D115A-7140-4E41-B073-8FDAC319C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7532" y="2286000"/>
            <a:ext cx="7128935" cy="3444997"/>
          </a:xfrm>
        </p:spPr>
        <p:txBody>
          <a:bodyPr>
            <a:normAutofit fontScale="92500" lnSpcReduction="10000"/>
          </a:bodyPr>
          <a:lstStyle/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 </a:t>
            </a:r>
            <a:r>
              <a:rPr lang="en-US" b="0" i="0" dirty="0" err="1">
                <a:solidFill>
                  <a:srgbClr val="3B3835"/>
                </a:solidFill>
                <a:effectLst/>
                <a:latin typeface="HelveticaNeue-Light"/>
              </a:rPr>
              <a:t>Menger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believed that value is completely subjective: 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A product’s value is found in its ability to satisfy human wants.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The actual value depends on the product’s utility in its least important use. 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If the product exists in abundance, it will be used in less-important ways.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As the product becomes more scarce, greater utility will be derived from the product.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68570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C8A17D6-4026-4113-A50D-D3A40435A0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222"/>
          <a:stretch/>
        </p:blipFill>
        <p:spPr>
          <a:xfrm>
            <a:off x="914400" y="1219200"/>
            <a:ext cx="73152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0382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28604BE-6246-4CF1-8554-05DADE8CD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33400"/>
            <a:ext cx="80772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45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F694D-82C2-43A3-AD78-089581121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chemeClr val="accent4"/>
                </a:solidFill>
                <a:effectLst/>
                <a:latin typeface="Open Sans" panose="020B0606030504020204" pitchFamily="34" charset="0"/>
              </a:rPr>
              <a:t>The Ordinal Approach</a:t>
            </a:r>
            <a:endParaRPr lang="en-IN" b="1" dirty="0">
              <a:solidFill>
                <a:schemeClr val="accent4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526264-6CBE-4CC2-AD00-DF05ADFA6D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5582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Indifference curve analysis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 Developed By  - Edge worth </a:t>
            </a:r>
          </a:p>
          <a:p>
            <a:r>
              <a:rPr lang="en-US" dirty="0"/>
              <a:t> It was later preferred by J.R Hicks &amp; R.J.D. Allen</a:t>
            </a:r>
          </a:p>
          <a:p>
            <a:r>
              <a:rPr lang="en-US" dirty="0"/>
              <a:t>Indifference curve approach is also known as ordinal utility approach..</a:t>
            </a:r>
          </a:p>
          <a:p>
            <a:r>
              <a:rPr lang="en-US" dirty="0"/>
              <a:t> consumer express their utility in terms of preference not in term of quantity.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56799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17640-12FA-42FE-A418-D7A160E549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55703" y="525463"/>
            <a:ext cx="6799262" cy="1303337"/>
          </a:xfrm>
        </p:spPr>
        <p:txBody>
          <a:bodyPr/>
          <a:lstStyle/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The Ordinal Approach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738E0-025D-4684-94F9-68AC8B006AF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66800" y="1828800"/>
            <a:ext cx="7205662" cy="4267200"/>
          </a:xfrm>
        </p:spPr>
        <p:txBody>
          <a:bodyPr>
            <a:normAutofit fontScale="85000" lnSpcReduction="10000"/>
          </a:bodyPr>
          <a:lstStyle/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Economists following the lead of Hicks, Slutsky and Pareto believe that utility is measurable in an ordinal sense-</a:t>
            </a:r>
          </a:p>
          <a:p>
            <a:r>
              <a:rPr lang="en-US" dirty="0">
                <a:solidFill>
                  <a:srgbClr val="444444"/>
                </a:solidFill>
                <a:latin typeface="Open Sans" panose="020B0606030504020204" pitchFamily="34" charset="0"/>
              </a:rPr>
              <a:t>T</a:t>
            </a:r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he utility derived from consuming a good, such as X, is a function of the quantities of X and Y consumed by a 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consumer.U</a:t>
            </a:r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= f ( X, Y )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Utility  can be measured in qualitative, not quantitative, 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but only lists the main options (indifference curves &amp; budget line).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Rational human beings will choose to maximize the utility by selecting the highest utility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Difference consumers, difference utilities.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97677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b="1" dirty="0"/>
              <a:t>What is indifference Curve?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294967295"/>
          </p:nvPr>
        </p:nvSpPr>
        <p:spPr>
          <a:xfrm>
            <a:off x="838200" y="2362200"/>
            <a:ext cx="7543800" cy="4495800"/>
          </a:xfrm>
        </p:spPr>
        <p:txBody>
          <a:bodyPr>
            <a:noAutofit/>
          </a:bodyPr>
          <a:lstStyle/>
          <a:p>
            <a:r>
              <a:rPr lang="en-US" dirty="0"/>
              <a:t>Definition: An indifference curve is a graph showing combination of two goods that give the consumer equal satisfaction and utility. Each point on an indifference curve  give the consumer same utility.</a:t>
            </a:r>
          </a:p>
          <a:p>
            <a:r>
              <a:rPr lang="en-US" dirty="0"/>
              <a:t>Description: Graphically , the indifference curve is drawn  as a downward sloping convex to the origin. The graph shows a combination of two goods that the consumer consumes.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86644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989663"/>
          </a:xfrm>
        </p:spPr>
        <p:txBody>
          <a:bodyPr/>
          <a:lstStyle/>
          <a:p>
            <a:r>
              <a:rPr lang="en-US" dirty="0"/>
              <a:t>Indifference Curve</a:t>
            </a:r>
            <a:endParaRPr lang="en-IN" dirty="0"/>
          </a:p>
        </p:txBody>
      </p:sp>
      <p:pic>
        <p:nvPicPr>
          <p:cNvPr id="3" name="Picture 2" descr="E:\Downloads\ppt of ipo.c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514600"/>
            <a:ext cx="3822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53103" y="2514600"/>
            <a:ext cx="350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diagram shows the U indifference curve showing bundles of goods A and B. to the same utility as both of them give him the equal satisfaction. </a:t>
            </a:r>
          </a:p>
          <a:p>
            <a:r>
              <a:rPr lang="en-US" dirty="0"/>
              <a:t>In other words, point A gives as much utility as point B to individual . </a:t>
            </a:r>
          </a:p>
          <a:p>
            <a:r>
              <a:rPr lang="en-US" dirty="0"/>
              <a:t>The consumer will be satisfied at any point along the curve assuming that other things are constant.</a:t>
            </a:r>
          </a:p>
        </p:txBody>
      </p:sp>
    </p:spTree>
    <p:extLst>
      <p:ext uri="{BB962C8B-B14F-4D97-AF65-F5344CB8AC3E}">
        <p14:creationId xmlns:p14="http://schemas.microsoft.com/office/powerpoint/2010/main" val="25346171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Indifference map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Collection of indifference curve is called indifference map.</a:t>
            </a:r>
          </a:p>
          <a:p>
            <a:r>
              <a:rPr lang="en-US" sz="2000" dirty="0"/>
              <a:t>Each indifference curve represents a certain level of satisfaction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2769163"/>
            <a:ext cx="3336925" cy="288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4003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Assumptions of Indifference Curve Analysis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a) Consumer is rational.</a:t>
            </a:r>
          </a:p>
          <a:p>
            <a:r>
              <a:rPr lang="en-US" dirty="0"/>
              <a:t> b) Utility can be measured in Ordinal numbers. </a:t>
            </a:r>
          </a:p>
          <a:p>
            <a:r>
              <a:rPr lang="en-US" dirty="0"/>
              <a:t>c) Marginal rate of substitution (MRS) diminishes</a:t>
            </a:r>
          </a:p>
          <a:p>
            <a:pPr marL="0" indent="0">
              <a:buNone/>
            </a:pPr>
            <a:r>
              <a:rPr lang="en-US" dirty="0"/>
              <a:t>MRS=marginal rate of substitution is the rate at which a consumer is ready to give up one good in exchange for another good while maintaining the same level of utility)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9E27DC-E514-4AA7-9954-B5266A773032}"/>
              </a:ext>
            </a:extLst>
          </p:cNvPr>
          <p:cNvSpPr txBox="1"/>
          <p:nvPr/>
        </p:nvSpPr>
        <p:spPr>
          <a:xfrm>
            <a:off x="2283781" y="738202"/>
            <a:ext cx="45764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>
                <a:highlight>
                  <a:srgbClr val="FFFF00"/>
                </a:highlight>
              </a:rPr>
              <a:t>https://youtu.be/7dwCBn1OTn8</a:t>
            </a:r>
          </a:p>
        </p:txBody>
      </p:sp>
    </p:spTree>
    <p:extLst>
      <p:ext uri="{BB962C8B-B14F-4D97-AF65-F5344CB8AC3E}">
        <p14:creationId xmlns:p14="http://schemas.microsoft.com/office/powerpoint/2010/main" val="39025743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142063"/>
          </a:xfrm>
        </p:spPr>
        <p:txBody>
          <a:bodyPr>
            <a:normAutofit fontScale="90000"/>
          </a:bodyPr>
          <a:lstStyle/>
          <a:p>
            <a:r>
              <a:rPr lang="en-US" dirty="0"/>
              <a:t>Assumptions of Indifference Curve Analysis (</a:t>
            </a:r>
            <a:r>
              <a:rPr lang="en-US" dirty="0" err="1"/>
              <a:t>contn</a:t>
            </a:r>
            <a:r>
              <a:rPr lang="en-US" dirty="0"/>
              <a:t>..)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linkClick r:id="rId2" tooltip="d) Consumer’s behavior is Consistent.&#10;E.g. if consumer pref..."/>
              </a:rPr>
              <a:t> </a:t>
            </a:r>
            <a:r>
              <a:rPr lang="en-US" dirty="0"/>
              <a:t>d) Consumer’s behavior is Consistent.</a:t>
            </a:r>
          </a:p>
          <a:p>
            <a:pPr marL="0" indent="0">
              <a:buNone/>
            </a:pPr>
            <a:r>
              <a:rPr lang="en-US" dirty="0"/>
              <a:t> E.g. if consumer prefers A combination &gt; B combination at one time, then at another time he will not prefer more of B combination than A combination.</a:t>
            </a:r>
          </a:p>
          <a:p>
            <a:r>
              <a:rPr lang="en-US" dirty="0"/>
              <a:t> e) Transitivity.</a:t>
            </a:r>
          </a:p>
          <a:p>
            <a:pPr marL="0" indent="0">
              <a:buNone/>
            </a:pPr>
            <a:r>
              <a:rPr lang="en-US" dirty="0"/>
              <a:t> E.g. if consumer prefers A combination to B combination and B combination to C combination, then he will definitely prefer A combination to C combination. </a:t>
            </a:r>
          </a:p>
          <a:p>
            <a:r>
              <a:rPr lang="en-US" dirty="0"/>
              <a:t>f) Consumer’s scale of Preference is Independent of his income and prices of goods in the market.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805820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-1671" b="1"/>
          <a:stretch/>
        </p:blipFill>
        <p:spPr>
          <a:xfrm>
            <a:off x="533400" y="533398"/>
            <a:ext cx="4876800" cy="5629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7583" r="9005"/>
          <a:stretch/>
        </p:blipFill>
        <p:spPr>
          <a:xfrm>
            <a:off x="5302624" y="533399"/>
            <a:ext cx="3352800" cy="5629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861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A0721-A33C-48C4-AF0B-941D096EF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Utility Concepts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869EC-EA57-494F-89F9-7E7E5DBFD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The Cardinal Utility Theory </a:t>
            </a:r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(TUC)Utility is measurable in a cardinal sense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cardinal utility - assumes that we can assign values for utility, (Jevons, Walras, and Marshall). E.g., derive 100 utils from eating a slice of pizza</a:t>
            </a:r>
          </a:p>
          <a:p>
            <a:r>
              <a:rPr lang="en-US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The Ordinal Utility Theory </a:t>
            </a:r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(TUO)Utility is measurable in an ordinal sense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ordinal utility approach - does not assign values, instead works with a ranking of preferences. (Pareto, Hicks, Slutsky)</a:t>
            </a:r>
            <a:br>
              <a:rPr lang="en-US" dirty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655869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4"/>
          <a:stretch/>
        </p:blipFill>
        <p:spPr bwMode="auto">
          <a:xfrm>
            <a:off x="838200" y="1213295"/>
            <a:ext cx="7467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00600" y="838200"/>
            <a:ext cx="2982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/>
              <a:t>https://youtu.be/wrdib31J7wg</a:t>
            </a:r>
          </a:p>
        </p:txBody>
      </p:sp>
    </p:spTree>
    <p:extLst>
      <p:ext uri="{BB962C8B-B14F-4D97-AF65-F5344CB8AC3E}">
        <p14:creationId xmlns:p14="http://schemas.microsoft.com/office/powerpoint/2010/main" val="11403203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609600"/>
            <a:ext cx="6799262" cy="762000"/>
          </a:xfrm>
        </p:spPr>
        <p:txBody>
          <a:bodyPr/>
          <a:lstStyle/>
          <a:p>
            <a:r>
              <a:rPr lang="en-US" dirty="0"/>
              <a:t>Properties of indifference curves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838200" y="1600200"/>
            <a:ext cx="7408862" cy="4343400"/>
          </a:xfrm>
        </p:spPr>
        <p:txBody>
          <a:bodyPr>
            <a:noAutofit/>
          </a:bodyPr>
          <a:lstStyle/>
          <a:p>
            <a:r>
              <a:rPr lang="en-US" sz="2000" b="1" u="sng" dirty="0"/>
              <a:t>An indifference curve slope down</a:t>
            </a:r>
            <a:r>
              <a:rPr lang="en-US" sz="2000" dirty="0"/>
              <a:t>.                                                    which means, that with the more consumption of one good the consumption of the other is to be reduced to maintain the utility.</a:t>
            </a:r>
          </a:p>
          <a:p>
            <a:r>
              <a:rPr lang="en-US" sz="2000" b="1" u="sng" dirty="0"/>
              <a:t>Indifference curves are convex to the origin</a:t>
            </a:r>
            <a:r>
              <a:rPr lang="en-US" sz="2000" b="1" dirty="0"/>
              <a:t>.                                         </a:t>
            </a:r>
            <a:r>
              <a:rPr lang="en-US" sz="2000" dirty="0"/>
              <a:t>indifference curves are convex to the origin because of the    diminishing  marginal rate of substitution.</a:t>
            </a:r>
          </a:p>
          <a:p>
            <a:r>
              <a:rPr lang="en-US" sz="2000" b="1" u="sng" dirty="0"/>
              <a:t>Higher indifference curve represents higher level of satisfaction</a:t>
            </a:r>
            <a:r>
              <a:rPr lang="en-US" sz="2000" dirty="0"/>
              <a:t>. The consumer derives more satisfaction from the combination of two goods on a higher indifference curve because more units of both the commodities are used that will surely be more satisfying than the lower quantity combinations.        </a:t>
            </a:r>
          </a:p>
        </p:txBody>
      </p:sp>
    </p:spTree>
    <p:extLst>
      <p:ext uri="{BB962C8B-B14F-4D97-AF65-F5344CB8AC3E}">
        <p14:creationId xmlns:p14="http://schemas.microsoft.com/office/powerpoint/2010/main" val="42849216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914400" y="1905000"/>
            <a:ext cx="7315200" cy="4054475"/>
          </a:xfrm>
        </p:spPr>
        <p:txBody>
          <a:bodyPr>
            <a:normAutofit lnSpcReduction="10000"/>
          </a:bodyPr>
          <a:lstStyle/>
          <a:p>
            <a:r>
              <a:rPr lang="en-US" sz="2000" b="1" dirty="0"/>
              <a:t> </a:t>
            </a:r>
            <a:r>
              <a:rPr lang="en-US" sz="2000" b="1" u="sng" dirty="0"/>
              <a:t>Indifference curves cannot intersect each other</a:t>
            </a:r>
            <a:r>
              <a:rPr lang="en-US" sz="2000" b="1" dirty="0"/>
              <a:t>.    </a:t>
            </a:r>
          </a:p>
          <a:p>
            <a:pPr marL="0" indent="0">
              <a:buNone/>
            </a:pPr>
            <a:r>
              <a:rPr lang="en-US" sz="2000" dirty="0"/>
              <a:t> It is because at the point of tangency, the higher curve will give as much as of the two commodities as is given by the lower indifference curve</a:t>
            </a:r>
            <a:r>
              <a:rPr lang="en-US" sz="2000" b="1" dirty="0"/>
              <a:t>.</a:t>
            </a:r>
          </a:p>
          <a:p>
            <a:r>
              <a:rPr lang="en-US" sz="2000" b="1" u="sng" dirty="0"/>
              <a:t> indifference curves cannot be thick </a:t>
            </a:r>
            <a:r>
              <a:rPr lang="en-US" sz="2000" b="1" dirty="0"/>
              <a:t>.</a:t>
            </a:r>
            <a:r>
              <a:rPr lang="en-US" sz="2000" dirty="0"/>
              <a:t>      </a:t>
            </a:r>
          </a:p>
          <a:p>
            <a:pPr marL="0" indent="0">
              <a:buNone/>
            </a:pPr>
            <a:r>
              <a:rPr lang="en-US" sz="2000" dirty="0"/>
              <a:t>The indifference curves cannot be thick because if they are thick, they would be violating "non-satiation" assumption.</a:t>
            </a:r>
            <a:endParaRPr lang="en-US" sz="2000" b="1" dirty="0"/>
          </a:p>
          <a:p>
            <a:r>
              <a:rPr lang="en-US" sz="2000" dirty="0"/>
              <a:t> </a:t>
            </a:r>
            <a:r>
              <a:rPr lang="en-US" sz="2000" b="1" dirty="0"/>
              <a:t>  </a:t>
            </a:r>
            <a:r>
              <a:rPr lang="en-US" sz="2000" b="1" u="sng" dirty="0"/>
              <a:t>indifference curve never touches horizontal axis or vertical axis</a:t>
            </a:r>
            <a:r>
              <a:rPr lang="en-US" sz="2000" dirty="0"/>
              <a:t>.</a:t>
            </a:r>
            <a:r>
              <a:rPr lang="en-US" sz="2000" b="1" dirty="0"/>
              <a:t>             </a:t>
            </a:r>
            <a:r>
              <a:rPr lang="en-US" sz="2000" dirty="0"/>
              <a:t> it implies that the customer never prefers only one commodity because when it touches axes, one of the commodities becomes zero quantity. ... Hence, an</a:t>
            </a:r>
            <a:r>
              <a:rPr lang="en-US" sz="2000" b="1" dirty="0"/>
              <a:t> </a:t>
            </a:r>
            <a:r>
              <a:rPr lang="en-US" sz="2000" dirty="0"/>
              <a:t>indifference curve</a:t>
            </a:r>
            <a:r>
              <a:rPr lang="en-US" sz="2000" b="1" dirty="0"/>
              <a:t> </a:t>
            </a:r>
            <a:r>
              <a:rPr lang="en-US" sz="2000" dirty="0"/>
              <a:t>does not touch either horizontal axis or vertical axis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685800" y="601663"/>
            <a:ext cx="6799262" cy="1303337"/>
          </a:xfrm>
        </p:spPr>
        <p:txBody>
          <a:bodyPr/>
          <a:lstStyle/>
          <a:p>
            <a:r>
              <a:rPr lang="en-US" dirty="0"/>
              <a:t>Properties of indifference curves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752954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05BAAB-50BB-4294-8968-381E10BD3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09600"/>
            <a:ext cx="74676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503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FA970-DEC4-4C59-9D2F-15F941B4A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07326-80BD-4EE4-AEAB-B3BB286D4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Downward slopping convex IC…Both Goods are normal</a:t>
            </a:r>
          </a:p>
          <a:p>
            <a:r>
              <a:rPr lang="en-US" b="1" dirty="0"/>
              <a:t>L shaped IC…Commodities are perfect Complementary</a:t>
            </a:r>
          </a:p>
          <a:p>
            <a:r>
              <a:rPr lang="en-US" b="1" dirty="0"/>
              <a:t>Linear  downward IC…Commodities are Perfect Substitute</a:t>
            </a:r>
          </a:p>
          <a:p>
            <a:r>
              <a:rPr lang="en-US" b="1" dirty="0"/>
              <a:t>Horizontal </a:t>
            </a:r>
            <a:r>
              <a:rPr lang="en-US" b="1" dirty="0" err="1"/>
              <a:t>Ic</a:t>
            </a:r>
            <a:r>
              <a:rPr lang="en-US" b="1" dirty="0"/>
              <a:t>…Commodity Y is valued</a:t>
            </a:r>
          </a:p>
          <a:p>
            <a:r>
              <a:rPr lang="en-US" b="1" dirty="0"/>
              <a:t>Vertical IC….Commodity X is valued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41558645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805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605" t="23278" r="1097" b="8246"/>
          <a:stretch/>
        </p:blipFill>
        <p:spPr>
          <a:xfrm>
            <a:off x="914400" y="1981200"/>
            <a:ext cx="7620000" cy="419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684863"/>
          </a:xfrm>
        </p:spPr>
        <p:txBody>
          <a:bodyPr>
            <a:normAutofit fontScale="90000"/>
          </a:bodyPr>
          <a:lstStyle/>
          <a:p>
            <a:r>
              <a:rPr lang="en-US" dirty="0"/>
              <a:t>Illustration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143084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76866" y="890337"/>
            <a:ext cx="6798734" cy="557463"/>
          </a:xfrm>
        </p:spPr>
        <p:txBody>
          <a:bodyPr>
            <a:normAutofit fontScale="90000"/>
          </a:bodyPr>
          <a:lstStyle/>
          <a:p>
            <a:r>
              <a:rPr lang="en-US" dirty="0"/>
              <a:t>Budget line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2392537"/>
            <a:ext cx="4766733" cy="3450696"/>
          </a:xfrm>
        </p:spPr>
        <p:txBody>
          <a:bodyPr>
            <a:normAutofit fontScale="92500"/>
          </a:bodyPr>
          <a:lstStyle/>
          <a:p>
            <a:r>
              <a:rPr lang="en-US" dirty="0"/>
              <a:t>Definition: </a:t>
            </a:r>
          </a:p>
          <a:p>
            <a:r>
              <a:rPr lang="en-US" dirty="0"/>
              <a:t>The budget constraint presents the combinations of goods that the consumer can afford given her income and the price of goods.</a:t>
            </a:r>
          </a:p>
          <a:p>
            <a:r>
              <a:rPr lang="en-US" dirty="0"/>
              <a:t>Equation: </a:t>
            </a:r>
            <a:r>
              <a:rPr lang="en-US" dirty="0" err="1"/>
              <a:t>Px</a:t>
            </a:r>
            <a:r>
              <a:rPr lang="en-US" dirty="0"/>
              <a:t> * X + </a:t>
            </a:r>
            <a:r>
              <a:rPr lang="en-US" dirty="0" err="1"/>
              <a:t>Py</a:t>
            </a:r>
            <a:r>
              <a:rPr lang="en-US" dirty="0"/>
              <a:t> * Y=I</a:t>
            </a:r>
          </a:p>
          <a:p>
            <a:r>
              <a:rPr lang="en-US" dirty="0"/>
              <a:t>Rearrange: Y = I/ </a:t>
            </a:r>
            <a:r>
              <a:rPr lang="en-US" dirty="0" err="1"/>
              <a:t>Py</a:t>
            </a:r>
            <a:r>
              <a:rPr lang="en-US" dirty="0"/>
              <a:t> + (-</a:t>
            </a:r>
            <a:r>
              <a:rPr lang="en-US" dirty="0" err="1"/>
              <a:t>Px</a:t>
            </a:r>
            <a:r>
              <a:rPr lang="en-US" dirty="0"/>
              <a:t> / </a:t>
            </a:r>
            <a:r>
              <a:rPr lang="en-US" dirty="0" err="1"/>
              <a:t>Py</a:t>
            </a:r>
            <a:r>
              <a:rPr lang="en-US" dirty="0"/>
              <a:t>) *X</a:t>
            </a:r>
          </a:p>
          <a:p>
            <a:pPr marL="0" indent="0">
              <a:buNone/>
            </a:pPr>
            <a:r>
              <a:rPr lang="en-US" dirty="0"/>
              <a:t>                              intercept   slope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5655"/>
          <a:stretch/>
        </p:blipFill>
        <p:spPr>
          <a:xfrm>
            <a:off x="5452533" y="2574835"/>
            <a:ext cx="2929467" cy="33687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3124200" y="1826651"/>
            <a:ext cx="3006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/>
              <a:t>https://youtu.be/kfqsakiQUb8</a:t>
            </a:r>
          </a:p>
        </p:txBody>
      </p:sp>
    </p:spTree>
    <p:extLst>
      <p:ext uri="{BB962C8B-B14F-4D97-AF65-F5344CB8AC3E}">
        <p14:creationId xmlns:p14="http://schemas.microsoft.com/office/powerpoint/2010/main" val="7113325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CE4AD0-4EC1-4482-9745-7AF70F6361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54" b="6849"/>
          <a:stretch/>
        </p:blipFill>
        <p:spPr>
          <a:xfrm>
            <a:off x="685800" y="609600"/>
            <a:ext cx="77724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380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DF757A6-E887-4454-9847-A28B3C578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28675"/>
            <a:ext cx="727710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793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DE008-7772-4E37-AEE9-02D29F880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chemeClr val="accent4"/>
                </a:solidFill>
                <a:effectLst/>
                <a:latin typeface="Open Sans" panose="020B0606030504020204" pitchFamily="34" charset="0"/>
              </a:rPr>
              <a:t>The Cardinal Approach</a:t>
            </a:r>
            <a:endParaRPr lang="en-IN" b="1" dirty="0">
              <a:solidFill>
                <a:schemeClr val="accent4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15ABA-764F-4E56-BA39-52A7DDDEE6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819388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65CE9-A569-4874-8E5A-958B7BDBC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Rotation of Budget Line</a:t>
            </a:r>
            <a:endParaRPr lang="en-IN" dirty="0"/>
          </a:p>
        </p:txBody>
      </p:sp>
      <p:pic>
        <p:nvPicPr>
          <p:cNvPr id="1026" name="Picture 2" descr="Price-Income Line or Budget Line (With Diagram)">
            <a:extLst>
              <a:ext uri="{FF2B5EF4-FFF2-40B4-BE49-F238E27FC236}">
                <a16:creationId xmlns:a16="http://schemas.microsoft.com/office/drawing/2014/main" id="{C06E0FEC-7342-4258-8362-0F327A7008F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71"/>
          <a:stretch/>
        </p:blipFill>
        <p:spPr bwMode="auto">
          <a:xfrm>
            <a:off x="1176866" y="2895601"/>
            <a:ext cx="6798734" cy="304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7775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86AC8-C934-4770-BA88-B99624421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37A058-8473-45DE-95E2-3FFF439D2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increase in Money Income will shift the budget line parallelly outward.</a:t>
            </a:r>
          </a:p>
          <a:p>
            <a:r>
              <a:rPr lang="en-US" dirty="0"/>
              <a:t>A reduction in money income will shift the budget line parallelly Inward.</a:t>
            </a:r>
          </a:p>
          <a:p>
            <a:r>
              <a:rPr lang="en-US" dirty="0"/>
              <a:t>A fall in Price of x.. BL will rotate outward along X axis</a:t>
            </a:r>
          </a:p>
          <a:p>
            <a:r>
              <a:rPr lang="en-US" dirty="0"/>
              <a:t>A fall in price of Y BL will rotate upward along Y axis.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457401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Consumer equilibrium under indifference curve analysis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685800" y="2767013"/>
            <a:ext cx="3822700" cy="3448050"/>
          </a:xfrm>
        </p:spPr>
        <p:txBody>
          <a:bodyPr>
            <a:normAutofit/>
          </a:bodyPr>
          <a:lstStyle/>
          <a:p>
            <a:r>
              <a:rPr lang="en-US" sz="2000" u="sng" dirty="0"/>
              <a:t>First order condition</a:t>
            </a:r>
            <a:r>
              <a:rPr lang="en-US" sz="2000" dirty="0"/>
              <a:t>: a given price line should be tangent to an indifference curve or marginal rate of satisfaction of good x for good y (</a:t>
            </a:r>
            <a:r>
              <a:rPr lang="en-US" sz="2000" dirty="0" err="1"/>
              <a:t>MRSxy</a:t>
            </a:r>
            <a:r>
              <a:rPr lang="en-US" sz="2000" dirty="0"/>
              <a:t>) must be equal to the price ratio of two goods.</a:t>
            </a:r>
          </a:p>
          <a:p>
            <a:r>
              <a:rPr lang="en-US" sz="2000" dirty="0" err="1"/>
              <a:t>MRSxy</a:t>
            </a:r>
            <a:r>
              <a:rPr lang="en-US" sz="2000" dirty="0"/>
              <a:t> = </a:t>
            </a:r>
            <a:r>
              <a:rPr lang="en-US" sz="2000" dirty="0" err="1"/>
              <a:t>Px</a:t>
            </a:r>
            <a:r>
              <a:rPr lang="en-US" sz="2000" dirty="0"/>
              <a:t>/</a:t>
            </a:r>
            <a:r>
              <a:rPr lang="en-US" sz="2000" dirty="0" err="1"/>
              <a:t>Py</a:t>
            </a:r>
            <a:endParaRPr lang="en-US" sz="2000" dirty="0"/>
          </a:p>
          <a:p>
            <a:r>
              <a:rPr lang="en-US" sz="2000" dirty="0"/>
              <a:t>Slop of IC= slop of budget line 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AutoShape 2" descr="Understanding Consumer's Equilibrium by Indifference Curve Analysis |  Microeconomic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figure_3.11.JPG (419×415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94"/>
          <a:stretch/>
        </p:blipFill>
        <p:spPr bwMode="auto">
          <a:xfrm>
            <a:off x="4419600" y="2590800"/>
            <a:ext cx="3990975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76400" y="609600"/>
            <a:ext cx="3083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/>
              <a:t>https://youtu.be/JiJlZGqZXZk</a:t>
            </a:r>
          </a:p>
        </p:txBody>
      </p:sp>
    </p:spTree>
    <p:extLst>
      <p:ext uri="{BB962C8B-B14F-4D97-AF65-F5344CB8AC3E}">
        <p14:creationId xmlns:p14="http://schemas.microsoft.com/office/powerpoint/2010/main" val="34741662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Contn</a:t>
            </a:r>
            <a:r>
              <a:rPr lang="en-US" dirty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85800" y="2407641"/>
            <a:ext cx="3746500" cy="3383560"/>
          </a:xfrm>
        </p:spPr>
        <p:txBody>
          <a:bodyPr>
            <a:normAutofit/>
          </a:bodyPr>
          <a:lstStyle/>
          <a:p>
            <a:r>
              <a:rPr lang="en-US" sz="2000" u="sng" dirty="0"/>
              <a:t>Second order condition</a:t>
            </a:r>
            <a:r>
              <a:rPr lang="en-US" sz="2000" dirty="0"/>
              <a:t>: the second order condition is that indifference curve must be convex to the origin at the point of tangency.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6232" y="2438400"/>
            <a:ext cx="3895163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0264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5C234-3594-417B-B023-3387AF16D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Consumer Equilibrium</a:t>
            </a:r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818A48-2ACD-466C-8B6C-E184B24E0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065" y="2438400"/>
            <a:ext cx="6849535" cy="373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1460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447800"/>
            <a:ext cx="7467600" cy="4038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138AE0-41C9-4412-A41C-13A52158C78F}"/>
              </a:ext>
            </a:extLst>
          </p:cNvPr>
          <p:cNvSpPr txBox="1"/>
          <p:nvPr/>
        </p:nvSpPr>
        <p:spPr>
          <a:xfrm>
            <a:off x="2283781" y="1371600"/>
            <a:ext cx="45764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/>
              <a:t>https://youtu.be/CnEXknMo_FE</a:t>
            </a:r>
          </a:p>
        </p:txBody>
      </p:sp>
    </p:spTree>
    <p:extLst>
      <p:ext uri="{BB962C8B-B14F-4D97-AF65-F5344CB8AC3E}">
        <p14:creationId xmlns:p14="http://schemas.microsoft.com/office/powerpoint/2010/main" val="25386709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36526"/>
          <a:stretch/>
        </p:blipFill>
        <p:spPr>
          <a:xfrm>
            <a:off x="460375" y="1510056"/>
            <a:ext cx="5029200" cy="4419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62038"/>
          <a:stretch/>
        </p:blipFill>
        <p:spPr>
          <a:xfrm>
            <a:off x="5325459" y="3486772"/>
            <a:ext cx="3200400" cy="264318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685800"/>
            <a:ext cx="6798735" cy="1303867"/>
          </a:xfrm>
        </p:spPr>
        <p:txBody>
          <a:bodyPr/>
          <a:lstStyle/>
          <a:p>
            <a:r>
              <a:rPr lang="en-US" dirty="0"/>
              <a:t>Price Consumption Curve</a:t>
            </a:r>
            <a:endParaRPr lang="en-IN" dirty="0"/>
          </a:p>
        </p:txBody>
      </p:sp>
      <p:sp>
        <p:nvSpPr>
          <p:cNvPr id="5" name="AutoShape 2" descr="Image result for pcc for giffen goo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AutoShape 4" descr="Image result for pcc for giffen goods"/>
          <p:cNvSpPr>
            <a:spLocks noChangeAspect="1" noChangeArrowheads="1"/>
          </p:cNvSpPr>
          <p:nvPr/>
        </p:nvSpPr>
        <p:spPr bwMode="auto">
          <a:xfrm>
            <a:off x="6329193" y="241773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AutoShape 6" descr="Image result for pcc for giffen good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AutoShape 8" descr="Image result for pcc for giffen good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15385"/>
          <a:stretch/>
        </p:blipFill>
        <p:spPr>
          <a:xfrm>
            <a:off x="5173059" y="1541432"/>
            <a:ext cx="3352800" cy="191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820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F9A136-38A5-4929-825B-A5E6CA88881F}"/>
              </a:ext>
            </a:extLst>
          </p:cNvPr>
          <p:cNvSpPr txBox="1"/>
          <p:nvPr/>
        </p:nvSpPr>
        <p:spPr>
          <a:xfrm>
            <a:off x="4038600" y="609600"/>
            <a:ext cx="45764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>
                <a:highlight>
                  <a:srgbClr val="FFFF00"/>
                </a:highlight>
              </a:rPr>
              <a:t>https://youtu.be/fh6RvLH7Q1Q</a:t>
            </a:r>
          </a:p>
        </p:txBody>
      </p:sp>
    </p:spTree>
    <p:extLst>
      <p:ext uri="{BB962C8B-B14F-4D97-AF65-F5344CB8AC3E}">
        <p14:creationId xmlns:p14="http://schemas.microsoft.com/office/powerpoint/2010/main" val="15843293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1066800"/>
            <a:ext cx="77724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6756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4EE3-782C-47FE-817F-8BA021E30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4"/>
                </a:solidFill>
              </a:rPr>
              <a:t>Revealed Preference Theory</a:t>
            </a:r>
            <a:endParaRPr lang="en-IN" sz="4400" b="1" dirty="0">
              <a:solidFill>
                <a:schemeClr val="accent4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69B042-2235-42EE-A284-F6EEF42BDC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6390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3F5C1-0CB3-4AA1-956B-1FB12ED74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The Cardinal Approach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A31B4-D3C2-440F-AF47-92D67000F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>
                <a:latin typeface="+mj-lt"/>
              </a:rPr>
              <a:t>The theory of Cardinal utility was formulated by Alfred Marshall, who feels that utility is measurable and can be expressed quantitatively or cardinally, i.e. 1, 2, 3, and so on. </a:t>
            </a:r>
          </a:p>
          <a:p>
            <a:pPr algn="just"/>
            <a:r>
              <a:rPr lang="en-US" dirty="0">
                <a:latin typeface="+mj-lt"/>
              </a:rPr>
              <a:t>A term UTIL was used to measure utility numerically. </a:t>
            </a:r>
          </a:p>
          <a:p>
            <a:pPr algn="just"/>
            <a:r>
              <a:rPr lang="en-US" dirty="0">
                <a:latin typeface="+mj-lt"/>
              </a:rPr>
              <a:t>It is assumed that one util is equal to one unit of money. </a:t>
            </a:r>
            <a:r>
              <a:rPr lang="en-US" b="0" i="0" dirty="0">
                <a:solidFill>
                  <a:srgbClr val="444444"/>
                </a:solidFill>
                <a:effectLst/>
                <a:latin typeface="+mj-lt"/>
              </a:rPr>
              <a:t>Nineteenth century economists, such as Jevons, 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+mj-lt"/>
              </a:rPr>
              <a:t>Menger</a:t>
            </a:r>
            <a:r>
              <a:rPr lang="en-US" b="0" i="0" dirty="0">
                <a:solidFill>
                  <a:srgbClr val="444444"/>
                </a:solidFill>
                <a:effectLst/>
                <a:latin typeface="+mj-lt"/>
              </a:rPr>
              <a:t> and Walras, assumed that the difference between two measurement is itself numerically significant.</a:t>
            </a:r>
          </a:p>
        </p:txBody>
      </p:sp>
    </p:spTree>
    <p:extLst>
      <p:ext uri="{BB962C8B-B14F-4D97-AF65-F5344CB8AC3E}">
        <p14:creationId xmlns:p14="http://schemas.microsoft.com/office/powerpoint/2010/main" val="23181542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981C8-BC25-4A7F-AE6A-693CDBFE4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The revealed preference approach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5A8CF-0290-4FEF-BA36-3C5A51D81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The revealed preference approach is quite distinct from the two approaches. 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The revealed preference approach has been propounded by the American Economists, Prof. Paul A. Samuelson in his article “Consumption Theory In Terms Of Revealed Preference” in 1938.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This theory relies on the market </a:t>
            </a:r>
            <a:r>
              <a:rPr lang="en-US" b="0" i="0" dirty="0" err="1">
                <a:solidFill>
                  <a:srgbClr val="3B3835"/>
                </a:solidFill>
                <a:effectLst/>
                <a:latin typeface="HelveticaNeue-Light"/>
              </a:rPr>
              <a:t>behaviour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of the consumer to know about his preferences with regard to the various combinations for the two reactions and responses of the consumer</a:t>
            </a:r>
          </a:p>
        </p:txBody>
      </p:sp>
    </p:spTree>
    <p:extLst>
      <p:ext uri="{BB962C8B-B14F-4D97-AF65-F5344CB8AC3E}">
        <p14:creationId xmlns:p14="http://schemas.microsoft.com/office/powerpoint/2010/main" val="22937151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94684-C337-4C30-A1C9-B41734476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ASSUMPTIONS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12639-6234-45C9-8374-172040EBB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 The consumer has only two combinations of commodities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 The income of the consumer, prices of the two commodities are constant during the period of analysis 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 The tastes of the consumer are given and remain unchanged during the period of analysis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 The consumer should choose only one combination of the commodities in a given price-income situation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 Based on observed facts and ordinal utility analysis 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57440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AD153-9876-4577-B5DE-B8B0CA5CF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rgbClr val="3B3835"/>
                </a:solidFill>
                <a:effectLst/>
                <a:latin typeface="HelveticaNeue-Light"/>
              </a:rPr>
              <a:t>ASSUMPTIONS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24E69-225D-4AA7-A86B-32393B3EF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 A consumer can be persuaded to buy more of a commodity if its price is subjected to substantial cut 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 The choice of the consumer reveals his preference and market </a:t>
            </a:r>
            <a:r>
              <a:rPr lang="en-US" b="0" i="0" dirty="0" err="1">
                <a:solidFill>
                  <a:srgbClr val="3B3835"/>
                </a:solidFill>
                <a:effectLst/>
                <a:latin typeface="HelveticaNeue-Light"/>
              </a:rPr>
              <a:t>behaviour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of the consumer  Consistency states strong ordering preference hypothesis of Samuelson 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 Transitivity states that no two observations of choice </a:t>
            </a:r>
            <a:r>
              <a:rPr lang="en-US" b="0" i="0" dirty="0" err="1">
                <a:solidFill>
                  <a:srgbClr val="3B3835"/>
                </a:solidFill>
                <a:effectLst/>
                <a:latin typeface="HelveticaNeue-Light"/>
              </a:rPr>
              <a:t>behaviour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can conflict with regard to an individual consumer’s preferences.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597291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149226-3898-4C01-8C13-8B4BC89EDE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699"/>
          <a:stretch/>
        </p:blipFill>
        <p:spPr>
          <a:xfrm>
            <a:off x="990600" y="685800"/>
            <a:ext cx="7467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2623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4D5D6-8FAB-432E-B29F-042797C38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Explanation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085DC-7EF3-4B2C-BE9B-6D1556553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When a consumer purchases some commodities either because, he likes them more than other cheaper than other commodities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 There are two combinations of commodities; X and Y  Consumer buys combination of X and not combination of Y 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 Assuming that both the commodities are equally same cost and are equally good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 If the consumer buys X combination rather than Y commodity, because he like X combination better and revealed preference took place 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 The price line PL reflects the income-price situation for the consumer 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781402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DBF5E-3148-477B-A7DC-7ACF3ABC484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35493" y="762000"/>
            <a:ext cx="5410200" cy="5334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dirty="0"/>
              <a:t>The consumer can choose any combination lying on the price line i.e. C, A, B; below and to the left of the price line G, E, D, F </a:t>
            </a:r>
          </a:p>
          <a:p>
            <a:r>
              <a:rPr lang="en-US" dirty="0"/>
              <a:t> The consumer can purchase any combination within the triangle known as Consumer’s Choice Triangle</a:t>
            </a:r>
          </a:p>
          <a:p>
            <a:r>
              <a:rPr lang="en-US" dirty="0"/>
              <a:t>  These are all alternative combinations and the consumer is free to choose any one of them</a:t>
            </a:r>
          </a:p>
          <a:p>
            <a:r>
              <a:rPr lang="en-US" dirty="0"/>
              <a:t>  The combinations lying on the price line is equally costly</a:t>
            </a:r>
          </a:p>
          <a:p>
            <a:r>
              <a:rPr lang="en-US" dirty="0"/>
              <a:t>  The combinations lying below the price line i.e. Consumer’s Choice Triangle is inferior zone</a:t>
            </a:r>
          </a:p>
          <a:p>
            <a:r>
              <a:rPr lang="en-US" dirty="0"/>
              <a:t>  The combinations lying above the price line is superior zone</a:t>
            </a:r>
          </a:p>
          <a:p>
            <a:r>
              <a:rPr lang="en-US" dirty="0"/>
              <a:t>  The gap between preferred zone and inferior zone is said to be ignorance zone.</a:t>
            </a:r>
            <a:endParaRPr lang="en-IN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40CEAD-D7CD-422C-94AC-A5216CA56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057400"/>
            <a:ext cx="2628900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12294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B8B34-4A62-4596-B3E9-C713C2F7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50546-2394-45D2-A89A-79C3FE87C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Prof. Samuelson’s revealed preference theory is really an improvement upon the indifference curve analysis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 It has more implications for welfare economics  The method of actual observation makes it superior to other demand theories</a:t>
            </a:r>
          </a:p>
          <a:p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 The revealed preference theory is restrictive. “In Samuelson’s revealed preference theory what is gained is </a:t>
            </a:r>
            <a:r>
              <a:rPr lang="en-US" b="0" i="0" dirty="0" err="1">
                <a:solidFill>
                  <a:srgbClr val="3B3835"/>
                </a:solidFill>
                <a:effectLst/>
                <a:latin typeface="HelveticaNeue-Light"/>
              </a:rPr>
              <a:t>rigour</a:t>
            </a:r>
            <a:r>
              <a:rPr lang="en-US" b="0" i="0" dirty="0">
                <a:solidFill>
                  <a:srgbClr val="3B3835"/>
                </a:solidFill>
                <a:effectLst/>
                <a:latin typeface="HelveticaNeue-Light"/>
              </a:rPr>
              <a:t> and methodology is lost in the narrowness of the scope of its application”. 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28028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2D37C-E820-4B82-BE5B-899BEDACC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Assumptions of Cardinal Utility Analysis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719E4-A41A-4C83-9DB8-1291A2FB2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: 1. Rationality</a:t>
            </a:r>
          </a:p>
          <a:p>
            <a:r>
              <a:rPr lang="en-US" dirty="0"/>
              <a:t> 2. Utility is cardinally Measurable</a:t>
            </a:r>
          </a:p>
          <a:p>
            <a:r>
              <a:rPr lang="en-US" dirty="0"/>
              <a:t>. 3. Constant Marginal Utility of Money </a:t>
            </a:r>
          </a:p>
          <a:p>
            <a:r>
              <a:rPr lang="en-US" dirty="0"/>
              <a:t>4. Diminishing Marginal Utility </a:t>
            </a:r>
          </a:p>
          <a:p>
            <a:r>
              <a:rPr lang="en-US" dirty="0"/>
              <a:t>5. Independent Utilities </a:t>
            </a:r>
          </a:p>
          <a:p>
            <a:r>
              <a:rPr lang="en-US" dirty="0"/>
              <a:t>6. Limited Resources (Money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32723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2D4E7B-44F0-4DDD-8541-4143817DAFB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66800" y="1905000"/>
            <a:ext cx="6799262" cy="3954463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Total utility (TU) - the overall level of satisfaction derived from consuming a good or service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Marginal utility (MU) additional satisfaction that an individual derives from consuming an additional unit of a good or service.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Formula :MU = Change in total 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utilityChange</a:t>
            </a:r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in quantity= ∆ TU∆ Q</a:t>
            </a:r>
          </a:p>
          <a:p>
            <a:endParaRPr lang="en-IN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3FDB3A7-53BE-48B4-97B3-629BF4BD830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66800" y="685799"/>
            <a:ext cx="6799262" cy="990601"/>
          </a:xfrm>
        </p:spPr>
        <p:txBody>
          <a:bodyPr/>
          <a:lstStyle/>
          <a:p>
            <a:r>
              <a:rPr lang="en-US" dirty="0"/>
              <a:t>Total utility, Marginal utility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9827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01612AA-3688-471A-9447-BCFA6E0B9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038350"/>
            <a:ext cx="3429000" cy="39043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A6747F3-75DD-42EB-BEB2-9ABECF606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124075"/>
            <a:ext cx="3829050" cy="3676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6BF58A5-E588-48E2-9E1B-1316EB6D7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913463"/>
          </a:xfrm>
        </p:spPr>
        <p:txBody>
          <a:bodyPr/>
          <a:lstStyle/>
          <a:p>
            <a:r>
              <a:rPr lang="en-US" dirty="0"/>
              <a:t>Total and Marginal Utility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30563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A80A6-14F7-40D1-A9FF-0D83C5E6B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Law of Diminishing Marginal Utility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1D512-545F-49E3-9591-FEBB325A6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Law of Diminishing Marginal Utility was first developed by a German Economist Herman Heinrich </a:t>
            </a:r>
            <a:r>
              <a:rPr lang="en-US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Gossen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in 1854. </a:t>
            </a:r>
          </a:p>
          <a:p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This law is known as The First Law of </a:t>
            </a:r>
            <a:r>
              <a:rPr lang="en-US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Gossen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later on, it was popularized by </a:t>
            </a:r>
            <a:r>
              <a:rPr lang="en-US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Alfred Marshall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law of diminishing marginal utility </a:t>
            </a:r>
            <a:r>
              <a:rPr lang="en-US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states that all else equal, as consumption increases, the marginal utility derived from each additional unit declines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..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0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1791</TotalTime>
  <Words>2339</Words>
  <Application>Microsoft Office PowerPoint</Application>
  <PresentationFormat>On-screen Show (4:3)</PresentationFormat>
  <Paragraphs>169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arial</vt:lpstr>
      <vt:lpstr>arial</vt:lpstr>
      <vt:lpstr>Garamond</vt:lpstr>
      <vt:lpstr>HelveticaNeue-Light</vt:lpstr>
      <vt:lpstr>Open Sans</vt:lpstr>
      <vt:lpstr>Organic</vt:lpstr>
      <vt:lpstr>PowerPoint Presentation</vt:lpstr>
      <vt:lpstr>PowerPoint Presentation</vt:lpstr>
      <vt:lpstr>Utility Concepts</vt:lpstr>
      <vt:lpstr>The Cardinal Approach</vt:lpstr>
      <vt:lpstr>The Cardinal Approach</vt:lpstr>
      <vt:lpstr>Assumptions of Cardinal Utility Analysis</vt:lpstr>
      <vt:lpstr>Total utility, Marginal utility</vt:lpstr>
      <vt:lpstr>Total and Marginal Utility</vt:lpstr>
      <vt:lpstr>Law of Diminishing Marginal Utility</vt:lpstr>
      <vt:lpstr>Law of Diminishing Marginal Utility</vt:lpstr>
      <vt:lpstr>PowerPoint Presentation</vt:lpstr>
      <vt:lpstr>Limitations of the Law</vt:lpstr>
      <vt:lpstr>Limitations of the Law</vt:lpstr>
      <vt:lpstr>PowerPoint Presentation</vt:lpstr>
      <vt:lpstr>PowerPoint Presentation</vt:lpstr>
      <vt:lpstr>PowerPoint Presentation</vt:lpstr>
      <vt:lpstr>PowerPoint Presentation</vt:lpstr>
      <vt:lpstr>DIAMOND-WATER PARADOX</vt:lpstr>
      <vt:lpstr>DIAMOND-WATER PARADOX</vt:lpstr>
      <vt:lpstr>PowerPoint Presentation</vt:lpstr>
      <vt:lpstr>The Ordinal Approach</vt:lpstr>
      <vt:lpstr>Indifference curve analysis</vt:lpstr>
      <vt:lpstr>The Ordinal Approach</vt:lpstr>
      <vt:lpstr>What is indifference Curve?</vt:lpstr>
      <vt:lpstr>Indifference Curve</vt:lpstr>
      <vt:lpstr>Indifference map</vt:lpstr>
      <vt:lpstr>Assumptions of Indifference Curve Analysis</vt:lpstr>
      <vt:lpstr>Assumptions of Indifference Curve Analysis (contn..)</vt:lpstr>
      <vt:lpstr>PowerPoint Presentation</vt:lpstr>
      <vt:lpstr>PowerPoint Presentation</vt:lpstr>
      <vt:lpstr>Properties of indifference curves </vt:lpstr>
      <vt:lpstr>Properties of indifference curves </vt:lpstr>
      <vt:lpstr>PowerPoint Presentation</vt:lpstr>
      <vt:lpstr>Review</vt:lpstr>
      <vt:lpstr>PowerPoint Presentation</vt:lpstr>
      <vt:lpstr>Illustration</vt:lpstr>
      <vt:lpstr>Budget line</vt:lpstr>
      <vt:lpstr>PowerPoint Presentation</vt:lpstr>
      <vt:lpstr>PowerPoint Presentation</vt:lpstr>
      <vt:lpstr>Rotation of Budget Line</vt:lpstr>
      <vt:lpstr>REVIEW</vt:lpstr>
      <vt:lpstr>Consumer equilibrium under indifference curve analysis</vt:lpstr>
      <vt:lpstr>Contn…</vt:lpstr>
      <vt:lpstr>Consumer Equilibrium</vt:lpstr>
      <vt:lpstr>PowerPoint Presentation</vt:lpstr>
      <vt:lpstr>Price Consumption Curve</vt:lpstr>
      <vt:lpstr>PowerPoint Presentation</vt:lpstr>
      <vt:lpstr>PowerPoint Presentation</vt:lpstr>
      <vt:lpstr>Revealed Preference Theory</vt:lpstr>
      <vt:lpstr>The revealed preference approach</vt:lpstr>
      <vt:lpstr>ASSUMPTIONS</vt:lpstr>
      <vt:lpstr>ASSUMPTIONS</vt:lpstr>
      <vt:lpstr>PowerPoint Presentation</vt:lpstr>
      <vt:lpstr>Explanation</vt:lpstr>
      <vt:lpstr>PowerPoint Presentation</vt:lpstr>
      <vt:lpstr>Importance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Kankana Ghosh</cp:lastModifiedBy>
  <cp:revision>136</cp:revision>
  <dcterms:created xsi:type="dcterms:W3CDTF">2021-01-29T07:08:56Z</dcterms:created>
  <dcterms:modified xsi:type="dcterms:W3CDTF">2022-09-12T16:20:52Z</dcterms:modified>
</cp:coreProperties>
</file>