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7"/>
  </p:notesMasterIdLst>
  <p:sldIdLst>
    <p:sldId id="256" r:id="rId2"/>
    <p:sldId id="258" r:id="rId3"/>
    <p:sldId id="261" r:id="rId4"/>
    <p:sldId id="259" r:id="rId5"/>
    <p:sldId id="264" r:id="rId6"/>
    <p:sldId id="262" r:id="rId7"/>
    <p:sldId id="272" r:id="rId8"/>
    <p:sldId id="274" r:id="rId9"/>
    <p:sldId id="275" r:id="rId10"/>
    <p:sldId id="281" r:id="rId11"/>
    <p:sldId id="283" r:id="rId12"/>
    <p:sldId id="285" r:id="rId13"/>
    <p:sldId id="286" r:id="rId14"/>
    <p:sldId id="287" r:id="rId15"/>
    <p:sldId id="290" r:id="rId16"/>
    <p:sldId id="291" r:id="rId17"/>
    <p:sldId id="292" r:id="rId18"/>
    <p:sldId id="293" r:id="rId19"/>
    <p:sldId id="294" r:id="rId20"/>
    <p:sldId id="280" r:id="rId21"/>
    <p:sldId id="295" r:id="rId22"/>
    <p:sldId id="296" r:id="rId23"/>
    <p:sldId id="297" r:id="rId24"/>
    <p:sldId id="299" r:id="rId25"/>
    <p:sldId id="298" r:id="rId26"/>
    <p:sldId id="300" r:id="rId27"/>
    <p:sldId id="301" r:id="rId28"/>
    <p:sldId id="302" r:id="rId29"/>
    <p:sldId id="303" r:id="rId30"/>
    <p:sldId id="304" r:id="rId31"/>
    <p:sldId id="305" r:id="rId32"/>
    <p:sldId id="306" r:id="rId33"/>
    <p:sldId id="307" r:id="rId34"/>
    <p:sldId id="309" r:id="rId35"/>
    <p:sldId id="310" r:id="rId36"/>
    <p:sldId id="311" r:id="rId37"/>
    <p:sldId id="312" r:id="rId38"/>
    <p:sldId id="313" r:id="rId39"/>
    <p:sldId id="314" r:id="rId40"/>
    <p:sldId id="315" r:id="rId41"/>
    <p:sldId id="316" r:id="rId42"/>
    <p:sldId id="317" r:id="rId43"/>
    <p:sldId id="318" r:id="rId44"/>
    <p:sldId id="319" r:id="rId45"/>
    <p:sldId id="321" r:id="rId46"/>
    <p:sldId id="322" r:id="rId47"/>
    <p:sldId id="324" r:id="rId48"/>
    <p:sldId id="328" r:id="rId49"/>
    <p:sldId id="325" r:id="rId50"/>
    <p:sldId id="326" r:id="rId51"/>
    <p:sldId id="327" r:id="rId52"/>
    <p:sldId id="329" r:id="rId53"/>
    <p:sldId id="330" r:id="rId54"/>
    <p:sldId id="331" r:id="rId55"/>
    <p:sldId id="333" r:id="rId56"/>
    <p:sldId id="332" r:id="rId57"/>
    <p:sldId id="335" r:id="rId58"/>
    <p:sldId id="336" r:id="rId59"/>
    <p:sldId id="337" r:id="rId60"/>
    <p:sldId id="338" r:id="rId61"/>
    <p:sldId id="339" r:id="rId62"/>
    <p:sldId id="355" r:id="rId63"/>
    <p:sldId id="356" r:id="rId64"/>
    <p:sldId id="350" r:id="rId65"/>
    <p:sldId id="351" r:id="rId66"/>
    <p:sldId id="352" r:id="rId67"/>
    <p:sldId id="353" r:id="rId68"/>
    <p:sldId id="354" r:id="rId69"/>
    <p:sldId id="357" r:id="rId70"/>
    <p:sldId id="348" r:id="rId71"/>
    <p:sldId id="358" r:id="rId72"/>
    <p:sldId id="360" r:id="rId73"/>
    <p:sldId id="361" r:id="rId74"/>
    <p:sldId id="365" r:id="rId75"/>
    <p:sldId id="366" r:id="rId76"/>
    <p:sldId id="362" r:id="rId77"/>
    <p:sldId id="363" r:id="rId78"/>
    <p:sldId id="364" r:id="rId79"/>
    <p:sldId id="367" r:id="rId80"/>
    <p:sldId id="368" r:id="rId81"/>
    <p:sldId id="369" r:id="rId82"/>
    <p:sldId id="370" r:id="rId83"/>
    <p:sldId id="371" r:id="rId84"/>
    <p:sldId id="372" r:id="rId85"/>
    <p:sldId id="373" r:id="rId86"/>
    <p:sldId id="374" r:id="rId87"/>
    <p:sldId id="375" r:id="rId88"/>
    <p:sldId id="376" r:id="rId89"/>
    <p:sldId id="392" r:id="rId90"/>
    <p:sldId id="379" r:id="rId91"/>
    <p:sldId id="380" r:id="rId92"/>
    <p:sldId id="381" r:id="rId93"/>
    <p:sldId id="382" r:id="rId94"/>
    <p:sldId id="383" r:id="rId95"/>
    <p:sldId id="384" r:id="rId96"/>
    <p:sldId id="385" r:id="rId97"/>
    <p:sldId id="386" r:id="rId98"/>
    <p:sldId id="390" r:id="rId99"/>
    <p:sldId id="400" r:id="rId100"/>
    <p:sldId id="395" r:id="rId101"/>
    <p:sldId id="396" r:id="rId102"/>
    <p:sldId id="397" r:id="rId103"/>
    <p:sldId id="398" r:id="rId104"/>
    <p:sldId id="403" r:id="rId105"/>
    <p:sldId id="401" r:id="rId106"/>
    <p:sldId id="404" r:id="rId107"/>
    <p:sldId id="405" r:id="rId108"/>
    <p:sldId id="415" r:id="rId109"/>
    <p:sldId id="406" r:id="rId110"/>
    <p:sldId id="407" r:id="rId111"/>
    <p:sldId id="408" r:id="rId112"/>
    <p:sldId id="410" r:id="rId113"/>
    <p:sldId id="411" r:id="rId114"/>
    <p:sldId id="412" r:id="rId115"/>
    <p:sldId id="414" r:id="rId116"/>
    <p:sldId id="417" r:id="rId117"/>
    <p:sldId id="419" r:id="rId118"/>
    <p:sldId id="420" r:id="rId119"/>
    <p:sldId id="421" r:id="rId120"/>
    <p:sldId id="422" r:id="rId121"/>
    <p:sldId id="423" r:id="rId122"/>
    <p:sldId id="424" r:id="rId123"/>
    <p:sldId id="425" r:id="rId124"/>
    <p:sldId id="426" r:id="rId125"/>
    <p:sldId id="427" r:id="rId126"/>
    <p:sldId id="429" r:id="rId127"/>
    <p:sldId id="430" r:id="rId128"/>
    <p:sldId id="431" r:id="rId129"/>
    <p:sldId id="432" r:id="rId130"/>
    <p:sldId id="433" r:id="rId131"/>
    <p:sldId id="434" r:id="rId132"/>
    <p:sldId id="435" r:id="rId133"/>
    <p:sldId id="436" r:id="rId134"/>
    <p:sldId id="437" r:id="rId135"/>
    <p:sldId id="438" r:id="rId136"/>
    <p:sldId id="439" r:id="rId137"/>
    <p:sldId id="441" r:id="rId138"/>
    <p:sldId id="428" r:id="rId139"/>
    <p:sldId id="442" r:id="rId140"/>
    <p:sldId id="443" r:id="rId141"/>
    <p:sldId id="444" r:id="rId142"/>
    <p:sldId id="445" r:id="rId143"/>
    <p:sldId id="446" r:id="rId144"/>
    <p:sldId id="447" r:id="rId145"/>
    <p:sldId id="448" r:id="rId146"/>
    <p:sldId id="449" r:id="rId147"/>
    <p:sldId id="451" r:id="rId148"/>
    <p:sldId id="452" r:id="rId149"/>
    <p:sldId id="460" r:id="rId150"/>
    <p:sldId id="461" r:id="rId151"/>
    <p:sldId id="462" r:id="rId152"/>
    <p:sldId id="464" r:id="rId153"/>
    <p:sldId id="454" r:id="rId154"/>
    <p:sldId id="455" r:id="rId155"/>
    <p:sldId id="456" r:id="rId156"/>
    <p:sldId id="457" r:id="rId157"/>
    <p:sldId id="458" r:id="rId158"/>
    <p:sldId id="459" r:id="rId159"/>
    <p:sldId id="466" r:id="rId160"/>
    <p:sldId id="468" r:id="rId161"/>
    <p:sldId id="470" r:id="rId162"/>
    <p:sldId id="471" r:id="rId163"/>
    <p:sldId id="472" r:id="rId164"/>
    <p:sldId id="473" r:id="rId165"/>
    <p:sldId id="474" r:id="rId166"/>
    <p:sldId id="475" r:id="rId167"/>
    <p:sldId id="476" r:id="rId168"/>
    <p:sldId id="477" r:id="rId169"/>
    <p:sldId id="478" r:id="rId170"/>
    <p:sldId id="479" r:id="rId171"/>
    <p:sldId id="481" r:id="rId172"/>
    <p:sldId id="482" r:id="rId173"/>
    <p:sldId id="483" r:id="rId174"/>
    <p:sldId id="484" r:id="rId175"/>
    <p:sldId id="485" r:id="rId176"/>
    <p:sldId id="486" r:id="rId177"/>
    <p:sldId id="487" r:id="rId178"/>
    <p:sldId id="488" r:id="rId179"/>
    <p:sldId id="489" r:id="rId180"/>
    <p:sldId id="490" r:id="rId181"/>
    <p:sldId id="491" r:id="rId182"/>
    <p:sldId id="492" r:id="rId183"/>
    <p:sldId id="493" r:id="rId184"/>
    <p:sldId id="494" r:id="rId185"/>
    <p:sldId id="495" r:id="rId186"/>
    <p:sldId id="496" r:id="rId187"/>
    <p:sldId id="497" r:id="rId188"/>
    <p:sldId id="498" r:id="rId189"/>
    <p:sldId id="499" r:id="rId190"/>
    <p:sldId id="500" r:id="rId191"/>
    <p:sldId id="501" r:id="rId192"/>
    <p:sldId id="502" r:id="rId193"/>
    <p:sldId id="510" r:id="rId194"/>
    <p:sldId id="503" r:id="rId195"/>
    <p:sldId id="504" r:id="rId196"/>
    <p:sldId id="512" r:id="rId197"/>
    <p:sldId id="513" r:id="rId198"/>
    <p:sldId id="505" r:id="rId199"/>
    <p:sldId id="506" r:id="rId200"/>
    <p:sldId id="507" r:id="rId201"/>
    <p:sldId id="508" r:id="rId202"/>
    <p:sldId id="514" r:id="rId203"/>
    <p:sldId id="515" r:id="rId204"/>
    <p:sldId id="516" r:id="rId205"/>
    <p:sldId id="517" r:id="rId20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721" autoAdjust="0"/>
    <p:restoredTop sz="94660"/>
  </p:normalViewPr>
  <p:slideViewPr>
    <p:cSldViewPr snapToGrid="0">
      <p:cViewPr varScale="1">
        <p:scale>
          <a:sx n="72" d="100"/>
          <a:sy n="72" d="100"/>
        </p:scale>
        <p:origin x="75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slide" Target="slides/slide204.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181" Type="http://schemas.openxmlformats.org/officeDocument/2006/relationships/slide" Target="slides/slide180.xml"/><Relationship Id="rId186" Type="http://schemas.openxmlformats.org/officeDocument/2006/relationships/slide" Target="slides/slide185.xml"/><Relationship Id="rId211" Type="http://schemas.openxmlformats.org/officeDocument/2006/relationships/tableStyles" Target="tableStyle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92" Type="http://schemas.openxmlformats.org/officeDocument/2006/relationships/slide" Target="slides/slide191.xml"/><Relationship Id="rId197" Type="http://schemas.openxmlformats.org/officeDocument/2006/relationships/slide" Target="slides/slide196.xml"/><Relationship Id="rId206" Type="http://schemas.openxmlformats.org/officeDocument/2006/relationships/slide" Target="slides/slide205.xml"/><Relationship Id="rId201" Type="http://schemas.openxmlformats.org/officeDocument/2006/relationships/slide" Target="slides/slide200.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slide" Target="slides/slide181.xml"/><Relationship Id="rId187" Type="http://schemas.openxmlformats.org/officeDocument/2006/relationships/slide" Target="slides/slide186.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172" Type="http://schemas.openxmlformats.org/officeDocument/2006/relationships/slide" Target="slides/slide171.xml"/><Relationship Id="rId193" Type="http://schemas.openxmlformats.org/officeDocument/2006/relationships/slide" Target="slides/slide192.xml"/><Relationship Id="rId202" Type="http://schemas.openxmlformats.org/officeDocument/2006/relationships/slide" Target="slides/slide201.xml"/><Relationship Id="rId207" Type="http://schemas.openxmlformats.org/officeDocument/2006/relationships/notesMaster" Target="notesMasters/notesMaster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9" Type="http://schemas.openxmlformats.org/officeDocument/2006/relationships/slide" Target="slides/slide198.xml"/><Relationship Id="rId203" Type="http://schemas.openxmlformats.org/officeDocument/2006/relationships/slide" Target="slides/slide202.xml"/><Relationship Id="rId208"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209" Type="http://schemas.openxmlformats.org/officeDocument/2006/relationships/viewProps" Target="viewProps.xml"/><Relationship Id="rId190" Type="http://schemas.openxmlformats.org/officeDocument/2006/relationships/slide" Target="slides/slide189.xml"/><Relationship Id="rId204" Type="http://schemas.openxmlformats.org/officeDocument/2006/relationships/slide" Target="slides/slide203.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10" Type="http://schemas.openxmlformats.org/officeDocument/2006/relationships/theme" Target="theme/theme1.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17BBE00-D83D-42D9-A24D-07FCBD798A10}"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IN"/>
        </a:p>
      </dgm:t>
    </dgm:pt>
    <dgm:pt modelId="{D2282904-8DF8-4A92-B734-9BC6BB90F378}">
      <dgm:prSet phldrT="[Text]" custT="1"/>
      <dgm:spPr/>
      <dgm:t>
        <a:bodyPr/>
        <a:lstStyle/>
        <a:p>
          <a:r>
            <a:rPr lang="en-IN" sz="2800" dirty="0"/>
            <a:t>Consumer </a:t>
          </a:r>
        </a:p>
      </dgm:t>
    </dgm:pt>
    <dgm:pt modelId="{AC90810A-BAFB-45DA-A16F-3113FEF3AE3E}" type="parTrans" cxnId="{543BEFFF-6EA7-4328-9CE5-680C78789509}">
      <dgm:prSet/>
      <dgm:spPr/>
      <dgm:t>
        <a:bodyPr/>
        <a:lstStyle/>
        <a:p>
          <a:endParaRPr lang="en-IN"/>
        </a:p>
      </dgm:t>
    </dgm:pt>
    <dgm:pt modelId="{989FD59D-D39D-4E39-B51A-9C673E840A7B}" type="sibTrans" cxnId="{543BEFFF-6EA7-4328-9CE5-680C78789509}">
      <dgm:prSet/>
      <dgm:spPr/>
      <dgm:t>
        <a:bodyPr/>
        <a:lstStyle/>
        <a:p>
          <a:endParaRPr lang="en-IN"/>
        </a:p>
      </dgm:t>
    </dgm:pt>
    <dgm:pt modelId="{2CBF2B74-F764-4288-8012-C9FE3565881A}">
      <dgm:prSet phldrT="[Text]" custT="1"/>
      <dgm:spPr/>
      <dgm:t>
        <a:bodyPr/>
        <a:lstStyle/>
        <a:p>
          <a:r>
            <a:rPr lang="en-IN" sz="2800" dirty="0"/>
            <a:t>Merchant </a:t>
          </a:r>
        </a:p>
      </dgm:t>
    </dgm:pt>
    <dgm:pt modelId="{3E98C1F6-1516-44E7-AA9F-7A8671576DE7}" type="parTrans" cxnId="{3B4BC036-113C-408A-B3F3-741633CD90AA}">
      <dgm:prSet/>
      <dgm:spPr/>
      <dgm:t>
        <a:bodyPr/>
        <a:lstStyle/>
        <a:p>
          <a:endParaRPr lang="en-IN"/>
        </a:p>
      </dgm:t>
    </dgm:pt>
    <dgm:pt modelId="{EE037EAA-EB17-4AAC-AC00-B4F46F16360B}" type="sibTrans" cxnId="{3B4BC036-113C-408A-B3F3-741633CD90AA}">
      <dgm:prSet/>
      <dgm:spPr/>
      <dgm:t>
        <a:bodyPr/>
        <a:lstStyle/>
        <a:p>
          <a:endParaRPr lang="en-IN"/>
        </a:p>
      </dgm:t>
    </dgm:pt>
    <dgm:pt modelId="{EDC5E708-364D-4163-9791-65AD06C19C26}">
      <dgm:prSet phldrT="[Text]" custT="1"/>
      <dgm:spPr/>
      <dgm:t>
        <a:bodyPr/>
        <a:lstStyle/>
        <a:p>
          <a:r>
            <a:rPr lang="en-IN" sz="2800" dirty="0"/>
            <a:t>Processor</a:t>
          </a:r>
        </a:p>
      </dgm:t>
    </dgm:pt>
    <dgm:pt modelId="{CFF46A6A-61CA-4CD7-8DA4-00BDFDBB8AAC}" type="parTrans" cxnId="{135E2B4A-0E98-4129-B126-1D980DCFF8B4}">
      <dgm:prSet/>
      <dgm:spPr/>
      <dgm:t>
        <a:bodyPr/>
        <a:lstStyle/>
        <a:p>
          <a:endParaRPr lang="en-IN"/>
        </a:p>
      </dgm:t>
    </dgm:pt>
    <dgm:pt modelId="{C2C3AA16-8F4D-4DD2-8525-9D06AB273687}" type="sibTrans" cxnId="{135E2B4A-0E98-4129-B126-1D980DCFF8B4}">
      <dgm:prSet/>
      <dgm:spPr/>
      <dgm:t>
        <a:bodyPr/>
        <a:lstStyle/>
        <a:p>
          <a:endParaRPr lang="en-IN"/>
        </a:p>
      </dgm:t>
    </dgm:pt>
    <dgm:pt modelId="{74CE5715-FE5A-4B05-BA6E-D44012E921D3}">
      <dgm:prSet phldrT="[Text]" custT="1"/>
      <dgm:spPr/>
      <dgm:t>
        <a:bodyPr/>
        <a:lstStyle/>
        <a:p>
          <a:r>
            <a:rPr lang="en-IN" sz="2800" dirty="0"/>
            <a:t>Card Network</a:t>
          </a:r>
        </a:p>
      </dgm:t>
    </dgm:pt>
    <dgm:pt modelId="{62685883-1E68-4029-8B9D-81B30EC79FEF}" type="parTrans" cxnId="{8DC514E9-E9F3-4EEB-9439-6FF3D09EA753}">
      <dgm:prSet/>
      <dgm:spPr/>
      <dgm:t>
        <a:bodyPr/>
        <a:lstStyle/>
        <a:p>
          <a:endParaRPr lang="en-IN"/>
        </a:p>
      </dgm:t>
    </dgm:pt>
    <dgm:pt modelId="{EFE6B7B0-BDCD-4880-BB99-A6C2FAE2A72C}" type="sibTrans" cxnId="{8DC514E9-E9F3-4EEB-9439-6FF3D09EA753}">
      <dgm:prSet/>
      <dgm:spPr/>
      <dgm:t>
        <a:bodyPr/>
        <a:lstStyle/>
        <a:p>
          <a:endParaRPr lang="en-IN"/>
        </a:p>
      </dgm:t>
    </dgm:pt>
    <dgm:pt modelId="{EF58C91C-F74C-4D3E-AE9B-39302F2C84B5}">
      <dgm:prSet phldrT="[Text]" custT="1"/>
      <dgm:spPr/>
      <dgm:t>
        <a:bodyPr/>
        <a:lstStyle/>
        <a:p>
          <a:r>
            <a:rPr lang="en-IN" sz="2800" dirty="0"/>
            <a:t>Consumer Bank</a:t>
          </a:r>
        </a:p>
      </dgm:t>
    </dgm:pt>
    <dgm:pt modelId="{7AEAF9E6-A9B8-4922-BAFB-F9F2BA7AD329}" type="parTrans" cxnId="{55D7A9E1-4FC7-43AC-A87B-2E4BE971FE92}">
      <dgm:prSet/>
      <dgm:spPr/>
      <dgm:t>
        <a:bodyPr/>
        <a:lstStyle/>
        <a:p>
          <a:endParaRPr lang="en-IN"/>
        </a:p>
      </dgm:t>
    </dgm:pt>
    <dgm:pt modelId="{1D7B2FA6-A843-4E6D-831E-A87A6F9C9FE6}" type="sibTrans" cxnId="{55D7A9E1-4FC7-43AC-A87B-2E4BE971FE92}">
      <dgm:prSet/>
      <dgm:spPr/>
      <dgm:t>
        <a:bodyPr/>
        <a:lstStyle/>
        <a:p>
          <a:endParaRPr lang="en-IN"/>
        </a:p>
      </dgm:t>
    </dgm:pt>
    <dgm:pt modelId="{49957320-6F72-44DF-99B0-2E741F10A3B1}">
      <dgm:prSet phldrT="[Text]" custT="1"/>
      <dgm:spPr/>
      <dgm:t>
        <a:bodyPr/>
        <a:lstStyle/>
        <a:p>
          <a:r>
            <a:rPr lang="en-IN" sz="2800" dirty="0"/>
            <a:t>Back to merchant</a:t>
          </a:r>
        </a:p>
      </dgm:t>
    </dgm:pt>
    <dgm:pt modelId="{1AE991BE-4A17-4501-B863-D337812914CE}" type="parTrans" cxnId="{EC4F99F4-0F0C-4826-970C-2560A5A20D1D}">
      <dgm:prSet/>
      <dgm:spPr/>
      <dgm:t>
        <a:bodyPr/>
        <a:lstStyle/>
        <a:p>
          <a:endParaRPr lang="en-IN"/>
        </a:p>
      </dgm:t>
    </dgm:pt>
    <dgm:pt modelId="{F4C41759-C5D2-407B-B6F7-925D56756022}" type="sibTrans" cxnId="{EC4F99F4-0F0C-4826-970C-2560A5A20D1D}">
      <dgm:prSet/>
      <dgm:spPr/>
      <dgm:t>
        <a:bodyPr/>
        <a:lstStyle/>
        <a:p>
          <a:endParaRPr lang="en-IN"/>
        </a:p>
      </dgm:t>
    </dgm:pt>
    <dgm:pt modelId="{A37E8DFF-B58C-43A5-A975-8EA45B88EB43}" type="pres">
      <dgm:prSet presAssocID="{D17BBE00-D83D-42D9-A24D-07FCBD798A10}" presName="linear" presStyleCnt="0">
        <dgm:presLayoutVars>
          <dgm:dir/>
          <dgm:animLvl val="lvl"/>
          <dgm:resizeHandles val="exact"/>
        </dgm:presLayoutVars>
      </dgm:prSet>
      <dgm:spPr/>
    </dgm:pt>
    <dgm:pt modelId="{4C5534FA-B912-4C0A-B735-F547DD0FA532}" type="pres">
      <dgm:prSet presAssocID="{D2282904-8DF8-4A92-B734-9BC6BB90F378}" presName="parentLin" presStyleCnt="0"/>
      <dgm:spPr/>
    </dgm:pt>
    <dgm:pt modelId="{7CA1D77E-BF49-471A-AEC5-5F3A3BEC12F4}" type="pres">
      <dgm:prSet presAssocID="{D2282904-8DF8-4A92-B734-9BC6BB90F378}" presName="parentLeftMargin" presStyleLbl="node1" presStyleIdx="0" presStyleCnt="6"/>
      <dgm:spPr/>
    </dgm:pt>
    <dgm:pt modelId="{32BE045A-58EF-4681-BCCC-5C47B8E6ED0E}" type="pres">
      <dgm:prSet presAssocID="{D2282904-8DF8-4A92-B734-9BC6BB90F378}" presName="parentText" presStyleLbl="node1" presStyleIdx="0" presStyleCnt="6">
        <dgm:presLayoutVars>
          <dgm:chMax val="0"/>
          <dgm:bulletEnabled val="1"/>
        </dgm:presLayoutVars>
      </dgm:prSet>
      <dgm:spPr/>
    </dgm:pt>
    <dgm:pt modelId="{54D597FF-2EB2-4FF1-B3DE-1B457ECD47D3}" type="pres">
      <dgm:prSet presAssocID="{D2282904-8DF8-4A92-B734-9BC6BB90F378}" presName="negativeSpace" presStyleCnt="0"/>
      <dgm:spPr/>
    </dgm:pt>
    <dgm:pt modelId="{131B3443-37E3-462E-954F-4D9348508629}" type="pres">
      <dgm:prSet presAssocID="{D2282904-8DF8-4A92-B734-9BC6BB90F378}" presName="childText" presStyleLbl="conFgAcc1" presStyleIdx="0" presStyleCnt="6" custLinFactY="-10124" custLinFactNeighborX="1304" custLinFactNeighborY="-100000">
        <dgm:presLayoutVars>
          <dgm:bulletEnabled val="1"/>
        </dgm:presLayoutVars>
      </dgm:prSet>
      <dgm:spPr/>
    </dgm:pt>
    <dgm:pt modelId="{87157456-4ADD-416C-8786-9050D1AE9932}" type="pres">
      <dgm:prSet presAssocID="{989FD59D-D39D-4E39-B51A-9C673E840A7B}" presName="spaceBetweenRectangles" presStyleCnt="0"/>
      <dgm:spPr/>
    </dgm:pt>
    <dgm:pt modelId="{D7B3E05E-C52E-44C8-BC17-88F407641137}" type="pres">
      <dgm:prSet presAssocID="{2CBF2B74-F764-4288-8012-C9FE3565881A}" presName="parentLin" presStyleCnt="0"/>
      <dgm:spPr/>
    </dgm:pt>
    <dgm:pt modelId="{CD542352-DF7E-40C8-A9BF-5F44FA2672EA}" type="pres">
      <dgm:prSet presAssocID="{2CBF2B74-F764-4288-8012-C9FE3565881A}" presName="parentLeftMargin" presStyleLbl="node1" presStyleIdx="0" presStyleCnt="6"/>
      <dgm:spPr/>
    </dgm:pt>
    <dgm:pt modelId="{4C8743AB-70C7-498E-8D54-19E5205C87C3}" type="pres">
      <dgm:prSet presAssocID="{2CBF2B74-F764-4288-8012-C9FE3565881A}" presName="parentText" presStyleLbl="node1" presStyleIdx="1" presStyleCnt="6">
        <dgm:presLayoutVars>
          <dgm:chMax val="0"/>
          <dgm:bulletEnabled val="1"/>
        </dgm:presLayoutVars>
      </dgm:prSet>
      <dgm:spPr/>
    </dgm:pt>
    <dgm:pt modelId="{57102865-09B2-4EE8-B485-3DFB25DB8312}" type="pres">
      <dgm:prSet presAssocID="{2CBF2B74-F764-4288-8012-C9FE3565881A}" presName="negativeSpace" presStyleCnt="0"/>
      <dgm:spPr/>
    </dgm:pt>
    <dgm:pt modelId="{123E6625-5080-4F8D-8A3F-504CE0E911E9}" type="pres">
      <dgm:prSet presAssocID="{2CBF2B74-F764-4288-8012-C9FE3565881A}" presName="childText" presStyleLbl="conFgAcc1" presStyleIdx="1" presStyleCnt="6">
        <dgm:presLayoutVars>
          <dgm:bulletEnabled val="1"/>
        </dgm:presLayoutVars>
      </dgm:prSet>
      <dgm:spPr/>
    </dgm:pt>
    <dgm:pt modelId="{89925CF9-96E8-4B60-9EDC-358CF1CEAD90}" type="pres">
      <dgm:prSet presAssocID="{EE037EAA-EB17-4AAC-AC00-B4F46F16360B}" presName="spaceBetweenRectangles" presStyleCnt="0"/>
      <dgm:spPr/>
    </dgm:pt>
    <dgm:pt modelId="{9A81F527-C286-4C3B-837F-096A1C462F70}" type="pres">
      <dgm:prSet presAssocID="{EDC5E708-364D-4163-9791-65AD06C19C26}" presName="parentLin" presStyleCnt="0"/>
      <dgm:spPr/>
    </dgm:pt>
    <dgm:pt modelId="{16519E38-65A0-400B-BB6D-4AE52D6AFB88}" type="pres">
      <dgm:prSet presAssocID="{EDC5E708-364D-4163-9791-65AD06C19C26}" presName="parentLeftMargin" presStyleLbl="node1" presStyleIdx="1" presStyleCnt="6"/>
      <dgm:spPr/>
    </dgm:pt>
    <dgm:pt modelId="{8B83200D-87A5-49EE-B805-2C785617DF15}" type="pres">
      <dgm:prSet presAssocID="{EDC5E708-364D-4163-9791-65AD06C19C26}" presName="parentText" presStyleLbl="node1" presStyleIdx="2" presStyleCnt="6">
        <dgm:presLayoutVars>
          <dgm:chMax val="0"/>
          <dgm:bulletEnabled val="1"/>
        </dgm:presLayoutVars>
      </dgm:prSet>
      <dgm:spPr/>
    </dgm:pt>
    <dgm:pt modelId="{89ACE101-5EC1-4FA7-B158-D8A9FF2782DD}" type="pres">
      <dgm:prSet presAssocID="{EDC5E708-364D-4163-9791-65AD06C19C26}" presName="negativeSpace" presStyleCnt="0"/>
      <dgm:spPr/>
    </dgm:pt>
    <dgm:pt modelId="{BB898ED5-4120-467D-B6C6-F9598820F824}" type="pres">
      <dgm:prSet presAssocID="{EDC5E708-364D-4163-9791-65AD06C19C26}" presName="childText" presStyleLbl="conFgAcc1" presStyleIdx="2" presStyleCnt="6">
        <dgm:presLayoutVars>
          <dgm:bulletEnabled val="1"/>
        </dgm:presLayoutVars>
      </dgm:prSet>
      <dgm:spPr/>
    </dgm:pt>
    <dgm:pt modelId="{E72D6F3F-96CB-405C-BB10-2D9DF76DCCC4}" type="pres">
      <dgm:prSet presAssocID="{C2C3AA16-8F4D-4DD2-8525-9D06AB273687}" presName="spaceBetweenRectangles" presStyleCnt="0"/>
      <dgm:spPr/>
    </dgm:pt>
    <dgm:pt modelId="{EFA08292-5391-4966-B8F1-811563129786}" type="pres">
      <dgm:prSet presAssocID="{74CE5715-FE5A-4B05-BA6E-D44012E921D3}" presName="parentLin" presStyleCnt="0"/>
      <dgm:spPr/>
    </dgm:pt>
    <dgm:pt modelId="{5BAFAACB-B8AB-43D2-BDC0-D56E9DCB19CC}" type="pres">
      <dgm:prSet presAssocID="{74CE5715-FE5A-4B05-BA6E-D44012E921D3}" presName="parentLeftMargin" presStyleLbl="node1" presStyleIdx="2" presStyleCnt="6"/>
      <dgm:spPr/>
    </dgm:pt>
    <dgm:pt modelId="{52000B1D-AB99-475F-BDD2-331FDD8CB80D}" type="pres">
      <dgm:prSet presAssocID="{74CE5715-FE5A-4B05-BA6E-D44012E921D3}" presName="parentText" presStyleLbl="node1" presStyleIdx="3" presStyleCnt="6">
        <dgm:presLayoutVars>
          <dgm:chMax val="0"/>
          <dgm:bulletEnabled val="1"/>
        </dgm:presLayoutVars>
      </dgm:prSet>
      <dgm:spPr/>
    </dgm:pt>
    <dgm:pt modelId="{32DBD504-4930-4243-A97F-686125BC3C4C}" type="pres">
      <dgm:prSet presAssocID="{74CE5715-FE5A-4B05-BA6E-D44012E921D3}" presName="negativeSpace" presStyleCnt="0"/>
      <dgm:spPr/>
    </dgm:pt>
    <dgm:pt modelId="{3E7BF9F8-304D-4EA0-9B20-60BE39D937D4}" type="pres">
      <dgm:prSet presAssocID="{74CE5715-FE5A-4B05-BA6E-D44012E921D3}" presName="childText" presStyleLbl="conFgAcc1" presStyleIdx="3" presStyleCnt="6">
        <dgm:presLayoutVars>
          <dgm:bulletEnabled val="1"/>
        </dgm:presLayoutVars>
      </dgm:prSet>
      <dgm:spPr/>
    </dgm:pt>
    <dgm:pt modelId="{87D166B0-783E-4DD8-A0D7-15712405E7AE}" type="pres">
      <dgm:prSet presAssocID="{EFE6B7B0-BDCD-4880-BB99-A6C2FAE2A72C}" presName="spaceBetweenRectangles" presStyleCnt="0"/>
      <dgm:spPr/>
    </dgm:pt>
    <dgm:pt modelId="{7A9D2253-6CCB-4122-85F7-56369513C207}" type="pres">
      <dgm:prSet presAssocID="{EF58C91C-F74C-4D3E-AE9B-39302F2C84B5}" presName="parentLin" presStyleCnt="0"/>
      <dgm:spPr/>
    </dgm:pt>
    <dgm:pt modelId="{F8162302-74C9-4B65-8B96-3CE12EB47B94}" type="pres">
      <dgm:prSet presAssocID="{EF58C91C-F74C-4D3E-AE9B-39302F2C84B5}" presName="parentLeftMargin" presStyleLbl="node1" presStyleIdx="3" presStyleCnt="6"/>
      <dgm:spPr/>
    </dgm:pt>
    <dgm:pt modelId="{E68FA46C-0C88-445D-81B5-68CC99575C78}" type="pres">
      <dgm:prSet presAssocID="{EF58C91C-F74C-4D3E-AE9B-39302F2C84B5}" presName="parentText" presStyleLbl="node1" presStyleIdx="4" presStyleCnt="6">
        <dgm:presLayoutVars>
          <dgm:chMax val="0"/>
          <dgm:bulletEnabled val="1"/>
        </dgm:presLayoutVars>
      </dgm:prSet>
      <dgm:spPr/>
    </dgm:pt>
    <dgm:pt modelId="{C551426F-3CC5-44AE-9D1F-E319CE0FDD2D}" type="pres">
      <dgm:prSet presAssocID="{EF58C91C-F74C-4D3E-AE9B-39302F2C84B5}" presName="negativeSpace" presStyleCnt="0"/>
      <dgm:spPr/>
    </dgm:pt>
    <dgm:pt modelId="{E7A3E4C1-FBCC-4098-BB39-74BD625FDF08}" type="pres">
      <dgm:prSet presAssocID="{EF58C91C-F74C-4D3E-AE9B-39302F2C84B5}" presName="childText" presStyleLbl="conFgAcc1" presStyleIdx="4" presStyleCnt="6">
        <dgm:presLayoutVars>
          <dgm:bulletEnabled val="1"/>
        </dgm:presLayoutVars>
      </dgm:prSet>
      <dgm:spPr/>
    </dgm:pt>
    <dgm:pt modelId="{5AFAB885-F577-4285-A2AC-749C13AF7654}" type="pres">
      <dgm:prSet presAssocID="{1D7B2FA6-A843-4E6D-831E-A87A6F9C9FE6}" presName="spaceBetweenRectangles" presStyleCnt="0"/>
      <dgm:spPr/>
    </dgm:pt>
    <dgm:pt modelId="{8F7312A4-6349-45E4-9169-F5D7445C2665}" type="pres">
      <dgm:prSet presAssocID="{49957320-6F72-44DF-99B0-2E741F10A3B1}" presName="parentLin" presStyleCnt="0"/>
      <dgm:spPr/>
    </dgm:pt>
    <dgm:pt modelId="{0E84C2E3-97C3-421D-BDB5-39AEFAB724E9}" type="pres">
      <dgm:prSet presAssocID="{49957320-6F72-44DF-99B0-2E741F10A3B1}" presName="parentLeftMargin" presStyleLbl="node1" presStyleIdx="4" presStyleCnt="6"/>
      <dgm:spPr/>
    </dgm:pt>
    <dgm:pt modelId="{B05B2F5A-BFA0-42F3-8095-79185F4F6085}" type="pres">
      <dgm:prSet presAssocID="{49957320-6F72-44DF-99B0-2E741F10A3B1}" presName="parentText" presStyleLbl="node1" presStyleIdx="5" presStyleCnt="6">
        <dgm:presLayoutVars>
          <dgm:chMax val="0"/>
          <dgm:bulletEnabled val="1"/>
        </dgm:presLayoutVars>
      </dgm:prSet>
      <dgm:spPr/>
    </dgm:pt>
    <dgm:pt modelId="{212252F8-C247-4059-85B2-36F6AE352171}" type="pres">
      <dgm:prSet presAssocID="{49957320-6F72-44DF-99B0-2E741F10A3B1}" presName="negativeSpace" presStyleCnt="0"/>
      <dgm:spPr/>
    </dgm:pt>
    <dgm:pt modelId="{9EBB0C42-971E-43DD-93AA-2597458068F6}" type="pres">
      <dgm:prSet presAssocID="{49957320-6F72-44DF-99B0-2E741F10A3B1}" presName="childText" presStyleLbl="conFgAcc1" presStyleIdx="5" presStyleCnt="6">
        <dgm:presLayoutVars>
          <dgm:bulletEnabled val="1"/>
        </dgm:presLayoutVars>
      </dgm:prSet>
      <dgm:spPr/>
    </dgm:pt>
  </dgm:ptLst>
  <dgm:cxnLst>
    <dgm:cxn modelId="{A341B90D-16B0-4E5B-970B-B83D3E13B57E}" type="presOf" srcId="{EF58C91C-F74C-4D3E-AE9B-39302F2C84B5}" destId="{E68FA46C-0C88-445D-81B5-68CC99575C78}" srcOrd="1" destOrd="0" presId="urn:microsoft.com/office/officeart/2005/8/layout/list1"/>
    <dgm:cxn modelId="{6DBCD216-D585-481F-8C3A-A69EAD734265}" type="presOf" srcId="{2CBF2B74-F764-4288-8012-C9FE3565881A}" destId="{CD542352-DF7E-40C8-A9BF-5F44FA2672EA}" srcOrd="0" destOrd="0" presId="urn:microsoft.com/office/officeart/2005/8/layout/list1"/>
    <dgm:cxn modelId="{BD3FBE20-2C31-443C-9888-DD9DD21845A1}" type="presOf" srcId="{49957320-6F72-44DF-99B0-2E741F10A3B1}" destId="{B05B2F5A-BFA0-42F3-8095-79185F4F6085}" srcOrd="1" destOrd="0" presId="urn:microsoft.com/office/officeart/2005/8/layout/list1"/>
    <dgm:cxn modelId="{D30C4526-D840-4486-BC08-B79B997D1E9B}" type="presOf" srcId="{D2282904-8DF8-4A92-B734-9BC6BB90F378}" destId="{7CA1D77E-BF49-471A-AEC5-5F3A3BEC12F4}" srcOrd="0" destOrd="0" presId="urn:microsoft.com/office/officeart/2005/8/layout/list1"/>
    <dgm:cxn modelId="{341F6E29-F2C2-4947-9F0D-59AB6D897F99}" type="presOf" srcId="{EF58C91C-F74C-4D3E-AE9B-39302F2C84B5}" destId="{F8162302-74C9-4B65-8B96-3CE12EB47B94}" srcOrd="0" destOrd="0" presId="urn:microsoft.com/office/officeart/2005/8/layout/list1"/>
    <dgm:cxn modelId="{3B4BC036-113C-408A-B3F3-741633CD90AA}" srcId="{D17BBE00-D83D-42D9-A24D-07FCBD798A10}" destId="{2CBF2B74-F764-4288-8012-C9FE3565881A}" srcOrd="1" destOrd="0" parTransId="{3E98C1F6-1516-44E7-AA9F-7A8671576DE7}" sibTransId="{EE037EAA-EB17-4AAC-AC00-B4F46F16360B}"/>
    <dgm:cxn modelId="{898E2843-91DF-4158-9D52-A4947AC8F265}" type="presOf" srcId="{D17BBE00-D83D-42D9-A24D-07FCBD798A10}" destId="{A37E8DFF-B58C-43A5-A975-8EA45B88EB43}" srcOrd="0" destOrd="0" presId="urn:microsoft.com/office/officeart/2005/8/layout/list1"/>
    <dgm:cxn modelId="{CB395145-AC7C-48D2-A493-7BA491008905}" type="presOf" srcId="{74CE5715-FE5A-4B05-BA6E-D44012E921D3}" destId="{52000B1D-AB99-475F-BDD2-331FDD8CB80D}" srcOrd="1" destOrd="0" presId="urn:microsoft.com/office/officeart/2005/8/layout/list1"/>
    <dgm:cxn modelId="{135E2B4A-0E98-4129-B126-1D980DCFF8B4}" srcId="{D17BBE00-D83D-42D9-A24D-07FCBD798A10}" destId="{EDC5E708-364D-4163-9791-65AD06C19C26}" srcOrd="2" destOrd="0" parTransId="{CFF46A6A-61CA-4CD7-8DA4-00BDFDBB8AAC}" sibTransId="{C2C3AA16-8F4D-4DD2-8525-9D06AB273687}"/>
    <dgm:cxn modelId="{31E81C52-355D-4B40-8B0B-7916744A678A}" type="presOf" srcId="{2CBF2B74-F764-4288-8012-C9FE3565881A}" destId="{4C8743AB-70C7-498E-8D54-19E5205C87C3}" srcOrd="1" destOrd="0" presId="urn:microsoft.com/office/officeart/2005/8/layout/list1"/>
    <dgm:cxn modelId="{93C8B29B-0A53-4C71-906A-241BB8BC626A}" type="presOf" srcId="{EDC5E708-364D-4163-9791-65AD06C19C26}" destId="{8B83200D-87A5-49EE-B805-2C785617DF15}" srcOrd="1" destOrd="0" presId="urn:microsoft.com/office/officeart/2005/8/layout/list1"/>
    <dgm:cxn modelId="{432AE8AD-73CB-4C48-843F-6E97EB6C5DD8}" type="presOf" srcId="{D2282904-8DF8-4A92-B734-9BC6BB90F378}" destId="{32BE045A-58EF-4681-BCCC-5C47B8E6ED0E}" srcOrd="1" destOrd="0" presId="urn:microsoft.com/office/officeart/2005/8/layout/list1"/>
    <dgm:cxn modelId="{8269FEBF-1F61-4F05-97B9-E2C244C104D0}" type="presOf" srcId="{74CE5715-FE5A-4B05-BA6E-D44012E921D3}" destId="{5BAFAACB-B8AB-43D2-BDC0-D56E9DCB19CC}" srcOrd="0" destOrd="0" presId="urn:microsoft.com/office/officeart/2005/8/layout/list1"/>
    <dgm:cxn modelId="{011EFEC6-1CED-42E3-9015-567F91A3B145}" type="presOf" srcId="{EDC5E708-364D-4163-9791-65AD06C19C26}" destId="{16519E38-65A0-400B-BB6D-4AE52D6AFB88}" srcOrd="0" destOrd="0" presId="urn:microsoft.com/office/officeart/2005/8/layout/list1"/>
    <dgm:cxn modelId="{D5AF9DD9-8498-4470-BA65-0C13142DAF84}" type="presOf" srcId="{49957320-6F72-44DF-99B0-2E741F10A3B1}" destId="{0E84C2E3-97C3-421D-BDB5-39AEFAB724E9}" srcOrd="0" destOrd="0" presId="urn:microsoft.com/office/officeart/2005/8/layout/list1"/>
    <dgm:cxn modelId="{55D7A9E1-4FC7-43AC-A87B-2E4BE971FE92}" srcId="{D17BBE00-D83D-42D9-A24D-07FCBD798A10}" destId="{EF58C91C-F74C-4D3E-AE9B-39302F2C84B5}" srcOrd="4" destOrd="0" parTransId="{7AEAF9E6-A9B8-4922-BAFB-F9F2BA7AD329}" sibTransId="{1D7B2FA6-A843-4E6D-831E-A87A6F9C9FE6}"/>
    <dgm:cxn modelId="{8DC514E9-E9F3-4EEB-9439-6FF3D09EA753}" srcId="{D17BBE00-D83D-42D9-A24D-07FCBD798A10}" destId="{74CE5715-FE5A-4B05-BA6E-D44012E921D3}" srcOrd="3" destOrd="0" parTransId="{62685883-1E68-4029-8B9D-81B30EC79FEF}" sibTransId="{EFE6B7B0-BDCD-4880-BB99-A6C2FAE2A72C}"/>
    <dgm:cxn modelId="{EC4F99F4-0F0C-4826-970C-2560A5A20D1D}" srcId="{D17BBE00-D83D-42D9-A24D-07FCBD798A10}" destId="{49957320-6F72-44DF-99B0-2E741F10A3B1}" srcOrd="5" destOrd="0" parTransId="{1AE991BE-4A17-4501-B863-D337812914CE}" sibTransId="{F4C41759-C5D2-407B-B6F7-925D56756022}"/>
    <dgm:cxn modelId="{543BEFFF-6EA7-4328-9CE5-680C78789509}" srcId="{D17BBE00-D83D-42D9-A24D-07FCBD798A10}" destId="{D2282904-8DF8-4A92-B734-9BC6BB90F378}" srcOrd="0" destOrd="0" parTransId="{AC90810A-BAFB-45DA-A16F-3113FEF3AE3E}" sibTransId="{989FD59D-D39D-4E39-B51A-9C673E840A7B}"/>
    <dgm:cxn modelId="{306CF74E-9F50-4151-8F85-E5C9E80B8A3E}" type="presParOf" srcId="{A37E8DFF-B58C-43A5-A975-8EA45B88EB43}" destId="{4C5534FA-B912-4C0A-B735-F547DD0FA532}" srcOrd="0" destOrd="0" presId="urn:microsoft.com/office/officeart/2005/8/layout/list1"/>
    <dgm:cxn modelId="{5105D0F7-859E-4340-8BC5-7C86B86C4024}" type="presParOf" srcId="{4C5534FA-B912-4C0A-B735-F547DD0FA532}" destId="{7CA1D77E-BF49-471A-AEC5-5F3A3BEC12F4}" srcOrd="0" destOrd="0" presId="urn:microsoft.com/office/officeart/2005/8/layout/list1"/>
    <dgm:cxn modelId="{5E7206D4-42E4-475C-B931-B7FF2F442B3E}" type="presParOf" srcId="{4C5534FA-B912-4C0A-B735-F547DD0FA532}" destId="{32BE045A-58EF-4681-BCCC-5C47B8E6ED0E}" srcOrd="1" destOrd="0" presId="urn:microsoft.com/office/officeart/2005/8/layout/list1"/>
    <dgm:cxn modelId="{595B2D57-942F-48A4-8C1A-CDBB79E1CD90}" type="presParOf" srcId="{A37E8DFF-B58C-43A5-A975-8EA45B88EB43}" destId="{54D597FF-2EB2-4FF1-B3DE-1B457ECD47D3}" srcOrd="1" destOrd="0" presId="urn:microsoft.com/office/officeart/2005/8/layout/list1"/>
    <dgm:cxn modelId="{A920358D-1BA2-4412-B55F-19BA7898D77A}" type="presParOf" srcId="{A37E8DFF-B58C-43A5-A975-8EA45B88EB43}" destId="{131B3443-37E3-462E-954F-4D9348508629}" srcOrd="2" destOrd="0" presId="urn:microsoft.com/office/officeart/2005/8/layout/list1"/>
    <dgm:cxn modelId="{8A6C90BF-76EC-4F31-8F4B-CABAB2064D32}" type="presParOf" srcId="{A37E8DFF-B58C-43A5-A975-8EA45B88EB43}" destId="{87157456-4ADD-416C-8786-9050D1AE9932}" srcOrd="3" destOrd="0" presId="urn:microsoft.com/office/officeart/2005/8/layout/list1"/>
    <dgm:cxn modelId="{39C0CE44-13E5-4776-BA4D-EFEBA2B4D478}" type="presParOf" srcId="{A37E8DFF-B58C-43A5-A975-8EA45B88EB43}" destId="{D7B3E05E-C52E-44C8-BC17-88F407641137}" srcOrd="4" destOrd="0" presId="urn:microsoft.com/office/officeart/2005/8/layout/list1"/>
    <dgm:cxn modelId="{4245E638-B50E-4D6E-8A6F-E5DC7EB81771}" type="presParOf" srcId="{D7B3E05E-C52E-44C8-BC17-88F407641137}" destId="{CD542352-DF7E-40C8-A9BF-5F44FA2672EA}" srcOrd="0" destOrd="0" presId="urn:microsoft.com/office/officeart/2005/8/layout/list1"/>
    <dgm:cxn modelId="{8F1B69F0-40B3-4DF8-BE7F-C5107E1C83E8}" type="presParOf" srcId="{D7B3E05E-C52E-44C8-BC17-88F407641137}" destId="{4C8743AB-70C7-498E-8D54-19E5205C87C3}" srcOrd="1" destOrd="0" presId="urn:microsoft.com/office/officeart/2005/8/layout/list1"/>
    <dgm:cxn modelId="{F7D9254C-C2D2-49D3-9070-2B7068272A32}" type="presParOf" srcId="{A37E8DFF-B58C-43A5-A975-8EA45B88EB43}" destId="{57102865-09B2-4EE8-B485-3DFB25DB8312}" srcOrd="5" destOrd="0" presId="urn:microsoft.com/office/officeart/2005/8/layout/list1"/>
    <dgm:cxn modelId="{6F12C620-8866-44B4-912E-35DCB6DF72AC}" type="presParOf" srcId="{A37E8DFF-B58C-43A5-A975-8EA45B88EB43}" destId="{123E6625-5080-4F8D-8A3F-504CE0E911E9}" srcOrd="6" destOrd="0" presId="urn:microsoft.com/office/officeart/2005/8/layout/list1"/>
    <dgm:cxn modelId="{E61FD153-70EF-4EC2-9DB6-588827245ED1}" type="presParOf" srcId="{A37E8DFF-B58C-43A5-A975-8EA45B88EB43}" destId="{89925CF9-96E8-4B60-9EDC-358CF1CEAD90}" srcOrd="7" destOrd="0" presId="urn:microsoft.com/office/officeart/2005/8/layout/list1"/>
    <dgm:cxn modelId="{8AF78DC6-6C26-45AF-B7F0-75F350D6E62F}" type="presParOf" srcId="{A37E8DFF-B58C-43A5-A975-8EA45B88EB43}" destId="{9A81F527-C286-4C3B-837F-096A1C462F70}" srcOrd="8" destOrd="0" presId="urn:microsoft.com/office/officeart/2005/8/layout/list1"/>
    <dgm:cxn modelId="{FA6BFB71-38D0-4593-9808-EE4A613E5513}" type="presParOf" srcId="{9A81F527-C286-4C3B-837F-096A1C462F70}" destId="{16519E38-65A0-400B-BB6D-4AE52D6AFB88}" srcOrd="0" destOrd="0" presId="urn:microsoft.com/office/officeart/2005/8/layout/list1"/>
    <dgm:cxn modelId="{E57B31D0-0F35-4419-B1B6-7D229BCF8282}" type="presParOf" srcId="{9A81F527-C286-4C3B-837F-096A1C462F70}" destId="{8B83200D-87A5-49EE-B805-2C785617DF15}" srcOrd="1" destOrd="0" presId="urn:microsoft.com/office/officeart/2005/8/layout/list1"/>
    <dgm:cxn modelId="{3CE3FFCB-0A96-47BF-B9EC-E91F46A7B6BD}" type="presParOf" srcId="{A37E8DFF-B58C-43A5-A975-8EA45B88EB43}" destId="{89ACE101-5EC1-4FA7-B158-D8A9FF2782DD}" srcOrd="9" destOrd="0" presId="urn:microsoft.com/office/officeart/2005/8/layout/list1"/>
    <dgm:cxn modelId="{286F70C7-F51C-40FB-8B8B-5FACCE821BDD}" type="presParOf" srcId="{A37E8DFF-B58C-43A5-A975-8EA45B88EB43}" destId="{BB898ED5-4120-467D-B6C6-F9598820F824}" srcOrd="10" destOrd="0" presId="urn:microsoft.com/office/officeart/2005/8/layout/list1"/>
    <dgm:cxn modelId="{BB55424F-9D80-4744-8ADD-D58DA8D24C3B}" type="presParOf" srcId="{A37E8DFF-B58C-43A5-A975-8EA45B88EB43}" destId="{E72D6F3F-96CB-405C-BB10-2D9DF76DCCC4}" srcOrd="11" destOrd="0" presId="urn:microsoft.com/office/officeart/2005/8/layout/list1"/>
    <dgm:cxn modelId="{BA3A370A-E3B7-416A-B215-07198A40C84D}" type="presParOf" srcId="{A37E8DFF-B58C-43A5-A975-8EA45B88EB43}" destId="{EFA08292-5391-4966-B8F1-811563129786}" srcOrd="12" destOrd="0" presId="urn:microsoft.com/office/officeart/2005/8/layout/list1"/>
    <dgm:cxn modelId="{D2733EB5-8D2E-4F91-AC9E-58CB7D6EDCC6}" type="presParOf" srcId="{EFA08292-5391-4966-B8F1-811563129786}" destId="{5BAFAACB-B8AB-43D2-BDC0-D56E9DCB19CC}" srcOrd="0" destOrd="0" presId="urn:microsoft.com/office/officeart/2005/8/layout/list1"/>
    <dgm:cxn modelId="{BF75364B-ECF8-4883-ADCC-94F85A652F6C}" type="presParOf" srcId="{EFA08292-5391-4966-B8F1-811563129786}" destId="{52000B1D-AB99-475F-BDD2-331FDD8CB80D}" srcOrd="1" destOrd="0" presId="urn:microsoft.com/office/officeart/2005/8/layout/list1"/>
    <dgm:cxn modelId="{92A039F1-F141-44A4-B939-02412111F287}" type="presParOf" srcId="{A37E8DFF-B58C-43A5-A975-8EA45B88EB43}" destId="{32DBD504-4930-4243-A97F-686125BC3C4C}" srcOrd="13" destOrd="0" presId="urn:microsoft.com/office/officeart/2005/8/layout/list1"/>
    <dgm:cxn modelId="{F9706CD2-59CB-4DB3-A612-25BE8C18010A}" type="presParOf" srcId="{A37E8DFF-B58C-43A5-A975-8EA45B88EB43}" destId="{3E7BF9F8-304D-4EA0-9B20-60BE39D937D4}" srcOrd="14" destOrd="0" presId="urn:microsoft.com/office/officeart/2005/8/layout/list1"/>
    <dgm:cxn modelId="{C91B1DC9-E76C-4360-897C-9E2FF921467E}" type="presParOf" srcId="{A37E8DFF-B58C-43A5-A975-8EA45B88EB43}" destId="{87D166B0-783E-4DD8-A0D7-15712405E7AE}" srcOrd="15" destOrd="0" presId="urn:microsoft.com/office/officeart/2005/8/layout/list1"/>
    <dgm:cxn modelId="{306DC88B-BCC5-4F41-A884-756F2225A1BB}" type="presParOf" srcId="{A37E8DFF-B58C-43A5-A975-8EA45B88EB43}" destId="{7A9D2253-6CCB-4122-85F7-56369513C207}" srcOrd="16" destOrd="0" presId="urn:microsoft.com/office/officeart/2005/8/layout/list1"/>
    <dgm:cxn modelId="{AE3A5FB3-380F-400A-B6D4-00146155979C}" type="presParOf" srcId="{7A9D2253-6CCB-4122-85F7-56369513C207}" destId="{F8162302-74C9-4B65-8B96-3CE12EB47B94}" srcOrd="0" destOrd="0" presId="urn:microsoft.com/office/officeart/2005/8/layout/list1"/>
    <dgm:cxn modelId="{C62B6065-A90F-4CCB-B7E1-D9669748F9EA}" type="presParOf" srcId="{7A9D2253-6CCB-4122-85F7-56369513C207}" destId="{E68FA46C-0C88-445D-81B5-68CC99575C78}" srcOrd="1" destOrd="0" presId="urn:microsoft.com/office/officeart/2005/8/layout/list1"/>
    <dgm:cxn modelId="{BEBA86CF-94DC-4B81-9FDE-C099130F2EE2}" type="presParOf" srcId="{A37E8DFF-B58C-43A5-A975-8EA45B88EB43}" destId="{C551426F-3CC5-44AE-9D1F-E319CE0FDD2D}" srcOrd="17" destOrd="0" presId="urn:microsoft.com/office/officeart/2005/8/layout/list1"/>
    <dgm:cxn modelId="{3F47353B-5533-42D6-84BE-5FAE1F0DB712}" type="presParOf" srcId="{A37E8DFF-B58C-43A5-A975-8EA45B88EB43}" destId="{E7A3E4C1-FBCC-4098-BB39-74BD625FDF08}" srcOrd="18" destOrd="0" presId="urn:microsoft.com/office/officeart/2005/8/layout/list1"/>
    <dgm:cxn modelId="{6D042802-6EE8-4B96-9C7E-8ECF6632D475}" type="presParOf" srcId="{A37E8DFF-B58C-43A5-A975-8EA45B88EB43}" destId="{5AFAB885-F577-4285-A2AC-749C13AF7654}" srcOrd="19" destOrd="0" presId="urn:microsoft.com/office/officeart/2005/8/layout/list1"/>
    <dgm:cxn modelId="{1EBF43E4-D54D-4931-B2FA-312E59DB22B0}" type="presParOf" srcId="{A37E8DFF-B58C-43A5-A975-8EA45B88EB43}" destId="{8F7312A4-6349-45E4-9169-F5D7445C2665}" srcOrd="20" destOrd="0" presId="urn:microsoft.com/office/officeart/2005/8/layout/list1"/>
    <dgm:cxn modelId="{748BBE21-8572-46F5-A588-F7B334942314}" type="presParOf" srcId="{8F7312A4-6349-45E4-9169-F5D7445C2665}" destId="{0E84C2E3-97C3-421D-BDB5-39AEFAB724E9}" srcOrd="0" destOrd="0" presId="urn:microsoft.com/office/officeart/2005/8/layout/list1"/>
    <dgm:cxn modelId="{CF07D7E9-17D5-465F-A921-0E161A407613}" type="presParOf" srcId="{8F7312A4-6349-45E4-9169-F5D7445C2665}" destId="{B05B2F5A-BFA0-42F3-8095-79185F4F6085}" srcOrd="1" destOrd="0" presId="urn:microsoft.com/office/officeart/2005/8/layout/list1"/>
    <dgm:cxn modelId="{06B323CC-8A11-4699-97AE-D4623A32AB8A}" type="presParOf" srcId="{A37E8DFF-B58C-43A5-A975-8EA45B88EB43}" destId="{212252F8-C247-4059-85B2-36F6AE352171}" srcOrd="21" destOrd="0" presId="urn:microsoft.com/office/officeart/2005/8/layout/list1"/>
    <dgm:cxn modelId="{3AEE66F3-7267-44FC-8AD5-B89296AB8A6A}" type="presParOf" srcId="{A37E8DFF-B58C-43A5-A975-8EA45B88EB43}" destId="{9EBB0C42-971E-43DD-93AA-2597458068F6}" srcOrd="2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1B3443-37E3-462E-954F-4D9348508629}">
      <dsp:nvSpPr>
        <dsp:cNvPr id="0" name=""/>
        <dsp:cNvSpPr/>
      </dsp:nvSpPr>
      <dsp:spPr>
        <a:xfrm>
          <a:off x="0" y="177908"/>
          <a:ext cx="8128000" cy="5040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2BE045A-58EF-4681-BCCC-5C47B8E6ED0E}">
      <dsp:nvSpPr>
        <dsp:cNvPr id="0" name=""/>
        <dsp:cNvSpPr/>
      </dsp:nvSpPr>
      <dsp:spPr>
        <a:xfrm>
          <a:off x="406400" y="41733"/>
          <a:ext cx="5689600" cy="59040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1244600">
            <a:lnSpc>
              <a:spcPct val="90000"/>
            </a:lnSpc>
            <a:spcBef>
              <a:spcPct val="0"/>
            </a:spcBef>
            <a:spcAft>
              <a:spcPct val="35000"/>
            </a:spcAft>
            <a:buNone/>
          </a:pPr>
          <a:r>
            <a:rPr lang="en-IN" sz="2800" kern="1200" dirty="0"/>
            <a:t>Consumer </a:t>
          </a:r>
        </a:p>
      </dsp:txBody>
      <dsp:txXfrm>
        <a:off x="435221" y="70554"/>
        <a:ext cx="5631958" cy="532758"/>
      </dsp:txXfrm>
    </dsp:sp>
    <dsp:sp modelId="{123E6625-5080-4F8D-8A3F-504CE0E911E9}">
      <dsp:nvSpPr>
        <dsp:cNvPr id="0" name=""/>
        <dsp:cNvSpPr/>
      </dsp:nvSpPr>
      <dsp:spPr>
        <a:xfrm>
          <a:off x="0" y="1244133"/>
          <a:ext cx="8128000" cy="5040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C8743AB-70C7-498E-8D54-19E5205C87C3}">
      <dsp:nvSpPr>
        <dsp:cNvPr id="0" name=""/>
        <dsp:cNvSpPr/>
      </dsp:nvSpPr>
      <dsp:spPr>
        <a:xfrm>
          <a:off x="406400" y="948933"/>
          <a:ext cx="5689600" cy="59040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1244600">
            <a:lnSpc>
              <a:spcPct val="90000"/>
            </a:lnSpc>
            <a:spcBef>
              <a:spcPct val="0"/>
            </a:spcBef>
            <a:spcAft>
              <a:spcPct val="35000"/>
            </a:spcAft>
            <a:buNone/>
          </a:pPr>
          <a:r>
            <a:rPr lang="en-IN" sz="2800" kern="1200" dirty="0"/>
            <a:t>Merchant </a:t>
          </a:r>
        </a:p>
      </dsp:txBody>
      <dsp:txXfrm>
        <a:off x="435221" y="977754"/>
        <a:ext cx="5631958" cy="532758"/>
      </dsp:txXfrm>
    </dsp:sp>
    <dsp:sp modelId="{BB898ED5-4120-467D-B6C6-F9598820F824}">
      <dsp:nvSpPr>
        <dsp:cNvPr id="0" name=""/>
        <dsp:cNvSpPr/>
      </dsp:nvSpPr>
      <dsp:spPr>
        <a:xfrm>
          <a:off x="0" y="2151333"/>
          <a:ext cx="8128000" cy="5040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B83200D-87A5-49EE-B805-2C785617DF15}">
      <dsp:nvSpPr>
        <dsp:cNvPr id="0" name=""/>
        <dsp:cNvSpPr/>
      </dsp:nvSpPr>
      <dsp:spPr>
        <a:xfrm>
          <a:off x="406400" y="1856133"/>
          <a:ext cx="5689600" cy="59040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1244600">
            <a:lnSpc>
              <a:spcPct val="90000"/>
            </a:lnSpc>
            <a:spcBef>
              <a:spcPct val="0"/>
            </a:spcBef>
            <a:spcAft>
              <a:spcPct val="35000"/>
            </a:spcAft>
            <a:buNone/>
          </a:pPr>
          <a:r>
            <a:rPr lang="en-IN" sz="2800" kern="1200" dirty="0"/>
            <a:t>Processor</a:t>
          </a:r>
        </a:p>
      </dsp:txBody>
      <dsp:txXfrm>
        <a:off x="435221" y="1884954"/>
        <a:ext cx="5631958" cy="532758"/>
      </dsp:txXfrm>
    </dsp:sp>
    <dsp:sp modelId="{3E7BF9F8-304D-4EA0-9B20-60BE39D937D4}">
      <dsp:nvSpPr>
        <dsp:cNvPr id="0" name=""/>
        <dsp:cNvSpPr/>
      </dsp:nvSpPr>
      <dsp:spPr>
        <a:xfrm>
          <a:off x="0" y="3058533"/>
          <a:ext cx="8128000" cy="5040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2000B1D-AB99-475F-BDD2-331FDD8CB80D}">
      <dsp:nvSpPr>
        <dsp:cNvPr id="0" name=""/>
        <dsp:cNvSpPr/>
      </dsp:nvSpPr>
      <dsp:spPr>
        <a:xfrm>
          <a:off x="406400" y="2763333"/>
          <a:ext cx="5689600" cy="59040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1244600">
            <a:lnSpc>
              <a:spcPct val="90000"/>
            </a:lnSpc>
            <a:spcBef>
              <a:spcPct val="0"/>
            </a:spcBef>
            <a:spcAft>
              <a:spcPct val="35000"/>
            </a:spcAft>
            <a:buNone/>
          </a:pPr>
          <a:r>
            <a:rPr lang="en-IN" sz="2800" kern="1200" dirty="0"/>
            <a:t>Card Network</a:t>
          </a:r>
        </a:p>
      </dsp:txBody>
      <dsp:txXfrm>
        <a:off x="435221" y="2792154"/>
        <a:ext cx="5631958" cy="532758"/>
      </dsp:txXfrm>
    </dsp:sp>
    <dsp:sp modelId="{E7A3E4C1-FBCC-4098-BB39-74BD625FDF08}">
      <dsp:nvSpPr>
        <dsp:cNvPr id="0" name=""/>
        <dsp:cNvSpPr/>
      </dsp:nvSpPr>
      <dsp:spPr>
        <a:xfrm>
          <a:off x="0" y="3965733"/>
          <a:ext cx="8128000" cy="5040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68FA46C-0C88-445D-81B5-68CC99575C78}">
      <dsp:nvSpPr>
        <dsp:cNvPr id="0" name=""/>
        <dsp:cNvSpPr/>
      </dsp:nvSpPr>
      <dsp:spPr>
        <a:xfrm>
          <a:off x="406400" y="3670533"/>
          <a:ext cx="5689600" cy="59040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1244600">
            <a:lnSpc>
              <a:spcPct val="90000"/>
            </a:lnSpc>
            <a:spcBef>
              <a:spcPct val="0"/>
            </a:spcBef>
            <a:spcAft>
              <a:spcPct val="35000"/>
            </a:spcAft>
            <a:buNone/>
          </a:pPr>
          <a:r>
            <a:rPr lang="en-IN" sz="2800" kern="1200" dirty="0"/>
            <a:t>Consumer Bank</a:t>
          </a:r>
        </a:p>
      </dsp:txBody>
      <dsp:txXfrm>
        <a:off x="435221" y="3699354"/>
        <a:ext cx="5631958" cy="532758"/>
      </dsp:txXfrm>
    </dsp:sp>
    <dsp:sp modelId="{9EBB0C42-971E-43DD-93AA-2597458068F6}">
      <dsp:nvSpPr>
        <dsp:cNvPr id="0" name=""/>
        <dsp:cNvSpPr/>
      </dsp:nvSpPr>
      <dsp:spPr>
        <a:xfrm>
          <a:off x="0" y="4872933"/>
          <a:ext cx="8128000" cy="5040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05B2F5A-BFA0-42F3-8095-79185F4F6085}">
      <dsp:nvSpPr>
        <dsp:cNvPr id="0" name=""/>
        <dsp:cNvSpPr/>
      </dsp:nvSpPr>
      <dsp:spPr>
        <a:xfrm>
          <a:off x="406400" y="4577733"/>
          <a:ext cx="5689600" cy="59040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1244600">
            <a:lnSpc>
              <a:spcPct val="90000"/>
            </a:lnSpc>
            <a:spcBef>
              <a:spcPct val="0"/>
            </a:spcBef>
            <a:spcAft>
              <a:spcPct val="35000"/>
            </a:spcAft>
            <a:buNone/>
          </a:pPr>
          <a:r>
            <a:rPr lang="en-IN" sz="2800" kern="1200" dirty="0"/>
            <a:t>Back to merchant</a:t>
          </a:r>
        </a:p>
      </dsp:txBody>
      <dsp:txXfrm>
        <a:off x="435221" y="4606554"/>
        <a:ext cx="5631958" cy="532758"/>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08256A-9C6B-4FB5-99A5-85E086532E24}" type="datetimeFigureOut">
              <a:rPr lang="en-IN" smtClean="0"/>
              <a:t>03-12-2020</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1C05C9-FD0A-4B42-881C-1A2E97C925AD}" type="slidenum">
              <a:rPr lang="en-IN" smtClean="0"/>
              <a:t>‹#›</a:t>
            </a:fld>
            <a:endParaRPr lang="en-IN"/>
          </a:p>
        </p:txBody>
      </p:sp>
    </p:spTree>
    <p:extLst>
      <p:ext uri="{BB962C8B-B14F-4D97-AF65-F5344CB8AC3E}">
        <p14:creationId xmlns:p14="http://schemas.microsoft.com/office/powerpoint/2010/main" val="18134968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187006C1-5C3A-493E-977B-5A54B45C248D}" type="datetime1">
              <a:rPr lang="en-IN" smtClean="0"/>
              <a:t>03-12-2020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D6DB389E-0E6B-430F-9C1C-7260187C063C}" type="slidenum">
              <a:rPr lang="en-IN" smtClean="0"/>
              <a:t>‹#›</a:t>
            </a:fld>
            <a:endParaRPr lang="en-IN"/>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630919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B7AF6B5-323E-4FEA-923F-95E01724954D}" type="datetime1">
              <a:rPr lang="en-IN" smtClean="0"/>
              <a:t>03-12-2020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D6DB389E-0E6B-430F-9C1C-7260187C063C}" type="slidenum">
              <a:rPr lang="en-IN" smtClean="0"/>
              <a:t>‹#›</a:t>
            </a:fld>
            <a:endParaRPr lang="en-IN"/>
          </a:p>
        </p:txBody>
      </p:sp>
    </p:spTree>
    <p:extLst>
      <p:ext uri="{BB962C8B-B14F-4D97-AF65-F5344CB8AC3E}">
        <p14:creationId xmlns:p14="http://schemas.microsoft.com/office/powerpoint/2010/main" val="21214692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C237986-F9F2-4A47-A3C6-2FC64A449702}" type="datetime1">
              <a:rPr lang="en-IN" smtClean="0"/>
              <a:t>03-12-2020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D6DB389E-0E6B-430F-9C1C-7260187C063C}" type="slidenum">
              <a:rPr lang="en-IN" smtClean="0"/>
              <a:t>‹#›</a:t>
            </a:fld>
            <a:endParaRPr lang="en-IN"/>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11987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1888279-198A-4479-8B3A-AA9C91ACC630}" type="datetime1">
              <a:rPr lang="en-IN" smtClean="0"/>
              <a:t>03-12-2020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D6DB389E-0E6B-430F-9C1C-7260187C063C}" type="slidenum">
              <a:rPr lang="en-IN" smtClean="0"/>
              <a:t>‹#›</a:t>
            </a:fld>
            <a:endParaRPr lang="en-IN"/>
          </a:p>
        </p:txBody>
      </p:sp>
    </p:spTree>
    <p:extLst>
      <p:ext uri="{BB962C8B-B14F-4D97-AF65-F5344CB8AC3E}">
        <p14:creationId xmlns:p14="http://schemas.microsoft.com/office/powerpoint/2010/main" val="37715905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BD562E1-7CA9-41A5-BFBC-20266C594899}" type="datetime1">
              <a:rPr lang="en-IN" smtClean="0"/>
              <a:t>03-12-2020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D6DB389E-0E6B-430F-9C1C-7260187C063C}" type="slidenum">
              <a:rPr lang="en-IN" smtClean="0"/>
              <a:t>‹#›</a:t>
            </a:fld>
            <a:endParaRPr lang="en-IN"/>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824296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CCEF26E-69DD-4C43-A6F6-B576EF6FC1C1}" type="datetime1">
              <a:rPr lang="en-IN" smtClean="0"/>
              <a:t>03-12-2020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D6DB389E-0E6B-430F-9C1C-7260187C063C}" type="slidenum">
              <a:rPr lang="en-IN" smtClean="0"/>
              <a:t>‹#›</a:t>
            </a:fld>
            <a:endParaRPr lang="en-IN"/>
          </a:p>
        </p:txBody>
      </p:sp>
    </p:spTree>
    <p:extLst>
      <p:ext uri="{BB962C8B-B14F-4D97-AF65-F5344CB8AC3E}">
        <p14:creationId xmlns:p14="http://schemas.microsoft.com/office/powerpoint/2010/main" val="6959123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Click to 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4A9DC6E-51F1-482A-9227-3C791490AF1C}" type="datetime1">
              <a:rPr lang="en-IN" smtClean="0"/>
              <a:t>03-12-2020</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D6DB389E-0E6B-430F-9C1C-7260187C063C}" type="slidenum">
              <a:rPr lang="en-IN" smtClean="0"/>
              <a:t>‹#›</a:t>
            </a:fld>
            <a:endParaRPr lang="en-IN"/>
          </a:p>
        </p:txBody>
      </p:sp>
    </p:spTree>
    <p:extLst>
      <p:ext uri="{BB962C8B-B14F-4D97-AF65-F5344CB8AC3E}">
        <p14:creationId xmlns:p14="http://schemas.microsoft.com/office/powerpoint/2010/main" val="21057942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40FE6A4-D996-41CB-BD8D-C3D42CEAA26F}" type="datetime1">
              <a:rPr lang="en-IN" smtClean="0"/>
              <a:t>03-12-2020</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D6DB389E-0E6B-430F-9C1C-7260187C063C}" type="slidenum">
              <a:rPr lang="en-IN" smtClean="0"/>
              <a:t>‹#›</a:t>
            </a:fld>
            <a:endParaRPr lang="en-IN"/>
          </a:p>
        </p:txBody>
      </p:sp>
    </p:spTree>
    <p:extLst>
      <p:ext uri="{BB962C8B-B14F-4D97-AF65-F5344CB8AC3E}">
        <p14:creationId xmlns:p14="http://schemas.microsoft.com/office/powerpoint/2010/main" val="24521200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A758E7-98C3-4745-B84F-68149FFCE7AF}" type="datetime1">
              <a:rPr lang="en-IN" smtClean="0"/>
              <a:t>03-12-2020</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D6DB389E-0E6B-430F-9C1C-7260187C063C}" type="slidenum">
              <a:rPr lang="en-IN" smtClean="0"/>
              <a:t>‹#›</a:t>
            </a:fld>
            <a:endParaRPr lang="en-IN"/>
          </a:p>
        </p:txBody>
      </p:sp>
    </p:spTree>
    <p:extLst>
      <p:ext uri="{BB962C8B-B14F-4D97-AF65-F5344CB8AC3E}">
        <p14:creationId xmlns:p14="http://schemas.microsoft.com/office/powerpoint/2010/main" val="15959596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B4242A6-4EF1-4740-9AB9-4C8549D37E8A}" type="datetime1">
              <a:rPr lang="en-IN" smtClean="0"/>
              <a:t>03-12-2020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D6DB389E-0E6B-430F-9C1C-7260187C063C}" type="slidenum">
              <a:rPr lang="en-IN" smtClean="0"/>
              <a:t>‹#›</a:t>
            </a:fld>
            <a:endParaRPr lang="en-IN"/>
          </a:p>
        </p:txBody>
      </p:sp>
    </p:spTree>
    <p:extLst>
      <p:ext uri="{BB962C8B-B14F-4D97-AF65-F5344CB8AC3E}">
        <p14:creationId xmlns:p14="http://schemas.microsoft.com/office/powerpoint/2010/main" val="22323276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450411E-898D-438D-94B0-3699ABE9B7CC}" type="datetime1">
              <a:rPr lang="en-IN" smtClean="0"/>
              <a:t>03-12-2020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D6DB389E-0E6B-430F-9C1C-7260187C063C}" type="slidenum">
              <a:rPr lang="en-IN" smtClean="0"/>
              <a:t>‹#›</a:t>
            </a:fld>
            <a:endParaRPr lang="en-IN"/>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537467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15FC8925-466C-4501-95F5-7B8D922BCEC2}" type="datetime1">
              <a:rPr lang="en-IN" smtClean="0"/>
              <a:t>03-12-2020</a:t>
            </a:fld>
            <a:endParaRPr lang="en-IN"/>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IN"/>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D6DB389E-0E6B-430F-9C1C-7260187C063C}" type="slidenum">
              <a:rPr lang="en-IN" smtClean="0"/>
              <a:t>‹#›</a:t>
            </a:fld>
            <a:endParaRPr lang="en-IN"/>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72790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3" Type="http://schemas.openxmlformats.org/officeDocument/2006/relationships/hyperlink" Target="http://www.overture.com/" TargetMode="External"/><Relationship Id="rId2" Type="http://schemas.openxmlformats.org/officeDocument/2006/relationships/hyperlink" Target="http://www.google.com/ads" TargetMode="Externa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6.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128.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129.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7.xml"/></Relationships>
</file>

<file path=ppt/slides/_rels/slide131.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7.xml"/></Relationships>
</file>

<file path=ppt/slides/_rels/slide132.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7.xml"/></Relationships>
</file>

<file path=ppt/slides/_rels/slide133.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7.xml"/></Relationships>
</file>

<file path=ppt/slides/_rels/slide134.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7.xml"/></Relationships>
</file>

<file path=ppt/slides/_rels/slide135.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7.xml"/></Relationships>
</file>

<file path=ppt/slides/_rels/slide136.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7.xml"/></Relationships>
</file>

<file path=ppt/slides/_rels/slide137.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8.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7.xml"/></Relationships>
</file>

<file path=ppt/slides/_rels/slide149.xml.rels><?xml version="1.0" encoding="UTF-8" standalone="yes"?>
<Relationships xmlns="http://schemas.openxmlformats.org/package/2006/relationships"><Relationship Id="rId2" Type="http://schemas.openxmlformats.org/officeDocument/2006/relationships/image" Target="../media/image7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2" Type="http://schemas.openxmlformats.org/officeDocument/2006/relationships/image" Target="../media/image73.jpeg"/><Relationship Id="rId1" Type="http://schemas.openxmlformats.org/officeDocument/2006/relationships/slideLayout" Target="../slideLayouts/slideLayout7.xml"/></Relationships>
</file>

<file path=ppt/slides/_rels/slide151.xml.rels><?xml version="1.0" encoding="UTF-8" standalone="yes"?>
<Relationships xmlns="http://schemas.openxmlformats.org/package/2006/relationships"><Relationship Id="rId2" Type="http://schemas.openxmlformats.org/officeDocument/2006/relationships/image" Target="../media/image74.jpeg"/><Relationship Id="rId1" Type="http://schemas.openxmlformats.org/officeDocument/2006/relationships/slideLayout" Target="../slideLayouts/slideLayout7.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2" Type="http://schemas.openxmlformats.org/officeDocument/2006/relationships/image" Target="../media/image75.jpeg"/><Relationship Id="rId1" Type="http://schemas.openxmlformats.org/officeDocument/2006/relationships/slideLayout" Target="../slideLayouts/slideLayout7.xml"/></Relationships>
</file>

<file path=ppt/slides/_rels/slide154.xml.rels><?xml version="1.0" encoding="UTF-8" standalone="yes"?>
<Relationships xmlns="http://schemas.openxmlformats.org/package/2006/relationships"><Relationship Id="rId2" Type="http://schemas.openxmlformats.org/officeDocument/2006/relationships/image" Target="../media/image76.jpeg"/><Relationship Id="rId1" Type="http://schemas.openxmlformats.org/officeDocument/2006/relationships/slideLayout" Target="../slideLayouts/slideLayout7.xml"/></Relationships>
</file>

<file path=ppt/slides/_rels/slide155.xml.rels><?xml version="1.0" encoding="UTF-8" standalone="yes"?>
<Relationships xmlns="http://schemas.openxmlformats.org/package/2006/relationships"><Relationship Id="rId2" Type="http://schemas.openxmlformats.org/officeDocument/2006/relationships/image" Target="../media/image77.jpeg"/><Relationship Id="rId1" Type="http://schemas.openxmlformats.org/officeDocument/2006/relationships/slideLayout" Target="../slideLayouts/slideLayout7.xml"/></Relationships>
</file>

<file path=ppt/slides/_rels/slide156.xml.rels><?xml version="1.0" encoding="UTF-8" standalone="yes"?>
<Relationships xmlns="http://schemas.openxmlformats.org/package/2006/relationships"><Relationship Id="rId2" Type="http://schemas.openxmlformats.org/officeDocument/2006/relationships/image" Target="../media/image78.jpeg"/><Relationship Id="rId1" Type="http://schemas.openxmlformats.org/officeDocument/2006/relationships/slideLayout" Target="../slideLayouts/slideLayout7.xml"/></Relationships>
</file>

<file path=ppt/slides/_rels/slide157.xml.rels><?xml version="1.0" encoding="UTF-8" standalone="yes"?>
<Relationships xmlns="http://schemas.openxmlformats.org/package/2006/relationships"><Relationship Id="rId2" Type="http://schemas.openxmlformats.org/officeDocument/2006/relationships/image" Target="../media/image79.jpeg"/><Relationship Id="rId1" Type="http://schemas.openxmlformats.org/officeDocument/2006/relationships/slideLayout" Target="../slideLayouts/slideLayout7.xml"/></Relationships>
</file>

<file path=ppt/slides/_rels/slide158.xml.rels><?xml version="1.0" encoding="UTF-8" standalone="yes"?>
<Relationships xmlns="http://schemas.openxmlformats.org/package/2006/relationships"><Relationship Id="rId2" Type="http://schemas.openxmlformats.org/officeDocument/2006/relationships/image" Target="../media/image80.jpeg"/><Relationship Id="rId1" Type="http://schemas.openxmlformats.org/officeDocument/2006/relationships/slideLayout" Target="../slideLayouts/slideLayout7.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1.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7.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7.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7.xml"/></Relationships>
</file>

<file path=ppt/slides/_rels/slide197.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7.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hyperlink" Target="https://www.investopedia.com/terms/e/ecommerce.asp" TargetMode="External"/><Relationship Id="rId2" Type="http://schemas.openxmlformats.org/officeDocument/2006/relationships/hyperlink" Target="https://www.investopedia.com/terms/p/public-key.asp" TargetMode="Externa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hyperlink" Target="https://www.investopedia.com/terms/b/bankruptcy.asp" TargetMode="Externa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hyperlink" Target="https://whatis.techtarget.com/definition/point-of-sale-terminal-POS-terminal" TargetMode="Externa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hyperlink" Target="https://searchhrsoftware.techtarget.com/definition/employee-onboarding-and-offboarding" TargetMode="Externa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hyperlink" Target="https://www.investopedia.com/terms/p/payment.asp" TargetMode="Externa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44236F-11CB-40CC-A05D-26E0F8989194}"/>
              </a:ext>
            </a:extLst>
          </p:cNvPr>
          <p:cNvSpPr>
            <a:spLocks noGrp="1"/>
          </p:cNvSpPr>
          <p:nvPr>
            <p:ph type="ctrTitle"/>
          </p:nvPr>
        </p:nvSpPr>
        <p:spPr/>
        <p:txBody>
          <a:bodyPr/>
          <a:lstStyle/>
          <a:p>
            <a:r>
              <a:rPr lang="en-IN" dirty="0"/>
              <a:t>E-COMMERCE AND DIGI MARKETING</a:t>
            </a:r>
          </a:p>
        </p:txBody>
      </p:sp>
      <p:sp>
        <p:nvSpPr>
          <p:cNvPr id="3" name="Subtitle 2">
            <a:extLst>
              <a:ext uri="{FF2B5EF4-FFF2-40B4-BE49-F238E27FC236}">
                <a16:creationId xmlns:a16="http://schemas.microsoft.com/office/drawing/2014/main" id="{9836A3F4-1CEC-4B34-A9D7-5F78B9E91DA4}"/>
              </a:ext>
            </a:extLst>
          </p:cNvPr>
          <p:cNvSpPr>
            <a:spLocks noGrp="1"/>
          </p:cNvSpPr>
          <p:nvPr>
            <p:ph type="subTitle" idx="1"/>
          </p:nvPr>
        </p:nvSpPr>
        <p:spPr/>
        <p:txBody>
          <a:bodyPr/>
          <a:lstStyle/>
          <a:p>
            <a:r>
              <a:rPr lang="en-IN" dirty="0"/>
              <a:t>Dr Rakhi Bhattacharya</a:t>
            </a:r>
          </a:p>
        </p:txBody>
      </p:sp>
      <p:sp>
        <p:nvSpPr>
          <p:cNvPr id="4" name="Slide Number Placeholder 3">
            <a:extLst>
              <a:ext uri="{FF2B5EF4-FFF2-40B4-BE49-F238E27FC236}">
                <a16:creationId xmlns:a16="http://schemas.microsoft.com/office/drawing/2014/main" id="{4BCA653D-B8EB-43D1-B6CF-EE09FB169B22}"/>
              </a:ext>
            </a:extLst>
          </p:cNvPr>
          <p:cNvSpPr>
            <a:spLocks noGrp="1"/>
          </p:cNvSpPr>
          <p:nvPr>
            <p:ph type="sldNum" sz="quarter" idx="12"/>
          </p:nvPr>
        </p:nvSpPr>
        <p:spPr/>
        <p:txBody>
          <a:bodyPr/>
          <a:lstStyle/>
          <a:p>
            <a:fld id="{D6DB389E-0E6B-430F-9C1C-7260187C063C}" type="slidenum">
              <a:rPr lang="en-IN" smtClean="0"/>
              <a:t>1</a:t>
            </a:fld>
            <a:endParaRPr lang="en-IN"/>
          </a:p>
        </p:txBody>
      </p:sp>
    </p:spTree>
    <p:extLst>
      <p:ext uri="{BB962C8B-B14F-4D97-AF65-F5344CB8AC3E}">
        <p14:creationId xmlns:p14="http://schemas.microsoft.com/office/powerpoint/2010/main" val="33860147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6AAC82-E5D3-4A76-9AF3-016A33B73CFC}"/>
              </a:ext>
            </a:extLst>
          </p:cNvPr>
          <p:cNvSpPr>
            <a:spLocks noGrp="1"/>
          </p:cNvSpPr>
          <p:nvPr>
            <p:ph type="title"/>
          </p:nvPr>
        </p:nvSpPr>
        <p:spPr/>
        <p:txBody>
          <a:bodyPr/>
          <a:lstStyle/>
          <a:p>
            <a:r>
              <a:rPr lang="en-IN" dirty="0"/>
              <a:t>ENCRYPTION</a:t>
            </a:r>
          </a:p>
        </p:txBody>
      </p:sp>
      <p:pic>
        <p:nvPicPr>
          <p:cNvPr id="4" name="Content Placeholder 3">
            <a:extLst>
              <a:ext uri="{FF2B5EF4-FFF2-40B4-BE49-F238E27FC236}">
                <a16:creationId xmlns:a16="http://schemas.microsoft.com/office/drawing/2014/main" id="{FE1829FE-0AC6-4AAC-BEBC-384593AF5F36}"/>
              </a:ext>
            </a:extLst>
          </p:cNvPr>
          <p:cNvPicPr>
            <a:picLocks noGrp="1" noChangeAspect="1"/>
          </p:cNvPicPr>
          <p:nvPr>
            <p:ph idx="1"/>
          </p:nvPr>
        </p:nvPicPr>
        <p:blipFill rotWithShape="1">
          <a:blip r:embed="rId2"/>
          <a:srcRect t="15266"/>
          <a:stretch/>
        </p:blipFill>
        <p:spPr>
          <a:xfrm>
            <a:off x="0" y="172278"/>
            <a:ext cx="12192000" cy="6685722"/>
          </a:xfrm>
          <a:prstGeom prst="rect">
            <a:avLst/>
          </a:prstGeom>
        </p:spPr>
      </p:pic>
      <p:sp>
        <p:nvSpPr>
          <p:cNvPr id="3" name="Slide Number Placeholder 2">
            <a:extLst>
              <a:ext uri="{FF2B5EF4-FFF2-40B4-BE49-F238E27FC236}">
                <a16:creationId xmlns:a16="http://schemas.microsoft.com/office/drawing/2014/main" id="{4B858279-EDE0-48CA-9700-BF8004680EB9}"/>
              </a:ext>
            </a:extLst>
          </p:cNvPr>
          <p:cNvSpPr>
            <a:spLocks noGrp="1"/>
          </p:cNvSpPr>
          <p:nvPr>
            <p:ph type="sldNum" sz="quarter" idx="12"/>
          </p:nvPr>
        </p:nvSpPr>
        <p:spPr/>
        <p:txBody>
          <a:bodyPr/>
          <a:lstStyle/>
          <a:p>
            <a:fld id="{D6DB389E-0E6B-430F-9C1C-7260187C063C}" type="slidenum">
              <a:rPr lang="en-IN" smtClean="0"/>
              <a:t>10</a:t>
            </a:fld>
            <a:endParaRPr lang="en-IN"/>
          </a:p>
        </p:txBody>
      </p:sp>
    </p:spTree>
    <p:extLst>
      <p:ext uri="{BB962C8B-B14F-4D97-AF65-F5344CB8AC3E}">
        <p14:creationId xmlns:p14="http://schemas.microsoft.com/office/powerpoint/2010/main" val="226989672"/>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6DC0EE-046C-48A0-8EC3-0F399F7F88E3}"/>
              </a:ext>
            </a:extLst>
          </p:cNvPr>
          <p:cNvSpPr>
            <a:spLocks noGrp="1"/>
          </p:cNvSpPr>
          <p:nvPr>
            <p:ph type="title"/>
          </p:nvPr>
        </p:nvSpPr>
        <p:spPr/>
        <p:txBody>
          <a:bodyPr/>
          <a:lstStyle/>
          <a:p>
            <a:r>
              <a:rPr lang="en-IN" dirty="0"/>
              <a:t>Introduction to digital marketing</a:t>
            </a:r>
          </a:p>
        </p:txBody>
      </p:sp>
      <p:sp>
        <p:nvSpPr>
          <p:cNvPr id="3" name="Content Placeholder 2">
            <a:extLst>
              <a:ext uri="{FF2B5EF4-FFF2-40B4-BE49-F238E27FC236}">
                <a16:creationId xmlns:a16="http://schemas.microsoft.com/office/drawing/2014/main" id="{51D7649F-0F03-45E9-82DE-FE03DBEFA9DD}"/>
              </a:ext>
            </a:extLst>
          </p:cNvPr>
          <p:cNvSpPr>
            <a:spLocks noGrp="1"/>
          </p:cNvSpPr>
          <p:nvPr>
            <p:ph idx="1"/>
          </p:nvPr>
        </p:nvSpPr>
        <p:spPr/>
        <p:txBody>
          <a:bodyPr/>
          <a:lstStyle/>
          <a:p>
            <a:r>
              <a:rPr lang="en-IN" sz="2800" dirty="0"/>
              <a:t>Digital Marketing refers to the advertisement delivered through digital channels such as search engines, websites, social media, email and mobile apps.</a:t>
            </a:r>
          </a:p>
          <a:p>
            <a:r>
              <a:rPr lang="en-IN" sz="2800" dirty="0"/>
              <a:t>It is the process of marketing a brand using the internet. Hence digital marketing encompasses all the activities a business </a:t>
            </a:r>
            <a:r>
              <a:rPr lang="en-IN" sz="2800" dirty="0" err="1"/>
              <a:t>onducts</a:t>
            </a:r>
            <a:r>
              <a:rPr lang="en-IN" sz="2800" dirty="0"/>
              <a:t> via worldwide web with the aim of attracting new business, retaining current business and developing its brand identity.</a:t>
            </a:r>
          </a:p>
          <a:p>
            <a:endParaRPr lang="en-IN" dirty="0"/>
          </a:p>
        </p:txBody>
      </p:sp>
      <p:sp>
        <p:nvSpPr>
          <p:cNvPr id="4" name="Slide Number Placeholder 3">
            <a:extLst>
              <a:ext uri="{FF2B5EF4-FFF2-40B4-BE49-F238E27FC236}">
                <a16:creationId xmlns:a16="http://schemas.microsoft.com/office/drawing/2014/main" id="{EFEA7535-DEA0-4170-9CBF-A471BE1465A5}"/>
              </a:ext>
            </a:extLst>
          </p:cNvPr>
          <p:cNvSpPr>
            <a:spLocks noGrp="1"/>
          </p:cNvSpPr>
          <p:nvPr>
            <p:ph type="sldNum" sz="quarter" idx="12"/>
          </p:nvPr>
        </p:nvSpPr>
        <p:spPr/>
        <p:txBody>
          <a:bodyPr/>
          <a:lstStyle/>
          <a:p>
            <a:fld id="{D6DB389E-0E6B-430F-9C1C-7260187C063C}" type="slidenum">
              <a:rPr lang="en-IN" smtClean="0"/>
              <a:t>100</a:t>
            </a:fld>
            <a:endParaRPr lang="en-IN"/>
          </a:p>
        </p:txBody>
      </p:sp>
    </p:spTree>
    <p:extLst>
      <p:ext uri="{BB962C8B-B14F-4D97-AF65-F5344CB8AC3E}">
        <p14:creationId xmlns:p14="http://schemas.microsoft.com/office/powerpoint/2010/main" val="1363863517"/>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78E5D4-41FA-4355-8DFF-05EA25E7ECC1}"/>
              </a:ext>
            </a:extLst>
          </p:cNvPr>
          <p:cNvSpPr>
            <a:spLocks noGrp="1"/>
          </p:cNvSpPr>
          <p:nvPr>
            <p:ph type="title"/>
          </p:nvPr>
        </p:nvSpPr>
        <p:spPr/>
        <p:txBody>
          <a:bodyPr/>
          <a:lstStyle/>
          <a:p>
            <a:r>
              <a:rPr lang="en-IN" dirty="0"/>
              <a:t>Benefit of digital marketing</a:t>
            </a:r>
          </a:p>
        </p:txBody>
      </p:sp>
      <p:sp>
        <p:nvSpPr>
          <p:cNvPr id="3" name="Content Placeholder 2">
            <a:extLst>
              <a:ext uri="{FF2B5EF4-FFF2-40B4-BE49-F238E27FC236}">
                <a16:creationId xmlns:a16="http://schemas.microsoft.com/office/drawing/2014/main" id="{D32E8814-69C0-4808-8195-1AB7441EE6A7}"/>
              </a:ext>
            </a:extLst>
          </p:cNvPr>
          <p:cNvSpPr>
            <a:spLocks noGrp="1"/>
          </p:cNvSpPr>
          <p:nvPr>
            <p:ph idx="1"/>
          </p:nvPr>
        </p:nvSpPr>
        <p:spPr/>
        <p:txBody>
          <a:bodyPr/>
          <a:lstStyle/>
          <a:p>
            <a:r>
              <a:rPr lang="en-IN" sz="2800" dirty="0"/>
              <a:t>Reach</a:t>
            </a:r>
          </a:p>
          <a:p>
            <a:r>
              <a:rPr lang="en-IN" sz="2800" dirty="0"/>
              <a:t>Scope</a:t>
            </a:r>
          </a:p>
          <a:p>
            <a:r>
              <a:rPr lang="en-IN" sz="2800" dirty="0"/>
              <a:t>Interactivity</a:t>
            </a:r>
          </a:p>
          <a:p>
            <a:r>
              <a:rPr lang="en-IN" sz="2800" dirty="0"/>
              <a:t>Immediacy</a:t>
            </a:r>
          </a:p>
          <a:p>
            <a:endParaRPr lang="en-IN" dirty="0"/>
          </a:p>
        </p:txBody>
      </p:sp>
      <p:sp>
        <p:nvSpPr>
          <p:cNvPr id="4" name="Slide Number Placeholder 3">
            <a:extLst>
              <a:ext uri="{FF2B5EF4-FFF2-40B4-BE49-F238E27FC236}">
                <a16:creationId xmlns:a16="http://schemas.microsoft.com/office/drawing/2014/main" id="{5D2EEDCA-B1BB-4861-86D6-8E69321CB183}"/>
              </a:ext>
            </a:extLst>
          </p:cNvPr>
          <p:cNvSpPr>
            <a:spLocks noGrp="1"/>
          </p:cNvSpPr>
          <p:nvPr>
            <p:ph type="sldNum" sz="quarter" idx="12"/>
          </p:nvPr>
        </p:nvSpPr>
        <p:spPr/>
        <p:txBody>
          <a:bodyPr/>
          <a:lstStyle/>
          <a:p>
            <a:fld id="{D6DB389E-0E6B-430F-9C1C-7260187C063C}" type="slidenum">
              <a:rPr lang="en-IN" smtClean="0"/>
              <a:t>101</a:t>
            </a:fld>
            <a:endParaRPr lang="en-IN"/>
          </a:p>
        </p:txBody>
      </p:sp>
    </p:spTree>
    <p:extLst>
      <p:ext uri="{BB962C8B-B14F-4D97-AF65-F5344CB8AC3E}">
        <p14:creationId xmlns:p14="http://schemas.microsoft.com/office/powerpoint/2010/main" val="3348116075"/>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2D9F53-FF63-4C68-9E82-C93EC4D2BE5F}"/>
              </a:ext>
            </a:extLst>
          </p:cNvPr>
          <p:cNvSpPr>
            <a:spLocks noGrp="1"/>
          </p:cNvSpPr>
          <p:nvPr>
            <p:ph type="title"/>
          </p:nvPr>
        </p:nvSpPr>
        <p:spPr/>
        <p:txBody>
          <a:bodyPr/>
          <a:lstStyle/>
          <a:p>
            <a:r>
              <a:rPr lang="en-IN" dirty="0"/>
              <a:t>Disadvantages of online marketing</a:t>
            </a:r>
          </a:p>
        </p:txBody>
      </p:sp>
      <p:sp>
        <p:nvSpPr>
          <p:cNvPr id="3" name="Content Placeholder 2">
            <a:extLst>
              <a:ext uri="{FF2B5EF4-FFF2-40B4-BE49-F238E27FC236}">
                <a16:creationId xmlns:a16="http://schemas.microsoft.com/office/drawing/2014/main" id="{F031DF53-841B-45A5-BCE3-EA499FD7AAB1}"/>
              </a:ext>
            </a:extLst>
          </p:cNvPr>
          <p:cNvSpPr>
            <a:spLocks noGrp="1"/>
          </p:cNvSpPr>
          <p:nvPr>
            <p:ph idx="1"/>
          </p:nvPr>
        </p:nvSpPr>
        <p:spPr/>
        <p:txBody>
          <a:bodyPr/>
          <a:lstStyle/>
          <a:p>
            <a:pPr>
              <a:buFont typeface="Wingdings" panose="05000000000000000000" pitchFamily="2" charset="2"/>
              <a:buChar char="§"/>
            </a:pPr>
            <a:r>
              <a:rPr lang="en-IN" sz="4400" dirty="0"/>
              <a:t>outdated information</a:t>
            </a:r>
          </a:p>
          <a:p>
            <a:pPr>
              <a:buFont typeface="Wingdings" panose="05000000000000000000" pitchFamily="2" charset="2"/>
              <a:buChar char="§"/>
            </a:pPr>
            <a:r>
              <a:rPr lang="en-IN" sz="4400" dirty="0"/>
              <a:t>Web visitors expect something for free. So you need to have offer available for free.</a:t>
            </a:r>
          </a:p>
          <a:p>
            <a:pPr>
              <a:buFont typeface="Wingdings" panose="05000000000000000000" pitchFamily="2" charset="2"/>
              <a:buChar char="§"/>
            </a:pPr>
            <a:r>
              <a:rPr lang="en-IN" sz="4400" dirty="0"/>
              <a:t>There are lot of competition in the market</a:t>
            </a:r>
          </a:p>
          <a:p>
            <a:endParaRPr lang="en-IN" dirty="0"/>
          </a:p>
        </p:txBody>
      </p:sp>
      <p:sp>
        <p:nvSpPr>
          <p:cNvPr id="4" name="Slide Number Placeholder 3">
            <a:extLst>
              <a:ext uri="{FF2B5EF4-FFF2-40B4-BE49-F238E27FC236}">
                <a16:creationId xmlns:a16="http://schemas.microsoft.com/office/drawing/2014/main" id="{797CC68E-0929-4015-AF0F-2EF6F2BF8A6B}"/>
              </a:ext>
            </a:extLst>
          </p:cNvPr>
          <p:cNvSpPr>
            <a:spLocks noGrp="1"/>
          </p:cNvSpPr>
          <p:nvPr>
            <p:ph type="sldNum" sz="quarter" idx="12"/>
          </p:nvPr>
        </p:nvSpPr>
        <p:spPr/>
        <p:txBody>
          <a:bodyPr/>
          <a:lstStyle/>
          <a:p>
            <a:fld id="{D6DB389E-0E6B-430F-9C1C-7260187C063C}" type="slidenum">
              <a:rPr lang="en-IN" smtClean="0"/>
              <a:t>102</a:t>
            </a:fld>
            <a:endParaRPr lang="en-IN"/>
          </a:p>
        </p:txBody>
      </p:sp>
    </p:spTree>
    <p:extLst>
      <p:ext uri="{BB962C8B-B14F-4D97-AF65-F5344CB8AC3E}">
        <p14:creationId xmlns:p14="http://schemas.microsoft.com/office/powerpoint/2010/main" val="2117298187"/>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C53C7B-B374-4513-B059-92DD46B66EDC}"/>
              </a:ext>
            </a:extLst>
          </p:cNvPr>
          <p:cNvSpPr>
            <a:spLocks noGrp="1"/>
          </p:cNvSpPr>
          <p:nvPr>
            <p:ph type="title"/>
          </p:nvPr>
        </p:nvSpPr>
        <p:spPr/>
        <p:txBody>
          <a:bodyPr/>
          <a:lstStyle/>
          <a:p>
            <a:endParaRPr lang="en-IN"/>
          </a:p>
        </p:txBody>
      </p:sp>
      <p:pic>
        <p:nvPicPr>
          <p:cNvPr id="4" name="Content Placeholder 3">
            <a:extLst>
              <a:ext uri="{FF2B5EF4-FFF2-40B4-BE49-F238E27FC236}">
                <a16:creationId xmlns:a16="http://schemas.microsoft.com/office/drawing/2014/main" id="{52A7278D-DA5E-4512-BC3C-9A3A63216276}"/>
              </a:ext>
            </a:extLst>
          </p:cNvPr>
          <p:cNvPicPr>
            <a:picLocks noGrp="1" noChangeAspect="1"/>
          </p:cNvPicPr>
          <p:nvPr>
            <p:ph idx="1"/>
          </p:nvPr>
        </p:nvPicPr>
        <p:blipFill>
          <a:blip r:embed="rId2"/>
          <a:stretch>
            <a:fillRect/>
          </a:stretch>
        </p:blipFill>
        <p:spPr>
          <a:xfrm>
            <a:off x="0" y="0"/>
            <a:ext cx="12192000" cy="6857999"/>
          </a:xfrm>
          <a:prstGeom prst="rect">
            <a:avLst/>
          </a:prstGeom>
        </p:spPr>
      </p:pic>
      <p:sp>
        <p:nvSpPr>
          <p:cNvPr id="3" name="Slide Number Placeholder 2">
            <a:extLst>
              <a:ext uri="{FF2B5EF4-FFF2-40B4-BE49-F238E27FC236}">
                <a16:creationId xmlns:a16="http://schemas.microsoft.com/office/drawing/2014/main" id="{6891130B-9DD8-4866-A21F-1CF4C3D5C5D0}"/>
              </a:ext>
            </a:extLst>
          </p:cNvPr>
          <p:cNvSpPr>
            <a:spLocks noGrp="1"/>
          </p:cNvSpPr>
          <p:nvPr>
            <p:ph type="sldNum" sz="quarter" idx="12"/>
          </p:nvPr>
        </p:nvSpPr>
        <p:spPr/>
        <p:txBody>
          <a:bodyPr/>
          <a:lstStyle/>
          <a:p>
            <a:fld id="{D6DB389E-0E6B-430F-9C1C-7260187C063C}" type="slidenum">
              <a:rPr lang="en-IN" smtClean="0"/>
              <a:t>103</a:t>
            </a:fld>
            <a:endParaRPr lang="en-IN"/>
          </a:p>
        </p:txBody>
      </p:sp>
    </p:spTree>
    <p:extLst>
      <p:ext uri="{BB962C8B-B14F-4D97-AF65-F5344CB8AC3E}">
        <p14:creationId xmlns:p14="http://schemas.microsoft.com/office/powerpoint/2010/main" val="524925301"/>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B83A81-8822-42CA-9FD3-2D8A1A579A4D}"/>
              </a:ext>
            </a:extLst>
          </p:cNvPr>
          <p:cNvSpPr>
            <a:spLocks noGrp="1"/>
          </p:cNvSpPr>
          <p:nvPr>
            <p:ph type="title"/>
          </p:nvPr>
        </p:nvSpPr>
        <p:spPr/>
        <p:txBody>
          <a:bodyPr/>
          <a:lstStyle/>
          <a:p>
            <a:r>
              <a:rPr lang="en-IN" dirty="0"/>
              <a:t>TOOLS OF ONLINE MARKETING</a:t>
            </a:r>
          </a:p>
        </p:txBody>
      </p:sp>
      <p:sp>
        <p:nvSpPr>
          <p:cNvPr id="3" name="Content Placeholder 2">
            <a:extLst>
              <a:ext uri="{FF2B5EF4-FFF2-40B4-BE49-F238E27FC236}">
                <a16:creationId xmlns:a16="http://schemas.microsoft.com/office/drawing/2014/main" id="{84E2D466-0FE6-4B96-A084-33C32551EF0A}"/>
              </a:ext>
            </a:extLst>
          </p:cNvPr>
          <p:cNvSpPr>
            <a:spLocks noGrp="1"/>
          </p:cNvSpPr>
          <p:nvPr>
            <p:ph idx="1"/>
          </p:nvPr>
        </p:nvSpPr>
        <p:spPr/>
        <p:txBody>
          <a:bodyPr>
            <a:normAutofit lnSpcReduction="10000"/>
          </a:bodyPr>
          <a:lstStyle/>
          <a:p>
            <a:pPr>
              <a:buFont typeface="Wingdings" panose="05000000000000000000" pitchFamily="2" charset="2"/>
              <a:buChar char="q"/>
            </a:pPr>
            <a:r>
              <a:rPr lang="en-IN" dirty="0"/>
              <a:t> SEARCH ENGINE MARKETING</a:t>
            </a:r>
          </a:p>
          <a:p>
            <a:pPr>
              <a:buFont typeface="Wingdings" panose="05000000000000000000" pitchFamily="2" charset="2"/>
              <a:buChar char="q"/>
            </a:pPr>
            <a:r>
              <a:rPr lang="en-IN" dirty="0"/>
              <a:t>PAY PER CLICK</a:t>
            </a:r>
          </a:p>
          <a:p>
            <a:pPr>
              <a:buFont typeface="Wingdings" panose="05000000000000000000" pitchFamily="2" charset="2"/>
              <a:buChar char="q"/>
            </a:pPr>
            <a:r>
              <a:rPr lang="en-IN" dirty="0"/>
              <a:t> SEARCH ENGINE OPTIMISATION</a:t>
            </a:r>
          </a:p>
          <a:p>
            <a:pPr>
              <a:buFont typeface="Wingdings" panose="05000000000000000000" pitchFamily="2" charset="2"/>
              <a:buChar char="q"/>
            </a:pPr>
            <a:r>
              <a:rPr lang="en-IN" dirty="0"/>
              <a:t> ONLINE ADVERTISING</a:t>
            </a:r>
          </a:p>
          <a:p>
            <a:pPr>
              <a:buFont typeface="Wingdings" panose="05000000000000000000" pitchFamily="2" charset="2"/>
              <a:buChar char="q"/>
            </a:pPr>
            <a:r>
              <a:rPr lang="en-IN" dirty="0"/>
              <a:t>AFFILIATE MARKETING</a:t>
            </a:r>
          </a:p>
          <a:p>
            <a:pPr>
              <a:buFont typeface="Wingdings" panose="05000000000000000000" pitchFamily="2" charset="2"/>
              <a:buChar char="q"/>
            </a:pPr>
            <a:r>
              <a:rPr lang="en-IN" dirty="0"/>
              <a:t>VIRAL MARKETING</a:t>
            </a:r>
          </a:p>
          <a:p>
            <a:pPr>
              <a:buFont typeface="Wingdings" panose="05000000000000000000" pitchFamily="2" charset="2"/>
              <a:buChar char="q"/>
            </a:pPr>
            <a:r>
              <a:rPr lang="en-IN" dirty="0"/>
              <a:t>ONLINE REPUTATION MANAGEMENT</a:t>
            </a:r>
          </a:p>
          <a:p>
            <a:pPr>
              <a:buFont typeface="Wingdings" panose="05000000000000000000" pitchFamily="2" charset="2"/>
              <a:buChar char="q"/>
            </a:pPr>
            <a:r>
              <a:rPr lang="en-IN" dirty="0"/>
              <a:t> WEB PR</a:t>
            </a:r>
          </a:p>
          <a:p>
            <a:pPr>
              <a:buFont typeface="Wingdings" panose="05000000000000000000" pitchFamily="2" charset="2"/>
              <a:buChar char="q"/>
            </a:pPr>
            <a:r>
              <a:rPr lang="en-IN" dirty="0"/>
              <a:t>EMAIL MARKETING</a:t>
            </a:r>
          </a:p>
          <a:p>
            <a:pPr marL="0" indent="0">
              <a:buNone/>
            </a:pPr>
            <a:endParaRPr lang="en-IN" dirty="0"/>
          </a:p>
        </p:txBody>
      </p:sp>
      <p:sp>
        <p:nvSpPr>
          <p:cNvPr id="4" name="Slide Number Placeholder 3">
            <a:extLst>
              <a:ext uri="{FF2B5EF4-FFF2-40B4-BE49-F238E27FC236}">
                <a16:creationId xmlns:a16="http://schemas.microsoft.com/office/drawing/2014/main" id="{D5B5D6E2-2E6C-4528-A09F-156915E97FE0}"/>
              </a:ext>
            </a:extLst>
          </p:cNvPr>
          <p:cNvSpPr>
            <a:spLocks noGrp="1"/>
          </p:cNvSpPr>
          <p:nvPr>
            <p:ph type="sldNum" sz="quarter" idx="12"/>
          </p:nvPr>
        </p:nvSpPr>
        <p:spPr/>
        <p:txBody>
          <a:bodyPr/>
          <a:lstStyle/>
          <a:p>
            <a:fld id="{D6DB389E-0E6B-430F-9C1C-7260187C063C}" type="slidenum">
              <a:rPr lang="en-IN" smtClean="0"/>
              <a:t>104</a:t>
            </a:fld>
            <a:endParaRPr lang="en-IN"/>
          </a:p>
        </p:txBody>
      </p:sp>
    </p:spTree>
    <p:extLst>
      <p:ext uri="{BB962C8B-B14F-4D97-AF65-F5344CB8AC3E}">
        <p14:creationId xmlns:p14="http://schemas.microsoft.com/office/powerpoint/2010/main" val="306127522"/>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22A777-5B16-4141-A05D-685F16D79F3A}"/>
              </a:ext>
            </a:extLst>
          </p:cNvPr>
          <p:cNvSpPr>
            <a:spLocks noGrp="1"/>
          </p:cNvSpPr>
          <p:nvPr>
            <p:ph type="title"/>
          </p:nvPr>
        </p:nvSpPr>
        <p:spPr/>
        <p:txBody>
          <a:bodyPr/>
          <a:lstStyle/>
          <a:p>
            <a:r>
              <a:rPr lang="en-IN" dirty="0"/>
              <a:t>SEARCH ENGINE MARKETING</a:t>
            </a:r>
          </a:p>
        </p:txBody>
      </p:sp>
      <p:sp>
        <p:nvSpPr>
          <p:cNvPr id="3" name="Content Placeholder 2">
            <a:extLst>
              <a:ext uri="{FF2B5EF4-FFF2-40B4-BE49-F238E27FC236}">
                <a16:creationId xmlns:a16="http://schemas.microsoft.com/office/drawing/2014/main" id="{1F5B75F1-DF3B-415A-8C3D-DEE8C598187B}"/>
              </a:ext>
            </a:extLst>
          </p:cNvPr>
          <p:cNvSpPr>
            <a:spLocks noGrp="1"/>
          </p:cNvSpPr>
          <p:nvPr>
            <p:ph idx="1"/>
          </p:nvPr>
        </p:nvSpPr>
        <p:spPr/>
        <p:txBody>
          <a:bodyPr/>
          <a:lstStyle/>
          <a:p>
            <a:pPr>
              <a:buFont typeface="Wingdings" panose="05000000000000000000" pitchFamily="2" charset="2"/>
              <a:buChar char="§"/>
            </a:pPr>
            <a:r>
              <a:rPr lang="en-IN" dirty="0"/>
              <a:t> </a:t>
            </a:r>
            <a:r>
              <a:rPr lang="en-IN" sz="3200" dirty="0"/>
              <a:t>An internet based tool that searches an index of documents for a particular term, phrase or text specified by the user. Commonly used to refer to large web-based search engines that search through billions of pages on the internet.</a:t>
            </a:r>
          </a:p>
        </p:txBody>
      </p:sp>
      <p:sp>
        <p:nvSpPr>
          <p:cNvPr id="4" name="Slide Number Placeholder 3">
            <a:extLst>
              <a:ext uri="{FF2B5EF4-FFF2-40B4-BE49-F238E27FC236}">
                <a16:creationId xmlns:a16="http://schemas.microsoft.com/office/drawing/2014/main" id="{A768908A-879A-43D8-9E58-162BD6C28A00}"/>
              </a:ext>
            </a:extLst>
          </p:cNvPr>
          <p:cNvSpPr>
            <a:spLocks noGrp="1"/>
          </p:cNvSpPr>
          <p:nvPr>
            <p:ph type="sldNum" sz="quarter" idx="12"/>
          </p:nvPr>
        </p:nvSpPr>
        <p:spPr/>
        <p:txBody>
          <a:bodyPr/>
          <a:lstStyle/>
          <a:p>
            <a:fld id="{D6DB389E-0E6B-430F-9C1C-7260187C063C}" type="slidenum">
              <a:rPr lang="en-IN" smtClean="0"/>
              <a:t>105</a:t>
            </a:fld>
            <a:endParaRPr lang="en-IN"/>
          </a:p>
        </p:txBody>
      </p:sp>
    </p:spTree>
    <p:extLst>
      <p:ext uri="{BB962C8B-B14F-4D97-AF65-F5344CB8AC3E}">
        <p14:creationId xmlns:p14="http://schemas.microsoft.com/office/powerpoint/2010/main" val="384306845"/>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2217A0-5F3F-4BFE-95CA-DE7ACC3CBC7C}"/>
              </a:ext>
            </a:extLst>
          </p:cNvPr>
          <p:cNvSpPr>
            <a:spLocks noGrp="1"/>
          </p:cNvSpPr>
          <p:nvPr>
            <p:ph type="title"/>
          </p:nvPr>
        </p:nvSpPr>
        <p:spPr/>
        <p:txBody>
          <a:bodyPr/>
          <a:lstStyle/>
          <a:p>
            <a:r>
              <a:rPr lang="en-IN" dirty="0"/>
              <a:t>Search engine</a:t>
            </a:r>
          </a:p>
        </p:txBody>
      </p:sp>
      <p:pic>
        <p:nvPicPr>
          <p:cNvPr id="4" name="Content Placeholder 3">
            <a:extLst>
              <a:ext uri="{FF2B5EF4-FFF2-40B4-BE49-F238E27FC236}">
                <a16:creationId xmlns:a16="http://schemas.microsoft.com/office/drawing/2014/main" id="{ABEE8C3B-1BE3-47F8-BB7C-DEA6CF83F5B1}"/>
              </a:ext>
            </a:extLst>
          </p:cNvPr>
          <p:cNvPicPr>
            <a:picLocks noGrp="1" noChangeAspect="1"/>
          </p:cNvPicPr>
          <p:nvPr>
            <p:ph idx="1"/>
          </p:nvPr>
        </p:nvPicPr>
        <p:blipFill>
          <a:blip r:embed="rId2"/>
          <a:stretch>
            <a:fillRect/>
          </a:stretch>
        </p:blipFill>
        <p:spPr>
          <a:xfrm>
            <a:off x="1024128" y="2315991"/>
            <a:ext cx="9720072" cy="3962743"/>
          </a:xfrm>
          <a:prstGeom prst="rect">
            <a:avLst/>
          </a:prstGeom>
        </p:spPr>
      </p:pic>
      <p:sp>
        <p:nvSpPr>
          <p:cNvPr id="3" name="Slide Number Placeholder 2">
            <a:extLst>
              <a:ext uri="{FF2B5EF4-FFF2-40B4-BE49-F238E27FC236}">
                <a16:creationId xmlns:a16="http://schemas.microsoft.com/office/drawing/2014/main" id="{88424B0C-272E-416F-A1B2-2544BB3627F5}"/>
              </a:ext>
            </a:extLst>
          </p:cNvPr>
          <p:cNvSpPr>
            <a:spLocks noGrp="1"/>
          </p:cNvSpPr>
          <p:nvPr>
            <p:ph type="sldNum" sz="quarter" idx="12"/>
          </p:nvPr>
        </p:nvSpPr>
        <p:spPr/>
        <p:txBody>
          <a:bodyPr/>
          <a:lstStyle/>
          <a:p>
            <a:fld id="{D6DB389E-0E6B-430F-9C1C-7260187C063C}" type="slidenum">
              <a:rPr lang="en-IN" smtClean="0"/>
              <a:t>106</a:t>
            </a:fld>
            <a:endParaRPr lang="en-IN"/>
          </a:p>
        </p:txBody>
      </p:sp>
    </p:spTree>
    <p:extLst>
      <p:ext uri="{BB962C8B-B14F-4D97-AF65-F5344CB8AC3E}">
        <p14:creationId xmlns:p14="http://schemas.microsoft.com/office/powerpoint/2010/main" val="1621163286"/>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C97D46-2275-4172-85AE-9CB4B0682536}"/>
              </a:ext>
            </a:extLst>
          </p:cNvPr>
          <p:cNvSpPr>
            <a:spLocks noGrp="1"/>
          </p:cNvSpPr>
          <p:nvPr>
            <p:ph type="title"/>
          </p:nvPr>
        </p:nvSpPr>
        <p:spPr/>
        <p:txBody>
          <a:bodyPr/>
          <a:lstStyle/>
          <a:p>
            <a:r>
              <a:rPr lang="en-IN" dirty="0"/>
              <a:t>Reason FOR search engine marketing</a:t>
            </a:r>
          </a:p>
        </p:txBody>
      </p:sp>
      <p:sp>
        <p:nvSpPr>
          <p:cNvPr id="3" name="Content Placeholder 2">
            <a:extLst>
              <a:ext uri="{FF2B5EF4-FFF2-40B4-BE49-F238E27FC236}">
                <a16:creationId xmlns:a16="http://schemas.microsoft.com/office/drawing/2014/main" id="{DCEF94EB-30CD-48C2-B254-48AB705565EA}"/>
              </a:ext>
            </a:extLst>
          </p:cNvPr>
          <p:cNvSpPr>
            <a:spLocks noGrp="1"/>
          </p:cNvSpPr>
          <p:nvPr>
            <p:ph idx="1"/>
          </p:nvPr>
        </p:nvSpPr>
        <p:spPr>
          <a:xfrm>
            <a:off x="1024128" y="1828800"/>
            <a:ext cx="9720073" cy="4480560"/>
          </a:xfrm>
        </p:spPr>
        <p:txBody>
          <a:bodyPr>
            <a:normAutofit fontScale="70000" lnSpcReduction="20000"/>
          </a:bodyPr>
          <a:lstStyle/>
          <a:p>
            <a:pPr eaLnBrk="1" hangingPunct="1"/>
            <a:r>
              <a:rPr lang="en-US" altLang="en-US" sz="2900" dirty="0"/>
              <a:t>85% of all traffic on the internet is referred from a search engine</a:t>
            </a:r>
          </a:p>
          <a:p>
            <a:pPr eaLnBrk="1" hangingPunct="1"/>
            <a:endParaRPr lang="en-US" altLang="en-US" sz="2900" dirty="0"/>
          </a:p>
          <a:p>
            <a:pPr eaLnBrk="1" hangingPunct="1"/>
            <a:r>
              <a:rPr lang="en-US" altLang="en-US" sz="2900" dirty="0"/>
              <a:t>90% of all users don’t look past the first 30 results (most only view top 10)</a:t>
            </a:r>
            <a:br>
              <a:rPr lang="en-US" altLang="en-US" sz="2900" dirty="0"/>
            </a:br>
            <a:endParaRPr lang="en-US" altLang="en-US" sz="2900" dirty="0"/>
          </a:p>
          <a:p>
            <a:pPr eaLnBrk="1" hangingPunct="1"/>
            <a:r>
              <a:rPr lang="en-US" altLang="en-US" sz="2900" dirty="0"/>
              <a:t>Many websites aren’t even indexed, most are poorly optimized and get very little traffic from the search engines</a:t>
            </a:r>
            <a:br>
              <a:rPr lang="en-US" altLang="en-US" sz="2900" dirty="0"/>
            </a:br>
            <a:endParaRPr lang="en-US" altLang="en-US" sz="2900" dirty="0"/>
          </a:p>
          <a:p>
            <a:pPr eaLnBrk="1" hangingPunct="1"/>
            <a:r>
              <a:rPr lang="en-US" altLang="en-US" sz="2900" dirty="0"/>
              <a:t>Cost-effective advertising</a:t>
            </a:r>
            <a:br>
              <a:rPr lang="en-US" altLang="en-US" sz="2900" dirty="0"/>
            </a:br>
            <a:endParaRPr lang="en-US" altLang="en-US" sz="2900" dirty="0"/>
          </a:p>
          <a:p>
            <a:pPr eaLnBrk="1" hangingPunct="1"/>
            <a:r>
              <a:rPr lang="en-US" altLang="en-US" sz="2900" dirty="0"/>
              <a:t>Clear and measurable ROI</a:t>
            </a:r>
          </a:p>
          <a:p>
            <a:pPr eaLnBrk="1" hangingPunct="1"/>
            <a:endParaRPr lang="en-US" altLang="en-US" sz="2900" dirty="0"/>
          </a:p>
          <a:p>
            <a:pPr eaLnBrk="1" hangingPunct="1"/>
            <a:r>
              <a:rPr lang="en-US" altLang="en-US" sz="2900" dirty="0"/>
              <a:t>Operates under this assumption:</a:t>
            </a:r>
          </a:p>
          <a:p>
            <a:pPr lvl="1" algn="ctr" eaLnBrk="1" hangingPunct="1">
              <a:buFontTx/>
              <a:buNone/>
            </a:pPr>
            <a:r>
              <a:rPr lang="en-US" altLang="en-US" sz="2900" i="1" dirty="0"/>
              <a:t>More (relevant) traffic + Good Conv. Rate = More Sales/Leads</a:t>
            </a:r>
          </a:p>
          <a:p>
            <a:endParaRPr lang="en-IN" dirty="0"/>
          </a:p>
        </p:txBody>
      </p:sp>
      <p:sp>
        <p:nvSpPr>
          <p:cNvPr id="4" name="Slide Number Placeholder 3">
            <a:extLst>
              <a:ext uri="{FF2B5EF4-FFF2-40B4-BE49-F238E27FC236}">
                <a16:creationId xmlns:a16="http://schemas.microsoft.com/office/drawing/2014/main" id="{8474B324-6168-407C-A589-B1AC8E9AFFF6}"/>
              </a:ext>
            </a:extLst>
          </p:cNvPr>
          <p:cNvSpPr>
            <a:spLocks noGrp="1"/>
          </p:cNvSpPr>
          <p:nvPr>
            <p:ph type="sldNum" sz="quarter" idx="12"/>
          </p:nvPr>
        </p:nvSpPr>
        <p:spPr/>
        <p:txBody>
          <a:bodyPr/>
          <a:lstStyle/>
          <a:p>
            <a:fld id="{D6DB389E-0E6B-430F-9C1C-7260187C063C}" type="slidenum">
              <a:rPr lang="en-IN" smtClean="0"/>
              <a:t>107</a:t>
            </a:fld>
            <a:endParaRPr lang="en-IN"/>
          </a:p>
        </p:txBody>
      </p:sp>
    </p:spTree>
    <p:extLst>
      <p:ext uri="{BB962C8B-B14F-4D97-AF65-F5344CB8AC3E}">
        <p14:creationId xmlns:p14="http://schemas.microsoft.com/office/powerpoint/2010/main" val="3401950690"/>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4ECA99-5536-4CC6-94A3-818BC1870175}"/>
              </a:ext>
            </a:extLst>
          </p:cNvPr>
          <p:cNvSpPr>
            <a:spLocks noGrp="1"/>
          </p:cNvSpPr>
          <p:nvPr>
            <p:ph type="title"/>
          </p:nvPr>
        </p:nvSpPr>
        <p:spPr/>
        <p:txBody>
          <a:bodyPr/>
          <a:lstStyle/>
          <a:p>
            <a:r>
              <a:rPr lang="en-IN" dirty="0"/>
              <a:t>CATEGORIES OF SEARCH ENGINE MARKETING</a:t>
            </a:r>
          </a:p>
        </p:txBody>
      </p:sp>
      <p:sp>
        <p:nvSpPr>
          <p:cNvPr id="3" name="Content Placeholder 2">
            <a:extLst>
              <a:ext uri="{FF2B5EF4-FFF2-40B4-BE49-F238E27FC236}">
                <a16:creationId xmlns:a16="http://schemas.microsoft.com/office/drawing/2014/main" id="{12F4936E-C9FE-4CE4-A880-C3B2DD6FCFC3}"/>
              </a:ext>
            </a:extLst>
          </p:cNvPr>
          <p:cNvSpPr>
            <a:spLocks noGrp="1"/>
          </p:cNvSpPr>
          <p:nvPr>
            <p:ph idx="1"/>
          </p:nvPr>
        </p:nvSpPr>
        <p:spPr/>
        <p:txBody>
          <a:bodyPr>
            <a:normAutofit/>
          </a:bodyPr>
          <a:lstStyle/>
          <a:p>
            <a:r>
              <a:rPr lang="en-IN" sz="3200" dirty="0"/>
              <a:t>PAID SEARCH. (PPC)</a:t>
            </a:r>
          </a:p>
          <a:p>
            <a:r>
              <a:rPr lang="en-IN" sz="3200" dirty="0"/>
              <a:t>ORGANIC SEARCH (SEO)</a:t>
            </a:r>
          </a:p>
        </p:txBody>
      </p:sp>
      <p:sp>
        <p:nvSpPr>
          <p:cNvPr id="4" name="Slide Number Placeholder 3">
            <a:extLst>
              <a:ext uri="{FF2B5EF4-FFF2-40B4-BE49-F238E27FC236}">
                <a16:creationId xmlns:a16="http://schemas.microsoft.com/office/drawing/2014/main" id="{0C22679D-010E-4DFF-8888-3243397E3144}"/>
              </a:ext>
            </a:extLst>
          </p:cNvPr>
          <p:cNvSpPr>
            <a:spLocks noGrp="1"/>
          </p:cNvSpPr>
          <p:nvPr>
            <p:ph type="sldNum" sz="quarter" idx="12"/>
          </p:nvPr>
        </p:nvSpPr>
        <p:spPr/>
        <p:txBody>
          <a:bodyPr/>
          <a:lstStyle/>
          <a:p>
            <a:fld id="{D6DB389E-0E6B-430F-9C1C-7260187C063C}" type="slidenum">
              <a:rPr lang="en-IN" smtClean="0"/>
              <a:t>108</a:t>
            </a:fld>
            <a:endParaRPr lang="en-IN"/>
          </a:p>
        </p:txBody>
      </p:sp>
    </p:spTree>
    <p:extLst>
      <p:ext uri="{BB962C8B-B14F-4D97-AF65-F5344CB8AC3E}">
        <p14:creationId xmlns:p14="http://schemas.microsoft.com/office/powerpoint/2010/main" val="645200588"/>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64D1C2-6CE8-47A4-99CA-AF9EC1707F9A}"/>
              </a:ext>
            </a:extLst>
          </p:cNvPr>
          <p:cNvSpPr>
            <a:spLocks noGrp="1"/>
          </p:cNvSpPr>
          <p:nvPr>
            <p:ph type="title"/>
          </p:nvPr>
        </p:nvSpPr>
        <p:spPr/>
        <p:txBody>
          <a:bodyPr/>
          <a:lstStyle/>
          <a:p>
            <a:r>
              <a:rPr lang="en-IN" dirty="0"/>
              <a:t>Major search engines</a:t>
            </a:r>
            <a:br>
              <a:rPr lang="en-IN" dirty="0"/>
            </a:br>
            <a:endParaRPr lang="en-IN" dirty="0"/>
          </a:p>
        </p:txBody>
      </p:sp>
      <p:sp>
        <p:nvSpPr>
          <p:cNvPr id="3" name="Content Placeholder 2">
            <a:extLst>
              <a:ext uri="{FF2B5EF4-FFF2-40B4-BE49-F238E27FC236}">
                <a16:creationId xmlns:a16="http://schemas.microsoft.com/office/drawing/2014/main" id="{F9C166AC-D0E8-4C95-A086-4A47ED30613C}"/>
              </a:ext>
            </a:extLst>
          </p:cNvPr>
          <p:cNvSpPr>
            <a:spLocks noGrp="1"/>
          </p:cNvSpPr>
          <p:nvPr>
            <p:ph idx="1"/>
          </p:nvPr>
        </p:nvSpPr>
        <p:spPr/>
        <p:txBody>
          <a:bodyPr/>
          <a:lstStyle/>
          <a:p>
            <a:pPr eaLnBrk="1" hangingPunct="1"/>
            <a:r>
              <a:rPr lang="en-US" altLang="en-US" dirty="0"/>
              <a:t>Google feeds AOL, Netscape, Earthlink &amp; others</a:t>
            </a:r>
            <a:br>
              <a:rPr lang="en-US" altLang="en-US" dirty="0"/>
            </a:br>
            <a:endParaRPr lang="en-US" altLang="en-US" dirty="0"/>
          </a:p>
          <a:p>
            <a:pPr eaLnBrk="1" hangingPunct="1"/>
            <a:r>
              <a:rPr lang="en-US" altLang="en-US" dirty="0"/>
              <a:t>Yahoo owns Overture, AltaVista, </a:t>
            </a:r>
            <a:r>
              <a:rPr lang="en-US" altLang="en-US" dirty="0" err="1"/>
              <a:t>AlltheWeb</a:t>
            </a:r>
            <a:r>
              <a:rPr lang="en-US" altLang="en-US" dirty="0"/>
              <a:t>, FAST &amp; others</a:t>
            </a:r>
          </a:p>
          <a:p>
            <a:pPr eaLnBrk="1" hangingPunct="1"/>
            <a:endParaRPr lang="en-US" altLang="en-US" dirty="0"/>
          </a:p>
          <a:p>
            <a:pPr eaLnBrk="1" hangingPunct="1"/>
            <a:r>
              <a:rPr lang="en-US" altLang="en-US" dirty="0"/>
              <a:t>Google, Yahoo &amp; MSN results account for 80-90% of all search traffic (rough estimate)</a:t>
            </a:r>
          </a:p>
          <a:p>
            <a:endParaRPr lang="en-IN" dirty="0"/>
          </a:p>
        </p:txBody>
      </p:sp>
      <p:sp>
        <p:nvSpPr>
          <p:cNvPr id="4" name="Slide Number Placeholder 3">
            <a:extLst>
              <a:ext uri="{FF2B5EF4-FFF2-40B4-BE49-F238E27FC236}">
                <a16:creationId xmlns:a16="http://schemas.microsoft.com/office/drawing/2014/main" id="{E84DDD42-346F-4E29-8166-D1A7CEB5A792}"/>
              </a:ext>
            </a:extLst>
          </p:cNvPr>
          <p:cNvSpPr>
            <a:spLocks noGrp="1"/>
          </p:cNvSpPr>
          <p:nvPr>
            <p:ph type="sldNum" sz="quarter" idx="12"/>
          </p:nvPr>
        </p:nvSpPr>
        <p:spPr/>
        <p:txBody>
          <a:bodyPr/>
          <a:lstStyle/>
          <a:p>
            <a:fld id="{D6DB389E-0E6B-430F-9C1C-7260187C063C}" type="slidenum">
              <a:rPr lang="en-IN" smtClean="0"/>
              <a:t>109</a:t>
            </a:fld>
            <a:endParaRPr lang="en-IN"/>
          </a:p>
        </p:txBody>
      </p:sp>
    </p:spTree>
    <p:extLst>
      <p:ext uri="{BB962C8B-B14F-4D97-AF65-F5344CB8AC3E}">
        <p14:creationId xmlns:p14="http://schemas.microsoft.com/office/powerpoint/2010/main" val="1394267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5724C47-8B95-4E30-8CBF-585224FF45ED}"/>
              </a:ext>
            </a:extLst>
          </p:cNvPr>
          <p:cNvPicPr>
            <a:picLocks noChangeAspect="1"/>
          </p:cNvPicPr>
          <p:nvPr/>
        </p:nvPicPr>
        <p:blipFill rotWithShape="1">
          <a:blip r:embed="rId2"/>
          <a:srcRect t="15798"/>
          <a:stretch/>
        </p:blipFill>
        <p:spPr>
          <a:xfrm>
            <a:off x="198783" y="185530"/>
            <a:ext cx="11781182" cy="6520069"/>
          </a:xfrm>
          <a:prstGeom prst="rect">
            <a:avLst/>
          </a:prstGeom>
        </p:spPr>
      </p:pic>
      <p:sp>
        <p:nvSpPr>
          <p:cNvPr id="3" name="Slide Number Placeholder 2">
            <a:extLst>
              <a:ext uri="{FF2B5EF4-FFF2-40B4-BE49-F238E27FC236}">
                <a16:creationId xmlns:a16="http://schemas.microsoft.com/office/drawing/2014/main" id="{59DB4BE8-884C-4A4A-8778-DFDAB8D2C651}"/>
              </a:ext>
            </a:extLst>
          </p:cNvPr>
          <p:cNvSpPr>
            <a:spLocks noGrp="1"/>
          </p:cNvSpPr>
          <p:nvPr>
            <p:ph type="sldNum" sz="quarter" idx="12"/>
          </p:nvPr>
        </p:nvSpPr>
        <p:spPr/>
        <p:txBody>
          <a:bodyPr/>
          <a:lstStyle/>
          <a:p>
            <a:fld id="{D6DB389E-0E6B-430F-9C1C-7260187C063C}" type="slidenum">
              <a:rPr lang="en-IN" smtClean="0"/>
              <a:t>11</a:t>
            </a:fld>
            <a:endParaRPr lang="en-IN"/>
          </a:p>
        </p:txBody>
      </p:sp>
    </p:spTree>
    <p:extLst>
      <p:ext uri="{BB962C8B-B14F-4D97-AF65-F5344CB8AC3E}">
        <p14:creationId xmlns:p14="http://schemas.microsoft.com/office/powerpoint/2010/main" val="3482739458"/>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5AFC4E-C46E-4337-9F24-8C07F9DE0683}"/>
              </a:ext>
            </a:extLst>
          </p:cNvPr>
          <p:cNvSpPr>
            <a:spLocks noGrp="1"/>
          </p:cNvSpPr>
          <p:nvPr>
            <p:ph type="title"/>
          </p:nvPr>
        </p:nvSpPr>
        <p:spPr/>
        <p:txBody>
          <a:bodyPr/>
          <a:lstStyle/>
          <a:p>
            <a:r>
              <a:rPr lang="en-IN" dirty="0"/>
              <a:t>Anatomy of a search engine</a:t>
            </a:r>
          </a:p>
        </p:txBody>
      </p:sp>
      <p:pic>
        <p:nvPicPr>
          <p:cNvPr id="4" name="Content Placeholder 3">
            <a:extLst>
              <a:ext uri="{FF2B5EF4-FFF2-40B4-BE49-F238E27FC236}">
                <a16:creationId xmlns:a16="http://schemas.microsoft.com/office/drawing/2014/main" id="{BDAEBC3C-7376-4509-9492-9EA59A9F54A0}"/>
              </a:ext>
            </a:extLst>
          </p:cNvPr>
          <p:cNvPicPr>
            <a:picLocks noGrp="1" noChangeAspect="1"/>
          </p:cNvPicPr>
          <p:nvPr>
            <p:ph idx="1"/>
          </p:nvPr>
        </p:nvPicPr>
        <p:blipFill>
          <a:blip r:embed="rId2"/>
          <a:stretch>
            <a:fillRect/>
          </a:stretch>
        </p:blipFill>
        <p:spPr>
          <a:xfrm>
            <a:off x="745958" y="1775792"/>
            <a:ext cx="9998242" cy="4236220"/>
          </a:xfrm>
          <a:prstGeom prst="rect">
            <a:avLst/>
          </a:prstGeom>
        </p:spPr>
      </p:pic>
      <p:sp>
        <p:nvSpPr>
          <p:cNvPr id="3" name="Slide Number Placeholder 2">
            <a:extLst>
              <a:ext uri="{FF2B5EF4-FFF2-40B4-BE49-F238E27FC236}">
                <a16:creationId xmlns:a16="http://schemas.microsoft.com/office/drawing/2014/main" id="{ECE5587B-29C9-44C8-8D93-0AF5B6416628}"/>
              </a:ext>
            </a:extLst>
          </p:cNvPr>
          <p:cNvSpPr>
            <a:spLocks noGrp="1"/>
          </p:cNvSpPr>
          <p:nvPr>
            <p:ph type="sldNum" sz="quarter" idx="12"/>
          </p:nvPr>
        </p:nvSpPr>
        <p:spPr/>
        <p:txBody>
          <a:bodyPr/>
          <a:lstStyle/>
          <a:p>
            <a:fld id="{D6DB389E-0E6B-430F-9C1C-7260187C063C}" type="slidenum">
              <a:rPr lang="en-IN" smtClean="0"/>
              <a:t>110</a:t>
            </a:fld>
            <a:endParaRPr lang="en-IN"/>
          </a:p>
        </p:txBody>
      </p:sp>
    </p:spTree>
    <p:extLst>
      <p:ext uri="{BB962C8B-B14F-4D97-AF65-F5344CB8AC3E}">
        <p14:creationId xmlns:p14="http://schemas.microsoft.com/office/powerpoint/2010/main" val="2818757287"/>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CE627C-2607-451D-9481-4A7D2CD8FCF3}"/>
              </a:ext>
            </a:extLst>
          </p:cNvPr>
          <p:cNvSpPr>
            <a:spLocks noGrp="1"/>
          </p:cNvSpPr>
          <p:nvPr>
            <p:ph type="title"/>
          </p:nvPr>
        </p:nvSpPr>
        <p:spPr/>
        <p:txBody>
          <a:bodyPr/>
          <a:lstStyle/>
          <a:p>
            <a:r>
              <a:rPr lang="en-IN" dirty="0"/>
              <a:t>How do search engines work?</a:t>
            </a:r>
          </a:p>
        </p:txBody>
      </p:sp>
      <p:sp>
        <p:nvSpPr>
          <p:cNvPr id="3" name="Content Placeholder 2">
            <a:extLst>
              <a:ext uri="{FF2B5EF4-FFF2-40B4-BE49-F238E27FC236}">
                <a16:creationId xmlns:a16="http://schemas.microsoft.com/office/drawing/2014/main" id="{3FBA8F0C-C82D-4952-AD3B-179EB3E547E4}"/>
              </a:ext>
            </a:extLst>
          </p:cNvPr>
          <p:cNvSpPr>
            <a:spLocks noGrp="1"/>
          </p:cNvSpPr>
          <p:nvPr>
            <p:ph idx="1"/>
          </p:nvPr>
        </p:nvSpPr>
        <p:spPr/>
        <p:txBody>
          <a:bodyPr>
            <a:normAutofit fontScale="92500" lnSpcReduction="20000"/>
          </a:bodyPr>
          <a:lstStyle/>
          <a:p>
            <a:pPr eaLnBrk="1" hangingPunct="1"/>
            <a:r>
              <a:rPr lang="en-US" altLang="en-US" sz="2400" dirty="0"/>
              <a:t>Spider “crawls” the web to find new documents (web pages, other documents) typically by following hyperlinks from websites already in the database</a:t>
            </a:r>
          </a:p>
          <a:p>
            <a:pPr marL="0" indent="0" eaLnBrk="1" hangingPunct="1">
              <a:buNone/>
            </a:pPr>
            <a:endParaRPr lang="en-US" altLang="en-US" sz="2400" dirty="0"/>
          </a:p>
          <a:p>
            <a:pPr eaLnBrk="1" hangingPunct="1"/>
            <a:r>
              <a:rPr lang="en-US" altLang="en-US" sz="2400" dirty="0"/>
              <a:t>Search engine indexes the content (text, code) in these documents by adding it to their huge databases and periodically updates this content</a:t>
            </a:r>
          </a:p>
          <a:p>
            <a:pPr eaLnBrk="1" hangingPunct="1"/>
            <a:endParaRPr lang="en-US" altLang="en-US" sz="2400" dirty="0"/>
          </a:p>
          <a:p>
            <a:pPr eaLnBrk="1" hangingPunct="1"/>
            <a:r>
              <a:rPr lang="en-US" altLang="en-US" sz="2400" dirty="0"/>
              <a:t>Search engine searches its own database when user enters in a search to find related documents (not searching web pages in real-time)</a:t>
            </a:r>
          </a:p>
          <a:p>
            <a:pPr eaLnBrk="1" hangingPunct="1"/>
            <a:endParaRPr lang="en-US" altLang="en-US" sz="2400" dirty="0"/>
          </a:p>
          <a:p>
            <a:pPr eaLnBrk="1" hangingPunct="1"/>
            <a:r>
              <a:rPr lang="en-US" altLang="en-US" sz="2400" dirty="0"/>
              <a:t>Search engine ranks resulting documents using an algorithm (mathematical formula) that assigns various weights to various ranking factors</a:t>
            </a:r>
          </a:p>
          <a:p>
            <a:endParaRPr lang="en-IN" dirty="0"/>
          </a:p>
          <a:p>
            <a:endParaRPr lang="en-IN" dirty="0"/>
          </a:p>
        </p:txBody>
      </p:sp>
      <p:sp>
        <p:nvSpPr>
          <p:cNvPr id="4" name="Slide Number Placeholder 3">
            <a:extLst>
              <a:ext uri="{FF2B5EF4-FFF2-40B4-BE49-F238E27FC236}">
                <a16:creationId xmlns:a16="http://schemas.microsoft.com/office/drawing/2014/main" id="{AD68AA5E-1B82-4976-AD83-34B0D7A3DC40}"/>
              </a:ext>
            </a:extLst>
          </p:cNvPr>
          <p:cNvSpPr>
            <a:spLocks noGrp="1"/>
          </p:cNvSpPr>
          <p:nvPr>
            <p:ph type="sldNum" sz="quarter" idx="12"/>
          </p:nvPr>
        </p:nvSpPr>
        <p:spPr/>
        <p:txBody>
          <a:bodyPr/>
          <a:lstStyle/>
          <a:p>
            <a:fld id="{D6DB389E-0E6B-430F-9C1C-7260187C063C}" type="slidenum">
              <a:rPr lang="en-IN" smtClean="0"/>
              <a:t>111</a:t>
            </a:fld>
            <a:endParaRPr lang="en-IN"/>
          </a:p>
        </p:txBody>
      </p:sp>
    </p:spTree>
    <p:extLst>
      <p:ext uri="{BB962C8B-B14F-4D97-AF65-F5344CB8AC3E}">
        <p14:creationId xmlns:p14="http://schemas.microsoft.com/office/powerpoint/2010/main" val="1242928276"/>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1356E4-9BC3-4C9D-B748-1D5B8C7225CC}"/>
              </a:ext>
            </a:extLst>
          </p:cNvPr>
          <p:cNvSpPr>
            <a:spLocks noGrp="1"/>
          </p:cNvSpPr>
          <p:nvPr>
            <p:ph type="title"/>
          </p:nvPr>
        </p:nvSpPr>
        <p:spPr/>
        <p:txBody>
          <a:bodyPr/>
          <a:lstStyle/>
          <a:p>
            <a:r>
              <a:rPr lang="en-IN" dirty="0" err="1"/>
              <a:t>seo</a:t>
            </a:r>
            <a:endParaRPr lang="en-IN" dirty="0"/>
          </a:p>
        </p:txBody>
      </p:sp>
      <p:sp>
        <p:nvSpPr>
          <p:cNvPr id="3" name="Content Placeholder 2">
            <a:extLst>
              <a:ext uri="{FF2B5EF4-FFF2-40B4-BE49-F238E27FC236}">
                <a16:creationId xmlns:a16="http://schemas.microsoft.com/office/drawing/2014/main" id="{55750A9D-A98A-4A30-A02D-2D1BC950E434}"/>
              </a:ext>
            </a:extLst>
          </p:cNvPr>
          <p:cNvSpPr>
            <a:spLocks noGrp="1"/>
          </p:cNvSpPr>
          <p:nvPr>
            <p:ph idx="1"/>
          </p:nvPr>
        </p:nvSpPr>
        <p:spPr/>
        <p:txBody>
          <a:bodyPr>
            <a:normAutofit lnSpcReduction="10000"/>
          </a:bodyPr>
          <a:lstStyle/>
          <a:p>
            <a:pPr lvl="1" eaLnBrk="1" hangingPunct="1"/>
            <a:r>
              <a:rPr lang="en-US" altLang="en-US" sz="2400" dirty="0"/>
              <a:t>Refers to the process of “optimizing” both the on-page and off-page ranking factors in order to achieve high search engine rankings for targeted search terms.</a:t>
            </a:r>
            <a:br>
              <a:rPr lang="en-US" altLang="en-US" sz="2400" dirty="0"/>
            </a:br>
            <a:endParaRPr lang="en-US" altLang="en-US" sz="2400" dirty="0"/>
          </a:p>
          <a:p>
            <a:pPr lvl="1" eaLnBrk="1" hangingPunct="1"/>
            <a:r>
              <a:rPr lang="en-US" altLang="en-US" sz="2400" dirty="0"/>
              <a:t>Refers to the “industry” that revolves around obtaining high rankings in the search engines for desirable keyword search terms as a means of increasing the relevant traffic to a given website.</a:t>
            </a:r>
            <a:br>
              <a:rPr lang="en-US" altLang="en-US" sz="2400" dirty="0"/>
            </a:br>
            <a:endParaRPr lang="en-US" altLang="en-US" sz="2400" dirty="0"/>
          </a:p>
          <a:p>
            <a:pPr lvl="1" eaLnBrk="1" hangingPunct="1"/>
            <a:r>
              <a:rPr lang="en-US" altLang="en-US" sz="2400" dirty="0"/>
              <a:t>Refers to an individual or company that optimizes websites for its clientele.</a:t>
            </a:r>
            <a:br>
              <a:rPr lang="en-US" altLang="en-US" sz="2400" dirty="0"/>
            </a:br>
            <a:endParaRPr lang="en-US" altLang="en-US" sz="2400" dirty="0"/>
          </a:p>
          <a:p>
            <a:pPr lvl="1" eaLnBrk="1" hangingPunct="1"/>
            <a:r>
              <a:rPr lang="en-US" altLang="en-US" sz="2400" dirty="0"/>
              <a:t>Has a number of related meanings, and usually refers to an individual/firm that focuses on optimizing for “organic” search engine rankings</a:t>
            </a:r>
          </a:p>
          <a:p>
            <a:endParaRPr lang="en-IN" dirty="0"/>
          </a:p>
          <a:p>
            <a:endParaRPr lang="en-IN" dirty="0"/>
          </a:p>
          <a:p>
            <a:endParaRPr lang="en-IN" dirty="0"/>
          </a:p>
        </p:txBody>
      </p:sp>
      <p:sp>
        <p:nvSpPr>
          <p:cNvPr id="4" name="Slide Number Placeholder 3">
            <a:extLst>
              <a:ext uri="{FF2B5EF4-FFF2-40B4-BE49-F238E27FC236}">
                <a16:creationId xmlns:a16="http://schemas.microsoft.com/office/drawing/2014/main" id="{6FB45E70-FFD9-4E64-B55E-5075C6A2F2D6}"/>
              </a:ext>
            </a:extLst>
          </p:cNvPr>
          <p:cNvSpPr>
            <a:spLocks noGrp="1"/>
          </p:cNvSpPr>
          <p:nvPr>
            <p:ph type="sldNum" sz="quarter" idx="12"/>
          </p:nvPr>
        </p:nvSpPr>
        <p:spPr/>
        <p:txBody>
          <a:bodyPr/>
          <a:lstStyle/>
          <a:p>
            <a:fld id="{D6DB389E-0E6B-430F-9C1C-7260187C063C}" type="slidenum">
              <a:rPr lang="en-IN" smtClean="0"/>
              <a:t>112</a:t>
            </a:fld>
            <a:endParaRPr lang="en-IN"/>
          </a:p>
        </p:txBody>
      </p:sp>
    </p:spTree>
    <p:extLst>
      <p:ext uri="{BB962C8B-B14F-4D97-AF65-F5344CB8AC3E}">
        <p14:creationId xmlns:p14="http://schemas.microsoft.com/office/powerpoint/2010/main" val="2434749254"/>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7D60DC-8CF9-49C1-A313-2AA3BC0370B5}"/>
              </a:ext>
            </a:extLst>
          </p:cNvPr>
          <p:cNvSpPr>
            <a:spLocks noGrp="1"/>
          </p:cNvSpPr>
          <p:nvPr>
            <p:ph type="title"/>
          </p:nvPr>
        </p:nvSpPr>
        <p:spPr/>
        <p:txBody>
          <a:bodyPr/>
          <a:lstStyle/>
          <a:p>
            <a:r>
              <a:rPr lang="en-IN" dirty="0"/>
              <a:t>What does a </a:t>
            </a:r>
            <a:r>
              <a:rPr lang="en-IN" dirty="0" err="1"/>
              <a:t>seo</a:t>
            </a:r>
            <a:r>
              <a:rPr lang="en-IN" dirty="0"/>
              <a:t> do? </a:t>
            </a:r>
          </a:p>
        </p:txBody>
      </p:sp>
      <p:sp>
        <p:nvSpPr>
          <p:cNvPr id="3" name="Content Placeholder 2">
            <a:extLst>
              <a:ext uri="{FF2B5EF4-FFF2-40B4-BE49-F238E27FC236}">
                <a16:creationId xmlns:a16="http://schemas.microsoft.com/office/drawing/2014/main" id="{17D13158-479C-4257-957C-38BB0F475F77}"/>
              </a:ext>
            </a:extLst>
          </p:cNvPr>
          <p:cNvSpPr>
            <a:spLocks noGrp="1"/>
          </p:cNvSpPr>
          <p:nvPr>
            <p:ph idx="1"/>
          </p:nvPr>
        </p:nvSpPr>
        <p:spPr>
          <a:xfrm>
            <a:off x="1024128" y="1696278"/>
            <a:ext cx="9720073" cy="4613082"/>
          </a:xfrm>
        </p:spPr>
        <p:txBody>
          <a:bodyPr>
            <a:normAutofit lnSpcReduction="10000"/>
          </a:bodyPr>
          <a:lstStyle/>
          <a:p>
            <a:pPr eaLnBrk="1" hangingPunct="1">
              <a:lnSpc>
                <a:spcPct val="90000"/>
              </a:lnSpc>
              <a:buFont typeface="Wingdings" panose="05000000000000000000" pitchFamily="2" charset="2"/>
              <a:buChar char="q"/>
            </a:pPr>
            <a:r>
              <a:rPr lang="en-US" altLang="en-US" sz="2400" dirty="0"/>
              <a:t>Identifies search phrases to target (should be relevant to business/market, obtainable and profitable)</a:t>
            </a:r>
          </a:p>
          <a:p>
            <a:pPr eaLnBrk="1" hangingPunct="1">
              <a:lnSpc>
                <a:spcPct val="90000"/>
              </a:lnSpc>
              <a:buFont typeface="Wingdings" panose="05000000000000000000" pitchFamily="2" charset="2"/>
              <a:buChar char="q"/>
            </a:pPr>
            <a:r>
              <a:rPr lang="en-US" altLang="en-US" sz="2400" dirty="0"/>
              <a:t>“Cleans” and optimizes a website’s HTML code for appropriate keyword density, title tag optimization, internal linking structure, headings and subheadings, etc.</a:t>
            </a:r>
          </a:p>
          <a:p>
            <a:pPr eaLnBrk="1" hangingPunct="1">
              <a:lnSpc>
                <a:spcPct val="90000"/>
              </a:lnSpc>
              <a:buFont typeface="Wingdings" panose="05000000000000000000" pitchFamily="2" charset="2"/>
              <a:buChar char="q"/>
            </a:pPr>
            <a:r>
              <a:rPr lang="en-US" altLang="en-US" sz="2400" dirty="0"/>
              <a:t>Helps in writing copy to appeal to both search engines and actual website visitors</a:t>
            </a:r>
          </a:p>
          <a:p>
            <a:pPr eaLnBrk="1" hangingPunct="1">
              <a:lnSpc>
                <a:spcPct val="90000"/>
              </a:lnSpc>
              <a:buFont typeface="Wingdings" panose="05000000000000000000" pitchFamily="2" charset="2"/>
              <a:buChar char="q"/>
            </a:pPr>
            <a:r>
              <a:rPr lang="en-US" altLang="en-US" sz="2400" dirty="0"/>
              <a:t>Studies competitors (competing websites) and search engines</a:t>
            </a:r>
            <a:br>
              <a:rPr lang="en-US" altLang="en-US" sz="2400" dirty="0"/>
            </a:br>
            <a:r>
              <a:rPr lang="en-US" altLang="en-US" sz="2400" dirty="0"/>
              <a:t>Implements a quality link building campaign</a:t>
            </a:r>
          </a:p>
          <a:p>
            <a:pPr eaLnBrk="1" hangingPunct="1">
              <a:lnSpc>
                <a:spcPct val="90000"/>
              </a:lnSpc>
              <a:buFont typeface="Wingdings" panose="05000000000000000000" pitchFamily="2" charset="2"/>
              <a:buChar char="q"/>
            </a:pPr>
            <a:r>
              <a:rPr lang="en-US" altLang="en-US" sz="2400" dirty="0"/>
              <a:t>Pushes for more content!</a:t>
            </a:r>
          </a:p>
          <a:p>
            <a:pPr eaLnBrk="1" hangingPunct="1">
              <a:lnSpc>
                <a:spcPct val="90000"/>
              </a:lnSpc>
              <a:buFont typeface="Wingdings" panose="05000000000000000000" pitchFamily="2" charset="2"/>
              <a:buChar char="q"/>
            </a:pPr>
            <a:r>
              <a:rPr lang="en-US" altLang="en-US" sz="2400" dirty="0"/>
              <a:t>Monitors rankings for targeted search terms</a:t>
            </a:r>
          </a:p>
          <a:p>
            <a:endParaRPr lang="en-IN" dirty="0"/>
          </a:p>
          <a:p>
            <a:endParaRPr lang="en-IN" dirty="0"/>
          </a:p>
        </p:txBody>
      </p:sp>
      <p:sp>
        <p:nvSpPr>
          <p:cNvPr id="4" name="Slide Number Placeholder 3">
            <a:extLst>
              <a:ext uri="{FF2B5EF4-FFF2-40B4-BE49-F238E27FC236}">
                <a16:creationId xmlns:a16="http://schemas.microsoft.com/office/drawing/2014/main" id="{A93576A2-26ED-4F4A-9C13-D8A8F405B531}"/>
              </a:ext>
            </a:extLst>
          </p:cNvPr>
          <p:cNvSpPr>
            <a:spLocks noGrp="1"/>
          </p:cNvSpPr>
          <p:nvPr>
            <p:ph type="sldNum" sz="quarter" idx="12"/>
          </p:nvPr>
        </p:nvSpPr>
        <p:spPr/>
        <p:txBody>
          <a:bodyPr/>
          <a:lstStyle/>
          <a:p>
            <a:fld id="{D6DB389E-0E6B-430F-9C1C-7260187C063C}" type="slidenum">
              <a:rPr lang="en-IN" smtClean="0"/>
              <a:t>113</a:t>
            </a:fld>
            <a:endParaRPr lang="en-IN"/>
          </a:p>
        </p:txBody>
      </p:sp>
    </p:spTree>
    <p:extLst>
      <p:ext uri="{BB962C8B-B14F-4D97-AF65-F5344CB8AC3E}">
        <p14:creationId xmlns:p14="http://schemas.microsoft.com/office/powerpoint/2010/main" val="4039375691"/>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D70AD0-DFF9-4F9E-8155-0B77742394AE}"/>
              </a:ext>
            </a:extLst>
          </p:cNvPr>
          <p:cNvSpPr>
            <a:spLocks noGrp="1"/>
          </p:cNvSpPr>
          <p:nvPr>
            <p:ph type="title"/>
          </p:nvPr>
        </p:nvSpPr>
        <p:spPr>
          <a:xfrm>
            <a:off x="1024128" y="585216"/>
            <a:ext cx="9720072" cy="885775"/>
          </a:xfrm>
        </p:spPr>
        <p:txBody>
          <a:bodyPr/>
          <a:lstStyle/>
          <a:p>
            <a:r>
              <a:rPr lang="en-IN" dirty="0"/>
              <a:t>PAY PER CLICK SEM</a:t>
            </a:r>
          </a:p>
        </p:txBody>
      </p:sp>
      <p:sp>
        <p:nvSpPr>
          <p:cNvPr id="3" name="Content Placeholder 2">
            <a:extLst>
              <a:ext uri="{FF2B5EF4-FFF2-40B4-BE49-F238E27FC236}">
                <a16:creationId xmlns:a16="http://schemas.microsoft.com/office/drawing/2014/main" id="{93A67A9E-D17C-40FD-AF80-508F73D830B4}"/>
              </a:ext>
            </a:extLst>
          </p:cNvPr>
          <p:cNvSpPr>
            <a:spLocks noGrp="1"/>
          </p:cNvSpPr>
          <p:nvPr>
            <p:ph idx="1"/>
          </p:nvPr>
        </p:nvSpPr>
        <p:spPr>
          <a:xfrm>
            <a:off x="1024128" y="1470991"/>
            <a:ext cx="9720073" cy="4838369"/>
          </a:xfrm>
        </p:spPr>
        <p:txBody>
          <a:bodyPr>
            <a:normAutofit fontScale="92500"/>
          </a:bodyPr>
          <a:lstStyle/>
          <a:p>
            <a:pPr marL="0" indent="0" eaLnBrk="1" hangingPunct="1">
              <a:buNone/>
            </a:pPr>
            <a:r>
              <a:rPr lang="en-US" altLang="en-US" dirty="0"/>
              <a:t>Sponsored adverts are bought on Search Engine result pages (SERP) that are displayed at the right side of the display page. Here payment is made purely on the basis of performance.</a:t>
            </a:r>
          </a:p>
          <a:p>
            <a:pPr marL="0" indent="0" eaLnBrk="1" hangingPunct="1">
              <a:buNone/>
            </a:pPr>
            <a:r>
              <a:rPr lang="en-US" altLang="en-US" dirty="0"/>
              <a:t>Advert positioning is based on a bidding system. The highest bidder gets highest placement.</a:t>
            </a:r>
          </a:p>
          <a:p>
            <a:pPr marL="0" indent="0" eaLnBrk="1" hangingPunct="1">
              <a:buNone/>
            </a:pPr>
            <a:r>
              <a:rPr lang="en-US" altLang="en-US" dirty="0"/>
              <a:t>It is a dynamic strategic process.an appropriate keyword strategy ensures the clicks you pay for are as targeted as possible.</a:t>
            </a:r>
          </a:p>
          <a:p>
            <a:pPr eaLnBrk="1" hangingPunct="1">
              <a:buFont typeface="Wingdings" panose="05000000000000000000" pitchFamily="2" charset="2"/>
              <a:buChar char="§"/>
            </a:pPr>
            <a:r>
              <a:rPr lang="en-US" altLang="en-US" dirty="0"/>
              <a:t>PPC ads appear as “sponsored listings”</a:t>
            </a:r>
          </a:p>
          <a:p>
            <a:pPr eaLnBrk="1" hangingPunct="1">
              <a:buFont typeface="Wingdings" panose="05000000000000000000" pitchFamily="2" charset="2"/>
              <a:buChar char="§"/>
            </a:pPr>
            <a:r>
              <a:rPr lang="en-US" altLang="en-US" dirty="0"/>
              <a:t>Companies bid on price they are willing to pay “per click”</a:t>
            </a:r>
          </a:p>
          <a:p>
            <a:pPr eaLnBrk="1" hangingPunct="1">
              <a:buFont typeface="Wingdings" panose="05000000000000000000" pitchFamily="2" charset="2"/>
              <a:buChar char="§"/>
            </a:pPr>
            <a:r>
              <a:rPr lang="en-US" altLang="en-US" dirty="0"/>
              <a:t>Typically have very good tracking tools and statistics</a:t>
            </a:r>
          </a:p>
          <a:p>
            <a:pPr eaLnBrk="1" hangingPunct="1">
              <a:buFont typeface="Wingdings" panose="05000000000000000000" pitchFamily="2" charset="2"/>
              <a:buChar char="§"/>
            </a:pPr>
            <a:r>
              <a:rPr lang="en-US" altLang="en-US" dirty="0"/>
              <a:t>Ability to control ad text</a:t>
            </a:r>
          </a:p>
          <a:p>
            <a:pPr eaLnBrk="1" hangingPunct="1">
              <a:buFont typeface="Wingdings" panose="05000000000000000000" pitchFamily="2" charset="2"/>
              <a:buChar char="§"/>
            </a:pPr>
            <a:r>
              <a:rPr lang="en-US" altLang="en-US" dirty="0"/>
              <a:t>Can set budgets and spending limits</a:t>
            </a:r>
          </a:p>
          <a:p>
            <a:pPr eaLnBrk="1" hangingPunct="1">
              <a:buFont typeface="Wingdings" panose="05000000000000000000" pitchFamily="2" charset="2"/>
              <a:buChar char="§"/>
            </a:pPr>
            <a:r>
              <a:rPr lang="en-US" altLang="en-US" dirty="0">
                <a:hlinkClick r:id="rId2"/>
              </a:rPr>
              <a:t>Google AdWords</a:t>
            </a:r>
            <a:r>
              <a:rPr lang="en-US" altLang="en-US" dirty="0"/>
              <a:t> and </a:t>
            </a:r>
            <a:r>
              <a:rPr lang="en-US" altLang="en-US" dirty="0">
                <a:hlinkClick r:id="rId3"/>
              </a:rPr>
              <a:t>Overture</a:t>
            </a:r>
            <a:r>
              <a:rPr lang="en-US" altLang="en-US" dirty="0"/>
              <a:t> are the two leaders</a:t>
            </a:r>
          </a:p>
          <a:p>
            <a:endParaRPr lang="en-IN" dirty="0"/>
          </a:p>
          <a:p>
            <a:endParaRPr lang="en-IN" dirty="0"/>
          </a:p>
        </p:txBody>
      </p:sp>
      <p:sp>
        <p:nvSpPr>
          <p:cNvPr id="4" name="Slide Number Placeholder 3">
            <a:extLst>
              <a:ext uri="{FF2B5EF4-FFF2-40B4-BE49-F238E27FC236}">
                <a16:creationId xmlns:a16="http://schemas.microsoft.com/office/drawing/2014/main" id="{944144D1-F553-4C34-BAF6-FA00A5CE3180}"/>
              </a:ext>
            </a:extLst>
          </p:cNvPr>
          <p:cNvSpPr>
            <a:spLocks noGrp="1"/>
          </p:cNvSpPr>
          <p:nvPr>
            <p:ph type="sldNum" sz="quarter" idx="12"/>
          </p:nvPr>
        </p:nvSpPr>
        <p:spPr/>
        <p:txBody>
          <a:bodyPr/>
          <a:lstStyle/>
          <a:p>
            <a:fld id="{D6DB389E-0E6B-430F-9C1C-7260187C063C}" type="slidenum">
              <a:rPr lang="en-IN" smtClean="0"/>
              <a:t>114</a:t>
            </a:fld>
            <a:endParaRPr lang="en-IN"/>
          </a:p>
        </p:txBody>
      </p:sp>
    </p:spTree>
    <p:extLst>
      <p:ext uri="{BB962C8B-B14F-4D97-AF65-F5344CB8AC3E}">
        <p14:creationId xmlns:p14="http://schemas.microsoft.com/office/powerpoint/2010/main" val="4094227694"/>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D0C8D6-8201-4BA3-BE78-E14F6C65BC27}"/>
              </a:ext>
            </a:extLst>
          </p:cNvPr>
          <p:cNvSpPr>
            <a:spLocks noGrp="1"/>
          </p:cNvSpPr>
          <p:nvPr>
            <p:ph type="title"/>
          </p:nvPr>
        </p:nvSpPr>
        <p:spPr>
          <a:xfrm>
            <a:off x="1024128" y="585216"/>
            <a:ext cx="9720072" cy="858573"/>
          </a:xfrm>
        </p:spPr>
        <p:txBody>
          <a:bodyPr>
            <a:normAutofit/>
          </a:bodyPr>
          <a:lstStyle/>
          <a:p>
            <a:r>
              <a:rPr lang="en-IN" dirty="0"/>
              <a:t>PPC VS ORGANIC SEO</a:t>
            </a:r>
          </a:p>
        </p:txBody>
      </p:sp>
      <p:sp>
        <p:nvSpPr>
          <p:cNvPr id="3" name="Content Placeholder 2">
            <a:extLst>
              <a:ext uri="{FF2B5EF4-FFF2-40B4-BE49-F238E27FC236}">
                <a16:creationId xmlns:a16="http://schemas.microsoft.com/office/drawing/2014/main" id="{AC53084D-3573-4356-933F-CDBE89700924}"/>
              </a:ext>
            </a:extLst>
          </p:cNvPr>
          <p:cNvSpPr>
            <a:spLocks noGrp="1"/>
          </p:cNvSpPr>
          <p:nvPr>
            <p:ph sz="half" idx="1"/>
          </p:nvPr>
        </p:nvSpPr>
        <p:spPr>
          <a:xfrm>
            <a:off x="1024127" y="1660358"/>
            <a:ext cx="4754880" cy="4649002"/>
          </a:xfrm>
        </p:spPr>
        <p:txBody>
          <a:bodyPr/>
          <a:lstStyle/>
          <a:p>
            <a:pPr marL="0" marR="0" indent="0" algn="ctr" rtl="0" eaLnBrk="1" fontAlgn="base" latinLnBrk="0" hangingPunct="1">
              <a:spcBef>
                <a:spcPts val="432"/>
              </a:spcBef>
              <a:spcAft>
                <a:spcPts val="0"/>
              </a:spcAft>
            </a:pPr>
            <a:r>
              <a:rPr lang="en-US" sz="1800" dirty="0">
                <a:solidFill>
                  <a:srgbClr val="000000"/>
                </a:solidFill>
                <a:latin typeface="Arial" panose="020B0604020202020204" pitchFamily="34" charset="0"/>
              </a:rPr>
              <a:t>PPC</a:t>
            </a:r>
            <a:endParaRPr lang="en-IN" sz="1800" b="0" i="0" u="none" strike="noStrike" dirty="0">
              <a:effectLst/>
              <a:latin typeface="Arial" panose="020B0604020202020204" pitchFamily="34" charset="0"/>
            </a:endParaRPr>
          </a:p>
          <a:p>
            <a:pPr marL="0" marR="0" indent="0" algn="l" rtl="0" eaLnBrk="1" fontAlgn="base" latinLnBrk="0" hangingPunct="1">
              <a:spcBef>
                <a:spcPts val="336"/>
              </a:spcBef>
              <a:spcAft>
                <a:spcPts val="0"/>
              </a:spcAft>
            </a:pPr>
            <a:r>
              <a:rPr lang="en-US" sz="1800" b="0" i="0" u="none" strike="noStrike" kern="1200" baseline="0" dirty="0">
                <a:ln>
                  <a:noFill/>
                </a:ln>
                <a:solidFill>
                  <a:srgbClr val="000000"/>
                </a:solidFill>
                <a:effectLst/>
                <a:latin typeface="Arial" panose="020B0604020202020204" pitchFamily="34" charset="0"/>
              </a:rPr>
              <a:t>results in 1-2 days</a:t>
            </a:r>
            <a:endParaRPr lang="en-IN" sz="1800" b="0" i="0" u="none" strike="noStrike" dirty="0">
              <a:effectLst/>
              <a:latin typeface="Arial" panose="020B0604020202020204" pitchFamily="34" charset="0"/>
            </a:endParaRPr>
          </a:p>
          <a:p>
            <a:pPr marL="0" marR="0" indent="0" algn="l" rtl="0" eaLnBrk="1" fontAlgn="base" latinLnBrk="0" hangingPunct="1">
              <a:spcBef>
                <a:spcPts val="336"/>
              </a:spcBef>
              <a:spcAft>
                <a:spcPts val="0"/>
              </a:spcAft>
            </a:pPr>
            <a:r>
              <a:rPr lang="en-US" sz="1800" b="0" i="0" u="none" strike="noStrike" kern="1200" baseline="0" dirty="0">
                <a:ln>
                  <a:noFill/>
                </a:ln>
                <a:solidFill>
                  <a:srgbClr val="000000"/>
                </a:solidFill>
                <a:effectLst/>
                <a:latin typeface="Arial" panose="020B0604020202020204" pitchFamily="34" charset="0"/>
              </a:rPr>
              <a:t>easier for a novice or one without much knowledge of SEO</a:t>
            </a:r>
            <a:endParaRPr lang="en-IN" sz="1800" b="0" i="0" u="none" strike="noStrike" dirty="0">
              <a:effectLst/>
              <a:latin typeface="Arial" panose="020B0604020202020204" pitchFamily="34" charset="0"/>
            </a:endParaRPr>
          </a:p>
          <a:p>
            <a:pPr marL="0" marR="0" indent="0" algn="l" rtl="0" eaLnBrk="1" fontAlgn="base" latinLnBrk="0" hangingPunct="1">
              <a:spcBef>
                <a:spcPts val="336"/>
              </a:spcBef>
              <a:spcAft>
                <a:spcPts val="0"/>
              </a:spcAft>
            </a:pPr>
            <a:r>
              <a:rPr lang="en-US" sz="1800" b="0" i="0" u="none" strike="noStrike" kern="1200" baseline="0" dirty="0">
                <a:ln>
                  <a:noFill/>
                </a:ln>
                <a:solidFill>
                  <a:srgbClr val="000000"/>
                </a:solidFill>
                <a:effectLst/>
                <a:latin typeface="Arial" panose="020B0604020202020204" pitchFamily="34" charset="0"/>
              </a:rPr>
              <a:t>ability to turn on and off at any moment</a:t>
            </a:r>
            <a:endParaRPr lang="en-IN" sz="1800" b="0" i="0" u="none" strike="noStrike" dirty="0">
              <a:effectLst/>
              <a:latin typeface="Arial" panose="020B0604020202020204" pitchFamily="34" charset="0"/>
            </a:endParaRPr>
          </a:p>
          <a:p>
            <a:pPr marL="0" marR="0" indent="0" algn="l" rtl="0" eaLnBrk="1" fontAlgn="base" latinLnBrk="0" hangingPunct="1">
              <a:spcBef>
                <a:spcPts val="336"/>
              </a:spcBef>
              <a:spcAft>
                <a:spcPts val="0"/>
              </a:spcAft>
            </a:pPr>
            <a:r>
              <a:rPr lang="en-US" sz="1800" b="0" i="0" u="none" strike="noStrike" kern="1200" baseline="0" dirty="0">
                <a:ln>
                  <a:noFill/>
                </a:ln>
                <a:solidFill>
                  <a:srgbClr val="000000"/>
                </a:solidFill>
                <a:effectLst/>
                <a:latin typeface="Arial" panose="020B0604020202020204" pitchFamily="34" charset="0"/>
              </a:rPr>
              <a:t>generally more costly per visitor and per conversion</a:t>
            </a:r>
            <a:endParaRPr lang="en-IN" sz="1800" b="0" i="0" u="none" strike="noStrike" dirty="0">
              <a:effectLst/>
              <a:latin typeface="Arial" panose="020B0604020202020204" pitchFamily="34" charset="0"/>
            </a:endParaRPr>
          </a:p>
          <a:p>
            <a:pPr marL="0" marR="0" indent="0" algn="l" rtl="0" eaLnBrk="1" fontAlgn="base" latinLnBrk="0" hangingPunct="1">
              <a:spcBef>
                <a:spcPts val="336"/>
              </a:spcBef>
              <a:spcAft>
                <a:spcPts val="0"/>
              </a:spcAft>
            </a:pPr>
            <a:r>
              <a:rPr lang="en-US" sz="1800" b="0" i="0" u="none" strike="noStrike" kern="1200" baseline="0" dirty="0">
                <a:ln>
                  <a:noFill/>
                </a:ln>
                <a:solidFill>
                  <a:srgbClr val="000000"/>
                </a:solidFill>
                <a:effectLst/>
                <a:latin typeface="Arial" panose="020B0604020202020204" pitchFamily="34" charset="0"/>
              </a:rPr>
              <a:t>fewer impressions and exposure</a:t>
            </a:r>
            <a:endParaRPr lang="en-IN" sz="1800" b="0" i="0" u="none" strike="noStrike" dirty="0">
              <a:effectLst/>
              <a:latin typeface="Arial" panose="020B0604020202020204" pitchFamily="34" charset="0"/>
            </a:endParaRPr>
          </a:p>
          <a:p>
            <a:pPr marL="0" marR="0" indent="0" algn="l" rtl="0" eaLnBrk="1" fontAlgn="base" latinLnBrk="0" hangingPunct="1">
              <a:spcBef>
                <a:spcPts val="336"/>
              </a:spcBef>
              <a:spcAft>
                <a:spcPts val="0"/>
              </a:spcAft>
            </a:pPr>
            <a:r>
              <a:rPr lang="en-US" sz="1800" b="0" i="0" u="none" strike="noStrike" kern="1200" baseline="0" dirty="0">
                <a:ln>
                  <a:noFill/>
                </a:ln>
                <a:solidFill>
                  <a:srgbClr val="000000"/>
                </a:solidFill>
                <a:effectLst/>
                <a:latin typeface="Arial" panose="020B0604020202020204" pitchFamily="34" charset="0"/>
              </a:rPr>
              <a:t>easy to compete in highly competitive market space (but it will cost you)</a:t>
            </a:r>
            <a:endParaRPr lang="en-IN" sz="1800" b="0" i="0" u="none" strike="noStrike" dirty="0">
              <a:effectLst/>
              <a:latin typeface="Arial" panose="020B0604020202020204" pitchFamily="34" charset="0"/>
            </a:endParaRPr>
          </a:p>
          <a:p>
            <a:pPr marL="0" marR="0" indent="0" algn="l" rtl="0" eaLnBrk="1" fontAlgn="base" latinLnBrk="0" hangingPunct="1">
              <a:spcBef>
                <a:spcPts val="336"/>
              </a:spcBef>
              <a:spcAft>
                <a:spcPts val="0"/>
              </a:spcAft>
            </a:pPr>
            <a:r>
              <a:rPr lang="en-US" sz="1800" b="0" i="0" u="none" strike="noStrike" kern="1200" baseline="0" dirty="0">
                <a:ln>
                  <a:noFill/>
                </a:ln>
                <a:solidFill>
                  <a:srgbClr val="000000"/>
                </a:solidFill>
                <a:effectLst/>
                <a:latin typeface="Arial" panose="020B0604020202020204" pitchFamily="34" charset="0"/>
              </a:rPr>
              <a:t>can generate exposure on related sites (AdSense)</a:t>
            </a:r>
            <a:endParaRPr lang="en-IN" sz="1800" b="0" i="0" u="none" strike="noStrike" dirty="0">
              <a:effectLst/>
              <a:latin typeface="Arial" panose="020B0604020202020204" pitchFamily="34" charset="0"/>
            </a:endParaRPr>
          </a:p>
          <a:p>
            <a:pPr marL="0" marR="0" indent="0" algn="l" rtl="0" eaLnBrk="1" fontAlgn="base" latinLnBrk="0" hangingPunct="1">
              <a:spcBef>
                <a:spcPts val="336"/>
              </a:spcBef>
              <a:spcAft>
                <a:spcPts val="0"/>
              </a:spcAft>
            </a:pPr>
            <a:r>
              <a:rPr lang="en-US" sz="1800" b="0" i="0" u="none" strike="noStrike" kern="1200" baseline="0" dirty="0">
                <a:ln>
                  <a:noFill/>
                </a:ln>
                <a:solidFill>
                  <a:srgbClr val="000000"/>
                </a:solidFill>
                <a:effectLst/>
                <a:latin typeface="Arial" panose="020B0604020202020204" pitchFamily="34" charset="0"/>
              </a:rPr>
              <a:t>ability to target “local” markets</a:t>
            </a:r>
            <a:endParaRPr lang="en-IN" sz="1800" b="0" i="0" u="none" strike="noStrike" dirty="0">
              <a:effectLst/>
              <a:latin typeface="Arial" panose="020B0604020202020204" pitchFamily="34" charset="0"/>
            </a:endParaRPr>
          </a:p>
          <a:p>
            <a:pPr marL="0" marR="0" indent="0" algn="l" rtl="0" eaLnBrk="1" fontAlgn="base" latinLnBrk="0" hangingPunct="1">
              <a:spcBef>
                <a:spcPts val="336"/>
              </a:spcBef>
              <a:spcAft>
                <a:spcPts val="0"/>
              </a:spcAft>
            </a:pPr>
            <a:r>
              <a:rPr lang="en-US" sz="1800" b="0" i="0" u="none" strike="noStrike" kern="1200" baseline="0" dirty="0">
                <a:ln>
                  <a:noFill/>
                </a:ln>
                <a:solidFill>
                  <a:srgbClr val="000000"/>
                </a:solidFill>
                <a:effectLst/>
                <a:latin typeface="Arial" panose="020B0604020202020204" pitchFamily="34" charset="0"/>
              </a:rPr>
              <a:t>better for short-term and high-margin campaigns</a:t>
            </a:r>
            <a:endParaRPr lang="en-IN" sz="1800" b="0" i="0" u="none" strike="noStrike" dirty="0">
              <a:effectLst/>
              <a:latin typeface="Arial" panose="020B0604020202020204" pitchFamily="34" charset="0"/>
            </a:endParaRPr>
          </a:p>
          <a:p>
            <a:endParaRPr lang="en-IN" dirty="0"/>
          </a:p>
        </p:txBody>
      </p:sp>
      <p:sp>
        <p:nvSpPr>
          <p:cNvPr id="4" name="Content Placeholder 3">
            <a:extLst>
              <a:ext uri="{FF2B5EF4-FFF2-40B4-BE49-F238E27FC236}">
                <a16:creationId xmlns:a16="http://schemas.microsoft.com/office/drawing/2014/main" id="{F65A588B-92EF-4D3B-83BC-DC6531309E29}"/>
              </a:ext>
            </a:extLst>
          </p:cNvPr>
          <p:cNvSpPr>
            <a:spLocks noGrp="1"/>
          </p:cNvSpPr>
          <p:nvPr>
            <p:ph sz="half" idx="2"/>
          </p:nvPr>
        </p:nvSpPr>
        <p:spPr>
          <a:xfrm>
            <a:off x="5989320" y="1660358"/>
            <a:ext cx="4754880" cy="4649002"/>
          </a:xfrm>
        </p:spPr>
        <p:txBody>
          <a:bodyPr/>
          <a:lstStyle/>
          <a:p>
            <a:pPr marL="0" marR="0" indent="0" algn="ctr" rtl="0" eaLnBrk="1" fontAlgn="base" latinLnBrk="0" hangingPunct="1">
              <a:spcBef>
                <a:spcPts val="432"/>
              </a:spcBef>
              <a:spcAft>
                <a:spcPts val="0"/>
              </a:spcAft>
            </a:pPr>
            <a:r>
              <a:rPr lang="en-US" sz="1800" b="0" i="0" u="none" strike="noStrike" kern="1200" baseline="0" dirty="0">
                <a:ln>
                  <a:noFill/>
                </a:ln>
                <a:solidFill>
                  <a:srgbClr val="000000"/>
                </a:solidFill>
                <a:effectLst/>
                <a:latin typeface="Arial" panose="020B0604020202020204" pitchFamily="34" charset="0"/>
              </a:rPr>
              <a:t>“Organic” SEO</a:t>
            </a:r>
            <a:endParaRPr lang="en-IN" sz="1800" b="0" i="0" u="none" strike="noStrike" dirty="0">
              <a:effectLst/>
              <a:latin typeface="Arial" panose="020B0604020202020204" pitchFamily="34" charset="0"/>
            </a:endParaRPr>
          </a:p>
          <a:p>
            <a:pPr marL="0" marR="0" indent="0" algn="l" rtl="0" eaLnBrk="1" fontAlgn="base" latinLnBrk="0" hangingPunct="1">
              <a:spcBef>
                <a:spcPts val="336"/>
              </a:spcBef>
              <a:spcAft>
                <a:spcPts val="0"/>
              </a:spcAft>
            </a:pPr>
            <a:r>
              <a:rPr lang="en-US" sz="1800" b="0" i="0" u="none" strike="noStrike" kern="1200" baseline="0" dirty="0">
                <a:ln>
                  <a:noFill/>
                </a:ln>
                <a:solidFill>
                  <a:srgbClr val="000000"/>
                </a:solidFill>
                <a:effectLst/>
                <a:latin typeface="Arial" panose="020B0604020202020204" pitchFamily="34" charset="0"/>
              </a:rPr>
              <a:t>results take 2 weeks to 4 months</a:t>
            </a:r>
            <a:endParaRPr lang="en-IN" sz="1800" b="0" i="0" u="none" strike="noStrike" dirty="0">
              <a:effectLst/>
              <a:latin typeface="Arial" panose="020B0604020202020204" pitchFamily="34" charset="0"/>
            </a:endParaRPr>
          </a:p>
          <a:p>
            <a:pPr marL="0" marR="0" indent="0" algn="l" rtl="0" eaLnBrk="1" fontAlgn="base" latinLnBrk="0" hangingPunct="1">
              <a:spcBef>
                <a:spcPts val="336"/>
              </a:spcBef>
              <a:spcAft>
                <a:spcPts val="0"/>
              </a:spcAft>
            </a:pPr>
            <a:r>
              <a:rPr lang="en-US" sz="1800" b="0" i="0" u="none" strike="noStrike" kern="1200" baseline="0" dirty="0">
                <a:ln>
                  <a:noFill/>
                </a:ln>
                <a:solidFill>
                  <a:srgbClr val="000000"/>
                </a:solidFill>
                <a:effectLst/>
                <a:latin typeface="Arial" panose="020B0604020202020204" pitchFamily="34" charset="0"/>
              </a:rPr>
              <a:t>requires ongoing learning and experience to reap results</a:t>
            </a:r>
            <a:endParaRPr lang="en-IN" sz="1800" b="0" i="0" u="none" strike="noStrike" dirty="0">
              <a:effectLst/>
              <a:latin typeface="Arial" panose="020B0604020202020204" pitchFamily="34" charset="0"/>
            </a:endParaRPr>
          </a:p>
          <a:p>
            <a:pPr marL="0" marR="0" indent="0" algn="l" rtl="0" eaLnBrk="1" fontAlgn="base" latinLnBrk="0" hangingPunct="1">
              <a:spcBef>
                <a:spcPts val="336"/>
              </a:spcBef>
              <a:spcAft>
                <a:spcPts val="0"/>
              </a:spcAft>
            </a:pPr>
            <a:r>
              <a:rPr lang="en-US" sz="1800" b="0" i="0" u="none" strike="noStrike" kern="1200" baseline="0" dirty="0">
                <a:ln>
                  <a:noFill/>
                </a:ln>
                <a:solidFill>
                  <a:srgbClr val="000000"/>
                </a:solidFill>
                <a:effectLst/>
                <a:latin typeface="Arial" panose="020B0604020202020204" pitchFamily="34" charset="0"/>
              </a:rPr>
              <a:t>very difficult to control flow of traffic</a:t>
            </a:r>
            <a:endParaRPr lang="en-IN" sz="1800" b="0" i="0" u="none" strike="noStrike" dirty="0">
              <a:effectLst/>
              <a:latin typeface="Arial" panose="020B0604020202020204" pitchFamily="34" charset="0"/>
            </a:endParaRPr>
          </a:p>
          <a:p>
            <a:pPr marL="0" marR="0" indent="0" algn="l" rtl="0" eaLnBrk="1" fontAlgn="base" latinLnBrk="0" hangingPunct="1">
              <a:spcBef>
                <a:spcPts val="336"/>
              </a:spcBef>
              <a:spcAft>
                <a:spcPts val="0"/>
              </a:spcAft>
            </a:pPr>
            <a:r>
              <a:rPr lang="en-US" sz="1800" b="0" i="0" u="none" strike="noStrike" kern="1200" baseline="0" dirty="0">
                <a:ln>
                  <a:noFill/>
                </a:ln>
                <a:solidFill>
                  <a:srgbClr val="000000"/>
                </a:solidFill>
                <a:effectLst/>
                <a:latin typeface="Arial" panose="020B0604020202020204" pitchFamily="34" charset="0"/>
              </a:rPr>
              <a:t>generally more cost-effective, doesn’t penalize for more traffic</a:t>
            </a:r>
            <a:endParaRPr lang="en-IN" sz="1800" b="0" i="0" u="none" strike="noStrike" dirty="0">
              <a:effectLst/>
              <a:latin typeface="Arial" panose="020B0604020202020204" pitchFamily="34" charset="0"/>
            </a:endParaRPr>
          </a:p>
          <a:p>
            <a:pPr marL="0" marR="0" indent="0" algn="l" rtl="0" eaLnBrk="1" fontAlgn="base" latinLnBrk="0" hangingPunct="1">
              <a:spcBef>
                <a:spcPts val="336"/>
              </a:spcBef>
              <a:spcAft>
                <a:spcPts val="0"/>
              </a:spcAft>
            </a:pPr>
            <a:r>
              <a:rPr lang="en-US" sz="1800" b="0" i="0" u="none" strike="noStrike" kern="1200" baseline="0" dirty="0">
                <a:ln>
                  <a:noFill/>
                </a:ln>
                <a:solidFill>
                  <a:srgbClr val="000000"/>
                </a:solidFill>
                <a:effectLst/>
                <a:latin typeface="Arial" panose="020B0604020202020204" pitchFamily="34" charset="0"/>
              </a:rPr>
              <a:t>SERPs are more popular than sponsored ads</a:t>
            </a:r>
            <a:endParaRPr lang="en-IN" sz="1800" b="0" i="0" u="none" strike="noStrike" dirty="0">
              <a:effectLst/>
              <a:latin typeface="Arial" panose="020B0604020202020204" pitchFamily="34" charset="0"/>
            </a:endParaRPr>
          </a:p>
          <a:p>
            <a:pPr marL="0" marR="0" indent="0" algn="l" rtl="0" eaLnBrk="1" fontAlgn="base" latinLnBrk="0" hangingPunct="1">
              <a:spcBef>
                <a:spcPts val="336"/>
              </a:spcBef>
              <a:spcAft>
                <a:spcPts val="0"/>
              </a:spcAft>
            </a:pPr>
            <a:r>
              <a:rPr lang="en-US" sz="1800" b="0" i="0" u="none" strike="noStrike" kern="1200" baseline="0" dirty="0">
                <a:ln>
                  <a:noFill/>
                </a:ln>
                <a:solidFill>
                  <a:srgbClr val="000000"/>
                </a:solidFill>
                <a:effectLst/>
                <a:latin typeface="Arial" panose="020B0604020202020204" pitchFamily="34" charset="0"/>
              </a:rPr>
              <a:t>very difficult to compete in highly competitive market space</a:t>
            </a:r>
            <a:endParaRPr lang="en-IN" sz="1800" b="0" i="0" u="none" strike="noStrike" dirty="0">
              <a:effectLst/>
              <a:latin typeface="Arial" panose="020B0604020202020204" pitchFamily="34" charset="0"/>
            </a:endParaRPr>
          </a:p>
          <a:p>
            <a:pPr marL="0" marR="0" indent="0" algn="l" rtl="0" eaLnBrk="1" fontAlgn="base" latinLnBrk="0" hangingPunct="1">
              <a:spcBef>
                <a:spcPts val="336"/>
              </a:spcBef>
              <a:spcAft>
                <a:spcPts val="0"/>
              </a:spcAft>
            </a:pPr>
            <a:r>
              <a:rPr lang="en-US" sz="1800" b="0" i="0" u="none" strike="noStrike" kern="1200" baseline="0" dirty="0">
                <a:ln>
                  <a:noFill/>
                </a:ln>
                <a:solidFill>
                  <a:srgbClr val="000000"/>
                </a:solidFill>
                <a:effectLst/>
                <a:latin typeface="Arial" panose="020B0604020202020204" pitchFamily="34" charset="0"/>
              </a:rPr>
              <a:t>can generate exposure on related websites and directories</a:t>
            </a:r>
            <a:endParaRPr lang="en-IN" sz="1800" b="0" i="0" u="none" strike="noStrike" dirty="0">
              <a:effectLst/>
              <a:latin typeface="Arial" panose="020B0604020202020204" pitchFamily="34" charset="0"/>
            </a:endParaRPr>
          </a:p>
          <a:p>
            <a:pPr marL="0" marR="0" indent="0" algn="l" rtl="0" eaLnBrk="1" fontAlgn="base" latinLnBrk="0" hangingPunct="1">
              <a:spcBef>
                <a:spcPts val="336"/>
              </a:spcBef>
              <a:spcAft>
                <a:spcPts val="0"/>
              </a:spcAft>
            </a:pPr>
            <a:r>
              <a:rPr lang="en-US" sz="1800" b="0" i="0" u="none" strike="noStrike" kern="1200" baseline="0" dirty="0">
                <a:ln>
                  <a:noFill/>
                </a:ln>
                <a:solidFill>
                  <a:srgbClr val="000000"/>
                </a:solidFill>
                <a:effectLst/>
                <a:latin typeface="Arial" panose="020B0604020202020204" pitchFamily="34" charset="0"/>
              </a:rPr>
              <a:t>more difficult to target local markets</a:t>
            </a:r>
            <a:endParaRPr lang="en-IN" sz="1800" b="0" i="0" u="none" strike="noStrike" dirty="0">
              <a:effectLst/>
              <a:latin typeface="Arial" panose="020B0604020202020204" pitchFamily="34" charset="0"/>
            </a:endParaRPr>
          </a:p>
          <a:p>
            <a:pPr marL="0" marR="0" indent="0" algn="l" rtl="0" eaLnBrk="1" fontAlgn="base" latinLnBrk="0" hangingPunct="1">
              <a:spcBef>
                <a:spcPts val="336"/>
              </a:spcBef>
              <a:spcAft>
                <a:spcPts val="0"/>
              </a:spcAft>
            </a:pPr>
            <a:r>
              <a:rPr lang="en-US" sz="1800" b="0" i="0" u="none" strike="noStrike" kern="1200" baseline="0" dirty="0">
                <a:ln>
                  <a:noFill/>
                </a:ln>
                <a:solidFill>
                  <a:srgbClr val="000000"/>
                </a:solidFill>
                <a:effectLst/>
                <a:latin typeface="Arial" panose="020B0604020202020204" pitchFamily="34" charset="0"/>
              </a:rPr>
              <a:t>better for long-term and lower margin campaigns</a:t>
            </a:r>
            <a:endParaRPr lang="en-IN" sz="1800" b="0" i="0" u="none" strike="noStrike" dirty="0">
              <a:effectLst/>
              <a:latin typeface="Arial" panose="020B0604020202020204" pitchFamily="34" charset="0"/>
            </a:endParaRPr>
          </a:p>
          <a:p>
            <a:endParaRPr lang="en-IN" dirty="0"/>
          </a:p>
        </p:txBody>
      </p:sp>
      <p:sp>
        <p:nvSpPr>
          <p:cNvPr id="5" name="Slide Number Placeholder 4">
            <a:extLst>
              <a:ext uri="{FF2B5EF4-FFF2-40B4-BE49-F238E27FC236}">
                <a16:creationId xmlns:a16="http://schemas.microsoft.com/office/drawing/2014/main" id="{7DDBB02D-92E7-4060-8A89-3FF24194B65C}"/>
              </a:ext>
            </a:extLst>
          </p:cNvPr>
          <p:cNvSpPr>
            <a:spLocks noGrp="1"/>
          </p:cNvSpPr>
          <p:nvPr>
            <p:ph type="sldNum" sz="quarter" idx="12"/>
          </p:nvPr>
        </p:nvSpPr>
        <p:spPr/>
        <p:txBody>
          <a:bodyPr/>
          <a:lstStyle/>
          <a:p>
            <a:fld id="{D6DB389E-0E6B-430F-9C1C-7260187C063C}" type="slidenum">
              <a:rPr lang="en-IN" smtClean="0"/>
              <a:t>115</a:t>
            </a:fld>
            <a:endParaRPr lang="en-IN"/>
          </a:p>
        </p:txBody>
      </p:sp>
    </p:spTree>
    <p:extLst>
      <p:ext uri="{BB962C8B-B14F-4D97-AF65-F5344CB8AC3E}">
        <p14:creationId xmlns:p14="http://schemas.microsoft.com/office/powerpoint/2010/main" val="409609484"/>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53FA5B-005B-40B5-85B4-E52F4F84D8DB}"/>
              </a:ext>
            </a:extLst>
          </p:cNvPr>
          <p:cNvSpPr>
            <a:spLocks noGrp="1"/>
          </p:cNvSpPr>
          <p:nvPr>
            <p:ph type="title"/>
          </p:nvPr>
        </p:nvSpPr>
        <p:spPr/>
        <p:txBody>
          <a:bodyPr/>
          <a:lstStyle/>
          <a:p>
            <a:r>
              <a:rPr lang="en-IN" dirty="0"/>
              <a:t>Online advertising</a:t>
            </a:r>
          </a:p>
        </p:txBody>
      </p:sp>
      <p:sp>
        <p:nvSpPr>
          <p:cNvPr id="3" name="Content Placeholder 2">
            <a:extLst>
              <a:ext uri="{FF2B5EF4-FFF2-40B4-BE49-F238E27FC236}">
                <a16:creationId xmlns:a16="http://schemas.microsoft.com/office/drawing/2014/main" id="{B981D477-158C-418B-98F4-85FA3D801635}"/>
              </a:ext>
            </a:extLst>
          </p:cNvPr>
          <p:cNvSpPr>
            <a:spLocks noGrp="1"/>
          </p:cNvSpPr>
          <p:nvPr>
            <p:ph idx="1"/>
          </p:nvPr>
        </p:nvSpPr>
        <p:spPr/>
        <p:txBody>
          <a:bodyPr>
            <a:normAutofit/>
          </a:bodyPr>
          <a:lstStyle/>
          <a:p>
            <a:r>
              <a:rPr lang="en-IN" sz="3200" dirty="0"/>
              <a:t>Online advertising is a form of marketing and advertising which uses the Internet to deliver promotional marketing messages to consumers. It is also known as online marketing or internet marketing.</a:t>
            </a:r>
          </a:p>
        </p:txBody>
      </p:sp>
      <p:sp>
        <p:nvSpPr>
          <p:cNvPr id="4" name="Slide Number Placeholder 3">
            <a:extLst>
              <a:ext uri="{FF2B5EF4-FFF2-40B4-BE49-F238E27FC236}">
                <a16:creationId xmlns:a16="http://schemas.microsoft.com/office/drawing/2014/main" id="{3CF5E98D-3333-40E0-A7FA-923CE5A686BC}"/>
              </a:ext>
            </a:extLst>
          </p:cNvPr>
          <p:cNvSpPr>
            <a:spLocks noGrp="1"/>
          </p:cNvSpPr>
          <p:nvPr>
            <p:ph type="sldNum" sz="quarter" idx="12"/>
          </p:nvPr>
        </p:nvSpPr>
        <p:spPr/>
        <p:txBody>
          <a:bodyPr/>
          <a:lstStyle/>
          <a:p>
            <a:fld id="{D6DB389E-0E6B-430F-9C1C-7260187C063C}" type="slidenum">
              <a:rPr lang="en-IN" smtClean="0"/>
              <a:t>116</a:t>
            </a:fld>
            <a:endParaRPr lang="en-IN"/>
          </a:p>
        </p:txBody>
      </p:sp>
    </p:spTree>
    <p:extLst>
      <p:ext uri="{BB962C8B-B14F-4D97-AF65-F5344CB8AC3E}">
        <p14:creationId xmlns:p14="http://schemas.microsoft.com/office/powerpoint/2010/main" val="1099207307"/>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E717B3F-8A99-43EF-9F65-5F4CFF509D22}"/>
              </a:ext>
            </a:extLst>
          </p:cNvPr>
          <p:cNvPicPr>
            <a:picLocks noChangeAspect="1"/>
          </p:cNvPicPr>
          <p:nvPr/>
        </p:nvPicPr>
        <p:blipFill>
          <a:blip r:embed="rId2"/>
          <a:stretch>
            <a:fillRect/>
          </a:stretch>
        </p:blipFill>
        <p:spPr>
          <a:xfrm>
            <a:off x="0" y="0"/>
            <a:ext cx="12191999" cy="6858000"/>
          </a:xfrm>
          <a:prstGeom prst="rect">
            <a:avLst/>
          </a:prstGeom>
        </p:spPr>
      </p:pic>
      <p:sp>
        <p:nvSpPr>
          <p:cNvPr id="3" name="Slide Number Placeholder 2">
            <a:extLst>
              <a:ext uri="{FF2B5EF4-FFF2-40B4-BE49-F238E27FC236}">
                <a16:creationId xmlns:a16="http://schemas.microsoft.com/office/drawing/2014/main" id="{C88B7C2F-B106-4C61-BE8B-749F9B3EA87E}"/>
              </a:ext>
            </a:extLst>
          </p:cNvPr>
          <p:cNvSpPr>
            <a:spLocks noGrp="1"/>
          </p:cNvSpPr>
          <p:nvPr>
            <p:ph type="sldNum" sz="quarter" idx="12"/>
          </p:nvPr>
        </p:nvSpPr>
        <p:spPr/>
        <p:txBody>
          <a:bodyPr/>
          <a:lstStyle/>
          <a:p>
            <a:fld id="{D6DB389E-0E6B-430F-9C1C-7260187C063C}" type="slidenum">
              <a:rPr lang="en-IN" smtClean="0"/>
              <a:t>117</a:t>
            </a:fld>
            <a:endParaRPr lang="en-IN"/>
          </a:p>
        </p:txBody>
      </p:sp>
    </p:spTree>
    <p:extLst>
      <p:ext uri="{BB962C8B-B14F-4D97-AF65-F5344CB8AC3E}">
        <p14:creationId xmlns:p14="http://schemas.microsoft.com/office/powerpoint/2010/main" val="3667707536"/>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BFCB4E-488D-46D5-8211-30D48EF39503}"/>
              </a:ext>
            </a:extLst>
          </p:cNvPr>
          <p:cNvSpPr txBox="1"/>
          <p:nvPr/>
        </p:nvSpPr>
        <p:spPr>
          <a:xfrm>
            <a:off x="334537" y="602166"/>
            <a:ext cx="11396546" cy="6001643"/>
          </a:xfrm>
          <a:prstGeom prst="rect">
            <a:avLst/>
          </a:prstGeom>
          <a:noFill/>
        </p:spPr>
        <p:txBody>
          <a:bodyPr wrap="square" rtlCol="0">
            <a:spAutoFit/>
          </a:bodyPr>
          <a:lstStyle/>
          <a:p>
            <a:pPr marL="285750" indent="-285750">
              <a:buFont typeface="Arial" panose="020B0604020202020204" pitchFamily="34" charset="0"/>
              <a:buChar char="•"/>
            </a:pPr>
            <a:r>
              <a:rPr lang="en-IN" sz="2400" dirty="0"/>
              <a:t>CPM( COST PER CLICK)</a:t>
            </a:r>
          </a:p>
          <a:p>
            <a:r>
              <a:rPr lang="en-IN" sz="2400" dirty="0"/>
              <a:t> It is also known as Pay per click. Advertisers pay each time a user clicks on their listing and is redirected to their website. They do not actually pay for their listing, but only when the listing is clicked on.</a:t>
            </a:r>
          </a:p>
          <a:p>
            <a:r>
              <a:rPr lang="en-IN" sz="2400" dirty="0"/>
              <a:t>Clicks are a way to measure attention and interest. The main purpose of an ad is to generate a </a:t>
            </a:r>
            <a:r>
              <a:rPr lang="en-IN" sz="2400" dirty="0" err="1"/>
              <a:t>clisk</a:t>
            </a:r>
            <a:r>
              <a:rPr lang="en-IN" sz="2400" dirty="0"/>
              <a:t>.</a:t>
            </a:r>
          </a:p>
          <a:p>
            <a:pPr marL="285750" indent="-285750">
              <a:buFont typeface="Arial" panose="020B0604020202020204" pitchFamily="34" charset="0"/>
              <a:buChar char="•"/>
            </a:pPr>
            <a:r>
              <a:rPr lang="en-IN" sz="2400" dirty="0"/>
              <a:t>COST PER VISITOR (CPV)</a:t>
            </a:r>
          </a:p>
          <a:p>
            <a:r>
              <a:rPr lang="en-IN" sz="2400" dirty="0"/>
              <a:t>It is online advertising ad model based on where advertisers pay for the delivery of a targeted visitor to the advertiser’s website.</a:t>
            </a:r>
          </a:p>
          <a:p>
            <a:r>
              <a:rPr lang="en-IN" sz="2400" dirty="0"/>
              <a:t>Trick banner</a:t>
            </a:r>
          </a:p>
          <a:p>
            <a:r>
              <a:rPr lang="en-IN" sz="2400" dirty="0"/>
              <a:t>A banner ad that looks like a dialogue box with buttons. It stimulates an error message alert.</a:t>
            </a:r>
          </a:p>
          <a:p>
            <a:pPr marL="285750" indent="-285750">
              <a:buFont typeface="Arial" panose="020B0604020202020204" pitchFamily="34" charset="0"/>
              <a:buChar char="•"/>
            </a:pPr>
            <a:r>
              <a:rPr lang="en-IN" sz="2400" dirty="0"/>
              <a:t>FLOATING AD</a:t>
            </a:r>
          </a:p>
          <a:p>
            <a:r>
              <a:rPr lang="en-IN" sz="2400" dirty="0"/>
              <a:t>An ad which moves across the user’s screen or floats above the content.</a:t>
            </a:r>
          </a:p>
          <a:p>
            <a:pPr marL="285750" indent="-285750">
              <a:buFont typeface="Arial" panose="020B0604020202020204" pitchFamily="34" charset="0"/>
              <a:buChar char="•"/>
            </a:pPr>
            <a:r>
              <a:rPr lang="en-IN" sz="2400" dirty="0"/>
              <a:t>EMAIL AD</a:t>
            </a:r>
          </a:p>
          <a:p>
            <a:r>
              <a:rPr lang="en-IN" sz="2400" dirty="0"/>
              <a:t>Here mailer send the promotional material to the targeted user</a:t>
            </a:r>
          </a:p>
        </p:txBody>
      </p:sp>
      <p:sp>
        <p:nvSpPr>
          <p:cNvPr id="3" name="Slide Number Placeholder 2">
            <a:extLst>
              <a:ext uri="{FF2B5EF4-FFF2-40B4-BE49-F238E27FC236}">
                <a16:creationId xmlns:a16="http://schemas.microsoft.com/office/drawing/2014/main" id="{A3A7F850-7527-4897-8A75-B76779CAFB64}"/>
              </a:ext>
            </a:extLst>
          </p:cNvPr>
          <p:cNvSpPr>
            <a:spLocks noGrp="1"/>
          </p:cNvSpPr>
          <p:nvPr>
            <p:ph type="sldNum" sz="quarter" idx="12"/>
          </p:nvPr>
        </p:nvSpPr>
        <p:spPr/>
        <p:txBody>
          <a:bodyPr/>
          <a:lstStyle/>
          <a:p>
            <a:fld id="{D6DB389E-0E6B-430F-9C1C-7260187C063C}" type="slidenum">
              <a:rPr lang="en-IN" smtClean="0"/>
              <a:t>118</a:t>
            </a:fld>
            <a:endParaRPr lang="en-IN"/>
          </a:p>
        </p:txBody>
      </p:sp>
    </p:spTree>
    <p:extLst>
      <p:ext uri="{BB962C8B-B14F-4D97-AF65-F5344CB8AC3E}">
        <p14:creationId xmlns:p14="http://schemas.microsoft.com/office/powerpoint/2010/main" val="2330685845"/>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64A1D3B-03E8-4306-9AE7-57365419BB5B}"/>
              </a:ext>
            </a:extLst>
          </p:cNvPr>
          <p:cNvPicPr>
            <a:picLocks noChangeAspect="1"/>
          </p:cNvPicPr>
          <p:nvPr/>
        </p:nvPicPr>
        <p:blipFill>
          <a:blip r:embed="rId2"/>
          <a:stretch>
            <a:fillRect/>
          </a:stretch>
        </p:blipFill>
        <p:spPr>
          <a:xfrm>
            <a:off x="0" y="22302"/>
            <a:ext cx="12192000" cy="6858000"/>
          </a:xfrm>
          <a:prstGeom prst="rect">
            <a:avLst/>
          </a:prstGeom>
        </p:spPr>
      </p:pic>
      <p:sp>
        <p:nvSpPr>
          <p:cNvPr id="3" name="Slide Number Placeholder 2">
            <a:extLst>
              <a:ext uri="{FF2B5EF4-FFF2-40B4-BE49-F238E27FC236}">
                <a16:creationId xmlns:a16="http://schemas.microsoft.com/office/drawing/2014/main" id="{6D2BEB93-AE41-4540-82BD-D6E0035EB41A}"/>
              </a:ext>
            </a:extLst>
          </p:cNvPr>
          <p:cNvSpPr>
            <a:spLocks noGrp="1"/>
          </p:cNvSpPr>
          <p:nvPr>
            <p:ph type="sldNum" sz="quarter" idx="12"/>
          </p:nvPr>
        </p:nvSpPr>
        <p:spPr/>
        <p:txBody>
          <a:bodyPr/>
          <a:lstStyle/>
          <a:p>
            <a:fld id="{D6DB389E-0E6B-430F-9C1C-7260187C063C}" type="slidenum">
              <a:rPr lang="en-IN" smtClean="0"/>
              <a:t>119</a:t>
            </a:fld>
            <a:endParaRPr lang="en-IN"/>
          </a:p>
        </p:txBody>
      </p:sp>
    </p:spTree>
    <p:extLst>
      <p:ext uri="{BB962C8B-B14F-4D97-AF65-F5344CB8AC3E}">
        <p14:creationId xmlns:p14="http://schemas.microsoft.com/office/powerpoint/2010/main" val="42935135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0B634-61AC-433F-8F5E-686838B8AD95}"/>
              </a:ext>
            </a:extLst>
          </p:cNvPr>
          <p:cNvSpPr>
            <a:spLocks noGrp="1"/>
          </p:cNvSpPr>
          <p:nvPr>
            <p:ph type="title"/>
          </p:nvPr>
        </p:nvSpPr>
        <p:spPr/>
        <p:txBody>
          <a:bodyPr/>
          <a:lstStyle/>
          <a:p>
            <a:r>
              <a:rPr lang="en-IN" dirty="0"/>
              <a:t>SYMMETRIC KEY ENCRYPTION</a:t>
            </a:r>
          </a:p>
        </p:txBody>
      </p:sp>
      <p:sp>
        <p:nvSpPr>
          <p:cNvPr id="3" name="Content Placeholder 2">
            <a:extLst>
              <a:ext uri="{FF2B5EF4-FFF2-40B4-BE49-F238E27FC236}">
                <a16:creationId xmlns:a16="http://schemas.microsoft.com/office/drawing/2014/main" id="{DA43CF29-85B0-4B8D-AE25-6AF87AD8CA66}"/>
              </a:ext>
            </a:extLst>
          </p:cNvPr>
          <p:cNvSpPr>
            <a:spLocks noGrp="1"/>
          </p:cNvSpPr>
          <p:nvPr>
            <p:ph idx="1"/>
          </p:nvPr>
        </p:nvSpPr>
        <p:spPr/>
        <p:txBody>
          <a:bodyPr/>
          <a:lstStyle/>
          <a:p>
            <a:pPr>
              <a:buFont typeface="Wingdings" panose="05000000000000000000" pitchFamily="2" charset="2"/>
              <a:buChar char="q"/>
            </a:pPr>
            <a:r>
              <a:rPr lang="en-IN" dirty="0"/>
              <a:t>A secret key, is applied to the text of a message to change the content in a particular way.</a:t>
            </a:r>
          </a:p>
          <a:p>
            <a:pPr>
              <a:buFont typeface="Wingdings" panose="05000000000000000000" pitchFamily="2" charset="2"/>
              <a:buChar char="q"/>
            </a:pPr>
            <a:r>
              <a:rPr lang="en-IN" dirty="0"/>
              <a:t>Same key is used for encryption of plain text and decryption of cyphertext</a:t>
            </a:r>
          </a:p>
          <a:p>
            <a:pPr>
              <a:buFont typeface="Wingdings" panose="05000000000000000000" pitchFamily="2" charset="2"/>
              <a:buChar char="q"/>
            </a:pPr>
            <a:r>
              <a:rPr lang="en-IN" dirty="0"/>
              <a:t>The keys, represent a shared secret between two or more parties that can be used to maintain a private information link.</a:t>
            </a:r>
          </a:p>
          <a:p>
            <a:pPr>
              <a:buFont typeface="Wingdings" panose="05000000000000000000" pitchFamily="2" charset="2"/>
              <a:buChar char="q"/>
            </a:pPr>
            <a:r>
              <a:rPr lang="en-IN" dirty="0"/>
              <a:t>One of the main drawback of symmetric key encryption is that both the parties have access to the secret key.</a:t>
            </a:r>
          </a:p>
          <a:p>
            <a:pPr>
              <a:buFont typeface="Wingdings" panose="05000000000000000000" pitchFamily="2" charset="2"/>
              <a:buChar char="q"/>
            </a:pPr>
            <a:endParaRPr lang="en-IN" dirty="0"/>
          </a:p>
        </p:txBody>
      </p:sp>
      <p:sp>
        <p:nvSpPr>
          <p:cNvPr id="4" name="Slide Number Placeholder 3">
            <a:extLst>
              <a:ext uri="{FF2B5EF4-FFF2-40B4-BE49-F238E27FC236}">
                <a16:creationId xmlns:a16="http://schemas.microsoft.com/office/drawing/2014/main" id="{59AD5F8D-463B-4D0B-982B-CD5A8D4DBC17}"/>
              </a:ext>
            </a:extLst>
          </p:cNvPr>
          <p:cNvSpPr>
            <a:spLocks noGrp="1"/>
          </p:cNvSpPr>
          <p:nvPr>
            <p:ph type="sldNum" sz="quarter" idx="12"/>
          </p:nvPr>
        </p:nvSpPr>
        <p:spPr/>
        <p:txBody>
          <a:bodyPr/>
          <a:lstStyle/>
          <a:p>
            <a:fld id="{D6DB389E-0E6B-430F-9C1C-7260187C063C}" type="slidenum">
              <a:rPr lang="en-IN" smtClean="0"/>
              <a:t>12</a:t>
            </a:fld>
            <a:endParaRPr lang="en-IN"/>
          </a:p>
        </p:txBody>
      </p:sp>
    </p:spTree>
    <p:extLst>
      <p:ext uri="{BB962C8B-B14F-4D97-AF65-F5344CB8AC3E}">
        <p14:creationId xmlns:p14="http://schemas.microsoft.com/office/powerpoint/2010/main" val="2840653022"/>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0FF59AD-2007-43DB-B787-0DD759BD2DDA}"/>
              </a:ext>
            </a:extLst>
          </p:cNvPr>
          <p:cNvPicPr>
            <a:picLocks noChangeAspect="1"/>
          </p:cNvPicPr>
          <p:nvPr/>
        </p:nvPicPr>
        <p:blipFill>
          <a:blip r:embed="rId2"/>
          <a:stretch>
            <a:fillRect/>
          </a:stretch>
        </p:blipFill>
        <p:spPr>
          <a:xfrm>
            <a:off x="0" y="0"/>
            <a:ext cx="12191999" cy="6858000"/>
          </a:xfrm>
          <a:prstGeom prst="rect">
            <a:avLst/>
          </a:prstGeom>
        </p:spPr>
      </p:pic>
      <p:sp>
        <p:nvSpPr>
          <p:cNvPr id="3" name="Slide Number Placeholder 2">
            <a:extLst>
              <a:ext uri="{FF2B5EF4-FFF2-40B4-BE49-F238E27FC236}">
                <a16:creationId xmlns:a16="http://schemas.microsoft.com/office/drawing/2014/main" id="{5B11D1CC-BCD3-4C04-89E4-F80B64810CAE}"/>
              </a:ext>
            </a:extLst>
          </p:cNvPr>
          <p:cNvSpPr>
            <a:spLocks noGrp="1"/>
          </p:cNvSpPr>
          <p:nvPr>
            <p:ph type="sldNum" sz="quarter" idx="12"/>
          </p:nvPr>
        </p:nvSpPr>
        <p:spPr/>
        <p:txBody>
          <a:bodyPr/>
          <a:lstStyle/>
          <a:p>
            <a:fld id="{D6DB389E-0E6B-430F-9C1C-7260187C063C}" type="slidenum">
              <a:rPr lang="en-IN" smtClean="0"/>
              <a:t>120</a:t>
            </a:fld>
            <a:endParaRPr lang="en-IN"/>
          </a:p>
        </p:txBody>
      </p:sp>
    </p:spTree>
    <p:extLst>
      <p:ext uri="{BB962C8B-B14F-4D97-AF65-F5344CB8AC3E}">
        <p14:creationId xmlns:p14="http://schemas.microsoft.com/office/powerpoint/2010/main" val="736835628"/>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F034072-4DF7-4FFA-8830-4F27F47142B1}"/>
              </a:ext>
            </a:extLst>
          </p:cNvPr>
          <p:cNvPicPr>
            <a:picLocks noChangeAspect="1"/>
          </p:cNvPicPr>
          <p:nvPr/>
        </p:nvPicPr>
        <p:blipFill>
          <a:blip r:embed="rId2"/>
          <a:stretch>
            <a:fillRect/>
          </a:stretch>
        </p:blipFill>
        <p:spPr>
          <a:xfrm>
            <a:off x="0" y="0"/>
            <a:ext cx="12191999" cy="6858000"/>
          </a:xfrm>
          <a:prstGeom prst="rect">
            <a:avLst/>
          </a:prstGeom>
        </p:spPr>
      </p:pic>
      <p:sp>
        <p:nvSpPr>
          <p:cNvPr id="3" name="Slide Number Placeholder 2">
            <a:extLst>
              <a:ext uri="{FF2B5EF4-FFF2-40B4-BE49-F238E27FC236}">
                <a16:creationId xmlns:a16="http://schemas.microsoft.com/office/drawing/2014/main" id="{19E0FA8D-16F2-46BD-8E9A-5C5913008C93}"/>
              </a:ext>
            </a:extLst>
          </p:cNvPr>
          <p:cNvSpPr>
            <a:spLocks noGrp="1"/>
          </p:cNvSpPr>
          <p:nvPr>
            <p:ph type="sldNum" sz="quarter" idx="12"/>
          </p:nvPr>
        </p:nvSpPr>
        <p:spPr/>
        <p:txBody>
          <a:bodyPr/>
          <a:lstStyle/>
          <a:p>
            <a:fld id="{D6DB389E-0E6B-430F-9C1C-7260187C063C}" type="slidenum">
              <a:rPr lang="en-IN" smtClean="0"/>
              <a:t>121</a:t>
            </a:fld>
            <a:endParaRPr lang="en-IN"/>
          </a:p>
        </p:txBody>
      </p:sp>
    </p:spTree>
    <p:extLst>
      <p:ext uri="{BB962C8B-B14F-4D97-AF65-F5344CB8AC3E}">
        <p14:creationId xmlns:p14="http://schemas.microsoft.com/office/powerpoint/2010/main" val="665606163"/>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99C5074-2024-4A9C-9B01-6FD3AABFBB98}"/>
              </a:ext>
            </a:extLst>
          </p:cNvPr>
          <p:cNvPicPr>
            <a:picLocks noChangeAspect="1"/>
          </p:cNvPicPr>
          <p:nvPr/>
        </p:nvPicPr>
        <p:blipFill>
          <a:blip r:embed="rId2"/>
          <a:stretch>
            <a:fillRect/>
          </a:stretch>
        </p:blipFill>
        <p:spPr>
          <a:xfrm>
            <a:off x="0" y="0"/>
            <a:ext cx="12192000" cy="6858000"/>
          </a:xfrm>
          <a:prstGeom prst="rect">
            <a:avLst/>
          </a:prstGeom>
        </p:spPr>
      </p:pic>
      <p:sp>
        <p:nvSpPr>
          <p:cNvPr id="3" name="Slide Number Placeholder 2">
            <a:extLst>
              <a:ext uri="{FF2B5EF4-FFF2-40B4-BE49-F238E27FC236}">
                <a16:creationId xmlns:a16="http://schemas.microsoft.com/office/drawing/2014/main" id="{E761CAFC-C2F9-47CD-B5C0-9CD9B5613614}"/>
              </a:ext>
            </a:extLst>
          </p:cNvPr>
          <p:cNvSpPr>
            <a:spLocks noGrp="1"/>
          </p:cNvSpPr>
          <p:nvPr>
            <p:ph type="sldNum" sz="quarter" idx="12"/>
          </p:nvPr>
        </p:nvSpPr>
        <p:spPr/>
        <p:txBody>
          <a:bodyPr/>
          <a:lstStyle/>
          <a:p>
            <a:fld id="{D6DB389E-0E6B-430F-9C1C-7260187C063C}" type="slidenum">
              <a:rPr lang="en-IN" smtClean="0"/>
              <a:t>122</a:t>
            </a:fld>
            <a:endParaRPr lang="en-IN"/>
          </a:p>
        </p:txBody>
      </p:sp>
    </p:spTree>
    <p:extLst>
      <p:ext uri="{BB962C8B-B14F-4D97-AF65-F5344CB8AC3E}">
        <p14:creationId xmlns:p14="http://schemas.microsoft.com/office/powerpoint/2010/main" val="2993296392"/>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C5B6631-32DA-4004-BFA2-0ED9BB1DAE5F}"/>
              </a:ext>
            </a:extLst>
          </p:cNvPr>
          <p:cNvPicPr>
            <a:picLocks noChangeAspect="1"/>
          </p:cNvPicPr>
          <p:nvPr/>
        </p:nvPicPr>
        <p:blipFill>
          <a:blip r:embed="rId2"/>
          <a:stretch>
            <a:fillRect/>
          </a:stretch>
        </p:blipFill>
        <p:spPr>
          <a:xfrm>
            <a:off x="0" y="0"/>
            <a:ext cx="12191999" cy="6858000"/>
          </a:xfrm>
          <a:prstGeom prst="rect">
            <a:avLst/>
          </a:prstGeom>
        </p:spPr>
      </p:pic>
      <p:sp>
        <p:nvSpPr>
          <p:cNvPr id="3" name="Slide Number Placeholder 2">
            <a:extLst>
              <a:ext uri="{FF2B5EF4-FFF2-40B4-BE49-F238E27FC236}">
                <a16:creationId xmlns:a16="http://schemas.microsoft.com/office/drawing/2014/main" id="{AC6ECA77-7EE8-4E67-B9CD-E416FBA439EA}"/>
              </a:ext>
            </a:extLst>
          </p:cNvPr>
          <p:cNvSpPr>
            <a:spLocks noGrp="1"/>
          </p:cNvSpPr>
          <p:nvPr>
            <p:ph type="sldNum" sz="quarter" idx="12"/>
          </p:nvPr>
        </p:nvSpPr>
        <p:spPr/>
        <p:txBody>
          <a:bodyPr/>
          <a:lstStyle/>
          <a:p>
            <a:fld id="{D6DB389E-0E6B-430F-9C1C-7260187C063C}" type="slidenum">
              <a:rPr lang="en-IN" smtClean="0"/>
              <a:t>123</a:t>
            </a:fld>
            <a:endParaRPr lang="en-IN"/>
          </a:p>
        </p:txBody>
      </p:sp>
    </p:spTree>
    <p:extLst>
      <p:ext uri="{BB962C8B-B14F-4D97-AF65-F5344CB8AC3E}">
        <p14:creationId xmlns:p14="http://schemas.microsoft.com/office/powerpoint/2010/main" val="2915442565"/>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1E25D8C-DC46-4804-AF4B-DCD9DDCCCB60}"/>
              </a:ext>
            </a:extLst>
          </p:cNvPr>
          <p:cNvPicPr>
            <a:picLocks noChangeAspect="1"/>
          </p:cNvPicPr>
          <p:nvPr/>
        </p:nvPicPr>
        <p:blipFill>
          <a:blip r:embed="rId2"/>
          <a:stretch>
            <a:fillRect/>
          </a:stretch>
        </p:blipFill>
        <p:spPr>
          <a:xfrm>
            <a:off x="0" y="156118"/>
            <a:ext cx="12191999" cy="6701882"/>
          </a:xfrm>
          <a:prstGeom prst="rect">
            <a:avLst/>
          </a:prstGeom>
        </p:spPr>
      </p:pic>
      <p:sp>
        <p:nvSpPr>
          <p:cNvPr id="3" name="Slide Number Placeholder 2">
            <a:extLst>
              <a:ext uri="{FF2B5EF4-FFF2-40B4-BE49-F238E27FC236}">
                <a16:creationId xmlns:a16="http://schemas.microsoft.com/office/drawing/2014/main" id="{EE9B223B-271B-49EA-AB00-537AFFA5673D}"/>
              </a:ext>
            </a:extLst>
          </p:cNvPr>
          <p:cNvSpPr>
            <a:spLocks noGrp="1"/>
          </p:cNvSpPr>
          <p:nvPr>
            <p:ph type="sldNum" sz="quarter" idx="12"/>
          </p:nvPr>
        </p:nvSpPr>
        <p:spPr/>
        <p:txBody>
          <a:bodyPr/>
          <a:lstStyle/>
          <a:p>
            <a:fld id="{D6DB389E-0E6B-430F-9C1C-7260187C063C}" type="slidenum">
              <a:rPr lang="en-IN" smtClean="0"/>
              <a:t>124</a:t>
            </a:fld>
            <a:endParaRPr lang="en-IN"/>
          </a:p>
        </p:txBody>
      </p:sp>
    </p:spTree>
    <p:extLst>
      <p:ext uri="{BB962C8B-B14F-4D97-AF65-F5344CB8AC3E}">
        <p14:creationId xmlns:p14="http://schemas.microsoft.com/office/powerpoint/2010/main" val="132490040"/>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E16FAB-D59A-4C8F-B06E-4F6F6E70506E}"/>
              </a:ext>
            </a:extLst>
          </p:cNvPr>
          <p:cNvSpPr>
            <a:spLocks noGrp="1"/>
          </p:cNvSpPr>
          <p:nvPr>
            <p:ph type="title"/>
          </p:nvPr>
        </p:nvSpPr>
        <p:spPr/>
        <p:txBody>
          <a:bodyPr/>
          <a:lstStyle/>
          <a:p>
            <a:r>
              <a:rPr lang="en-IN" dirty="0"/>
              <a:t>Online advertising</a:t>
            </a:r>
          </a:p>
        </p:txBody>
      </p:sp>
      <p:sp>
        <p:nvSpPr>
          <p:cNvPr id="3" name="Content Placeholder 2">
            <a:extLst>
              <a:ext uri="{FF2B5EF4-FFF2-40B4-BE49-F238E27FC236}">
                <a16:creationId xmlns:a16="http://schemas.microsoft.com/office/drawing/2014/main" id="{7EA7F6B0-8C7E-4F8E-B063-4846A3A508E6}"/>
              </a:ext>
            </a:extLst>
          </p:cNvPr>
          <p:cNvSpPr>
            <a:spLocks noGrp="1"/>
          </p:cNvSpPr>
          <p:nvPr>
            <p:ph sz="half" idx="1"/>
          </p:nvPr>
        </p:nvSpPr>
        <p:spPr/>
        <p:txBody>
          <a:bodyPr>
            <a:normAutofit/>
          </a:bodyPr>
          <a:lstStyle/>
          <a:p>
            <a:r>
              <a:rPr lang="en-IN" sz="3200" dirty="0"/>
              <a:t>BENEFIT</a:t>
            </a:r>
          </a:p>
          <a:p>
            <a:pPr>
              <a:buFont typeface="Arial" panose="020B0604020202020204" pitchFamily="34" charset="0"/>
              <a:buChar char="•"/>
            </a:pPr>
            <a:r>
              <a:rPr lang="en-IN" sz="3200" dirty="0"/>
              <a:t> Coverage</a:t>
            </a:r>
          </a:p>
          <a:p>
            <a:pPr>
              <a:buFont typeface="Arial" panose="020B0604020202020204" pitchFamily="34" charset="0"/>
              <a:buChar char="•"/>
            </a:pPr>
            <a:r>
              <a:rPr lang="en-IN" sz="3200" dirty="0"/>
              <a:t>Low cost</a:t>
            </a:r>
          </a:p>
          <a:p>
            <a:pPr>
              <a:buFont typeface="Arial" panose="020B0604020202020204" pitchFamily="34" charset="0"/>
              <a:buChar char="•"/>
            </a:pPr>
            <a:r>
              <a:rPr lang="en-IN" sz="3200" dirty="0"/>
              <a:t>Multimedia </a:t>
            </a:r>
          </a:p>
          <a:p>
            <a:pPr>
              <a:buFont typeface="Arial" panose="020B0604020202020204" pitchFamily="34" charset="0"/>
              <a:buChar char="•"/>
            </a:pPr>
            <a:r>
              <a:rPr lang="en-IN" sz="3200" dirty="0"/>
              <a:t>targeting</a:t>
            </a:r>
          </a:p>
        </p:txBody>
      </p:sp>
      <p:sp>
        <p:nvSpPr>
          <p:cNvPr id="4" name="Content Placeholder 3">
            <a:extLst>
              <a:ext uri="{FF2B5EF4-FFF2-40B4-BE49-F238E27FC236}">
                <a16:creationId xmlns:a16="http://schemas.microsoft.com/office/drawing/2014/main" id="{EEB75B31-401F-4F75-86BF-64D2F03E4EB6}"/>
              </a:ext>
            </a:extLst>
          </p:cNvPr>
          <p:cNvSpPr>
            <a:spLocks noGrp="1"/>
          </p:cNvSpPr>
          <p:nvPr>
            <p:ph sz="half" idx="2"/>
          </p:nvPr>
        </p:nvSpPr>
        <p:spPr/>
        <p:txBody>
          <a:bodyPr>
            <a:normAutofit/>
          </a:bodyPr>
          <a:lstStyle/>
          <a:p>
            <a:r>
              <a:rPr lang="en-IN" sz="3200" dirty="0"/>
              <a:t>PROBLEMS</a:t>
            </a:r>
          </a:p>
          <a:p>
            <a:pPr>
              <a:buFont typeface="Wingdings" panose="05000000000000000000" pitchFamily="2" charset="2"/>
              <a:buChar char="§"/>
            </a:pPr>
            <a:r>
              <a:rPr lang="en-IN" sz="3200" dirty="0"/>
              <a:t> Ad blocker</a:t>
            </a:r>
          </a:p>
          <a:p>
            <a:pPr>
              <a:buFont typeface="Wingdings" panose="05000000000000000000" pitchFamily="2" charset="2"/>
              <a:buChar char="§"/>
            </a:pPr>
            <a:r>
              <a:rPr lang="en-IN" sz="3200" dirty="0"/>
              <a:t>Unnoticed</a:t>
            </a:r>
          </a:p>
          <a:p>
            <a:pPr>
              <a:buFont typeface="Wingdings" panose="05000000000000000000" pitchFamily="2" charset="2"/>
              <a:buChar char="§"/>
            </a:pPr>
            <a:r>
              <a:rPr lang="en-IN" sz="3200" dirty="0"/>
              <a:t>Avoid</a:t>
            </a:r>
          </a:p>
          <a:p>
            <a:pPr>
              <a:buFont typeface="Wingdings" panose="05000000000000000000" pitchFamily="2" charset="2"/>
              <a:buChar char="§"/>
            </a:pPr>
            <a:r>
              <a:rPr lang="en-IN" sz="3200" dirty="0"/>
              <a:t>Too many choices</a:t>
            </a:r>
          </a:p>
        </p:txBody>
      </p:sp>
      <p:sp>
        <p:nvSpPr>
          <p:cNvPr id="5" name="Slide Number Placeholder 4">
            <a:extLst>
              <a:ext uri="{FF2B5EF4-FFF2-40B4-BE49-F238E27FC236}">
                <a16:creationId xmlns:a16="http://schemas.microsoft.com/office/drawing/2014/main" id="{1CF9D4F7-ED47-4C9C-9455-E68784FD02FF}"/>
              </a:ext>
            </a:extLst>
          </p:cNvPr>
          <p:cNvSpPr>
            <a:spLocks noGrp="1"/>
          </p:cNvSpPr>
          <p:nvPr>
            <p:ph type="sldNum" sz="quarter" idx="12"/>
          </p:nvPr>
        </p:nvSpPr>
        <p:spPr/>
        <p:txBody>
          <a:bodyPr/>
          <a:lstStyle/>
          <a:p>
            <a:fld id="{D6DB389E-0E6B-430F-9C1C-7260187C063C}" type="slidenum">
              <a:rPr lang="en-IN" smtClean="0"/>
              <a:t>125</a:t>
            </a:fld>
            <a:endParaRPr lang="en-IN"/>
          </a:p>
        </p:txBody>
      </p:sp>
    </p:spTree>
    <p:extLst>
      <p:ext uri="{BB962C8B-B14F-4D97-AF65-F5344CB8AC3E}">
        <p14:creationId xmlns:p14="http://schemas.microsoft.com/office/powerpoint/2010/main" val="2365922786"/>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2166D5-9F80-4022-A194-30BB0C51EA19}"/>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CA243A0D-CBCF-4024-B04B-24903618C63D}"/>
              </a:ext>
            </a:extLst>
          </p:cNvPr>
          <p:cNvSpPr>
            <a:spLocks noGrp="1"/>
          </p:cNvSpPr>
          <p:nvPr>
            <p:ph idx="1"/>
          </p:nvPr>
        </p:nvSpPr>
        <p:spPr/>
        <p:txBody>
          <a:bodyPr/>
          <a:lstStyle/>
          <a:p>
            <a:endParaRPr lang="en-IN"/>
          </a:p>
        </p:txBody>
      </p:sp>
      <p:pic>
        <p:nvPicPr>
          <p:cNvPr id="4" name="Picture 3">
            <a:extLst>
              <a:ext uri="{FF2B5EF4-FFF2-40B4-BE49-F238E27FC236}">
                <a16:creationId xmlns:a16="http://schemas.microsoft.com/office/drawing/2014/main" id="{53ABBC47-38F9-4D8A-8263-DEBB0DE9A55D}"/>
              </a:ext>
            </a:extLst>
          </p:cNvPr>
          <p:cNvPicPr>
            <a:picLocks noChangeAspect="1"/>
          </p:cNvPicPr>
          <p:nvPr/>
        </p:nvPicPr>
        <p:blipFill>
          <a:blip r:embed="rId2"/>
          <a:stretch>
            <a:fillRect/>
          </a:stretch>
        </p:blipFill>
        <p:spPr>
          <a:xfrm>
            <a:off x="0" y="0"/>
            <a:ext cx="12192000" cy="6858000"/>
          </a:xfrm>
          <a:prstGeom prst="rect">
            <a:avLst/>
          </a:prstGeom>
        </p:spPr>
      </p:pic>
      <p:sp>
        <p:nvSpPr>
          <p:cNvPr id="5" name="Slide Number Placeholder 4">
            <a:extLst>
              <a:ext uri="{FF2B5EF4-FFF2-40B4-BE49-F238E27FC236}">
                <a16:creationId xmlns:a16="http://schemas.microsoft.com/office/drawing/2014/main" id="{C97E5145-D457-447F-B523-0074E22305A7}"/>
              </a:ext>
            </a:extLst>
          </p:cNvPr>
          <p:cNvSpPr>
            <a:spLocks noGrp="1"/>
          </p:cNvSpPr>
          <p:nvPr>
            <p:ph type="sldNum" sz="quarter" idx="12"/>
          </p:nvPr>
        </p:nvSpPr>
        <p:spPr/>
        <p:txBody>
          <a:bodyPr/>
          <a:lstStyle/>
          <a:p>
            <a:fld id="{D6DB389E-0E6B-430F-9C1C-7260187C063C}" type="slidenum">
              <a:rPr lang="en-IN" smtClean="0"/>
              <a:t>126</a:t>
            </a:fld>
            <a:endParaRPr lang="en-IN"/>
          </a:p>
        </p:txBody>
      </p:sp>
    </p:spTree>
    <p:extLst>
      <p:ext uri="{BB962C8B-B14F-4D97-AF65-F5344CB8AC3E}">
        <p14:creationId xmlns:p14="http://schemas.microsoft.com/office/powerpoint/2010/main" val="4152487436"/>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0ECF182-26FE-494D-AD77-C47347D8954D}"/>
              </a:ext>
            </a:extLst>
          </p:cNvPr>
          <p:cNvPicPr>
            <a:picLocks noChangeAspect="1"/>
          </p:cNvPicPr>
          <p:nvPr/>
        </p:nvPicPr>
        <p:blipFill>
          <a:blip r:embed="rId2"/>
          <a:stretch>
            <a:fillRect/>
          </a:stretch>
        </p:blipFill>
        <p:spPr>
          <a:xfrm>
            <a:off x="0" y="0"/>
            <a:ext cx="12032974" cy="6858000"/>
          </a:xfrm>
          <a:prstGeom prst="rect">
            <a:avLst/>
          </a:prstGeom>
        </p:spPr>
      </p:pic>
      <p:sp>
        <p:nvSpPr>
          <p:cNvPr id="3" name="Slide Number Placeholder 2">
            <a:extLst>
              <a:ext uri="{FF2B5EF4-FFF2-40B4-BE49-F238E27FC236}">
                <a16:creationId xmlns:a16="http://schemas.microsoft.com/office/drawing/2014/main" id="{5AA58D16-3AF4-45EE-A0F9-0FF78AC14E56}"/>
              </a:ext>
            </a:extLst>
          </p:cNvPr>
          <p:cNvSpPr>
            <a:spLocks noGrp="1"/>
          </p:cNvSpPr>
          <p:nvPr>
            <p:ph type="sldNum" sz="quarter" idx="12"/>
          </p:nvPr>
        </p:nvSpPr>
        <p:spPr/>
        <p:txBody>
          <a:bodyPr/>
          <a:lstStyle/>
          <a:p>
            <a:fld id="{D6DB389E-0E6B-430F-9C1C-7260187C063C}" type="slidenum">
              <a:rPr lang="en-IN" smtClean="0"/>
              <a:t>127</a:t>
            </a:fld>
            <a:endParaRPr lang="en-IN"/>
          </a:p>
        </p:txBody>
      </p:sp>
    </p:spTree>
    <p:extLst>
      <p:ext uri="{BB962C8B-B14F-4D97-AF65-F5344CB8AC3E}">
        <p14:creationId xmlns:p14="http://schemas.microsoft.com/office/powerpoint/2010/main" val="559120635"/>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8943530-C1F8-4896-88FC-2F9C9E85421D}"/>
              </a:ext>
            </a:extLst>
          </p:cNvPr>
          <p:cNvPicPr>
            <a:picLocks noChangeAspect="1"/>
          </p:cNvPicPr>
          <p:nvPr/>
        </p:nvPicPr>
        <p:blipFill>
          <a:blip r:embed="rId2"/>
          <a:stretch>
            <a:fillRect/>
          </a:stretch>
        </p:blipFill>
        <p:spPr>
          <a:xfrm>
            <a:off x="225287" y="0"/>
            <a:ext cx="11781183" cy="6858000"/>
          </a:xfrm>
          <a:prstGeom prst="rect">
            <a:avLst/>
          </a:prstGeom>
        </p:spPr>
      </p:pic>
      <p:sp>
        <p:nvSpPr>
          <p:cNvPr id="3" name="Slide Number Placeholder 2">
            <a:extLst>
              <a:ext uri="{FF2B5EF4-FFF2-40B4-BE49-F238E27FC236}">
                <a16:creationId xmlns:a16="http://schemas.microsoft.com/office/drawing/2014/main" id="{368B602F-7AE5-4280-9A8D-E0672DB5D0EE}"/>
              </a:ext>
            </a:extLst>
          </p:cNvPr>
          <p:cNvSpPr>
            <a:spLocks noGrp="1"/>
          </p:cNvSpPr>
          <p:nvPr>
            <p:ph type="sldNum" sz="quarter" idx="12"/>
          </p:nvPr>
        </p:nvSpPr>
        <p:spPr/>
        <p:txBody>
          <a:bodyPr/>
          <a:lstStyle/>
          <a:p>
            <a:fld id="{D6DB389E-0E6B-430F-9C1C-7260187C063C}" type="slidenum">
              <a:rPr lang="en-IN" smtClean="0"/>
              <a:t>128</a:t>
            </a:fld>
            <a:endParaRPr lang="en-IN"/>
          </a:p>
        </p:txBody>
      </p:sp>
    </p:spTree>
    <p:extLst>
      <p:ext uri="{BB962C8B-B14F-4D97-AF65-F5344CB8AC3E}">
        <p14:creationId xmlns:p14="http://schemas.microsoft.com/office/powerpoint/2010/main" val="757940406"/>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19D7302-05E4-458A-853F-1749FC45E201}"/>
              </a:ext>
            </a:extLst>
          </p:cNvPr>
          <p:cNvPicPr>
            <a:picLocks noChangeAspect="1"/>
          </p:cNvPicPr>
          <p:nvPr/>
        </p:nvPicPr>
        <p:blipFill>
          <a:blip r:embed="rId2"/>
          <a:stretch>
            <a:fillRect/>
          </a:stretch>
        </p:blipFill>
        <p:spPr>
          <a:xfrm>
            <a:off x="0" y="159026"/>
            <a:ext cx="12046226" cy="6698974"/>
          </a:xfrm>
          <a:prstGeom prst="rect">
            <a:avLst/>
          </a:prstGeom>
        </p:spPr>
      </p:pic>
      <p:sp>
        <p:nvSpPr>
          <p:cNvPr id="3" name="Slide Number Placeholder 2">
            <a:extLst>
              <a:ext uri="{FF2B5EF4-FFF2-40B4-BE49-F238E27FC236}">
                <a16:creationId xmlns:a16="http://schemas.microsoft.com/office/drawing/2014/main" id="{A80D6AC8-ED91-4CE9-AE8E-FA753845056C}"/>
              </a:ext>
            </a:extLst>
          </p:cNvPr>
          <p:cNvSpPr>
            <a:spLocks noGrp="1"/>
          </p:cNvSpPr>
          <p:nvPr>
            <p:ph type="sldNum" sz="quarter" idx="12"/>
          </p:nvPr>
        </p:nvSpPr>
        <p:spPr/>
        <p:txBody>
          <a:bodyPr/>
          <a:lstStyle/>
          <a:p>
            <a:fld id="{D6DB389E-0E6B-430F-9C1C-7260187C063C}" type="slidenum">
              <a:rPr lang="en-IN" smtClean="0"/>
              <a:t>129</a:t>
            </a:fld>
            <a:endParaRPr lang="en-IN"/>
          </a:p>
        </p:txBody>
      </p:sp>
    </p:spTree>
    <p:extLst>
      <p:ext uri="{BB962C8B-B14F-4D97-AF65-F5344CB8AC3E}">
        <p14:creationId xmlns:p14="http://schemas.microsoft.com/office/powerpoint/2010/main" val="20152833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E3B078-36CE-40E9-84D7-DE63CB5CD020}"/>
              </a:ext>
            </a:extLst>
          </p:cNvPr>
          <p:cNvSpPr>
            <a:spLocks noGrp="1"/>
          </p:cNvSpPr>
          <p:nvPr>
            <p:ph type="title"/>
          </p:nvPr>
        </p:nvSpPr>
        <p:spPr/>
        <p:txBody>
          <a:bodyPr/>
          <a:lstStyle/>
          <a:p>
            <a:r>
              <a:rPr lang="en-IN" dirty="0"/>
              <a:t>Asymmetric key encryption or public key encryption</a:t>
            </a:r>
          </a:p>
        </p:txBody>
      </p:sp>
      <p:sp>
        <p:nvSpPr>
          <p:cNvPr id="3" name="Content Placeholder 2">
            <a:extLst>
              <a:ext uri="{FF2B5EF4-FFF2-40B4-BE49-F238E27FC236}">
                <a16:creationId xmlns:a16="http://schemas.microsoft.com/office/drawing/2014/main" id="{D6A6B50E-03F6-4B79-BB68-802350111A17}"/>
              </a:ext>
            </a:extLst>
          </p:cNvPr>
          <p:cNvSpPr>
            <a:spLocks noGrp="1"/>
          </p:cNvSpPr>
          <p:nvPr>
            <p:ph idx="1"/>
          </p:nvPr>
        </p:nvSpPr>
        <p:spPr/>
        <p:txBody>
          <a:bodyPr>
            <a:normAutofit/>
          </a:bodyPr>
          <a:lstStyle/>
          <a:p>
            <a:pPr>
              <a:buFont typeface="Wingdings" panose="05000000000000000000" pitchFamily="2" charset="2"/>
              <a:buChar char="q"/>
            </a:pPr>
            <a:r>
              <a:rPr lang="en-IN" dirty="0"/>
              <a:t>Also known as public-private key.</a:t>
            </a:r>
          </a:p>
          <a:p>
            <a:pPr>
              <a:buFont typeface="Wingdings" panose="05000000000000000000" pitchFamily="2" charset="2"/>
              <a:buChar char="q"/>
            </a:pPr>
            <a:r>
              <a:rPr lang="en-IN" dirty="0"/>
              <a:t>Uses two different keys for encrypting and decrypting data.</a:t>
            </a:r>
          </a:p>
          <a:p>
            <a:pPr>
              <a:buFont typeface="Wingdings" panose="05000000000000000000" pitchFamily="2" charset="2"/>
              <a:buChar char="q"/>
            </a:pPr>
            <a:r>
              <a:rPr lang="en-IN" dirty="0"/>
              <a:t>Public key is used to encrypt data and private key is used o decrypt it.</a:t>
            </a:r>
          </a:p>
          <a:p>
            <a:pPr>
              <a:buFont typeface="Wingdings" panose="05000000000000000000" pitchFamily="2" charset="2"/>
              <a:buChar char="q"/>
            </a:pPr>
            <a:r>
              <a:rPr lang="en-IN" dirty="0"/>
              <a:t>Any message, once  encrypted cannot be decrypted by the sender. It can only be decrypted by using the private key possessed by the user.</a:t>
            </a:r>
          </a:p>
          <a:p>
            <a:pPr>
              <a:buFont typeface="Wingdings" panose="05000000000000000000" pitchFamily="2" charset="2"/>
              <a:buChar char="q"/>
            </a:pPr>
            <a:r>
              <a:rPr lang="en-IN" dirty="0"/>
              <a:t>Since this private key is never distributed, hackers cannot intercept a key that decrypts the message.</a:t>
            </a:r>
          </a:p>
          <a:p>
            <a:pPr>
              <a:buFont typeface="Wingdings" panose="05000000000000000000" pitchFamily="2" charset="2"/>
              <a:buChar char="q"/>
            </a:pPr>
            <a:r>
              <a:rPr lang="en-IN" dirty="0"/>
              <a:t>Encryption keeps the data in meaningless form.</a:t>
            </a:r>
          </a:p>
        </p:txBody>
      </p:sp>
      <p:sp>
        <p:nvSpPr>
          <p:cNvPr id="4" name="Slide Number Placeholder 3">
            <a:extLst>
              <a:ext uri="{FF2B5EF4-FFF2-40B4-BE49-F238E27FC236}">
                <a16:creationId xmlns:a16="http://schemas.microsoft.com/office/drawing/2014/main" id="{27200056-7F1A-4B90-825C-B0786628A5FD}"/>
              </a:ext>
            </a:extLst>
          </p:cNvPr>
          <p:cNvSpPr>
            <a:spLocks noGrp="1"/>
          </p:cNvSpPr>
          <p:nvPr>
            <p:ph type="sldNum" sz="quarter" idx="12"/>
          </p:nvPr>
        </p:nvSpPr>
        <p:spPr/>
        <p:txBody>
          <a:bodyPr/>
          <a:lstStyle/>
          <a:p>
            <a:fld id="{D6DB389E-0E6B-430F-9C1C-7260187C063C}" type="slidenum">
              <a:rPr lang="en-IN" smtClean="0"/>
              <a:t>13</a:t>
            </a:fld>
            <a:endParaRPr lang="en-IN"/>
          </a:p>
        </p:txBody>
      </p:sp>
    </p:spTree>
    <p:extLst>
      <p:ext uri="{BB962C8B-B14F-4D97-AF65-F5344CB8AC3E}">
        <p14:creationId xmlns:p14="http://schemas.microsoft.com/office/powerpoint/2010/main" val="872435163"/>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Types of Affiliate Sites (cont.)&lt;br /&gt;&lt;ul&gt;&lt;li&gt;Content – sites are usually not shopping  sites.  Consumers go to sites beca...">
            <a:extLst>
              <a:ext uri="{FF2B5EF4-FFF2-40B4-BE49-F238E27FC236}">
                <a16:creationId xmlns:a16="http://schemas.microsoft.com/office/drawing/2014/main" id="{97452854-2AD6-4AE0-912A-E7DC810E004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765" y="0"/>
            <a:ext cx="11979965"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a:extLst>
              <a:ext uri="{FF2B5EF4-FFF2-40B4-BE49-F238E27FC236}">
                <a16:creationId xmlns:a16="http://schemas.microsoft.com/office/drawing/2014/main" id="{84DA4F7A-A2EE-4AA1-839E-FF8BB52C45C5}"/>
              </a:ext>
            </a:extLst>
          </p:cNvPr>
          <p:cNvSpPr>
            <a:spLocks noGrp="1"/>
          </p:cNvSpPr>
          <p:nvPr>
            <p:ph type="sldNum" sz="quarter" idx="12"/>
          </p:nvPr>
        </p:nvSpPr>
        <p:spPr/>
        <p:txBody>
          <a:bodyPr/>
          <a:lstStyle/>
          <a:p>
            <a:fld id="{D6DB389E-0E6B-430F-9C1C-7260187C063C}" type="slidenum">
              <a:rPr lang="en-IN" smtClean="0"/>
              <a:t>130</a:t>
            </a:fld>
            <a:endParaRPr lang="en-IN"/>
          </a:p>
        </p:txBody>
      </p:sp>
    </p:spTree>
    <p:extLst>
      <p:ext uri="{BB962C8B-B14F-4D97-AF65-F5344CB8AC3E}">
        <p14:creationId xmlns:p14="http://schemas.microsoft.com/office/powerpoint/2010/main" val="1522844478"/>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009346C-20AB-42AE-A128-0D9D07DD5EE1}"/>
              </a:ext>
            </a:extLst>
          </p:cNvPr>
          <p:cNvPicPr>
            <a:picLocks noChangeAspect="1"/>
          </p:cNvPicPr>
          <p:nvPr/>
        </p:nvPicPr>
        <p:blipFill>
          <a:blip r:embed="rId2"/>
          <a:stretch>
            <a:fillRect/>
          </a:stretch>
        </p:blipFill>
        <p:spPr>
          <a:xfrm>
            <a:off x="119270" y="0"/>
            <a:ext cx="11913704" cy="6858000"/>
          </a:xfrm>
          <a:prstGeom prst="rect">
            <a:avLst/>
          </a:prstGeom>
        </p:spPr>
      </p:pic>
      <p:sp>
        <p:nvSpPr>
          <p:cNvPr id="3" name="Slide Number Placeholder 2">
            <a:extLst>
              <a:ext uri="{FF2B5EF4-FFF2-40B4-BE49-F238E27FC236}">
                <a16:creationId xmlns:a16="http://schemas.microsoft.com/office/drawing/2014/main" id="{6F51B705-ED41-458C-87F0-7A8C87208597}"/>
              </a:ext>
            </a:extLst>
          </p:cNvPr>
          <p:cNvSpPr>
            <a:spLocks noGrp="1"/>
          </p:cNvSpPr>
          <p:nvPr>
            <p:ph type="sldNum" sz="quarter" idx="12"/>
          </p:nvPr>
        </p:nvSpPr>
        <p:spPr/>
        <p:txBody>
          <a:bodyPr/>
          <a:lstStyle/>
          <a:p>
            <a:fld id="{D6DB389E-0E6B-430F-9C1C-7260187C063C}" type="slidenum">
              <a:rPr lang="en-IN" smtClean="0"/>
              <a:t>131</a:t>
            </a:fld>
            <a:endParaRPr lang="en-IN"/>
          </a:p>
        </p:txBody>
      </p:sp>
    </p:spTree>
    <p:extLst>
      <p:ext uri="{BB962C8B-B14F-4D97-AF65-F5344CB8AC3E}">
        <p14:creationId xmlns:p14="http://schemas.microsoft.com/office/powerpoint/2010/main" val="153225637"/>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83C4282-3A13-4255-A81B-E1ED8C6CE585}"/>
              </a:ext>
            </a:extLst>
          </p:cNvPr>
          <p:cNvPicPr>
            <a:picLocks noChangeAspect="1"/>
          </p:cNvPicPr>
          <p:nvPr/>
        </p:nvPicPr>
        <p:blipFill rotWithShape="1">
          <a:blip r:embed="rId2"/>
          <a:srcRect b="20301"/>
          <a:stretch/>
        </p:blipFill>
        <p:spPr>
          <a:xfrm>
            <a:off x="225287" y="159026"/>
            <a:ext cx="11423374" cy="6109252"/>
          </a:xfrm>
          <a:prstGeom prst="rect">
            <a:avLst/>
          </a:prstGeom>
        </p:spPr>
      </p:pic>
      <p:sp>
        <p:nvSpPr>
          <p:cNvPr id="3" name="Slide Number Placeholder 2">
            <a:extLst>
              <a:ext uri="{FF2B5EF4-FFF2-40B4-BE49-F238E27FC236}">
                <a16:creationId xmlns:a16="http://schemas.microsoft.com/office/drawing/2014/main" id="{2A996B3E-351B-4C32-B675-2907AD87CD42}"/>
              </a:ext>
            </a:extLst>
          </p:cNvPr>
          <p:cNvSpPr>
            <a:spLocks noGrp="1"/>
          </p:cNvSpPr>
          <p:nvPr>
            <p:ph type="sldNum" sz="quarter" idx="12"/>
          </p:nvPr>
        </p:nvSpPr>
        <p:spPr/>
        <p:txBody>
          <a:bodyPr/>
          <a:lstStyle/>
          <a:p>
            <a:fld id="{D6DB389E-0E6B-430F-9C1C-7260187C063C}" type="slidenum">
              <a:rPr lang="en-IN" smtClean="0"/>
              <a:t>132</a:t>
            </a:fld>
            <a:endParaRPr lang="en-IN"/>
          </a:p>
        </p:txBody>
      </p:sp>
    </p:spTree>
    <p:extLst>
      <p:ext uri="{BB962C8B-B14F-4D97-AF65-F5344CB8AC3E}">
        <p14:creationId xmlns:p14="http://schemas.microsoft.com/office/powerpoint/2010/main" val="2821403484"/>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D10DF6B-C59B-4E83-82F0-21A5D6421E88}"/>
              </a:ext>
            </a:extLst>
          </p:cNvPr>
          <p:cNvPicPr>
            <a:picLocks noChangeAspect="1"/>
          </p:cNvPicPr>
          <p:nvPr/>
        </p:nvPicPr>
        <p:blipFill rotWithShape="1">
          <a:blip r:embed="rId2"/>
          <a:srcRect b="23496"/>
          <a:stretch/>
        </p:blipFill>
        <p:spPr>
          <a:xfrm>
            <a:off x="225288" y="410817"/>
            <a:ext cx="11688416" cy="6202017"/>
          </a:xfrm>
          <a:prstGeom prst="rect">
            <a:avLst/>
          </a:prstGeom>
        </p:spPr>
      </p:pic>
      <p:sp>
        <p:nvSpPr>
          <p:cNvPr id="3" name="Slide Number Placeholder 2">
            <a:extLst>
              <a:ext uri="{FF2B5EF4-FFF2-40B4-BE49-F238E27FC236}">
                <a16:creationId xmlns:a16="http://schemas.microsoft.com/office/drawing/2014/main" id="{05631398-7DFC-4B3A-9634-6287EE8A3073}"/>
              </a:ext>
            </a:extLst>
          </p:cNvPr>
          <p:cNvSpPr>
            <a:spLocks noGrp="1"/>
          </p:cNvSpPr>
          <p:nvPr>
            <p:ph type="sldNum" sz="quarter" idx="12"/>
          </p:nvPr>
        </p:nvSpPr>
        <p:spPr/>
        <p:txBody>
          <a:bodyPr/>
          <a:lstStyle/>
          <a:p>
            <a:fld id="{D6DB389E-0E6B-430F-9C1C-7260187C063C}" type="slidenum">
              <a:rPr lang="en-IN" smtClean="0"/>
              <a:t>133</a:t>
            </a:fld>
            <a:endParaRPr lang="en-IN"/>
          </a:p>
        </p:txBody>
      </p:sp>
    </p:spTree>
    <p:extLst>
      <p:ext uri="{BB962C8B-B14F-4D97-AF65-F5344CB8AC3E}">
        <p14:creationId xmlns:p14="http://schemas.microsoft.com/office/powerpoint/2010/main" val="1435405358"/>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472D65E-01AD-476E-9968-B5FA97CE62C9}"/>
              </a:ext>
            </a:extLst>
          </p:cNvPr>
          <p:cNvPicPr>
            <a:picLocks noChangeAspect="1"/>
          </p:cNvPicPr>
          <p:nvPr/>
        </p:nvPicPr>
        <p:blipFill>
          <a:blip r:embed="rId2"/>
          <a:stretch>
            <a:fillRect/>
          </a:stretch>
        </p:blipFill>
        <p:spPr>
          <a:xfrm>
            <a:off x="371061" y="198783"/>
            <a:ext cx="11171582" cy="6294781"/>
          </a:xfrm>
          <a:prstGeom prst="rect">
            <a:avLst/>
          </a:prstGeom>
        </p:spPr>
      </p:pic>
      <p:sp>
        <p:nvSpPr>
          <p:cNvPr id="3" name="Slide Number Placeholder 2">
            <a:extLst>
              <a:ext uri="{FF2B5EF4-FFF2-40B4-BE49-F238E27FC236}">
                <a16:creationId xmlns:a16="http://schemas.microsoft.com/office/drawing/2014/main" id="{148C19B6-EC3D-4203-81A5-433DFBCC2303}"/>
              </a:ext>
            </a:extLst>
          </p:cNvPr>
          <p:cNvSpPr>
            <a:spLocks noGrp="1"/>
          </p:cNvSpPr>
          <p:nvPr>
            <p:ph type="sldNum" sz="quarter" idx="12"/>
          </p:nvPr>
        </p:nvSpPr>
        <p:spPr/>
        <p:txBody>
          <a:bodyPr/>
          <a:lstStyle/>
          <a:p>
            <a:fld id="{D6DB389E-0E6B-430F-9C1C-7260187C063C}" type="slidenum">
              <a:rPr lang="en-IN" smtClean="0"/>
              <a:t>134</a:t>
            </a:fld>
            <a:endParaRPr lang="en-IN"/>
          </a:p>
        </p:txBody>
      </p:sp>
    </p:spTree>
    <p:extLst>
      <p:ext uri="{BB962C8B-B14F-4D97-AF65-F5344CB8AC3E}">
        <p14:creationId xmlns:p14="http://schemas.microsoft.com/office/powerpoint/2010/main" val="1469985929"/>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9644D3C-6E38-46AB-A7DA-18BA050D0BA7}"/>
              </a:ext>
            </a:extLst>
          </p:cNvPr>
          <p:cNvPicPr>
            <a:picLocks noChangeAspect="1"/>
          </p:cNvPicPr>
          <p:nvPr/>
        </p:nvPicPr>
        <p:blipFill rotWithShape="1">
          <a:blip r:embed="rId2"/>
          <a:srcRect b="14782"/>
          <a:stretch/>
        </p:blipFill>
        <p:spPr>
          <a:xfrm>
            <a:off x="543339" y="212034"/>
            <a:ext cx="11237844" cy="6188765"/>
          </a:xfrm>
          <a:prstGeom prst="rect">
            <a:avLst/>
          </a:prstGeom>
        </p:spPr>
      </p:pic>
      <p:sp>
        <p:nvSpPr>
          <p:cNvPr id="3" name="Slide Number Placeholder 2">
            <a:extLst>
              <a:ext uri="{FF2B5EF4-FFF2-40B4-BE49-F238E27FC236}">
                <a16:creationId xmlns:a16="http://schemas.microsoft.com/office/drawing/2014/main" id="{7CA092E1-416A-4FB5-A17B-E6FA159837B2}"/>
              </a:ext>
            </a:extLst>
          </p:cNvPr>
          <p:cNvSpPr>
            <a:spLocks noGrp="1"/>
          </p:cNvSpPr>
          <p:nvPr>
            <p:ph type="sldNum" sz="quarter" idx="12"/>
          </p:nvPr>
        </p:nvSpPr>
        <p:spPr/>
        <p:txBody>
          <a:bodyPr/>
          <a:lstStyle/>
          <a:p>
            <a:fld id="{D6DB389E-0E6B-430F-9C1C-7260187C063C}" type="slidenum">
              <a:rPr lang="en-IN" smtClean="0"/>
              <a:t>135</a:t>
            </a:fld>
            <a:endParaRPr lang="en-IN"/>
          </a:p>
        </p:txBody>
      </p:sp>
    </p:spTree>
    <p:extLst>
      <p:ext uri="{BB962C8B-B14F-4D97-AF65-F5344CB8AC3E}">
        <p14:creationId xmlns:p14="http://schemas.microsoft.com/office/powerpoint/2010/main" val="138766520"/>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4. Bait post:   - idea of a bait post is to turn your blog post into an online resource that other   people will link to. ...">
            <a:extLst>
              <a:ext uri="{FF2B5EF4-FFF2-40B4-BE49-F238E27FC236}">
                <a16:creationId xmlns:a16="http://schemas.microsoft.com/office/drawing/2014/main" id="{406CC020-A726-4969-A05F-6A549F1A351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5530" y="119271"/>
            <a:ext cx="11781183" cy="6520068"/>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a:extLst>
              <a:ext uri="{FF2B5EF4-FFF2-40B4-BE49-F238E27FC236}">
                <a16:creationId xmlns:a16="http://schemas.microsoft.com/office/drawing/2014/main" id="{A824118D-3061-4059-AF65-A6C649EE3F82}"/>
              </a:ext>
            </a:extLst>
          </p:cNvPr>
          <p:cNvSpPr>
            <a:spLocks noGrp="1"/>
          </p:cNvSpPr>
          <p:nvPr>
            <p:ph type="sldNum" sz="quarter" idx="12"/>
          </p:nvPr>
        </p:nvSpPr>
        <p:spPr/>
        <p:txBody>
          <a:bodyPr/>
          <a:lstStyle/>
          <a:p>
            <a:fld id="{D6DB389E-0E6B-430F-9C1C-7260187C063C}" type="slidenum">
              <a:rPr lang="en-IN" smtClean="0"/>
              <a:t>136</a:t>
            </a:fld>
            <a:endParaRPr lang="en-IN"/>
          </a:p>
        </p:txBody>
      </p:sp>
    </p:spTree>
    <p:extLst>
      <p:ext uri="{BB962C8B-B14F-4D97-AF65-F5344CB8AC3E}">
        <p14:creationId xmlns:p14="http://schemas.microsoft.com/office/powerpoint/2010/main" val="294319456"/>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45512D-80CA-4192-861A-F31C2460E953}"/>
              </a:ext>
            </a:extLst>
          </p:cNvPr>
          <p:cNvSpPr>
            <a:spLocks noGrp="1"/>
          </p:cNvSpPr>
          <p:nvPr>
            <p:ph type="title"/>
          </p:nvPr>
        </p:nvSpPr>
        <p:spPr/>
        <p:txBody>
          <a:bodyPr/>
          <a:lstStyle/>
          <a:p>
            <a:r>
              <a:rPr lang="en-IN" dirty="0"/>
              <a:t>Online Reputation Management</a:t>
            </a:r>
          </a:p>
        </p:txBody>
      </p:sp>
      <p:sp>
        <p:nvSpPr>
          <p:cNvPr id="3" name="Content Placeholder 2">
            <a:extLst>
              <a:ext uri="{FF2B5EF4-FFF2-40B4-BE49-F238E27FC236}">
                <a16:creationId xmlns:a16="http://schemas.microsoft.com/office/drawing/2014/main" id="{2C174A1F-9718-463E-818C-E2F32BA2B539}"/>
              </a:ext>
            </a:extLst>
          </p:cNvPr>
          <p:cNvSpPr>
            <a:spLocks noGrp="1"/>
          </p:cNvSpPr>
          <p:nvPr>
            <p:ph idx="1"/>
          </p:nvPr>
        </p:nvSpPr>
        <p:spPr/>
        <p:txBody>
          <a:bodyPr/>
          <a:lstStyle/>
          <a:p>
            <a:r>
              <a:rPr lang="en-IN" dirty="0"/>
              <a:t>It is the practice of monitoring the internet reputation of a person, brand or business with the goal of suppressing any negative mentions entirely.</a:t>
            </a:r>
          </a:p>
        </p:txBody>
      </p:sp>
      <p:pic>
        <p:nvPicPr>
          <p:cNvPr id="4" name="Picture 3">
            <a:extLst>
              <a:ext uri="{FF2B5EF4-FFF2-40B4-BE49-F238E27FC236}">
                <a16:creationId xmlns:a16="http://schemas.microsoft.com/office/drawing/2014/main" id="{74E58F2B-4693-4D1D-BB34-C2A368C45179}"/>
              </a:ext>
            </a:extLst>
          </p:cNvPr>
          <p:cNvPicPr>
            <a:picLocks noChangeAspect="1"/>
          </p:cNvPicPr>
          <p:nvPr/>
        </p:nvPicPr>
        <p:blipFill>
          <a:blip r:embed="rId2"/>
          <a:stretch>
            <a:fillRect/>
          </a:stretch>
        </p:blipFill>
        <p:spPr>
          <a:xfrm>
            <a:off x="2845689" y="3146721"/>
            <a:ext cx="6076950" cy="3126063"/>
          </a:xfrm>
          <a:prstGeom prst="rect">
            <a:avLst/>
          </a:prstGeom>
        </p:spPr>
      </p:pic>
      <p:sp>
        <p:nvSpPr>
          <p:cNvPr id="5" name="Slide Number Placeholder 4">
            <a:extLst>
              <a:ext uri="{FF2B5EF4-FFF2-40B4-BE49-F238E27FC236}">
                <a16:creationId xmlns:a16="http://schemas.microsoft.com/office/drawing/2014/main" id="{A0EB9AB0-3AD7-4A59-A946-69D231B174E2}"/>
              </a:ext>
            </a:extLst>
          </p:cNvPr>
          <p:cNvSpPr>
            <a:spLocks noGrp="1"/>
          </p:cNvSpPr>
          <p:nvPr>
            <p:ph type="sldNum" sz="quarter" idx="12"/>
          </p:nvPr>
        </p:nvSpPr>
        <p:spPr/>
        <p:txBody>
          <a:bodyPr/>
          <a:lstStyle/>
          <a:p>
            <a:fld id="{D6DB389E-0E6B-430F-9C1C-7260187C063C}" type="slidenum">
              <a:rPr lang="en-IN" smtClean="0"/>
              <a:t>137</a:t>
            </a:fld>
            <a:endParaRPr lang="en-IN"/>
          </a:p>
        </p:txBody>
      </p:sp>
    </p:spTree>
    <p:extLst>
      <p:ext uri="{BB962C8B-B14F-4D97-AF65-F5344CB8AC3E}">
        <p14:creationId xmlns:p14="http://schemas.microsoft.com/office/powerpoint/2010/main" val="793386892"/>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DB4C12-33CD-4C9D-A54E-E53DCE996AF7}"/>
              </a:ext>
            </a:extLst>
          </p:cNvPr>
          <p:cNvSpPr>
            <a:spLocks noGrp="1"/>
          </p:cNvSpPr>
          <p:nvPr>
            <p:ph type="title"/>
          </p:nvPr>
        </p:nvSpPr>
        <p:spPr/>
        <p:txBody>
          <a:bodyPr/>
          <a:lstStyle/>
          <a:p>
            <a:r>
              <a:rPr lang="en-IN" dirty="0"/>
              <a:t>Online reputation</a:t>
            </a:r>
          </a:p>
        </p:txBody>
      </p:sp>
      <p:sp>
        <p:nvSpPr>
          <p:cNvPr id="3" name="Content Placeholder 2">
            <a:extLst>
              <a:ext uri="{FF2B5EF4-FFF2-40B4-BE49-F238E27FC236}">
                <a16:creationId xmlns:a16="http://schemas.microsoft.com/office/drawing/2014/main" id="{6B84BE52-D64F-4ABC-B5BE-ABCD15193D16}"/>
              </a:ext>
            </a:extLst>
          </p:cNvPr>
          <p:cNvSpPr>
            <a:spLocks noGrp="1"/>
          </p:cNvSpPr>
          <p:nvPr>
            <p:ph sz="half" idx="1"/>
          </p:nvPr>
        </p:nvSpPr>
        <p:spPr/>
        <p:txBody>
          <a:bodyPr/>
          <a:lstStyle/>
          <a:p>
            <a:r>
              <a:rPr lang="en-IN" dirty="0"/>
              <a:t>Negative effect</a:t>
            </a:r>
          </a:p>
          <a:p>
            <a:pPr>
              <a:buFont typeface="Wingdings" panose="05000000000000000000" pitchFamily="2" charset="2"/>
              <a:buChar char="§"/>
            </a:pPr>
            <a:r>
              <a:rPr lang="en-IN" dirty="0"/>
              <a:t> could loose existing customer</a:t>
            </a:r>
          </a:p>
          <a:p>
            <a:pPr>
              <a:buFont typeface="Wingdings" panose="05000000000000000000" pitchFamily="2" charset="2"/>
              <a:buChar char="§"/>
            </a:pPr>
            <a:r>
              <a:rPr lang="en-IN" dirty="0"/>
              <a:t>Difficulty getting new customer</a:t>
            </a:r>
          </a:p>
          <a:p>
            <a:pPr>
              <a:buFont typeface="Wingdings" panose="05000000000000000000" pitchFamily="2" charset="2"/>
              <a:buChar char="§"/>
            </a:pPr>
            <a:r>
              <a:rPr lang="en-IN" dirty="0"/>
              <a:t>Business can suffer financial loss</a:t>
            </a:r>
          </a:p>
        </p:txBody>
      </p:sp>
      <p:sp>
        <p:nvSpPr>
          <p:cNvPr id="4" name="Content Placeholder 3">
            <a:extLst>
              <a:ext uri="{FF2B5EF4-FFF2-40B4-BE49-F238E27FC236}">
                <a16:creationId xmlns:a16="http://schemas.microsoft.com/office/drawing/2014/main" id="{E42B4B13-DC60-4862-9C77-80D746D54F87}"/>
              </a:ext>
            </a:extLst>
          </p:cNvPr>
          <p:cNvSpPr>
            <a:spLocks noGrp="1"/>
          </p:cNvSpPr>
          <p:nvPr>
            <p:ph sz="half" idx="2"/>
          </p:nvPr>
        </p:nvSpPr>
        <p:spPr/>
        <p:txBody>
          <a:bodyPr/>
          <a:lstStyle/>
          <a:p>
            <a:r>
              <a:rPr lang="en-IN" dirty="0"/>
              <a:t>Positive effect</a:t>
            </a:r>
          </a:p>
          <a:p>
            <a:pPr>
              <a:buFont typeface="Arial" panose="020B0604020202020204" pitchFamily="34" charset="0"/>
              <a:buChar char="•"/>
            </a:pPr>
            <a:r>
              <a:rPr lang="en-IN" dirty="0"/>
              <a:t> retain existing customers</a:t>
            </a:r>
          </a:p>
          <a:p>
            <a:pPr>
              <a:buFont typeface="Arial" panose="020B0604020202020204" pitchFamily="34" charset="0"/>
              <a:buChar char="•"/>
            </a:pPr>
            <a:r>
              <a:rPr lang="en-IN" dirty="0"/>
              <a:t>Easier to get new customers</a:t>
            </a:r>
          </a:p>
          <a:p>
            <a:pPr>
              <a:buFont typeface="Arial" panose="020B0604020202020204" pitchFamily="34" charset="0"/>
              <a:buChar char="•"/>
            </a:pPr>
            <a:r>
              <a:rPr lang="en-IN" dirty="0"/>
              <a:t>Maintain a positive brand image</a:t>
            </a:r>
          </a:p>
        </p:txBody>
      </p:sp>
      <p:sp>
        <p:nvSpPr>
          <p:cNvPr id="5" name="Slide Number Placeholder 4">
            <a:extLst>
              <a:ext uri="{FF2B5EF4-FFF2-40B4-BE49-F238E27FC236}">
                <a16:creationId xmlns:a16="http://schemas.microsoft.com/office/drawing/2014/main" id="{B68CC19F-1789-40D6-90E4-F8CB392F8453}"/>
              </a:ext>
            </a:extLst>
          </p:cNvPr>
          <p:cNvSpPr>
            <a:spLocks noGrp="1"/>
          </p:cNvSpPr>
          <p:nvPr>
            <p:ph type="sldNum" sz="quarter" idx="12"/>
          </p:nvPr>
        </p:nvSpPr>
        <p:spPr/>
        <p:txBody>
          <a:bodyPr/>
          <a:lstStyle/>
          <a:p>
            <a:fld id="{D6DB389E-0E6B-430F-9C1C-7260187C063C}" type="slidenum">
              <a:rPr lang="en-IN" smtClean="0"/>
              <a:t>138</a:t>
            </a:fld>
            <a:endParaRPr lang="en-IN"/>
          </a:p>
        </p:txBody>
      </p:sp>
    </p:spTree>
    <p:extLst>
      <p:ext uri="{BB962C8B-B14F-4D97-AF65-F5344CB8AC3E}">
        <p14:creationId xmlns:p14="http://schemas.microsoft.com/office/powerpoint/2010/main" val="4234424924"/>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533190-77F5-417E-9637-4D962C7F745E}"/>
              </a:ext>
            </a:extLst>
          </p:cNvPr>
          <p:cNvSpPr>
            <a:spLocks noGrp="1"/>
          </p:cNvSpPr>
          <p:nvPr>
            <p:ph type="title"/>
          </p:nvPr>
        </p:nvSpPr>
        <p:spPr/>
        <p:txBody>
          <a:bodyPr/>
          <a:lstStyle/>
          <a:p>
            <a:r>
              <a:rPr lang="en-IN" dirty="0"/>
              <a:t>How to maintain reputation</a:t>
            </a:r>
          </a:p>
        </p:txBody>
      </p:sp>
      <p:sp>
        <p:nvSpPr>
          <p:cNvPr id="3" name="Content Placeholder 2">
            <a:extLst>
              <a:ext uri="{FF2B5EF4-FFF2-40B4-BE49-F238E27FC236}">
                <a16:creationId xmlns:a16="http://schemas.microsoft.com/office/drawing/2014/main" id="{6C8FB62E-5917-48D9-8C04-52D80BC4A0D4}"/>
              </a:ext>
            </a:extLst>
          </p:cNvPr>
          <p:cNvSpPr>
            <a:spLocks noGrp="1"/>
          </p:cNvSpPr>
          <p:nvPr>
            <p:ph idx="1"/>
          </p:nvPr>
        </p:nvSpPr>
        <p:spPr/>
        <p:txBody>
          <a:bodyPr/>
          <a:lstStyle/>
          <a:p>
            <a:r>
              <a:rPr lang="en-IN" dirty="0"/>
              <a:t>Be proactive instead of reactive</a:t>
            </a:r>
          </a:p>
          <a:p>
            <a:r>
              <a:rPr lang="en-IN" dirty="0"/>
              <a:t>Monitor online conversation</a:t>
            </a:r>
          </a:p>
          <a:p>
            <a:r>
              <a:rPr lang="en-IN" dirty="0"/>
              <a:t>Respond and interact with customers</a:t>
            </a:r>
          </a:p>
          <a:p>
            <a:r>
              <a:rPr lang="en-IN" dirty="0"/>
              <a:t>Create and distribute positive content regularly.</a:t>
            </a:r>
          </a:p>
          <a:p>
            <a:r>
              <a:rPr lang="en-IN" dirty="0"/>
              <a:t>Actively seek reviews</a:t>
            </a:r>
          </a:p>
          <a:p>
            <a:endParaRPr lang="en-IN" dirty="0"/>
          </a:p>
        </p:txBody>
      </p:sp>
      <p:sp>
        <p:nvSpPr>
          <p:cNvPr id="4" name="Slide Number Placeholder 3">
            <a:extLst>
              <a:ext uri="{FF2B5EF4-FFF2-40B4-BE49-F238E27FC236}">
                <a16:creationId xmlns:a16="http://schemas.microsoft.com/office/drawing/2014/main" id="{72D789B5-09EF-448D-BCF4-C58E04494EBE}"/>
              </a:ext>
            </a:extLst>
          </p:cNvPr>
          <p:cNvSpPr>
            <a:spLocks noGrp="1"/>
          </p:cNvSpPr>
          <p:nvPr>
            <p:ph type="sldNum" sz="quarter" idx="12"/>
          </p:nvPr>
        </p:nvSpPr>
        <p:spPr/>
        <p:txBody>
          <a:bodyPr/>
          <a:lstStyle/>
          <a:p>
            <a:fld id="{D6DB389E-0E6B-430F-9C1C-7260187C063C}" type="slidenum">
              <a:rPr lang="en-IN" smtClean="0"/>
              <a:t>139</a:t>
            </a:fld>
            <a:endParaRPr lang="en-IN"/>
          </a:p>
        </p:txBody>
      </p:sp>
    </p:spTree>
    <p:extLst>
      <p:ext uri="{BB962C8B-B14F-4D97-AF65-F5344CB8AC3E}">
        <p14:creationId xmlns:p14="http://schemas.microsoft.com/office/powerpoint/2010/main" val="27075756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958DC3-ACFD-487B-9549-BA75FB2BD6F8}"/>
              </a:ext>
            </a:extLst>
          </p:cNvPr>
          <p:cNvSpPr>
            <a:spLocks noGrp="1"/>
          </p:cNvSpPr>
          <p:nvPr>
            <p:ph type="title"/>
          </p:nvPr>
        </p:nvSpPr>
        <p:spPr/>
        <p:txBody>
          <a:bodyPr/>
          <a:lstStyle/>
          <a:p>
            <a:endParaRPr lang="en-IN"/>
          </a:p>
        </p:txBody>
      </p:sp>
      <p:pic>
        <p:nvPicPr>
          <p:cNvPr id="4" name="Content Placeholder 3">
            <a:extLst>
              <a:ext uri="{FF2B5EF4-FFF2-40B4-BE49-F238E27FC236}">
                <a16:creationId xmlns:a16="http://schemas.microsoft.com/office/drawing/2014/main" id="{66F5DDAC-B603-4FC1-99B0-82F2650E76A6}"/>
              </a:ext>
            </a:extLst>
          </p:cNvPr>
          <p:cNvPicPr>
            <a:picLocks noGrp="1" noChangeAspect="1"/>
          </p:cNvPicPr>
          <p:nvPr>
            <p:ph idx="1"/>
          </p:nvPr>
        </p:nvPicPr>
        <p:blipFill>
          <a:blip r:embed="rId2"/>
          <a:stretch>
            <a:fillRect/>
          </a:stretch>
        </p:blipFill>
        <p:spPr>
          <a:xfrm>
            <a:off x="1024127" y="585216"/>
            <a:ext cx="10990663" cy="6272784"/>
          </a:xfrm>
          <a:prstGeom prst="rect">
            <a:avLst/>
          </a:prstGeom>
        </p:spPr>
      </p:pic>
      <p:sp>
        <p:nvSpPr>
          <p:cNvPr id="3" name="Slide Number Placeholder 2">
            <a:extLst>
              <a:ext uri="{FF2B5EF4-FFF2-40B4-BE49-F238E27FC236}">
                <a16:creationId xmlns:a16="http://schemas.microsoft.com/office/drawing/2014/main" id="{CF80FA4C-2A40-45FE-82D0-30D17CE77049}"/>
              </a:ext>
            </a:extLst>
          </p:cNvPr>
          <p:cNvSpPr>
            <a:spLocks noGrp="1"/>
          </p:cNvSpPr>
          <p:nvPr>
            <p:ph type="sldNum" sz="quarter" idx="12"/>
          </p:nvPr>
        </p:nvSpPr>
        <p:spPr/>
        <p:txBody>
          <a:bodyPr/>
          <a:lstStyle/>
          <a:p>
            <a:fld id="{D6DB389E-0E6B-430F-9C1C-7260187C063C}" type="slidenum">
              <a:rPr lang="en-IN" smtClean="0"/>
              <a:t>14</a:t>
            </a:fld>
            <a:endParaRPr lang="en-IN"/>
          </a:p>
        </p:txBody>
      </p:sp>
    </p:spTree>
    <p:extLst>
      <p:ext uri="{BB962C8B-B14F-4D97-AF65-F5344CB8AC3E}">
        <p14:creationId xmlns:p14="http://schemas.microsoft.com/office/powerpoint/2010/main" val="1050296797"/>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274858-7BCC-4F28-8296-9FB38F95D0BF}"/>
              </a:ext>
            </a:extLst>
          </p:cNvPr>
          <p:cNvSpPr>
            <a:spLocks noGrp="1"/>
          </p:cNvSpPr>
          <p:nvPr>
            <p:ph type="title"/>
          </p:nvPr>
        </p:nvSpPr>
        <p:spPr/>
        <p:txBody>
          <a:bodyPr/>
          <a:lstStyle/>
          <a:p>
            <a:r>
              <a:rPr lang="en-IN" dirty="0"/>
              <a:t>EMAIL MARKETING</a:t>
            </a:r>
          </a:p>
        </p:txBody>
      </p:sp>
      <p:sp>
        <p:nvSpPr>
          <p:cNvPr id="3" name="Content Placeholder 2">
            <a:extLst>
              <a:ext uri="{FF2B5EF4-FFF2-40B4-BE49-F238E27FC236}">
                <a16:creationId xmlns:a16="http://schemas.microsoft.com/office/drawing/2014/main" id="{DD733310-B320-4231-B7EC-BE270FF3823F}"/>
              </a:ext>
            </a:extLst>
          </p:cNvPr>
          <p:cNvSpPr>
            <a:spLocks noGrp="1"/>
          </p:cNvSpPr>
          <p:nvPr>
            <p:ph idx="1"/>
          </p:nvPr>
        </p:nvSpPr>
        <p:spPr/>
        <p:txBody>
          <a:bodyPr/>
          <a:lstStyle/>
          <a:p>
            <a:r>
              <a:rPr lang="en-IN" dirty="0"/>
              <a:t>It is directly marketing a commercial message to a group of people to build loyalty, trust or brand awareness</a:t>
            </a:r>
          </a:p>
          <a:p>
            <a:r>
              <a:rPr lang="en-IN" dirty="0"/>
              <a:t>Reasons for email marketing</a:t>
            </a:r>
          </a:p>
          <a:p>
            <a:r>
              <a:rPr lang="en-IN" dirty="0"/>
              <a:t>Email has larger reach</a:t>
            </a:r>
          </a:p>
          <a:p>
            <a:r>
              <a:rPr lang="en-IN" dirty="0"/>
              <a:t>Email deliver message</a:t>
            </a:r>
          </a:p>
          <a:p>
            <a:r>
              <a:rPr lang="en-IN" dirty="0"/>
              <a:t>Email has higher ROI</a:t>
            </a:r>
          </a:p>
          <a:p>
            <a:endParaRPr lang="en-IN" dirty="0"/>
          </a:p>
          <a:p>
            <a:endParaRPr lang="en-IN" dirty="0"/>
          </a:p>
        </p:txBody>
      </p:sp>
      <p:sp>
        <p:nvSpPr>
          <p:cNvPr id="4" name="Slide Number Placeholder 3">
            <a:extLst>
              <a:ext uri="{FF2B5EF4-FFF2-40B4-BE49-F238E27FC236}">
                <a16:creationId xmlns:a16="http://schemas.microsoft.com/office/drawing/2014/main" id="{1486A092-D7EE-44B4-A698-09D40E326032}"/>
              </a:ext>
            </a:extLst>
          </p:cNvPr>
          <p:cNvSpPr>
            <a:spLocks noGrp="1"/>
          </p:cNvSpPr>
          <p:nvPr>
            <p:ph type="sldNum" sz="quarter" idx="12"/>
          </p:nvPr>
        </p:nvSpPr>
        <p:spPr/>
        <p:txBody>
          <a:bodyPr/>
          <a:lstStyle/>
          <a:p>
            <a:fld id="{D6DB389E-0E6B-430F-9C1C-7260187C063C}" type="slidenum">
              <a:rPr lang="en-IN" smtClean="0"/>
              <a:t>140</a:t>
            </a:fld>
            <a:endParaRPr lang="en-IN"/>
          </a:p>
        </p:txBody>
      </p:sp>
    </p:spTree>
    <p:extLst>
      <p:ext uri="{BB962C8B-B14F-4D97-AF65-F5344CB8AC3E}">
        <p14:creationId xmlns:p14="http://schemas.microsoft.com/office/powerpoint/2010/main" val="3157347147"/>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8E32A5-A908-4C19-BC30-7CBC478CBA5D}"/>
              </a:ext>
            </a:extLst>
          </p:cNvPr>
          <p:cNvSpPr>
            <a:spLocks noGrp="1"/>
          </p:cNvSpPr>
          <p:nvPr>
            <p:ph type="title"/>
          </p:nvPr>
        </p:nvSpPr>
        <p:spPr/>
        <p:txBody>
          <a:bodyPr/>
          <a:lstStyle/>
          <a:p>
            <a:endParaRPr lang="en-IN"/>
          </a:p>
        </p:txBody>
      </p:sp>
      <p:pic>
        <p:nvPicPr>
          <p:cNvPr id="4" name="Content Placeholder 3">
            <a:extLst>
              <a:ext uri="{FF2B5EF4-FFF2-40B4-BE49-F238E27FC236}">
                <a16:creationId xmlns:a16="http://schemas.microsoft.com/office/drawing/2014/main" id="{838FC7D6-756B-4E0D-9AC4-EB8FEB8D7642}"/>
              </a:ext>
            </a:extLst>
          </p:cNvPr>
          <p:cNvPicPr>
            <a:picLocks noGrp="1" noChangeAspect="1"/>
          </p:cNvPicPr>
          <p:nvPr>
            <p:ph idx="1"/>
          </p:nvPr>
        </p:nvPicPr>
        <p:blipFill>
          <a:blip r:embed="rId2"/>
          <a:stretch>
            <a:fillRect/>
          </a:stretch>
        </p:blipFill>
        <p:spPr>
          <a:xfrm>
            <a:off x="0" y="0"/>
            <a:ext cx="12026348" cy="6698974"/>
          </a:xfrm>
          <a:prstGeom prst="rect">
            <a:avLst/>
          </a:prstGeom>
        </p:spPr>
      </p:pic>
      <p:sp>
        <p:nvSpPr>
          <p:cNvPr id="3" name="Slide Number Placeholder 2">
            <a:extLst>
              <a:ext uri="{FF2B5EF4-FFF2-40B4-BE49-F238E27FC236}">
                <a16:creationId xmlns:a16="http://schemas.microsoft.com/office/drawing/2014/main" id="{D89A6C6D-3942-4065-B2A3-41C57CD1DD65}"/>
              </a:ext>
            </a:extLst>
          </p:cNvPr>
          <p:cNvSpPr>
            <a:spLocks noGrp="1"/>
          </p:cNvSpPr>
          <p:nvPr>
            <p:ph type="sldNum" sz="quarter" idx="12"/>
          </p:nvPr>
        </p:nvSpPr>
        <p:spPr/>
        <p:txBody>
          <a:bodyPr/>
          <a:lstStyle/>
          <a:p>
            <a:fld id="{D6DB389E-0E6B-430F-9C1C-7260187C063C}" type="slidenum">
              <a:rPr lang="en-IN" smtClean="0"/>
              <a:t>141</a:t>
            </a:fld>
            <a:endParaRPr lang="en-IN"/>
          </a:p>
        </p:txBody>
      </p:sp>
    </p:spTree>
    <p:extLst>
      <p:ext uri="{BB962C8B-B14F-4D97-AF65-F5344CB8AC3E}">
        <p14:creationId xmlns:p14="http://schemas.microsoft.com/office/powerpoint/2010/main" val="3809071972"/>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ED82E2-9A37-458B-9501-8A1DA5BCB7F0}"/>
              </a:ext>
            </a:extLst>
          </p:cNvPr>
          <p:cNvSpPr>
            <a:spLocks noGrp="1"/>
          </p:cNvSpPr>
          <p:nvPr>
            <p:ph type="title"/>
          </p:nvPr>
        </p:nvSpPr>
        <p:spPr/>
        <p:txBody>
          <a:bodyPr/>
          <a:lstStyle/>
          <a:p>
            <a:r>
              <a:rPr lang="en-IN" dirty="0" err="1"/>
              <a:t>webpr</a:t>
            </a:r>
            <a:endParaRPr lang="en-IN" dirty="0"/>
          </a:p>
        </p:txBody>
      </p:sp>
      <p:sp>
        <p:nvSpPr>
          <p:cNvPr id="3" name="Content Placeholder 2">
            <a:extLst>
              <a:ext uri="{FF2B5EF4-FFF2-40B4-BE49-F238E27FC236}">
                <a16:creationId xmlns:a16="http://schemas.microsoft.com/office/drawing/2014/main" id="{959E3DA1-0EE4-42D5-BD73-95008AB953B3}"/>
              </a:ext>
            </a:extLst>
          </p:cNvPr>
          <p:cNvSpPr>
            <a:spLocks noGrp="1"/>
          </p:cNvSpPr>
          <p:nvPr>
            <p:ph idx="1"/>
          </p:nvPr>
        </p:nvSpPr>
        <p:spPr/>
        <p:txBody>
          <a:bodyPr/>
          <a:lstStyle/>
          <a:p>
            <a:r>
              <a:rPr lang="en-IN" dirty="0"/>
              <a:t>Making use of PR in online platform. </a:t>
            </a:r>
          </a:p>
          <a:p>
            <a:r>
              <a:rPr lang="en-IN" dirty="0"/>
              <a:t>Online press release to pull maximum traffic to the site.</a:t>
            </a:r>
          </a:p>
          <a:p>
            <a:r>
              <a:rPr lang="en-IN" dirty="0"/>
              <a:t>In online platform press releases need to be optimised with the appropriate key phrases and links. </a:t>
            </a:r>
          </a:p>
          <a:p>
            <a:r>
              <a:rPr lang="en-IN" dirty="0"/>
              <a:t>The link posted at the end of press release or feature article is a valuable  source of driving internet traffic to </a:t>
            </a:r>
            <a:r>
              <a:rPr lang="en-IN"/>
              <a:t>your website</a:t>
            </a:r>
          </a:p>
        </p:txBody>
      </p:sp>
      <p:sp>
        <p:nvSpPr>
          <p:cNvPr id="4" name="Slide Number Placeholder 3">
            <a:extLst>
              <a:ext uri="{FF2B5EF4-FFF2-40B4-BE49-F238E27FC236}">
                <a16:creationId xmlns:a16="http://schemas.microsoft.com/office/drawing/2014/main" id="{BDD1C9D3-B806-4806-83CE-3BB82C777F92}"/>
              </a:ext>
            </a:extLst>
          </p:cNvPr>
          <p:cNvSpPr>
            <a:spLocks noGrp="1"/>
          </p:cNvSpPr>
          <p:nvPr>
            <p:ph type="sldNum" sz="quarter" idx="12"/>
          </p:nvPr>
        </p:nvSpPr>
        <p:spPr/>
        <p:txBody>
          <a:bodyPr/>
          <a:lstStyle/>
          <a:p>
            <a:fld id="{D6DB389E-0E6B-430F-9C1C-7260187C063C}" type="slidenum">
              <a:rPr lang="en-IN" smtClean="0"/>
              <a:t>142</a:t>
            </a:fld>
            <a:endParaRPr lang="en-IN"/>
          </a:p>
        </p:txBody>
      </p:sp>
    </p:spTree>
    <p:extLst>
      <p:ext uri="{BB962C8B-B14F-4D97-AF65-F5344CB8AC3E}">
        <p14:creationId xmlns:p14="http://schemas.microsoft.com/office/powerpoint/2010/main" val="211378609"/>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4CCE69-0187-41DC-937F-DCC238D31626}"/>
              </a:ext>
            </a:extLst>
          </p:cNvPr>
          <p:cNvSpPr>
            <a:spLocks noGrp="1"/>
          </p:cNvSpPr>
          <p:nvPr>
            <p:ph type="title"/>
          </p:nvPr>
        </p:nvSpPr>
        <p:spPr/>
        <p:txBody>
          <a:bodyPr/>
          <a:lstStyle/>
          <a:p>
            <a:r>
              <a:rPr lang="en-IN" dirty="0"/>
              <a:t>CONVERSION RATE OPTIMISATION</a:t>
            </a:r>
          </a:p>
        </p:txBody>
      </p:sp>
      <p:sp>
        <p:nvSpPr>
          <p:cNvPr id="3" name="Content Placeholder 2">
            <a:extLst>
              <a:ext uri="{FF2B5EF4-FFF2-40B4-BE49-F238E27FC236}">
                <a16:creationId xmlns:a16="http://schemas.microsoft.com/office/drawing/2014/main" id="{E5C619FC-0D3C-42EB-A63F-69CE0AD404DC}"/>
              </a:ext>
            </a:extLst>
          </p:cNvPr>
          <p:cNvSpPr>
            <a:spLocks noGrp="1"/>
          </p:cNvSpPr>
          <p:nvPr>
            <p:ph idx="1"/>
          </p:nvPr>
        </p:nvSpPr>
        <p:spPr/>
        <p:txBody>
          <a:bodyPr/>
          <a:lstStyle/>
          <a:p>
            <a:r>
              <a:rPr lang="en-IN" dirty="0"/>
              <a:t>CRO is the process of optimising your site to increase the likelihood that visitors will complete specific actions</a:t>
            </a:r>
          </a:p>
        </p:txBody>
      </p:sp>
      <p:sp>
        <p:nvSpPr>
          <p:cNvPr id="4" name="Slide Number Placeholder 3">
            <a:extLst>
              <a:ext uri="{FF2B5EF4-FFF2-40B4-BE49-F238E27FC236}">
                <a16:creationId xmlns:a16="http://schemas.microsoft.com/office/drawing/2014/main" id="{95159789-E979-4038-89E6-8662C8D1541C}"/>
              </a:ext>
            </a:extLst>
          </p:cNvPr>
          <p:cNvSpPr>
            <a:spLocks noGrp="1"/>
          </p:cNvSpPr>
          <p:nvPr>
            <p:ph type="sldNum" sz="quarter" idx="12"/>
          </p:nvPr>
        </p:nvSpPr>
        <p:spPr/>
        <p:txBody>
          <a:bodyPr/>
          <a:lstStyle/>
          <a:p>
            <a:fld id="{D6DB389E-0E6B-430F-9C1C-7260187C063C}" type="slidenum">
              <a:rPr lang="en-IN" smtClean="0"/>
              <a:t>143</a:t>
            </a:fld>
            <a:endParaRPr lang="en-IN"/>
          </a:p>
        </p:txBody>
      </p:sp>
    </p:spTree>
    <p:extLst>
      <p:ext uri="{BB962C8B-B14F-4D97-AF65-F5344CB8AC3E}">
        <p14:creationId xmlns:p14="http://schemas.microsoft.com/office/powerpoint/2010/main" val="4216312463"/>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49A30A-DCB0-40BB-8099-D42E49E253AB}"/>
              </a:ext>
            </a:extLst>
          </p:cNvPr>
          <p:cNvSpPr>
            <a:spLocks noGrp="1"/>
          </p:cNvSpPr>
          <p:nvPr>
            <p:ph type="title"/>
          </p:nvPr>
        </p:nvSpPr>
        <p:spPr/>
        <p:txBody>
          <a:bodyPr/>
          <a:lstStyle/>
          <a:p>
            <a:endParaRPr lang="en-IN"/>
          </a:p>
        </p:txBody>
      </p:sp>
      <p:pic>
        <p:nvPicPr>
          <p:cNvPr id="4" name="Content Placeholder 3">
            <a:extLst>
              <a:ext uri="{FF2B5EF4-FFF2-40B4-BE49-F238E27FC236}">
                <a16:creationId xmlns:a16="http://schemas.microsoft.com/office/drawing/2014/main" id="{D6D9FBED-EBAC-4492-8A8A-0A3EAD57145C}"/>
              </a:ext>
            </a:extLst>
          </p:cNvPr>
          <p:cNvPicPr>
            <a:picLocks noGrp="1" noChangeAspect="1"/>
          </p:cNvPicPr>
          <p:nvPr>
            <p:ph idx="1"/>
          </p:nvPr>
        </p:nvPicPr>
        <p:blipFill>
          <a:blip r:embed="rId2"/>
          <a:stretch>
            <a:fillRect/>
          </a:stretch>
        </p:blipFill>
        <p:spPr>
          <a:xfrm>
            <a:off x="0" y="178904"/>
            <a:ext cx="12192000" cy="6679095"/>
          </a:xfrm>
          <a:prstGeom prst="rect">
            <a:avLst/>
          </a:prstGeom>
        </p:spPr>
      </p:pic>
      <p:sp>
        <p:nvSpPr>
          <p:cNvPr id="3" name="Slide Number Placeholder 2">
            <a:extLst>
              <a:ext uri="{FF2B5EF4-FFF2-40B4-BE49-F238E27FC236}">
                <a16:creationId xmlns:a16="http://schemas.microsoft.com/office/drawing/2014/main" id="{8593E99B-5B4A-45F5-B1FA-8217DDE8A943}"/>
              </a:ext>
            </a:extLst>
          </p:cNvPr>
          <p:cNvSpPr>
            <a:spLocks noGrp="1"/>
          </p:cNvSpPr>
          <p:nvPr>
            <p:ph type="sldNum" sz="quarter" idx="12"/>
          </p:nvPr>
        </p:nvSpPr>
        <p:spPr/>
        <p:txBody>
          <a:bodyPr/>
          <a:lstStyle/>
          <a:p>
            <a:fld id="{D6DB389E-0E6B-430F-9C1C-7260187C063C}" type="slidenum">
              <a:rPr lang="en-IN" smtClean="0"/>
              <a:t>144</a:t>
            </a:fld>
            <a:endParaRPr lang="en-IN"/>
          </a:p>
        </p:txBody>
      </p:sp>
    </p:spTree>
    <p:extLst>
      <p:ext uri="{BB962C8B-B14F-4D97-AF65-F5344CB8AC3E}">
        <p14:creationId xmlns:p14="http://schemas.microsoft.com/office/powerpoint/2010/main" val="3908298447"/>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28F275-CDC5-4D31-9EB1-ACF622B5BC78}"/>
              </a:ext>
            </a:extLst>
          </p:cNvPr>
          <p:cNvSpPr>
            <a:spLocks noGrp="1"/>
          </p:cNvSpPr>
          <p:nvPr>
            <p:ph type="title"/>
          </p:nvPr>
        </p:nvSpPr>
        <p:spPr/>
        <p:txBody>
          <a:bodyPr/>
          <a:lstStyle/>
          <a:p>
            <a:r>
              <a:rPr lang="en-IN" dirty="0"/>
              <a:t>Two phases of conversion optimisation</a:t>
            </a:r>
          </a:p>
        </p:txBody>
      </p:sp>
      <p:sp>
        <p:nvSpPr>
          <p:cNvPr id="3" name="Content Placeholder 2">
            <a:extLst>
              <a:ext uri="{FF2B5EF4-FFF2-40B4-BE49-F238E27FC236}">
                <a16:creationId xmlns:a16="http://schemas.microsoft.com/office/drawing/2014/main" id="{D8AEB46C-335D-4165-95D0-CEBA9D815F53}"/>
              </a:ext>
            </a:extLst>
          </p:cNvPr>
          <p:cNvSpPr>
            <a:spLocks noGrp="1"/>
          </p:cNvSpPr>
          <p:nvPr>
            <p:ph idx="1"/>
          </p:nvPr>
        </p:nvSpPr>
        <p:spPr/>
        <p:txBody>
          <a:bodyPr/>
          <a:lstStyle/>
          <a:p>
            <a:pPr>
              <a:buFont typeface="Wingdings" panose="05000000000000000000" pitchFamily="2" charset="2"/>
              <a:buChar char="q"/>
            </a:pPr>
            <a:r>
              <a:rPr lang="en-IN" dirty="0"/>
              <a:t> ANALYSE</a:t>
            </a:r>
          </a:p>
          <a:p>
            <a:pPr marL="457200" indent="-457200">
              <a:buFont typeface="+mj-lt"/>
              <a:buAutoNum type="arabicPeriod"/>
            </a:pPr>
            <a:r>
              <a:rPr lang="en-IN" dirty="0"/>
              <a:t>Website usability</a:t>
            </a:r>
          </a:p>
          <a:p>
            <a:pPr marL="457200" indent="-457200">
              <a:buFont typeface="+mj-lt"/>
              <a:buAutoNum type="arabicPeriod"/>
            </a:pPr>
            <a:r>
              <a:rPr lang="en-IN" dirty="0"/>
              <a:t>Site analytics</a:t>
            </a:r>
          </a:p>
          <a:p>
            <a:pPr marL="457200" indent="-457200">
              <a:buFont typeface="+mj-lt"/>
              <a:buAutoNum type="arabicPeriod"/>
            </a:pPr>
            <a:r>
              <a:rPr lang="en-IN" dirty="0"/>
              <a:t>The relative ROI of each e-marketing techniques</a:t>
            </a:r>
          </a:p>
          <a:p>
            <a:pPr marL="457200" indent="-457200">
              <a:buFont typeface="+mj-lt"/>
              <a:buAutoNum type="arabicPeriod"/>
            </a:pPr>
            <a:r>
              <a:rPr lang="en-IN" dirty="0"/>
              <a:t>Any other available measure</a:t>
            </a:r>
          </a:p>
          <a:p>
            <a:pPr>
              <a:buFont typeface="Wingdings" panose="05000000000000000000" pitchFamily="2" charset="2"/>
              <a:buChar char="q"/>
            </a:pPr>
            <a:r>
              <a:rPr lang="en-IN" dirty="0"/>
              <a:t>OPTIMISE</a:t>
            </a:r>
          </a:p>
          <a:p>
            <a:pPr marL="457200" indent="-457200">
              <a:buAutoNum type="arabicPeriod"/>
            </a:pPr>
            <a:r>
              <a:rPr lang="en-IN" dirty="0"/>
              <a:t>Minimise drop off rate and making most of the traffic a site is getting</a:t>
            </a:r>
          </a:p>
          <a:p>
            <a:pPr marL="457200" indent="-457200">
              <a:buAutoNum type="arabicPeriod"/>
            </a:pPr>
            <a:r>
              <a:rPr lang="en-IN" dirty="0"/>
              <a:t>Based on analysis, incremental changes are made to the most inefficient factors</a:t>
            </a:r>
          </a:p>
        </p:txBody>
      </p:sp>
      <p:sp>
        <p:nvSpPr>
          <p:cNvPr id="4" name="Slide Number Placeholder 3">
            <a:extLst>
              <a:ext uri="{FF2B5EF4-FFF2-40B4-BE49-F238E27FC236}">
                <a16:creationId xmlns:a16="http://schemas.microsoft.com/office/drawing/2014/main" id="{75DCC0AF-E053-4997-AD76-1291CB7BABA5}"/>
              </a:ext>
            </a:extLst>
          </p:cNvPr>
          <p:cNvSpPr>
            <a:spLocks noGrp="1"/>
          </p:cNvSpPr>
          <p:nvPr>
            <p:ph type="sldNum" sz="quarter" idx="12"/>
          </p:nvPr>
        </p:nvSpPr>
        <p:spPr/>
        <p:txBody>
          <a:bodyPr/>
          <a:lstStyle/>
          <a:p>
            <a:fld id="{D6DB389E-0E6B-430F-9C1C-7260187C063C}" type="slidenum">
              <a:rPr lang="en-IN" smtClean="0"/>
              <a:t>145</a:t>
            </a:fld>
            <a:endParaRPr lang="en-IN"/>
          </a:p>
        </p:txBody>
      </p:sp>
    </p:spTree>
    <p:extLst>
      <p:ext uri="{BB962C8B-B14F-4D97-AF65-F5344CB8AC3E}">
        <p14:creationId xmlns:p14="http://schemas.microsoft.com/office/powerpoint/2010/main" val="3350867451"/>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5CB712-41D8-4063-BCE5-B39187FBBF54}"/>
              </a:ext>
            </a:extLst>
          </p:cNvPr>
          <p:cNvSpPr>
            <a:spLocks noGrp="1"/>
          </p:cNvSpPr>
          <p:nvPr>
            <p:ph type="title"/>
          </p:nvPr>
        </p:nvSpPr>
        <p:spPr/>
        <p:txBody>
          <a:bodyPr/>
          <a:lstStyle/>
          <a:p>
            <a:r>
              <a:rPr lang="en-IN" dirty="0"/>
              <a:t>continued</a:t>
            </a:r>
          </a:p>
        </p:txBody>
      </p:sp>
      <p:sp>
        <p:nvSpPr>
          <p:cNvPr id="3" name="Content Placeholder 2">
            <a:extLst>
              <a:ext uri="{FF2B5EF4-FFF2-40B4-BE49-F238E27FC236}">
                <a16:creationId xmlns:a16="http://schemas.microsoft.com/office/drawing/2014/main" id="{5AFA42F8-9148-4086-9261-1269CED9F989}"/>
              </a:ext>
            </a:extLst>
          </p:cNvPr>
          <p:cNvSpPr>
            <a:spLocks noGrp="1"/>
          </p:cNvSpPr>
          <p:nvPr>
            <p:ph idx="1"/>
          </p:nvPr>
        </p:nvSpPr>
        <p:spPr/>
        <p:txBody>
          <a:bodyPr/>
          <a:lstStyle/>
          <a:p>
            <a:pPr>
              <a:buFont typeface="Wingdings" panose="05000000000000000000" pitchFamily="2" charset="2"/>
              <a:buChar char="q"/>
            </a:pPr>
            <a:r>
              <a:rPr lang="en-IN" dirty="0"/>
              <a:t> TESTING</a:t>
            </a:r>
          </a:p>
          <a:p>
            <a:pPr marL="457200" indent="-457200">
              <a:buFont typeface="+mj-lt"/>
              <a:buAutoNum type="arabicPeriod"/>
            </a:pPr>
            <a:r>
              <a:rPr lang="en-IN" dirty="0"/>
              <a:t>Constantly tweak and test to find out which is working best. This way e marketing technique can be optimised for a specific market.</a:t>
            </a:r>
          </a:p>
          <a:p>
            <a:pPr marL="457200" indent="-457200">
              <a:buFont typeface="+mj-lt"/>
              <a:buAutoNum type="arabicPeriod"/>
            </a:pPr>
            <a:r>
              <a:rPr lang="en-IN" dirty="0"/>
              <a:t>Maximise efficiency by focussing on those which brings maximum efficiency in the organisation.</a:t>
            </a:r>
          </a:p>
        </p:txBody>
      </p:sp>
      <p:sp>
        <p:nvSpPr>
          <p:cNvPr id="4" name="Slide Number Placeholder 3">
            <a:extLst>
              <a:ext uri="{FF2B5EF4-FFF2-40B4-BE49-F238E27FC236}">
                <a16:creationId xmlns:a16="http://schemas.microsoft.com/office/drawing/2014/main" id="{57298F66-700B-465C-A118-DDF062FD6C32}"/>
              </a:ext>
            </a:extLst>
          </p:cNvPr>
          <p:cNvSpPr>
            <a:spLocks noGrp="1"/>
          </p:cNvSpPr>
          <p:nvPr>
            <p:ph type="sldNum" sz="quarter" idx="12"/>
          </p:nvPr>
        </p:nvSpPr>
        <p:spPr/>
        <p:txBody>
          <a:bodyPr/>
          <a:lstStyle/>
          <a:p>
            <a:fld id="{D6DB389E-0E6B-430F-9C1C-7260187C063C}" type="slidenum">
              <a:rPr lang="en-IN" smtClean="0"/>
              <a:t>146</a:t>
            </a:fld>
            <a:endParaRPr lang="en-IN"/>
          </a:p>
        </p:txBody>
      </p:sp>
    </p:spTree>
    <p:extLst>
      <p:ext uri="{BB962C8B-B14F-4D97-AF65-F5344CB8AC3E}">
        <p14:creationId xmlns:p14="http://schemas.microsoft.com/office/powerpoint/2010/main" val="3957045472"/>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9D85BEF8-24CA-4B85-8578-4434DC3D08BB}"/>
              </a:ext>
            </a:extLst>
          </p:cNvPr>
          <p:cNvSpPr/>
          <p:nvPr/>
        </p:nvSpPr>
        <p:spPr>
          <a:xfrm>
            <a:off x="2040835" y="1828800"/>
            <a:ext cx="8110330" cy="25709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4800" b="1" dirty="0"/>
              <a:t>CONTENT MARKETING</a:t>
            </a:r>
          </a:p>
        </p:txBody>
      </p:sp>
      <p:sp>
        <p:nvSpPr>
          <p:cNvPr id="3" name="Slide Number Placeholder 2">
            <a:extLst>
              <a:ext uri="{FF2B5EF4-FFF2-40B4-BE49-F238E27FC236}">
                <a16:creationId xmlns:a16="http://schemas.microsoft.com/office/drawing/2014/main" id="{E9E6198E-4213-4162-B281-5B6C9ABD000E}"/>
              </a:ext>
            </a:extLst>
          </p:cNvPr>
          <p:cNvSpPr>
            <a:spLocks noGrp="1"/>
          </p:cNvSpPr>
          <p:nvPr>
            <p:ph type="sldNum" sz="quarter" idx="12"/>
          </p:nvPr>
        </p:nvSpPr>
        <p:spPr/>
        <p:txBody>
          <a:bodyPr/>
          <a:lstStyle/>
          <a:p>
            <a:fld id="{D6DB389E-0E6B-430F-9C1C-7260187C063C}" type="slidenum">
              <a:rPr lang="en-IN" smtClean="0"/>
              <a:t>147</a:t>
            </a:fld>
            <a:endParaRPr lang="en-IN"/>
          </a:p>
        </p:txBody>
      </p:sp>
    </p:spTree>
    <p:extLst>
      <p:ext uri="{BB962C8B-B14F-4D97-AF65-F5344CB8AC3E}">
        <p14:creationId xmlns:p14="http://schemas.microsoft.com/office/powerpoint/2010/main" val="1973666725"/>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8F94F0B-9020-4C32-9C69-49D24B7E8934}"/>
              </a:ext>
            </a:extLst>
          </p:cNvPr>
          <p:cNvPicPr>
            <a:picLocks noChangeAspect="1"/>
          </p:cNvPicPr>
          <p:nvPr/>
        </p:nvPicPr>
        <p:blipFill>
          <a:blip r:embed="rId2"/>
          <a:stretch>
            <a:fillRect/>
          </a:stretch>
        </p:blipFill>
        <p:spPr>
          <a:xfrm>
            <a:off x="0" y="0"/>
            <a:ext cx="12072730" cy="6858000"/>
          </a:xfrm>
          <a:prstGeom prst="rect">
            <a:avLst/>
          </a:prstGeom>
        </p:spPr>
      </p:pic>
      <p:sp>
        <p:nvSpPr>
          <p:cNvPr id="3" name="Slide Number Placeholder 2">
            <a:extLst>
              <a:ext uri="{FF2B5EF4-FFF2-40B4-BE49-F238E27FC236}">
                <a16:creationId xmlns:a16="http://schemas.microsoft.com/office/drawing/2014/main" id="{031609C7-9EEF-4C17-9FC0-646B7B1B8349}"/>
              </a:ext>
            </a:extLst>
          </p:cNvPr>
          <p:cNvSpPr>
            <a:spLocks noGrp="1"/>
          </p:cNvSpPr>
          <p:nvPr>
            <p:ph type="sldNum" sz="quarter" idx="12"/>
          </p:nvPr>
        </p:nvSpPr>
        <p:spPr/>
        <p:txBody>
          <a:bodyPr/>
          <a:lstStyle/>
          <a:p>
            <a:fld id="{D6DB389E-0E6B-430F-9C1C-7260187C063C}" type="slidenum">
              <a:rPr lang="en-IN" smtClean="0"/>
              <a:t>148</a:t>
            </a:fld>
            <a:endParaRPr lang="en-IN"/>
          </a:p>
        </p:txBody>
      </p:sp>
    </p:spTree>
    <p:extLst>
      <p:ext uri="{BB962C8B-B14F-4D97-AF65-F5344CB8AC3E}">
        <p14:creationId xmlns:p14="http://schemas.microsoft.com/office/powerpoint/2010/main" val="2180446319"/>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4&#10;Content marketing is the conversation that&#10;moves the relationship forward, from…&#10;Stranger Lead Customer Repeat Customer ...">
            <a:extLst>
              <a:ext uri="{FF2B5EF4-FFF2-40B4-BE49-F238E27FC236}">
                <a16:creationId xmlns:a16="http://schemas.microsoft.com/office/drawing/2014/main" id="{7DE7B92D-8186-4915-A3F5-391308AE280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5774" y="0"/>
            <a:ext cx="11767929" cy="6857999"/>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a:extLst>
              <a:ext uri="{FF2B5EF4-FFF2-40B4-BE49-F238E27FC236}">
                <a16:creationId xmlns:a16="http://schemas.microsoft.com/office/drawing/2014/main" id="{DC1343B6-8536-48BD-A583-7E60DBDCAD81}"/>
              </a:ext>
            </a:extLst>
          </p:cNvPr>
          <p:cNvSpPr>
            <a:spLocks noGrp="1"/>
          </p:cNvSpPr>
          <p:nvPr>
            <p:ph type="sldNum" sz="quarter" idx="12"/>
          </p:nvPr>
        </p:nvSpPr>
        <p:spPr/>
        <p:txBody>
          <a:bodyPr/>
          <a:lstStyle/>
          <a:p>
            <a:fld id="{D6DB389E-0E6B-430F-9C1C-7260187C063C}" type="slidenum">
              <a:rPr lang="en-IN" smtClean="0"/>
              <a:t>149</a:t>
            </a:fld>
            <a:endParaRPr lang="en-IN"/>
          </a:p>
        </p:txBody>
      </p:sp>
    </p:spTree>
    <p:extLst>
      <p:ext uri="{BB962C8B-B14F-4D97-AF65-F5344CB8AC3E}">
        <p14:creationId xmlns:p14="http://schemas.microsoft.com/office/powerpoint/2010/main" val="24503532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B91719-47DE-4EF3-AC4B-6BE411527E71}"/>
              </a:ext>
            </a:extLst>
          </p:cNvPr>
          <p:cNvSpPr>
            <a:spLocks noGrp="1"/>
          </p:cNvSpPr>
          <p:nvPr>
            <p:ph type="title"/>
          </p:nvPr>
        </p:nvSpPr>
        <p:spPr/>
        <p:txBody>
          <a:bodyPr/>
          <a:lstStyle/>
          <a:p>
            <a:r>
              <a:rPr lang="en-IN" dirty="0"/>
              <a:t>Use of encryption</a:t>
            </a:r>
          </a:p>
        </p:txBody>
      </p:sp>
      <p:sp>
        <p:nvSpPr>
          <p:cNvPr id="3" name="Content Placeholder 2">
            <a:extLst>
              <a:ext uri="{FF2B5EF4-FFF2-40B4-BE49-F238E27FC236}">
                <a16:creationId xmlns:a16="http://schemas.microsoft.com/office/drawing/2014/main" id="{7A986C54-1D5F-47EC-9C75-610879B207AA}"/>
              </a:ext>
            </a:extLst>
          </p:cNvPr>
          <p:cNvSpPr>
            <a:spLocks noGrp="1"/>
          </p:cNvSpPr>
          <p:nvPr>
            <p:ph idx="1"/>
          </p:nvPr>
        </p:nvSpPr>
        <p:spPr>
          <a:xfrm>
            <a:off x="1024127" y="1702904"/>
            <a:ext cx="9720073" cy="4569880"/>
          </a:xfrm>
        </p:spPr>
        <p:txBody>
          <a:bodyPr>
            <a:noAutofit/>
          </a:bodyPr>
          <a:lstStyle/>
          <a:p>
            <a:pPr>
              <a:buFont typeface="Wingdings" panose="05000000000000000000" pitchFamily="2" charset="2"/>
              <a:buChar char="q"/>
            </a:pPr>
            <a:r>
              <a:rPr lang="en-IN" sz="2800" dirty="0"/>
              <a:t>Authentication</a:t>
            </a:r>
          </a:p>
          <a:p>
            <a:pPr marL="0" indent="0">
              <a:buNone/>
            </a:pPr>
            <a:r>
              <a:rPr lang="en-IN" sz="2800" dirty="0"/>
              <a:t>         protects personal data such as passwords</a:t>
            </a:r>
          </a:p>
          <a:p>
            <a:pPr>
              <a:buFont typeface="Wingdings" panose="05000000000000000000" pitchFamily="2" charset="2"/>
              <a:buChar char="q"/>
            </a:pPr>
            <a:r>
              <a:rPr lang="en-IN" sz="2800" dirty="0"/>
              <a:t>Privacy </a:t>
            </a:r>
          </a:p>
          <a:p>
            <a:pPr marL="0" indent="0">
              <a:buNone/>
            </a:pPr>
            <a:r>
              <a:rPr lang="en-IN" sz="2800" dirty="0"/>
              <a:t>         provides for confidentiality of private information</a:t>
            </a:r>
          </a:p>
          <a:p>
            <a:pPr>
              <a:buFont typeface="Wingdings" panose="05000000000000000000" pitchFamily="2" charset="2"/>
              <a:buChar char="q"/>
            </a:pPr>
            <a:r>
              <a:rPr lang="en-IN" sz="2800" dirty="0"/>
              <a:t>Integrity</a:t>
            </a:r>
          </a:p>
          <a:p>
            <a:pPr marL="0" indent="0">
              <a:buNone/>
            </a:pPr>
            <a:r>
              <a:rPr lang="en-IN" sz="2800" dirty="0"/>
              <a:t>         ensures that a document or file has not been altered</a:t>
            </a:r>
          </a:p>
          <a:p>
            <a:pPr>
              <a:buFont typeface="Wingdings" panose="05000000000000000000" pitchFamily="2" charset="2"/>
              <a:buChar char="q"/>
            </a:pPr>
            <a:r>
              <a:rPr lang="en-IN" sz="2800" dirty="0"/>
              <a:t>Accountability </a:t>
            </a:r>
          </a:p>
          <a:p>
            <a:pPr marL="0" indent="0">
              <a:buNone/>
            </a:pPr>
            <a:r>
              <a:rPr lang="en-IN" sz="2800" dirty="0"/>
              <a:t>          prevents denials or plagiarism</a:t>
            </a:r>
          </a:p>
        </p:txBody>
      </p:sp>
      <p:sp>
        <p:nvSpPr>
          <p:cNvPr id="4" name="Slide Number Placeholder 3">
            <a:extLst>
              <a:ext uri="{FF2B5EF4-FFF2-40B4-BE49-F238E27FC236}">
                <a16:creationId xmlns:a16="http://schemas.microsoft.com/office/drawing/2014/main" id="{2ECD67BC-06E5-4737-A424-B97136906A9F}"/>
              </a:ext>
            </a:extLst>
          </p:cNvPr>
          <p:cNvSpPr>
            <a:spLocks noGrp="1"/>
          </p:cNvSpPr>
          <p:nvPr>
            <p:ph type="sldNum" sz="quarter" idx="12"/>
          </p:nvPr>
        </p:nvSpPr>
        <p:spPr/>
        <p:txBody>
          <a:bodyPr/>
          <a:lstStyle/>
          <a:p>
            <a:fld id="{D6DB389E-0E6B-430F-9C1C-7260187C063C}" type="slidenum">
              <a:rPr lang="en-IN" smtClean="0"/>
              <a:t>15</a:t>
            </a:fld>
            <a:endParaRPr lang="en-IN"/>
          </a:p>
        </p:txBody>
      </p:sp>
    </p:spTree>
    <p:extLst>
      <p:ext uri="{BB962C8B-B14F-4D97-AF65-F5344CB8AC3E}">
        <p14:creationId xmlns:p14="http://schemas.microsoft.com/office/powerpoint/2010/main" val="2637647701"/>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55&#10;Creation Promotion&#10;The two halves of content marketing are:&#10;+&#10; ">
            <a:extLst>
              <a:ext uri="{FF2B5EF4-FFF2-40B4-BE49-F238E27FC236}">
                <a16:creationId xmlns:a16="http://schemas.microsoft.com/office/drawing/2014/main" id="{9B4707D4-09E0-4091-8D86-C146B0FF9DC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548" y="198783"/>
            <a:ext cx="11635409" cy="6440556"/>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a:extLst>
              <a:ext uri="{FF2B5EF4-FFF2-40B4-BE49-F238E27FC236}">
                <a16:creationId xmlns:a16="http://schemas.microsoft.com/office/drawing/2014/main" id="{00E67A87-C8BF-4C5D-9337-B0FD91BDCFD2}"/>
              </a:ext>
            </a:extLst>
          </p:cNvPr>
          <p:cNvSpPr>
            <a:spLocks noGrp="1"/>
          </p:cNvSpPr>
          <p:nvPr>
            <p:ph type="sldNum" sz="quarter" idx="12"/>
          </p:nvPr>
        </p:nvSpPr>
        <p:spPr/>
        <p:txBody>
          <a:bodyPr/>
          <a:lstStyle/>
          <a:p>
            <a:fld id="{D6DB389E-0E6B-430F-9C1C-7260187C063C}" type="slidenum">
              <a:rPr lang="en-IN" smtClean="0"/>
              <a:t>150</a:t>
            </a:fld>
            <a:endParaRPr lang="en-IN"/>
          </a:p>
        </p:txBody>
      </p:sp>
    </p:spTree>
    <p:extLst>
      <p:ext uri="{BB962C8B-B14F-4D97-AF65-F5344CB8AC3E}">
        <p14:creationId xmlns:p14="http://schemas.microsoft.com/office/powerpoint/2010/main" val="3431549894"/>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7&#10;BUILD YOUR CONTENT VAULT&#10;• blog posts&#10;• webinars&#10;• infographics&#10;• podcast&#10;• customer&#10;• stories&#10;• ebooks&#10;• emails&#10;• socia...">
            <a:extLst>
              <a:ext uri="{FF2B5EF4-FFF2-40B4-BE49-F238E27FC236}">
                <a16:creationId xmlns:a16="http://schemas.microsoft.com/office/drawing/2014/main" id="{D45896AF-3E91-4D9D-A78C-F50E79C520A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9843" y="1603514"/>
            <a:ext cx="11410121" cy="4860442"/>
          </a:xfrm>
          <a:prstGeom prst="rect">
            <a:avLst/>
          </a:prstGeom>
          <a:noFill/>
          <a:extLst>
            <a:ext uri="{909E8E84-426E-40DD-AFC4-6F175D3DCCD1}">
              <a14:hiddenFill xmlns:a14="http://schemas.microsoft.com/office/drawing/2010/main">
                <a:solidFill>
                  <a:srgbClr val="FFFFFF"/>
                </a:solidFill>
              </a14:hiddenFill>
            </a:ext>
          </a:extLst>
        </p:spPr>
      </p:pic>
      <p:sp>
        <p:nvSpPr>
          <p:cNvPr id="2" name="Oval 1">
            <a:extLst>
              <a:ext uri="{FF2B5EF4-FFF2-40B4-BE49-F238E27FC236}">
                <a16:creationId xmlns:a16="http://schemas.microsoft.com/office/drawing/2014/main" id="{D6881AA5-6422-49E6-9E9B-12A36CFB6C37}"/>
              </a:ext>
            </a:extLst>
          </p:cNvPr>
          <p:cNvSpPr/>
          <p:nvPr/>
        </p:nvSpPr>
        <p:spPr>
          <a:xfrm>
            <a:off x="887896" y="384313"/>
            <a:ext cx="10986052" cy="9276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800" b="1" dirty="0"/>
              <a:t>CONTENT CREATION</a:t>
            </a:r>
          </a:p>
        </p:txBody>
      </p:sp>
      <p:sp>
        <p:nvSpPr>
          <p:cNvPr id="3" name="Slide Number Placeholder 2">
            <a:extLst>
              <a:ext uri="{FF2B5EF4-FFF2-40B4-BE49-F238E27FC236}">
                <a16:creationId xmlns:a16="http://schemas.microsoft.com/office/drawing/2014/main" id="{5A601C2D-E13F-4CB4-81C6-728E9165E998}"/>
              </a:ext>
            </a:extLst>
          </p:cNvPr>
          <p:cNvSpPr>
            <a:spLocks noGrp="1"/>
          </p:cNvSpPr>
          <p:nvPr>
            <p:ph type="sldNum" sz="quarter" idx="12"/>
          </p:nvPr>
        </p:nvSpPr>
        <p:spPr/>
        <p:txBody>
          <a:bodyPr/>
          <a:lstStyle/>
          <a:p>
            <a:fld id="{D6DB389E-0E6B-430F-9C1C-7260187C063C}" type="slidenum">
              <a:rPr lang="en-IN" smtClean="0"/>
              <a:t>151</a:t>
            </a:fld>
            <a:endParaRPr lang="en-IN"/>
          </a:p>
        </p:txBody>
      </p:sp>
    </p:spTree>
    <p:extLst>
      <p:ext uri="{BB962C8B-B14F-4D97-AF65-F5344CB8AC3E}">
        <p14:creationId xmlns:p14="http://schemas.microsoft.com/office/powerpoint/2010/main" val="2389479429"/>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3D130C-37F8-4D06-968F-73AEC1DD7CAB}"/>
              </a:ext>
            </a:extLst>
          </p:cNvPr>
          <p:cNvSpPr>
            <a:spLocks noGrp="1"/>
          </p:cNvSpPr>
          <p:nvPr>
            <p:ph type="title"/>
          </p:nvPr>
        </p:nvSpPr>
        <p:spPr/>
        <p:txBody>
          <a:bodyPr/>
          <a:lstStyle/>
          <a:p>
            <a:r>
              <a:rPr lang="en-IN" dirty="0"/>
              <a:t>FEATURES OF CONTENT MARKETING</a:t>
            </a:r>
          </a:p>
        </p:txBody>
      </p:sp>
      <p:sp>
        <p:nvSpPr>
          <p:cNvPr id="3" name="Content Placeholder 2">
            <a:extLst>
              <a:ext uri="{FF2B5EF4-FFF2-40B4-BE49-F238E27FC236}">
                <a16:creationId xmlns:a16="http://schemas.microsoft.com/office/drawing/2014/main" id="{75DBDEE0-062E-4EF9-ACDD-2BC40E0C1493}"/>
              </a:ext>
            </a:extLst>
          </p:cNvPr>
          <p:cNvSpPr>
            <a:spLocks noGrp="1"/>
          </p:cNvSpPr>
          <p:nvPr>
            <p:ph idx="1"/>
          </p:nvPr>
        </p:nvSpPr>
        <p:spPr/>
        <p:txBody>
          <a:bodyPr/>
          <a:lstStyle/>
          <a:p>
            <a:pPr>
              <a:buFont typeface="Wingdings" panose="05000000000000000000" pitchFamily="2" charset="2"/>
              <a:buChar char="§"/>
            </a:pPr>
            <a:r>
              <a:rPr lang="en-IN" dirty="0"/>
              <a:t> Free content created and shared to attract customers and to convert prospective customers.</a:t>
            </a:r>
          </a:p>
          <a:p>
            <a:pPr>
              <a:buFont typeface="Wingdings" panose="05000000000000000000" pitchFamily="2" charset="2"/>
              <a:buChar char="§"/>
            </a:pPr>
            <a:r>
              <a:rPr lang="en-IN" dirty="0"/>
              <a:t> It is a way of educating people so that they know , like and trust you enough to agree to buy your products</a:t>
            </a:r>
          </a:p>
          <a:p>
            <a:pPr>
              <a:buFont typeface="Wingdings" panose="05000000000000000000" pitchFamily="2" charset="2"/>
              <a:buChar char="§"/>
            </a:pPr>
            <a:r>
              <a:rPr lang="en-IN" dirty="0"/>
              <a:t> content marketing attract and retain customers by consistently creating and curating relevant and valuable content with the intention of changing or enhancing consumer behaviour.</a:t>
            </a:r>
          </a:p>
          <a:p>
            <a:pPr>
              <a:buFont typeface="Wingdings" panose="05000000000000000000" pitchFamily="2" charset="2"/>
              <a:buChar char="§"/>
            </a:pPr>
            <a:r>
              <a:rPr lang="en-IN" dirty="0"/>
              <a:t> it is an art of communication with your customers and prospects without selling.</a:t>
            </a:r>
          </a:p>
          <a:p>
            <a:pPr>
              <a:buFont typeface="Wingdings" panose="05000000000000000000" pitchFamily="2" charset="2"/>
              <a:buChar char="§"/>
            </a:pPr>
            <a:r>
              <a:rPr lang="en-IN" dirty="0"/>
              <a:t>Content marketing strategy comes before social media strategy. </a:t>
            </a:r>
          </a:p>
          <a:p>
            <a:pPr>
              <a:buFont typeface="Wingdings" panose="05000000000000000000" pitchFamily="2" charset="2"/>
              <a:buChar char="§"/>
            </a:pPr>
            <a:endParaRPr lang="en-IN" dirty="0"/>
          </a:p>
        </p:txBody>
      </p:sp>
      <p:sp>
        <p:nvSpPr>
          <p:cNvPr id="4" name="Slide Number Placeholder 3">
            <a:extLst>
              <a:ext uri="{FF2B5EF4-FFF2-40B4-BE49-F238E27FC236}">
                <a16:creationId xmlns:a16="http://schemas.microsoft.com/office/drawing/2014/main" id="{3746A941-D895-4799-8745-71170BEE175E}"/>
              </a:ext>
            </a:extLst>
          </p:cNvPr>
          <p:cNvSpPr>
            <a:spLocks noGrp="1"/>
          </p:cNvSpPr>
          <p:nvPr>
            <p:ph type="sldNum" sz="quarter" idx="12"/>
          </p:nvPr>
        </p:nvSpPr>
        <p:spPr/>
        <p:txBody>
          <a:bodyPr/>
          <a:lstStyle/>
          <a:p>
            <a:fld id="{D6DB389E-0E6B-430F-9C1C-7260187C063C}" type="slidenum">
              <a:rPr lang="en-IN" smtClean="0"/>
              <a:t>152</a:t>
            </a:fld>
            <a:endParaRPr lang="en-IN"/>
          </a:p>
        </p:txBody>
      </p:sp>
    </p:spTree>
    <p:extLst>
      <p:ext uri="{BB962C8B-B14F-4D97-AF65-F5344CB8AC3E}">
        <p14:creationId xmlns:p14="http://schemas.microsoft.com/office/powerpoint/2010/main" val="776938980"/>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Turning strangers into customers and promoters of your business&#10;Content Strategy:&#10;Source: HubSpot&#10; ">
            <a:extLst>
              <a:ext uri="{FF2B5EF4-FFF2-40B4-BE49-F238E27FC236}">
                <a16:creationId xmlns:a16="http://schemas.microsoft.com/office/drawing/2014/main" id="{1BCFB5A1-CE3D-44C4-AA52-C00A86369F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099235" cy="6857999"/>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a:extLst>
              <a:ext uri="{FF2B5EF4-FFF2-40B4-BE49-F238E27FC236}">
                <a16:creationId xmlns:a16="http://schemas.microsoft.com/office/drawing/2014/main" id="{66C0098E-28A2-4DC6-8327-EBE409342803}"/>
              </a:ext>
            </a:extLst>
          </p:cNvPr>
          <p:cNvSpPr>
            <a:spLocks noGrp="1"/>
          </p:cNvSpPr>
          <p:nvPr>
            <p:ph type="sldNum" sz="quarter" idx="12"/>
          </p:nvPr>
        </p:nvSpPr>
        <p:spPr/>
        <p:txBody>
          <a:bodyPr/>
          <a:lstStyle/>
          <a:p>
            <a:fld id="{D6DB389E-0E6B-430F-9C1C-7260187C063C}" type="slidenum">
              <a:rPr lang="en-IN" smtClean="0"/>
              <a:t>153</a:t>
            </a:fld>
            <a:endParaRPr lang="en-IN"/>
          </a:p>
        </p:txBody>
      </p:sp>
    </p:spTree>
    <p:extLst>
      <p:ext uri="{BB962C8B-B14F-4D97-AF65-F5344CB8AC3E}">
        <p14:creationId xmlns:p14="http://schemas.microsoft.com/office/powerpoint/2010/main" val="3449297266"/>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a:extLst>
              <a:ext uri="{FF2B5EF4-FFF2-40B4-BE49-F238E27FC236}">
                <a16:creationId xmlns:a16="http://schemas.microsoft.com/office/drawing/2014/main" id="{C2FB2FDA-3397-434D-BD93-85625677871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6857999"/>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a:extLst>
              <a:ext uri="{FF2B5EF4-FFF2-40B4-BE49-F238E27FC236}">
                <a16:creationId xmlns:a16="http://schemas.microsoft.com/office/drawing/2014/main" id="{BBFC0659-4E59-4801-803B-4D5027DDE13E}"/>
              </a:ext>
            </a:extLst>
          </p:cNvPr>
          <p:cNvSpPr>
            <a:spLocks noGrp="1"/>
          </p:cNvSpPr>
          <p:nvPr>
            <p:ph type="sldNum" sz="quarter" idx="12"/>
          </p:nvPr>
        </p:nvSpPr>
        <p:spPr/>
        <p:txBody>
          <a:bodyPr/>
          <a:lstStyle/>
          <a:p>
            <a:fld id="{D6DB389E-0E6B-430F-9C1C-7260187C063C}" type="slidenum">
              <a:rPr lang="en-IN" smtClean="0"/>
              <a:t>154</a:t>
            </a:fld>
            <a:endParaRPr lang="en-IN"/>
          </a:p>
        </p:txBody>
      </p:sp>
    </p:spTree>
    <p:extLst>
      <p:ext uri="{BB962C8B-B14F-4D97-AF65-F5344CB8AC3E}">
        <p14:creationId xmlns:p14="http://schemas.microsoft.com/office/powerpoint/2010/main" val="1919359942"/>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2: Create the Engagement Cycle&#10;• Map the Customer’s Buying Process and Customer Journey:&#10;Awareness  Information Search  ...">
            <a:extLst>
              <a:ext uri="{FF2B5EF4-FFF2-40B4-BE49-F238E27FC236}">
                <a16:creationId xmlns:a16="http://schemas.microsoft.com/office/drawing/2014/main" id="{B056EDD3-49E8-4291-A99E-9E220E2D00A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018" y="92765"/>
            <a:ext cx="11900452" cy="6765235"/>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a:extLst>
              <a:ext uri="{FF2B5EF4-FFF2-40B4-BE49-F238E27FC236}">
                <a16:creationId xmlns:a16="http://schemas.microsoft.com/office/drawing/2014/main" id="{C4F9AA7A-DACD-46CE-A6CA-C72B728B68E8}"/>
              </a:ext>
            </a:extLst>
          </p:cNvPr>
          <p:cNvSpPr>
            <a:spLocks noGrp="1"/>
          </p:cNvSpPr>
          <p:nvPr>
            <p:ph type="sldNum" sz="quarter" idx="12"/>
          </p:nvPr>
        </p:nvSpPr>
        <p:spPr/>
        <p:txBody>
          <a:bodyPr/>
          <a:lstStyle/>
          <a:p>
            <a:fld id="{D6DB389E-0E6B-430F-9C1C-7260187C063C}" type="slidenum">
              <a:rPr lang="en-IN" smtClean="0"/>
              <a:t>155</a:t>
            </a:fld>
            <a:endParaRPr lang="en-IN"/>
          </a:p>
        </p:txBody>
      </p:sp>
    </p:spTree>
    <p:extLst>
      <p:ext uri="{BB962C8B-B14F-4D97-AF65-F5344CB8AC3E}">
        <p14:creationId xmlns:p14="http://schemas.microsoft.com/office/powerpoint/2010/main" val="393409743"/>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4: Develop the&#10;Content Marketing&#10;Channel Plan&#10;• Where will the customer view&#10;your content?&#10;• What device will the consumer...">
            <a:extLst>
              <a:ext uri="{FF2B5EF4-FFF2-40B4-BE49-F238E27FC236}">
                <a16:creationId xmlns:a16="http://schemas.microsoft.com/office/drawing/2014/main" id="{777FBA3C-0EA5-4FF2-AD95-8673DF6E774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8540" y="119270"/>
            <a:ext cx="11953460" cy="6738729"/>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a:extLst>
              <a:ext uri="{FF2B5EF4-FFF2-40B4-BE49-F238E27FC236}">
                <a16:creationId xmlns:a16="http://schemas.microsoft.com/office/drawing/2014/main" id="{F25F88DE-C202-437E-A4BF-8D7AD31061D9}"/>
              </a:ext>
            </a:extLst>
          </p:cNvPr>
          <p:cNvSpPr>
            <a:spLocks noGrp="1"/>
          </p:cNvSpPr>
          <p:nvPr>
            <p:ph type="sldNum" sz="quarter" idx="12"/>
          </p:nvPr>
        </p:nvSpPr>
        <p:spPr/>
        <p:txBody>
          <a:bodyPr/>
          <a:lstStyle/>
          <a:p>
            <a:fld id="{D6DB389E-0E6B-430F-9C1C-7260187C063C}" type="slidenum">
              <a:rPr lang="en-IN" smtClean="0"/>
              <a:t>156</a:t>
            </a:fld>
            <a:endParaRPr lang="en-IN"/>
          </a:p>
        </p:txBody>
      </p:sp>
    </p:spTree>
    <p:extLst>
      <p:ext uri="{BB962C8B-B14F-4D97-AF65-F5344CB8AC3E}">
        <p14:creationId xmlns:p14="http://schemas.microsoft.com/office/powerpoint/2010/main" val="60499921"/>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a:extLst>
              <a:ext uri="{FF2B5EF4-FFF2-40B4-BE49-F238E27FC236}">
                <a16:creationId xmlns:a16="http://schemas.microsoft.com/office/drawing/2014/main" id="{779BC3E1-35C0-4ECF-9C11-3E1F9D214B1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9026" y="92766"/>
            <a:ext cx="11926957" cy="6765234"/>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a:extLst>
              <a:ext uri="{FF2B5EF4-FFF2-40B4-BE49-F238E27FC236}">
                <a16:creationId xmlns:a16="http://schemas.microsoft.com/office/drawing/2014/main" id="{BC768824-D7AE-485B-951A-B14827F11227}"/>
              </a:ext>
            </a:extLst>
          </p:cNvPr>
          <p:cNvSpPr>
            <a:spLocks noGrp="1"/>
          </p:cNvSpPr>
          <p:nvPr>
            <p:ph type="sldNum" sz="quarter" idx="12"/>
          </p:nvPr>
        </p:nvSpPr>
        <p:spPr/>
        <p:txBody>
          <a:bodyPr/>
          <a:lstStyle/>
          <a:p>
            <a:fld id="{D6DB389E-0E6B-430F-9C1C-7260187C063C}" type="slidenum">
              <a:rPr lang="en-IN" smtClean="0"/>
              <a:t>157</a:t>
            </a:fld>
            <a:endParaRPr lang="en-IN"/>
          </a:p>
        </p:txBody>
      </p:sp>
    </p:spTree>
    <p:extLst>
      <p:ext uri="{BB962C8B-B14F-4D97-AF65-F5344CB8AC3E}">
        <p14:creationId xmlns:p14="http://schemas.microsoft.com/office/powerpoint/2010/main" val="2831711969"/>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Recommended Reading:&#10;Chaffey, D. (2015) Digital Marketing: Strategy, Implementation and Practice.&#10;6th ed.&#10;Fill, C. (2013) ...">
            <a:extLst>
              <a:ext uri="{FF2B5EF4-FFF2-40B4-BE49-F238E27FC236}">
                <a16:creationId xmlns:a16="http://schemas.microsoft.com/office/drawing/2014/main" id="{A97EA63E-B70F-4BBD-AEF5-248FD90942C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036" y="0"/>
            <a:ext cx="11794434" cy="6857999"/>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a:extLst>
              <a:ext uri="{FF2B5EF4-FFF2-40B4-BE49-F238E27FC236}">
                <a16:creationId xmlns:a16="http://schemas.microsoft.com/office/drawing/2014/main" id="{6E303199-E7FA-4963-8929-F76268748D48}"/>
              </a:ext>
            </a:extLst>
          </p:cNvPr>
          <p:cNvSpPr>
            <a:spLocks noGrp="1"/>
          </p:cNvSpPr>
          <p:nvPr>
            <p:ph type="sldNum" sz="quarter" idx="12"/>
          </p:nvPr>
        </p:nvSpPr>
        <p:spPr/>
        <p:txBody>
          <a:bodyPr/>
          <a:lstStyle/>
          <a:p>
            <a:fld id="{D6DB389E-0E6B-430F-9C1C-7260187C063C}" type="slidenum">
              <a:rPr lang="en-IN" smtClean="0"/>
              <a:t>158</a:t>
            </a:fld>
            <a:endParaRPr lang="en-IN"/>
          </a:p>
        </p:txBody>
      </p:sp>
    </p:spTree>
    <p:extLst>
      <p:ext uri="{BB962C8B-B14F-4D97-AF65-F5344CB8AC3E}">
        <p14:creationId xmlns:p14="http://schemas.microsoft.com/office/powerpoint/2010/main" val="174959332"/>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D67A4-0777-47E9-8DC0-274E261C5EB5}"/>
              </a:ext>
            </a:extLst>
          </p:cNvPr>
          <p:cNvSpPr>
            <a:spLocks noGrp="1"/>
          </p:cNvSpPr>
          <p:nvPr>
            <p:ph type="title"/>
          </p:nvPr>
        </p:nvSpPr>
        <p:spPr/>
        <p:txBody>
          <a:bodyPr/>
          <a:lstStyle/>
          <a:p>
            <a:r>
              <a:rPr lang="en-IN" dirty="0"/>
              <a:t>CONTENT Influencer MARKETING</a:t>
            </a:r>
          </a:p>
        </p:txBody>
      </p:sp>
      <p:sp>
        <p:nvSpPr>
          <p:cNvPr id="3" name="Content Placeholder 2">
            <a:extLst>
              <a:ext uri="{FF2B5EF4-FFF2-40B4-BE49-F238E27FC236}">
                <a16:creationId xmlns:a16="http://schemas.microsoft.com/office/drawing/2014/main" id="{7E0733F6-369D-4688-9CEA-731A60BC7964}"/>
              </a:ext>
            </a:extLst>
          </p:cNvPr>
          <p:cNvSpPr>
            <a:spLocks noGrp="1"/>
          </p:cNvSpPr>
          <p:nvPr>
            <p:ph idx="1"/>
          </p:nvPr>
        </p:nvSpPr>
        <p:spPr/>
        <p:txBody>
          <a:bodyPr/>
          <a:lstStyle/>
          <a:p>
            <a:pPr>
              <a:buFont typeface="Wingdings" panose="05000000000000000000" pitchFamily="2" charset="2"/>
              <a:buChar char="§"/>
            </a:pPr>
            <a:r>
              <a:rPr lang="en-IN" dirty="0"/>
              <a:t> it is a practice of engaging internal and industry expert with active networks to help achieve measurable business goals.</a:t>
            </a:r>
          </a:p>
          <a:p>
            <a:pPr>
              <a:buFont typeface="Wingdings" panose="05000000000000000000" pitchFamily="2" charset="2"/>
              <a:buChar char="§"/>
            </a:pPr>
            <a:r>
              <a:rPr lang="en-IN" dirty="0"/>
              <a:t> Bloggers are highly influential.</a:t>
            </a:r>
          </a:p>
          <a:p>
            <a:pPr>
              <a:buFont typeface="Wingdings" panose="05000000000000000000" pitchFamily="2" charset="2"/>
              <a:buChar char="§"/>
            </a:pPr>
            <a:r>
              <a:rPr lang="en-IN" dirty="0"/>
              <a:t>Customers trust recommendation than content.</a:t>
            </a:r>
          </a:p>
          <a:p>
            <a:pPr>
              <a:buFont typeface="Wingdings" panose="05000000000000000000" pitchFamily="2" charset="2"/>
              <a:buChar char="§"/>
            </a:pPr>
            <a:r>
              <a:rPr lang="en-IN" dirty="0"/>
              <a:t> influencer marketing goes hand in hand with social media marketing and content marketing.</a:t>
            </a:r>
          </a:p>
        </p:txBody>
      </p:sp>
      <p:sp>
        <p:nvSpPr>
          <p:cNvPr id="4" name="Slide Number Placeholder 3">
            <a:extLst>
              <a:ext uri="{FF2B5EF4-FFF2-40B4-BE49-F238E27FC236}">
                <a16:creationId xmlns:a16="http://schemas.microsoft.com/office/drawing/2014/main" id="{895FD1CE-C447-4930-BC1A-09B4164F7933}"/>
              </a:ext>
            </a:extLst>
          </p:cNvPr>
          <p:cNvSpPr>
            <a:spLocks noGrp="1"/>
          </p:cNvSpPr>
          <p:nvPr>
            <p:ph type="sldNum" sz="quarter" idx="12"/>
          </p:nvPr>
        </p:nvSpPr>
        <p:spPr/>
        <p:txBody>
          <a:bodyPr/>
          <a:lstStyle/>
          <a:p>
            <a:fld id="{D6DB389E-0E6B-430F-9C1C-7260187C063C}" type="slidenum">
              <a:rPr lang="en-IN" smtClean="0"/>
              <a:t>159</a:t>
            </a:fld>
            <a:endParaRPr lang="en-IN"/>
          </a:p>
        </p:txBody>
      </p:sp>
    </p:spTree>
    <p:extLst>
      <p:ext uri="{BB962C8B-B14F-4D97-AF65-F5344CB8AC3E}">
        <p14:creationId xmlns:p14="http://schemas.microsoft.com/office/powerpoint/2010/main" val="14821522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CBBF-FEA5-4278-97E4-5A4F869FE63B}"/>
              </a:ext>
            </a:extLst>
          </p:cNvPr>
          <p:cNvSpPr>
            <a:spLocks noGrp="1"/>
          </p:cNvSpPr>
          <p:nvPr>
            <p:ph type="title"/>
          </p:nvPr>
        </p:nvSpPr>
        <p:spPr/>
        <p:txBody>
          <a:bodyPr/>
          <a:lstStyle/>
          <a:p>
            <a:r>
              <a:rPr lang="en-IN" dirty="0"/>
              <a:t>Digital certificate and public key infrastructure</a:t>
            </a:r>
          </a:p>
        </p:txBody>
      </p:sp>
      <p:sp>
        <p:nvSpPr>
          <p:cNvPr id="3" name="Content Placeholder 2">
            <a:extLst>
              <a:ext uri="{FF2B5EF4-FFF2-40B4-BE49-F238E27FC236}">
                <a16:creationId xmlns:a16="http://schemas.microsoft.com/office/drawing/2014/main" id="{5782F7AE-582B-4A96-AC3E-7A29FEB61B91}"/>
              </a:ext>
            </a:extLst>
          </p:cNvPr>
          <p:cNvSpPr>
            <a:spLocks noGrp="1"/>
          </p:cNvSpPr>
          <p:nvPr>
            <p:ph idx="1"/>
          </p:nvPr>
        </p:nvSpPr>
        <p:spPr/>
        <p:txBody>
          <a:bodyPr/>
          <a:lstStyle/>
          <a:p>
            <a:pPr>
              <a:buFont typeface="Wingdings" panose="05000000000000000000" pitchFamily="2" charset="2"/>
              <a:buChar char="q"/>
            </a:pPr>
            <a:r>
              <a:rPr lang="en-IN" sz="2800" dirty="0"/>
              <a:t>A digital certificate is a digital file that certifies the identity  an individual or institution, or even a router seeking access to computer based information. It is issued by a certification Authority.</a:t>
            </a:r>
          </a:p>
          <a:p>
            <a:pPr>
              <a:buFont typeface="Wingdings" panose="05000000000000000000" pitchFamily="2" charset="2"/>
              <a:buChar char="q"/>
            </a:pPr>
            <a:r>
              <a:rPr lang="en-IN" sz="2800" dirty="0"/>
              <a:t>Certification authorities issues digital certificate and validate holder’s identity and authority. They embed an individual or </a:t>
            </a:r>
            <a:r>
              <a:rPr lang="en-IN" sz="2800" dirty="0" err="1"/>
              <a:t>institutiton’s</a:t>
            </a:r>
            <a:r>
              <a:rPr lang="en-IN" sz="2800" dirty="0"/>
              <a:t> public key along with other identifying information into each digital certificate and then cryptographically sign it as a tamper proof seal verifying the integrity of the data within it and validating its use.</a:t>
            </a:r>
          </a:p>
          <a:p>
            <a:endParaRPr lang="en-IN" dirty="0"/>
          </a:p>
          <a:p>
            <a:endParaRPr lang="en-IN" dirty="0"/>
          </a:p>
        </p:txBody>
      </p:sp>
      <p:sp>
        <p:nvSpPr>
          <p:cNvPr id="4" name="Slide Number Placeholder 3">
            <a:extLst>
              <a:ext uri="{FF2B5EF4-FFF2-40B4-BE49-F238E27FC236}">
                <a16:creationId xmlns:a16="http://schemas.microsoft.com/office/drawing/2014/main" id="{58C951D9-E9F8-4557-BE89-DAAB75F7B1BC}"/>
              </a:ext>
            </a:extLst>
          </p:cNvPr>
          <p:cNvSpPr>
            <a:spLocks noGrp="1"/>
          </p:cNvSpPr>
          <p:nvPr>
            <p:ph type="sldNum" sz="quarter" idx="12"/>
          </p:nvPr>
        </p:nvSpPr>
        <p:spPr/>
        <p:txBody>
          <a:bodyPr/>
          <a:lstStyle/>
          <a:p>
            <a:fld id="{D6DB389E-0E6B-430F-9C1C-7260187C063C}" type="slidenum">
              <a:rPr lang="en-IN" smtClean="0"/>
              <a:t>16</a:t>
            </a:fld>
            <a:endParaRPr lang="en-IN"/>
          </a:p>
        </p:txBody>
      </p:sp>
    </p:spTree>
    <p:extLst>
      <p:ext uri="{BB962C8B-B14F-4D97-AF65-F5344CB8AC3E}">
        <p14:creationId xmlns:p14="http://schemas.microsoft.com/office/powerpoint/2010/main" val="2536577148"/>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052FB4-AB46-429C-8D8F-BAD3DBBE3F18}"/>
              </a:ext>
            </a:extLst>
          </p:cNvPr>
          <p:cNvSpPr>
            <a:spLocks noGrp="1"/>
          </p:cNvSpPr>
          <p:nvPr>
            <p:ph type="title"/>
          </p:nvPr>
        </p:nvSpPr>
        <p:spPr/>
        <p:txBody>
          <a:bodyPr/>
          <a:lstStyle/>
          <a:p>
            <a:r>
              <a:rPr lang="en-IN" dirty="0"/>
              <a:t>Types of marketing</a:t>
            </a:r>
          </a:p>
        </p:txBody>
      </p:sp>
      <p:sp>
        <p:nvSpPr>
          <p:cNvPr id="3" name="Content Placeholder 2">
            <a:extLst>
              <a:ext uri="{FF2B5EF4-FFF2-40B4-BE49-F238E27FC236}">
                <a16:creationId xmlns:a16="http://schemas.microsoft.com/office/drawing/2014/main" id="{1A4E3654-C7A5-471F-9B06-224BE09932F6}"/>
              </a:ext>
            </a:extLst>
          </p:cNvPr>
          <p:cNvSpPr>
            <a:spLocks noGrp="1"/>
          </p:cNvSpPr>
          <p:nvPr>
            <p:ph sz="half" idx="1"/>
          </p:nvPr>
        </p:nvSpPr>
        <p:spPr/>
        <p:txBody>
          <a:bodyPr/>
          <a:lstStyle/>
          <a:p>
            <a:r>
              <a:rPr lang="en-IN" sz="3200" u="sng" dirty="0"/>
              <a:t>Word to word marketing</a:t>
            </a:r>
          </a:p>
          <a:p>
            <a:r>
              <a:rPr lang="en-IN" sz="3200" dirty="0"/>
              <a:t>Here marketing takes place through real communication</a:t>
            </a:r>
          </a:p>
        </p:txBody>
      </p:sp>
      <p:sp>
        <p:nvSpPr>
          <p:cNvPr id="4" name="Content Placeholder 3">
            <a:extLst>
              <a:ext uri="{FF2B5EF4-FFF2-40B4-BE49-F238E27FC236}">
                <a16:creationId xmlns:a16="http://schemas.microsoft.com/office/drawing/2014/main" id="{56BC532D-A4A7-404C-9B62-6709C5DEF7E8}"/>
              </a:ext>
            </a:extLst>
          </p:cNvPr>
          <p:cNvSpPr>
            <a:spLocks noGrp="1"/>
          </p:cNvSpPr>
          <p:nvPr>
            <p:ph sz="half" idx="2"/>
          </p:nvPr>
        </p:nvSpPr>
        <p:spPr/>
        <p:txBody>
          <a:bodyPr/>
          <a:lstStyle/>
          <a:p>
            <a:r>
              <a:rPr lang="en-IN" sz="3600" u="sng" dirty="0"/>
              <a:t>Advocate Marketing</a:t>
            </a:r>
          </a:p>
          <a:p>
            <a:r>
              <a:rPr lang="en-IN" sz="3200" dirty="0"/>
              <a:t>Advocate marketing focus on incentivising and encouraging already loyal customer to share their love for brand or product by way of product reviews and customer references</a:t>
            </a:r>
            <a:r>
              <a:rPr lang="en-IN" u="sng" dirty="0"/>
              <a:t>.</a:t>
            </a:r>
          </a:p>
        </p:txBody>
      </p:sp>
      <p:sp>
        <p:nvSpPr>
          <p:cNvPr id="5" name="Slide Number Placeholder 4">
            <a:extLst>
              <a:ext uri="{FF2B5EF4-FFF2-40B4-BE49-F238E27FC236}">
                <a16:creationId xmlns:a16="http://schemas.microsoft.com/office/drawing/2014/main" id="{7D8EFFE6-F3E6-4C62-9DDE-36FDA57A1E23}"/>
              </a:ext>
            </a:extLst>
          </p:cNvPr>
          <p:cNvSpPr>
            <a:spLocks noGrp="1"/>
          </p:cNvSpPr>
          <p:nvPr>
            <p:ph type="sldNum" sz="quarter" idx="12"/>
          </p:nvPr>
        </p:nvSpPr>
        <p:spPr/>
        <p:txBody>
          <a:bodyPr/>
          <a:lstStyle/>
          <a:p>
            <a:fld id="{D6DB389E-0E6B-430F-9C1C-7260187C063C}" type="slidenum">
              <a:rPr lang="en-IN" smtClean="0"/>
              <a:t>160</a:t>
            </a:fld>
            <a:endParaRPr lang="en-IN"/>
          </a:p>
        </p:txBody>
      </p:sp>
    </p:spTree>
    <p:extLst>
      <p:ext uri="{BB962C8B-B14F-4D97-AF65-F5344CB8AC3E}">
        <p14:creationId xmlns:p14="http://schemas.microsoft.com/office/powerpoint/2010/main" val="1374115013"/>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C1F2622-8BEE-4477-8D80-2ABC194A5C91}"/>
              </a:ext>
            </a:extLst>
          </p:cNvPr>
          <p:cNvPicPr>
            <a:picLocks noChangeAspect="1"/>
          </p:cNvPicPr>
          <p:nvPr/>
        </p:nvPicPr>
        <p:blipFill>
          <a:blip r:embed="rId2"/>
          <a:stretch>
            <a:fillRect/>
          </a:stretch>
        </p:blipFill>
        <p:spPr>
          <a:xfrm>
            <a:off x="0" y="0"/>
            <a:ext cx="12192000" cy="6858000"/>
          </a:xfrm>
          <a:prstGeom prst="rect">
            <a:avLst/>
          </a:prstGeom>
        </p:spPr>
      </p:pic>
      <p:sp>
        <p:nvSpPr>
          <p:cNvPr id="3" name="Slide Number Placeholder 2">
            <a:extLst>
              <a:ext uri="{FF2B5EF4-FFF2-40B4-BE49-F238E27FC236}">
                <a16:creationId xmlns:a16="http://schemas.microsoft.com/office/drawing/2014/main" id="{0457ED18-4DA6-46AB-9B62-1F18A0240D05}"/>
              </a:ext>
            </a:extLst>
          </p:cNvPr>
          <p:cNvSpPr>
            <a:spLocks noGrp="1"/>
          </p:cNvSpPr>
          <p:nvPr>
            <p:ph type="sldNum" sz="quarter" idx="12"/>
          </p:nvPr>
        </p:nvSpPr>
        <p:spPr/>
        <p:txBody>
          <a:bodyPr/>
          <a:lstStyle/>
          <a:p>
            <a:fld id="{D6DB389E-0E6B-430F-9C1C-7260187C063C}" type="slidenum">
              <a:rPr lang="en-IN" smtClean="0"/>
              <a:t>161</a:t>
            </a:fld>
            <a:endParaRPr lang="en-IN"/>
          </a:p>
        </p:txBody>
      </p:sp>
    </p:spTree>
    <p:extLst>
      <p:ext uri="{BB962C8B-B14F-4D97-AF65-F5344CB8AC3E}">
        <p14:creationId xmlns:p14="http://schemas.microsoft.com/office/powerpoint/2010/main" val="3401510062"/>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8D51C-42EF-4164-82CC-1FADFFD6EC1E}"/>
              </a:ext>
            </a:extLst>
          </p:cNvPr>
          <p:cNvSpPr>
            <a:spLocks noGrp="1"/>
          </p:cNvSpPr>
          <p:nvPr>
            <p:ph type="title"/>
          </p:nvPr>
        </p:nvSpPr>
        <p:spPr/>
        <p:txBody>
          <a:bodyPr/>
          <a:lstStyle/>
          <a:p>
            <a:r>
              <a:rPr lang="en-IN" dirty="0"/>
              <a:t>blogging</a:t>
            </a:r>
          </a:p>
        </p:txBody>
      </p:sp>
      <p:sp>
        <p:nvSpPr>
          <p:cNvPr id="3" name="Content Placeholder 2">
            <a:extLst>
              <a:ext uri="{FF2B5EF4-FFF2-40B4-BE49-F238E27FC236}">
                <a16:creationId xmlns:a16="http://schemas.microsoft.com/office/drawing/2014/main" id="{AB6537B7-9C1C-4433-A62D-714C55BA7619}"/>
              </a:ext>
            </a:extLst>
          </p:cNvPr>
          <p:cNvSpPr>
            <a:spLocks noGrp="1"/>
          </p:cNvSpPr>
          <p:nvPr>
            <p:ph idx="1"/>
          </p:nvPr>
        </p:nvSpPr>
        <p:spPr>
          <a:xfrm>
            <a:off x="1024128" y="1550504"/>
            <a:ext cx="9720073" cy="4758856"/>
          </a:xfrm>
        </p:spPr>
        <p:txBody>
          <a:bodyPr>
            <a:normAutofit/>
          </a:bodyPr>
          <a:lstStyle/>
          <a:p>
            <a:pPr>
              <a:buFont typeface="Wingdings" panose="05000000000000000000" pitchFamily="2" charset="2"/>
              <a:buChar char="§"/>
            </a:pPr>
            <a:r>
              <a:rPr lang="en-IN" dirty="0"/>
              <a:t> </a:t>
            </a:r>
            <a:r>
              <a:rPr lang="en-IN" sz="2400" dirty="0"/>
              <a:t>The act of creating and maintaining a blog.</a:t>
            </a:r>
          </a:p>
          <a:p>
            <a:pPr>
              <a:buFont typeface="Wingdings" panose="05000000000000000000" pitchFamily="2" charset="2"/>
              <a:buChar char="§"/>
            </a:pPr>
            <a:r>
              <a:rPr lang="en-IN" sz="2400" dirty="0"/>
              <a:t> it is the act of posting a content on a blog or posting comments on someone else’s blog.</a:t>
            </a:r>
          </a:p>
          <a:p>
            <a:pPr>
              <a:buFont typeface="Wingdings" panose="05000000000000000000" pitchFamily="2" charset="2"/>
              <a:buChar char="§"/>
            </a:pPr>
            <a:r>
              <a:rPr lang="en-IN" sz="2400" dirty="0"/>
              <a:t> It was first developed by Peter </a:t>
            </a:r>
            <a:r>
              <a:rPr lang="en-IN" sz="2400" dirty="0" err="1"/>
              <a:t>Merholz</a:t>
            </a:r>
            <a:r>
              <a:rPr lang="en-IN" sz="2400" dirty="0"/>
              <a:t>.</a:t>
            </a:r>
          </a:p>
          <a:p>
            <a:pPr>
              <a:buFont typeface="Wingdings" panose="05000000000000000000" pitchFamily="2" charset="2"/>
              <a:buChar char="§"/>
            </a:pPr>
            <a:r>
              <a:rPr lang="en-IN" sz="2400" dirty="0"/>
              <a:t> blogging is a way of expressing one’s thought , ideas, opinions or experiences</a:t>
            </a:r>
          </a:p>
          <a:p>
            <a:pPr>
              <a:buFont typeface="Wingdings" panose="05000000000000000000" pitchFamily="2" charset="2"/>
              <a:buChar char="§"/>
            </a:pPr>
            <a:r>
              <a:rPr lang="en-IN" sz="2400" dirty="0"/>
              <a:t> the word blog has come from the term ‘weblog’ which was coined by </a:t>
            </a:r>
            <a:r>
              <a:rPr lang="en-IN" sz="2400" dirty="0" err="1"/>
              <a:t>Jorn</a:t>
            </a:r>
            <a:r>
              <a:rPr lang="en-IN" sz="2400" dirty="0"/>
              <a:t> Barge in 1997.</a:t>
            </a:r>
          </a:p>
          <a:p>
            <a:pPr>
              <a:buFont typeface="Wingdings" panose="05000000000000000000" pitchFamily="2" charset="2"/>
              <a:buChar char="§"/>
            </a:pPr>
            <a:r>
              <a:rPr lang="en-IN" sz="2400" dirty="0"/>
              <a:t> the term blog started to become popular when Peter </a:t>
            </a:r>
            <a:r>
              <a:rPr lang="en-IN" sz="2400" dirty="0" err="1"/>
              <a:t>Merholz</a:t>
            </a:r>
            <a:r>
              <a:rPr lang="en-IN" sz="2400" dirty="0"/>
              <a:t> broke the word weblog into two words ‘ we blog’</a:t>
            </a:r>
          </a:p>
          <a:p>
            <a:pPr>
              <a:buFont typeface="Wingdings" panose="05000000000000000000" pitchFamily="2" charset="2"/>
              <a:buChar char="§"/>
            </a:pPr>
            <a:endParaRPr lang="en-IN" sz="2400" dirty="0"/>
          </a:p>
          <a:p>
            <a:pPr>
              <a:buFont typeface="Wingdings" panose="05000000000000000000" pitchFamily="2" charset="2"/>
              <a:buChar char="§"/>
            </a:pPr>
            <a:endParaRPr lang="en-IN" dirty="0"/>
          </a:p>
        </p:txBody>
      </p:sp>
      <p:sp>
        <p:nvSpPr>
          <p:cNvPr id="4" name="Slide Number Placeholder 3">
            <a:extLst>
              <a:ext uri="{FF2B5EF4-FFF2-40B4-BE49-F238E27FC236}">
                <a16:creationId xmlns:a16="http://schemas.microsoft.com/office/drawing/2014/main" id="{3FEA1E25-6CCE-47B1-BC30-21F5BF6844BC}"/>
              </a:ext>
            </a:extLst>
          </p:cNvPr>
          <p:cNvSpPr>
            <a:spLocks noGrp="1"/>
          </p:cNvSpPr>
          <p:nvPr>
            <p:ph type="sldNum" sz="quarter" idx="12"/>
          </p:nvPr>
        </p:nvSpPr>
        <p:spPr/>
        <p:txBody>
          <a:bodyPr/>
          <a:lstStyle/>
          <a:p>
            <a:fld id="{D6DB389E-0E6B-430F-9C1C-7260187C063C}" type="slidenum">
              <a:rPr lang="en-IN" smtClean="0"/>
              <a:t>162</a:t>
            </a:fld>
            <a:endParaRPr lang="en-IN"/>
          </a:p>
        </p:txBody>
      </p:sp>
    </p:spTree>
    <p:extLst>
      <p:ext uri="{BB962C8B-B14F-4D97-AF65-F5344CB8AC3E}">
        <p14:creationId xmlns:p14="http://schemas.microsoft.com/office/powerpoint/2010/main" val="1293295315"/>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574B8-E777-4833-8F9C-44241FD98C10}"/>
              </a:ext>
            </a:extLst>
          </p:cNvPr>
          <p:cNvSpPr>
            <a:spLocks noGrp="1"/>
          </p:cNvSpPr>
          <p:nvPr>
            <p:ph type="title"/>
          </p:nvPr>
        </p:nvSpPr>
        <p:spPr/>
        <p:txBody>
          <a:bodyPr/>
          <a:lstStyle/>
          <a:p>
            <a:r>
              <a:rPr lang="en-IN" dirty="0"/>
              <a:t>Features of blogging</a:t>
            </a:r>
          </a:p>
        </p:txBody>
      </p:sp>
      <p:sp>
        <p:nvSpPr>
          <p:cNvPr id="3" name="Content Placeholder 2">
            <a:extLst>
              <a:ext uri="{FF2B5EF4-FFF2-40B4-BE49-F238E27FC236}">
                <a16:creationId xmlns:a16="http://schemas.microsoft.com/office/drawing/2014/main" id="{8FC31E12-4BDC-4570-A581-EF1CB5E70BCE}"/>
              </a:ext>
            </a:extLst>
          </p:cNvPr>
          <p:cNvSpPr>
            <a:spLocks noGrp="1"/>
          </p:cNvSpPr>
          <p:nvPr>
            <p:ph idx="1"/>
          </p:nvPr>
        </p:nvSpPr>
        <p:spPr/>
        <p:txBody>
          <a:bodyPr/>
          <a:lstStyle/>
          <a:p>
            <a:pPr>
              <a:buFont typeface="Wingdings" panose="05000000000000000000" pitchFamily="2" charset="2"/>
              <a:buChar char="§"/>
            </a:pPr>
            <a:r>
              <a:rPr lang="en-IN" dirty="0"/>
              <a:t> </a:t>
            </a:r>
            <a:r>
              <a:rPr lang="en-IN" sz="2800" dirty="0"/>
              <a:t>blog is a website driven by content management system which features articles and comments on blog post.</a:t>
            </a:r>
          </a:p>
          <a:p>
            <a:pPr>
              <a:buFont typeface="Wingdings" panose="05000000000000000000" pitchFamily="2" charset="2"/>
              <a:buChar char="§"/>
            </a:pPr>
            <a:r>
              <a:rPr lang="en-IN" sz="2800" dirty="0"/>
              <a:t> blogosphere is the popular term used for the world of blogs, bloggers and blog post.</a:t>
            </a:r>
          </a:p>
          <a:p>
            <a:pPr>
              <a:buFont typeface="Wingdings" panose="05000000000000000000" pitchFamily="2" charset="2"/>
              <a:buChar char="§"/>
            </a:pPr>
            <a:r>
              <a:rPr lang="en-IN" sz="2800" dirty="0"/>
              <a:t> Blogging has become better with RSS( really Simple Syndication)</a:t>
            </a:r>
          </a:p>
          <a:p>
            <a:pPr>
              <a:buFont typeface="Wingdings" panose="05000000000000000000" pitchFamily="2" charset="2"/>
              <a:buChar char="§"/>
            </a:pPr>
            <a:r>
              <a:rPr lang="en-IN" sz="2800" dirty="0"/>
              <a:t> blogs need to be marketed for better viewing.</a:t>
            </a:r>
          </a:p>
          <a:p>
            <a:pPr marL="0" indent="0">
              <a:buNone/>
            </a:pPr>
            <a:endParaRPr lang="en-IN" dirty="0"/>
          </a:p>
          <a:p>
            <a:pPr>
              <a:buFont typeface="Wingdings" panose="05000000000000000000" pitchFamily="2" charset="2"/>
              <a:buChar char="§"/>
            </a:pPr>
            <a:endParaRPr lang="en-IN" dirty="0"/>
          </a:p>
        </p:txBody>
      </p:sp>
      <p:sp>
        <p:nvSpPr>
          <p:cNvPr id="4" name="Slide Number Placeholder 3">
            <a:extLst>
              <a:ext uri="{FF2B5EF4-FFF2-40B4-BE49-F238E27FC236}">
                <a16:creationId xmlns:a16="http://schemas.microsoft.com/office/drawing/2014/main" id="{01CEE601-A2BC-4210-ABEE-3F2345F34AF1}"/>
              </a:ext>
            </a:extLst>
          </p:cNvPr>
          <p:cNvSpPr>
            <a:spLocks noGrp="1"/>
          </p:cNvSpPr>
          <p:nvPr>
            <p:ph type="sldNum" sz="quarter" idx="12"/>
          </p:nvPr>
        </p:nvSpPr>
        <p:spPr/>
        <p:txBody>
          <a:bodyPr/>
          <a:lstStyle/>
          <a:p>
            <a:fld id="{D6DB389E-0E6B-430F-9C1C-7260187C063C}" type="slidenum">
              <a:rPr lang="en-IN" smtClean="0"/>
              <a:t>163</a:t>
            </a:fld>
            <a:endParaRPr lang="en-IN"/>
          </a:p>
        </p:txBody>
      </p:sp>
    </p:spTree>
    <p:extLst>
      <p:ext uri="{BB962C8B-B14F-4D97-AF65-F5344CB8AC3E}">
        <p14:creationId xmlns:p14="http://schemas.microsoft.com/office/powerpoint/2010/main" val="2627857348"/>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CD3EE2-D2EB-48A4-B89A-F9C9A1672994}"/>
              </a:ext>
            </a:extLst>
          </p:cNvPr>
          <p:cNvSpPr>
            <a:spLocks noGrp="1"/>
          </p:cNvSpPr>
          <p:nvPr>
            <p:ph type="title"/>
          </p:nvPr>
        </p:nvSpPr>
        <p:spPr/>
        <p:txBody>
          <a:bodyPr/>
          <a:lstStyle/>
          <a:p>
            <a:r>
              <a:rPr lang="en-IN" dirty="0"/>
              <a:t>How to market blogs</a:t>
            </a:r>
          </a:p>
        </p:txBody>
      </p:sp>
      <p:sp>
        <p:nvSpPr>
          <p:cNvPr id="3" name="Content Placeholder 2">
            <a:extLst>
              <a:ext uri="{FF2B5EF4-FFF2-40B4-BE49-F238E27FC236}">
                <a16:creationId xmlns:a16="http://schemas.microsoft.com/office/drawing/2014/main" id="{CB233A3E-D480-496E-93CB-5676A1DB30A3}"/>
              </a:ext>
            </a:extLst>
          </p:cNvPr>
          <p:cNvSpPr>
            <a:spLocks noGrp="1"/>
          </p:cNvSpPr>
          <p:nvPr>
            <p:ph idx="1"/>
          </p:nvPr>
        </p:nvSpPr>
        <p:spPr/>
        <p:txBody>
          <a:bodyPr/>
          <a:lstStyle/>
          <a:p>
            <a:pPr>
              <a:buFont typeface="Wingdings" panose="05000000000000000000" pitchFamily="2" charset="2"/>
              <a:buChar char="§"/>
            </a:pPr>
            <a:r>
              <a:rPr lang="en-IN" dirty="0"/>
              <a:t> </a:t>
            </a:r>
            <a:r>
              <a:rPr lang="en-IN" sz="2800" dirty="0"/>
              <a:t>Search Engine Optimisation</a:t>
            </a:r>
          </a:p>
          <a:p>
            <a:pPr>
              <a:buFont typeface="Wingdings" panose="05000000000000000000" pitchFamily="2" charset="2"/>
              <a:buChar char="§"/>
            </a:pPr>
            <a:r>
              <a:rPr lang="en-IN" sz="2800" dirty="0"/>
              <a:t>Comments. Keeping the blog active by using comments.</a:t>
            </a:r>
          </a:p>
          <a:p>
            <a:pPr>
              <a:buFont typeface="Wingdings" panose="05000000000000000000" pitchFamily="2" charset="2"/>
              <a:buChar char="§"/>
            </a:pPr>
            <a:r>
              <a:rPr lang="en-IN" sz="2800" dirty="0"/>
              <a:t>Listing the blog in blog directories</a:t>
            </a:r>
          </a:p>
          <a:p>
            <a:pPr>
              <a:buFont typeface="Wingdings" panose="05000000000000000000" pitchFamily="2" charset="2"/>
              <a:buChar char="§"/>
            </a:pPr>
            <a:r>
              <a:rPr lang="en-IN" sz="2800" dirty="0"/>
              <a:t> Ping webservices with your updated content.</a:t>
            </a:r>
          </a:p>
          <a:p>
            <a:pPr>
              <a:buFont typeface="Wingdings" panose="05000000000000000000" pitchFamily="2" charset="2"/>
              <a:buChar char="§"/>
            </a:pPr>
            <a:r>
              <a:rPr lang="en-IN" sz="2800" dirty="0"/>
              <a:t> Content of the blog should be as per the need of the customer.</a:t>
            </a:r>
          </a:p>
          <a:p>
            <a:pPr>
              <a:buFont typeface="Wingdings" panose="05000000000000000000" pitchFamily="2" charset="2"/>
              <a:buChar char="§"/>
            </a:pPr>
            <a:r>
              <a:rPr lang="en-IN" sz="2800" dirty="0"/>
              <a:t> frequency of posting new content should be maintained.</a:t>
            </a:r>
          </a:p>
          <a:p>
            <a:pPr>
              <a:buFont typeface="Wingdings" panose="05000000000000000000" pitchFamily="2" charset="2"/>
              <a:buChar char="§"/>
            </a:pPr>
            <a:r>
              <a:rPr lang="en-IN" sz="2800" dirty="0"/>
              <a:t> blogs should be set up to be as </a:t>
            </a:r>
            <a:r>
              <a:rPr lang="en-IN" sz="2800" dirty="0" err="1"/>
              <a:t>searh</a:t>
            </a:r>
            <a:r>
              <a:rPr lang="en-IN" sz="2800" dirty="0"/>
              <a:t> engine friendly  as possible.</a:t>
            </a:r>
          </a:p>
        </p:txBody>
      </p:sp>
      <p:sp>
        <p:nvSpPr>
          <p:cNvPr id="4" name="Slide Number Placeholder 3">
            <a:extLst>
              <a:ext uri="{FF2B5EF4-FFF2-40B4-BE49-F238E27FC236}">
                <a16:creationId xmlns:a16="http://schemas.microsoft.com/office/drawing/2014/main" id="{5CA489DE-9353-49AE-AAF3-4E9A224AF37D}"/>
              </a:ext>
            </a:extLst>
          </p:cNvPr>
          <p:cNvSpPr>
            <a:spLocks noGrp="1"/>
          </p:cNvSpPr>
          <p:nvPr>
            <p:ph type="sldNum" sz="quarter" idx="12"/>
          </p:nvPr>
        </p:nvSpPr>
        <p:spPr/>
        <p:txBody>
          <a:bodyPr/>
          <a:lstStyle/>
          <a:p>
            <a:fld id="{D6DB389E-0E6B-430F-9C1C-7260187C063C}" type="slidenum">
              <a:rPr lang="en-IN" smtClean="0"/>
              <a:t>164</a:t>
            </a:fld>
            <a:endParaRPr lang="en-IN"/>
          </a:p>
        </p:txBody>
      </p:sp>
    </p:spTree>
    <p:extLst>
      <p:ext uri="{BB962C8B-B14F-4D97-AF65-F5344CB8AC3E}">
        <p14:creationId xmlns:p14="http://schemas.microsoft.com/office/powerpoint/2010/main" val="2712602662"/>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7ADCBC-785C-40E9-857E-0F0139C79326}"/>
              </a:ext>
            </a:extLst>
          </p:cNvPr>
          <p:cNvSpPr>
            <a:spLocks noGrp="1"/>
          </p:cNvSpPr>
          <p:nvPr>
            <p:ph type="title"/>
          </p:nvPr>
        </p:nvSpPr>
        <p:spPr/>
        <p:txBody>
          <a:bodyPr/>
          <a:lstStyle/>
          <a:p>
            <a:r>
              <a:rPr lang="en-IN" dirty="0"/>
              <a:t>PODCAST</a:t>
            </a:r>
          </a:p>
        </p:txBody>
      </p:sp>
      <p:pic>
        <p:nvPicPr>
          <p:cNvPr id="4" name="Content Placeholder 3">
            <a:extLst>
              <a:ext uri="{FF2B5EF4-FFF2-40B4-BE49-F238E27FC236}">
                <a16:creationId xmlns:a16="http://schemas.microsoft.com/office/drawing/2014/main" id="{D2961DE2-BE0A-4156-BA2F-9BCC5A5E3CCE}"/>
              </a:ext>
            </a:extLst>
          </p:cNvPr>
          <p:cNvPicPr>
            <a:picLocks noGrp="1" noChangeAspect="1"/>
          </p:cNvPicPr>
          <p:nvPr>
            <p:ph idx="1"/>
          </p:nvPr>
        </p:nvPicPr>
        <p:blipFill rotWithShape="1">
          <a:blip r:embed="rId2"/>
          <a:srcRect l="3167" r="3661"/>
          <a:stretch/>
        </p:blipFill>
        <p:spPr>
          <a:xfrm>
            <a:off x="609600" y="1654630"/>
            <a:ext cx="11081657" cy="4654096"/>
          </a:xfrm>
          <a:prstGeom prst="rect">
            <a:avLst/>
          </a:prstGeom>
        </p:spPr>
      </p:pic>
      <p:sp>
        <p:nvSpPr>
          <p:cNvPr id="3" name="Slide Number Placeholder 2">
            <a:extLst>
              <a:ext uri="{FF2B5EF4-FFF2-40B4-BE49-F238E27FC236}">
                <a16:creationId xmlns:a16="http://schemas.microsoft.com/office/drawing/2014/main" id="{571C4056-9784-40AA-AC95-7F4CF1EBBF08}"/>
              </a:ext>
            </a:extLst>
          </p:cNvPr>
          <p:cNvSpPr>
            <a:spLocks noGrp="1"/>
          </p:cNvSpPr>
          <p:nvPr>
            <p:ph type="sldNum" sz="quarter" idx="12"/>
          </p:nvPr>
        </p:nvSpPr>
        <p:spPr/>
        <p:txBody>
          <a:bodyPr/>
          <a:lstStyle/>
          <a:p>
            <a:fld id="{D6DB389E-0E6B-430F-9C1C-7260187C063C}" type="slidenum">
              <a:rPr lang="en-IN" smtClean="0"/>
              <a:t>165</a:t>
            </a:fld>
            <a:endParaRPr lang="en-IN"/>
          </a:p>
        </p:txBody>
      </p:sp>
    </p:spTree>
    <p:extLst>
      <p:ext uri="{BB962C8B-B14F-4D97-AF65-F5344CB8AC3E}">
        <p14:creationId xmlns:p14="http://schemas.microsoft.com/office/powerpoint/2010/main" val="1117265447"/>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411819-5596-4A3C-852E-F095DBEF1D50}"/>
              </a:ext>
            </a:extLst>
          </p:cNvPr>
          <p:cNvSpPr>
            <a:spLocks noGrp="1"/>
          </p:cNvSpPr>
          <p:nvPr>
            <p:ph type="title"/>
          </p:nvPr>
        </p:nvSpPr>
        <p:spPr/>
        <p:txBody>
          <a:bodyPr/>
          <a:lstStyle/>
          <a:p>
            <a:r>
              <a:rPr lang="en-IN" dirty="0"/>
              <a:t>What is podcasting</a:t>
            </a:r>
          </a:p>
        </p:txBody>
      </p:sp>
      <p:sp>
        <p:nvSpPr>
          <p:cNvPr id="3" name="Content Placeholder 2">
            <a:extLst>
              <a:ext uri="{FF2B5EF4-FFF2-40B4-BE49-F238E27FC236}">
                <a16:creationId xmlns:a16="http://schemas.microsoft.com/office/drawing/2014/main" id="{E4CF03F4-59EE-498B-BAC1-8746748B3008}"/>
              </a:ext>
            </a:extLst>
          </p:cNvPr>
          <p:cNvSpPr>
            <a:spLocks noGrp="1"/>
          </p:cNvSpPr>
          <p:nvPr>
            <p:ph idx="1"/>
          </p:nvPr>
        </p:nvSpPr>
        <p:spPr/>
        <p:txBody>
          <a:bodyPr/>
          <a:lstStyle/>
          <a:p>
            <a:pPr>
              <a:buFont typeface="Wingdings" panose="05000000000000000000" pitchFamily="2" charset="2"/>
              <a:buChar char="§"/>
            </a:pPr>
            <a:r>
              <a:rPr lang="en-IN" dirty="0"/>
              <a:t> it is the method of distributing multimedia files, such as audio, video programs over the internet using either the RSS or Atom Syndication formats, for playback on mobile devices and personal computers.</a:t>
            </a:r>
          </a:p>
          <a:p>
            <a:pPr>
              <a:buFont typeface="Wingdings" panose="05000000000000000000" pitchFamily="2" charset="2"/>
              <a:buChar char="§"/>
            </a:pPr>
            <a:r>
              <a:rPr lang="en-IN" dirty="0"/>
              <a:t>The name has come from iPod( a personal digital audio player made by Apple) and broadcasting</a:t>
            </a:r>
          </a:p>
        </p:txBody>
      </p:sp>
      <p:sp>
        <p:nvSpPr>
          <p:cNvPr id="4" name="Slide Number Placeholder 3">
            <a:extLst>
              <a:ext uri="{FF2B5EF4-FFF2-40B4-BE49-F238E27FC236}">
                <a16:creationId xmlns:a16="http://schemas.microsoft.com/office/drawing/2014/main" id="{A33AF83A-F51B-4D69-B6D6-BDC038F35511}"/>
              </a:ext>
            </a:extLst>
          </p:cNvPr>
          <p:cNvSpPr>
            <a:spLocks noGrp="1"/>
          </p:cNvSpPr>
          <p:nvPr>
            <p:ph type="sldNum" sz="quarter" idx="12"/>
          </p:nvPr>
        </p:nvSpPr>
        <p:spPr/>
        <p:txBody>
          <a:bodyPr/>
          <a:lstStyle/>
          <a:p>
            <a:fld id="{D6DB389E-0E6B-430F-9C1C-7260187C063C}" type="slidenum">
              <a:rPr lang="en-IN" smtClean="0"/>
              <a:t>166</a:t>
            </a:fld>
            <a:endParaRPr lang="en-IN"/>
          </a:p>
        </p:txBody>
      </p:sp>
    </p:spTree>
    <p:extLst>
      <p:ext uri="{BB962C8B-B14F-4D97-AF65-F5344CB8AC3E}">
        <p14:creationId xmlns:p14="http://schemas.microsoft.com/office/powerpoint/2010/main" val="1554171648"/>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7D8BC3-7795-4F4E-842A-090B688E4C2C}"/>
              </a:ext>
            </a:extLst>
          </p:cNvPr>
          <p:cNvSpPr>
            <a:spLocks noGrp="1"/>
          </p:cNvSpPr>
          <p:nvPr>
            <p:ph type="title"/>
          </p:nvPr>
        </p:nvSpPr>
        <p:spPr/>
        <p:txBody>
          <a:bodyPr/>
          <a:lstStyle/>
          <a:p>
            <a:r>
              <a:rPr lang="en-IN" dirty="0"/>
              <a:t>Benefits of podcasting</a:t>
            </a:r>
          </a:p>
        </p:txBody>
      </p:sp>
      <p:sp>
        <p:nvSpPr>
          <p:cNvPr id="3" name="Content Placeholder 2">
            <a:extLst>
              <a:ext uri="{FF2B5EF4-FFF2-40B4-BE49-F238E27FC236}">
                <a16:creationId xmlns:a16="http://schemas.microsoft.com/office/drawing/2014/main" id="{A5D29C78-E38B-4E0F-8274-1BC3EF903997}"/>
              </a:ext>
            </a:extLst>
          </p:cNvPr>
          <p:cNvSpPr>
            <a:spLocks noGrp="1"/>
          </p:cNvSpPr>
          <p:nvPr>
            <p:ph idx="1"/>
          </p:nvPr>
        </p:nvSpPr>
        <p:spPr/>
        <p:txBody>
          <a:bodyPr/>
          <a:lstStyle/>
          <a:p>
            <a:pPr>
              <a:buFont typeface="Wingdings" panose="05000000000000000000" pitchFamily="2" charset="2"/>
              <a:buChar char="§"/>
            </a:pPr>
            <a:r>
              <a:rPr lang="en-IN" dirty="0"/>
              <a:t> allows listeners to time shift and place shift media consumption.</a:t>
            </a:r>
          </a:p>
          <a:p>
            <a:pPr>
              <a:buFont typeface="Wingdings" panose="05000000000000000000" pitchFamily="2" charset="2"/>
              <a:buChar char="§"/>
            </a:pPr>
            <a:r>
              <a:rPr lang="en-IN" dirty="0"/>
              <a:t> very efficient since episodes are only downloaded by listeners on an opt-in basis.</a:t>
            </a:r>
          </a:p>
          <a:p>
            <a:pPr>
              <a:buFont typeface="Wingdings" panose="05000000000000000000" pitchFamily="2" charset="2"/>
              <a:buChar char="§"/>
            </a:pPr>
            <a:r>
              <a:rPr lang="en-IN" dirty="0"/>
              <a:t> easily accessible to global audience.</a:t>
            </a:r>
          </a:p>
          <a:p>
            <a:pPr>
              <a:buFont typeface="Wingdings" panose="05000000000000000000" pitchFamily="2" charset="2"/>
              <a:buChar char="§"/>
            </a:pPr>
            <a:r>
              <a:rPr lang="en-IN" dirty="0"/>
              <a:t> access to an educated, influential audience with a high disposable income.</a:t>
            </a:r>
          </a:p>
          <a:p>
            <a:pPr>
              <a:buFont typeface="Wingdings" panose="05000000000000000000" pitchFamily="2" charset="2"/>
              <a:buChar char="§"/>
            </a:pPr>
            <a:r>
              <a:rPr lang="en-IN" dirty="0"/>
              <a:t>Ability to leverage electronic programming without an outside news media filter.</a:t>
            </a:r>
          </a:p>
        </p:txBody>
      </p:sp>
      <p:sp>
        <p:nvSpPr>
          <p:cNvPr id="4" name="Slide Number Placeholder 3">
            <a:extLst>
              <a:ext uri="{FF2B5EF4-FFF2-40B4-BE49-F238E27FC236}">
                <a16:creationId xmlns:a16="http://schemas.microsoft.com/office/drawing/2014/main" id="{78A4BFD0-5A8B-4D95-AF19-9C604B1FEDA0}"/>
              </a:ext>
            </a:extLst>
          </p:cNvPr>
          <p:cNvSpPr>
            <a:spLocks noGrp="1"/>
          </p:cNvSpPr>
          <p:nvPr>
            <p:ph type="sldNum" sz="quarter" idx="12"/>
          </p:nvPr>
        </p:nvSpPr>
        <p:spPr/>
        <p:txBody>
          <a:bodyPr/>
          <a:lstStyle/>
          <a:p>
            <a:fld id="{D6DB389E-0E6B-430F-9C1C-7260187C063C}" type="slidenum">
              <a:rPr lang="en-IN" smtClean="0"/>
              <a:t>167</a:t>
            </a:fld>
            <a:endParaRPr lang="en-IN"/>
          </a:p>
        </p:txBody>
      </p:sp>
    </p:spTree>
    <p:extLst>
      <p:ext uri="{BB962C8B-B14F-4D97-AF65-F5344CB8AC3E}">
        <p14:creationId xmlns:p14="http://schemas.microsoft.com/office/powerpoint/2010/main" val="917636503"/>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00B9CA-7977-4A61-B33F-610DF8E09A5A}"/>
              </a:ext>
            </a:extLst>
          </p:cNvPr>
          <p:cNvSpPr>
            <a:spLocks noGrp="1"/>
          </p:cNvSpPr>
          <p:nvPr>
            <p:ph type="title"/>
          </p:nvPr>
        </p:nvSpPr>
        <p:spPr/>
        <p:txBody>
          <a:bodyPr/>
          <a:lstStyle/>
          <a:p>
            <a:r>
              <a:rPr lang="en-IN" dirty="0"/>
              <a:t>Advantages of podcasting</a:t>
            </a:r>
          </a:p>
        </p:txBody>
      </p:sp>
      <p:sp>
        <p:nvSpPr>
          <p:cNvPr id="3" name="Content Placeholder 2">
            <a:extLst>
              <a:ext uri="{FF2B5EF4-FFF2-40B4-BE49-F238E27FC236}">
                <a16:creationId xmlns:a16="http://schemas.microsoft.com/office/drawing/2014/main" id="{630951F3-85B4-49B0-B320-D85895905B08}"/>
              </a:ext>
            </a:extLst>
          </p:cNvPr>
          <p:cNvSpPr>
            <a:spLocks noGrp="1"/>
          </p:cNvSpPr>
          <p:nvPr>
            <p:ph idx="1"/>
          </p:nvPr>
        </p:nvSpPr>
        <p:spPr/>
        <p:txBody>
          <a:bodyPr/>
          <a:lstStyle/>
          <a:p>
            <a:pPr>
              <a:buFont typeface="Wingdings" panose="05000000000000000000" pitchFamily="2" charset="2"/>
              <a:buChar char="§"/>
            </a:pPr>
            <a:r>
              <a:rPr lang="en-IN" dirty="0"/>
              <a:t> available anytime, anywhere</a:t>
            </a:r>
          </a:p>
          <a:p>
            <a:pPr>
              <a:buFont typeface="Wingdings" panose="05000000000000000000" pitchFamily="2" charset="2"/>
              <a:buChar char="§"/>
            </a:pPr>
            <a:r>
              <a:rPr lang="en-IN" dirty="0"/>
              <a:t> easy to create, distribute and download- no professional equipment is required.</a:t>
            </a:r>
          </a:p>
          <a:p>
            <a:pPr>
              <a:buFont typeface="Wingdings" panose="05000000000000000000" pitchFamily="2" charset="2"/>
              <a:buChar char="§"/>
            </a:pPr>
            <a:r>
              <a:rPr lang="en-IN" dirty="0"/>
              <a:t>New podcasts are auto downloaded</a:t>
            </a:r>
          </a:p>
          <a:p>
            <a:pPr>
              <a:buFont typeface="Wingdings" panose="05000000000000000000" pitchFamily="2" charset="2"/>
              <a:buChar char="§"/>
            </a:pPr>
            <a:r>
              <a:rPr lang="en-IN" dirty="0"/>
              <a:t>It gives power to audio over text.</a:t>
            </a:r>
          </a:p>
          <a:p>
            <a:pPr>
              <a:buFont typeface="Wingdings" panose="05000000000000000000" pitchFamily="2" charset="2"/>
              <a:buChar char="§"/>
            </a:pPr>
            <a:r>
              <a:rPr lang="en-IN" dirty="0"/>
              <a:t>No need to invest in a new piece of hardware.</a:t>
            </a:r>
          </a:p>
          <a:p>
            <a:pPr>
              <a:buFont typeface="Wingdings" panose="05000000000000000000" pitchFamily="2" charset="2"/>
              <a:buChar char="§"/>
            </a:pPr>
            <a:r>
              <a:rPr lang="en-IN" dirty="0"/>
              <a:t>People can create their own podcast studio with  very little investment.</a:t>
            </a:r>
          </a:p>
        </p:txBody>
      </p:sp>
      <p:sp>
        <p:nvSpPr>
          <p:cNvPr id="4" name="Slide Number Placeholder 3">
            <a:extLst>
              <a:ext uri="{FF2B5EF4-FFF2-40B4-BE49-F238E27FC236}">
                <a16:creationId xmlns:a16="http://schemas.microsoft.com/office/drawing/2014/main" id="{9551B6E9-B86E-4CD2-B294-202CC9DC9F9C}"/>
              </a:ext>
            </a:extLst>
          </p:cNvPr>
          <p:cNvSpPr>
            <a:spLocks noGrp="1"/>
          </p:cNvSpPr>
          <p:nvPr>
            <p:ph type="sldNum" sz="quarter" idx="12"/>
          </p:nvPr>
        </p:nvSpPr>
        <p:spPr/>
        <p:txBody>
          <a:bodyPr/>
          <a:lstStyle/>
          <a:p>
            <a:fld id="{D6DB389E-0E6B-430F-9C1C-7260187C063C}" type="slidenum">
              <a:rPr lang="en-IN" smtClean="0"/>
              <a:t>168</a:t>
            </a:fld>
            <a:endParaRPr lang="en-IN"/>
          </a:p>
        </p:txBody>
      </p:sp>
    </p:spTree>
    <p:extLst>
      <p:ext uri="{BB962C8B-B14F-4D97-AF65-F5344CB8AC3E}">
        <p14:creationId xmlns:p14="http://schemas.microsoft.com/office/powerpoint/2010/main" val="3909345622"/>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3243B-BE63-4609-B858-0C660B27A415}"/>
              </a:ext>
            </a:extLst>
          </p:cNvPr>
          <p:cNvSpPr>
            <a:spLocks noGrp="1"/>
          </p:cNvSpPr>
          <p:nvPr>
            <p:ph type="title"/>
          </p:nvPr>
        </p:nvSpPr>
        <p:spPr/>
        <p:txBody>
          <a:bodyPr/>
          <a:lstStyle/>
          <a:p>
            <a:r>
              <a:rPr lang="en-IN" dirty="0"/>
              <a:t>disadvantages</a:t>
            </a:r>
          </a:p>
        </p:txBody>
      </p:sp>
      <p:sp>
        <p:nvSpPr>
          <p:cNvPr id="3" name="Content Placeholder 2">
            <a:extLst>
              <a:ext uri="{FF2B5EF4-FFF2-40B4-BE49-F238E27FC236}">
                <a16:creationId xmlns:a16="http://schemas.microsoft.com/office/drawing/2014/main" id="{AC8D687D-099C-4E51-9919-1D0DE1C14C47}"/>
              </a:ext>
            </a:extLst>
          </p:cNvPr>
          <p:cNvSpPr>
            <a:spLocks noGrp="1"/>
          </p:cNvSpPr>
          <p:nvPr>
            <p:ph idx="1"/>
          </p:nvPr>
        </p:nvSpPr>
        <p:spPr/>
        <p:txBody>
          <a:bodyPr/>
          <a:lstStyle/>
          <a:p>
            <a:pPr>
              <a:buFont typeface="Wingdings" panose="05000000000000000000" pitchFamily="2" charset="2"/>
              <a:buChar char="§"/>
            </a:pPr>
            <a:r>
              <a:rPr lang="en-IN" dirty="0"/>
              <a:t> entire file is downloaded which may have undesired content</a:t>
            </a:r>
          </a:p>
          <a:p>
            <a:pPr>
              <a:buFont typeface="Wingdings" panose="05000000000000000000" pitchFamily="2" charset="2"/>
              <a:buChar char="§"/>
            </a:pPr>
            <a:r>
              <a:rPr lang="en-IN" dirty="0"/>
              <a:t> need sufficient bandwidth to download the podcast in timely fashion</a:t>
            </a:r>
          </a:p>
          <a:p>
            <a:pPr>
              <a:buFont typeface="Wingdings" panose="05000000000000000000" pitchFamily="2" charset="2"/>
              <a:buChar char="§"/>
            </a:pPr>
            <a:r>
              <a:rPr lang="en-IN" dirty="0"/>
              <a:t>Limited usefulness for people with hearing impairment</a:t>
            </a:r>
          </a:p>
          <a:p>
            <a:pPr>
              <a:buFont typeface="Wingdings" panose="05000000000000000000" pitchFamily="2" charset="2"/>
              <a:buChar char="§"/>
            </a:pPr>
            <a:r>
              <a:rPr lang="en-IN" dirty="0"/>
              <a:t> no interactivity among audience</a:t>
            </a:r>
          </a:p>
        </p:txBody>
      </p:sp>
      <p:sp>
        <p:nvSpPr>
          <p:cNvPr id="4" name="Slide Number Placeholder 3">
            <a:extLst>
              <a:ext uri="{FF2B5EF4-FFF2-40B4-BE49-F238E27FC236}">
                <a16:creationId xmlns:a16="http://schemas.microsoft.com/office/drawing/2014/main" id="{A5D903D5-587A-4BDC-964D-61C4D97DFE85}"/>
              </a:ext>
            </a:extLst>
          </p:cNvPr>
          <p:cNvSpPr>
            <a:spLocks noGrp="1"/>
          </p:cNvSpPr>
          <p:nvPr>
            <p:ph type="sldNum" sz="quarter" idx="12"/>
          </p:nvPr>
        </p:nvSpPr>
        <p:spPr/>
        <p:txBody>
          <a:bodyPr/>
          <a:lstStyle/>
          <a:p>
            <a:fld id="{D6DB389E-0E6B-430F-9C1C-7260187C063C}" type="slidenum">
              <a:rPr lang="en-IN" smtClean="0"/>
              <a:t>169</a:t>
            </a:fld>
            <a:endParaRPr lang="en-IN"/>
          </a:p>
        </p:txBody>
      </p:sp>
    </p:spTree>
    <p:extLst>
      <p:ext uri="{BB962C8B-B14F-4D97-AF65-F5344CB8AC3E}">
        <p14:creationId xmlns:p14="http://schemas.microsoft.com/office/powerpoint/2010/main" val="29780925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1F7922-AFBA-443D-A802-FB266C8995EF}"/>
              </a:ext>
            </a:extLst>
          </p:cNvPr>
          <p:cNvSpPr>
            <a:spLocks noGrp="1"/>
          </p:cNvSpPr>
          <p:nvPr>
            <p:ph type="title"/>
          </p:nvPr>
        </p:nvSpPr>
        <p:spPr/>
        <p:txBody>
          <a:bodyPr/>
          <a:lstStyle/>
          <a:p>
            <a:r>
              <a:rPr lang="en-IN" dirty="0"/>
              <a:t>Where are digital certificate used?</a:t>
            </a:r>
          </a:p>
        </p:txBody>
      </p:sp>
      <p:sp>
        <p:nvSpPr>
          <p:cNvPr id="3" name="Content Placeholder 2">
            <a:extLst>
              <a:ext uri="{FF2B5EF4-FFF2-40B4-BE49-F238E27FC236}">
                <a16:creationId xmlns:a16="http://schemas.microsoft.com/office/drawing/2014/main" id="{D3D607B9-7B0B-41C5-8D60-F431654C2C15}"/>
              </a:ext>
            </a:extLst>
          </p:cNvPr>
          <p:cNvSpPr>
            <a:spLocks noGrp="1"/>
          </p:cNvSpPr>
          <p:nvPr>
            <p:ph idx="1"/>
          </p:nvPr>
        </p:nvSpPr>
        <p:spPr/>
        <p:txBody>
          <a:bodyPr/>
          <a:lstStyle/>
          <a:p>
            <a:pPr>
              <a:buFont typeface="Wingdings" panose="05000000000000000000" pitchFamily="2" charset="2"/>
              <a:buChar char="q"/>
            </a:pPr>
            <a:r>
              <a:rPr lang="en-IN" sz="3200" dirty="0"/>
              <a:t>In a number of internet applications that include</a:t>
            </a:r>
          </a:p>
          <a:p>
            <a:pPr marL="0" indent="0">
              <a:buNone/>
            </a:pPr>
            <a:r>
              <a:rPr lang="en-IN" sz="3200" dirty="0"/>
              <a:t>1 secure socket layer</a:t>
            </a:r>
          </a:p>
          <a:p>
            <a:pPr marL="0" indent="0">
              <a:buNone/>
            </a:pPr>
            <a:r>
              <a:rPr lang="en-IN" sz="3200" dirty="0"/>
              <a:t>2. Secure multipurpose internet mail extensions(S/MIME) Standard for securing email and electronic data interchange.</a:t>
            </a:r>
          </a:p>
          <a:p>
            <a:pPr marL="0" indent="0">
              <a:buNone/>
            </a:pPr>
            <a:r>
              <a:rPr lang="en-IN" sz="3200" dirty="0"/>
              <a:t>3. Secure Electronic Transaction</a:t>
            </a:r>
          </a:p>
          <a:p>
            <a:pPr marL="0" indent="0">
              <a:buNone/>
            </a:pPr>
            <a:r>
              <a:rPr lang="en-IN" sz="3200" dirty="0"/>
              <a:t>4. Internet Protocol Secure Standard</a:t>
            </a:r>
          </a:p>
          <a:p>
            <a:pPr marL="0" indent="0">
              <a:buNone/>
            </a:pPr>
            <a:endParaRPr lang="en-IN" sz="3200" dirty="0"/>
          </a:p>
          <a:p>
            <a:pPr marL="0" indent="0">
              <a:buNone/>
            </a:pPr>
            <a:endParaRPr lang="en-IN" dirty="0"/>
          </a:p>
        </p:txBody>
      </p:sp>
      <p:sp>
        <p:nvSpPr>
          <p:cNvPr id="4" name="Slide Number Placeholder 3">
            <a:extLst>
              <a:ext uri="{FF2B5EF4-FFF2-40B4-BE49-F238E27FC236}">
                <a16:creationId xmlns:a16="http://schemas.microsoft.com/office/drawing/2014/main" id="{DDE3AB82-DF6D-4652-8F02-DF41DCFBAB45}"/>
              </a:ext>
            </a:extLst>
          </p:cNvPr>
          <p:cNvSpPr>
            <a:spLocks noGrp="1"/>
          </p:cNvSpPr>
          <p:nvPr>
            <p:ph type="sldNum" sz="quarter" idx="12"/>
          </p:nvPr>
        </p:nvSpPr>
        <p:spPr/>
        <p:txBody>
          <a:bodyPr/>
          <a:lstStyle/>
          <a:p>
            <a:fld id="{D6DB389E-0E6B-430F-9C1C-7260187C063C}" type="slidenum">
              <a:rPr lang="en-IN" smtClean="0"/>
              <a:t>17</a:t>
            </a:fld>
            <a:endParaRPr lang="en-IN"/>
          </a:p>
        </p:txBody>
      </p:sp>
    </p:spTree>
    <p:extLst>
      <p:ext uri="{BB962C8B-B14F-4D97-AF65-F5344CB8AC3E}">
        <p14:creationId xmlns:p14="http://schemas.microsoft.com/office/powerpoint/2010/main" val="1457285462"/>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E0C9A8-8F82-4A83-A584-CCB7CE3716FD}"/>
              </a:ext>
            </a:extLst>
          </p:cNvPr>
          <p:cNvSpPr>
            <a:spLocks noGrp="1"/>
          </p:cNvSpPr>
          <p:nvPr>
            <p:ph type="title"/>
          </p:nvPr>
        </p:nvSpPr>
        <p:spPr/>
        <p:txBody>
          <a:bodyPr/>
          <a:lstStyle/>
          <a:p>
            <a:r>
              <a:rPr lang="en-IN" dirty="0"/>
              <a:t>vodcast</a:t>
            </a:r>
          </a:p>
        </p:txBody>
      </p:sp>
      <p:sp>
        <p:nvSpPr>
          <p:cNvPr id="3" name="Content Placeholder 2">
            <a:extLst>
              <a:ext uri="{FF2B5EF4-FFF2-40B4-BE49-F238E27FC236}">
                <a16:creationId xmlns:a16="http://schemas.microsoft.com/office/drawing/2014/main" id="{6F007FDB-49FB-45BD-8738-32A13DE23CAD}"/>
              </a:ext>
            </a:extLst>
          </p:cNvPr>
          <p:cNvSpPr>
            <a:spLocks noGrp="1"/>
          </p:cNvSpPr>
          <p:nvPr>
            <p:ph idx="1"/>
          </p:nvPr>
        </p:nvSpPr>
        <p:spPr/>
        <p:txBody>
          <a:bodyPr/>
          <a:lstStyle/>
          <a:p>
            <a:pPr>
              <a:buFont typeface="Wingdings" panose="05000000000000000000" pitchFamily="2" charset="2"/>
              <a:buChar char="§"/>
            </a:pPr>
            <a:r>
              <a:rPr lang="en-IN" dirty="0"/>
              <a:t> vodcast is a term used for delivering Video on demand files online via RSS feed.</a:t>
            </a:r>
          </a:p>
          <a:p>
            <a:pPr>
              <a:buFont typeface="Wingdings" panose="05000000000000000000" pitchFamily="2" charset="2"/>
              <a:buChar char="§"/>
            </a:pPr>
            <a:r>
              <a:rPr lang="en-IN" dirty="0"/>
              <a:t> vodcasting is different from video files online.</a:t>
            </a:r>
          </a:p>
          <a:p>
            <a:pPr>
              <a:buFont typeface="Wingdings" panose="05000000000000000000" pitchFamily="2" charset="2"/>
              <a:buChar char="§"/>
            </a:pPr>
            <a:r>
              <a:rPr lang="en-IN" dirty="0"/>
              <a:t>Vodcasts are video files in different format and hence special format is needed for special devices to understand and play the video,</a:t>
            </a:r>
          </a:p>
          <a:p>
            <a:pPr>
              <a:buFont typeface="Wingdings" panose="05000000000000000000" pitchFamily="2" charset="2"/>
              <a:buChar char="§"/>
            </a:pPr>
            <a:r>
              <a:rPr lang="en-IN" dirty="0"/>
              <a:t> rich site summary is described as a technology used by marketers around the world in order to track their </a:t>
            </a:r>
            <a:r>
              <a:rPr lang="en-IN" dirty="0" err="1"/>
              <a:t>favorite</a:t>
            </a:r>
            <a:r>
              <a:rPr lang="en-IN" dirty="0"/>
              <a:t> websites. RSS feed keeps one informed by retrieving the latest update from the site you wish to receive information from</a:t>
            </a:r>
          </a:p>
        </p:txBody>
      </p:sp>
      <p:sp>
        <p:nvSpPr>
          <p:cNvPr id="4" name="Slide Number Placeholder 3">
            <a:extLst>
              <a:ext uri="{FF2B5EF4-FFF2-40B4-BE49-F238E27FC236}">
                <a16:creationId xmlns:a16="http://schemas.microsoft.com/office/drawing/2014/main" id="{C180EAD3-4145-4100-8CA1-98392D4B7D69}"/>
              </a:ext>
            </a:extLst>
          </p:cNvPr>
          <p:cNvSpPr>
            <a:spLocks noGrp="1"/>
          </p:cNvSpPr>
          <p:nvPr>
            <p:ph type="sldNum" sz="quarter" idx="12"/>
          </p:nvPr>
        </p:nvSpPr>
        <p:spPr/>
        <p:txBody>
          <a:bodyPr/>
          <a:lstStyle/>
          <a:p>
            <a:fld id="{D6DB389E-0E6B-430F-9C1C-7260187C063C}" type="slidenum">
              <a:rPr lang="en-IN" smtClean="0"/>
              <a:t>170</a:t>
            </a:fld>
            <a:endParaRPr lang="en-IN"/>
          </a:p>
        </p:txBody>
      </p:sp>
    </p:spTree>
    <p:extLst>
      <p:ext uri="{BB962C8B-B14F-4D97-AF65-F5344CB8AC3E}">
        <p14:creationId xmlns:p14="http://schemas.microsoft.com/office/powerpoint/2010/main" val="2983822771"/>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03B6E9-DBC3-4E1B-8725-8848BB7B8A26}"/>
              </a:ext>
            </a:extLst>
          </p:cNvPr>
          <p:cNvSpPr>
            <a:spLocks noGrp="1"/>
          </p:cNvSpPr>
          <p:nvPr>
            <p:ph type="title"/>
          </p:nvPr>
        </p:nvSpPr>
        <p:spPr/>
        <p:txBody>
          <a:bodyPr/>
          <a:lstStyle/>
          <a:p>
            <a:r>
              <a:rPr lang="en-IN" dirty="0"/>
              <a:t>Content marketing vs blog marketing</a:t>
            </a:r>
          </a:p>
        </p:txBody>
      </p:sp>
      <p:sp>
        <p:nvSpPr>
          <p:cNvPr id="3" name="Content Placeholder 2">
            <a:extLst>
              <a:ext uri="{FF2B5EF4-FFF2-40B4-BE49-F238E27FC236}">
                <a16:creationId xmlns:a16="http://schemas.microsoft.com/office/drawing/2014/main" id="{E9C9128C-8B4D-4C93-A36F-90F43B0F332B}"/>
              </a:ext>
            </a:extLst>
          </p:cNvPr>
          <p:cNvSpPr>
            <a:spLocks noGrp="1"/>
          </p:cNvSpPr>
          <p:nvPr>
            <p:ph sz="half" idx="1"/>
          </p:nvPr>
        </p:nvSpPr>
        <p:spPr/>
        <p:txBody>
          <a:bodyPr/>
          <a:lstStyle/>
          <a:p>
            <a:r>
              <a:rPr lang="en-IN" u="sng" dirty="0"/>
              <a:t>Content marketing</a:t>
            </a:r>
          </a:p>
          <a:p>
            <a:pPr>
              <a:buFont typeface="Wingdings" panose="05000000000000000000" pitchFamily="2" charset="2"/>
              <a:buChar char="§"/>
            </a:pPr>
            <a:r>
              <a:rPr lang="en-IN" u="sng" dirty="0"/>
              <a:t> </a:t>
            </a:r>
            <a:r>
              <a:rPr lang="en-IN" sz="2800" dirty="0"/>
              <a:t>it provides useful content that guides customer in the buying process</a:t>
            </a:r>
          </a:p>
          <a:p>
            <a:pPr>
              <a:buFont typeface="Wingdings" panose="05000000000000000000" pitchFamily="2" charset="2"/>
              <a:buChar char="§"/>
            </a:pPr>
            <a:r>
              <a:rPr lang="en-IN" sz="2800" dirty="0"/>
              <a:t> it is very strategic in its approach</a:t>
            </a:r>
          </a:p>
          <a:p>
            <a:pPr>
              <a:buFont typeface="Wingdings" panose="05000000000000000000" pitchFamily="2" charset="2"/>
              <a:buChar char="§"/>
            </a:pPr>
            <a:r>
              <a:rPr lang="en-IN" sz="2800" dirty="0"/>
              <a:t> It is larger in scope</a:t>
            </a:r>
          </a:p>
        </p:txBody>
      </p:sp>
      <p:sp>
        <p:nvSpPr>
          <p:cNvPr id="4" name="Content Placeholder 3">
            <a:extLst>
              <a:ext uri="{FF2B5EF4-FFF2-40B4-BE49-F238E27FC236}">
                <a16:creationId xmlns:a16="http://schemas.microsoft.com/office/drawing/2014/main" id="{2DCD526A-CA02-4BDA-9C9B-95AFB9CB23E4}"/>
              </a:ext>
            </a:extLst>
          </p:cNvPr>
          <p:cNvSpPr>
            <a:spLocks noGrp="1"/>
          </p:cNvSpPr>
          <p:nvPr>
            <p:ph sz="half" idx="2"/>
          </p:nvPr>
        </p:nvSpPr>
        <p:spPr/>
        <p:txBody>
          <a:bodyPr/>
          <a:lstStyle/>
          <a:p>
            <a:r>
              <a:rPr lang="en-IN" u="sng" dirty="0"/>
              <a:t>Blog marketing</a:t>
            </a:r>
          </a:p>
          <a:p>
            <a:pPr>
              <a:buFont typeface="Wingdings" panose="05000000000000000000" pitchFamily="2" charset="2"/>
              <a:buChar char="§"/>
            </a:pPr>
            <a:r>
              <a:rPr lang="en-IN" u="sng" dirty="0"/>
              <a:t> </a:t>
            </a:r>
            <a:r>
              <a:rPr lang="en-IN" sz="2800" dirty="0"/>
              <a:t>it tells story about the company and let the customer know that you care</a:t>
            </a:r>
          </a:p>
          <a:p>
            <a:pPr>
              <a:buFont typeface="Wingdings" panose="05000000000000000000" pitchFamily="2" charset="2"/>
              <a:buChar char="§"/>
            </a:pPr>
            <a:r>
              <a:rPr lang="en-IN" sz="2800" dirty="0"/>
              <a:t> it tries to connect at emotional level.</a:t>
            </a:r>
          </a:p>
          <a:p>
            <a:pPr>
              <a:buFont typeface="Wingdings" panose="05000000000000000000" pitchFamily="2" charset="2"/>
              <a:buChar char="§"/>
            </a:pPr>
            <a:r>
              <a:rPr lang="en-IN" sz="2800" dirty="0"/>
              <a:t>Narrow in scope and is used only to connect</a:t>
            </a:r>
          </a:p>
        </p:txBody>
      </p:sp>
      <p:sp>
        <p:nvSpPr>
          <p:cNvPr id="5" name="Slide Number Placeholder 4">
            <a:extLst>
              <a:ext uri="{FF2B5EF4-FFF2-40B4-BE49-F238E27FC236}">
                <a16:creationId xmlns:a16="http://schemas.microsoft.com/office/drawing/2014/main" id="{BD6D586E-920D-4B68-874F-792DA12C667F}"/>
              </a:ext>
            </a:extLst>
          </p:cNvPr>
          <p:cNvSpPr>
            <a:spLocks noGrp="1"/>
          </p:cNvSpPr>
          <p:nvPr>
            <p:ph type="sldNum" sz="quarter" idx="12"/>
          </p:nvPr>
        </p:nvSpPr>
        <p:spPr/>
        <p:txBody>
          <a:bodyPr/>
          <a:lstStyle/>
          <a:p>
            <a:fld id="{D6DB389E-0E6B-430F-9C1C-7260187C063C}" type="slidenum">
              <a:rPr lang="en-IN" smtClean="0"/>
              <a:t>171</a:t>
            </a:fld>
            <a:endParaRPr lang="en-IN"/>
          </a:p>
        </p:txBody>
      </p:sp>
    </p:spTree>
    <p:extLst>
      <p:ext uri="{BB962C8B-B14F-4D97-AF65-F5344CB8AC3E}">
        <p14:creationId xmlns:p14="http://schemas.microsoft.com/office/powerpoint/2010/main" val="1841623899"/>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67719A-F1CE-4784-8199-9869A9B1B50E}"/>
              </a:ext>
            </a:extLst>
          </p:cNvPr>
          <p:cNvSpPr>
            <a:spLocks noGrp="1"/>
          </p:cNvSpPr>
          <p:nvPr>
            <p:ph type="title"/>
          </p:nvPr>
        </p:nvSpPr>
        <p:spPr/>
        <p:txBody>
          <a:bodyPr/>
          <a:lstStyle/>
          <a:p>
            <a:r>
              <a:rPr lang="en-IN" dirty="0"/>
              <a:t>CREATING RELEVANT CONTENT USING KEYWORD</a:t>
            </a:r>
          </a:p>
        </p:txBody>
      </p:sp>
      <p:sp>
        <p:nvSpPr>
          <p:cNvPr id="3" name="Content Placeholder 2">
            <a:extLst>
              <a:ext uri="{FF2B5EF4-FFF2-40B4-BE49-F238E27FC236}">
                <a16:creationId xmlns:a16="http://schemas.microsoft.com/office/drawing/2014/main" id="{19627DCF-9D1E-4A8B-B731-6EFD5D277FD4}"/>
              </a:ext>
            </a:extLst>
          </p:cNvPr>
          <p:cNvSpPr>
            <a:spLocks noGrp="1"/>
          </p:cNvSpPr>
          <p:nvPr>
            <p:ph idx="1"/>
          </p:nvPr>
        </p:nvSpPr>
        <p:spPr/>
        <p:txBody>
          <a:bodyPr/>
          <a:lstStyle/>
          <a:p>
            <a:r>
              <a:rPr lang="en-IN" dirty="0"/>
              <a:t>1. </a:t>
            </a:r>
            <a:r>
              <a:rPr lang="en-IN" sz="3200" dirty="0"/>
              <a:t>SEARCH VOLUME</a:t>
            </a:r>
          </a:p>
          <a:p>
            <a:r>
              <a:rPr lang="en-IN" sz="3200" dirty="0"/>
              <a:t>2. COMPETITIVENESS</a:t>
            </a:r>
          </a:p>
          <a:p>
            <a:r>
              <a:rPr lang="en-IN" sz="3200" dirty="0"/>
              <a:t>3. PROPENSITY TO CONVERT</a:t>
            </a:r>
          </a:p>
          <a:p>
            <a:pPr marL="0" indent="0">
              <a:buNone/>
            </a:pPr>
            <a:endParaRPr lang="en-IN" dirty="0"/>
          </a:p>
        </p:txBody>
      </p:sp>
      <p:sp>
        <p:nvSpPr>
          <p:cNvPr id="4" name="Slide Number Placeholder 3">
            <a:extLst>
              <a:ext uri="{FF2B5EF4-FFF2-40B4-BE49-F238E27FC236}">
                <a16:creationId xmlns:a16="http://schemas.microsoft.com/office/drawing/2014/main" id="{D638935A-6E27-410D-835D-308CD50AC32D}"/>
              </a:ext>
            </a:extLst>
          </p:cNvPr>
          <p:cNvSpPr>
            <a:spLocks noGrp="1"/>
          </p:cNvSpPr>
          <p:nvPr>
            <p:ph type="sldNum" sz="quarter" idx="12"/>
          </p:nvPr>
        </p:nvSpPr>
        <p:spPr/>
        <p:txBody>
          <a:bodyPr/>
          <a:lstStyle/>
          <a:p>
            <a:fld id="{D6DB389E-0E6B-430F-9C1C-7260187C063C}" type="slidenum">
              <a:rPr lang="en-IN" smtClean="0"/>
              <a:t>172</a:t>
            </a:fld>
            <a:endParaRPr lang="en-IN"/>
          </a:p>
        </p:txBody>
      </p:sp>
    </p:spTree>
    <p:extLst>
      <p:ext uri="{BB962C8B-B14F-4D97-AF65-F5344CB8AC3E}">
        <p14:creationId xmlns:p14="http://schemas.microsoft.com/office/powerpoint/2010/main" val="3748936265"/>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6B8EA4-A591-4128-82F3-8936F44706D4}"/>
              </a:ext>
            </a:extLst>
          </p:cNvPr>
          <p:cNvSpPr>
            <a:spLocks noGrp="1"/>
          </p:cNvSpPr>
          <p:nvPr>
            <p:ph type="title"/>
          </p:nvPr>
        </p:nvSpPr>
        <p:spPr/>
        <p:txBody>
          <a:bodyPr/>
          <a:lstStyle/>
          <a:p>
            <a:r>
              <a:rPr lang="en-IN" dirty="0"/>
              <a:t>Meta data</a:t>
            </a:r>
          </a:p>
        </p:txBody>
      </p:sp>
      <p:pic>
        <p:nvPicPr>
          <p:cNvPr id="4" name="Content Placeholder 3">
            <a:extLst>
              <a:ext uri="{FF2B5EF4-FFF2-40B4-BE49-F238E27FC236}">
                <a16:creationId xmlns:a16="http://schemas.microsoft.com/office/drawing/2014/main" id="{E645E084-FB4F-430B-B55C-AA7E43F13EF5}"/>
              </a:ext>
            </a:extLst>
          </p:cNvPr>
          <p:cNvPicPr>
            <a:picLocks noGrp="1" noChangeAspect="1"/>
          </p:cNvPicPr>
          <p:nvPr>
            <p:ph idx="1"/>
          </p:nvPr>
        </p:nvPicPr>
        <p:blipFill>
          <a:blip r:embed="rId2"/>
          <a:stretch>
            <a:fillRect/>
          </a:stretch>
        </p:blipFill>
        <p:spPr>
          <a:xfrm>
            <a:off x="716313" y="2084832"/>
            <a:ext cx="3974957" cy="4022725"/>
          </a:xfrm>
          <a:prstGeom prst="rect">
            <a:avLst/>
          </a:prstGeom>
        </p:spPr>
      </p:pic>
      <p:sp>
        <p:nvSpPr>
          <p:cNvPr id="5" name="TextBox 4">
            <a:extLst>
              <a:ext uri="{FF2B5EF4-FFF2-40B4-BE49-F238E27FC236}">
                <a16:creationId xmlns:a16="http://schemas.microsoft.com/office/drawing/2014/main" id="{B3625FF1-1F0D-419D-AAF5-D3A304972F36}"/>
              </a:ext>
            </a:extLst>
          </p:cNvPr>
          <p:cNvSpPr txBox="1"/>
          <p:nvPr/>
        </p:nvSpPr>
        <p:spPr>
          <a:xfrm>
            <a:off x="4691270" y="2084832"/>
            <a:ext cx="6149008" cy="4031873"/>
          </a:xfrm>
          <a:prstGeom prst="rect">
            <a:avLst/>
          </a:prstGeom>
          <a:noFill/>
        </p:spPr>
        <p:txBody>
          <a:bodyPr wrap="square" rtlCol="0">
            <a:spAutoFit/>
          </a:bodyPr>
          <a:lstStyle/>
          <a:p>
            <a:pPr marL="342900" indent="-342900">
              <a:buAutoNum type="arabicPeriod"/>
            </a:pPr>
            <a:r>
              <a:rPr lang="en-IN" sz="3200" dirty="0"/>
              <a:t>Metadata is data in data warehouse, to represent other data.</a:t>
            </a:r>
          </a:p>
          <a:p>
            <a:pPr marL="342900" indent="-342900">
              <a:buAutoNum type="arabicPeriod"/>
            </a:pPr>
            <a:r>
              <a:rPr lang="en-IN" sz="3200" dirty="0"/>
              <a:t>Metadata is data about data.</a:t>
            </a:r>
          </a:p>
          <a:p>
            <a:pPr marL="342900" indent="-342900">
              <a:buAutoNum type="arabicPeriod"/>
            </a:pPr>
            <a:r>
              <a:rPr lang="en-IN" sz="3200" dirty="0"/>
              <a:t>It is summarised data that leads to detailed data</a:t>
            </a:r>
          </a:p>
          <a:p>
            <a:pPr marL="342900" indent="-342900">
              <a:buAutoNum type="arabicPeriod"/>
            </a:pPr>
            <a:r>
              <a:rPr lang="en-IN" sz="3200" dirty="0"/>
              <a:t>It is road map about data warehouse</a:t>
            </a:r>
            <a:r>
              <a:rPr lang="en-IN" dirty="0"/>
              <a:t>.</a:t>
            </a:r>
          </a:p>
        </p:txBody>
      </p:sp>
      <p:sp>
        <p:nvSpPr>
          <p:cNvPr id="3" name="Slide Number Placeholder 2">
            <a:extLst>
              <a:ext uri="{FF2B5EF4-FFF2-40B4-BE49-F238E27FC236}">
                <a16:creationId xmlns:a16="http://schemas.microsoft.com/office/drawing/2014/main" id="{B9EF072F-3283-4004-98A4-DA14E5B3C059}"/>
              </a:ext>
            </a:extLst>
          </p:cNvPr>
          <p:cNvSpPr>
            <a:spLocks noGrp="1"/>
          </p:cNvSpPr>
          <p:nvPr>
            <p:ph type="sldNum" sz="quarter" idx="12"/>
          </p:nvPr>
        </p:nvSpPr>
        <p:spPr/>
        <p:txBody>
          <a:bodyPr/>
          <a:lstStyle/>
          <a:p>
            <a:fld id="{D6DB389E-0E6B-430F-9C1C-7260187C063C}" type="slidenum">
              <a:rPr lang="en-IN" smtClean="0"/>
              <a:t>173</a:t>
            </a:fld>
            <a:endParaRPr lang="en-IN"/>
          </a:p>
        </p:txBody>
      </p:sp>
    </p:spTree>
    <p:extLst>
      <p:ext uri="{BB962C8B-B14F-4D97-AF65-F5344CB8AC3E}">
        <p14:creationId xmlns:p14="http://schemas.microsoft.com/office/powerpoint/2010/main" val="3222293805"/>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E80DB0-A530-43D2-A662-AA271DA02158}"/>
              </a:ext>
            </a:extLst>
          </p:cNvPr>
          <p:cNvSpPr>
            <a:spLocks noGrp="1"/>
          </p:cNvSpPr>
          <p:nvPr>
            <p:ph type="title"/>
          </p:nvPr>
        </p:nvSpPr>
        <p:spPr>
          <a:xfrm>
            <a:off x="1024129" y="0"/>
            <a:ext cx="9720072" cy="1499616"/>
          </a:xfrm>
        </p:spPr>
        <p:txBody>
          <a:bodyPr/>
          <a:lstStyle/>
          <a:p>
            <a:r>
              <a:rPr lang="en-IN" dirty="0"/>
              <a:t>Role of metadata</a:t>
            </a:r>
          </a:p>
        </p:txBody>
      </p:sp>
      <p:sp>
        <p:nvSpPr>
          <p:cNvPr id="3" name="Content Placeholder 2">
            <a:extLst>
              <a:ext uri="{FF2B5EF4-FFF2-40B4-BE49-F238E27FC236}">
                <a16:creationId xmlns:a16="http://schemas.microsoft.com/office/drawing/2014/main" id="{7E456D07-B5EE-4BF8-81A4-95F26EEE10C2}"/>
              </a:ext>
            </a:extLst>
          </p:cNvPr>
          <p:cNvSpPr>
            <a:spLocks noGrp="1"/>
          </p:cNvSpPr>
          <p:nvPr>
            <p:ph idx="1"/>
          </p:nvPr>
        </p:nvSpPr>
        <p:spPr>
          <a:xfrm>
            <a:off x="1024128" y="1616765"/>
            <a:ext cx="9720073" cy="4692595"/>
          </a:xfrm>
        </p:spPr>
        <p:txBody>
          <a:bodyPr/>
          <a:lstStyle/>
          <a:p>
            <a:pPr>
              <a:buFont typeface="Wingdings" panose="05000000000000000000" pitchFamily="2" charset="2"/>
              <a:buChar char="§"/>
            </a:pPr>
            <a:r>
              <a:rPr lang="en-IN" sz="3200" dirty="0"/>
              <a:t>Act as directory</a:t>
            </a:r>
          </a:p>
          <a:p>
            <a:pPr>
              <a:buFont typeface="Wingdings" panose="05000000000000000000" pitchFamily="2" charset="2"/>
              <a:buChar char="§"/>
            </a:pPr>
            <a:r>
              <a:rPr lang="en-IN" sz="3200" dirty="0"/>
              <a:t>Directory helps decision support system to allocate the content of data warehouse.</a:t>
            </a:r>
          </a:p>
          <a:p>
            <a:pPr>
              <a:buFont typeface="Wingdings" panose="05000000000000000000" pitchFamily="2" charset="2"/>
              <a:buChar char="§"/>
            </a:pPr>
            <a:r>
              <a:rPr lang="en-IN" sz="3200" dirty="0"/>
              <a:t>Helps in mapping of data when data is transformed from operational environment to data warehouse environment.</a:t>
            </a:r>
          </a:p>
          <a:p>
            <a:pPr>
              <a:buFont typeface="Wingdings" panose="05000000000000000000" pitchFamily="2" charset="2"/>
              <a:buChar char="§"/>
            </a:pPr>
            <a:r>
              <a:rPr lang="en-IN" sz="3200" dirty="0"/>
              <a:t>Used as query tools </a:t>
            </a:r>
          </a:p>
          <a:p>
            <a:pPr>
              <a:buFont typeface="Wingdings" panose="05000000000000000000" pitchFamily="2" charset="2"/>
              <a:buChar char="§"/>
            </a:pPr>
            <a:r>
              <a:rPr lang="en-IN" sz="3200" dirty="0"/>
              <a:t>used as extraction or cleaning tool</a:t>
            </a:r>
            <a:r>
              <a:rPr lang="en-IN" dirty="0"/>
              <a:t>.</a:t>
            </a:r>
          </a:p>
        </p:txBody>
      </p:sp>
      <p:sp>
        <p:nvSpPr>
          <p:cNvPr id="4" name="Slide Number Placeholder 3">
            <a:extLst>
              <a:ext uri="{FF2B5EF4-FFF2-40B4-BE49-F238E27FC236}">
                <a16:creationId xmlns:a16="http://schemas.microsoft.com/office/drawing/2014/main" id="{26599E28-C7BD-4B9B-A665-C31D73AE9F31}"/>
              </a:ext>
            </a:extLst>
          </p:cNvPr>
          <p:cNvSpPr>
            <a:spLocks noGrp="1"/>
          </p:cNvSpPr>
          <p:nvPr>
            <p:ph type="sldNum" sz="quarter" idx="12"/>
          </p:nvPr>
        </p:nvSpPr>
        <p:spPr/>
        <p:txBody>
          <a:bodyPr/>
          <a:lstStyle/>
          <a:p>
            <a:fld id="{D6DB389E-0E6B-430F-9C1C-7260187C063C}" type="slidenum">
              <a:rPr lang="en-IN" smtClean="0"/>
              <a:t>174</a:t>
            </a:fld>
            <a:endParaRPr lang="en-IN"/>
          </a:p>
        </p:txBody>
      </p:sp>
    </p:spTree>
    <p:extLst>
      <p:ext uri="{BB962C8B-B14F-4D97-AF65-F5344CB8AC3E}">
        <p14:creationId xmlns:p14="http://schemas.microsoft.com/office/powerpoint/2010/main" val="2307145921"/>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618F05-43A7-4729-B7E4-496A4EEF5F40}"/>
              </a:ext>
            </a:extLst>
          </p:cNvPr>
          <p:cNvSpPr>
            <a:spLocks noGrp="1"/>
          </p:cNvSpPr>
          <p:nvPr>
            <p:ph type="title"/>
          </p:nvPr>
        </p:nvSpPr>
        <p:spPr>
          <a:xfrm>
            <a:off x="1024129" y="145774"/>
            <a:ext cx="9720072" cy="1060174"/>
          </a:xfrm>
        </p:spPr>
        <p:txBody>
          <a:bodyPr/>
          <a:lstStyle/>
          <a:p>
            <a:r>
              <a:rPr lang="en-IN" dirty="0"/>
              <a:t>Title tag; header tag; keyword density</a:t>
            </a:r>
          </a:p>
        </p:txBody>
      </p:sp>
      <p:sp>
        <p:nvSpPr>
          <p:cNvPr id="3" name="Content Placeholder 2">
            <a:extLst>
              <a:ext uri="{FF2B5EF4-FFF2-40B4-BE49-F238E27FC236}">
                <a16:creationId xmlns:a16="http://schemas.microsoft.com/office/drawing/2014/main" id="{F4B1B426-C48E-47B0-AA2F-FC4D889DE12A}"/>
              </a:ext>
            </a:extLst>
          </p:cNvPr>
          <p:cNvSpPr>
            <a:spLocks noGrp="1"/>
          </p:cNvSpPr>
          <p:nvPr>
            <p:ph idx="1"/>
          </p:nvPr>
        </p:nvSpPr>
        <p:spPr>
          <a:xfrm>
            <a:off x="1024128" y="1311965"/>
            <a:ext cx="10399246" cy="4997395"/>
          </a:xfrm>
        </p:spPr>
        <p:txBody>
          <a:bodyPr/>
          <a:lstStyle/>
          <a:p>
            <a:r>
              <a:rPr lang="en-IN" sz="2800" b="1" dirty="0"/>
              <a:t>Title Tag</a:t>
            </a:r>
            <a:r>
              <a:rPr lang="en-IN" sz="2800" dirty="0"/>
              <a:t>: indicate what the webpage is all about.</a:t>
            </a:r>
          </a:p>
          <a:p>
            <a:r>
              <a:rPr lang="en-IN" sz="2800" b="1" dirty="0"/>
              <a:t>Header tag</a:t>
            </a:r>
            <a:r>
              <a:rPr lang="en-IN" sz="2800" dirty="0"/>
              <a:t>: used to structure page and act as an indicator of page theme.</a:t>
            </a:r>
          </a:p>
          <a:p>
            <a:r>
              <a:rPr lang="en-IN" sz="2800" b="1" dirty="0"/>
              <a:t>Keyword density</a:t>
            </a:r>
            <a:r>
              <a:rPr lang="en-IN" sz="2800" dirty="0"/>
              <a:t>: it says how many times key phrase occurs on your page in relation to the total number of words. If overdone then it need to be reduced.</a:t>
            </a:r>
          </a:p>
          <a:p>
            <a:r>
              <a:rPr lang="en-IN" sz="2800" b="1" dirty="0"/>
              <a:t>Bolding and using Italics</a:t>
            </a:r>
          </a:p>
          <a:p>
            <a:r>
              <a:rPr lang="en-IN" sz="2800" b="1" dirty="0"/>
              <a:t>Alt tags</a:t>
            </a:r>
            <a:r>
              <a:rPr lang="en-IN" sz="2800" dirty="0"/>
              <a:t>: since search engine spiders cannot read images. Alt tags are used to describe the image.</a:t>
            </a:r>
          </a:p>
          <a:p>
            <a:r>
              <a:rPr lang="en-IN" sz="2800" b="1" dirty="0"/>
              <a:t>Bullets</a:t>
            </a:r>
            <a:r>
              <a:rPr lang="en-IN" sz="2800" dirty="0"/>
              <a:t>: they make it easy to convey message in concise manner.</a:t>
            </a:r>
          </a:p>
          <a:p>
            <a:endParaRPr lang="en-IN" dirty="0"/>
          </a:p>
        </p:txBody>
      </p:sp>
      <p:sp>
        <p:nvSpPr>
          <p:cNvPr id="4" name="Slide Number Placeholder 3">
            <a:extLst>
              <a:ext uri="{FF2B5EF4-FFF2-40B4-BE49-F238E27FC236}">
                <a16:creationId xmlns:a16="http://schemas.microsoft.com/office/drawing/2014/main" id="{B1D5F0F8-66E9-4FA3-AF87-38134A4AD6C9}"/>
              </a:ext>
            </a:extLst>
          </p:cNvPr>
          <p:cNvSpPr>
            <a:spLocks noGrp="1"/>
          </p:cNvSpPr>
          <p:nvPr>
            <p:ph type="sldNum" sz="quarter" idx="12"/>
          </p:nvPr>
        </p:nvSpPr>
        <p:spPr/>
        <p:txBody>
          <a:bodyPr/>
          <a:lstStyle/>
          <a:p>
            <a:fld id="{D6DB389E-0E6B-430F-9C1C-7260187C063C}" type="slidenum">
              <a:rPr lang="en-IN" smtClean="0"/>
              <a:t>175</a:t>
            </a:fld>
            <a:endParaRPr lang="en-IN"/>
          </a:p>
        </p:txBody>
      </p:sp>
    </p:spTree>
    <p:extLst>
      <p:ext uri="{BB962C8B-B14F-4D97-AF65-F5344CB8AC3E}">
        <p14:creationId xmlns:p14="http://schemas.microsoft.com/office/powerpoint/2010/main" val="3716759771"/>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B35AA2-0ECD-49CF-AC1D-ED62B76DED15}"/>
              </a:ext>
            </a:extLst>
          </p:cNvPr>
          <p:cNvSpPr>
            <a:spLocks noGrp="1"/>
          </p:cNvSpPr>
          <p:nvPr>
            <p:ph type="title"/>
          </p:nvPr>
        </p:nvSpPr>
        <p:spPr/>
        <p:txBody>
          <a:bodyPr/>
          <a:lstStyle/>
          <a:p>
            <a:endParaRPr lang="en-IN"/>
          </a:p>
        </p:txBody>
      </p:sp>
      <p:pic>
        <p:nvPicPr>
          <p:cNvPr id="4" name="Content Placeholder 3">
            <a:extLst>
              <a:ext uri="{FF2B5EF4-FFF2-40B4-BE49-F238E27FC236}">
                <a16:creationId xmlns:a16="http://schemas.microsoft.com/office/drawing/2014/main" id="{7C890625-B2E4-4772-A04D-DA80B8EEB53C}"/>
              </a:ext>
            </a:extLst>
          </p:cNvPr>
          <p:cNvPicPr>
            <a:picLocks noGrp="1" noChangeAspect="1"/>
          </p:cNvPicPr>
          <p:nvPr>
            <p:ph idx="1"/>
          </p:nvPr>
        </p:nvPicPr>
        <p:blipFill>
          <a:blip r:embed="rId2"/>
          <a:stretch>
            <a:fillRect/>
          </a:stretch>
        </p:blipFill>
        <p:spPr>
          <a:xfrm>
            <a:off x="384313" y="119270"/>
            <a:ext cx="11078817" cy="6189455"/>
          </a:xfrm>
          <a:prstGeom prst="rect">
            <a:avLst/>
          </a:prstGeom>
        </p:spPr>
      </p:pic>
      <p:sp>
        <p:nvSpPr>
          <p:cNvPr id="3" name="Slide Number Placeholder 2">
            <a:extLst>
              <a:ext uri="{FF2B5EF4-FFF2-40B4-BE49-F238E27FC236}">
                <a16:creationId xmlns:a16="http://schemas.microsoft.com/office/drawing/2014/main" id="{B357F347-D645-4A70-99D7-893E04FC6037}"/>
              </a:ext>
            </a:extLst>
          </p:cNvPr>
          <p:cNvSpPr>
            <a:spLocks noGrp="1"/>
          </p:cNvSpPr>
          <p:nvPr>
            <p:ph type="sldNum" sz="quarter" idx="12"/>
          </p:nvPr>
        </p:nvSpPr>
        <p:spPr/>
        <p:txBody>
          <a:bodyPr/>
          <a:lstStyle/>
          <a:p>
            <a:fld id="{D6DB389E-0E6B-430F-9C1C-7260187C063C}" type="slidenum">
              <a:rPr lang="en-IN" smtClean="0"/>
              <a:t>176</a:t>
            </a:fld>
            <a:endParaRPr lang="en-IN"/>
          </a:p>
        </p:txBody>
      </p:sp>
    </p:spTree>
    <p:extLst>
      <p:ext uri="{BB962C8B-B14F-4D97-AF65-F5344CB8AC3E}">
        <p14:creationId xmlns:p14="http://schemas.microsoft.com/office/powerpoint/2010/main" val="3144226705"/>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37F231-6FEF-4118-BDAA-D95B30101AE2}"/>
              </a:ext>
            </a:extLst>
          </p:cNvPr>
          <p:cNvSpPr>
            <a:spLocks noGrp="1"/>
          </p:cNvSpPr>
          <p:nvPr>
            <p:ph type="title"/>
          </p:nvPr>
        </p:nvSpPr>
        <p:spPr/>
        <p:txBody>
          <a:bodyPr/>
          <a:lstStyle/>
          <a:p>
            <a:r>
              <a:rPr lang="en-IN" dirty="0"/>
              <a:t>Accessibility issue of web spider</a:t>
            </a:r>
          </a:p>
        </p:txBody>
      </p:sp>
      <p:sp>
        <p:nvSpPr>
          <p:cNvPr id="3" name="Content Placeholder 2">
            <a:extLst>
              <a:ext uri="{FF2B5EF4-FFF2-40B4-BE49-F238E27FC236}">
                <a16:creationId xmlns:a16="http://schemas.microsoft.com/office/drawing/2014/main" id="{B9326B6A-2169-4F49-81D2-685C46AEC2E0}"/>
              </a:ext>
            </a:extLst>
          </p:cNvPr>
          <p:cNvSpPr>
            <a:spLocks noGrp="1"/>
          </p:cNvSpPr>
          <p:nvPr>
            <p:ph idx="1"/>
          </p:nvPr>
        </p:nvSpPr>
        <p:spPr/>
        <p:txBody>
          <a:bodyPr/>
          <a:lstStyle/>
          <a:p>
            <a:r>
              <a:rPr lang="en-IN" dirty="0"/>
              <a:t>Clean URL: it means search engine friendly URL that improve the usability and accessibility of a website and web service</a:t>
            </a:r>
          </a:p>
          <a:p>
            <a:r>
              <a:rPr lang="en-IN" dirty="0"/>
              <a:t>A URL comprise of path, script name and query string</a:t>
            </a:r>
          </a:p>
          <a:p>
            <a:endParaRPr lang="en-IN" dirty="0"/>
          </a:p>
        </p:txBody>
      </p:sp>
      <p:graphicFrame>
        <p:nvGraphicFramePr>
          <p:cNvPr id="4" name="Table 3">
            <a:extLst>
              <a:ext uri="{FF2B5EF4-FFF2-40B4-BE49-F238E27FC236}">
                <a16:creationId xmlns:a16="http://schemas.microsoft.com/office/drawing/2014/main" id="{B2B8C2E0-E0EE-4347-BB84-05CF8ED5C8DA}"/>
              </a:ext>
            </a:extLst>
          </p:cNvPr>
          <p:cNvGraphicFramePr>
            <a:graphicFrameLocks noGrp="1"/>
          </p:cNvGraphicFramePr>
          <p:nvPr>
            <p:extLst>
              <p:ext uri="{D42A27DB-BD31-4B8C-83A1-F6EECF244321}">
                <p14:modId xmlns:p14="http://schemas.microsoft.com/office/powerpoint/2010/main" val="319157126"/>
              </p:ext>
            </p:extLst>
          </p:nvPr>
        </p:nvGraphicFramePr>
        <p:xfrm>
          <a:off x="1023938" y="3740013"/>
          <a:ext cx="9720262" cy="2377440"/>
        </p:xfrm>
        <a:graphic>
          <a:graphicData uri="http://schemas.openxmlformats.org/drawingml/2006/table">
            <a:tbl>
              <a:tblPr/>
              <a:tblGrid>
                <a:gridCol w="4860131">
                  <a:extLst>
                    <a:ext uri="{9D8B030D-6E8A-4147-A177-3AD203B41FA5}">
                      <a16:colId xmlns:a16="http://schemas.microsoft.com/office/drawing/2014/main" val="575074774"/>
                    </a:ext>
                  </a:extLst>
                </a:gridCol>
                <a:gridCol w="4860131">
                  <a:extLst>
                    <a:ext uri="{9D8B030D-6E8A-4147-A177-3AD203B41FA5}">
                      <a16:colId xmlns:a16="http://schemas.microsoft.com/office/drawing/2014/main" val="2260791606"/>
                    </a:ext>
                  </a:extLst>
                </a:gridCol>
              </a:tblGrid>
              <a:tr h="0">
                <a:tc>
                  <a:txBody>
                    <a:bodyPr/>
                    <a:lstStyle/>
                    <a:p>
                      <a:pPr algn="ctr"/>
                      <a:r>
                        <a:rPr lang="en-IN" dirty="0">
                          <a:effectLst/>
                        </a:rPr>
                        <a:t>Uncleaned URL</a:t>
                      </a: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EAECF0"/>
                    </a:solidFill>
                  </a:tcPr>
                </a:tc>
                <a:tc>
                  <a:txBody>
                    <a:bodyPr/>
                    <a:lstStyle/>
                    <a:p>
                      <a:pPr algn="ctr"/>
                      <a:r>
                        <a:rPr lang="en-IN">
                          <a:effectLst/>
                        </a:rPr>
                        <a:t>Clean URL</a:t>
                      </a: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EAECF0"/>
                    </a:solidFill>
                  </a:tcPr>
                </a:tc>
                <a:extLst>
                  <a:ext uri="{0D108BD9-81ED-4DB2-BD59-A6C34878D82A}">
                    <a16:rowId xmlns:a16="http://schemas.microsoft.com/office/drawing/2014/main" val="72321297"/>
                  </a:ext>
                </a:extLst>
              </a:tr>
              <a:tr h="0">
                <a:tc>
                  <a:txBody>
                    <a:bodyPr/>
                    <a:lstStyle/>
                    <a:p>
                      <a:r>
                        <a:rPr lang="en-IN">
                          <a:effectLst/>
                        </a:rPr>
                        <a:t>http://example.com/index.php?page=name</a:t>
                      </a: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r>
                        <a:rPr lang="en-IN">
                          <a:effectLst/>
                        </a:rPr>
                        <a:t>http://example.com/name</a:t>
                      </a: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extLst>
                  <a:ext uri="{0D108BD9-81ED-4DB2-BD59-A6C34878D82A}">
                    <a16:rowId xmlns:a16="http://schemas.microsoft.com/office/drawing/2014/main" val="2209239883"/>
                  </a:ext>
                </a:extLst>
              </a:tr>
              <a:tr h="0">
                <a:tc>
                  <a:txBody>
                    <a:bodyPr/>
                    <a:lstStyle/>
                    <a:p>
                      <a:r>
                        <a:rPr lang="en-IN" dirty="0">
                          <a:effectLst/>
                        </a:rPr>
                        <a:t>http://example.com/about.html</a:t>
                      </a: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r>
                        <a:rPr lang="en-IN">
                          <a:effectLst/>
                        </a:rPr>
                        <a:t>http://example.com/about</a:t>
                      </a: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extLst>
                  <a:ext uri="{0D108BD9-81ED-4DB2-BD59-A6C34878D82A}">
                    <a16:rowId xmlns:a16="http://schemas.microsoft.com/office/drawing/2014/main" val="4246356561"/>
                  </a:ext>
                </a:extLst>
              </a:tr>
              <a:tr h="0">
                <a:tc>
                  <a:txBody>
                    <a:bodyPr/>
                    <a:lstStyle/>
                    <a:p>
                      <a:r>
                        <a:rPr lang="en-IN">
                          <a:effectLst/>
                        </a:rPr>
                        <a:t>http://example.com/index.php?page=consulting/marketing</a:t>
                      </a: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r>
                        <a:rPr lang="en-IN">
                          <a:effectLst/>
                        </a:rPr>
                        <a:t>http://example.com/consulting/marketing</a:t>
                      </a: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extLst>
                  <a:ext uri="{0D108BD9-81ED-4DB2-BD59-A6C34878D82A}">
                    <a16:rowId xmlns:a16="http://schemas.microsoft.com/office/drawing/2014/main" val="107094684"/>
                  </a:ext>
                </a:extLst>
              </a:tr>
              <a:tr h="0">
                <a:tc>
                  <a:txBody>
                    <a:bodyPr/>
                    <a:lstStyle/>
                    <a:p>
                      <a:r>
                        <a:rPr lang="en-IN">
                          <a:effectLst/>
                        </a:rPr>
                        <a:t>http://example.com/products?category=12&amp;pid=25</a:t>
                      </a: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r>
                        <a:rPr lang="en-IN" dirty="0">
                          <a:effectLst/>
                        </a:rPr>
                        <a:t>http://example.com/products/12/25</a:t>
                      </a: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extLst>
                  <a:ext uri="{0D108BD9-81ED-4DB2-BD59-A6C34878D82A}">
                    <a16:rowId xmlns:a16="http://schemas.microsoft.com/office/drawing/2014/main" val="4293467167"/>
                  </a:ext>
                </a:extLst>
              </a:tr>
            </a:tbl>
          </a:graphicData>
        </a:graphic>
      </p:graphicFrame>
      <p:sp>
        <p:nvSpPr>
          <p:cNvPr id="5" name="Slide Number Placeholder 4">
            <a:extLst>
              <a:ext uri="{FF2B5EF4-FFF2-40B4-BE49-F238E27FC236}">
                <a16:creationId xmlns:a16="http://schemas.microsoft.com/office/drawing/2014/main" id="{002EB193-23F8-4FBC-8AFC-FDEEC92324DF}"/>
              </a:ext>
            </a:extLst>
          </p:cNvPr>
          <p:cNvSpPr>
            <a:spLocks noGrp="1"/>
          </p:cNvSpPr>
          <p:nvPr>
            <p:ph type="sldNum" sz="quarter" idx="12"/>
          </p:nvPr>
        </p:nvSpPr>
        <p:spPr/>
        <p:txBody>
          <a:bodyPr/>
          <a:lstStyle/>
          <a:p>
            <a:fld id="{D6DB389E-0E6B-430F-9C1C-7260187C063C}" type="slidenum">
              <a:rPr lang="en-IN" smtClean="0"/>
              <a:t>177</a:t>
            </a:fld>
            <a:endParaRPr lang="en-IN"/>
          </a:p>
        </p:txBody>
      </p:sp>
    </p:spTree>
    <p:extLst>
      <p:ext uri="{BB962C8B-B14F-4D97-AF65-F5344CB8AC3E}">
        <p14:creationId xmlns:p14="http://schemas.microsoft.com/office/powerpoint/2010/main" val="2008147349"/>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8625B5-4745-4262-A6DA-7062147EF7A0}"/>
              </a:ext>
            </a:extLst>
          </p:cNvPr>
          <p:cNvSpPr>
            <a:spLocks noGrp="1"/>
          </p:cNvSpPr>
          <p:nvPr>
            <p:ph type="title"/>
          </p:nvPr>
        </p:nvSpPr>
        <p:spPr/>
        <p:txBody>
          <a:bodyPr/>
          <a:lstStyle/>
          <a:p>
            <a:r>
              <a:rPr lang="en-IN" dirty="0"/>
              <a:t>Things to avoid to let spider crawl in</a:t>
            </a:r>
          </a:p>
        </p:txBody>
      </p:sp>
      <p:sp>
        <p:nvSpPr>
          <p:cNvPr id="3" name="Content Placeholder 2">
            <a:extLst>
              <a:ext uri="{FF2B5EF4-FFF2-40B4-BE49-F238E27FC236}">
                <a16:creationId xmlns:a16="http://schemas.microsoft.com/office/drawing/2014/main" id="{C86DD015-4BBD-444B-8D7B-BBA929BE1190}"/>
              </a:ext>
            </a:extLst>
          </p:cNvPr>
          <p:cNvSpPr>
            <a:spLocks noGrp="1"/>
          </p:cNvSpPr>
          <p:nvPr>
            <p:ph idx="1"/>
          </p:nvPr>
        </p:nvSpPr>
        <p:spPr/>
        <p:txBody>
          <a:bodyPr/>
          <a:lstStyle/>
          <a:p>
            <a:r>
              <a:rPr lang="en-IN" sz="2800" b="1" dirty="0"/>
              <a:t>Frames: </a:t>
            </a:r>
          </a:p>
          <a:p>
            <a:r>
              <a:rPr lang="en-IN" dirty="0"/>
              <a:t> </a:t>
            </a:r>
            <a:r>
              <a:rPr lang="en-IN" sz="2800" dirty="0"/>
              <a:t>They are structure that allows dividing the webpage into two or more independent parts.</a:t>
            </a:r>
          </a:p>
          <a:p>
            <a:r>
              <a:rPr lang="en-IN" sz="2800" dirty="0"/>
              <a:t>Using frames should be avoided as it break the URL structure</a:t>
            </a:r>
          </a:p>
          <a:p>
            <a:r>
              <a:rPr lang="en-IN" sz="2800" b="1" dirty="0"/>
              <a:t>Flash</a:t>
            </a:r>
          </a:p>
          <a:p>
            <a:r>
              <a:rPr lang="en-IN" sz="2800" dirty="0"/>
              <a:t>It is a technology which helps in making interactive banner and button advertisement</a:t>
            </a:r>
          </a:p>
        </p:txBody>
      </p:sp>
      <p:sp>
        <p:nvSpPr>
          <p:cNvPr id="4" name="Slide Number Placeholder 3">
            <a:extLst>
              <a:ext uri="{FF2B5EF4-FFF2-40B4-BE49-F238E27FC236}">
                <a16:creationId xmlns:a16="http://schemas.microsoft.com/office/drawing/2014/main" id="{805026F1-B1D6-4A72-AB37-1425F6619473}"/>
              </a:ext>
            </a:extLst>
          </p:cNvPr>
          <p:cNvSpPr>
            <a:spLocks noGrp="1"/>
          </p:cNvSpPr>
          <p:nvPr>
            <p:ph type="sldNum" sz="quarter" idx="12"/>
          </p:nvPr>
        </p:nvSpPr>
        <p:spPr/>
        <p:txBody>
          <a:bodyPr/>
          <a:lstStyle/>
          <a:p>
            <a:fld id="{D6DB389E-0E6B-430F-9C1C-7260187C063C}" type="slidenum">
              <a:rPr lang="en-IN" smtClean="0"/>
              <a:t>178</a:t>
            </a:fld>
            <a:endParaRPr lang="en-IN"/>
          </a:p>
        </p:txBody>
      </p:sp>
    </p:spTree>
    <p:extLst>
      <p:ext uri="{BB962C8B-B14F-4D97-AF65-F5344CB8AC3E}">
        <p14:creationId xmlns:p14="http://schemas.microsoft.com/office/powerpoint/2010/main" val="2282705665"/>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50B04F-E194-46C8-BC8F-AB2C5A65D659}"/>
              </a:ext>
            </a:extLst>
          </p:cNvPr>
          <p:cNvSpPr>
            <a:spLocks noGrp="1"/>
          </p:cNvSpPr>
          <p:nvPr>
            <p:ph type="title"/>
          </p:nvPr>
        </p:nvSpPr>
        <p:spPr>
          <a:xfrm>
            <a:off x="1235964" y="134642"/>
            <a:ext cx="9720072" cy="1071306"/>
          </a:xfrm>
        </p:spPr>
        <p:txBody>
          <a:bodyPr/>
          <a:lstStyle/>
          <a:p>
            <a:r>
              <a:rPr lang="en-IN" dirty="0"/>
              <a:t>Feeding the spider</a:t>
            </a:r>
          </a:p>
        </p:txBody>
      </p:sp>
      <p:sp>
        <p:nvSpPr>
          <p:cNvPr id="3" name="Content Placeholder 2">
            <a:extLst>
              <a:ext uri="{FF2B5EF4-FFF2-40B4-BE49-F238E27FC236}">
                <a16:creationId xmlns:a16="http://schemas.microsoft.com/office/drawing/2014/main" id="{B1DDE9A7-825D-4088-84AF-F9F4C977E0F4}"/>
              </a:ext>
            </a:extLst>
          </p:cNvPr>
          <p:cNvSpPr>
            <a:spLocks noGrp="1"/>
          </p:cNvSpPr>
          <p:nvPr>
            <p:ph idx="1"/>
          </p:nvPr>
        </p:nvSpPr>
        <p:spPr>
          <a:xfrm>
            <a:off x="1024128" y="1205948"/>
            <a:ext cx="9720073" cy="5103412"/>
          </a:xfrm>
        </p:spPr>
        <p:txBody>
          <a:bodyPr>
            <a:normAutofit/>
          </a:bodyPr>
          <a:lstStyle/>
          <a:p>
            <a:r>
              <a:rPr lang="en-IN" sz="3600" dirty="0"/>
              <a:t>Links</a:t>
            </a:r>
          </a:p>
          <a:p>
            <a:r>
              <a:rPr lang="en-IN" sz="3600" dirty="0"/>
              <a:t>Inbound link: a link from a site outside of your site.</a:t>
            </a:r>
          </a:p>
          <a:p>
            <a:r>
              <a:rPr lang="en-IN" sz="3600" dirty="0"/>
              <a:t>They are also known as backlink.</a:t>
            </a:r>
          </a:p>
          <a:p>
            <a:r>
              <a:rPr lang="en-IN" sz="3600" dirty="0"/>
              <a:t>Outbound link</a:t>
            </a:r>
          </a:p>
          <a:p>
            <a:r>
              <a:rPr lang="en-IN" sz="3600" dirty="0"/>
              <a:t> link on the site that will take them to relevant site.</a:t>
            </a:r>
          </a:p>
        </p:txBody>
      </p:sp>
      <p:sp>
        <p:nvSpPr>
          <p:cNvPr id="4" name="Slide Number Placeholder 3">
            <a:extLst>
              <a:ext uri="{FF2B5EF4-FFF2-40B4-BE49-F238E27FC236}">
                <a16:creationId xmlns:a16="http://schemas.microsoft.com/office/drawing/2014/main" id="{3B2D9FFB-F11E-4F83-AC96-75A0695322AF}"/>
              </a:ext>
            </a:extLst>
          </p:cNvPr>
          <p:cNvSpPr>
            <a:spLocks noGrp="1"/>
          </p:cNvSpPr>
          <p:nvPr>
            <p:ph type="sldNum" sz="quarter" idx="12"/>
          </p:nvPr>
        </p:nvSpPr>
        <p:spPr/>
        <p:txBody>
          <a:bodyPr/>
          <a:lstStyle/>
          <a:p>
            <a:fld id="{D6DB389E-0E6B-430F-9C1C-7260187C063C}" type="slidenum">
              <a:rPr lang="en-IN" smtClean="0"/>
              <a:t>179</a:t>
            </a:fld>
            <a:endParaRPr lang="en-IN"/>
          </a:p>
        </p:txBody>
      </p:sp>
    </p:spTree>
    <p:extLst>
      <p:ext uri="{BB962C8B-B14F-4D97-AF65-F5344CB8AC3E}">
        <p14:creationId xmlns:p14="http://schemas.microsoft.com/office/powerpoint/2010/main" val="3466758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4016DF-BD88-4898-B669-2096D20FFB8D}"/>
              </a:ext>
            </a:extLst>
          </p:cNvPr>
          <p:cNvSpPr>
            <a:spLocks noGrp="1"/>
          </p:cNvSpPr>
          <p:nvPr>
            <p:ph type="title"/>
          </p:nvPr>
        </p:nvSpPr>
        <p:spPr/>
        <p:txBody>
          <a:bodyPr/>
          <a:lstStyle/>
          <a:p>
            <a:r>
              <a:rPr lang="en-IN" dirty="0"/>
              <a:t>Advantages of digital signature</a:t>
            </a:r>
          </a:p>
        </p:txBody>
      </p:sp>
      <p:sp>
        <p:nvSpPr>
          <p:cNvPr id="3" name="Content Placeholder 2">
            <a:extLst>
              <a:ext uri="{FF2B5EF4-FFF2-40B4-BE49-F238E27FC236}">
                <a16:creationId xmlns:a16="http://schemas.microsoft.com/office/drawing/2014/main" id="{752F1806-E858-4FC3-A086-EB1BAB7A5185}"/>
              </a:ext>
            </a:extLst>
          </p:cNvPr>
          <p:cNvSpPr>
            <a:spLocks noGrp="1"/>
          </p:cNvSpPr>
          <p:nvPr>
            <p:ph idx="1"/>
          </p:nvPr>
        </p:nvSpPr>
        <p:spPr/>
        <p:txBody>
          <a:bodyPr/>
          <a:lstStyle/>
          <a:p>
            <a:pPr>
              <a:buFont typeface="Wingdings" panose="05000000000000000000" pitchFamily="2" charset="2"/>
              <a:buChar char="Ø"/>
            </a:pPr>
            <a:r>
              <a:rPr lang="en-IN" sz="3200" dirty="0"/>
              <a:t>Decrease the number of passwords a user has to remember to gain access to different network domain.</a:t>
            </a:r>
          </a:p>
          <a:p>
            <a:pPr>
              <a:buFont typeface="Wingdings" panose="05000000000000000000" pitchFamily="2" charset="2"/>
              <a:buChar char="Ø"/>
            </a:pPr>
            <a:r>
              <a:rPr lang="en-IN" sz="3200" dirty="0"/>
              <a:t>They create an electronic audit trail that allows companies to track down who executed a transaction or accessed an area</a:t>
            </a:r>
          </a:p>
          <a:p>
            <a:pPr>
              <a:buFont typeface="Wingdings" panose="05000000000000000000" pitchFamily="2" charset="2"/>
              <a:buChar char="Ø"/>
            </a:pPr>
            <a:endParaRPr lang="en-IN" sz="3200" dirty="0"/>
          </a:p>
          <a:p>
            <a:pPr>
              <a:buFont typeface="Wingdings" panose="05000000000000000000" pitchFamily="2" charset="2"/>
              <a:buChar char="Ø"/>
            </a:pPr>
            <a:endParaRPr lang="en-IN" dirty="0"/>
          </a:p>
        </p:txBody>
      </p:sp>
      <p:sp>
        <p:nvSpPr>
          <p:cNvPr id="4" name="Slide Number Placeholder 3">
            <a:extLst>
              <a:ext uri="{FF2B5EF4-FFF2-40B4-BE49-F238E27FC236}">
                <a16:creationId xmlns:a16="http://schemas.microsoft.com/office/drawing/2014/main" id="{AA0B6382-BDBB-4F1B-A552-847ABD8D033C}"/>
              </a:ext>
            </a:extLst>
          </p:cNvPr>
          <p:cNvSpPr>
            <a:spLocks noGrp="1"/>
          </p:cNvSpPr>
          <p:nvPr>
            <p:ph type="sldNum" sz="quarter" idx="12"/>
          </p:nvPr>
        </p:nvSpPr>
        <p:spPr/>
        <p:txBody>
          <a:bodyPr/>
          <a:lstStyle/>
          <a:p>
            <a:fld id="{D6DB389E-0E6B-430F-9C1C-7260187C063C}" type="slidenum">
              <a:rPr lang="en-IN" smtClean="0"/>
              <a:t>18</a:t>
            </a:fld>
            <a:endParaRPr lang="en-IN"/>
          </a:p>
        </p:txBody>
      </p:sp>
    </p:spTree>
    <p:extLst>
      <p:ext uri="{BB962C8B-B14F-4D97-AF65-F5344CB8AC3E}">
        <p14:creationId xmlns:p14="http://schemas.microsoft.com/office/powerpoint/2010/main" val="407672869"/>
      </p:ext>
    </p:extLst>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2BCE3A-681B-4ACB-BF2A-FACA1E8E5581}"/>
              </a:ext>
            </a:extLst>
          </p:cNvPr>
          <p:cNvSpPr>
            <a:spLocks noGrp="1"/>
          </p:cNvSpPr>
          <p:nvPr>
            <p:ph type="title"/>
          </p:nvPr>
        </p:nvSpPr>
        <p:spPr/>
        <p:txBody>
          <a:bodyPr/>
          <a:lstStyle/>
          <a:p>
            <a:r>
              <a:rPr lang="en-IN" dirty="0"/>
              <a:t>Search engine marketing</a:t>
            </a:r>
          </a:p>
        </p:txBody>
      </p:sp>
      <p:sp>
        <p:nvSpPr>
          <p:cNvPr id="3" name="Content Placeholder 2">
            <a:extLst>
              <a:ext uri="{FF2B5EF4-FFF2-40B4-BE49-F238E27FC236}">
                <a16:creationId xmlns:a16="http://schemas.microsoft.com/office/drawing/2014/main" id="{91912548-CD4F-49FC-BDF2-D0AF498201B6}"/>
              </a:ext>
            </a:extLst>
          </p:cNvPr>
          <p:cNvSpPr>
            <a:spLocks noGrp="1"/>
          </p:cNvSpPr>
          <p:nvPr>
            <p:ph idx="1"/>
          </p:nvPr>
        </p:nvSpPr>
        <p:spPr/>
        <p:txBody>
          <a:bodyPr>
            <a:normAutofit/>
          </a:bodyPr>
          <a:lstStyle/>
          <a:p>
            <a:pPr>
              <a:buFont typeface="Wingdings" panose="05000000000000000000" pitchFamily="2" charset="2"/>
              <a:buChar char="§"/>
            </a:pPr>
            <a:r>
              <a:rPr lang="en-IN" sz="3200" dirty="0"/>
              <a:t> It is a broader term that encompasses all kind of internet marketing.</a:t>
            </a:r>
          </a:p>
          <a:p>
            <a:pPr>
              <a:buFont typeface="Wingdings" panose="05000000000000000000" pitchFamily="2" charset="2"/>
              <a:buChar char="§"/>
            </a:pPr>
            <a:r>
              <a:rPr lang="en-IN" sz="3200" dirty="0"/>
              <a:t> SEO is a subset of SEM</a:t>
            </a:r>
          </a:p>
        </p:txBody>
      </p:sp>
      <p:sp>
        <p:nvSpPr>
          <p:cNvPr id="4" name="Slide Number Placeholder 3">
            <a:extLst>
              <a:ext uri="{FF2B5EF4-FFF2-40B4-BE49-F238E27FC236}">
                <a16:creationId xmlns:a16="http://schemas.microsoft.com/office/drawing/2014/main" id="{43BA85EB-B6B1-4A9D-B93B-C19747F59A96}"/>
              </a:ext>
            </a:extLst>
          </p:cNvPr>
          <p:cNvSpPr>
            <a:spLocks noGrp="1"/>
          </p:cNvSpPr>
          <p:nvPr>
            <p:ph type="sldNum" sz="quarter" idx="12"/>
          </p:nvPr>
        </p:nvSpPr>
        <p:spPr/>
        <p:txBody>
          <a:bodyPr/>
          <a:lstStyle/>
          <a:p>
            <a:fld id="{D6DB389E-0E6B-430F-9C1C-7260187C063C}" type="slidenum">
              <a:rPr lang="en-IN" smtClean="0"/>
              <a:t>180</a:t>
            </a:fld>
            <a:endParaRPr lang="en-IN"/>
          </a:p>
        </p:txBody>
      </p:sp>
    </p:spTree>
    <p:extLst>
      <p:ext uri="{BB962C8B-B14F-4D97-AF65-F5344CB8AC3E}">
        <p14:creationId xmlns:p14="http://schemas.microsoft.com/office/powerpoint/2010/main" val="4209412985"/>
      </p:ext>
    </p:extLst>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F1CF78-6655-4ADD-910A-D30413854FF0}"/>
              </a:ext>
            </a:extLst>
          </p:cNvPr>
          <p:cNvSpPr>
            <a:spLocks noGrp="1"/>
          </p:cNvSpPr>
          <p:nvPr>
            <p:ph type="title"/>
          </p:nvPr>
        </p:nvSpPr>
        <p:spPr/>
        <p:txBody>
          <a:bodyPr/>
          <a:lstStyle/>
          <a:p>
            <a:r>
              <a:rPr lang="en-IN" dirty="0"/>
              <a:t>PPC</a:t>
            </a:r>
          </a:p>
        </p:txBody>
      </p:sp>
      <p:sp>
        <p:nvSpPr>
          <p:cNvPr id="3" name="Content Placeholder 2">
            <a:extLst>
              <a:ext uri="{FF2B5EF4-FFF2-40B4-BE49-F238E27FC236}">
                <a16:creationId xmlns:a16="http://schemas.microsoft.com/office/drawing/2014/main" id="{7BB3B6A7-F5A9-4C95-A3A0-E50395105A6E}"/>
              </a:ext>
            </a:extLst>
          </p:cNvPr>
          <p:cNvSpPr>
            <a:spLocks noGrp="1"/>
          </p:cNvSpPr>
          <p:nvPr>
            <p:ph idx="1"/>
          </p:nvPr>
        </p:nvSpPr>
        <p:spPr/>
        <p:txBody>
          <a:bodyPr>
            <a:normAutofit/>
          </a:bodyPr>
          <a:lstStyle/>
          <a:p>
            <a:r>
              <a:rPr lang="en-IN" sz="2800" dirty="0"/>
              <a:t>There are two types of PPC. </a:t>
            </a:r>
          </a:p>
          <a:p>
            <a:r>
              <a:rPr lang="en-IN" sz="2800" dirty="0"/>
              <a:t>Search Targeted: this refer to SERPs( Search Engine Research Pages) where a user has searched for a specific word and search result has come.</a:t>
            </a:r>
          </a:p>
          <a:p>
            <a:r>
              <a:rPr lang="en-IN" sz="2800" dirty="0"/>
              <a:t> Content targeted: This is also known as contextual advertising. They are displayed on content pages</a:t>
            </a:r>
          </a:p>
        </p:txBody>
      </p:sp>
      <p:sp>
        <p:nvSpPr>
          <p:cNvPr id="4" name="Slide Number Placeholder 3">
            <a:extLst>
              <a:ext uri="{FF2B5EF4-FFF2-40B4-BE49-F238E27FC236}">
                <a16:creationId xmlns:a16="http://schemas.microsoft.com/office/drawing/2014/main" id="{4AA8CCEE-5DB0-4A01-AAF7-00C2B57DBCA6}"/>
              </a:ext>
            </a:extLst>
          </p:cNvPr>
          <p:cNvSpPr>
            <a:spLocks noGrp="1"/>
          </p:cNvSpPr>
          <p:nvPr>
            <p:ph type="sldNum" sz="quarter" idx="12"/>
          </p:nvPr>
        </p:nvSpPr>
        <p:spPr/>
        <p:txBody>
          <a:bodyPr/>
          <a:lstStyle/>
          <a:p>
            <a:fld id="{D6DB389E-0E6B-430F-9C1C-7260187C063C}" type="slidenum">
              <a:rPr lang="en-IN" smtClean="0"/>
              <a:t>181</a:t>
            </a:fld>
            <a:endParaRPr lang="en-IN"/>
          </a:p>
        </p:txBody>
      </p:sp>
    </p:spTree>
    <p:extLst>
      <p:ext uri="{BB962C8B-B14F-4D97-AF65-F5344CB8AC3E}">
        <p14:creationId xmlns:p14="http://schemas.microsoft.com/office/powerpoint/2010/main" val="3704110986"/>
      </p:ext>
    </p:extLst>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56770-2376-4146-B05E-79E0DF22DDFB}"/>
              </a:ext>
            </a:extLst>
          </p:cNvPr>
          <p:cNvSpPr>
            <a:spLocks noGrp="1"/>
          </p:cNvSpPr>
          <p:nvPr>
            <p:ph type="title"/>
          </p:nvPr>
        </p:nvSpPr>
        <p:spPr>
          <a:xfrm>
            <a:off x="1024128" y="585216"/>
            <a:ext cx="9720072" cy="726749"/>
          </a:xfrm>
        </p:spPr>
        <p:txBody>
          <a:bodyPr/>
          <a:lstStyle/>
          <a:p>
            <a:r>
              <a:rPr lang="en-IN" dirty="0"/>
              <a:t>Bidding wars</a:t>
            </a:r>
          </a:p>
        </p:txBody>
      </p:sp>
      <p:sp>
        <p:nvSpPr>
          <p:cNvPr id="3" name="Content Placeholder 2">
            <a:extLst>
              <a:ext uri="{FF2B5EF4-FFF2-40B4-BE49-F238E27FC236}">
                <a16:creationId xmlns:a16="http://schemas.microsoft.com/office/drawing/2014/main" id="{44C289D3-54B5-4FE4-A0B4-3608709DE9A7}"/>
              </a:ext>
            </a:extLst>
          </p:cNvPr>
          <p:cNvSpPr>
            <a:spLocks noGrp="1"/>
          </p:cNvSpPr>
          <p:nvPr>
            <p:ph idx="1"/>
          </p:nvPr>
        </p:nvSpPr>
        <p:spPr>
          <a:xfrm>
            <a:off x="1024128" y="1563757"/>
            <a:ext cx="9720073" cy="4745603"/>
          </a:xfrm>
        </p:spPr>
        <p:txBody>
          <a:bodyPr/>
          <a:lstStyle/>
          <a:p>
            <a:r>
              <a:rPr lang="en-IN" sz="2800" b="1" dirty="0"/>
              <a:t>FACTORS CONSIDERED IN BIDDING</a:t>
            </a:r>
          </a:p>
          <a:p>
            <a:r>
              <a:rPr lang="en-IN" sz="2800" dirty="0"/>
              <a:t>Bidding higher amount of money result in higher position.</a:t>
            </a:r>
          </a:p>
          <a:p>
            <a:r>
              <a:rPr lang="en-IN" sz="2800" dirty="0"/>
              <a:t>Search engine like Google uses QUALITY SCORE.</a:t>
            </a:r>
          </a:p>
          <a:p>
            <a:r>
              <a:rPr lang="en-IN" sz="2800" dirty="0"/>
              <a:t>Quality score is an estimate of the quality of your ads, keywords, landing pages. Higher quality ads can lead to lower prices and better ad positions</a:t>
            </a:r>
          </a:p>
        </p:txBody>
      </p:sp>
      <p:sp>
        <p:nvSpPr>
          <p:cNvPr id="4" name="Slide Number Placeholder 3">
            <a:extLst>
              <a:ext uri="{FF2B5EF4-FFF2-40B4-BE49-F238E27FC236}">
                <a16:creationId xmlns:a16="http://schemas.microsoft.com/office/drawing/2014/main" id="{5E18822E-B94B-4EDD-8BFF-C45E43C9D3C8}"/>
              </a:ext>
            </a:extLst>
          </p:cNvPr>
          <p:cNvSpPr>
            <a:spLocks noGrp="1"/>
          </p:cNvSpPr>
          <p:nvPr>
            <p:ph type="sldNum" sz="quarter" idx="12"/>
          </p:nvPr>
        </p:nvSpPr>
        <p:spPr/>
        <p:txBody>
          <a:bodyPr/>
          <a:lstStyle/>
          <a:p>
            <a:fld id="{D6DB389E-0E6B-430F-9C1C-7260187C063C}" type="slidenum">
              <a:rPr lang="en-IN" smtClean="0"/>
              <a:t>182</a:t>
            </a:fld>
            <a:endParaRPr lang="en-IN"/>
          </a:p>
        </p:txBody>
      </p:sp>
    </p:spTree>
    <p:extLst>
      <p:ext uri="{BB962C8B-B14F-4D97-AF65-F5344CB8AC3E}">
        <p14:creationId xmlns:p14="http://schemas.microsoft.com/office/powerpoint/2010/main" val="1771898542"/>
      </p:ext>
    </p:extLst>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E29975-6715-45CB-B515-37C7BEF76F2C}"/>
              </a:ext>
            </a:extLst>
          </p:cNvPr>
          <p:cNvSpPr>
            <a:spLocks noGrp="1"/>
          </p:cNvSpPr>
          <p:nvPr>
            <p:ph type="title"/>
          </p:nvPr>
        </p:nvSpPr>
        <p:spPr/>
        <p:txBody>
          <a:bodyPr/>
          <a:lstStyle/>
          <a:p>
            <a:r>
              <a:rPr lang="en-IN" dirty="0"/>
              <a:t>Other method of advertising</a:t>
            </a:r>
          </a:p>
        </p:txBody>
      </p:sp>
      <p:sp>
        <p:nvSpPr>
          <p:cNvPr id="3" name="Content Placeholder 2">
            <a:extLst>
              <a:ext uri="{FF2B5EF4-FFF2-40B4-BE49-F238E27FC236}">
                <a16:creationId xmlns:a16="http://schemas.microsoft.com/office/drawing/2014/main" id="{62154372-F278-41D0-8D64-73602B8E3037}"/>
              </a:ext>
            </a:extLst>
          </p:cNvPr>
          <p:cNvSpPr>
            <a:spLocks noGrp="1"/>
          </p:cNvSpPr>
          <p:nvPr>
            <p:ph idx="1"/>
          </p:nvPr>
        </p:nvSpPr>
        <p:spPr>
          <a:xfrm>
            <a:off x="1024128" y="1722783"/>
            <a:ext cx="9720073" cy="4586577"/>
          </a:xfrm>
        </p:spPr>
        <p:txBody>
          <a:bodyPr/>
          <a:lstStyle/>
          <a:p>
            <a:pPr marL="0" indent="0">
              <a:buNone/>
            </a:pPr>
            <a:r>
              <a:rPr lang="en-IN" dirty="0"/>
              <a:t>CPM means Cost Per Thousand. (M in Roman numeral for thousand.</a:t>
            </a:r>
          </a:p>
          <a:p>
            <a:pPr marL="0" indent="0">
              <a:buNone/>
            </a:pPr>
            <a:r>
              <a:rPr lang="en-IN" dirty="0"/>
              <a:t>CPC means cost per click</a:t>
            </a:r>
          </a:p>
          <a:p>
            <a:pPr marL="0" indent="0">
              <a:buNone/>
            </a:pPr>
            <a:r>
              <a:rPr lang="en-IN" dirty="0"/>
              <a:t>CPA means cost per action</a:t>
            </a:r>
          </a:p>
          <a:p>
            <a:pPr marL="0" indent="0">
              <a:buNone/>
            </a:pPr>
            <a:r>
              <a:rPr lang="en-IN" dirty="0"/>
              <a:t>CTR means Click Through Rate. This is the percentage rate at which people click on your ad banner. </a:t>
            </a:r>
          </a:p>
          <a:p>
            <a:pPr marL="0" indent="0">
              <a:buNone/>
            </a:pPr>
            <a:r>
              <a:rPr lang="en-IN" dirty="0"/>
              <a:t>Number of clicks</a:t>
            </a:r>
          </a:p>
          <a:p>
            <a:pPr marL="0" indent="0">
              <a:buNone/>
            </a:pPr>
            <a:r>
              <a:rPr lang="en-IN" dirty="0"/>
              <a:t>Number of time ad is seen  x 100</a:t>
            </a:r>
          </a:p>
          <a:p>
            <a:pPr marL="0" indent="0">
              <a:buNone/>
            </a:pPr>
            <a:r>
              <a:rPr lang="en-IN" dirty="0"/>
              <a:t>CPL( Cost Per Lead)total cost of online advertisement campaign divided by the number of lead generated.</a:t>
            </a:r>
          </a:p>
          <a:p>
            <a:pPr marL="0" indent="0">
              <a:buNone/>
            </a:pPr>
            <a:r>
              <a:rPr lang="en-IN" dirty="0"/>
              <a:t>CPS( Cost Per Sale)</a:t>
            </a:r>
          </a:p>
        </p:txBody>
      </p:sp>
      <p:cxnSp>
        <p:nvCxnSpPr>
          <p:cNvPr id="5" name="Straight Connector 4">
            <a:extLst>
              <a:ext uri="{FF2B5EF4-FFF2-40B4-BE49-F238E27FC236}">
                <a16:creationId xmlns:a16="http://schemas.microsoft.com/office/drawing/2014/main" id="{4077F5D1-68F1-4121-B55B-11FD4A3906B8}"/>
              </a:ext>
            </a:extLst>
          </p:cNvPr>
          <p:cNvCxnSpPr/>
          <p:nvPr/>
        </p:nvCxnSpPr>
        <p:spPr>
          <a:xfrm>
            <a:off x="1192696" y="4890052"/>
            <a:ext cx="1855304" cy="0"/>
          </a:xfrm>
          <a:prstGeom prst="line">
            <a:avLst/>
          </a:prstGeom>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A4AE63C5-56AB-435D-B036-E855A7B62532}"/>
              </a:ext>
            </a:extLst>
          </p:cNvPr>
          <p:cNvSpPr>
            <a:spLocks noGrp="1"/>
          </p:cNvSpPr>
          <p:nvPr>
            <p:ph type="sldNum" sz="quarter" idx="12"/>
          </p:nvPr>
        </p:nvSpPr>
        <p:spPr/>
        <p:txBody>
          <a:bodyPr/>
          <a:lstStyle/>
          <a:p>
            <a:fld id="{D6DB389E-0E6B-430F-9C1C-7260187C063C}" type="slidenum">
              <a:rPr lang="en-IN" smtClean="0"/>
              <a:t>183</a:t>
            </a:fld>
            <a:endParaRPr lang="en-IN"/>
          </a:p>
        </p:txBody>
      </p:sp>
    </p:spTree>
    <p:extLst>
      <p:ext uri="{BB962C8B-B14F-4D97-AF65-F5344CB8AC3E}">
        <p14:creationId xmlns:p14="http://schemas.microsoft.com/office/powerpoint/2010/main" val="170927964"/>
      </p:ext>
    </p:extLst>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B2EBCF-4A16-49F6-B8E9-DC12E21822B3}"/>
              </a:ext>
            </a:extLst>
          </p:cNvPr>
          <p:cNvSpPr>
            <a:spLocks noGrp="1"/>
          </p:cNvSpPr>
          <p:nvPr>
            <p:ph type="title"/>
          </p:nvPr>
        </p:nvSpPr>
        <p:spPr/>
        <p:txBody>
          <a:bodyPr/>
          <a:lstStyle/>
          <a:p>
            <a:r>
              <a:rPr lang="en-IN" dirty="0"/>
              <a:t>WEB PR AND ONLINE REPUTATION MANAGEMENT</a:t>
            </a:r>
          </a:p>
        </p:txBody>
      </p:sp>
      <p:sp>
        <p:nvSpPr>
          <p:cNvPr id="3" name="Content Placeholder 2">
            <a:extLst>
              <a:ext uri="{FF2B5EF4-FFF2-40B4-BE49-F238E27FC236}">
                <a16:creationId xmlns:a16="http://schemas.microsoft.com/office/drawing/2014/main" id="{61D2045D-310F-4C57-A5A5-7CE3CDE72CCC}"/>
              </a:ext>
            </a:extLst>
          </p:cNvPr>
          <p:cNvSpPr>
            <a:spLocks noGrp="1"/>
          </p:cNvSpPr>
          <p:nvPr>
            <p:ph idx="1"/>
          </p:nvPr>
        </p:nvSpPr>
        <p:spPr/>
        <p:txBody>
          <a:bodyPr/>
          <a:lstStyle/>
          <a:p>
            <a:r>
              <a:rPr lang="en-IN" dirty="0"/>
              <a:t>ORM is a vital component of any PR strategy.</a:t>
            </a:r>
          </a:p>
          <a:p>
            <a:r>
              <a:rPr lang="en-IN" dirty="0"/>
              <a:t>ORM involves monitoring the internet for conversation about their brand and even competitor’s brand.</a:t>
            </a:r>
          </a:p>
          <a:p>
            <a:r>
              <a:rPr lang="en-IN" dirty="0"/>
              <a:t>There are ORM tools available to do the job.</a:t>
            </a:r>
          </a:p>
          <a:p>
            <a:r>
              <a:rPr lang="en-IN" dirty="0"/>
              <a:t>It helps to gain awareness about brand attack and service problem in real time. This helps brand to respond without delay.</a:t>
            </a:r>
          </a:p>
          <a:p>
            <a:r>
              <a:rPr lang="en-IN" dirty="0"/>
              <a:t>Depending on the seriousness of the online attack and the credibility of the source, senior management should be alerted.</a:t>
            </a:r>
          </a:p>
        </p:txBody>
      </p:sp>
      <p:sp>
        <p:nvSpPr>
          <p:cNvPr id="4" name="Slide Number Placeholder 3">
            <a:extLst>
              <a:ext uri="{FF2B5EF4-FFF2-40B4-BE49-F238E27FC236}">
                <a16:creationId xmlns:a16="http://schemas.microsoft.com/office/drawing/2014/main" id="{D8602426-0B2E-42B6-89A1-DDE216B80E62}"/>
              </a:ext>
            </a:extLst>
          </p:cNvPr>
          <p:cNvSpPr>
            <a:spLocks noGrp="1"/>
          </p:cNvSpPr>
          <p:nvPr>
            <p:ph type="sldNum" sz="quarter" idx="12"/>
          </p:nvPr>
        </p:nvSpPr>
        <p:spPr/>
        <p:txBody>
          <a:bodyPr/>
          <a:lstStyle/>
          <a:p>
            <a:fld id="{D6DB389E-0E6B-430F-9C1C-7260187C063C}" type="slidenum">
              <a:rPr lang="en-IN" smtClean="0"/>
              <a:t>184</a:t>
            </a:fld>
            <a:endParaRPr lang="en-IN"/>
          </a:p>
        </p:txBody>
      </p:sp>
    </p:spTree>
    <p:extLst>
      <p:ext uri="{BB962C8B-B14F-4D97-AF65-F5344CB8AC3E}">
        <p14:creationId xmlns:p14="http://schemas.microsoft.com/office/powerpoint/2010/main" val="3367188679"/>
      </p:ext>
    </p:extLst>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4AEA13-F416-448F-B8FD-B65B02247950}"/>
              </a:ext>
            </a:extLst>
          </p:cNvPr>
          <p:cNvSpPr>
            <a:spLocks noGrp="1"/>
          </p:cNvSpPr>
          <p:nvPr>
            <p:ph type="title"/>
          </p:nvPr>
        </p:nvSpPr>
        <p:spPr>
          <a:xfrm>
            <a:off x="1024128" y="0"/>
            <a:ext cx="9720072" cy="1033670"/>
          </a:xfrm>
        </p:spPr>
        <p:txBody>
          <a:bodyPr/>
          <a:lstStyle/>
          <a:p>
            <a:r>
              <a:rPr lang="en-IN" dirty="0"/>
              <a:t>ORM BY MAKING YOUR VOICE HEARD</a:t>
            </a:r>
          </a:p>
        </p:txBody>
      </p:sp>
      <p:sp>
        <p:nvSpPr>
          <p:cNvPr id="3" name="Content Placeholder 2">
            <a:extLst>
              <a:ext uri="{FF2B5EF4-FFF2-40B4-BE49-F238E27FC236}">
                <a16:creationId xmlns:a16="http://schemas.microsoft.com/office/drawing/2014/main" id="{4D98054C-A030-4B1D-B3B4-8C486E6940E6}"/>
              </a:ext>
            </a:extLst>
          </p:cNvPr>
          <p:cNvSpPr>
            <a:spLocks noGrp="1"/>
          </p:cNvSpPr>
          <p:nvPr>
            <p:ph idx="1"/>
          </p:nvPr>
        </p:nvSpPr>
        <p:spPr>
          <a:xfrm>
            <a:off x="1024128" y="795130"/>
            <a:ext cx="9720073" cy="5514230"/>
          </a:xfrm>
        </p:spPr>
        <p:txBody>
          <a:bodyPr/>
          <a:lstStyle/>
          <a:p>
            <a:r>
              <a:rPr lang="en-IN" dirty="0"/>
              <a:t>Why?</a:t>
            </a:r>
          </a:p>
          <a:p>
            <a:r>
              <a:rPr lang="en-IN" dirty="0"/>
              <a:t>To respond to others</a:t>
            </a:r>
          </a:p>
          <a:p>
            <a:r>
              <a:rPr lang="en-IN" dirty="0"/>
              <a:t>To build a voice</a:t>
            </a:r>
          </a:p>
          <a:p>
            <a:r>
              <a:rPr lang="en-IN" dirty="0"/>
              <a:t>How?</a:t>
            </a:r>
          </a:p>
          <a:p>
            <a:r>
              <a:rPr lang="en-IN" b="1" dirty="0"/>
              <a:t>Online Article Syndication</a:t>
            </a:r>
            <a:r>
              <a:rPr lang="en-IN" dirty="0"/>
              <a:t>: contributing articles to online article directories. The article should be broad, informative and not just disguised adverts. With keywords and proper link they are highly useful.</a:t>
            </a:r>
          </a:p>
          <a:p>
            <a:r>
              <a:rPr lang="en-IN" b="1" dirty="0"/>
              <a:t>Online press release: </a:t>
            </a:r>
            <a:r>
              <a:rPr lang="en-IN" dirty="0"/>
              <a:t>Online press release should drive traffic to your site. Press release should also be search engine optimised.</a:t>
            </a:r>
          </a:p>
          <a:p>
            <a:r>
              <a:rPr lang="en-IN" b="1" dirty="0"/>
              <a:t>Featured Article:</a:t>
            </a:r>
          </a:p>
          <a:p>
            <a:r>
              <a:rPr lang="en-IN" b="1" dirty="0"/>
              <a:t>Blogs: being active in blogs and also commenting on other’s blog</a:t>
            </a:r>
          </a:p>
        </p:txBody>
      </p:sp>
      <p:sp>
        <p:nvSpPr>
          <p:cNvPr id="4" name="Slide Number Placeholder 3">
            <a:extLst>
              <a:ext uri="{FF2B5EF4-FFF2-40B4-BE49-F238E27FC236}">
                <a16:creationId xmlns:a16="http://schemas.microsoft.com/office/drawing/2014/main" id="{4EF836D7-7FC3-486D-B08C-5FB95B58C49E}"/>
              </a:ext>
            </a:extLst>
          </p:cNvPr>
          <p:cNvSpPr>
            <a:spLocks noGrp="1"/>
          </p:cNvSpPr>
          <p:nvPr>
            <p:ph type="sldNum" sz="quarter" idx="12"/>
          </p:nvPr>
        </p:nvSpPr>
        <p:spPr/>
        <p:txBody>
          <a:bodyPr/>
          <a:lstStyle/>
          <a:p>
            <a:fld id="{D6DB389E-0E6B-430F-9C1C-7260187C063C}" type="slidenum">
              <a:rPr lang="en-IN" smtClean="0"/>
              <a:t>185</a:t>
            </a:fld>
            <a:endParaRPr lang="en-IN"/>
          </a:p>
        </p:txBody>
      </p:sp>
    </p:spTree>
    <p:extLst>
      <p:ext uri="{BB962C8B-B14F-4D97-AF65-F5344CB8AC3E}">
        <p14:creationId xmlns:p14="http://schemas.microsoft.com/office/powerpoint/2010/main" val="4012051448"/>
      </p:ext>
    </p:extLst>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E61BBB-4DAC-4519-B159-C125A2D64B95}"/>
              </a:ext>
            </a:extLst>
          </p:cNvPr>
          <p:cNvSpPr>
            <a:spLocks noGrp="1"/>
          </p:cNvSpPr>
          <p:nvPr>
            <p:ph type="title"/>
          </p:nvPr>
        </p:nvSpPr>
        <p:spPr/>
        <p:txBody>
          <a:bodyPr/>
          <a:lstStyle/>
          <a:p>
            <a:r>
              <a:rPr lang="en-IN" dirty="0"/>
              <a:t>Social media marketing</a:t>
            </a:r>
          </a:p>
        </p:txBody>
      </p:sp>
      <p:sp>
        <p:nvSpPr>
          <p:cNvPr id="3" name="Content Placeholder 2">
            <a:extLst>
              <a:ext uri="{FF2B5EF4-FFF2-40B4-BE49-F238E27FC236}">
                <a16:creationId xmlns:a16="http://schemas.microsoft.com/office/drawing/2014/main" id="{838DE788-02B1-4F5F-A77F-7B5BF0C754B4}"/>
              </a:ext>
            </a:extLst>
          </p:cNvPr>
          <p:cNvSpPr>
            <a:spLocks noGrp="1"/>
          </p:cNvSpPr>
          <p:nvPr>
            <p:ph idx="1"/>
          </p:nvPr>
        </p:nvSpPr>
        <p:spPr/>
        <p:txBody>
          <a:bodyPr/>
          <a:lstStyle/>
          <a:p>
            <a:r>
              <a:rPr lang="en-IN" dirty="0"/>
              <a:t>It is a form of internet marketing that implements various social media networks in order to achieve marketing communication and branding goals.</a:t>
            </a:r>
          </a:p>
          <a:p>
            <a:r>
              <a:rPr lang="en-IN" dirty="0"/>
              <a:t>Objective of Social Media Marketing:</a:t>
            </a:r>
          </a:p>
          <a:p>
            <a:r>
              <a:rPr lang="en-IN" dirty="0"/>
              <a:t>Increasing website traffic</a:t>
            </a:r>
          </a:p>
          <a:p>
            <a:r>
              <a:rPr lang="en-IN" dirty="0"/>
              <a:t>Building conversions</a:t>
            </a:r>
          </a:p>
          <a:p>
            <a:r>
              <a:rPr lang="en-IN" dirty="0"/>
              <a:t>Raising brand awareness</a:t>
            </a:r>
          </a:p>
          <a:p>
            <a:r>
              <a:rPr lang="en-IN" dirty="0"/>
              <a:t>Creating a brand identity and positive brand association</a:t>
            </a:r>
          </a:p>
          <a:p>
            <a:r>
              <a:rPr lang="en-IN" dirty="0"/>
              <a:t>Improving communication and interaction with key audiences</a:t>
            </a:r>
          </a:p>
        </p:txBody>
      </p:sp>
      <p:sp>
        <p:nvSpPr>
          <p:cNvPr id="4" name="Slide Number Placeholder 3">
            <a:extLst>
              <a:ext uri="{FF2B5EF4-FFF2-40B4-BE49-F238E27FC236}">
                <a16:creationId xmlns:a16="http://schemas.microsoft.com/office/drawing/2014/main" id="{E554583C-48EE-4FD9-8216-FEFE42D7F5DD}"/>
              </a:ext>
            </a:extLst>
          </p:cNvPr>
          <p:cNvSpPr>
            <a:spLocks noGrp="1"/>
          </p:cNvSpPr>
          <p:nvPr>
            <p:ph type="sldNum" sz="quarter" idx="12"/>
          </p:nvPr>
        </p:nvSpPr>
        <p:spPr/>
        <p:txBody>
          <a:bodyPr/>
          <a:lstStyle/>
          <a:p>
            <a:fld id="{D6DB389E-0E6B-430F-9C1C-7260187C063C}" type="slidenum">
              <a:rPr lang="en-IN" smtClean="0"/>
              <a:t>186</a:t>
            </a:fld>
            <a:endParaRPr lang="en-IN"/>
          </a:p>
        </p:txBody>
      </p:sp>
    </p:spTree>
    <p:extLst>
      <p:ext uri="{BB962C8B-B14F-4D97-AF65-F5344CB8AC3E}">
        <p14:creationId xmlns:p14="http://schemas.microsoft.com/office/powerpoint/2010/main" val="2045683795"/>
      </p:ext>
    </p:extLst>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135C4B-A765-40F4-A8B6-E09C415B896C}"/>
              </a:ext>
            </a:extLst>
          </p:cNvPr>
          <p:cNvSpPr>
            <a:spLocks noGrp="1"/>
          </p:cNvSpPr>
          <p:nvPr>
            <p:ph type="title"/>
          </p:nvPr>
        </p:nvSpPr>
        <p:spPr>
          <a:xfrm>
            <a:off x="1024128" y="585216"/>
            <a:ext cx="9720072" cy="766506"/>
          </a:xfrm>
        </p:spPr>
        <p:txBody>
          <a:bodyPr/>
          <a:lstStyle/>
          <a:p>
            <a:r>
              <a:rPr lang="en-IN" dirty="0"/>
              <a:t>Popular social media</a:t>
            </a:r>
          </a:p>
        </p:txBody>
      </p:sp>
      <p:sp>
        <p:nvSpPr>
          <p:cNvPr id="3" name="Content Placeholder 2">
            <a:extLst>
              <a:ext uri="{FF2B5EF4-FFF2-40B4-BE49-F238E27FC236}">
                <a16:creationId xmlns:a16="http://schemas.microsoft.com/office/drawing/2014/main" id="{C7BEDB4B-D791-47ED-9809-3CEA21BD718C}"/>
              </a:ext>
            </a:extLst>
          </p:cNvPr>
          <p:cNvSpPr>
            <a:spLocks noGrp="1"/>
          </p:cNvSpPr>
          <p:nvPr>
            <p:ph idx="1"/>
          </p:nvPr>
        </p:nvSpPr>
        <p:spPr>
          <a:xfrm>
            <a:off x="1024128" y="1351723"/>
            <a:ext cx="9720073" cy="4957638"/>
          </a:xfrm>
        </p:spPr>
        <p:txBody>
          <a:bodyPr>
            <a:normAutofit fontScale="92500" lnSpcReduction="20000"/>
          </a:bodyPr>
          <a:lstStyle/>
          <a:p>
            <a:r>
              <a:rPr lang="en-IN" dirty="0"/>
              <a:t>Meerkat/Periscope</a:t>
            </a:r>
          </a:p>
          <a:p>
            <a:r>
              <a:rPr lang="en-IN" dirty="0"/>
              <a:t>Yahoo Answer</a:t>
            </a:r>
          </a:p>
          <a:p>
            <a:r>
              <a:rPr lang="en-IN" dirty="0"/>
              <a:t>Twitter</a:t>
            </a:r>
          </a:p>
          <a:p>
            <a:r>
              <a:rPr lang="en-IN" dirty="0"/>
              <a:t>Instagram</a:t>
            </a:r>
          </a:p>
          <a:p>
            <a:r>
              <a:rPr lang="en-IN" dirty="0"/>
              <a:t>Pinterest</a:t>
            </a:r>
          </a:p>
          <a:p>
            <a:r>
              <a:rPr lang="en-IN" dirty="0"/>
              <a:t>Google+</a:t>
            </a:r>
          </a:p>
          <a:p>
            <a:r>
              <a:rPr lang="en-IN" dirty="0"/>
              <a:t>Facebook</a:t>
            </a:r>
          </a:p>
          <a:p>
            <a:r>
              <a:rPr lang="en-IN" dirty="0"/>
              <a:t>Reddit</a:t>
            </a:r>
          </a:p>
          <a:p>
            <a:r>
              <a:rPr lang="en-IN" dirty="0" err="1"/>
              <a:t>Linkedin</a:t>
            </a:r>
            <a:endParaRPr lang="en-IN" dirty="0"/>
          </a:p>
          <a:p>
            <a:r>
              <a:rPr lang="en-IN" dirty="0"/>
              <a:t>Snapchat</a:t>
            </a:r>
          </a:p>
          <a:p>
            <a:r>
              <a:rPr lang="en-IN" dirty="0" err="1"/>
              <a:t>Slideshare</a:t>
            </a:r>
            <a:r>
              <a:rPr lang="en-IN" dirty="0"/>
              <a:t> </a:t>
            </a:r>
          </a:p>
          <a:p>
            <a:r>
              <a:rPr lang="en-IN" dirty="0"/>
              <a:t>Blogging, Podcasting and video.</a:t>
            </a:r>
          </a:p>
          <a:p>
            <a:endParaRPr lang="en-IN" dirty="0"/>
          </a:p>
        </p:txBody>
      </p:sp>
      <p:sp>
        <p:nvSpPr>
          <p:cNvPr id="4" name="Slide Number Placeholder 3">
            <a:extLst>
              <a:ext uri="{FF2B5EF4-FFF2-40B4-BE49-F238E27FC236}">
                <a16:creationId xmlns:a16="http://schemas.microsoft.com/office/drawing/2014/main" id="{F55353F0-A7C7-4365-B11F-F4005BDC5865}"/>
              </a:ext>
            </a:extLst>
          </p:cNvPr>
          <p:cNvSpPr>
            <a:spLocks noGrp="1"/>
          </p:cNvSpPr>
          <p:nvPr>
            <p:ph type="sldNum" sz="quarter" idx="12"/>
          </p:nvPr>
        </p:nvSpPr>
        <p:spPr/>
        <p:txBody>
          <a:bodyPr/>
          <a:lstStyle/>
          <a:p>
            <a:fld id="{D6DB389E-0E6B-430F-9C1C-7260187C063C}" type="slidenum">
              <a:rPr lang="en-IN" smtClean="0"/>
              <a:t>187</a:t>
            </a:fld>
            <a:endParaRPr lang="en-IN"/>
          </a:p>
        </p:txBody>
      </p:sp>
    </p:spTree>
    <p:extLst>
      <p:ext uri="{BB962C8B-B14F-4D97-AF65-F5344CB8AC3E}">
        <p14:creationId xmlns:p14="http://schemas.microsoft.com/office/powerpoint/2010/main" val="1045753979"/>
      </p:ext>
    </p:extLst>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50A209-ECB1-4BE1-A985-16B2191E5C3A}"/>
              </a:ext>
            </a:extLst>
          </p:cNvPr>
          <p:cNvSpPr>
            <a:spLocks noGrp="1"/>
          </p:cNvSpPr>
          <p:nvPr>
            <p:ph type="title"/>
          </p:nvPr>
        </p:nvSpPr>
        <p:spPr>
          <a:xfrm>
            <a:off x="1024128" y="585216"/>
            <a:ext cx="9720072" cy="925532"/>
          </a:xfrm>
        </p:spPr>
        <p:txBody>
          <a:bodyPr/>
          <a:lstStyle/>
          <a:p>
            <a:r>
              <a:rPr lang="en-IN" dirty="0"/>
              <a:t>Advantages of social media marketing</a:t>
            </a:r>
          </a:p>
        </p:txBody>
      </p:sp>
      <p:sp>
        <p:nvSpPr>
          <p:cNvPr id="3" name="Content Placeholder 2">
            <a:extLst>
              <a:ext uri="{FF2B5EF4-FFF2-40B4-BE49-F238E27FC236}">
                <a16:creationId xmlns:a16="http://schemas.microsoft.com/office/drawing/2014/main" id="{3A1457C7-4544-4C98-A363-23E78FA1DBAC}"/>
              </a:ext>
            </a:extLst>
          </p:cNvPr>
          <p:cNvSpPr>
            <a:spLocks noGrp="1"/>
          </p:cNvSpPr>
          <p:nvPr>
            <p:ph idx="1"/>
          </p:nvPr>
        </p:nvSpPr>
        <p:spPr>
          <a:xfrm>
            <a:off x="1024128" y="1510748"/>
            <a:ext cx="9720073" cy="4798612"/>
          </a:xfrm>
        </p:spPr>
        <p:txBody>
          <a:bodyPr/>
          <a:lstStyle/>
          <a:p>
            <a:r>
              <a:rPr lang="en-IN" sz="4000" dirty="0"/>
              <a:t>Large audience</a:t>
            </a:r>
          </a:p>
          <a:p>
            <a:r>
              <a:rPr lang="en-IN" sz="4000" dirty="0"/>
              <a:t>Free to create</a:t>
            </a:r>
          </a:p>
          <a:p>
            <a:r>
              <a:rPr lang="en-IN" sz="4000" dirty="0"/>
              <a:t>Encourages sharing</a:t>
            </a:r>
          </a:p>
          <a:p>
            <a:r>
              <a:rPr lang="en-IN" sz="4000" dirty="0"/>
              <a:t>Increases brand loyalty</a:t>
            </a:r>
          </a:p>
          <a:p>
            <a:r>
              <a:rPr lang="en-IN" sz="4000" dirty="0"/>
              <a:t>Uncover valuable insight</a:t>
            </a:r>
          </a:p>
          <a:p>
            <a:endParaRPr lang="en-IN" dirty="0"/>
          </a:p>
        </p:txBody>
      </p:sp>
      <p:sp>
        <p:nvSpPr>
          <p:cNvPr id="4" name="Slide Number Placeholder 3">
            <a:extLst>
              <a:ext uri="{FF2B5EF4-FFF2-40B4-BE49-F238E27FC236}">
                <a16:creationId xmlns:a16="http://schemas.microsoft.com/office/drawing/2014/main" id="{54E02863-6BFA-4872-9F66-4C2AA358AD3F}"/>
              </a:ext>
            </a:extLst>
          </p:cNvPr>
          <p:cNvSpPr>
            <a:spLocks noGrp="1"/>
          </p:cNvSpPr>
          <p:nvPr>
            <p:ph type="sldNum" sz="quarter" idx="12"/>
          </p:nvPr>
        </p:nvSpPr>
        <p:spPr/>
        <p:txBody>
          <a:bodyPr/>
          <a:lstStyle/>
          <a:p>
            <a:fld id="{D6DB389E-0E6B-430F-9C1C-7260187C063C}" type="slidenum">
              <a:rPr lang="en-IN" smtClean="0"/>
              <a:t>188</a:t>
            </a:fld>
            <a:endParaRPr lang="en-IN"/>
          </a:p>
        </p:txBody>
      </p:sp>
    </p:spTree>
    <p:extLst>
      <p:ext uri="{BB962C8B-B14F-4D97-AF65-F5344CB8AC3E}">
        <p14:creationId xmlns:p14="http://schemas.microsoft.com/office/powerpoint/2010/main" val="3791460191"/>
      </p:ext>
    </p:extLst>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7C9E7-710F-4F9E-879D-3124E20E435C}"/>
              </a:ext>
            </a:extLst>
          </p:cNvPr>
          <p:cNvSpPr>
            <a:spLocks noGrp="1"/>
          </p:cNvSpPr>
          <p:nvPr>
            <p:ph type="title"/>
          </p:nvPr>
        </p:nvSpPr>
        <p:spPr/>
        <p:txBody>
          <a:bodyPr/>
          <a:lstStyle/>
          <a:p>
            <a:r>
              <a:rPr lang="en-IN" dirty="0"/>
              <a:t>Disadvantages of social media marketing</a:t>
            </a:r>
          </a:p>
        </p:txBody>
      </p:sp>
      <p:sp>
        <p:nvSpPr>
          <p:cNvPr id="3" name="Content Placeholder 2">
            <a:extLst>
              <a:ext uri="{FF2B5EF4-FFF2-40B4-BE49-F238E27FC236}">
                <a16:creationId xmlns:a16="http://schemas.microsoft.com/office/drawing/2014/main" id="{087AB351-CB24-4223-ADCF-5C1CBAD95E0B}"/>
              </a:ext>
            </a:extLst>
          </p:cNvPr>
          <p:cNvSpPr>
            <a:spLocks noGrp="1"/>
          </p:cNvSpPr>
          <p:nvPr>
            <p:ph idx="1"/>
          </p:nvPr>
        </p:nvSpPr>
        <p:spPr/>
        <p:txBody>
          <a:bodyPr>
            <a:normAutofit/>
          </a:bodyPr>
          <a:lstStyle/>
          <a:p>
            <a:r>
              <a:rPr lang="en-IN" sz="4000" dirty="0"/>
              <a:t>Negative feedback</a:t>
            </a:r>
          </a:p>
          <a:p>
            <a:r>
              <a:rPr lang="en-IN" sz="4000" dirty="0"/>
              <a:t>Potential for embarrassment</a:t>
            </a:r>
          </a:p>
          <a:p>
            <a:r>
              <a:rPr lang="en-IN" sz="4000" dirty="0"/>
              <a:t>Time intensive</a:t>
            </a:r>
          </a:p>
        </p:txBody>
      </p:sp>
      <p:sp>
        <p:nvSpPr>
          <p:cNvPr id="4" name="Slide Number Placeholder 3">
            <a:extLst>
              <a:ext uri="{FF2B5EF4-FFF2-40B4-BE49-F238E27FC236}">
                <a16:creationId xmlns:a16="http://schemas.microsoft.com/office/drawing/2014/main" id="{BB9A31AA-64DE-4C73-BEA8-FA413546A716}"/>
              </a:ext>
            </a:extLst>
          </p:cNvPr>
          <p:cNvSpPr>
            <a:spLocks noGrp="1"/>
          </p:cNvSpPr>
          <p:nvPr>
            <p:ph type="sldNum" sz="quarter" idx="12"/>
          </p:nvPr>
        </p:nvSpPr>
        <p:spPr/>
        <p:txBody>
          <a:bodyPr/>
          <a:lstStyle/>
          <a:p>
            <a:fld id="{D6DB389E-0E6B-430F-9C1C-7260187C063C}" type="slidenum">
              <a:rPr lang="en-IN" smtClean="0"/>
              <a:t>189</a:t>
            </a:fld>
            <a:endParaRPr lang="en-IN"/>
          </a:p>
        </p:txBody>
      </p:sp>
    </p:spTree>
    <p:extLst>
      <p:ext uri="{BB962C8B-B14F-4D97-AF65-F5344CB8AC3E}">
        <p14:creationId xmlns:p14="http://schemas.microsoft.com/office/powerpoint/2010/main" val="28547067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0B8EE1-BA6F-46C8-A4A9-256BA52EBF1A}"/>
              </a:ext>
            </a:extLst>
          </p:cNvPr>
          <p:cNvSpPr>
            <a:spLocks noGrp="1"/>
          </p:cNvSpPr>
          <p:nvPr>
            <p:ph type="title"/>
          </p:nvPr>
        </p:nvSpPr>
        <p:spPr/>
        <p:txBody>
          <a:bodyPr/>
          <a:lstStyle/>
          <a:p>
            <a:r>
              <a:rPr lang="en-IN" dirty="0"/>
              <a:t>disadvantages</a:t>
            </a:r>
          </a:p>
        </p:txBody>
      </p:sp>
      <p:sp>
        <p:nvSpPr>
          <p:cNvPr id="3" name="Content Placeholder 2">
            <a:extLst>
              <a:ext uri="{FF2B5EF4-FFF2-40B4-BE49-F238E27FC236}">
                <a16:creationId xmlns:a16="http://schemas.microsoft.com/office/drawing/2014/main" id="{AC0C1562-6C50-48E9-A954-15713D0C783C}"/>
              </a:ext>
            </a:extLst>
          </p:cNvPr>
          <p:cNvSpPr>
            <a:spLocks noGrp="1"/>
          </p:cNvSpPr>
          <p:nvPr>
            <p:ph idx="1"/>
          </p:nvPr>
        </p:nvSpPr>
        <p:spPr/>
        <p:txBody>
          <a:bodyPr>
            <a:normAutofit/>
          </a:bodyPr>
          <a:lstStyle/>
          <a:p>
            <a:pPr>
              <a:buFont typeface="Wingdings" panose="05000000000000000000" pitchFamily="2" charset="2"/>
              <a:buChar char="Ø"/>
            </a:pPr>
            <a:r>
              <a:rPr lang="en-IN" sz="3200" dirty="0"/>
              <a:t>Owner has to protect their own digital certificate</a:t>
            </a:r>
          </a:p>
          <a:p>
            <a:pPr>
              <a:buFont typeface="Wingdings" panose="05000000000000000000" pitchFamily="2" charset="2"/>
              <a:buChar char="Ø"/>
            </a:pPr>
            <a:r>
              <a:rPr lang="en-IN" sz="3200" dirty="0"/>
              <a:t>If the owner walks away from his computer, others can gain access to it and use his digital certificate to execute unauthorised business.</a:t>
            </a:r>
          </a:p>
          <a:p>
            <a:pPr>
              <a:buFont typeface="Wingdings" panose="05000000000000000000" pitchFamily="2" charset="2"/>
              <a:buChar char="Ø"/>
            </a:pPr>
            <a:r>
              <a:rPr lang="en-IN" sz="3200" dirty="0"/>
              <a:t>These vulnerabilities are addressed today by combining them with biometric technology as that confirms the actual identity of the sender rather than the computer.</a:t>
            </a:r>
          </a:p>
        </p:txBody>
      </p:sp>
      <p:sp>
        <p:nvSpPr>
          <p:cNvPr id="4" name="Slide Number Placeholder 3">
            <a:extLst>
              <a:ext uri="{FF2B5EF4-FFF2-40B4-BE49-F238E27FC236}">
                <a16:creationId xmlns:a16="http://schemas.microsoft.com/office/drawing/2014/main" id="{1BB21C5F-8487-438C-9DB9-6862AC175299}"/>
              </a:ext>
            </a:extLst>
          </p:cNvPr>
          <p:cNvSpPr>
            <a:spLocks noGrp="1"/>
          </p:cNvSpPr>
          <p:nvPr>
            <p:ph type="sldNum" sz="quarter" idx="12"/>
          </p:nvPr>
        </p:nvSpPr>
        <p:spPr/>
        <p:txBody>
          <a:bodyPr/>
          <a:lstStyle/>
          <a:p>
            <a:fld id="{D6DB389E-0E6B-430F-9C1C-7260187C063C}" type="slidenum">
              <a:rPr lang="en-IN" smtClean="0"/>
              <a:t>19</a:t>
            </a:fld>
            <a:endParaRPr lang="en-IN"/>
          </a:p>
        </p:txBody>
      </p:sp>
    </p:spTree>
    <p:extLst>
      <p:ext uri="{BB962C8B-B14F-4D97-AF65-F5344CB8AC3E}">
        <p14:creationId xmlns:p14="http://schemas.microsoft.com/office/powerpoint/2010/main" val="1906419552"/>
      </p:ext>
    </p:extLst>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54424-7692-4CD3-A98D-9EC0268F18B5}"/>
              </a:ext>
            </a:extLst>
          </p:cNvPr>
          <p:cNvSpPr>
            <a:spLocks noGrp="1"/>
          </p:cNvSpPr>
          <p:nvPr>
            <p:ph type="title"/>
          </p:nvPr>
        </p:nvSpPr>
        <p:spPr/>
        <p:txBody>
          <a:bodyPr/>
          <a:lstStyle/>
          <a:p>
            <a:r>
              <a:rPr lang="en-IN" dirty="0"/>
              <a:t>DISPLAY ADVERTISING</a:t>
            </a:r>
          </a:p>
        </p:txBody>
      </p:sp>
      <p:sp>
        <p:nvSpPr>
          <p:cNvPr id="3" name="Content Placeholder 2">
            <a:extLst>
              <a:ext uri="{FF2B5EF4-FFF2-40B4-BE49-F238E27FC236}">
                <a16:creationId xmlns:a16="http://schemas.microsoft.com/office/drawing/2014/main" id="{DBC95CB9-4E59-4104-A92C-B7EF8A787521}"/>
              </a:ext>
            </a:extLst>
          </p:cNvPr>
          <p:cNvSpPr>
            <a:spLocks noGrp="1"/>
          </p:cNvSpPr>
          <p:nvPr>
            <p:ph idx="1"/>
          </p:nvPr>
        </p:nvSpPr>
        <p:spPr/>
        <p:txBody>
          <a:bodyPr/>
          <a:lstStyle/>
          <a:p>
            <a:r>
              <a:rPr lang="en-IN" dirty="0"/>
              <a:t>It is also known as banner advertising. It refers to advertisement that incorporates text, logos, pictures or images positioned on a website or search engine.</a:t>
            </a:r>
          </a:p>
          <a:p>
            <a:r>
              <a:rPr lang="en-IN" dirty="0"/>
              <a:t>It is not very expensive. It is proportional to the size and placement on host site.</a:t>
            </a:r>
          </a:p>
          <a:p>
            <a:r>
              <a:rPr lang="en-IN" dirty="0"/>
              <a:t>Dynamic display ad is also referred to as dynamic creatives or dynamic banners. They are not pre programmed with fixed content.</a:t>
            </a:r>
          </a:p>
          <a:p>
            <a:r>
              <a:rPr lang="en-IN" dirty="0"/>
              <a:t>They are also called targeted advertising as they changes on the basis of users activity.</a:t>
            </a:r>
          </a:p>
          <a:p>
            <a:r>
              <a:rPr lang="en-IN" dirty="0"/>
              <a:t>By using signals from each user’s data Dynamic Display Ad can determine the most relevant products and offers for each person</a:t>
            </a:r>
          </a:p>
          <a:p>
            <a:endParaRPr lang="en-IN" dirty="0"/>
          </a:p>
          <a:p>
            <a:endParaRPr lang="en-IN" dirty="0"/>
          </a:p>
        </p:txBody>
      </p:sp>
      <p:sp>
        <p:nvSpPr>
          <p:cNvPr id="4" name="Slide Number Placeholder 3">
            <a:extLst>
              <a:ext uri="{FF2B5EF4-FFF2-40B4-BE49-F238E27FC236}">
                <a16:creationId xmlns:a16="http://schemas.microsoft.com/office/drawing/2014/main" id="{02151A38-5ADE-446E-B242-CAB727412863}"/>
              </a:ext>
            </a:extLst>
          </p:cNvPr>
          <p:cNvSpPr>
            <a:spLocks noGrp="1"/>
          </p:cNvSpPr>
          <p:nvPr>
            <p:ph type="sldNum" sz="quarter" idx="12"/>
          </p:nvPr>
        </p:nvSpPr>
        <p:spPr/>
        <p:txBody>
          <a:bodyPr/>
          <a:lstStyle/>
          <a:p>
            <a:fld id="{D6DB389E-0E6B-430F-9C1C-7260187C063C}" type="slidenum">
              <a:rPr lang="en-IN" smtClean="0"/>
              <a:t>190</a:t>
            </a:fld>
            <a:endParaRPr lang="en-IN"/>
          </a:p>
        </p:txBody>
      </p:sp>
    </p:spTree>
    <p:extLst>
      <p:ext uri="{BB962C8B-B14F-4D97-AF65-F5344CB8AC3E}">
        <p14:creationId xmlns:p14="http://schemas.microsoft.com/office/powerpoint/2010/main" val="187882587"/>
      </p:ext>
    </p:extLst>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69AC06-6CB1-4E24-A8BE-5C47D46D9D4B}"/>
              </a:ext>
            </a:extLst>
          </p:cNvPr>
          <p:cNvSpPr>
            <a:spLocks noGrp="1"/>
          </p:cNvSpPr>
          <p:nvPr>
            <p:ph type="title"/>
          </p:nvPr>
        </p:nvSpPr>
        <p:spPr/>
        <p:txBody>
          <a:bodyPr/>
          <a:lstStyle/>
          <a:p>
            <a:r>
              <a:rPr lang="en-IN" dirty="0"/>
              <a:t>Who benefits from dynamic display ad</a:t>
            </a:r>
          </a:p>
        </p:txBody>
      </p:sp>
      <p:sp>
        <p:nvSpPr>
          <p:cNvPr id="3" name="Content Placeholder 2">
            <a:extLst>
              <a:ext uri="{FF2B5EF4-FFF2-40B4-BE49-F238E27FC236}">
                <a16:creationId xmlns:a16="http://schemas.microsoft.com/office/drawing/2014/main" id="{5399B2D1-6E6B-4F1A-A195-80EBD4E2D8DE}"/>
              </a:ext>
            </a:extLst>
          </p:cNvPr>
          <p:cNvSpPr>
            <a:spLocks noGrp="1"/>
          </p:cNvSpPr>
          <p:nvPr>
            <p:ph idx="1"/>
          </p:nvPr>
        </p:nvSpPr>
        <p:spPr/>
        <p:txBody>
          <a:bodyPr>
            <a:normAutofit/>
          </a:bodyPr>
          <a:lstStyle/>
          <a:p>
            <a:r>
              <a:rPr lang="en-IN" sz="3200" dirty="0"/>
              <a:t>Businesses with lots of product</a:t>
            </a:r>
          </a:p>
          <a:p>
            <a:r>
              <a:rPr lang="en-IN" sz="3200" dirty="0"/>
              <a:t>Businesses that update product a lot</a:t>
            </a:r>
          </a:p>
          <a:p>
            <a:r>
              <a:rPr lang="en-IN" sz="3200" dirty="0"/>
              <a:t>Businesses with direct competition</a:t>
            </a:r>
          </a:p>
        </p:txBody>
      </p:sp>
      <p:sp>
        <p:nvSpPr>
          <p:cNvPr id="4" name="Slide Number Placeholder 3">
            <a:extLst>
              <a:ext uri="{FF2B5EF4-FFF2-40B4-BE49-F238E27FC236}">
                <a16:creationId xmlns:a16="http://schemas.microsoft.com/office/drawing/2014/main" id="{224F4E6B-EA4E-4D05-8DAC-735F73B44337}"/>
              </a:ext>
            </a:extLst>
          </p:cNvPr>
          <p:cNvSpPr>
            <a:spLocks noGrp="1"/>
          </p:cNvSpPr>
          <p:nvPr>
            <p:ph type="sldNum" sz="quarter" idx="12"/>
          </p:nvPr>
        </p:nvSpPr>
        <p:spPr/>
        <p:txBody>
          <a:bodyPr/>
          <a:lstStyle/>
          <a:p>
            <a:fld id="{D6DB389E-0E6B-430F-9C1C-7260187C063C}" type="slidenum">
              <a:rPr lang="en-IN" smtClean="0"/>
              <a:t>191</a:t>
            </a:fld>
            <a:endParaRPr lang="en-IN"/>
          </a:p>
        </p:txBody>
      </p:sp>
    </p:spTree>
    <p:extLst>
      <p:ext uri="{BB962C8B-B14F-4D97-AF65-F5344CB8AC3E}">
        <p14:creationId xmlns:p14="http://schemas.microsoft.com/office/powerpoint/2010/main" val="3535340241"/>
      </p:ext>
    </p:extLst>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754ABE-0E2A-4420-9880-2FC810D027E0}"/>
              </a:ext>
            </a:extLst>
          </p:cNvPr>
          <p:cNvSpPr>
            <a:spLocks noGrp="1"/>
          </p:cNvSpPr>
          <p:nvPr>
            <p:ph type="title"/>
          </p:nvPr>
        </p:nvSpPr>
        <p:spPr/>
        <p:txBody>
          <a:bodyPr/>
          <a:lstStyle/>
          <a:p>
            <a:r>
              <a:rPr lang="en-IN" dirty="0"/>
              <a:t>Web banner</a:t>
            </a:r>
          </a:p>
        </p:txBody>
      </p:sp>
      <p:sp>
        <p:nvSpPr>
          <p:cNvPr id="3" name="Content Placeholder 2">
            <a:extLst>
              <a:ext uri="{FF2B5EF4-FFF2-40B4-BE49-F238E27FC236}">
                <a16:creationId xmlns:a16="http://schemas.microsoft.com/office/drawing/2014/main" id="{7B40B6DF-12E8-450D-8BBF-0D22BEA2B391}"/>
              </a:ext>
            </a:extLst>
          </p:cNvPr>
          <p:cNvSpPr>
            <a:spLocks noGrp="1"/>
          </p:cNvSpPr>
          <p:nvPr>
            <p:ph idx="1"/>
          </p:nvPr>
        </p:nvSpPr>
        <p:spPr/>
        <p:txBody>
          <a:bodyPr/>
          <a:lstStyle/>
          <a:p>
            <a:r>
              <a:rPr lang="en-IN" dirty="0"/>
              <a:t>It is a form of advertising used online.</a:t>
            </a:r>
          </a:p>
          <a:p>
            <a:r>
              <a:rPr lang="en-IN" dirty="0"/>
              <a:t>The size of web banner depends on where you are placing the banner.</a:t>
            </a:r>
          </a:p>
          <a:p>
            <a:r>
              <a:rPr lang="en-IN" dirty="0"/>
              <a:t>Since internet users are annoyed with web banner they have come out with ad blockers.</a:t>
            </a:r>
          </a:p>
          <a:p>
            <a:r>
              <a:rPr lang="en-IN" dirty="0"/>
              <a:t>There are two types of web banner. Static and Animated. Better animated banner can be made using flash technology.</a:t>
            </a:r>
          </a:p>
          <a:p>
            <a:r>
              <a:rPr lang="en-IN" dirty="0"/>
              <a:t>Flash banner result in high CTR. It can create smooth animation and special effect can be developed in Flash. Even though Flash involve lots of animation it occupy much lesser space. This is due to inherent nature of Flash which is a vector based program.</a:t>
            </a:r>
          </a:p>
          <a:p>
            <a:r>
              <a:rPr lang="en-IN" dirty="0"/>
              <a:t>Flash banners are interactive responding to mouse clicks and mouse over. </a:t>
            </a:r>
          </a:p>
        </p:txBody>
      </p:sp>
      <p:sp>
        <p:nvSpPr>
          <p:cNvPr id="4" name="Slide Number Placeholder 3">
            <a:extLst>
              <a:ext uri="{FF2B5EF4-FFF2-40B4-BE49-F238E27FC236}">
                <a16:creationId xmlns:a16="http://schemas.microsoft.com/office/drawing/2014/main" id="{8431D0A1-A4E3-4475-8440-AAA427401F7A}"/>
              </a:ext>
            </a:extLst>
          </p:cNvPr>
          <p:cNvSpPr>
            <a:spLocks noGrp="1"/>
          </p:cNvSpPr>
          <p:nvPr>
            <p:ph type="sldNum" sz="quarter" idx="12"/>
          </p:nvPr>
        </p:nvSpPr>
        <p:spPr/>
        <p:txBody>
          <a:bodyPr/>
          <a:lstStyle/>
          <a:p>
            <a:fld id="{D6DB389E-0E6B-430F-9C1C-7260187C063C}" type="slidenum">
              <a:rPr lang="en-IN" smtClean="0"/>
              <a:t>192</a:t>
            </a:fld>
            <a:endParaRPr lang="en-IN"/>
          </a:p>
        </p:txBody>
      </p:sp>
    </p:spTree>
    <p:extLst>
      <p:ext uri="{BB962C8B-B14F-4D97-AF65-F5344CB8AC3E}">
        <p14:creationId xmlns:p14="http://schemas.microsoft.com/office/powerpoint/2010/main" val="1835750892"/>
      </p:ext>
    </p:extLst>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557BB9D-B38F-4A4C-AF45-EE489E5F344E}"/>
              </a:ext>
            </a:extLst>
          </p:cNvPr>
          <p:cNvPicPr>
            <a:picLocks noChangeAspect="1"/>
          </p:cNvPicPr>
          <p:nvPr/>
        </p:nvPicPr>
        <p:blipFill>
          <a:blip r:embed="rId2"/>
          <a:stretch>
            <a:fillRect/>
          </a:stretch>
        </p:blipFill>
        <p:spPr>
          <a:xfrm>
            <a:off x="1266203" y="348698"/>
            <a:ext cx="5286375" cy="2476500"/>
          </a:xfrm>
          <a:prstGeom prst="rect">
            <a:avLst/>
          </a:prstGeom>
        </p:spPr>
      </p:pic>
      <p:pic>
        <p:nvPicPr>
          <p:cNvPr id="3" name="Picture 2">
            <a:extLst>
              <a:ext uri="{FF2B5EF4-FFF2-40B4-BE49-F238E27FC236}">
                <a16:creationId xmlns:a16="http://schemas.microsoft.com/office/drawing/2014/main" id="{B0AEF6FC-F293-4700-B012-FD0510A0E99D}"/>
              </a:ext>
            </a:extLst>
          </p:cNvPr>
          <p:cNvPicPr>
            <a:picLocks noChangeAspect="1"/>
          </p:cNvPicPr>
          <p:nvPr/>
        </p:nvPicPr>
        <p:blipFill>
          <a:blip r:embed="rId3"/>
          <a:stretch>
            <a:fillRect/>
          </a:stretch>
        </p:blipFill>
        <p:spPr>
          <a:xfrm>
            <a:off x="5062745" y="3011556"/>
            <a:ext cx="5962650" cy="3352800"/>
          </a:xfrm>
          <a:prstGeom prst="rect">
            <a:avLst/>
          </a:prstGeom>
        </p:spPr>
      </p:pic>
      <p:sp>
        <p:nvSpPr>
          <p:cNvPr id="4" name="Slide Number Placeholder 3">
            <a:extLst>
              <a:ext uri="{FF2B5EF4-FFF2-40B4-BE49-F238E27FC236}">
                <a16:creationId xmlns:a16="http://schemas.microsoft.com/office/drawing/2014/main" id="{29B1FB4C-A259-4777-9448-1B78344A5EF1}"/>
              </a:ext>
            </a:extLst>
          </p:cNvPr>
          <p:cNvSpPr>
            <a:spLocks noGrp="1"/>
          </p:cNvSpPr>
          <p:nvPr>
            <p:ph type="sldNum" sz="quarter" idx="12"/>
          </p:nvPr>
        </p:nvSpPr>
        <p:spPr/>
        <p:txBody>
          <a:bodyPr/>
          <a:lstStyle/>
          <a:p>
            <a:fld id="{D6DB389E-0E6B-430F-9C1C-7260187C063C}" type="slidenum">
              <a:rPr lang="en-IN" smtClean="0"/>
              <a:t>193</a:t>
            </a:fld>
            <a:endParaRPr lang="en-IN"/>
          </a:p>
        </p:txBody>
      </p:sp>
    </p:spTree>
    <p:extLst>
      <p:ext uri="{BB962C8B-B14F-4D97-AF65-F5344CB8AC3E}">
        <p14:creationId xmlns:p14="http://schemas.microsoft.com/office/powerpoint/2010/main" val="3566439609"/>
      </p:ext>
    </p:extLst>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CA2E8D-2C2F-4340-A50E-F44966FCF0BD}"/>
              </a:ext>
            </a:extLst>
          </p:cNvPr>
          <p:cNvSpPr>
            <a:spLocks noGrp="1"/>
          </p:cNvSpPr>
          <p:nvPr>
            <p:ph type="title"/>
          </p:nvPr>
        </p:nvSpPr>
        <p:spPr/>
        <p:txBody>
          <a:bodyPr/>
          <a:lstStyle/>
          <a:p>
            <a:r>
              <a:rPr lang="en-IN" dirty="0"/>
              <a:t>Continued…</a:t>
            </a:r>
          </a:p>
        </p:txBody>
      </p:sp>
      <p:sp>
        <p:nvSpPr>
          <p:cNvPr id="3" name="Content Placeholder 2">
            <a:extLst>
              <a:ext uri="{FF2B5EF4-FFF2-40B4-BE49-F238E27FC236}">
                <a16:creationId xmlns:a16="http://schemas.microsoft.com/office/drawing/2014/main" id="{3DFDE481-E455-4900-BBC6-26C6EEC2A94D}"/>
              </a:ext>
            </a:extLst>
          </p:cNvPr>
          <p:cNvSpPr>
            <a:spLocks noGrp="1"/>
          </p:cNvSpPr>
          <p:nvPr>
            <p:ph idx="1"/>
          </p:nvPr>
        </p:nvSpPr>
        <p:spPr/>
        <p:txBody>
          <a:bodyPr>
            <a:normAutofit/>
          </a:bodyPr>
          <a:lstStyle/>
          <a:p>
            <a:r>
              <a:rPr lang="en-IN" sz="3200" dirty="0"/>
              <a:t>Composite banner contain graphic element and HTML CODE.  HTML code are embedded in such composite banner to bring interactivity.</a:t>
            </a:r>
          </a:p>
        </p:txBody>
      </p:sp>
      <p:sp>
        <p:nvSpPr>
          <p:cNvPr id="4" name="Slide Number Placeholder 3">
            <a:extLst>
              <a:ext uri="{FF2B5EF4-FFF2-40B4-BE49-F238E27FC236}">
                <a16:creationId xmlns:a16="http://schemas.microsoft.com/office/drawing/2014/main" id="{E67610F9-9CD7-4D2E-BE1F-3B54470DE1E8}"/>
              </a:ext>
            </a:extLst>
          </p:cNvPr>
          <p:cNvSpPr>
            <a:spLocks noGrp="1"/>
          </p:cNvSpPr>
          <p:nvPr>
            <p:ph type="sldNum" sz="quarter" idx="12"/>
          </p:nvPr>
        </p:nvSpPr>
        <p:spPr/>
        <p:txBody>
          <a:bodyPr/>
          <a:lstStyle/>
          <a:p>
            <a:fld id="{D6DB389E-0E6B-430F-9C1C-7260187C063C}" type="slidenum">
              <a:rPr lang="en-IN" smtClean="0"/>
              <a:t>194</a:t>
            </a:fld>
            <a:endParaRPr lang="en-IN"/>
          </a:p>
        </p:txBody>
      </p:sp>
    </p:spTree>
    <p:extLst>
      <p:ext uri="{BB962C8B-B14F-4D97-AF65-F5344CB8AC3E}">
        <p14:creationId xmlns:p14="http://schemas.microsoft.com/office/powerpoint/2010/main" val="3538553434"/>
      </p:ext>
    </p:extLst>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C1B43-0250-4169-982F-CD369F8CF23B}"/>
              </a:ext>
            </a:extLst>
          </p:cNvPr>
          <p:cNvSpPr>
            <a:spLocks noGrp="1"/>
          </p:cNvSpPr>
          <p:nvPr>
            <p:ph type="title"/>
          </p:nvPr>
        </p:nvSpPr>
        <p:spPr/>
        <p:txBody>
          <a:bodyPr/>
          <a:lstStyle/>
          <a:p>
            <a:r>
              <a:rPr lang="en-IN" dirty="0"/>
              <a:t>Web analytics</a:t>
            </a:r>
          </a:p>
        </p:txBody>
      </p:sp>
      <p:sp>
        <p:nvSpPr>
          <p:cNvPr id="3" name="Content Placeholder 2">
            <a:extLst>
              <a:ext uri="{FF2B5EF4-FFF2-40B4-BE49-F238E27FC236}">
                <a16:creationId xmlns:a16="http://schemas.microsoft.com/office/drawing/2014/main" id="{29653688-6726-4A9F-B1EA-8A9A3A4E25CD}"/>
              </a:ext>
            </a:extLst>
          </p:cNvPr>
          <p:cNvSpPr>
            <a:spLocks noGrp="1"/>
          </p:cNvSpPr>
          <p:nvPr>
            <p:ph idx="1"/>
          </p:nvPr>
        </p:nvSpPr>
        <p:spPr/>
        <p:txBody>
          <a:bodyPr/>
          <a:lstStyle/>
          <a:p>
            <a:r>
              <a:rPr lang="en-IN" dirty="0"/>
              <a:t>Web Analytics is the measurement, collection, analysis and reporting of web data to understand and optimise web usage.</a:t>
            </a:r>
          </a:p>
          <a:p>
            <a:r>
              <a:rPr lang="en-IN" dirty="0"/>
              <a:t>It is essentially the study of website visitor behaviour.</a:t>
            </a:r>
          </a:p>
          <a:p>
            <a:r>
              <a:rPr lang="en-IN" dirty="0"/>
              <a:t>Information gathered from web analytics is used to maximise revenues from pay per click advertising, improve click through on email campaign or even increase your search engine ranking.</a:t>
            </a:r>
          </a:p>
          <a:p>
            <a:r>
              <a:rPr lang="en-IN" dirty="0"/>
              <a:t>Web analytics monitors traffic and can show who the visitors are, where they came from, what they did on site, how long they were in the site.</a:t>
            </a:r>
          </a:p>
          <a:p>
            <a:r>
              <a:rPr lang="en-IN" dirty="0"/>
              <a:t>Benefit of Web Analytics is having information to take better decision about the site.</a:t>
            </a:r>
          </a:p>
        </p:txBody>
      </p:sp>
      <p:sp>
        <p:nvSpPr>
          <p:cNvPr id="4" name="Slide Number Placeholder 3">
            <a:extLst>
              <a:ext uri="{FF2B5EF4-FFF2-40B4-BE49-F238E27FC236}">
                <a16:creationId xmlns:a16="http://schemas.microsoft.com/office/drawing/2014/main" id="{CECFCB8B-F19E-411A-8956-9831651425B2}"/>
              </a:ext>
            </a:extLst>
          </p:cNvPr>
          <p:cNvSpPr>
            <a:spLocks noGrp="1"/>
          </p:cNvSpPr>
          <p:nvPr>
            <p:ph type="sldNum" sz="quarter" idx="12"/>
          </p:nvPr>
        </p:nvSpPr>
        <p:spPr/>
        <p:txBody>
          <a:bodyPr/>
          <a:lstStyle/>
          <a:p>
            <a:fld id="{D6DB389E-0E6B-430F-9C1C-7260187C063C}" type="slidenum">
              <a:rPr lang="en-IN" smtClean="0"/>
              <a:t>195</a:t>
            </a:fld>
            <a:endParaRPr lang="en-IN"/>
          </a:p>
        </p:txBody>
      </p:sp>
    </p:spTree>
    <p:extLst>
      <p:ext uri="{BB962C8B-B14F-4D97-AF65-F5344CB8AC3E}">
        <p14:creationId xmlns:p14="http://schemas.microsoft.com/office/powerpoint/2010/main" val="3142971005"/>
      </p:ext>
    </p:extLst>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5A6B19B-77CF-4892-BD21-1A85859716A5}"/>
              </a:ext>
            </a:extLst>
          </p:cNvPr>
          <p:cNvPicPr>
            <a:picLocks noChangeAspect="1"/>
          </p:cNvPicPr>
          <p:nvPr/>
        </p:nvPicPr>
        <p:blipFill>
          <a:blip r:embed="rId2"/>
          <a:stretch>
            <a:fillRect/>
          </a:stretch>
        </p:blipFill>
        <p:spPr>
          <a:xfrm>
            <a:off x="437322" y="159026"/>
            <a:ext cx="10959547" cy="6698974"/>
          </a:xfrm>
          <a:prstGeom prst="rect">
            <a:avLst/>
          </a:prstGeom>
        </p:spPr>
      </p:pic>
      <p:sp>
        <p:nvSpPr>
          <p:cNvPr id="3" name="Slide Number Placeholder 2">
            <a:extLst>
              <a:ext uri="{FF2B5EF4-FFF2-40B4-BE49-F238E27FC236}">
                <a16:creationId xmlns:a16="http://schemas.microsoft.com/office/drawing/2014/main" id="{80A4EC2E-296C-4D23-AABC-616FE14D4095}"/>
              </a:ext>
            </a:extLst>
          </p:cNvPr>
          <p:cNvSpPr>
            <a:spLocks noGrp="1"/>
          </p:cNvSpPr>
          <p:nvPr>
            <p:ph type="sldNum" sz="quarter" idx="12"/>
          </p:nvPr>
        </p:nvSpPr>
        <p:spPr/>
        <p:txBody>
          <a:bodyPr/>
          <a:lstStyle/>
          <a:p>
            <a:fld id="{D6DB389E-0E6B-430F-9C1C-7260187C063C}" type="slidenum">
              <a:rPr lang="en-IN" smtClean="0"/>
              <a:t>196</a:t>
            </a:fld>
            <a:endParaRPr lang="en-IN"/>
          </a:p>
        </p:txBody>
      </p:sp>
    </p:spTree>
    <p:extLst>
      <p:ext uri="{BB962C8B-B14F-4D97-AF65-F5344CB8AC3E}">
        <p14:creationId xmlns:p14="http://schemas.microsoft.com/office/powerpoint/2010/main" val="3478841195"/>
      </p:ext>
    </p:extLst>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8F3D6CA-C25E-4A1B-8974-1164A825F5C7}"/>
              </a:ext>
            </a:extLst>
          </p:cNvPr>
          <p:cNvPicPr>
            <a:picLocks noChangeAspect="1"/>
          </p:cNvPicPr>
          <p:nvPr/>
        </p:nvPicPr>
        <p:blipFill>
          <a:blip r:embed="rId2"/>
          <a:stretch>
            <a:fillRect/>
          </a:stretch>
        </p:blipFill>
        <p:spPr>
          <a:xfrm>
            <a:off x="0" y="13252"/>
            <a:ext cx="12099235" cy="6858000"/>
          </a:xfrm>
          <a:prstGeom prst="rect">
            <a:avLst/>
          </a:prstGeom>
        </p:spPr>
      </p:pic>
      <p:sp>
        <p:nvSpPr>
          <p:cNvPr id="3" name="Slide Number Placeholder 2">
            <a:extLst>
              <a:ext uri="{FF2B5EF4-FFF2-40B4-BE49-F238E27FC236}">
                <a16:creationId xmlns:a16="http://schemas.microsoft.com/office/drawing/2014/main" id="{4B3A4A32-E19B-4829-99FD-10AA625DE70E}"/>
              </a:ext>
            </a:extLst>
          </p:cNvPr>
          <p:cNvSpPr>
            <a:spLocks noGrp="1"/>
          </p:cNvSpPr>
          <p:nvPr>
            <p:ph type="sldNum" sz="quarter" idx="12"/>
          </p:nvPr>
        </p:nvSpPr>
        <p:spPr/>
        <p:txBody>
          <a:bodyPr/>
          <a:lstStyle/>
          <a:p>
            <a:fld id="{D6DB389E-0E6B-430F-9C1C-7260187C063C}" type="slidenum">
              <a:rPr lang="en-IN" smtClean="0"/>
              <a:t>197</a:t>
            </a:fld>
            <a:endParaRPr lang="en-IN"/>
          </a:p>
        </p:txBody>
      </p:sp>
    </p:spTree>
    <p:extLst>
      <p:ext uri="{BB962C8B-B14F-4D97-AF65-F5344CB8AC3E}">
        <p14:creationId xmlns:p14="http://schemas.microsoft.com/office/powerpoint/2010/main" val="3119424943"/>
      </p:ext>
    </p:extLst>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8870BA-E910-4BFB-AB5C-0877D4846722}"/>
              </a:ext>
            </a:extLst>
          </p:cNvPr>
          <p:cNvSpPr>
            <a:spLocks noGrp="1"/>
          </p:cNvSpPr>
          <p:nvPr>
            <p:ph type="title"/>
          </p:nvPr>
        </p:nvSpPr>
        <p:spPr/>
        <p:txBody>
          <a:bodyPr/>
          <a:lstStyle/>
          <a:p>
            <a:r>
              <a:rPr lang="en-IN" dirty="0"/>
              <a:t>Categories to consider for good web analytics program</a:t>
            </a:r>
          </a:p>
        </p:txBody>
      </p:sp>
      <p:sp>
        <p:nvSpPr>
          <p:cNvPr id="3" name="Content Placeholder 2">
            <a:extLst>
              <a:ext uri="{FF2B5EF4-FFF2-40B4-BE49-F238E27FC236}">
                <a16:creationId xmlns:a16="http://schemas.microsoft.com/office/drawing/2014/main" id="{FB7259F9-8A84-4B3E-97F5-B3BDDFD7F827}"/>
              </a:ext>
            </a:extLst>
          </p:cNvPr>
          <p:cNvSpPr>
            <a:spLocks noGrp="1"/>
          </p:cNvSpPr>
          <p:nvPr>
            <p:ph idx="1"/>
          </p:nvPr>
        </p:nvSpPr>
        <p:spPr/>
        <p:txBody>
          <a:bodyPr/>
          <a:lstStyle/>
          <a:p>
            <a:r>
              <a:rPr lang="en-IN" dirty="0"/>
              <a:t>Features : it gives view of several features that is useful in measuring website traffic.</a:t>
            </a:r>
          </a:p>
          <a:p>
            <a:r>
              <a:rPr lang="en-IN" dirty="0"/>
              <a:t>Traffic : it keep track of large variety of data starting from who visit the site, what time to the time one exit from the site.</a:t>
            </a:r>
          </a:p>
          <a:p>
            <a:r>
              <a:rPr lang="en-IN" dirty="0"/>
              <a:t>Referrals: </a:t>
            </a:r>
          </a:p>
          <a:p>
            <a:r>
              <a:rPr lang="en-IN" dirty="0"/>
              <a:t>Report stat intervals: this involve setting applicable date range. Example monthly, yearly, weekly, daily or hourly.</a:t>
            </a:r>
          </a:p>
          <a:p>
            <a:r>
              <a:rPr lang="en-IN" dirty="0"/>
              <a:t>Events : An event is any logged or recorded action that has a specific date and time assigned to it bey either the browser or server.</a:t>
            </a:r>
          </a:p>
          <a:p>
            <a:r>
              <a:rPr lang="en-IN" dirty="0"/>
              <a:t> </a:t>
            </a:r>
          </a:p>
        </p:txBody>
      </p:sp>
      <p:sp>
        <p:nvSpPr>
          <p:cNvPr id="4" name="Slide Number Placeholder 3">
            <a:extLst>
              <a:ext uri="{FF2B5EF4-FFF2-40B4-BE49-F238E27FC236}">
                <a16:creationId xmlns:a16="http://schemas.microsoft.com/office/drawing/2014/main" id="{F9192121-6792-4B0E-80AA-521679EF81BF}"/>
              </a:ext>
            </a:extLst>
          </p:cNvPr>
          <p:cNvSpPr>
            <a:spLocks noGrp="1"/>
          </p:cNvSpPr>
          <p:nvPr>
            <p:ph type="sldNum" sz="quarter" idx="12"/>
          </p:nvPr>
        </p:nvSpPr>
        <p:spPr/>
        <p:txBody>
          <a:bodyPr/>
          <a:lstStyle/>
          <a:p>
            <a:fld id="{D6DB389E-0E6B-430F-9C1C-7260187C063C}" type="slidenum">
              <a:rPr lang="en-IN" smtClean="0"/>
              <a:t>198</a:t>
            </a:fld>
            <a:endParaRPr lang="en-IN"/>
          </a:p>
        </p:txBody>
      </p:sp>
    </p:spTree>
    <p:extLst>
      <p:ext uri="{BB962C8B-B14F-4D97-AF65-F5344CB8AC3E}">
        <p14:creationId xmlns:p14="http://schemas.microsoft.com/office/powerpoint/2010/main" val="39762959"/>
      </p:ext>
    </p:extLst>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53B6B2-042B-4F2B-ABD7-B17654FBAA6C}"/>
              </a:ext>
            </a:extLst>
          </p:cNvPr>
          <p:cNvSpPr>
            <a:spLocks noGrp="1"/>
          </p:cNvSpPr>
          <p:nvPr>
            <p:ph type="title"/>
          </p:nvPr>
        </p:nvSpPr>
        <p:spPr/>
        <p:txBody>
          <a:bodyPr/>
          <a:lstStyle/>
          <a:p>
            <a:r>
              <a:rPr lang="en-IN" dirty="0"/>
              <a:t>Continued…..</a:t>
            </a:r>
          </a:p>
        </p:txBody>
      </p:sp>
      <p:sp>
        <p:nvSpPr>
          <p:cNvPr id="3" name="Content Placeholder 2">
            <a:extLst>
              <a:ext uri="{FF2B5EF4-FFF2-40B4-BE49-F238E27FC236}">
                <a16:creationId xmlns:a16="http://schemas.microsoft.com/office/drawing/2014/main" id="{091FB229-512F-4064-916B-2031B2CE903B}"/>
              </a:ext>
            </a:extLst>
          </p:cNvPr>
          <p:cNvSpPr>
            <a:spLocks noGrp="1"/>
          </p:cNvSpPr>
          <p:nvPr>
            <p:ph idx="1"/>
          </p:nvPr>
        </p:nvSpPr>
        <p:spPr/>
        <p:txBody>
          <a:bodyPr/>
          <a:lstStyle/>
          <a:p>
            <a:r>
              <a:rPr lang="en-IN" dirty="0"/>
              <a:t>Visitor Detail: web analytics keep track of each visitor in the site. This is required to identify target audiences, develop campaigns or learn what might work better to increase conversions.</a:t>
            </a:r>
          </a:p>
          <a:p>
            <a:r>
              <a:rPr lang="en-IN" dirty="0"/>
              <a:t>File exporting: web Analytics program offer a variety of exporting options</a:t>
            </a:r>
          </a:p>
        </p:txBody>
      </p:sp>
      <p:sp>
        <p:nvSpPr>
          <p:cNvPr id="4" name="Slide Number Placeholder 3">
            <a:extLst>
              <a:ext uri="{FF2B5EF4-FFF2-40B4-BE49-F238E27FC236}">
                <a16:creationId xmlns:a16="http://schemas.microsoft.com/office/drawing/2014/main" id="{B3F71C87-674D-40B0-AEDD-9B3BBDDFBB8C}"/>
              </a:ext>
            </a:extLst>
          </p:cNvPr>
          <p:cNvSpPr>
            <a:spLocks noGrp="1"/>
          </p:cNvSpPr>
          <p:nvPr>
            <p:ph type="sldNum" sz="quarter" idx="12"/>
          </p:nvPr>
        </p:nvSpPr>
        <p:spPr/>
        <p:txBody>
          <a:bodyPr/>
          <a:lstStyle/>
          <a:p>
            <a:fld id="{D6DB389E-0E6B-430F-9C1C-7260187C063C}" type="slidenum">
              <a:rPr lang="en-IN" smtClean="0"/>
              <a:t>199</a:t>
            </a:fld>
            <a:endParaRPr lang="en-IN"/>
          </a:p>
        </p:txBody>
      </p:sp>
    </p:spTree>
    <p:extLst>
      <p:ext uri="{BB962C8B-B14F-4D97-AF65-F5344CB8AC3E}">
        <p14:creationId xmlns:p14="http://schemas.microsoft.com/office/powerpoint/2010/main" val="19165245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CEF7FFB-F412-4E3C-B5BA-984B82079578}"/>
              </a:ext>
            </a:extLst>
          </p:cNvPr>
          <p:cNvPicPr>
            <a:picLocks noChangeAspect="1"/>
          </p:cNvPicPr>
          <p:nvPr/>
        </p:nvPicPr>
        <p:blipFill rotWithShape="1">
          <a:blip r:embed="rId2"/>
          <a:srcRect l="13146" r="12055"/>
          <a:stretch/>
        </p:blipFill>
        <p:spPr>
          <a:xfrm>
            <a:off x="0" y="0"/>
            <a:ext cx="11966713" cy="6858000"/>
          </a:xfrm>
          <a:prstGeom prst="rect">
            <a:avLst/>
          </a:prstGeom>
        </p:spPr>
      </p:pic>
      <p:sp>
        <p:nvSpPr>
          <p:cNvPr id="3" name="Slide Number Placeholder 2">
            <a:extLst>
              <a:ext uri="{FF2B5EF4-FFF2-40B4-BE49-F238E27FC236}">
                <a16:creationId xmlns:a16="http://schemas.microsoft.com/office/drawing/2014/main" id="{BF506DA1-BA48-42D6-BD38-9FDB5E965905}"/>
              </a:ext>
            </a:extLst>
          </p:cNvPr>
          <p:cNvSpPr>
            <a:spLocks noGrp="1"/>
          </p:cNvSpPr>
          <p:nvPr>
            <p:ph type="sldNum" sz="quarter" idx="12"/>
          </p:nvPr>
        </p:nvSpPr>
        <p:spPr/>
        <p:txBody>
          <a:bodyPr/>
          <a:lstStyle/>
          <a:p>
            <a:fld id="{D6DB389E-0E6B-430F-9C1C-7260187C063C}" type="slidenum">
              <a:rPr lang="en-IN" smtClean="0"/>
              <a:t>2</a:t>
            </a:fld>
            <a:endParaRPr lang="en-IN"/>
          </a:p>
        </p:txBody>
      </p:sp>
    </p:spTree>
    <p:extLst>
      <p:ext uri="{BB962C8B-B14F-4D97-AF65-F5344CB8AC3E}">
        <p14:creationId xmlns:p14="http://schemas.microsoft.com/office/powerpoint/2010/main" val="26036298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9D444F3E-672D-48FA-B7A8-7A5731520BD8}"/>
              </a:ext>
            </a:extLst>
          </p:cNvPr>
          <p:cNvSpPr/>
          <p:nvPr/>
        </p:nvSpPr>
        <p:spPr>
          <a:xfrm>
            <a:off x="993913" y="424070"/>
            <a:ext cx="9899374" cy="9674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600" b="1" dirty="0"/>
              <a:t>PUBLIC KEY INFRASTRUCTURE</a:t>
            </a:r>
          </a:p>
        </p:txBody>
      </p:sp>
      <p:sp>
        <p:nvSpPr>
          <p:cNvPr id="3" name="TextBox 2">
            <a:extLst>
              <a:ext uri="{FF2B5EF4-FFF2-40B4-BE49-F238E27FC236}">
                <a16:creationId xmlns:a16="http://schemas.microsoft.com/office/drawing/2014/main" id="{CF1D459D-450E-4E23-ADD4-B90639011AEA}"/>
              </a:ext>
            </a:extLst>
          </p:cNvPr>
          <p:cNvSpPr txBox="1"/>
          <p:nvPr/>
        </p:nvSpPr>
        <p:spPr>
          <a:xfrm>
            <a:off x="1113183" y="1484243"/>
            <a:ext cx="9872870" cy="4832092"/>
          </a:xfrm>
          <a:prstGeom prst="rect">
            <a:avLst/>
          </a:prstGeom>
          <a:noFill/>
        </p:spPr>
        <p:txBody>
          <a:bodyPr wrap="square" rtlCol="0">
            <a:spAutoFit/>
          </a:bodyPr>
          <a:lstStyle/>
          <a:p>
            <a:r>
              <a:rPr lang="en-IN" sz="2800" dirty="0"/>
              <a:t>The comprehensive system that provide public key encryption and digital signature services is known as a public key Infrastructure.</a:t>
            </a:r>
          </a:p>
          <a:p>
            <a:r>
              <a:rPr lang="en-IN" sz="2800" dirty="0"/>
              <a:t>The purpose of Public key infrastructure is to manage key and certificates.</a:t>
            </a:r>
          </a:p>
          <a:p>
            <a:r>
              <a:rPr lang="en-IN" sz="2800" dirty="0"/>
              <a:t>PKI enables an organisation to a trustworthy networking environment.</a:t>
            </a:r>
          </a:p>
          <a:p>
            <a:r>
              <a:rPr lang="en-IN" sz="2800" dirty="0"/>
              <a:t>PKI also ensure encryption and digital signature services across a wide variety of application.</a:t>
            </a:r>
          </a:p>
          <a:p>
            <a:r>
              <a:rPr lang="en-IN" sz="2800" dirty="0"/>
              <a:t>One of the demerits of PKI is that it shifts the security risk to the certificate authorities. There is always a question who will certify the certifier and how safe their key data will be in these hands. </a:t>
            </a:r>
          </a:p>
        </p:txBody>
      </p:sp>
      <p:sp>
        <p:nvSpPr>
          <p:cNvPr id="4" name="Slide Number Placeholder 3">
            <a:extLst>
              <a:ext uri="{FF2B5EF4-FFF2-40B4-BE49-F238E27FC236}">
                <a16:creationId xmlns:a16="http://schemas.microsoft.com/office/drawing/2014/main" id="{338E41E3-6B80-45E8-9AAF-F554310416B5}"/>
              </a:ext>
            </a:extLst>
          </p:cNvPr>
          <p:cNvSpPr>
            <a:spLocks noGrp="1"/>
          </p:cNvSpPr>
          <p:nvPr>
            <p:ph type="sldNum" sz="quarter" idx="12"/>
          </p:nvPr>
        </p:nvSpPr>
        <p:spPr/>
        <p:txBody>
          <a:bodyPr/>
          <a:lstStyle/>
          <a:p>
            <a:fld id="{D6DB389E-0E6B-430F-9C1C-7260187C063C}" type="slidenum">
              <a:rPr lang="en-IN" smtClean="0"/>
              <a:t>20</a:t>
            </a:fld>
            <a:endParaRPr lang="en-IN"/>
          </a:p>
        </p:txBody>
      </p:sp>
    </p:spTree>
    <p:extLst>
      <p:ext uri="{BB962C8B-B14F-4D97-AF65-F5344CB8AC3E}">
        <p14:creationId xmlns:p14="http://schemas.microsoft.com/office/powerpoint/2010/main" val="4264133818"/>
      </p:ext>
    </p:extLst>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130193-6AC7-479F-9E3F-62F0F36FDAC4}"/>
              </a:ext>
            </a:extLst>
          </p:cNvPr>
          <p:cNvSpPr>
            <a:spLocks noGrp="1"/>
          </p:cNvSpPr>
          <p:nvPr>
            <p:ph type="title"/>
          </p:nvPr>
        </p:nvSpPr>
        <p:spPr/>
        <p:txBody>
          <a:bodyPr/>
          <a:lstStyle/>
          <a:p>
            <a:r>
              <a:rPr lang="en-IN" dirty="0"/>
              <a:t>Tech support and help</a:t>
            </a:r>
          </a:p>
        </p:txBody>
      </p:sp>
      <p:sp>
        <p:nvSpPr>
          <p:cNvPr id="3" name="Content Placeholder 2">
            <a:extLst>
              <a:ext uri="{FF2B5EF4-FFF2-40B4-BE49-F238E27FC236}">
                <a16:creationId xmlns:a16="http://schemas.microsoft.com/office/drawing/2014/main" id="{9CB6CC4F-FC12-4F32-8B76-03159090F916}"/>
              </a:ext>
            </a:extLst>
          </p:cNvPr>
          <p:cNvSpPr>
            <a:spLocks noGrp="1"/>
          </p:cNvSpPr>
          <p:nvPr>
            <p:ph idx="1"/>
          </p:nvPr>
        </p:nvSpPr>
        <p:spPr/>
        <p:txBody>
          <a:bodyPr>
            <a:normAutofit/>
          </a:bodyPr>
          <a:lstStyle/>
          <a:p>
            <a:r>
              <a:rPr lang="en-IN" dirty="0"/>
              <a:t>Tools to gain more support for web analytics:</a:t>
            </a:r>
          </a:p>
          <a:p>
            <a:r>
              <a:rPr lang="en-IN" dirty="0"/>
              <a:t>Google analytics: free tool but slow.</a:t>
            </a:r>
          </a:p>
          <a:p>
            <a:r>
              <a:rPr lang="en-IN" dirty="0"/>
              <a:t>Spring metrics: it use simple analytic tool and real time conversions.</a:t>
            </a:r>
          </a:p>
          <a:p>
            <a:r>
              <a:rPr lang="en-IN" dirty="0" err="1"/>
              <a:t>Woopra</a:t>
            </a:r>
            <a:r>
              <a:rPr lang="en-IN" dirty="0"/>
              <a:t>: it also offers real time analytics tracking </a:t>
            </a:r>
          </a:p>
          <a:p>
            <a:r>
              <a:rPr lang="en-IN" dirty="0" err="1"/>
              <a:t>Clicky</a:t>
            </a:r>
            <a:r>
              <a:rPr lang="en-IN" dirty="0"/>
              <a:t>: it gives free service if one have only one website and a pro account for a monthly fee.</a:t>
            </a:r>
          </a:p>
          <a:p>
            <a:r>
              <a:rPr lang="en-IN" dirty="0"/>
              <a:t>Mint: it is an analytical tool that is self hosted.</a:t>
            </a:r>
          </a:p>
          <a:p>
            <a:r>
              <a:rPr lang="en-IN" dirty="0"/>
              <a:t>Chartbeat: they keep constant watch on your visitors as to what they are doing on the website. </a:t>
            </a:r>
          </a:p>
        </p:txBody>
      </p:sp>
      <p:sp>
        <p:nvSpPr>
          <p:cNvPr id="4" name="Slide Number Placeholder 3">
            <a:extLst>
              <a:ext uri="{FF2B5EF4-FFF2-40B4-BE49-F238E27FC236}">
                <a16:creationId xmlns:a16="http://schemas.microsoft.com/office/drawing/2014/main" id="{AAB088C2-C58C-43E0-AA4E-12D8181C0E8B}"/>
              </a:ext>
            </a:extLst>
          </p:cNvPr>
          <p:cNvSpPr>
            <a:spLocks noGrp="1"/>
          </p:cNvSpPr>
          <p:nvPr>
            <p:ph type="sldNum" sz="quarter" idx="12"/>
          </p:nvPr>
        </p:nvSpPr>
        <p:spPr/>
        <p:txBody>
          <a:bodyPr/>
          <a:lstStyle/>
          <a:p>
            <a:fld id="{D6DB389E-0E6B-430F-9C1C-7260187C063C}" type="slidenum">
              <a:rPr lang="en-IN" smtClean="0"/>
              <a:t>200</a:t>
            </a:fld>
            <a:endParaRPr lang="en-IN"/>
          </a:p>
        </p:txBody>
      </p:sp>
    </p:spTree>
    <p:extLst>
      <p:ext uri="{BB962C8B-B14F-4D97-AF65-F5344CB8AC3E}">
        <p14:creationId xmlns:p14="http://schemas.microsoft.com/office/powerpoint/2010/main" val="2156238729"/>
      </p:ext>
    </p:extLst>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B54DE-D19A-41F8-9C66-912C907C3ED1}"/>
              </a:ext>
            </a:extLst>
          </p:cNvPr>
          <p:cNvSpPr>
            <a:spLocks noGrp="1"/>
          </p:cNvSpPr>
          <p:nvPr>
            <p:ph type="title"/>
          </p:nvPr>
        </p:nvSpPr>
        <p:spPr/>
        <p:txBody>
          <a:bodyPr/>
          <a:lstStyle/>
          <a:p>
            <a:r>
              <a:rPr lang="en-IN" dirty="0"/>
              <a:t>continued</a:t>
            </a:r>
          </a:p>
        </p:txBody>
      </p:sp>
      <p:sp>
        <p:nvSpPr>
          <p:cNvPr id="3" name="Content Placeholder 2">
            <a:extLst>
              <a:ext uri="{FF2B5EF4-FFF2-40B4-BE49-F238E27FC236}">
                <a16:creationId xmlns:a16="http://schemas.microsoft.com/office/drawing/2014/main" id="{44DB2ADB-12B9-4C3D-A809-DE7887627BA0}"/>
              </a:ext>
            </a:extLst>
          </p:cNvPr>
          <p:cNvSpPr>
            <a:spLocks noGrp="1"/>
          </p:cNvSpPr>
          <p:nvPr>
            <p:ph idx="1"/>
          </p:nvPr>
        </p:nvSpPr>
        <p:spPr/>
        <p:txBody>
          <a:bodyPr/>
          <a:lstStyle/>
          <a:p>
            <a:r>
              <a:rPr lang="en-IN" dirty="0" err="1"/>
              <a:t>Kissmetrics</a:t>
            </a:r>
            <a:r>
              <a:rPr lang="en-IN" dirty="0"/>
              <a:t> : this tools allow client to track the movement of individual visitor through out their websites. It help one to see how behaviour change over time.</a:t>
            </a:r>
          </a:p>
          <a:p>
            <a:r>
              <a:rPr lang="en-IN" dirty="0"/>
              <a:t>User </a:t>
            </a:r>
            <a:r>
              <a:rPr lang="en-IN" dirty="0" err="1"/>
              <a:t>Testing:the</a:t>
            </a:r>
            <a:r>
              <a:rPr lang="en-IN" dirty="0"/>
              <a:t> user and their activity is recorded on the video. It helps to know what the users </a:t>
            </a:r>
            <a:r>
              <a:rPr lang="en-IN"/>
              <a:t>are thinking </a:t>
            </a:r>
            <a:r>
              <a:rPr lang="en-IN" dirty="0"/>
              <a:t>in target demographics. </a:t>
            </a:r>
          </a:p>
          <a:p>
            <a:r>
              <a:rPr lang="en-IN" dirty="0"/>
              <a:t>Crazy Egg : uses heatmap technology to see what site visitor are doing on web pages. It shows where the visitor is moving their mouse and where they click. These technology helps you to see which area of the site is getting maximum attention.</a:t>
            </a:r>
          </a:p>
          <a:p>
            <a:r>
              <a:rPr lang="en-IN" dirty="0" err="1"/>
              <a:t>Mouseflow</a:t>
            </a:r>
            <a:r>
              <a:rPr lang="en-IN" dirty="0"/>
              <a:t>: it is a combination of </a:t>
            </a:r>
            <a:r>
              <a:rPr lang="en-IN" dirty="0" err="1"/>
              <a:t>UserTesting</a:t>
            </a:r>
            <a:r>
              <a:rPr lang="en-IN" dirty="0"/>
              <a:t> and Crazy Egg. You can see video of users interacting with your site, including every mouse click, movement, scrolling etc. pricing changes depending on number of site one tries to cover.</a:t>
            </a:r>
          </a:p>
        </p:txBody>
      </p:sp>
      <p:sp>
        <p:nvSpPr>
          <p:cNvPr id="4" name="Slide Number Placeholder 3">
            <a:extLst>
              <a:ext uri="{FF2B5EF4-FFF2-40B4-BE49-F238E27FC236}">
                <a16:creationId xmlns:a16="http://schemas.microsoft.com/office/drawing/2014/main" id="{5358C255-3F3B-4F82-A4E1-5A3112D0DB8D}"/>
              </a:ext>
            </a:extLst>
          </p:cNvPr>
          <p:cNvSpPr>
            <a:spLocks noGrp="1"/>
          </p:cNvSpPr>
          <p:nvPr>
            <p:ph type="sldNum" sz="quarter" idx="12"/>
          </p:nvPr>
        </p:nvSpPr>
        <p:spPr/>
        <p:txBody>
          <a:bodyPr/>
          <a:lstStyle/>
          <a:p>
            <a:fld id="{D6DB389E-0E6B-430F-9C1C-7260187C063C}" type="slidenum">
              <a:rPr lang="en-IN" smtClean="0"/>
              <a:t>201</a:t>
            </a:fld>
            <a:endParaRPr lang="en-IN"/>
          </a:p>
        </p:txBody>
      </p:sp>
    </p:spTree>
    <p:extLst>
      <p:ext uri="{BB962C8B-B14F-4D97-AF65-F5344CB8AC3E}">
        <p14:creationId xmlns:p14="http://schemas.microsoft.com/office/powerpoint/2010/main" val="3288941030"/>
      </p:ext>
    </p:extLst>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C65B60-577B-46FE-8A2E-2A69D843D006}"/>
              </a:ext>
            </a:extLst>
          </p:cNvPr>
          <p:cNvSpPr>
            <a:spLocks noGrp="1"/>
          </p:cNvSpPr>
          <p:nvPr>
            <p:ph type="title"/>
          </p:nvPr>
        </p:nvSpPr>
        <p:spPr/>
        <p:txBody>
          <a:bodyPr/>
          <a:lstStyle/>
          <a:p>
            <a:r>
              <a:rPr lang="en-IN" dirty="0"/>
              <a:t>WEB TRAFFIC</a:t>
            </a:r>
          </a:p>
        </p:txBody>
      </p:sp>
      <p:sp>
        <p:nvSpPr>
          <p:cNvPr id="3" name="Content Placeholder 2">
            <a:extLst>
              <a:ext uri="{FF2B5EF4-FFF2-40B4-BE49-F238E27FC236}">
                <a16:creationId xmlns:a16="http://schemas.microsoft.com/office/drawing/2014/main" id="{FE2BF18C-20DD-440E-A08F-7054D5EE9CBC}"/>
              </a:ext>
            </a:extLst>
          </p:cNvPr>
          <p:cNvSpPr>
            <a:spLocks noGrp="1"/>
          </p:cNvSpPr>
          <p:nvPr>
            <p:ph idx="1"/>
          </p:nvPr>
        </p:nvSpPr>
        <p:spPr/>
        <p:txBody>
          <a:bodyPr>
            <a:normAutofit/>
          </a:bodyPr>
          <a:lstStyle/>
          <a:p>
            <a:r>
              <a:rPr lang="en-IN" sz="2800" dirty="0"/>
              <a:t>Web Analytics data is used to increase web traffic or increase sales.</a:t>
            </a:r>
          </a:p>
          <a:p>
            <a:r>
              <a:rPr lang="en-IN" sz="2800" dirty="0"/>
              <a:t>Based on web Analytics report, one has to choose method of advertising, SEO, SMM, Email marketing, viral marketing.</a:t>
            </a:r>
          </a:p>
          <a:p>
            <a:r>
              <a:rPr lang="en-IN" sz="2800" dirty="0"/>
              <a:t>Web analytics even shares the figures for paid and organic search or clicks.</a:t>
            </a:r>
          </a:p>
        </p:txBody>
      </p:sp>
      <p:sp>
        <p:nvSpPr>
          <p:cNvPr id="4" name="Slide Number Placeholder 3">
            <a:extLst>
              <a:ext uri="{FF2B5EF4-FFF2-40B4-BE49-F238E27FC236}">
                <a16:creationId xmlns:a16="http://schemas.microsoft.com/office/drawing/2014/main" id="{7DA88832-395F-459A-B43F-288D7B4E255F}"/>
              </a:ext>
            </a:extLst>
          </p:cNvPr>
          <p:cNvSpPr>
            <a:spLocks noGrp="1"/>
          </p:cNvSpPr>
          <p:nvPr>
            <p:ph type="sldNum" sz="quarter" idx="12"/>
          </p:nvPr>
        </p:nvSpPr>
        <p:spPr/>
        <p:txBody>
          <a:bodyPr/>
          <a:lstStyle/>
          <a:p>
            <a:fld id="{D6DB389E-0E6B-430F-9C1C-7260187C063C}" type="slidenum">
              <a:rPr lang="en-IN" smtClean="0"/>
              <a:t>202</a:t>
            </a:fld>
            <a:endParaRPr lang="en-IN"/>
          </a:p>
        </p:txBody>
      </p:sp>
    </p:spTree>
    <p:extLst>
      <p:ext uri="{BB962C8B-B14F-4D97-AF65-F5344CB8AC3E}">
        <p14:creationId xmlns:p14="http://schemas.microsoft.com/office/powerpoint/2010/main" val="1540874073"/>
      </p:ext>
    </p:extLst>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BC5451-9827-4263-AC64-9A01BC5E1459}"/>
              </a:ext>
            </a:extLst>
          </p:cNvPr>
          <p:cNvSpPr>
            <a:spLocks noGrp="1"/>
          </p:cNvSpPr>
          <p:nvPr>
            <p:ph type="title"/>
          </p:nvPr>
        </p:nvSpPr>
        <p:spPr/>
        <p:txBody>
          <a:bodyPr/>
          <a:lstStyle/>
          <a:p>
            <a:r>
              <a:rPr lang="en-IN" dirty="0"/>
              <a:t>Free traffic</a:t>
            </a:r>
          </a:p>
        </p:txBody>
      </p:sp>
      <p:sp>
        <p:nvSpPr>
          <p:cNvPr id="3" name="Content Placeholder 2">
            <a:extLst>
              <a:ext uri="{FF2B5EF4-FFF2-40B4-BE49-F238E27FC236}">
                <a16:creationId xmlns:a16="http://schemas.microsoft.com/office/drawing/2014/main" id="{0EFCEB0E-BC25-47E0-AEC5-9579F91D5104}"/>
              </a:ext>
            </a:extLst>
          </p:cNvPr>
          <p:cNvSpPr>
            <a:spLocks noGrp="1"/>
          </p:cNvSpPr>
          <p:nvPr>
            <p:ph idx="1"/>
          </p:nvPr>
        </p:nvSpPr>
        <p:spPr/>
        <p:txBody>
          <a:bodyPr/>
          <a:lstStyle/>
          <a:p>
            <a:r>
              <a:rPr lang="en-IN" dirty="0"/>
              <a:t>This is mostly generated through social media or search engine optimisation. It is generating organic traffic through optimising your blog. Content or website for search engine.</a:t>
            </a:r>
          </a:p>
          <a:p>
            <a:r>
              <a:rPr lang="en-IN" dirty="0"/>
              <a:t>Free traffic is also generated by linking your site to social media platform.</a:t>
            </a:r>
          </a:p>
          <a:p>
            <a:r>
              <a:rPr lang="en-IN" dirty="0"/>
              <a:t>ADVANTAGES</a:t>
            </a:r>
          </a:p>
          <a:p>
            <a:pPr>
              <a:buFont typeface="Wingdings" panose="05000000000000000000" pitchFamily="2" charset="2"/>
              <a:buChar char="§"/>
            </a:pPr>
            <a:r>
              <a:rPr lang="en-IN" dirty="0"/>
              <a:t> It is free.</a:t>
            </a:r>
          </a:p>
          <a:p>
            <a:pPr>
              <a:buFont typeface="Wingdings" panose="05000000000000000000" pitchFamily="2" charset="2"/>
              <a:buChar char="§"/>
            </a:pPr>
            <a:r>
              <a:rPr lang="en-IN" dirty="0"/>
              <a:t>It is less demanding</a:t>
            </a:r>
          </a:p>
          <a:p>
            <a:pPr>
              <a:buFont typeface="Wingdings" panose="05000000000000000000" pitchFamily="2" charset="2"/>
              <a:buChar char="§"/>
            </a:pPr>
            <a:r>
              <a:rPr lang="en-IN" dirty="0"/>
              <a:t> traffic flow may continue long after the campaign has been stopped.</a:t>
            </a:r>
          </a:p>
        </p:txBody>
      </p:sp>
      <p:sp>
        <p:nvSpPr>
          <p:cNvPr id="4" name="Slide Number Placeholder 3">
            <a:extLst>
              <a:ext uri="{FF2B5EF4-FFF2-40B4-BE49-F238E27FC236}">
                <a16:creationId xmlns:a16="http://schemas.microsoft.com/office/drawing/2014/main" id="{0C4785FC-1B91-4156-BD13-7B0E962E2103}"/>
              </a:ext>
            </a:extLst>
          </p:cNvPr>
          <p:cNvSpPr>
            <a:spLocks noGrp="1"/>
          </p:cNvSpPr>
          <p:nvPr>
            <p:ph type="sldNum" sz="quarter" idx="12"/>
          </p:nvPr>
        </p:nvSpPr>
        <p:spPr/>
        <p:txBody>
          <a:bodyPr/>
          <a:lstStyle/>
          <a:p>
            <a:fld id="{D6DB389E-0E6B-430F-9C1C-7260187C063C}" type="slidenum">
              <a:rPr lang="en-IN" smtClean="0"/>
              <a:t>203</a:t>
            </a:fld>
            <a:endParaRPr lang="en-IN"/>
          </a:p>
        </p:txBody>
      </p:sp>
    </p:spTree>
    <p:extLst>
      <p:ext uri="{BB962C8B-B14F-4D97-AF65-F5344CB8AC3E}">
        <p14:creationId xmlns:p14="http://schemas.microsoft.com/office/powerpoint/2010/main" val="455752031"/>
      </p:ext>
    </p:extLst>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1A2E2E-54C5-4C2D-9221-6C1AA063F9B2}"/>
              </a:ext>
            </a:extLst>
          </p:cNvPr>
          <p:cNvSpPr>
            <a:spLocks noGrp="1"/>
          </p:cNvSpPr>
          <p:nvPr>
            <p:ph type="title"/>
          </p:nvPr>
        </p:nvSpPr>
        <p:spPr/>
        <p:txBody>
          <a:bodyPr/>
          <a:lstStyle/>
          <a:p>
            <a:r>
              <a:rPr lang="en-IN" dirty="0"/>
              <a:t>Disadvantages of free campaign</a:t>
            </a:r>
          </a:p>
        </p:txBody>
      </p:sp>
      <p:sp>
        <p:nvSpPr>
          <p:cNvPr id="3" name="Content Placeholder 2">
            <a:extLst>
              <a:ext uri="{FF2B5EF4-FFF2-40B4-BE49-F238E27FC236}">
                <a16:creationId xmlns:a16="http://schemas.microsoft.com/office/drawing/2014/main" id="{82E418DF-3A62-47CA-AF1E-327F57EFD126}"/>
              </a:ext>
            </a:extLst>
          </p:cNvPr>
          <p:cNvSpPr>
            <a:spLocks noGrp="1"/>
          </p:cNvSpPr>
          <p:nvPr>
            <p:ph idx="1"/>
          </p:nvPr>
        </p:nvSpPr>
        <p:spPr/>
        <p:txBody>
          <a:bodyPr>
            <a:normAutofit/>
          </a:bodyPr>
          <a:lstStyle/>
          <a:p>
            <a:pPr>
              <a:buFont typeface="Wingdings" panose="05000000000000000000" pitchFamily="2" charset="2"/>
              <a:buChar char="§"/>
            </a:pPr>
            <a:r>
              <a:rPr lang="en-IN" sz="3600" dirty="0"/>
              <a:t>It can be time wasting if not well managed.</a:t>
            </a:r>
          </a:p>
          <a:p>
            <a:pPr>
              <a:buFont typeface="Wingdings" panose="05000000000000000000" pitchFamily="2" charset="2"/>
              <a:buChar char="§"/>
            </a:pPr>
            <a:r>
              <a:rPr lang="en-IN" sz="3600" dirty="0"/>
              <a:t>Success of free marketing is not guaranteed.</a:t>
            </a:r>
          </a:p>
        </p:txBody>
      </p:sp>
      <p:sp>
        <p:nvSpPr>
          <p:cNvPr id="4" name="Slide Number Placeholder 3">
            <a:extLst>
              <a:ext uri="{FF2B5EF4-FFF2-40B4-BE49-F238E27FC236}">
                <a16:creationId xmlns:a16="http://schemas.microsoft.com/office/drawing/2014/main" id="{5142E8E9-D3DD-412F-90F1-D3C4D4954E6C}"/>
              </a:ext>
            </a:extLst>
          </p:cNvPr>
          <p:cNvSpPr>
            <a:spLocks noGrp="1"/>
          </p:cNvSpPr>
          <p:nvPr>
            <p:ph type="sldNum" sz="quarter" idx="12"/>
          </p:nvPr>
        </p:nvSpPr>
        <p:spPr/>
        <p:txBody>
          <a:bodyPr/>
          <a:lstStyle/>
          <a:p>
            <a:fld id="{D6DB389E-0E6B-430F-9C1C-7260187C063C}" type="slidenum">
              <a:rPr lang="en-IN" smtClean="0"/>
              <a:t>204</a:t>
            </a:fld>
            <a:endParaRPr lang="en-IN"/>
          </a:p>
        </p:txBody>
      </p:sp>
    </p:spTree>
    <p:extLst>
      <p:ext uri="{BB962C8B-B14F-4D97-AF65-F5344CB8AC3E}">
        <p14:creationId xmlns:p14="http://schemas.microsoft.com/office/powerpoint/2010/main" val="3610483743"/>
      </p:ext>
    </p:extLst>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C7B605-A2A2-409D-ADF1-61945AA6B7A4}"/>
              </a:ext>
            </a:extLst>
          </p:cNvPr>
          <p:cNvSpPr>
            <a:spLocks noGrp="1"/>
          </p:cNvSpPr>
          <p:nvPr>
            <p:ph type="title"/>
          </p:nvPr>
        </p:nvSpPr>
        <p:spPr/>
        <p:txBody>
          <a:bodyPr/>
          <a:lstStyle/>
          <a:p>
            <a:r>
              <a:rPr lang="en-IN" dirty="0"/>
              <a:t>Paid traffic</a:t>
            </a:r>
          </a:p>
        </p:txBody>
      </p:sp>
      <p:sp>
        <p:nvSpPr>
          <p:cNvPr id="3" name="Content Placeholder 2">
            <a:extLst>
              <a:ext uri="{FF2B5EF4-FFF2-40B4-BE49-F238E27FC236}">
                <a16:creationId xmlns:a16="http://schemas.microsoft.com/office/drawing/2014/main" id="{DE12CB74-D66C-420B-8D0A-7C77BBDB9802}"/>
              </a:ext>
            </a:extLst>
          </p:cNvPr>
          <p:cNvSpPr>
            <a:spLocks noGrp="1"/>
          </p:cNvSpPr>
          <p:nvPr>
            <p:ph idx="1"/>
          </p:nvPr>
        </p:nvSpPr>
        <p:spPr/>
        <p:txBody>
          <a:bodyPr>
            <a:normAutofit lnSpcReduction="10000"/>
          </a:bodyPr>
          <a:lstStyle/>
          <a:p>
            <a:r>
              <a:rPr lang="en-IN" dirty="0"/>
              <a:t>It involves making payment to divert traffic to your site.</a:t>
            </a:r>
          </a:p>
          <a:p>
            <a:r>
              <a:rPr lang="en-IN" dirty="0"/>
              <a:t>This include strategies like PPC</a:t>
            </a:r>
          </a:p>
          <a:p>
            <a:r>
              <a:rPr lang="en-IN" dirty="0"/>
              <a:t>There are many social media platform to carry paid advertisement for paid traffic.</a:t>
            </a:r>
          </a:p>
          <a:p>
            <a:r>
              <a:rPr lang="en-IN" dirty="0"/>
              <a:t>Advantages:</a:t>
            </a:r>
          </a:p>
          <a:p>
            <a:r>
              <a:rPr lang="en-IN" dirty="0"/>
              <a:t>Traffic is fast to get</a:t>
            </a:r>
          </a:p>
          <a:p>
            <a:r>
              <a:rPr lang="en-IN" dirty="0"/>
              <a:t>Easier to reach target market</a:t>
            </a:r>
          </a:p>
          <a:p>
            <a:r>
              <a:rPr lang="en-IN" dirty="0"/>
              <a:t>Disadvantages :</a:t>
            </a:r>
          </a:p>
          <a:p>
            <a:r>
              <a:rPr lang="en-IN" dirty="0"/>
              <a:t>It can be costly</a:t>
            </a:r>
          </a:p>
          <a:p>
            <a:r>
              <a:rPr lang="en-IN" dirty="0"/>
              <a:t>One might have </a:t>
            </a:r>
            <a:r>
              <a:rPr lang="en-IN"/>
              <a:t>to wait.</a:t>
            </a:r>
            <a:endParaRPr lang="en-IN" dirty="0"/>
          </a:p>
        </p:txBody>
      </p:sp>
      <p:sp>
        <p:nvSpPr>
          <p:cNvPr id="4" name="Slide Number Placeholder 3">
            <a:extLst>
              <a:ext uri="{FF2B5EF4-FFF2-40B4-BE49-F238E27FC236}">
                <a16:creationId xmlns:a16="http://schemas.microsoft.com/office/drawing/2014/main" id="{2980ACFE-FD93-4929-8FAF-FB06123F39AE}"/>
              </a:ext>
            </a:extLst>
          </p:cNvPr>
          <p:cNvSpPr>
            <a:spLocks noGrp="1"/>
          </p:cNvSpPr>
          <p:nvPr>
            <p:ph type="sldNum" sz="quarter" idx="12"/>
          </p:nvPr>
        </p:nvSpPr>
        <p:spPr/>
        <p:txBody>
          <a:bodyPr/>
          <a:lstStyle/>
          <a:p>
            <a:fld id="{D6DB389E-0E6B-430F-9C1C-7260187C063C}" type="slidenum">
              <a:rPr lang="en-IN" smtClean="0"/>
              <a:t>205</a:t>
            </a:fld>
            <a:endParaRPr lang="en-IN"/>
          </a:p>
        </p:txBody>
      </p:sp>
    </p:spTree>
    <p:extLst>
      <p:ext uri="{BB962C8B-B14F-4D97-AF65-F5344CB8AC3E}">
        <p14:creationId xmlns:p14="http://schemas.microsoft.com/office/powerpoint/2010/main" val="10685747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14E0952-C8F1-4CBC-BA83-AE0FF7D8041C}"/>
              </a:ext>
            </a:extLst>
          </p:cNvPr>
          <p:cNvSpPr/>
          <p:nvPr/>
        </p:nvSpPr>
        <p:spPr>
          <a:xfrm>
            <a:off x="1709531" y="92765"/>
            <a:ext cx="7805530" cy="9939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200" b="1" dirty="0"/>
              <a:t>SECURITY PROTOCOLS IN INTERNET</a:t>
            </a:r>
          </a:p>
        </p:txBody>
      </p:sp>
      <p:sp>
        <p:nvSpPr>
          <p:cNvPr id="3" name="TextBox 2">
            <a:extLst>
              <a:ext uri="{FF2B5EF4-FFF2-40B4-BE49-F238E27FC236}">
                <a16:creationId xmlns:a16="http://schemas.microsoft.com/office/drawing/2014/main" id="{D2FF97C2-CC52-41DF-9A24-08B99C1A80CE}"/>
              </a:ext>
            </a:extLst>
          </p:cNvPr>
          <p:cNvSpPr txBox="1"/>
          <p:nvPr/>
        </p:nvSpPr>
        <p:spPr>
          <a:xfrm>
            <a:off x="815008" y="1404730"/>
            <a:ext cx="10561983" cy="4801314"/>
          </a:xfrm>
          <a:prstGeom prst="rect">
            <a:avLst/>
          </a:prstGeom>
          <a:noFill/>
        </p:spPr>
        <p:txBody>
          <a:bodyPr wrap="square" rtlCol="0">
            <a:spAutoFit/>
          </a:bodyPr>
          <a:lstStyle/>
          <a:p>
            <a:r>
              <a:rPr lang="en-IN" sz="2400" dirty="0"/>
              <a:t>The protocols used over the internet which ensures security of transactions made over the internet. They are</a:t>
            </a:r>
          </a:p>
          <a:p>
            <a:pPr marL="342900" indent="-342900">
              <a:buFont typeface="Arial" panose="020B0604020202020204" pitchFamily="34" charset="0"/>
              <a:buChar char="•"/>
            </a:pPr>
            <a:r>
              <a:rPr lang="en-IN" sz="2400" b="1" dirty="0"/>
              <a:t>SSL(Secure Socket Layer)</a:t>
            </a:r>
          </a:p>
          <a:p>
            <a:pPr marL="342900" indent="-342900">
              <a:buFont typeface="Arial" panose="020B0604020202020204" pitchFamily="34" charset="0"/>
              <a:buChar char="•"/>
            </a:pPr>
            <a:r>
              <a:rPr lang="en-IN" sz="2400" b="1" dirty="0"/>
              <a:t>Secure Hypertext Transfer Protocol(SHTTP)</a:t>
            </a:r>
          </a:p>
          <a:p>
            <a:r>
              <a:rPr lang="en-IN" sz="2400" b="1" dirty="0"/>
              <a:t>SSL</a:t>
            </a:r>
          </a:p>
          <a:p>
            <a:r>
              <a:rPr lang="en-IN" sz="2400" dirty="0"/>
              <a:t>It is an Internet protocol for secure exchange of information between web browser and a web server .</a:t>
            </a:r>
          </a:p>
          <a:p>
            <a:r>
              <a:rPr lang="en-IN" sz="2400" dirty="0"/>
              <a:t>It provides authentication and confidentiality</a:t>
            </a:r>
          </a:p>
          <a:p>
            <a:r>
              <a:rPr lang="en-IN" sz="2400" b="1" dirty="0"/>
              <a:t>SHTTP</a:t>
            </a:r>
          </a:p>
          <a:p>
            <a:r>
              <a:rPr lang="en-IN" sz="2400" dirty="0"/>
              <a:t>SHTTP extends the HTTP internet protocol with public key encryption, authentication and digital signature over the internet. It provide security mechanism to the end user. It works by negotiating encryption scheme types used between client and server.</a:t>
            </a:r>
          </a:p>
          <a:p>
            <a:endParaRPr lang="en-IN" dirty="0"/>
          </a:p>
        </p:txBody>
      </p:sp>
      <p:sp>
        <p:nvSpPr>
          <p:cNvPr id="4" name="Slide Number Placeholder 3">
            <a:extLst>
              <a:ext uri="{FF2B5EF4-FFF2-40B4-BE49-F238E27FC236}">
                <a16:creationId xmlns:a16="http://schemas.microsoft.com/office/drawing/2014/main" id="{986879FB-E63A-434C-8406-BB8AF26EA8D8}"/>
              </a:ext>
            </a:extLst>
          </p:cNvPr>
          <p:cNvSpPr>
            <a:spLocks noGrp="1"/>
          </p:cNvSpPr>
          <p:nvPr>
            <p:ph type="sldNum" sz="quarter" idx="12"/>
          </p:nvPr>
        </p:nvSpPr>
        <p:spPr/>
        <p:txBody>
          <a:bodyPr/>
          <a:lstStyle/>
          <a:p>
            <a:fld id="{D6DB389E-0E6B-430F-9C1C-7260187C063C}" type="slidenum">
              <a:rPr lang="en-IN" smtClean="0"/>
              <a:t>21</a:t>
            </a:fld>
            <a:endParaRPr lang="en-IN"/>
          </a:p>
        </p:txBody>
      </p:sp>
    </p:spTree>
    <p:extLst>
      <p:ext uri="{BB962C8B-B14F-4D97-AF65-F5344CB8AC3E}">
        <p14:creationId xmlns:p14="http://schemas.microsoft.com/office/powerpoint/2010/main" val="39266558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312BF62-3041-4999-A410-50A5D600A1A3}"/>
              </a:ext>
            </a:extLst>
          </p:cNvPr>
          <p:cNvPicPr>
            <a:picLocks noChangeAspect="1"/>
          </p:cNvPicPr>
          <p:nvPr/>
        </p:nvPicPr>
        <p:blipFill rotWithShape="1">
          <a:blip r:embed="rId2"/>
          <a:srcRect t="9408"/>
          <a:stretch/>
        </p:blipFill>
        <p:spPr>
          <a:xfrm>
            <a:off x="39758" y="59635"/>
            <a:ext cx="12152242" cy="6738730"/>
          </a:xfrm>
          <a:prstGeom prst="rect">
            <a:avLst/>
          </a:prstGeom>
        </p:spPr>
      </p:pic>
      <p:sp>
        <p:nvSpPr>
          <p:cNvPr id="3" name="Slide Number Placeholder 2">
            <a:extLst>
              <a:ext uri="{FF2B5EF4-FFF2-40B4-BE49-F238E27FC236}">
                <a16:creationId xmlns:a16="http://schemas.microsoft.com/office/drawing/2014/main" id="{733A8CC1-0008-4C67-9CBD-B40A41DF5071}"/>
              </a:ext>
            </a:extLst>
          </p:cNvPr>
          <p:cNvSpPr>
            <a:spLocks noGrp="1"/>
          </p:cNvSpPr>
          <p:nvPr>
            <p:ph type="sldNum" sz="quarter" idx="12"/>
          </p:nvPr>
        </p:nvSpPr>
        <p:spPr/>
        <p:txBody>
          <a:bodyPr/>
          <a:lstStyle/>
          <a:p>
            <a:fld id="{D6DB389E-0E6B-430F-9C1C-7260187C063C}" type="slidenum">
              <a:rPr lang="en-IN" smtClean="0"/>
              <a:t>22</a:t>
            </a:fld>
            <a:endParaRPr lang="en-IN"/>
          </a:p>
        </p:txBody>
      </p:sp>
    </p:spTree>
    <p:extLst>
      <p:ext uri="{BB962C8B-B14F-4D97-AF65-F5344CB8AC3E}">
        <p14:creationId xmlns:p14="http://schemas.microsoft.com/office/powerpoint/2010/main" val="20161628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80A40DD0-18D2-4A2C-9C3E-FBDB1DE8C2A4}"/>
              </a:ext>
            </a:extLst>
          </p:cNvPr>
          <p:cNvSpPr/>
          <p:nvPr/>
        </p:nvSpPr>
        <p:spPr>
          <a:xfrm>
            <a:off x="1105786" y="595423"/>
            <a:ext cx="9973340" cy="8931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4000" b="1" dirty="0"/>
              <a:t>HYPER TEXT TRANSFER PROTOCOL</a:t>
            </a:r>
          </a:p>
        </p:txBody>
      </p:sp>
      <p:sp>
        <p:nvSpPr>
          <p:cNvPr id="3" name="TextBox 2">
            <a:extLst>
              <a:ext uri="{FF2B5EF4-FFF2-40B4-BE49-F238E27FC236}">
                <a16:creationId xmlns:a16="http://schemas.microsoft.com/office/drawing/2014/main" id="{54B44F8A-76F2-4EF1-AAA7-D95D22A45A56}"/>
              </a:ext>
            </a:extLst>
          </p:cNvPr>
          <p:cNvSpPr txBox="1"/>
          <p:nvPr/>
        </p:nvSpPr>
        <p:spPr>
          <a:xfrm>
            <a:off x="637953" y="2126512"/>
            <a:ext cx="10611294" cy="4524315"/>
          </a:xfrm>
          <a:prstGeom prst="rect">
            <a:avLst/>
          </a:prstGeom>
          <a:noFill/>
        </p:spPr>
        <p:txBody>
          <a:bodyPr wrap="square" rtlCol="0">
            <a:spAutoFit/>
          </a:bodyPr>
          <a:lstStyle/>
          <a:p>
            <a:pPr marL="285750" indent="-285750">
              <a:buFont typeface="Arial" panose="020B0604020202020204" pitchFamily="34" charset="0"/>
              <a:buChar char="•"/>
            </a:pPr>
            <a:r>
              <a:rPr lang="en-IN" sz="3600" dirty="0"/>
              <a:t>Protocol for transfer of various data formats between server and client.</a:t>
            </a:r>
          </a:p>
          <a:p>
            <a:pPr marL="285750" indent="-285750">
              <a:buFont typeface="Wingdings" panose="05000000000000000000" pitchFamily="2" charset="2"/>
              <a:buChar char="q"/>
            </a:pPr>
            <a:r>
              <a:rPr lang="en-IN" sz="3600" dirty="0"/>
              <a:t>Plaintext</a:t>
            </a:r>
          </a:p>
          <a:p>
            <a:pPr marL="285750" indent="-285750">
              <a:buFont typeface="Wingdings" panose="05000000000000000000" pitchFamily="2" charset="2"/>
              <a:buChar char="q"/>
            </a:pPr>
            <a:r>
              <a:rPr lang="en-IN" sz="3600" dirty="0"/>
              <a:t>Hypertext</a:t>
            </a:r>
          </a:p>
          <a:p>
            <a:pPr marL="285750" indent="-285750">
              <a:buFont typeface="Wingdings" panose="05000000000000000000" pitchFamily="2" charset="2"/>
              <a:buChar char="q"/>
            </a:pPr>
            <a:r>
              <a:rPr lang="en-IN" sz="3600" dirty="0"/>
              <a:t>Images</a:t>
            </a:r>
          </a:p>
          <a:p>
            <a:pPr marL="285750" indent="-285750">
              <a:buFont typeface="Wingdings" panose="05000000000000000000" pitchFamily="2" charset="2"/>
              <a:buChar char="q"/>
            </a:pPr>
            <a:r>
              <a:rPr lang="en-IN" sz="3600" dirty="0"/>
              <a:t>Video sound</a:t>
            </a:r>
          </a:p>
          <a:p>
            <a:pPr marL="285750" indent="-285750">
              <a:buFont typeface="Arial" panose="020B0604020202020204" pitchFamily="34" charset="0"/>
              <a:buChar char="•"/>
            </a:pPr>
            <a:r>
              <a:rPr lang="en-IN" sz="3600" dirty="0"/>
              <a:t>A network protocol is the set of rules governing a conversation between a client and a server</a:t>
            </a:r>
          </a:p>
        </p:txBody>
      </p:sp>
      <p:sp>
        <p:nvSpPr>
          <p:cNvPr id="4" name="Slide Number Placeholder 3">
            <a:extLst>
              <a:ext uri="{FF2B5EF4-FFF2-40B4-BE49-F238E27FC236}">
                <a16:creationId xmlns:a16="http://schemas.microsoft.com/office/drawing/2014/main" id="{085A3A81-8EB5-4515-A86C-8D539EBD68EB}"/>
              </a:ext>
            </a:extLst>
          </p:cNvPr>
          <p:cNvSpPr>
            <a:spLocks noGrp="1"/>
          </p:cNvSpPr>
          <p:nvPr>
            <p:ph type="sldNum" sz="quarter" idx="12"/>
          </p:nvPr>
        </p:nvSpPr>
        <p:spPr/>
        <p:txBody>
          <a:bodyPr/>
          <a:lstStyle/>
          <a:p>
            <a:fld id="{D6DB389E-0E6B-430F-9C1C-7260187C063C}" type="slidenum">
              <a:rPr lang="en-IN" smtClean="0"/>
              <a:t>23</a:t>
            </a:fld>
            <a:endParaRPr lang="en-IN"/>
          </a:p>
        </p:txBody>
      </p:sp>
    </p:spTree>
    <p:extLst>
      <p:ext uri="{BB962C8B-B14F-4D97-AF65-F5344CB8AC3E}">
        <p14:creationId xmlns:p14="http://schemas.microsoft.com/office/powerpoint/2010/main" val="4109858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7A18119-A833-432A-B95A-59E76A93F9A9}"/>
              </a:ext>
            </a:extLst>
          </p:cNvPr>
          <p:cNvPicPr>
            <a:picLocks noChangeAspect="1"/>
          </p:cNvPicPr>
          <p:nvPr/>
        </p:nvPicPr>
        <p:blipFill rotWithShape="1">
          <a:blip r:embed="rId2"/>
          <a:srcRect t="10280"/>
          <a:stretch/>
        </p:blipFill>
        <p:spPr>
          <a:xfrm>
            <a:off x="768626" y="291548"/>
            <a:ext cx="10840277" cy="6069495"/>
          </a:xfrm>
          <a:prstGeom prst="rect">
            <a:avLst/>
          </a:prstGeom>
        </p:spPr>
      </p:pic>
      <p:sp>
        <p:nvSpPr>
          <p:cNvPr id="3" name="Slide Number Placeholder 2">
            <a:extLst>
              <a:ext uri="{FF2B5EF4-FFF2-40B4-BE49-F238E27FC236}">
                <a16:creationId xmlns:a16="http://schemas.microsoft.com/office/drawing/2014/main" id="{20A3F6BE-429F-4459-BC01-075A80C58B5E}"/>
              </a:ext>
            </a:extLst>
          </p:cNvPr>
          <p:cNvSpPr>
            <a:spLocks noGrp="1"/>
          </p:cNvSpPr>
          <p:nvPr>
            <p:ph type="sldNum" sz="quarter" idx="12"/>
          </p:nvPr>
        </p:nvSpPr>
        <p:spPr/>
        <p:txBody>
          <a:bodyPr/>
          <a:lstStyle/>
          <a:p>
            <a:fld id="{D6DB389E-0E6B-430F-9C1C-7260187C063C}" type="slidenum">
              <a:rPr lang="en-IN" smtClean="0"/>
              <a:t>24</a:t>
            </a:fld>
            <a:endParaRPr lang="en-IN"/>
          </a:p>
        </p:txBody>
      </p:sp>
    </p:spTree>
    <p:extLst>
      <p:ext uri="{BB962C8B-B14F-4D97-AF65-F5344CB8AC3E}">
        <p14:creationId xmlns:p14="http://schemas.microsoft.com/office/powerpoint/2010/main" val="40519662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82E4D31-8FCA-416D-940A-F751FC6E532F}"/>
              </a:ext>
            </a:extLst>
          </p:cNvPr>
          <p:cNvSpPr txBox="1"/>
          <p:nvPr/>
        </p:nvSpPr>
        <p:spPr>
          <a:xfrm>
            <a:off x="765544" y="786809"/>
            <a:ext cx="10122196" cy="1938992"/>
          </a:xfrm>
          <a:prstGeom prst="rect">
            <a:avLst/>
          </a:prstGeom>
          <a:noFill/>
        </p:spPr>
        <p:txBody>
          <a:bodyPr wrap="square" rtlCol="0">
            <a:spAutoFit/>
          </a:bodyPr>
          <a:lstStyle/>
          <a:p>
            <a:pPr marL="285750" indent="-285750">
              <a:buFont typeface="Arial" panose="020B0604020202020204" pitchFamily="34" charset="0"/>
              <a:buChar char="•"/>
            </a:pPr>
            <a:r>
              <a:rPr lang="en-IN" sz="2400" dirty="0"/>
              <a:t>There are many protocols, HTTP is just one</a:t>
            </a:r>
          </a:p>
          <a:p>
            <a:pPr marL="285750" indent="-285750">
              <a:buFont typeface="Arial" panose="020B0604020202020204" pitchFamily="34" charset="0"/>
              <a:buChar char="•"/>
            </a:pPr>
            <a:r>
              <a:rPr lang="en-IN" sz="2400" dirty="0"/>
              <a:t>HTTP is an application layer protocol.</a:t>
            </a:r>
          </a:p>
          <a:p>
            <a:pPr marL="285750" indent="-285750">
              <a:buFont typeface="Arial" panose="020B0604020202020204" pitchFamily="34" charset="0"/>
              <a:buChar char="•"/>
            </a:pPr>
            <a:r>
              <a:rPr lang="en-IN" sz="2400" dirty="0"/>
              <a:t>Web client and the web server are application programs</a:t>
            </a:r>
          </a:p>
          <a:p>
            <a:pPr marL="285750" indent="-285750">
              <a:buFont typeface="Arial" panose="020B0604020202020204" pitchFamily="34" charset="0"/>
              <a:buChar char="•"/>
            </a:pPr>
            <a:r>
              <a:rPr lang="en-IN" sz="2400" dirty="0"/>
              <a:t>Application layer do useful work like retrieving web pages, sending and receiving email and transferring files.</a:t>
            </a:r>
          </a:p>
        </p:txBody>
      </p:sp>
      <p:pic>
        <p:nvPicPr>
          <p:cNvPr id="3" name="Picture 2">
            <a:extLst>
              <a:ext uri="{FF2B5EF4-FFF2-40B4-BE49-F238E27FC236}">
                <a16:creationId xmlns:a16="http://schemas.microsoft.com/office/drawing/2014/main" id="{83318495-8B70-4C01-A480-ED6C35B39C87}"/>
              </a:ext>
            </a:extLst>
          </p:cNvPr>
          <p:cNvPicPr>
            <a:picLocks noChangeAspect="1"/>
          </p:cNvPicPr>
          <p:nvPr/>
        </p:nvPicPr>
        <p:blipFill rotWithShape="1">
          <a:blip r:embed="rId2"/>
          <a:srcRect t="45427" b="6358"/>
          <a:stretch/>
        </p:blipFill>
        <p:spPr>
          <a:xfrm>
            <a:off x="265043" y="2809461"/>
            <a:ext cx="10747514" cy="3578086"/>
          </a:xfrm>
          <a:prstGeom prst="rect">
            <a:avLst/>
          </a:prstGeom>
        </p:spPr>
      </p:pic>
      <p:sp>
        <p:nvSpPr>
          <p:cNvPr id="4" name="Slide Number Placeholder 3">
            <a:extLst>
              <a:ext uri="{FF2B5EF4-FFF2-40B4-BE49-F238E27FC236}">
                <a16:creationId xmlns:a16="http://schemas.microsoft.com/office/drawing/2014/main" id="{92DE9831-414D-49F7-9B4D-B365D754007B}"/>
              </a:ext>
            </a:extLst>
          </p:cNvPr>
          <p:cNvSpPr>
            <a:spLocks noGrp="1"/>
          </p:cNvSpPr>
          <p:nvPr>
            <p:ph type="sldNum" sz="quarter" idx="12"/>
          </p:nvPr>
        </p:nvSpPr>
        <p:spPr/>
        <p:txBody>
          <a:bodyPr/>
          <a:lstStyle/>
          <a:p>
            <a:fld id="{D6DB389E-0E6B-430F-9C1C-7260187C063C}" type="slidenum">
              <a:rPr lang="en-IN" smtClean="0"/>
              <a:t>25</a:t>
            </a:fld>
            <a:endParaRPr lang="en-IN"/>
          </a:p>
        </p:txBody>
      </p:sp>
    </p:spTree>
    <p:extLst>
      <p:ext uri="{BB962C8B-B14F-4D97-AF65-F5344CB8AC3E}">
        <p14:creationId xmlns:p14="http://schemas.microsoft.com/office/powerpoint/2010/main" val="34019560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74D25FB-5CD3-4072-87CB-EEC6780F4435}"/>
              </a:ext>
            </a:extLst>
          </p:cNvPr>
          <p:cNvPicPr>
            <a:picLocks noChangeAspect="1"/>
          </p:cNvPicPr>
          <p:nvPr/>
        </p:nvPicPr>
        <p:blipFill rotWithShape="1">
          <a:blip r:embed="rId2"/>
          <a:srcRect t="9117"/>
          <a:stretch/>
        </p:blipFill>
        <p:spPr>
          <a:xfrm>
            <a:off x="397566" y="304800"/>
            <a:ext cx="11171582" cy="6553200"/>
          </a:xfrm>
          <a:prstGeom prst="rect">
            <a:avLst/>
          </a:prstGeom>
        </p:spPr>
      </p:pic>
      <p:sp>
        <p:nvSpPr>
          <p:cNvPr id="3" name="Slide Number Placeholder 2">
            <a:extLst>
              <a:ext uri="{FF2B5EF4-FFF2-40B4-BE49-F238E27FC236}">
                <a16:creationId xmlns:a16="http://schemas.microsoft.com/office/drawing/2014/main" id="{CA7FDEC8-9D7E-4163-8F42-264C9399BAEF}"/>
              </a:ext>
            </a:extLst>
          </p:cNvPr>
          <p:cNvSpPr>
            <a:spLocks noGrp="1"/>
          </p:cNvSpPr>
          <p:nvPr>
            <p:ph type="sldNum" sz="quarter" idx="12"/>
          </p:nvPr>
        </p:nvSpPr>
        <p:spPr/>
        <p:txBody>
          <a:bodyPr/>
          <a:lstStyle/>
          <a:p>
            <a:fld id="{D6DB389E-0E6B-430F-9C1C-7260187C063C}" type="slidenum">
              <a:rPr lang="en-IN" smtClean="0"/>
              <a:t>26</a:t>
            </a:fld>
            <a:endParaRPr lang="en-IN"/>
          </a:p>
        </p:txBody>
      </p:sp>
    </p:spTree>
    <p:extLst>
      <p:ext uri="{BB962C8B-B14F-4D97-AF65-F5344CB8AC3E}">
        <p14:creationId xmlns:p14="http://schemas.microsoft.com/office/powerpoint/2010/main" val="21024371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99F413F3-7089-4BBD-9903-7F4CE7872BF0}"/>
              </a:ext>
            </a:extLst>
          </p:cNvPr>
          <p:cNvSpPr/>
          <p:nvPr/>
        </p:nvSpPr>
        <p:spPr>
          <a:xfrm>
            <a:off x="1298713" y="265043"/>
            <a:ext cx="9594574" cy="79513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200" b="1" dirty="0"/>
              <a:t>SET PROTOCOL(SECURE ELECTRONIC TRANSACTION)</a:t>
            </a:r>
          </a:p>
        </p:txBody>
      </p:sp>
      <p:pic>
        <p:nvPicPr>
          <p:cNvPr id="3" name="Picture 2">
            <a:extLst>
              <a:ext uri="{FF2B5EF4-FFF2-40B4-BE49-F238E27FC236}">
                <a16:creationId xmlns:a16="http://schemas.microsoft.com/office/drawing/2014/main" id="{2D35757C-E1E7-4CB7-9A03-BE99AA9CB1D5}"/>
              </a:ext>
            </a:extLst>
          </p:cNvPr>
          <p:cNvPicPr>
            <a:picLocks noChangeAspect="1"/>
          </p:cNvPicPr>
          <p:nvPr/>
        </p:nvPicPr>
        <p:blipFill rotWithShape="1">
          <a:blip r:embed="rId2"/>
          <a:srcRect t="24803" b="7521"/>
          <a:stretch/>
        </p:blipFill>
        <p:spPr>
          <a:xfrm>
            <a:off x="318052" y="1046922"/>
            <a:ext cx="11502887" cy="5811078"/>
          </a:xfrm>
          <a:prstGeom prst="rect">
            <a:avLst/>
          </a:prstGeom>
        </p:spPr>
      </p:pic>
      <p:sp>
        <p:nvSpPr>
          <p:cNvPr id="4" name="Slide Number Placeholder 3">
            <a:extLst>
              <a:ext uri="{FF2B5EF4-FFF2-40B4-BE49-F238E27FC236}">
                <a16:creationId xmlns:a16="http://schemas.microsoft.com/office/drawing/2014/main" id="{DA9101B7-7598-4B92-BF7D-ACCB07DB2302}"/>
              </a:ext>
            </a:extLst>
          </p:cNvPr>
          <p:cNvSpPr>
            <a:spLocks noGrp="1"/>
          </p:cNvSpPr>
          <p:nvPr>
            <p:ph type="sldNum" sz="quarter" idx="12"/>
          </p:nvPr>
        </p:nvSpPr>
        <p:spPr/>
        <p:txBody>
          <a:bodyPr/>
          <a:lstStyle/>
          <a:p>
            <a:fld id="{D6DB389E-0E6B-430F-9C1C-7260187C063C}" type="slidenum">
              <a:rPr lang="en-IN" smtClean="0"/>
              <a:t>27</a:t>
            </a:fld>
            <a:endParaRPr lang="en-IN"/>
          </a:p>
        </p:txBody>
      </p:sp>
    </p:spTree>
    <p:extLst>
      <p:ext uri="{BB962C8B-B14F-4D97-AF65-F5344CB8AC3E}">
        <p14:creationId xmlns:p14="http://schemas.microsoft.com/office/powerpoint/2010/main" val="11469660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96699F8-F5AB-403D-B7BA-086C6B28B2E6}"/>
              </a:ext>
            </a:extLst>
          </p:cNvPr>
          <p:cNvPicPr>
            <a:picLocks noChangeAspect="1"/>
          </p:cNvPicPr>
          <p:nvPr/>
        </p:nvPicPr>
        <p:blipFill rotWithShape="1">
          <a:blip r:embed="rId2"/>
          <a:srcRect t="10860" b="21753"/>
          <a:stretch/>
        </p:blipFill>
        <p:spPr>
          <a:xfrm>
            <a:off x="132522" y="1"/>
            <a:ext cx="11926955" cy="6639338"/>
          </a:xfrm>
          <a:prstGeom prst="rect">
            <a:avLst/>
          </a:prstGeom>
        </p:spPr>
      </p:pic>
      <p:sp>
        <p:nvSpPr>
          <p:cNvPr id="3" name="Slide Number Placeholder 2">
            <a:extLst>
              <a:ext uri="{FF2B5EF4-FFF2-40B4-BE49-F238E27FC236}">
                <a16:creationId xmlns:a16="http://schemas.microsoft.com/office/drawing/2014/main" id="{13196E45-DC29-45E0-9B29-925B861DD0B0}"/>
              </a:ext>
            </a:extLst>
          </p:cNvPr>
          <p:cNvSpPr>
            <a:spLocks noGrp="1"/>
          </p:cNvSpPr>
          <p:nvPr>
            <p:ph type="sldNum" sz="quarter" idx="12"/>
          </p:nvPr>
        </p:nvSpPr>
        <p:spPr/>
        <p:txBody>
          <a:bodyPr/>
          <a:lstStyle/>
          <a:p>
            <a:fld id="{D6DB389E-0E6B-430F-9C1C-7260187C063C}" type="slidenum">
              <a:rPr lang="en-IN" smtClean="0"/>
              <a:t>28</a:t>
            </a:fld>
            <a:endParaRPr lang="en-IN"/>
          </a:p>
        </p:txBody>
      </p:sp>
    </p:spTree>
    <p:extLst>
      <p:ext uri="{BB962C8B-B14F-4D97-AF65-F5344CB8AC3E}">
        <p14:creationId xmlns:p14="http://schemas.microsoft.com/office/powerpoint/2010/main" val="27642549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D6921BB-0812-4C29-BBBE-9C5E0028E911}"/>
              </a:ext>
            </a:extLst>
          </p:cNvPr>
          <p:cNvPicPr>
            <a:picLocks noChangeAspect="1"/>
          </p:cNvPicPr>
          <p:nvPr/>
        </p:nvPicPr>
        <p:blipFill rotWithShape="1">
          <a:blip r:embed="rId2"/>
          <a:srcRect b="27272"/>
          <a:stretch/>
        </p:blipFill>
        <p:spPr>
          <a:xfrm>
            <a:off x="463826" y="145774"/>
            <a:ext cx="11052313" cy="6586330"/>
          </a:xfrm>
          <a:prstGeom prst="rect">
            <a:avLst/>
          </a:prstGeom>
        </p:spPr>
      </p:pic>
      <p:sp>
        <p:nvSpPr>
          <p:cNvPr id="3" name="Slide Number Placeholder 2">
            <a:extLst>
              <a:ext uri="{FF2B5EF4-FFF2-40B4-BE49-F238E27FC236}">
                <a16:creationId xmlns:a16="http://schemas.microsoft.com/office/drawing/2014/main" id="{82976204-89AD-4AB5-9264-33D1E2D4484B}"/>
              </a:ext>
            </a:extLst>
          </p:cNvPr>
          <p:cNvSpPr>
            <a:spLocks noGrp="1"/>
          </p:cNvSpPr>
          <p:nvPr>
            <p:ph type="sldNum" sz="quarter" idx="12"/>
          </p:nvPr>
        </p:nvSpPr>
        <p:spPr/>
        <p:txBody>
          <a:bodyPr/>
          <a:lstStyle/>
          <a:p>
            <a:fld id="{D6DB389E-0E6B-430F-9C1C-7260187C063C}" type="slidenum">
              <a:rPr lang="en-IN" smtClean="0"/>
              <a:t>29</a:t>
            </a:fld>
            <a:endParaRPr lang="en-IN"/>
          </a:p>
        </p:txBody>
      </p:sp>
    </p:spTree>
    <p:extLst>
      <p:ext uri="{BB962C8B-B14F-4D97-AF65-F5344CB8AC3E}">
        <p14:creationId xmlns:p14="http://schemas.microsoft.com/office/powerpoint/2010/main" val="42038715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9BB427-92BF-4B99-A30F-29734C32968B}"/>
              </a:ext>
            </a:extLst>
          </p:cNvPr>
          <p:cNvSpPr>
            <a:spLocks noGrp="1"/>
          </p:cNvSpPr>
          <p:nvPr>
            <p:ph type="title"/>
          </p:nvPr>
        </p:nvSpPr>
        <p:spPr/>
        <p:txBody>
          <a:bodyPr/>
          <a:lstStyle/>
          <a:p>
            <a:r>
              <a:rPr lang="en-IN" dirty="0"/>
              <a:t>SECURITY ISSUES OF ECOMMERCE</a:t>
            </a:r>
          </a:p>
        </p:txBody>
      </p:sp>
      <p:sp>
        <p:nvSpPr>
          <p:cNvPr id="3" name="Content Placeholder 2">
            <a:extLst>
              <a:ext uri="{FF2B5EF4-FFF2-40B4-BE49-F238E27FC236}">
                <a16:creationId xmlns:a16="http://schemas.microsoft.com/office/drawing/2014/main" id="{65C31E05-0539-46D1-BB02-C81C40C87E3A}"/>
              </a:ext>
            </a:extLst>
          </p:cNvPr>
          <p:cNvSpPr>
            <a:spLocks noGrp="1"/>
          </p:cNvSpPr>
          <p:nvPr>
            <p:ph idx="1"/>
          </p:nvPr>
        </p:nvSpPr>
        <p:spPr/>
        <p:txBody>
          <a:bodyPr/>
          <a:lstStyle/>
          <a:p>
            <a:pPr>
              <a:buFont typeface="Wingdings" panose="05000000000000000000" pitchFamily="2" charset="2"/>
              <a:buChar char="q"/>
            </a:pPr>
            <a:r>
              <a:rPr lang="en-US" sz="1800" b="1" dirty="0">
                <a:solidFill>
                  <a:srgbClr val="000000"/>
                </a:solidFill>
                <a:latin typeface="Times New Roman" panose="02020603050405020304" pitchFamily="18" charset="0"/>
              </a:rPr>
              <a:t> NETWORK SECURITY</a:t>
            </a:r>
          </a:p>
          <a:p>
            <a:pPr>
              <a:buFont typeface="Wingdings" panose="05000000000000000000" pitchFamily="2" charset="2"/>
              <a:buChar char="q"/>
            </a:pPr>
            <a:r>
              <a:rPr lang="en-US" sz="1800" b="1" dirty="0">
                <a:solidFill>
                  <a:srgbClr val="000000"/>
                </a:solidFill>
                <a:latin typeface="Times New Roman" panose="02020603050405020304" pitchFamily="18" charset="0"/>
              </a:rPr>
              <a:t> IDENTITY AND X.509 CERTIFICATION</a:t>
            </a:r>
          </a:p>
          <a:p>
            <a:pPr>
              <a:buFont typeface="Wingdings" panose="05000000000000000000" pitchFamily="2" charset="2"/>
              <a:buChar char="q"/>
            </a:pPr>
            <a:r>
              <a:rPr lang="en-US" sz="1800" b="1" dirty="0">
                <a:solidFill>
                  <a:srgbClr val="000000"/>
                </a:solidFill>
                <a:latin typeface="Times New Roman" panose="02020603050405020304" pitchFamily="18" charset="0"/>
              </a:rPr>
              <a:t> ENCRYPTION</a:t>
            </a:r>
          </a:p>
          <a:p>
            <a:pPr>
              <a:buFont typeface="Wingdings" panose="05000000000000000000" pitchFamily="2" charset="2"/>
              <a:buChar char="q"/>
            </a:pPr>
            <a:r>
              <a:rPr lang="en-US" sz="1800" b="1" dirty="0">
                <a:solidFill>
                  <a:srgbClr val="000000"/>
                </a:solidFill>
                <a:latin typeface="Times New Roman" panose="02020603050405020304" pitchFamily="18" charset="0"/>
              </a:rPr>
              <a:t> AUTHORISATION</a:t>
            </a:r>
          </a:p>
          <a:p>
            <a:pPr>
              <a:buFont typeface="Wingdings" panose="05000000000000000000" pitchFamily="2" charset="2"/>
              <a:buChar char="q"/>
            </a:pPr>
            <a:r>
              <a:rPr lang="en-US" sz="1800" b="1" dirty="0">
                <a:solidFill>
                  <a:srgbClr val="000000"/>
                </a:solidFill>
                <a:latin typeface="Times New Roman" panose="02020603050405020304" pitchFamily="18" charset="0"/>
              </a:rPr>
              <a:t> HOST AND APPLICATION SECURITY</a:t>
            </a:r>
          </a:p>
          <a:p>
            <a:pPr>
              <a:buFont typeface="Wingdings" panose="05000000000000000000" pitchFamily="2" charset="2"/>
              <a:buChar char="q"/>
            </a:pPr>
            <a:r>
              <a:rPr lang="en-US" sz="1800" b="1" dirty="0">
                <a:solidFill>
                  <a:srgbClr val="000000"/>
                </a:solidFill>
                <a:latin typeface="Times New Roman" panose="02020603050405020304" pitchFamily="18" charset="0"/>
              </a:rPr>
              <a:t> TRANSACTION SECURITY</a:t>
            </a:r>
          </a:p>
          <a:p>
            <a:pPr>
              <a:buFont typeface="Wingdings" panose="05000000000000000000" pitchFamily="2" charset="2"/>
              <a:buChar char="q"/>
            </a:pPr>
            <a:r>
              <a:rPr lang="en-US" sz="1800" b="1" dirty="0">
                <a:solidFill>
                  <a:srgbClr val="000000"/>
                </a:solidFill>
                <a:latin typeface="Times New Roman" panose="02020603050405020304" pitchFamily="18" charset="0"/>
              </a:rPr>
              <a:t>  HUMAN ERROR AND MALICE</a:t>
            </a:r>
            <a:endParaRPr lang="en-IN" dirty="0"/>
          </a:p>
        </p:txBody>
      </p:sp>
      <p:sp>
        <p:nvSpPr>
          <p:cNvPr id="4" name="Slide Number Placeholder 3">
            <a:extLst>
              <a:ext uri="{FF2B5EF4-FFF2-40B4-BE49-F238E27FC236}">
                <a16:creationId xmlns:a16="http://schemas.microsoft.com/office/drawing/2014/main" id="{627F84ED-F139-4E2B-995F-1BC764B0DC59}"/>
              </a:ext>
            </a:extLst>
          </p:cNvPr>
          <p:cNvSpPr>
            <a:spLocks noGrp="1"/>
          </p:cNvSpPr>
          <p:nvPr>
            <p:ph type="sldNum" sz="quarter" idx="12"/>
          </p:nvPr>
        </p:nvSpPr>
        <p:spPr/>
        <p:txBody>
          <a:bodyPr/>
          <a:lstStyle/>
          <a:p>
            <a:fld id="{D6DB389E-0E6B-430F-9C1C-7260187C063C}" type="slidenum">
              <a:rPr lang="en-IN" smtClean="0"/>
              <a:t>3</a:t>
            </a:fld>
            <a:endParaRPr lang="en-IN"/>
          </a:p>
        </p:txBody>
      </p:sp>
    </p:spTree>
    <p:extLst>
      <p:ext uri="{BB962C8B-B14F-4D97-AF65-F5344CB8AC3E}">
        <p14:creationId xmlns:p14="http://schemas.microsoft.com/office/powerpoint/2010/main" val="32945974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47DDD17-A96E-4E6C-A707-ECBC0CC36D20}"/>
              </a:ext>
            </a:extLst>
          </p:cNvPr>
          <p:cNvPicPr>
            <a:picLocks noChangeAspect="1"/>
          </p:cNvPicPr>
          <p:nvPr/>
        </p:nvPicPr>
        <p:blipFill rotWithShape="1">
          <a:blip r:embed="rId2"/>
          <a:srcRect b="27852"/>
          <a:stretch/>
        </p:blipFill>
        <p:spPr>
          <a:xfrm>
            <a:off x="728870" y="0"/>
            <a:ext cx="11198087" cy="6467061"/>
          </a:xfrm>
          <a:prstGeom prst="rect">
            <a:avLst/>
          </a:prstGeom>
        </p:spPr>
      </p:pic>
      <p:sp>
        <p:nvSpPr>
          <p:cNvPr id="3" name="Slide Number Placeholder 2">
            <a:extLst>
              <a:ext uri="{FF2B5EF4-FFF2-40B4-BE49-F238E27FC236}">
                <a16:creationId xmlns:a16="http://schemas.microsoft.com/office/drawing/2014/main" id="{B4DFFB75-BEDB-46D0-9F84-22605FAEFCD4}"/>
              </a:ext>
            </a:extLst>
          </p:cNvPr>
          <p:cNvSpPr>
            <a:spLocks noGrp="1"/>
          </p:cNvSpPr>
          <p:nvPr>
            <p:ph type="sldNum" sz="quarter" idx="12"/>
          </p:nvPr>
        </p:nvSpPr>
        <p:spPr/>
        <p:txBody>
          <a:bodyPr/>
          <a:lstStyle/>
          <a:p>
            <a:fld id="{D6DB389E-0E6B-430F-9C1C-7260187C063C}" type="slidenum">
              <a:rPr lang="en-IN" smtClean="0"/>
              <a:t>30</a:t>
            </a:fld>
            <a:endParaRPr lang="en-IN"/>
          </a:p>
        </p:txBody>
      </p:sp>
    </p:spTree>
    <p:extLst>
      <p:ext uri="{BB962C8B-B14F-4D97-AF65-F5344CB8AC3E}">
        <p14:creationId xmlns:p14="http://schemas.microsoft.com/office/powerpoint/2010/main" val="9129859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B817867-A2CC-49DE-AB99-B148AD397889}"/>
              </a:ext>
            </a:extLst>
          </p:cNvPr>
          <p:cNvPicPr>
            <a:picLocks noChangeAspect="1"/>
          </p:cNvPicPr>
          <p:nvPr/>
        </p:nvPicPr>
        <p:blipFill rotWithShape="1">
          <a:blip r:embed="rId2"/>
          <a:srcRect b="35695"/>
          <a:stretch/>
        </p:blipFill>
        <p:spPr>
          <a:xfrm>
            <a:off x="649357" y="238538"/>
            <a:ext cx="11304104" cy="6308035"/>
          </a:xfrm>
          <a:prstGeom prst="rect">
            <a:avLst/>
          </a:prstGeom>
        </p:spPr>
      </p:pic>
      <p:sp>
        <p:nvSpPr>
          <p:cNvPr id="3" name="Slide Number Placeholder 2">
            <a:extLst>
              <a:ext uri="{FF2B5EF4-FFF2-40B4-BE49-F238E27FC236}">
                <a16:creationId xmlns:a16="http://schemas.microsoft.com/office/drawing/2014/main" id="{C0FD1DB3-6E3F-42A1-A9D4-39AA256D61E8}"/>
              </a:ext>
            </a:extLst>
          </p:cNvPr>
          <p:cNvSpPr>
            <a:spLocks noGrp="1"/>
          </p:cNvSpPr>
          <p:nvPr>
            <p:ph type="sldNum" sz="quarter" idx="12"/>
          </p:nvPr>
        </p:nvSpPr>
        <p:spPr/>
        <p:txBody>
          <a:bodyPr/>
          <a:lstStyle/>
          <a:p>
            <a:fld id="{D6DB389E-0E6B-430F-9C1C-7260187C063C}" type="slidenum">
              <a:rPr lang="en-IN" smtClean="0"/>
              <a:t>31</a:t>
            </a:fld>
            <a:endParaRPr lang="en-IN"/>
          </a:p>
        </p:txBody>
      </p:sp>
    </p:spTree>
    <p:extLst>
      <p:ext uri="{BB962C8B-B14F-4D97-AF65-F5344CB8AC3E}">
        <p14:creationId xmlns:p14="http://schemas.microsoft.com/office/powerpoint/2010/main" val="36805135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B7EE385-8C32-4A22-851E-017BCDC4332B}"/>
              </a:ext>
            </a:extLst>
          </p:cNvPr>
          <p:cNvPicPr>
            <a:picLocks noChangeAspect="1"/>
          </p:cNvPicPr>
          <p:nvPr/>
        </p:nvPicPr>
        <p:blipFill rotWithShape="1">
          <a:blip r:embed="rId2"/>
          <a:srcRect b="6648"/>
          <a:stretch/>
        </p:blipFill>
        <p:spPr>
          <a:xfrm>
            <a:off x="742123" y="175591"/>
            <a:ext cx="10893286" cy="6506817"/>
          </a:xfrm>
          <a:prstGeom prst="rect">
            <a:avLst/>
          </a:prstGeom>
        </p:spPr>
      </p:pic>
      <p:sp>
        <p:nvSpPr>
          <p:cNvPr id="3" name="Slide Number Placeholder 2">
            <a:extLst>
              <a:ext uri="{FF2B5EF4-FFF2-40B4-BE49-F238E27FC236}">
                <a16:creationId xmlns:a16="http://schemas.microsoft.com/office/drawing/2014/main" id="{19241079-9261-4FAD-A0AF-E8B3C4EF9C4E}"/>
              </a:ext>
            </a:extLst>
          </p:cNvPr>
          <p:cNvSpPr>
            <a:spLocks noGrp="1"/>
          </p:cNvSpPr>
          <p:nvPr>
            <p:ph type="sldNum" sz="quarter" idx="12"/>
          </p:nvPr>
        </p:nvSpPr>
        <p:spPr/>
        <p:txBody>
          <a:bodyPr/>
          <a:lstStyle/>
          <a:p>
            <a:fld id="{D6DB389E-0E6B-430F-9C1C-7260187C063C}" type="slidenum">
              <a:rPr lang="en-IN" smtClean="0"/>
              <a:t>32</a:t>
            </a:fld>
            <a:endParaRPr lang="en-IN"/>
          </a:p>
        </p:txBody>
      </p:sp>
    </p:spTree>
    <p:extLst>
      <p:ext uri="{BB962C8B-B14F-4D97-AF65-F5344CB8AC3E}">
        <p14:creationId xmlns:p14="http://schemas.microsoft.com/office/powerpoint/2010/main" val="36435481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C6FC3C4-D341-4662-BD8A-CC85206059B1}"/>
              </a:ext>
            </a:extLst>
          </p:cNvPr>
          <p:cNvPicPr>
            <a:picLocks noChangeAspect="1"/>
          </p:cNvPicPr>
          <p:nvPr/>
        </p:nvPicPr>
        <p:blipFill rotWithShape="1">
          <a:blip r:embed="rId2"/>
          <a:srcRect b="31048"/>
          <a:stretch/>
        </p:blipFill>
        <p:spPr>
          <a:xfrm>
            <a:off x="596347" y="228600"/>
            <a:ext cx="11410122" cy="6400800"/>
          </a:xfrm>
          <a:prstGeom prst="rect">
            <a:avLst/>
          </a:prstGeom>
        </p:spPr>
      </p:pic>
      <p:sp>
        <p:nvSpPr>
          <p:cNvPr id="3" name="Slide Number Placeholder 2">
            <a:extLst>
              <a:ext uri="{FF2B5EF4-FFF2-40B4-BE49-F238E27FC236}">
                <a16:creationId xmlns:a16="http://schemas.microsoft.com/office/drawing/2014/main" id="{8D540E67-A415-41A3-B629-9C5A9684CB51}"/>
              </a:ext>
            </a:extLst>
          </p:cNvPr>
          <p:cNvSpPr>
            <a:spLocks noGrp="1"/>
          </p:cNvSpPr>
          <p:nvPr>
            <p:ph type="sldNum" sz="quarter" idx="12"/>
          </p:nvPr>
        </p:nvSpPr>
        <p:spPr/>
        <p:txBody>
          <a:bodyPr/>
          <a:lstStyle/>
          <a:p>
            <a:fld id="{D6DB389E-0E6B-430F-9C1C-7260187C063C}" type="slidenum">
              <a:rPr lang="en-IN" smtClean="0"/>
              <a:t>33</a:t>
            </a:fld>
            <a:endParaRPr lang="en-IN"/>
          </a:p>
        </p:txBody>
      </p:sp>
    </p:spTree>
    <p:extLst>
      <p:ext uri="{BB962C8B-B14F-4D97-AF65-F5344CB8AC3E}">
        <p14:creationId xmlns:p14="http://schemas.microsoft.com/office/powerpoint/2010/main" val="114929125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6FFADEC-4FAC-40B4-8ED8-2DFC72875A64}"/>
              </a:ext>
            </a:extLst>
          </p:cNvPr>
          <p:cNvPicPr>
            <a:picLocks noChangeAspect="1"/>
          </p:cNvPicPr>
          <p:nvPr/>
        </p:nvPicPr>
        <p:blipFill rotWithShape="1">
          <a:blip r:embed="rId2"/>
          <a:srcRect t="9117" r="7912"/>
          <a:stretch/>
        </p:blipFill>
        <p:spPr>
          <a:xfrm>
            <a:off x="159027" y="874642"/>
            <a:ext cx="11847444" cy="5698435"/>
          </a:xfrm>
          <a:prstGeom prst="rect">
            <a:avLst/>
          </a:prstGeom>
        </p:spPr>
      </p:pic>
      <p:sp>
        <p:nvSpPr>
          <p:cNvPr id="3" name="Rectangle: Rounded Corners 2">
            <a:extLst>
              <a:ext uri="{FF2B5EF4-FFF2-40B4-BE49-F238E27FC236}">
                <a16:creationId xmlns:a16="http://schemas.microsoft.com/office/drawing/2014/main" id="{5EF3A33F-5E17-40C9-AD1C-56617C5BDBD0}"/>
              </a:ext>
            </a:extLst>
          </p:cNvPr>
          <p:cNvSpPr/>
          <p:nvPr/>
        </p:nvSpPr>
        <p:spPr>
          <a:xfrm>
            <a:off x="2266120" y="165652"/>
            <a:ext cx="6930887" cy="5168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800" b="1" dirty="0"/>
              <a:t>HOW SET WORKS</a:t>
            </a:r>
          </a:p>
        </p:txBody>
      </p:sp>
      <p:sp>
        <p:nvSpPr>
          <p:cNvPr id="4" name="Slide Number Placeholder 3">
            <a:extLst>
              <a:ext uri="{FF2B5EF4-FFF2-40B4-BE49-F238E27FC236}">
                <a16:creationId xmlns:a16="http://schemas.microsoft.com/office/drawing/2014/main" id="{14E1C486-D9C7-434A-B80B-6408F66A54D0}"/>
              </a:ext>
            </a:extLst>
          </p:cNvPr>
          <p:cNvSpPr>
            <a:spLocks noGrp="1"/>
          </p:cNvSpPr>
          <p:nvPr>
            <p:ph type="sldNum" sz="quarter" idx="12"/>
          </p:nvPr>
        </p:nvSpPr>
        <p:spPr/>
        <p:txBody>
          <a:bodyPr/>
          <a:lstStyle/>
          <a:p>
            <a:fld id="{D6DB389E-0E6B-430F-9C1C-7260187C063C}" type="slidenum">
              <a:rPr lang="en-IN" smtClean="0"/>
              <a:t>34</a:t>
            </a:fld>
            <a:endParaRPr lang="en-IN"/>
          </a:p>
        </p:txBody>
      </p:sp>
    </p:spTree>
    <p:extLst>
      <p:ext uri="{BB962C8B-B14F-4D97-AF65-F5344CB8AC3E}">
        <p14:creationId xmlns:p14="http://schemas.microsoft.com/office/powerpoint/2010/main" val="222021032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792A558-F6B0-4567-8333-EFA555902E7E}"/>
              </a:ext>
            </a:extLst>
          </p:cNvPr>
          <p:cNvPicPr>
            <a:picLocks noChangeAspect="1"/>
          </p:cNvPicPr>
          <p:nvPr/>
        </p:nvPicPr>
        <p:blipFill rotWithShape="1">
          <a:blip r:embed="rId2"/>
          <a:srcRect r="7912"/>
          <a:stretch/>
        </p:blipFill>
        <p:spPr>
          <a:xfrm>
            <a:off x="278297" y="198783"/>
            <a:ext cx="11913704" cy="6453807"/>
          </a:xfrm>
          <a:prstGeom prst="rect">
            <a:avLst/>
          </a:prstGeom>
        </p:spPr>
      </p:pic>
      <p:sp>
        <p:nvSpPr>
          <p:cNvPr id="3" name="Slide Number Placeholder 2">
            <a:extLst>
              <a:ext uri="{FF2B5EF4-FFF2-40B4-BE49-F238E27FC236}">
                <a16:creationId xmlns:a16="http://schemas.microsoft.com/office/drawing/2014/main" id="{A376E64C-BA5A-492B-8D0B-95CD65814F81}"/>
              </a:ext>
            </a:extLst>
          </p:cNvPr>
          <p:cNvSpPr>
            <a:spLocks noGrp="1"/>
          </p:cNvSpPr>
          <p:nvPr>
            <p:ph type="sldNum" sz="quarter" idx="12"/>
          </p:nvPr>
        </p:nvSpPr>
        <p:spPr/>
        <p:txBody>
          <a:bodyPr/>
          <a:lstStyle/>
          <a:p>
            <a:fld id="{D6DB389E-0E6B-430F-9C1C-7260187C063C}" type="slidenum">
              <a:rPr lang="en-IN" smtClean="0"/>
              <a:t>35</a:t>
            </a:fld>
            <a:endParaRPr lang="en-IN"/>
          </a:p>
        </p:txBody>
      </p:sp>
    </p:spTree>
    <p:extLst>
      <p:ext uri="{BB962C8B-B14F-4D97-AF65-F5344CB8AC3E}">
        <p14:creationId xmlns:p14="http://schemas.microsoft.com/office/powerpoint/2010/main" val="10559529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855E4FC-1996-490D-B5DB-3CE2D9E8CE75}"/>
              </a:ext>
            </a:extLst>
          </p:cNvPr>
          <p:cNvPicPr>
            <a:picLocks noChangeAspect="1"/>
          </p:cNvPicPr>
          <p:nvPr/>
        </p:nvPicPr>
        <p:blipFill>
          <a:blip r:embed="rId2"/>
          <a:stretch>
            <a:fillRect/>
          </a:stretch>
        </p:blipFill>
        <p:spPr>
          <a:xfrm>
            <a:off x="0" y="0"/>
            <a:ext cx="12192000" cy="6858000"/>
          </a:xfrm>
          <a:prstGeom prst="rect">
            <a:avLst/>
          </a:prstGeom>
        </p:spPr>
      </p:pic>
      <p:sp>
        <p:nvSpPr>
          <p:cNvPr id="3" name="Slide Number Placeholder 2">
            <a:extLst>
              <a:ext uri="{FF2B5EF4-FFF2-40B4-BE49-F238E27FC236}">
                <a16:creationId xmlns:a16="http://schemas.microsoft.com/office/drawing/2014/main" id="{EAC93B25-84E7-427B-ABD4-3B17F2A3AED6}"/>
              </a:ext>
            </a:extLst>
          </p:cNvPr>
          <p:cNvSpPr>
            <a:spLocks noGrp="1"/>
          </p:cNvSpPr>
          <p:nvPr>
            <p:ph type="sldNum" sz="quarter" idx="12"/>
          </p:nvPr>
        </p:nvSpPr>
        <p:spPr/>
        <p:txBody>
          <a:bodyPr/>
          <a:lstStyle/>
          <a:p>
            <a:fld id="{D6DB389E-0E6B-430F-9C1C-7260187C063C}" type="slidenum">
              <a:rPr lang="en-IN" smtClean="0"/>
              <a:t>36</a:t>
            </a:fld>
            <a:endParaRPr lang="en-IN"/>
          </a:p>
        </p:txBody>
      </p:sp>
    </p:spTree>
    <p:extLst>
      <p:ext uri="{BB962C8B-B14F-4D97-AF65-F5344CB8AC3E}">
        <p14:creationId xmlns:p14="http://schemas.microsoft.com/office/powerpoint/2010/main" val="15424051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3B9D130-3681-4037-BAE4-D664DB697DED}"/>
              </a:ext>
            </a:extLst>
          </p:cNvPr>
          <p:cNvSpPr txBox="1"/>
          <p:nvPr/>
        </p:nvSpPr>
        <p:spPr>
          <a:xfrm>
            <a:off x="1046922" y="622852"/>
            <a:ext cx="9965635" cy="4401205"/>
          </a:xfrm>
          <a:prstGeom prst="rect">
            <a:avLst/>
          </a:prstGeom>
          <a:noFill/>
        </p:spPr>
        <p:txBody>
          <a:bodyPr wrap="square" rtlCol="0">
            <a:spAutoFit/>
          </a:bodyPr>
          <a:lstStyle/>
          <a:p>
            <a:r>
              <a:rPr lang="en-IN" sz="4000" b="1" dirty="0"/>
              <a:t>ELCTRONIC PAYMENT SYSTEM(EPS) </a:t>
            </a:r>
            <a:r>
              <a:rPr lang="en-IN" sz="4000" dirty="0"/>
              <a:t>is a system of financial exchange between buyers and sellers in the online environment that is facilitated by a digital financial instrument such as encrypted credit card numbers, electronic checks, digital cash) backed by a bank, an intermediary or by legal tender.</a:t>
            </a:r>
          </a:p>
        </p:txBody>
      </p:sp>
      <p:sp>
        <p:nvSpPr>
          <p:cNvPr id="3" name="Slide Number Placeholder 2">
            <a:extLst>
              <a:ext uri="{FF2B5EF4-FFF2-40B4-BE49-F238E27FC236}">
                <a16:creationId xmlns:a16="http://schemas.microsoft.com/office/drawing/2014/main" id="{C070C4C6-3159-4AB4-9F11-357C058D53FB}"/>
              </a:ext>
            </a:extLst>
          </p:cNvPr>
          <p:cNvSpPr>
            <a:spLocks noGrp="1"/>
          </p:cNvSpPr>
          <p:nvPr>
            <p:ph type="sldNum" sz="quarter" idx="12"/>
          </p:nvPr>
        </p:nvSpPr>
        <p:spPr/>
        <p:txBody>
          <a:bodyPr/>
          <a:lstStyle/>
          <a:p>
            <a:fld id="{D6DB389E-0E6B-430F-9C1C-7260187C063C}" type="slidenum">
              <a:rPr lang="en-IN" smtClean="0"/>
              <a:t>37</a:t>
            </a:fld>
            <a:endParaRPr lang="en-IN"/>
          </a:p>
        </p:txBody>
      </p:sp>
    </p:spTree>
    <p:extLst>
      <p:ext uri="{BB962C8B-B14F-4D97-AF65-F5344CB8AC3E}">
        <p14:creationId xmlns:p14="http://schemas.microsoft.com/office/powerpoint/2010/main" val="137945619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4331A9C-65FE-4772-AD88-2DD497F7FA99}"/>
              </a:ext>
            </a:extLst>
          </p:cNvPr>
          <p:cNvSpPr/>
          <p:nvPr/>
        </p:nvSpPr>
        <p:spPr>
          <a:xfrm>
            <a:off x="3856383" y="609600"/>
            <a:ext cx="4412974" cy="861391"/>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600" b="1" dirty="0"/>
              <a:t>TYPES OF EPS</a:t>
            </a:r>
          </a:p>
        </p:txBody>
      </p:sp>
      <p:cxnSp>
        <p:nvCxnSpPr>
          <p:cNvPr id="4" name="Straight Connector 3">
            <a:extLst>
              <a:ext uri="{FF2B5EF4-FFF2-40B4-BE49-F238E27FC236}">
                <a16:creationId xmlns:a16="http://schemas.microsoft.com/office/drawing/2014/main" id="{13FE1D60-5508-4097-87C7-0A3128A74F1E}"/>
              </a:ext>
            </a:extLst>
          </p:cNvPr>
          <p:cNvCxnSpPr/>
          <p:nvPr/>
        </p:nvCxnSpPr>
        <p:spPr>
          <a:xfrm>
            <a:off x="6096000" y="1616765"/>
            <a:ext cx="0" cy="569844"/>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E130CCF8-8B62-49EF-A51B-3D5DB656A38A}"/>
              </a:ext>
            </a:extLst>
          </p:cNvPr>
          <p:cNvCxnSpPr>
            <a:cxnSpLocks/>
          </p:cNvCxnSpPr>
          <p:nvPr/>
        </p:nvCxnSpPr>
        <p:spPr>
          <a:xfrm flipV="1">
            <a:off x="609600" y="2196534"/>
            <a:ext cx="10906539" cy="56333"/>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4ACB066A-C861-40F4-9442-2B6CC5773941}"/>
              </a:ext>
            </a:extLst>
          </p:cNvPr>
          <p:cNvCxnSpPr>
            <a:cxnSpLocks/>
          </p:cNvCxnSpPr>
          <p:nvPr/>
        </p:nvCxnSpPr>
        <p:spPr>
          <a:xfrm>
            <a:off x="566533" y="2252867"/>
            <a:ext cx="0" cy="848108"/>
          </a:xfrm>
          <a:prstGeom prst="line">
            <a:avLst/>
          </a:prstGeom>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a16="http://schemas.microsoft.com/office/drawing/2014/main" id="{039FE7FD-A636-4BF7-8014-73DDD6D25557}"/>
              </a:ext>
            </a:extLst>
          </p:cNvPr>
          <p:cNvSpPr/>
          <p:nvPr/>
        </p:nvSpPr>
        <p:spPr>
          <a:xfrm>
            <a:off x="49705" y="3100975"/>
            <a:ext cx="1802292" cy="139147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Online credit card payment system</a:t>
            </a:r>
          </a:p>
        </p:txBody>
      </p:sp>
      <p:cxnSp>
        <p:nvCxnSpPr>
          <p:cNvPr id="12" name="Straight Connector 11">
            <a:extLst>
              <a:ext uri="{FF2B5EF4-FFF2-40B4-BE49-F238E27FC236}">
                <a16:creationId xmlns:a16="http://schemas.microsoft.com/office/drawing/2014/main" id="{41A7D9AB-441B-4E5E-AF38-47AEDB8CB0BE}"/>
              </a:ext>
            </a:extLst>
          </p:cNvPr>
          <p:cNvCxnSpPr/>
          <p:nvPr/>
        </p:nvCxnSpPr>
        <p:spPr>
          <a:xfrm>
            <a:off x="2511289" y="2299249"/>
            <a:ext cx="0" cy="715620"/>
          </a:xfrm>
          <a:prstGeom prst="line">
            <a:avLst/>
          </a:prstGeom>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90CBA4B1-23D6-4357-A3B1-045A3F91988D}"/>
              </a:ext>
            </a:extLst>
          </p:cNvPr>
          <p:cNvSpPr/>
          <p:nvPr/>
        </p:nvSpPr>
        <p:spPr>
          <a:xfrm>
            <a:off x="1851997" y="3061251"/>
            <a:ext cx="1802292" cy="139144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Electronic Cheque system</a:t>
            </a:r>
          </a:p>
        </p:txBody>
      </p:sp>
      <p:cxnSp>
        <p:nvCxnSpPr>
          <p:cNvPr id="15" name="Straight Connector 14">
            <a:extLst>
              <a:ext uri="{FF2B5EF4-FFF2-40B4-BE49-F238E27FC236}">
                <a16:creationId xmlns:a16="http://schemas.microsoft.com/office/drawing/2014/main" id="{53C30078-6D05-4A7F-A543-0226FD29A0B0}"/>
              </a:ext>
            </a:extLst>
          </p:cNvPr>
          <p:cNvCxnSpPr/>
          <p:nvPr/>
        </p:nvCxnSpPr>
        <p:spPr>
          <a:xfrm>
            <a:off x="9505120" y="2186609"/>
            <a:ext cx="0" cy="761982"/>
          </a:xfrm>
          <a:prstGeom prst="line">
            <a:avLst/>
          </a:prstGeom>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BFBBE399-8E16-4B2B-897C-CB85CA93AB3B}"/>
              </a:ext>
            </a:extLst>
          </p:cNvPr>
          <p:cNvSpPr/>
          <p:nvPr/>
        </p:nvSpPr>
        <p:spPr>
          <a:xfrm>
            <a:off x="8603974" y="2988438"/>
            <a:ext cx="1802292" cy="13914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Digital Wallet;     E-Wallet</a:t>
            </a:r>
          </a:p>
        </p:txBody>
      </p:sp>
      <p:cxnSp>
        <p:nvCxnSpPr>
          <p:cNvPr id="18" name="Straight Connector 17">
            <a:extLst>
              <a:ext uri="{FF2B5EF4-FFF2-40B4-BE49-F238E27FC236}">
                <a16:creationId xmlns:a16="http://schemas.microsoft.com/office/drawing/2014/main" id="{B46743F3-D38B-4448-9D99-AFE4D391AD76}"/>
              </a:ext>
            </a:extLst>
          </p:cNvPr>
          <p:cNvCxnSpPr>
            <a:cxnSpLocks/>
          </p:cNvCxnSpPr>
          <p:nvPr/>
        </p:nvCxnSpPr>
        <p:spPr>
          <a:xfrm>
            <a:off x="11516139" y="2224700"/>
            <a:ext cx="0" cy="761982"/>
          </a:xfrm>
          <a:prstGeom prst="line">
            <a:avLst/>
          </a:prstGeom>
        </p:spPr>
        <p:style>
          <a:lnRef idx="1">
            <a:schemeClr val="accent1"/>
          </a:lnRef>
          <a:fillRef idx="0">
            <a:schemeClr val="accent1"/>
          </a:fillRef>
          <a:effectRef idx="0">
            <a:schemeClr val="accent1"/>
          </a:effectRef>
          <a:fontRef idx="minor">
            <a:schemeClr val="tx1"/>
          </a:fontRef>
        </p:style>
      </p:cxnSp>
      <p:sp>
        <p:nvSpPr>
          <p:cNvPr id="19" name="Oval 18">
            <a:extLst>
              <a:ext uri="{FF2B5EF4-FFF2-40B4-BE49-F238E27FC236}">
                <a16:creationId xmlns:a16="http://schemas.microsoft.com/office/drawing/2014/main" id="{12485CD7-B076-49A8-93FB-06A52F968982}"/>
              </a:ext>
            </a:extLst>
          </p:cNvPr>
          <p:cNvSpPr/>
          <p:nvPr/>
        </p:nvSpPr>
        <p:spPr>
          <a:xfrm>
            <a:off x="10230674" y="2922174"/>
            <a:ext cx="1908315" cy="139142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Digital money</a:t>
            </a:r>
          </a:p>
        </p:txBody>
      </p:sp>
      <p:cxnSp>
        <p:nvCxnSpPr>
          <p:cNvPr id="27" name="Straight Connector 26">
            <a:extLst>
              <a:ext uri="{FF2B5EF4-FFF2-40B4-BE49-F238E27FC236}">
                <a16:creationId xmlns:a16="http://schemas.microsoft.com/office/drawing/2014/main" id="{963EE885-70F2-4C92-A0FF-9F221643F14F}"/>
              </a:ext>
            </a:extLst>
          </p:cNvPr>
          <p:cNvCxnSpPr/>
          <p:nvPr/>
        </p:nvCxnSpPr>
        <p:spPr>
          <a:xfrm>
            <a:off x="4485859" y="2299249"/>
            <a:ext cx="0" cy="689132"/>
          </a:xfrm>
          <a:prstGeom prst="line">
            <a:avLst/>
          </a:prstGeom>
        </p:spPr>
        <p:style>
          <a:lnRef idx="1">
            <a:schemeClr val="accent1"/>
          </a:lnRef>
          <a:fillRef idx="0">
            <a:schemeClr val="accent1"/>
          </a:fillRef>
          <a:effectRef idx="0">
            <a:schemeClr val="accent1"/>
          </a:effectRef>
          <a:fontRef idx="minor">
            <a:schemeClr val="tx1"/>
          </a:fontRef>
        </p:style>
      </p:cxnSp>
      <p:sp>
        <p:nvSpPr>
          <p:cNvPr id="28" name="Oval 27">
            <a:extLst>
              <a:ext uri="{FF2B5EF4-FFF2-40B4-BE49-F238E27FC236}">
                <a16:creationId xmlns:a16="http://schemas.microsoft.com/office/drawing/2014/main" id="{0C2174D2-4213-4EB2-BD2E-68535B7EACBC}"/>
              </a:ext>
            </a:extLst>
          </p:cNvPr>
          <p:cNvSpPr/>
          <p:nvPr/>
        </p:nvSpPr>
        <p:spPr>
          <a:xfrm>
            <a:off x="3551587" y="3034763"/>
            <a:ext cx="1802292" cy="14576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Electronic cash system</a:t>
            </a:r>
          </a:p>
        </p:txBody>
      </p:sp>
      <p:cxnSp>
        <p:nvCxnSpPr>
          <p:cNvPr id="30" name="Straight Connector 29">
            <a:extLst>
              <a:ext uri="{FF2B5EF4-FFF2-40B4-BE49-F238E27FC236}">
                <a16:creationId xmlns:a16="http://schemas.microsoft.com/office/drawing/2014/main" id="{F9ED4638-71C4-4523-8C7E-03DC612F3E84}"/>
              </a:ext>
            </a:extLst>
          </p:cNvPr>
          <p:cNvCxnSpPr/>
          <p:nvPr/>
        </p:nvCxnSpPr>
        <p:spPr>
          <a:xfrm>
            <a:off x="5870713" y="2299249"/>
            <a:ext cx="0" cy="735514"/>
          </a:xfrm>
          <a:prstGeom prst="line">
            <a:avLst/>
          </a:prstGeom>
        </p:spPr>
        <p:style>
          <a:lnRef idx="1">
            <a:schemeClr val="accent1"/>
          </a:lnRef>
          <a:fillRef idx="0">
            <a:schemeClr val="accent1"/>
          </a:fillRef>
          <a:effectRef idx="0">
            <a:schemeClr val="accent1"/>
          </a:effectRef>
          <a:fontRef idx="minor">
            <a:schemeClr val="tx1"/>
          </a:fontRef>
        </p:style>
      </p:cxnSp>
      <p:sp>
        <p:nvSpPr>
          <p:cNvPr id="31" name="Oval 30">
            <a:extLst>
              <a:ext uri="{FF2B5EF4-FFF2-40B4-BE49-F238E27FC236}">
                <a16:creationId xmlns:a16="http://schemas.microsoft.com/office/drawing/2014/main" id="{E6F26ACB-F1DD-4C1B-A8EB-013AC754AC06}"/>
              </a:ext>
            </a:extLst>
          </p:cNvPr>
          <p:cNvSpPr/>
          <p:nvPr/>
        </p:nvSpPr>
        <p:spPr>
          <a:xfrm>
            <a:off x="5237932" y="3100975"/>
            <a:ext cx="1550495" cy="12126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Electronic fund transfer</a:t>
            </a:r>
          </a:p>
        </p:txBody>
      </p:sp>
      <p:cxnSp>
        <p:nvCxnSpPr>
          <p:cNvPr id="35" name="Straight Connector 34">
            <a:extLst>
              <a:ext uri="{FF2B5EF4-FFF2-40B4-BE49-F238E27FC236}">
                <a16:creationId xmlns:a16="http://schemas.microsoft.com/office/drawing/2014/main" id="{4E50C420-4995-4AAC-90BE-A45E59BDC2AA}"/>
              </a:ext>
            </a:extLst>
          </p:cNvPr>
          <p:cNvCxnSpPr/>
          <p:nvPr/>
        </p:nvCxnSpPr>
        <p:spPr>
          <a:xfrm>
            <a:off x="7726017" y="2224700"/>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26B58DF1-E891-4AB8-9EC0-6598B27C8E93}"/>
              </a:ext>
            </a:extLst>
          </p:cNvPr>
          <p:cNvCxnSpPr/>
          <p:nvPr/>
        </p:nvCxnSpPr>
        <p:spPr>
          <a:xfrm>
            <a:off x="7699513" y="2252867"/>
            <a:ext cx="0" cy="967411"/>
          </a:xfrm>
          <a:prstGeom prst="line">
            <a:avLst/>
          </a:prstGeom>
        </p:spPr>
        <p:style>
          <a:lnRef idx="1">
            <a:schemeClr val="accent1"/>
          </a:lnRef>
          <a:fillRef idx="0">
            <a:schemeClr val="accent1"/>
          </a:fillRef>
          <a:effectRef idx="0">
            <a:schemeClr val="accent1"/>
          </a:effectRef>
          <a:fontRef idx="minor">
            <a:schemeClr val="tx1"/>
          </a:fontRef>
        </p:style>
      </p:cxnSp>
      <p:sp>
        <p:nvSpPr>
          <p:cNvPr id="38" name="Oval 37">
            <a:extLst>
              <a:ext uri="{FF2B5EF4-FFF2-40B4-BE49-F238E27FC236}">
                <a16:creationId xmlns:a16="http://schemas.microsoft.com/office/drawing/2014/main" id="{8AABC70D-612B-4D5E-B50E-D0FCEE30B788}"/>
              </a:ext>
            </a:extLst>
          </p:cNvPr>
          <p:cNvSpPr/>
          <p:nvPr/>
        </p:nvSpPr>
        <p:spPr>
          <a:xfrm>
            <a:off x="6788427" y="3051297"/>
            <a:ext cx="1815540" cy="145768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Smart card based EPS</a:t>
            </a:r>
          </a:p>
        </p:txBody>
      </p:sp>
      <p:sp>
        <p:nvSpPr>
          <p:cNvPr id="3" name="Slide Number Placeholder 2">
            <a:extLst>
              <a:ext uri="{FF2B5EF4-FFF2-40B4-BE49-F238E27FC236}">
                <a16:creationId xmlns:a16="http://schemas.microsoft.com/office/drawing/2014/main" id="{A18194A3-27FC-4D41-8E5A-B99E036DF09C}"/>
              </a:ext>
            </a:extLst>
          </p:cNvPr>
          <p:cNvSpPr>
            <a:spLocks noGrp="1"/>
          </p:cNvSpPr>
          <p:nvPr>
            <p:ph type="sldNum" sz="quarter" idx="12"/>
          </p:nvPr>
        </p:nvSpPr>
        <p:spPr/>
        <p:txBody>
          <a:bodyPr/>
          <a:lstStyle/>
          <a:p>
            <a:fld id="{D6DB389E-0E6B-430F-9C1C-7260187C063C}" type="slidenum">
              <a:rPr lang="en-IN" smtClean="0"/>
              <a:t>38</a:t>
            </a:fld>
            <a:endParaRPr lang="en-IN"/>
          </a:p>
        </p:txBody>
      </p:sp>
    </p:spTree>
    <p:extLst>
      <p:ext uri="{BB962C8B-B14F-4D97-AF65-F5344CB8AC3E}">
        <p14:creationId xmlns:p14="http://schemas.microsoft.com/office/powerpoint/2010/main" val="24239619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65F62482-B6E9-40BD-BBE7-C4003A84CDF5}"/>
              </a:ext>
            </a:extLst>
          </p:cNvPr>
          <p:cNvGraphicFramePr/>
          <p:nvPr>
            <p:extLst>
              <p:ext uri="{D42A27DB-BD31-4B8C-83A1-F6EECF244321}">
                <p14:modId xmlns:p14="http://schemas.microsoft.com/office/powerpoint/2010/main" val="490956094"/>
              </p:ext>
            </p:extLst>
          </p:nvPr>
        </p:nvGraphicFramePr>
        <p:xfrm>
          <a:off x="2138017" y="90519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2">
            <a:extLst>
              <a:ext uri="{FF2B5EF4-FFF2-40B4-BE49-F238E27FC236}">
                <a16:creationId xmlns:a16="http://schemas.microsoft.com/office/drawing/2014/main" id="{346E6F86-DA75-46CC-AACA-21F61EBA9EE4}"/>
              </a:ext>
            </a:extLst>
          </p:cNvPr>
          <p:cNvSpPr/>
          <p:nvPr/>
        </p:nvSpPr>
        <p:spPr>
          <a:xfrm>
            <a:off x="2398643" y="132522"/>
            <a:ext cx="7606748" cy="3975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HOW CREDIT CARD PROCESSING WORKS</a:t>
            </a:r>
          </a:p>
        </p:txBody>
      </p:sp>
      <p:sp>
        <p:nvSpPr>
          <p:cNvPr id="4" name="Slide Number Placeholder 3">
            <a:extLst>
              <a:ext uri="{FF2B5EF4-FFF2-40B4-BE49-F238E27FC236}">
                <a16:creationId xmlns:a16="http://schemas.microsoft.com/office/drawing/2014/main" id="{B69CEAE0-4617-429E-B73C-0F02B73B8183}"/>
              </a:ext>
            </a:extLst>
          </p:cNvPr>
          <p:cNvSpPr>
            <a:spLocks noGrp="1"/>
          </p:cNvSpPr>
          <p:nvPr>
            <p:ph type="sldNum" sz="quarter" idx="12"/>
          </p:nvPr>
        </p:nvSpPr>
        <p:spPr/>
        <p:txBody>
          <a:bodyPr/>
          <a:lstStyle/>
          <a:p>
            <a:fld id="{D6DB389E-0E6B-430F-9C1C-7260187C063C}" type="slidenum">
              <a:rPr lang="en-IN" smtClean="0"/>
              <a:t>39</a:t>
            </a:fld>
            <a:endParaRPr lang="en-IN"/>
          </a:p>
        </p:txBody>
      </p:sp>
    </p:spTree>
    <p:extLst>
      <p:ext uri="{BB962C8B-B14F-4D97-AF65-F5344CB8AC3E}">
        <p14:creationId xmlns:p14="http://schemas.microsoft.com/office/powerpoint/2010/main" val="33629036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DDAEBC2-5F4B-4FD9-800C-92AC1D94CCAB}"/>
              </a:ext>
            </a:extLst>
          </p:cNvPr>
          <p:cNvSpPr txBox="1"/>
          <p:nvPr/>
        </p:nvSpPr>
        <p:spPr>
          <a:xfrm>
            <a:off x="1603513" y="477078"/>
            <a:ext cx="9157252" cy="523220"/>
          </a:xfrm>
          <a:prstGeom prst="rect">
            <a:avLst/>
          </a:prstGeom>
          <a:noFill/>
        </p:spPr>
        <p:txBody>
          <a:bodyPr wrap="square" rtlCol="0">
            <a:spAutoFit/>
          </a:bodyPr>
          <a:lstStyle/>
          <a:p>
            <a:r>
              <a:rPr lang="en-IN" sz="2800" dirty="0">
                <a:latin typeface="Arial Black" panose="020B0A04020102020204" pitchFamily="34" charset="0"/>
              </a:rPr>
              <a:t>THE ECOMMERCE SECURITY ENVIRONMENT</a:t>
            </a:r>
          </a:p>
        </p:txBody>
      </p:sp>
      <p:sp>
        <p:nvSpPr>
          <p:cNvPr id="3" name="TextBox 2">
            <a:extLst>
              <a:ext uri="{FF2B5EF4-FFF2-40B4-BE49-F238E27FC236}">
                <a16:creationId xmlns:a16="http://schemas.microsoft.com/office/drawing/2014/main" id="{94BEEE7F-5496-408A-8895-B28C5B4DD0CF}"/>
              </a:ext>
            </a:extLst>
          </p:cNvPr>
          <p:cNvSpPr txBox="1"/>
          <p:nvPr/>
        </p:nvSpPr>
        <p:spPr>
          <a:xfrm>
            <a:off x="1179443" y="1577009"/>
            <a:ext cx="9740348" cy="3477875"/>
          </a:xfrm>
          <a:prstGeom prst="rect">
            <a:avLst/>
          </a:prstGeom>
          <a:noFill/>
        </p:spPr>
        <p:txBody>
          <a:bodyPr wrap="square" rtlCol="0">
            <a:spAutoFit/>
          </a:bodyPr>
          <a:lstStyle/>
          <a:p>
            <a:pPr marL="285750" indent="-285750">
              <a:buFont typeface="Arial" panose="020B0604020202020204" pitchFamily="34" charset="0"/>
              <a:buChar char="•"/>
            </a:pPr>
            <a:r>
              <a:rPr lang="en-IN" sz="4400" dirty="0"/>
              <a:t>Theft </a:t>
            </a:r>
            <a:r>
              <a:rPr lang="en-IN" sz="4400"/>
              <a:t>of proprietary </a:t>
            </a:r>
            <a:r>
              <a:rPr lang="en-IN" sz="4400" dirty="0"/>
              <a:t>information or fraud</a:t>
            </a:r>
          </a:p>
          <a:p>
            <a:pPr marL="285750" indent="-285750">
              <a:buFont typeface="Arial" panose="020B0604020202020204" pitchFamily="34" charset="0"/>
              <a:buChar char="•"/>
            </a:pPr>
            <a:r>
              <a:rPr lang="en-IN" sz="4400" dirty="0"/>
              <a:t>40% reported attacks from outside the organisation</a:t>
            </a:r>
          </a:p>
          <a:p>
            <a:pPr marL="285750" indent="-285750">
              <a:buFont typeface="Arial" panose="020B0604020202020204" pitchFamily="34" charset="0"/>
              <a:buChar char="•"/>
            </a:pPr>
            <a:r>
              <a:rPr lang="en-IN" sz="4400" dirty="0"/>
              <a:t>38% show denial of service attack</a:t>
            </a:r>
          </a:p>
          <a:p>
            <a:pPr marL="285750" indent="-285750">
              <a:buFont typeface="Arial" panose="020B0604020202020204" pitchFamily="34" charset="0"/>
              <a:buChar char="•"/>
            </a:pPr>
            <a:r>
              <a:rPr lang="en-IN" sz="4400" dirty="0"/>
              <a:t>94% show virus attack</a:t>
            </a:r>
          </a:p>
        </p:txBody>
      </p:sp>
      <p:sp>
        <p:nvSpPr>
          <p:cNvPr id="4" name="Slide Number Placeholder 3">
            <a:extLst>
              <a:ext uri="{FF2B5EF4-FFF2-40B4-BE49-F238E27FC236}">
                <a16:creationId xmlns:a16="http://schemas.microsoft.com/office/drawing/2014/main" id="{7FB903E2-E67D-4E62-AF66-3B8986CE8FE8}"/>
              </a:ext>
            </a:extLst>
          </p:cNvPr>
          <p:cNvSpPr>
            <a:spLocks noGrp="1"/>
          </p:cNvSpPr>
          <p:nvPr>
            <p:ph type="sldNum" sz="quarter" idx="12"/>
          </p:nvPr>
        </p:nvSpPr>
        <p:spPr/>
        <p:txBody>
          <a:bodyPr/>
          <a:lstStyle/>
          <a:p>
            <a:fld id="{D6DB389E-0E6B-430F-9C1C-7260187C063C}" type="slidenum">
              <a:rPr lang="en-IN" smtClean="0"/>
              <a:t>4</a:t>
            </a:fld>
            <a:endParaRPr lang="en-IN"/>
          </a:p>
        </p:txBody>
      </p:sp>
    </p:spTree>
    <p:extLst>
      <p:ext uri="{BB962C8B-B14F-4D97-AF65-F5344CB8AC3E}">
        <p14:creationId xmlns:p14="http://schemas.microsoft.com/office/powerpoint/2010/main" val="184002042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E9E5AF96-2052-4325-9B23-51C8C43B3505}"/>
              </a:ext>
            </a:extLst>
          </p:cNvPr>
          <p:cNvSpPr/>
          <p:nvPr/>
        </p:nvSpPr>
        <p:spPr>
          <a:xfrm>
            <a:off x="4664765" y="2570922"/>
            <a:ext cx="2849218" cy="172278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800" dirty="0"/>
              <a:t>Parties involved in Credit card payment</a:t>
            </a:r>
          </a:p>
        </p:txBody>
      </p:sp>
      <p:sp>
        <p:nvSpPr>
          <p:cNvPr id="3" name="Rectangle: Rounded Corners 2">
            <a:extLst>
              <a:ext uri="{FF2B5EF4-FFF2-40B4-BE49-F238E27FC236}">
                <a16:creationId xmlns:a16="http://schemas.microsoft.com/office/drawing/2014/main" id="{080D4BB0-1D20-417E-BF91-8A1E5D6CC640}"/>
              </a:ext>
            </a:extLst>
          </p:cNvPr>
          <p:cNvSpPr/>
          <p:nvPr/>
        </p:nvSpPr>
        <p:spPr>
          <a:xfrm>
            <a:off x="7845287" y="781878"/>
            <a:ext cx="2332383" cy="139147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000" dirty="0"/>
              <a:t>Merchant Bank/acquiring Bank</a:t>
            </a:r>
          </a:p>
        </p:txBody>
      </p:sp>
      <p:sp>
        <p:nvSpPr>
          <p:cNvPr id="4" name="Rectangle: Rounded Corners 3">
            <a:extLst>
              <a:ext uri="{FF2B5EF4-FFF2-40B4-BE49-F238E27FC236}">
                <a16:creationId xmlns:a16="http://schemas.microsoft.com/office/drawing/2014/main" id="{23945B21-7617-4CA2-BFDA-3E17BA59BCC1}"/>
              </a:ext>
            </a:extLst>
          </p:cNvPr>
          <p:cNvSpPr/>
          <p:nvPr/>
        </p:nvSpPr>
        <p:spPr>
          <a:xfrm>
            <a:off x="8256104" y="4134678"/>
            <a:ext cx="2544418" cy="15505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400" dirty="0"/>
              <a:t>Credit card processor</a:t>
            </a:r>
          </a:p>
        </p:txBody>
      </p:sp>
      <p:sp>
        <p:nvSpPr>
          <p:cNvPr id="5" name="Rectangle: Rounded Corners 4">
            <a:extLst>
              <a:ext uri="{FF2B5EF4-FFF2-40B4-BE49-F238E27FC236}">
                <a16:creationId xmlns:a16="http://schemas.microsoft.com/office/drawing/2014/main" id="{B205E5E8-8E25-421E-8D56-FE56BB3A6A02}"/>
              </a:ext>
            </a:extLst>
          </p:cNvPr>
          <p:cNvSpPr/>
          <p:nvPr/>
        </p:nvSpPr>
        <p:spPr>
          <a:xfrm>
            <a:off x="834887" y="675861"/>
            <a:ext cx="2451652" cy="159026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400" dirty="0"/>
              <a:t>Consumer bank or issuing bank</a:t>
            </a:r>
          </a:p>
        </p:txBody>
      </p:sp>
      <p:sp>
        <p:nvSpPr>
          <p:cNvPr id="6" name="Rectangle: Rounded Corners 5">
            <a:extLst>
              <a:ext uri="{FF2B5EF4-FFF2-40B4-BE49-F238E27FC236}">
                <a16:creationId xmlns:a16="http://schemas.microsoft.com/office/drawing/2014/main" id="{202BBF32-6418-4741-AADA-ADDE499FA85F}"/>
              </a:ext>
            </a:extLst>
          </p:cNvPr>
          <p:cNvSpPr/>
          <p:nvPr/>
        </p:nvSpPr>
        <p:spPr>
          <a:xfrm>
            <a:off x="1232451" y="4134678"/>
            <a:ext cx="2544417" cy="15047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400" dirty="0"/>
              <a:t>Card network/Card Association</a:t>
            </a:r>
          </a:p>
        </p:txBody>
      </p:sp>
      <p:sp>
        <p:nvSpPr>
          <p:cNvPr id="7" name="Slide Number Placeholder 6">
            <a:extLst>
              <a:ext uri="{FF2B5EF4-FFF2-40B4-BE49-F238E27FC236}">
                <a16:creationId xmlns:a16="http://schemas.microsoft.com/office/drawing/2014/main" id="{E52A6D77-7205-4847-A09A-307A358FAA3B}"/>
              </a:ext>
            </a:extLst>
          </p:cNvPr>
          <p:cNvSpPr>
            <a:spLocks noGrp="1"/>
          </p:cNvSpPr>
          <p:nvPr>
            <p:ph type="sldNum" sz="quarter" idx="12"/>
          </p:nvPr>
        </p:nvSpPr>
        <p:spPr/>
        <p:txBody>
          <a:bodyPr/>
          <a:lstStyle/>
          <a:p>
            <a:fld id="{D6DB389E-0E6B-430F-9C1C-7260187C063C}" type="slidenum">
              <a:rPr lang="en-IN" smtClean="0"/>
              <a:t>40</a:t>
            </a:fld>
            <a:endParaRPr lang="en-IN"/>
          </a:p>
        </p:txBody>
      </p:sp>
    </p:spTree>
    <p:extLst>
      <p:ext uri="{BB962C8B-B14F-4D97-AF65-F5344CB8AC3E}">
        <p14:creationId xmlns:p14="http://schemas.microsoft.com/office/powerpoint/2010/main" val="356800640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1C2973C0-37D1-4134-B0D1-B15BC1C3DDB4}"/>
              </a:ext>
            </a:extLst>
          </p:cNvPr>
          <p:cNvSpPr/>
          <p:nvPr/>
        </p:nvSpPr>
        <p:spPr>
          <a:xfrm>
            <a:off x="1696278" y="569843"/>
            <a:ext cx="9276522" cy="87464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200" b="1" dirty="0"/>
              <a:t>ELECTRONIC CHEQUE SYSTEM</a:t>
            </a:r>
          </a:p>
        </p:txBody>
      </p:sp>
      <p:pic>
        <p:nvPicPr>
          <p:cNvPr id="3" name="Picture 2">
            <a:extLst>
              <a:ext uri="{FF2B5EF4-FFF2-40B4-BE49-F238E27FC236}">
                <a16:creationId xmlns:a16="http://schemas.microsoft.com/office/drawing/2014/main" id="{867DA713-B0EB-43CE-8835-0511FFF86D39}"/>
              </a:ext>
            </a:extLst>
          </p:cNvPr>
          <p:cNvPicPr>
            <a:picLocks noChangeAspect="1"/>
          </p:cNvPicPr>
          <p:nvPr/>
        </p:nvPicPr>
        <p:blipFill rotWithShape="1">
          <a:blip r:embed="rId2"/>
          <a:srcRect l="9438" t="23641"/>
          <a:stretch/>
        </p:blipFill>
        <p:spPr>
          <a:xfrm>
            <a:off x="1842052" y="1577009"/>
            <a:ext cx="8905461" cy="4711148"/>
          </a:xfrm>
          <a:prstGeom prst="rect">
            <a:avLst/>
          </a:prstGeom>
        </p:spPr>
      </p:pic>
      <p:sp>
        <p:nvSpPr>
          <p:cNvPr id="4" name="Slide Number Placeholder 3">
            <a:extLst>
              <a:ext uri="{FF2B5EF4-FFF2-40B4-BE49-F238E27FC236}">
                <a16:creationId xmlns:a16="http://schemas.microsoft.com/office/drawing/2014/main" id="{6A66F291-F362-443A-BBB4-FE9B30F22D66}"/>
              </a:ext>
            </a:extLst>
          </p:cNvPr>
          <p:cNvSpPr>
            <a:spLocks noGrp="1"/>
          </p:cNvSpPr>
          <p:nvPr>
            <p:ph type="sldNum" sz="quarter" idx="12"/>
          </p:nvPr>
        </p:nvSpPr>
        <p:spPr/>
        <p:txBody>
          <a:bodyPr/>
          <a:lstStyle/>
          <a:p>
            <a:fld id="{D6DB389E-0E6B-430F-9C1C-7260187C063C}" type="slidenum">
              <a:rPr lang="en-IN" smtClean="0"/>
              <a:t>41</a:t>
            </a:fld>
            <a:endParaRPr lang="en-IN"/>
          </a:p>
        </p:txBody>
      </p:sp>
    </p:spTree>
    <p:extLst>
      <p:ext uri="{BB962C8B-B14F-4D97-AF65-F5344CB8AC3E}">
        <p14:creationId xmlns:p14="http://schemas.microsoft.com/office/powerpoint/2010/main" val="350353363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FDB6884-43FD-42EC-9F80-270DFF085FDC}"/>
              </a:ext>
            </a:extLst>
          </p:cNvPr>
          <p:cNvSpPr txBox="1"/>
          <p:nvPr/>
        </p:nvSpPr>
        <p:spPr>
          <a:xfrm>
            <a:off x="437321" y="744284"/>
            <a:ext cx="10933043" cy="6832640"/>
          </a:xfrm>
          <a:prstGeom prst="rect">
            <a:avLst/>
          </a:prstGeom>
          <a:noFill/>
        </p:spPr>
        <p:txBody>
          <a:bodyPr wrap="square">
            <a:spAutoFit/>
          </a:bodyPr>
          <a:lstStyle/>
          <a:p>
            <a:pPr marL="285750" indent="-285750">
              <a:buFont typeface="Arial" panose="020B0604020202020204" pitchFamily="34" charset="0"/>
              <a:buChar char="•"/>
            </a:pPr>
            <a:r>
              <a:rPr lang="en-IN" sz="2000" dirty="0">
                <a:solidFill>
                  <a:srgbClr val="111111"/>
                </a:solidFill>
                <a:latin typeface="SourceSansPro"/>
              </a:rPr>
              <a:t>ELECTRONIC CHEQUE has </a:t>
            </a:r>
            <a:r>
              <a:rPr lang="en-IN" sz="2000" b="0" i="0" dirty="0">
                <a:solidFill>
                  <a:srgbClr val="111111"/>
                </a:solidFill>
                <a:effectLst/>
                <a:latin typeface="SourceSansPro"/>
              </a:rPr>
              <a:t>more security features than standard paper checks including authentication, </a:t>
            </a:r>
            <a:r>
              <a:rPr lang="en-IN" sz="2000" b="0" i="0" u="sng" dirty="0">
                <a:solidFill>
                  <a:srgbClr val="2C40D0"/>
                </a:solidFill>
                <a:effectLst/>
                <a:latin typeface="SourceSansPro"/>
                <a:hlinkClick r:id="rId2"/>
              </a:rPr>
              <a:t>public key</a:t>
            </a:r>
            <a:r>
              <a:rPr lang="en-IN" sz="2000" b="0" i="0" dirty="0">
                <a:solidFill>
                  <a:srgbClr val="111111"/>
                </a:solidFill>
                <a:effectLst/>
                <a:latin typeface="SourceSansPro"/>
              </a:rPr>
              <a:t> cryptography, digital signatures, and encryption, among others.</a:t>
            </a:r>
          </a:p>
          <a:p>
            <a:pPr marL="285750" indent="-285750">
              <a:buFont typeface="Arial" panose="020B0604020202020204" pitchFamily="34" charset="0"/>
              <a:buChar char="•"/>
            </a:pPr>
            <a:endParaRPr lang="en-IN" sz="2000" dirty="0">
              <a:solidFill>
                <a:srgbClr val="111111"/>
              </a:solidFill>
              <a:latin typeface="SourceSansPro"/>
            </a:endParaRPr>
          </a:p>
          <a:p>
            <a:pPr marL="285750" indent="-285750">
              <a:buFont typeface="Arial" panose="020B0604020202020204" pitchFamily="34" charset="0"/>
              <a:buChar char="•"/>
            </a:pPr>
            <a:r>
              <a:rPr lang="en-IN" sz="2000" b="0" i="0" dirty="0">
                <a:solidFill>
                  <a:srgbClr val="111111"/>
                </a:solidFill>
                <a:effectLst/>
                <a:latin typeface="SourceSansPro"/>
              </a:rPr>
              <a:t>An electronic check is part of the larger electronic banking field and part of a subset of transactions referred to as electronic fund transfers (EFTs). </a:t>
            </a:r>
          </a:p>
          <a:p>
            <a:pPr marL="285750" indent="-285750">
              <a:buFont typeface="Arial" panose="020B0604020202020204" pitchFamily="34" charset="0"/>
              <a:buChar char="•"/>
            </a:pPr>
            <a:endParaRPr lang="en-IN" sz="2000" dirty="0">
              <a:solidFill>
                <a:srgbClr val="111111"/>
              </a:solidFill>
              <a:latin typeface="SourceSansPro"/>
            </a:endParaRPr>
          </a:p>
          <a:p>
            <a:pPr marL="285750" indent="-285750">
              <a:buFont typeface="Arial" panose="020B0604020202020204" pitchFamily="34" charset="0"/>
              <a:buChar char="•"/>
            </a:pPr>
            <a:r>
              <a:rPr lang="en-IN" sz="2000" b="0" i="0" dirty="0">
                <a:solidFill>
                  <a:srgbClr val="111111"/>
                </a:solidFill>
                <a:effectLst/>
                <a:latin typeface="SourceSansPro"/>
              </a:rPr>
              <a:t>It includes not only electronic checks but also other computerized banking functions such as ATM withdrawals and deposits, debit card transactions and remote check depositing features. </a:t>
            </a:r>
          </a:p>
          <a:p>
            <a:pPr marL="285750" indent="-285750">
              <a:buFont typeface="Arial" panose="020B0604020202020204" pitchFamily="34" charset="0"/>
              <a:buChar char="•"/>
            </a:pPr>
            <a:endParaRPr lang="en-IN" sz="2000" dirty="0">
              <a:solidFill>
                <a:srgbClr val="111111"/>
              </a:solidFill>
              <a:latin typeface="SourceSansPro"/>
            </a:endParaRPr>
          </a:p>
          <a:p>
            <a:pPr marL="285750" indent="-285750">
              <a:buFont typeface="Arial" panose="020B0604020202020204" pitchFamily="34" charset="0"/>
              <a:buChar char="•"/>
            </a:pPr>
            <a:r>
              <a:rPr lang="en-IN" sz="2000" b="0" i="0" dirty="0">
                <a:solidFill>
                  <a:srgbClr val="111111"/>
                </a:solidFill>
                <a:effectLst/>
                <a:latin typeface="SourceSansPro"/>
              </a:rPr>
              <a:t>The transactions require the use of various computer and networking technologies to gain access to the relevant account data to perform the requested actions.</a:t>
            </a:r>
          </a:p>
          <a:p>
            <a:pPr marL="285750" indent="-285750">
              <a:buFont typeface="Arial" panose="020B0604020202020204" pitchFamily="34" charset="0"/>
              <a:buChar char="•"/>
            </a:pPr>
            <a:endParaRPr lang="en-IN" sz="2000" dirty="0">
              <a:solidFill>
                <a:srgbClr val="111111"/>
              </a:solidFill>
              <a:latin typeface="SourceSansPro"/>
            </a:endParaRPr>
          </a:p>
          <a:p>
            <a:pPr marL="285750" indent="-285750">
              <a:buFont typeface="Arial" panose="020B0604020202020204" pitchFamily="34" charset="0"/>
              <a:buChar char="•"/>
            </a:pPr>
            <a:r>
              <a:rPr lang="en-IN" sz="2000" b="0" i="0" dirty="0">
                <a:solidFill>
                  <a:srgbClr val="111111"/>
                </a:solidFill>
                <a:effectLst/>
                <a:latin typeface="SourceSansPro"/>
              </a:rPr>
              <a:t>Electronic checks were developed in response to the transactions that arose in the world of </a:t>
            </a:r>
            <a:r>
              <a:rPr lang="en-IN" sz="2000" b="0" i="0" u="sng" dirty="0">
                <a:solidFill>
                  <a:srgbClr val="2C40D0"/>
                </a:solidFill>
                <a:effectLst/>
                <a:latin typeface="SourceSansPro"/>
                <a:hlinkClick r:id="rId3"/>
              </a:rPr>
              <a:t>electronic commerce</a:t>
            </a:r>
            <a:r>
              <a:rPr lang="en-IN" sz="2000" b="0" i="0" dirty="0">
                <a:solidFill>
                  <a:srgbClr val="111111"/>
                </a:solidFill>
                <a:effectLst/>
                <a:latin typeface="SourceSansPro"/>
              </a:rPr>
              <a:t>. </a:t>
            </a:r>
          </a:p>
          <a:p>
            <a:pPr marL="285750" indent="-285750">
              <a:buFont typeface="Arial" panose="020B0604020202020204" pitchFamily="34" charset="0"/>
              <a:buChar char="•"/>
            </a:pPr>
            <a:endParaRPr lang="en-IN" sz="2000" dirty="0">
              <a:solidFill>
                <a:srgbClr val="111111"/>
              </a:solidFill>
              <a:latin typeface="SourceSansPro"/>
            </a:endParaRPr>
          </a:p>
          <a:p>
            <a:pPr marL="285750" indent="-285750">
              <a:buFont typeface="Arial" panose="020B0604020202020204" pitchFamily="34" charset="0"/>
              <a:buChar char="•"/>
            </a:pPr>
            <a:r>
              <a:rPr lang="en-IN" sz="2000" b="0" i="0" dirty="0">
                <a:solidFill>
                  <a:srgbClr val="111111"/>
                </a:solidFill>
                <a:effectLst/>
                <a:latin typeface="SourceSansPro"/>
              </a:rPr>
              <a:t>Electronic checks can be used to make a payment for any transaction that a paper check can cover, and are governed by the same laws that apply to paper checks. </a:t>
            </a:r>
          </a:p>
          <a:p>
            <a:pPr marL="285750" indent="-285750">
              <a:buFont typeface="Arial" panose="020B0604020202020204" pitchFamily="34" charset="0"/>
              <a:buChar char="•"/>
            </a:pPr>
            <a:r>
              <a:rPr lang="en-IN" sz="2000" b="0" i="0" dirty="0">
                <a:solidFill>
                  <a:srgbClr val="111111"/>
                </a:solidFill>
                <a:effectLst/>
                <a:latin typeface="SourceSansPro"/>
              </a:rPr>
              <a:t>This was the first form of Internet-based payment used by the U.S. Treasury for making large online payments.</a:t>
            </a:r>
          </a:p>
          <a:p>
            <a:endParaRPr lang="en-IN" sz="2000" dirty="0">
              <a:solidFill>
                <a:srgbClr val="111111"/>
              </a:solidFill>
              <a:latin typeface="SourceSansPro"/>
            </a:endParaRPr>
          </a:p>
          <a:p>
            <a:pPr marL="285750" indent="-285750">
              <a:buFont typeface="Arial" panose="020B0604020202020204" pitchFamily="34" charset="0"/>
              <a:buChar char="•"/>
            </a:pPr>
            <a:endParaRPr lang="en-IN" sz="2000" dirty="0">
              <a:solidFill>
                <a:srgbClr val="111111"/>
              </a:solidFill>
              <a:latin typeface="SourceSansPro"/>
            </a:endParaRPr>
          </a:p>
          <a:p>
            <a:endParaRPr lang="en-IN" dirty="0"/>
          </a:p>
        </p:txBody>
      </p:sp>
      <p:sp>
        <p:nvSpPr>
          <p:cNvPr id="4" name="Oval 3">
            <a:extLst>
              <a:ext uri="{FF2B5EF4-FFF2-40B4-BE49-F238E27FC236}">
                <a16:creationId xmlns:a16="http://schemas.microsoft.com/office/drawing/2014/main" id="{D002225C-9CF3-4CE7-916D-C17C1D66D15E}"/>
              </a:ext>
            </a:extLst>
          </p:cNvPr>
          <p:cNvSpPr/>
          <p:nvPr/>
        </p:nvSpPr>
        <p:spPr>
          <a:xfrm>
            <a:off x="848139" y="0"/>
            <a:ext cx="10296939" cy="74428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200" b="1" dirty="0"/>
              <a:t>FEATURES OF AN ELECTRONIC CHEQUE</a:t>
            </a:r>
          </a:p>
        </p:txBody>
      </p:sp>
      <p:sp>
        <p:nvSpPr>
          <p:cNvPr id="2" name="Slide Number Placeholder 1">
            <a:extLst>
              <a:ext uri="{FF2B5EF4-FFF2-40B4-BE49-F238E27FC236}">
                <a16:creationId xmlns:a16="http://schemas.microsoft.com/office/drawing/2014/main" id="{4840E63D-4CDD-4D7C-A54F-7D15313429CB}"/>
              </a:ext>
            </a:extLst>
          </p:cNvPr>
          <p:cNvSpPr>
            <a:spLocks noGrp="1"/>
          </p:cNvSpPr>
          <p:nvPr>
            <p:ph type="sldNum" sz="quarter" idx="12"/>
          </p:nvPr>
        </p:nvSpPr>
        <p:spPr/>
        <p:txBody>
          <a:bodyPr/>
          <a:lstStyle/>
          <a:p>
            <a:fld id="{D6DB389E-0E6B-430F-9C1C-7260187C063C}" type="slidenum">
              <a:rPr lang="en-IN" smtClean="0"/>
              <a:t>42</a:t>
            </a:fld>
            <a:endParaRPr lang="en-IN"/>
          </a:p>
        </p:txBody>
      </p:sp>
    </p:spTree>
    <p:extLst>
      <p:ext uri="{BB962C8B-B14F-4D97-AF65-F5344CB8AC3E}">
        <p14:creationId xmlns:p14="http://schemas.microsoft.com/office/powerpoint/2010/main" val="33207755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415B0F91-D98F-430D-BB21-FB384072B5D8}"/>
              </a:ext>
            </a:extLst>
          </p:cNvPr>
          <p:cNvSpPr/>
          <p:nvPr/>
        </p:nvSpPr>
        <p:spPr>
          <a:xfrm>
            <a:off x="874643" y="609600"/>
            <a:ext cx="11012557" cy="7421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800" b="1" dirty="0"/>
              <a:t>BENEFIT OF ELECTRONIC CHEQUE</a:t>
            </a:r>
          </a:p>
        </p:txBody>
      </p:sp>
      <p:sp>
        <p:nvSpPr>
          <p:cNvPr id="3" name="TextBox 2">
            <a:extLst>
              <a:ext uri="{FF2B5EF4-FFF2-40B4-BE49-F238E27FC236}">
                <a16:creationId xmlns:a16="http://schemas.microsoft.com/office/drawing/2014/main" id="{DFDEDC04-1333-4FAE-85B4-3665F16BEDEF}"/>
              </a:ext>
            </a:extLst>
          </p:cNvPr>
          <p:cNvSpPr txBox="1"/>
          <p:nvPr/>
        </p:nvSpPr>
        <p:spPr>
          <a:xfrm>
            <a:off x="1060174" y="1683026"/>
            <a:ext cx="10243930" cy="2677656"/>
          </a:xfrm>
          <a:prstGeom prst="rect">
            <a:avLst/>
          </a:prstGeom>
          <a:noFill/>
        </p:spPr>
        <p:txBody>
          <a:bodyPr wrap="square" rtlCol="0">
            <a:spAutoFit/>
          </a:bodyPr>
          <a:lstStyle/>
          <a:p>
            <a:pPr marL="285750" indent="-285750">
              <a:buFont typeface="Arial" panose="020B0604020202020204" pitchFamily="34" charset="0"/>
              <a:buChar char="•"/>
            </a:pPr>
            <a:r>
              <a:rPr lang="en-IN" sz="2400" dirty="0">
                <a:solidFill>
                  <a:srgbClr val="111111"/>
                </a:solidFill>
                <a:latin typeface="SourceSansPro"/>
              </a:rPr>
              <a:t>T</a:t>
            </a:r>
            <a:r>
              <a:rPr lang="en-IN" sz="2400" b="0" i="0" dirty="0">
                <a:solidFill>
                  <a:srgbClr val="111111"/>
                </a:solidFill>
                <a:effectLst/>
                <a:latin typeface="SourceSansPro"/>
              </a:rPr>
              <a:t>he costs associated with issuing an electronic check are notably lower than those associated with paper checks. </a:t>
            </a:r>
          </a:p>
          <a:p>
            <a:pPr marL="285750" indent="-285750">
              <a:buFont typeface="Arial" panose="020B0604020202020204" pitchFamily="34" charset="0"/>
              <a:buChar char="•"/>
            </a:pPr>
            <a:endParaRPr lang="en-IN" sz="2400" dirty="0">
              <a:solidFill>
                <a:srgbClr val="111111"/>
              </a:solidFill>
              <a:latin typeface="SourceSansPro"/>
            </a:endParaRPr>
          </a:p>
          <a:p>
            <a:pPr marL="285750" indent="-285750">
              <a:buFont typeface="Arial" panose="020B0604020202020204" pitchFamily="34" charset="0"/>
              <a:buChar char="•"/>
            </a:pPr>
            <a:r>
              <a:rPr lang="en-IN" sz="2400" dirty="0">
                <a:solidFill>
                  <a:srgbClr val="111111"/>
                </a:solidFill>
                <a:latin typeface="SourceSansPro"/>
              </a:rPr>
              <a:t>N</a:t>
            </a:r>
            <a:r>
              <a:rPr lang="en-IN" sz="2400" b="0" i="0" dirty="0">
                <a:solidFill>
                  <a:srgbClr val="111111"/>
                </a:solidFill>
                <a:effectLst/>
                <a:latin typeface="SourceSansPro"/>
              </a:rPr>
              <a:t>o requirement for a physical paper check, which costs money to produce</a:t>
            </a:r>
          </a:p>
          <a:p>
            <a:pPr marL="285750" indent="-285750">
              <a:buFont typeface="Arial" panose="020B0604020202020204" pitchFamily="34" charset="0"/>
              <a:buChar char="•"/>
            </a:pPr>
            <a:endParaRPr lang="en-IN" sz="2400" dirty="0">
              <a:solidFill>
                <a:srgbClr val="111111"/>
              </a:solidFill>
              <a:latin typeface="SourceSansPro"/>
            </a:endParaRPr>
          </a:p>
          <a:p>
            <a:pPr marL="285750" indent="-285750">
              <a:buFont typeface="Arial" panose="020B0604020202020204" pitchFamily="34" charset="0"/>
              <a:buChar char="•"/>
            </a:pPr>
            <a:r>
              <a:rPr lang="en-IN" sz="2400" b="0" i="0" dirty="0">
                <a:solidFill>
                  <a:srgbClr val="111111"/>
                </a:solidFill>
                <a:effectLst/>
                <a:latin typeface="SourceSansPro"/>
              </a:rPr>
              <a:t>Electronic checks do not require physical postage in cases of payments being made to entities outside the direct reach of the entity issuing the funds.</a:t>
            </a:r>
            <a:endParaRPr lang="en-IN" sz="2400" dirty="0"/>
          </a:p>
        </p:txBody>
      </p:sp>
      <p:sp>
        <p:nvSpPr>
          <p:cNvPr id="4" name="Slide Number Placeholder 3">
            <a:extLst>
              <a:ext uri="{FF2B5EF4-FFF2-40B4-BE49-F238E27FC236}">
                <a16:creationId xmlns:a16="http://schemas.microsoft.com/office/drawing/2014/main" id="{70EB933A-1AFE-4B6A-B9CB-2E88B88ED9AD}"/>
              </a:ext>
            </a:extLst>
          </p:cNvPr>
          <p:cNvSpPr>
            <a:spLocks noGrp="1"/>
          </p:cNvSpPr>
          <p:nvPr>
            <p:ph type="sldNum" sz="quarter" idx="12"/>
          </p:nvPr>
        </p:nvSpPr>
        <p:spPr/>
        <p:txBody>
          <a:bodyPr/>
          <a:lstStyle/>
          <a:p>
            <a:fld id="{D6DB389E-0E6B-430F-9C1C-7260187C063C}" type="slidenum">
              <a:rPr lang="en-IN" smtClean="0"/>
              <a:t>43</a:t>
            </a:fld>
            <a:endParaRPr lang="en-IN"/>
          </a:p>
        </p:txBody>
      </p:sp>
    </p:spTree>
    <p:extLst>
      <p:ext uri="{BB962C8B-B14F-4D97-AF65-F5344CB8AC3E}">
        <p14:creationId xmlns:p14="http://schemas.microsoft.com/office/powerpoint/2010/main" val="162124914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11377738-1D61-44BA-BA18-A4D8BC5481CD}"/>
              </a:ext>
            </a:extLst>
          </p:cNvPr>
          <p:cNvSpPr/>
          <p:nvPr/>
        </p:nvSpPr>
        <p:spPr>
          <a:xfrm>
            <a:off x="2385391" y="172279"/>
            <a:ext cx="6997148" cy="90114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200" b="1" dirty="0"/>
              <a:t>Electronic cash system</a:t>
            </a:r>
          </a:p>
        </p:txBody>
      </p:sp>
      <p:sp>
        <p:nvSpPr>
          <p:cNvPr id="4" name="TextBox 3">
            <a:extLst>
              <a:ext uri="{FF2B5EF4-FFF2-40B4-BE49-F238E27FC236}">
                <a16:creationId xmlns:a16="http://schemas.microsoft.com/office/drawing/2014/main" id="{B9B899B6-C04F-4A20-8296-ACB67A7C687F}"/>
              </a:ext>
            </a:extLst>
          </p:cNvPr>
          <p:cNvSpPr txBox="1"/>
          <p:nvPr/>
        </p:nvSpPr>
        <p:spPr>
          <a:xfrm>
            <a:off x="1027043" y="1353093"/>
            <a:ext cx="10137913" cy="4832092"/>
          </a:xfrm>
          <a:prstGeom prst="rect">
            <a:avLst/>
          </a:prstGeom>
          <a:noFill/>
        </p:spPr>
        <p:txBody>
          <a:bodyPr wrap="square">
            <a:spAutoFit/>
          </a:bodyPr>
          <a:lstStyle/>
          <a:p>
            <a:pPr algn="l">
              <a:buFont typeface="Arial" panose="020B0604020202020204" pitchFamily="34" charset="0"/>
              <a:buChar char="•"/>
            </a:pPr>
            <a:r>
              <a:rPr lang="en-IN" sz="2800" b="0" i="0" dirty="0" err="1">
                <a:solidFill>
                  <a:srgbClr val="111111"/>
                </a:solidFill>
                <a:effectLst/>
                <a:latin typeface="SourceSansPro"/>
              </a:rPr>
              <a:t>eCash</a:t>
            </a:r>
            <a:r>
              <a:rPr lang="en-IN" sz="2800" b="0" i="0" dirty="0">
                <a:solidFill>
                  <a:srgbClr val="111111"/>
                </a:solidFill>
                <a:effectLst/>
                <a:latin typeface="SourceSansPro"/>
              </a:rPr>
              <a:t> was an electronic platform created to transfer funds anonymously. It was a pioneer in cryptocurrency.</a:t>
            </a:r>
          </a:p>
          <a:p>
            <a:pPr algn="l">
              <a:buFont typeface="Arial" panose="020B0604020202020204" pitchFamily="34" charset="0"/>
              <a:buChar char="•"/>
            </a:pPr>
            <a:r>
              <a:rPr lang="en-IN" sz="2800" b="0" i="0" dirty="0" err="1">
                <a:solidFill>
                  <a:srgbClr val="111111"/>
                </a:solidFill>
                <a:effectLst/>
                <a:latin typeface="SourceSansPro"/>
              </a:rPr>
              <a:t>eCash</a:t>
            </a:r>
            <a:r>
              <a:rPr lang="en-IN" sz="2800" b="0" i="0" dirty="0">
                <a:solidFill>
                  <a:srgbClr val="111111"/>
                </a:solidFill>
                <a:effectLst/>
                <a:latin typeface="SourceSansPro"/>
              </a:rPr>
              <a:t> was created by </a:t>
            </a:r>
            <a:r>
              <a:rPr lang="en-IN" sz="2800" b="0" i="0" dirty="0" err="1">
                <a:solidFill>
                  <a:srgbClr val="111111"/>
                </a:solidFill>
                <a:effectLst/>
                <a:latin typeface="SourceSansPro"/>
              </a:rPr>
              <a:t>Dr.</a:t>
            </a:r>
            <a:r>
              <a:rPr lang="en-IN" sz="2800" b="0" i="0" dirty="0">
                <a:solidFill>
                  <a:srgbClr val="111111"/>
                </a:solidFill>
                <a:effectLst/>
                <a:latin typeface="SourceSansPro"/>
              </a:rPr>
              <a:t> David </a:t>
            </a:r>
            <a:r>
              <a:rPr lang="en-IN" sz="2800" b="0" i="0" dirty="0" err="1">
                <a:solidFill>
                  <a:srgbClr val="111111"/>
                </a:solidFill>
                <a:effectLst/>
                <a:latin typeface="SourceSansPro"/>
              </a:rPr>
              <a:t>Chaum</a:t>
            </a:r>
            <a:r>
              <a:rPr lang="en-IN" sz="2800" b="0" i="0" dirty="0">
                <a:solidFill>
                  <a:srgbClr val="111111"/>
                </a:solidFill>
                <a:effectLst/>
                <a:latin typeface="SourceSansPro"/>
              </a:rPr>
              <a:t> and implemented via his company, </a:t>
            </a:r>
            <a:r>
              <a:rPr lang="en-IN" sz="2800" b="0" i="0" dirty="0" err="1">
                <a:solidFill>
                  <a:srgbClr val="111111"/>
                </a:solidFill>
                <a:effectLst/>
                <a:latin typeface="SourceSansPro"/>
              </a:rPr>
              <a:t>DigiCash</a:t>
            </a:r>
            <a:r>
              <a:rPr lang="en-IN" sz="2800" b="0" i="0" dirty="0">
                <a:solidFill>
                  <a:srgbClr val="111111"/>
                </a:solidFill>
                <a:effectLst/>
                <a:latin typeface="SourceSansPro"/>
              </a:rPr>
              <a:t>, in 1990.</a:t>
            </a:r>
          </a:p>
          <a:p>
            <a:pPr algn="l">
              <a:buFont typeface="Arial" panose="020B0604020202020204" pitchFamily="34" charset="0"/>
              <a:buChar char="•"/>
            </a:pPr>
            <a:r>
              <a:rPr lang="en-IN" sz="2800" b="0" i="0" dirty="0" err="1">
                <a:solidFill>
                  <a:srgbClr val="111111"/>
                </a:solidFill>
                <a:effectLst/>
                <a:latin typeface="SourceSansPro"/>
              </a:rPr>
              <a:t>eCash</a:t>
            </a:r>
            <a:r>
              <a:rPr lang="en-IN" sz="2800" b="0" i="0" dirty="0">
                <a:solidFill>
                  <a:srgbClr val="111111"/>
                </a:solidFill>
                <a:effectLst/>
                <a:latin typeface="SourceSansPro"/>
              </a:rPr>
              <a:t> worked on the premise of blind signatures where message content is invisible before signing, resulting in no user being able to link withdrawal and spend transactions.</a:t>
            </a:r>
          </a:p>
          <a:p>
            <a:pPr algn="l">
              <a:buFont typeface="Arial" panose="020B0604020202020204" pitchFamily="34" charset="0"/>
              <a:buChar char="•"/>
            </a:pPr>
            <a:r>
              <a:rPr lang="en-IN" sz="2800" b="0" i="0" dirty="0">
                <a:solidFill>
                  <a:srgbClr val="111111"/>
                </a:solidFill>
                <a:effectLst/>
                <a:latin typeface="SourceSansPro"/>
              </a:rPr>
              <a:t>Despite the initial interest and bringing large banks on board to use the system, </a:t>
            </a:r>
            <a:r>
              <a:rPr lang="en-IN" sz="2800" b="0" i="0" dirty="0" err="1">
                <a:solidFill>
                  <a:srgbClr val="111111"/>
                </a:solidFill>
                <a:effectLst/>
                <a:latin typeface="SourceSansPro"/>
              </a:rPr>
              <a:t>eCash</a:t>
            </a:r>
            <a:r>
              <a:rPr lang="en-IN" sz="2800" b="0" i="0" dirty="0">
                <a:solidFill>
                  <a:srgbClr val="111111"/>
                </a:solidFill>
                <a:effectLst/>
                <a:latin typeface="SourceSansPro"/>
              </a:rPr>
              <a:t> never fully took off and </a:t>
            </a:r>
            <a:r>
              <a:rPr lang="en-IN" sz="2800" b="0" i="0" dirty="0" err="1">
                <a:solidFill>
                  <a:srgbClr val="111111"/>
                </a:solidFill>
                <a:effectLst/>
                <a:latin typeface="SourceSansPro"/>
              </a:rPr>
              <a:t>DigiCash</a:t>
            </a:r>
            <a:r>
              <a:rPr lang="en-IN" sz="2800" b="0" i="0" dirty="0">
                <a:solidFill>
                  <a:srgbClr val="111111"/>
                </a:solidFill>
                <a:effectLst/>
                <a:latin typeface="SourceSansPro"/>
              </a:rPr>
              <a:t> filed for </a:t>
            </a:r>
            <a:r>
              <a:rPr lang="en-IN" sz="2800" b="0" i="0" u="sng" dirty="0">
                <a:solidFill>
                  <a:srgbClr val="2C40D0"/>
                </a:solidFill>
                <a:effectLst/>
                <a:latin typeface="SourceSansPro"/>
                <a:hlinkClick r:id="rId2"/>
              </a:rPr>
              <a:t>bankruptcy</a:t>
            </a:r>
            <a:r>
              <a:rPr lang="en-IN" sz="2800" b="0" i="0" dirty="0">
                <a:solidFill>
                  <a:srgbClr val="111111"/>
                </a:solidFill>
                <a:effectLst/>
                <a:latin typeface="SourceSansPro"/>
              </a:rPr>
              <a:t> in 1998.</a:t>
            </a:r>
          </a:p>
          <a:p>
            <a:pPr algn="l">
              <a:buFont typeface="Arial" panose="020B0604020202020204" pitchFamily="34" charset="0"/>
              <a:buChar char="•"/>
            </a:pPr>
            <a:r>
              <a:rPr lang="en-IN" sz="2800" b="0" i="0" dirty="0" err="1">
                <a:solidFill>
                  <a:srgbClr val="111111"/>
                </a:solidFill>
                <a:effectLst/>
                <a:latin typeface="SourceSansPro"/>
              </a:rPr>
              <a:t>Chaum</a:t>
            </a:r>
            <a:r>
              <a:rPr lang="en-IN" sz="2800" b="0" i="0" dirty="0">
                <a:solidFill>
                  <a:srgbClr val="111111"/>
                </a:solidFill>
                <a:effectLst/>
                <a:latin typeface="SourceSansPro"/>
              </a:rPr>
              <a:t> launched a new </a:t>
            </a:r>
            <a:r>
              <a:rPr lang="en-IN" sz="2800" b="0" i="0" dirty="0" err="1">
                <a:solidFill>
                  <a:srgbClr val="111111"/>
                </a:solidFill>
                <a:effectLst/>
                <a:latin typeface="SourceSansPro"/>
              </a:rPr>
              <a:t>startup</a:t>
            </a:r>
            <a:r>
              <a:rPr lang="en-IN" sz="2800" b="0" i="0" dirty="0">
                <a:solidFill>
                  <a:srgbClr val="111111"/>
                </a:solidFill>
                <a:effectLst/>
                <a:latin typeface="SourceSansPro"/>
              </a:rPr>
              <a:t> in 2018 focused on cryptography.</a:t>
            </a:r>
          </a:p>
        </p:txBody>
      </p:sp>
      <p:sp>
        <p:nvSpPr>
          <p:cNvPr id="3" name="Slide Number Placeholder 2">
            <a:extLst>
              <a:ext uri="{FF2B5EF4-FFF2-40B4-BE49-F238E27FC236}">
                <a16:creationId xmlns:a16="http://schemas.microsoft.com/office/drawing/2014/main" id="{6BE936AB-E694-400B-B0C4-3A57E314B68D}"/>
              </a:ext>
            </a:extLst>
          </p:cNvPr>
          <p:cNvSpPr>
            <a:spLocks noGrp="1"/>
          </p:cNvSpPr>
          <p:nvPr>
            <p:ph type="sldNum" sz="quarter" idx="12"/>
          </p:nvPr>
        </p:nvSpPr>
        <p:spPr/>
        <p:txBody>
          <a:bodyPr/>
          <a:lstStyle/>
          <a:p>
            <a:fld id="{D6DB389E-0E6B-430F-9C1C-7260187C063C}" type="slidenum">
              <a:rPr lang="en-IN" smtClean="0"/>
              <a:t>44</a:t>
            </a:fld>
            <a:endParaRPr lang="en-IN"/>
          </a:p>
        </p:txBody>
      </p:sp>
    </p:spTree>
    <p:extLst>
      <p:ext uri="{BB962C8B-B14F-4D97-AF65-F5344CB8AC3E}">
        <p14:creationId xmlns:p14="http://schemas.microsoft.com/office/powerpoint/2010/main" val="129986289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9F097552-5F6E-4F41-9A99-86E4B9B57886}"/>
              </a:ext>
            </a:extLst>
          </p:cNvPr>
          <p:cNvSpPr/>
          <p:nvPr/>
        </p:nvSpPr>
        <p:spPr>
          <a:xfrm>
            <a:off x="1934818" y="371061"/>
            <a:ext cx="8322364" cy="79513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800" b="1" dirty="0"/>
              <a:t>ELECTRONIC FUND TRANSFER</a:t>
            </a:r>
          </a:p>
        </p:txBody>
      </p:sp>
      <p:sp>
        <p:nvSpPr>
          <p:cNvPr id="4" name="TextBox 3">
            <a:extLst>
              <a:ext uri="{FF2B5EF4-FFF2-40B4-BE49-F238E27FC236}">
                <a16:creationId xmlns:a16="http://schemas.microsoft.com/office/drawing/2014/main" id="{68BDA4B1-26AD-47D0-991C-C5E8B7CE5F32}"/>
              </a:ext>
            </a:extLst>
          </p:cNvPr>
          <p:cNvSpPr txBox="1"/>
          <p:nvPr/>
        </p:nvSpPr>
        <p:spPr>
          <a:xfrm>
            <a:off x="848139" y="1616765"/>
            <a:ext cx="10349948" cy="4401205"/>
          </a:xfrm>
          <a:prstGeom prst="rect">
            <a:avLst/>
          </a:prstGeom>
          <a:noFill/>
        </p:spPr>
        <p:txBody>
          <a:bodyPr wrap="square" rtlCol="0">
            <a:spAutoFit/>
          </a:bodyPr>
          <a:lstStyle/>
          <a:p>
            <a:r>
              <a:rPr lang="en-IN" sz="2800" b="0" i="0" dirty="0">
                <a:solidFill>
                  <a:srgbClr val="6C6C6C"/>
                </a:solidFill>
                <a:effectLst/>
                <a:latin typeface="Arial" panose="020B0604020202020204" pitchFamily="34" charset="0"/>
              </a:rPr>
              <a:t>Electronic Funds Transfer (EFT) is a system of transferring money from one bank account directly to another without any paper money changing hands. One of the most widely-used EFT programs is direct deposit, through which payroll is deposited straight into an employee's bank account. However, EFT refers to any transfer of funds initiated through an electronic terminal, including credit card, ATM, Fedwire and point-of-sale (</a:t>
            </a:r>
            <a:r>
              <a:rPr lang="en-IN" sz="2800" b="0" i="0" u="sng" dirty="0">
                <a:solidFill>
                  <a:srgbClr val="00B3AC"/>
                </a:solidFill>
                <a:effectLst/>
                <a:latin typeface="Arial" panose="020B0604020202020204" pitchFamily="34" charset="0"/>
                <a:hlinkClick r:id="rId2"/>
              </a:rPr>
              <a:t>POS</a:t>
            </a:r>
            <a:r>
              <a:rPr lang="en-IN" sz="2800" b="0" i="0" dirty="0">
                <a:solidFill>
                  <a:srgbClr val="6C6C6C"/>
                </a:solidFill>
                <a:effectLst/>
                <a:latin typeface="Arial" panose="020B0604020202020204" pitchFamily="34" charset="0"/>
              </a:rPr>
              <a:t>) transactions. It is used for both credit transfers, such as payroll payments, and for debit transfers, such as mortgage payments.</a:t>
            </a:r>
            <a:endParaRPr lang="en-IN" sz="2800" dirty="0"/>
          </a:p>
        </p:txBody>
      </p:sp>
      <p:sp>
        <p:nvSpPr>
          <p:cNvPr id="3" name="Slide Number Placeholder 2">
            <a:extLst>
              <a:ext uri="{FF2B5EF4-FFF2-40B4-BE49-F238E27FC236}">
                <a16:creationId xmlns:a16="http://schemas.microsoft.com/office/drawing/2014/main" id="{E3898C98-8D82-4800-9969-8BC6B630AEF8}"/>
              </a:ext>
            </a:extLst>
          </p:cNvPr>
          <p:cNvSpPr>
            <a:spLocks noGrp="1"/>
          </p:cNvSpPr>
          <p:nvPr>
            <p:ph type="sldNum" sz="quarter" idx="12"/>
          </p:nvPr>
        </p:nvSpPr>
        <p:spPr/>
        <p:txBody>
          <a:bodyPr/>
          <a:lstStyle/>
          <a:p>
            <a:fld id="{D6DB389E-0E6B-430F-9C1C-7260187C063C}" type="slidenum">
              <a:rPr lang="en-IN" smtClean="0"/>
              <a:t>45</a:t>
            </a:fld>
            <a:endParaRPr lang="en-IN"/>
          </a:p>
        </p:txBody>
      </p:sp>
    </p:spTree>
    <p:extLst>
      <p:ext uri="{BB962C8B-B14F-4D97-AF65-F5344CB8AC3E}">
        <p14:creationId xmlns:p14="http://schemas.microsoft.com/office/powerpoint/2010/main" val="254169348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C18683E-83A8-4B07-8A0C-94A2929A054C}"/>
              </a:ext>
            </a:extLst>
          </p:cNvPr>
          <p:cNvSpPr txBox="1"/>
          <p:nvPr/>
        </p:nvSpPr>
        <p:spPr>
          <a:xfrm>
            <a:off x="609600" y="477658"/>
            <a:ext cx="10999304" cy="6001643"/>
          </a:xfrm>
          <a:prstGeom prst="rect">
            <a:avLst/>
          </a:prstGeom>
          <a:noFill/>
        </p:spPr>
        <p:txBody>
          <a:bodyPr wrap="square">
            <a:spAutoFit/>
          </a:bodyPr>
          <a:lstStyle/>
          <a:p>
            <a:pPr algn="l"/>
            <a:r>
              <a:rPr lang="en-IN" sz="2400" b="1" i="0" dirty="0">
                <a:solidFill>
                  <a:srgbClr val="323232"/>
                </a:solidFill>
                <a:effectLst/>
                <a:latin typeface="Arial" panose="020B0604020202020204" pitchFamily="34" charset="0"/>
              </a:rPr>
              <a:t>Types of EFTs</a:t>
            </a:r>
          </a:p>
          <a:p>
            <a:pPr algn="l">
              <a:buFont typeface="Arial" panose="020B0604020202020204" pitchFamily="34" charset="0"/>
              <a:buChar char="•"/>
            </a:pPr>
            <a:r>
              <a:rPr lang="en-IN" sz="2400" b="1" i="0" dirty="0">
                <a:solidFill>
                  <a:srgbClr val="666666"/>
                </a:solidFill>
                <a:effectLst/>
                <a:latin typeface="Arial" panose="020B0604020202020204" pitchFamily="34" charset="0"/>
              </a:rPr>
              <a:t>Direct deposit</a:t>
            </a:r>
            <a:r>
              <a:rPr lang="en-IN" sz="2400" b="0" i="0" dirty="0">
                <a:solidFill>
                  <a:srgbClr val="666666"/>
                </a:solidFill>
                <a:effectLst/>
                <a:latin typeface="Arial" panose="020B0604020202020204" pitchFamily="34" charset="0"/>
              </a:rPr>
              <a:t>: Enables businesses to pay employees. During the </a:t>
            </a:r>
            <a:r>
              <a:rPr lang="en-IN" sz="2400" b="0" i="0" u="sng" dirty="0">
                <a:solidFill>
                  <a:srgbClr val="00B3AC"/>
                </a:solidFill>
                <a:effectLst/>
                <a:latin typeface="Arial" panose="020B0604020202020204" pitchFamily="34" charset="0"/>
                <a:hlinkClick r:id="rId2"/>
              </a:rPr>
              <a:t>employee onboarding</a:t>
            </a:r>
            <a:r>
              <a:rPr lang="en-IN" sz="2400" b="0" i="0" dirty="0">
                <a:solidFill>
                  <a:srgbClr val="666666"/>
                </a:solidFill>
                <a:effectLst/>
                <a:latin typeface="Arial" panose="020B0604020202020204" pitchFamily="34" charset="0"/>
              </a:rPr>
              <a:t> process, new employees typically specify the financial institution to receive the direct deposit payments.</a:t>
            </a:r>
          </a:p>
          <a:p>
            <a:pPr algn="l">
              <a:buFont typeface="Arial" panose="020B0604020202020204" pitchFamily="34" charset="0"/>
              <a:buChar char="•"/>
            </a:pPr>
            <a:r>
              <a:rPr lang="en-IN" sz="2400" b="1" i="0" dirty="0">
                <a:solidFill>
                  <a:srgbClr val="666666"/>
                </a:solidFill>
                <a:effectLst/>
                <a:latin typeface="Arial" panose="020B0604020202020204" pitchFamily="34" charset="0"/>
              </a:rPr>
              <a:t>Wire transfers</a:t>
            </a:r>
            <a:r>
              <a:rPr lang="en-IN" sz="2400" b="0" i="0" dirty="0">
                <a:solidFill>
                  <a:srgbClr val="666666"/>
                </a:solidFill>
                <a:effectLst/>
                <a:latin typeface="Arial" panose="020B0604020202020204" pitchFamily="34" charset="0"/>
              </a:rPr>
              <a:t>: Used for non-regular payments, such as the down payment on a house.</a:t>
            </a:r>
          </a:p>
          <a:p>
            <a:pPr algn="l">
              <a:buFont typeface="Arial" panose="020B0604020202020204" pitchFamily="34" charset="0"/>
              <a:buChar char="•"/>
            </a:pPr>
            <a:r>
              <a:rPr lang="en-IN" sz="2400" b="1" i="0" dirty="0">
                <a:solidFill>
                  <a:srgbClr val="666666"/>
                </a:solidFill>
                <a:effectLst/>
                <a:latin typeface="Arial" panose="020B0604020202020204" pitchFamily="34" charset="0"/>
              </a:rPr>
              <a:t>Automated Teller Machines (ATMs)</a:t>
            </a:r>
            <a:r>
              <a:rPr lang="en-IN" sz="2400" b="0" i="0" dirty="0">
                <a:solidFill>
                  <a:srgbClr val="666666"/>
                </a:solidFill>
                <a:effectLst/>
                <a:latin typeface="Arial" panose="020B0604020202020204" pitchFamily="34" charset="0"/>
              </a:rPr>
              <a:t>: Allows cash withdrawals and deposits, fund transfers and checking of account balances at multiple locations, such as branch locations, retail stores, shopping malls and airports.</a:t>
            </a:r>
          </a:p>
          <a:p>
            <a:pPr algn="l">
              <a:buFont typeface="Arial" panose="020B0604020202020204" pitchFamily="34" charset="0"/>
              <a:buChar char="•"/>
            </a:pPr>
            <a:r>
              <a:rPr lang="en-IN" sz="2400" b="1" i="0" dirty="0">
                <a:solidFill>
                  <a:srgbClr val="666666"/>
                </a:solidFill>
                <a:effectLst/>
                <a:latin typeface="Arial" panose="020B0604020202020204" pitchFamily="34" charset="0"/>
              </a:rPr>
              <a:t>Debit cards:</a:t>
            </a:r>
            <a:r>
              <a:rPr lang="en-IN" sz="2400" b="0" i="0" dirty="0">
                <a:solidFill>
                  <a:srgbClr val="666666"/>
                </a:solidFill>
                <a:effectLst/>
                <a:latin typeface="Arial" panose="020B0604020202020204" pitchFamily="34" charset="0"/>
              </a:rPr>
              <a:t> Allows users to pay for transactions and have those funds deducted from the account linked to the card.</a:t>
            </a:r>
          </a:p>
          <a:p>
            <a:pPr algn="l">
              <a:buFont typeface="Arial" panose="020B0604020202020204" pitchFamily="34" charset="0"/>
              <a:buChar char="•"/>
            </a:pPr>
            <a:r>
              <a:rPr lang="en-IN" sz="2400" b="1" i="0" dirty="0">
                <a:solidFill>
                  <a:srgbClr val="666666"/>
                </a:solidFill>
                <a:effectLst/>
                <a:latin typeface="Arial" panose="020B0604020202020204" pitchFamily="34" charset="0"/>
              </a:rPr>
              <a:t>Pay-by-phone systems</a:t>
            </a:r>
            <a:r>
              <a:rPr lang="en-IN" sz="2400" b="0" i="0" dirty="0">
                <a:solidFill>
                  <a:srgbClr val="666666"/>
                </a:solidFill>
                <a:effectLst/>
                <a:latin typeface="Arial" panose="020B0604020202020204" pitchFamily="34" charset="0"/>
              </a:rPr>
              <a:t>: Allows users to pay bills or transfer money over the phone.</a:t>
            </a:r>
          </a:p>
          <a:p>
            <a:pPr algn="l">
              <a:buFont typeface="Arial" panose="020B0604020202020204" pitchFamily="34" charset="0"/>
              <a:buChar char="•"/>
            </a:pPr>
            <a:r>
              <a:rPr lang="en-IN" sz="2400" b="1" i="0" dirty="0">
                <a:solidFill>
                  <a:srgbClr val="666666"/>
                </a:solidFill>
                <a:effectLst/>
                <a:latin typeface="Arial" panose="020B0604020202020204" pitchFamily="34" charset="0"/>
              </a:rPr>
              <a:t>Online banking</a:t>
            </a:r>
            <a:r>
              <a:rPr lang="en-IN" sz="2400" b="0" i="0" dirty="0">
                <a:solidFill>
                  <a:srgbClr val="666666"/>
                </a:solidFill>
                <a:effectLst/>
                <a:latin typeface="Arial" panose="020B0604020202020204" pitchFamily="34" charset="0"/>
              </a:rPr>
              <a:t>: Available via personal computer, tablet or smartphone. Using online banking, users can access accounts to make payments, transfer funds and check balances.</a:t>
            </a:r>
          </a:p>
        </p:txBody>
      </p:sp>
      <p:sp>
        <p:nvSpPr>
          <p:cNvPr id="2" name="Slide Number Placeholder 1">
            <a:extLst>
              <a:ext uri="{FF2B5EF4-FFF2-40B4-BE49-F238E27FC236}">
                <a16:creationId xmlns:a16="http://schemas.microsoft.com/office/drawing/2014/main" id="{B21D3DB6-89B8-4DB1-81A4-5D9E43F6A8A5}"/>
              </a:ext>
            </a:extLst>
          </p:cNvPr>
          <p:cNvSpPr>
            <a:spLocks noGrp="1"/>
          </p:cNvSpPr>
          <p:nvPr>
            <p:ph type="sldNum" sz="quarter" idx="12"/>
          </p:nvPr>
        </p:nvSpPr>
        <p:spPr/>
        <p:txBody>
          <a:bodyPr/>
          <a:lstStyle/>
          <a:p>
            <a:fld id="{D6DB389E-0E6B-430F-9C1C-7260187C063C}" type="slidenum">
              <a:rPr lang="en-IN" smtClean="0"/>
              <a:t>46</a:t>
            </a:fld>
            <a:endParaRPr lang="en-IN"/>
          </a:p>
        </p:txBody>
      </p:sp>
    </p:spTree>
    <p:extLst>
      <p:ext uri="{BB962C8B-B14F-4D97-AF65-F5344CB8AC3E}">
        <p14:creationId xmlns:p14="http://schemas.microsoft.com/office/powerpoint/2010/main" val="427186064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9FF932-F7ED-4F6C-8281-2E382BEFB38A}"/>
              </a:ext>
            </a:extLst>
          </p:cNvPr>
          <p:cNvSpPr>
            <a:spLocks noGrp="1"/>
          </p:cNvSpPr>
          <p:nvPr>
            <p:ph type="title"/>
          </p:nvPr>
        </p:nvSpPr>
        <p:spPr/>
        <p:txBody>
          <a:bodyPr/>
          <a:lstStyle/>
          <a:p>
            <a:r>
              <a:rPr lang="en-IN" dirty="0"/>
              <a:t>SMART CARD BASED EPS</a:t>
            </a:r>
          </a:p>
        </p:txBody>
      </p:sp>
      <p:sp>
        <p:nvSpPr>
          <p:cNvPr id="3" name="Content Placeholder 2">
            <a:extLst>
              <a:ext uri="{FF2B5EF4-FFF2-40B4-BE49-F238E27FC236}">
                <a16:creationId xmlns:a16="http://schemas.microsoft.com/office/drawing/2014/main" id="{E96912C8-2517-4689-ADAD-6F3E4D1C65F3}"/>
              </a:ext>
            </a:extLst>
          </p:cNvPr>
          <p:cNvSpPr>
            <a:spLocks noGrp="1"/>
          </p:cNvSpPr>
          <p:nvPr>
            <p:ph idx="1"/>
          </p:nvPr>
        </p:nvSpPr>
        <p:spPr/>
        <p:txBody>
          <a:bodyPr/>
          <a:lstStyle/>
          <a:p>
            <a:pPr>
              <a:buFont typeface="Wingdings" panose="05000000000000000000" pitchFamily="2" charset="2"/>
              <a:buChar char="§"/>
            </a:pPr>
            <a:r>
              <a:rPr lang="en-IN" sz="3600" dirty="0"/>
              <a:t>A smart card is a plastic card about the size of a credit card, with an embedded microchip that can be loaded with data.</a:t>
            </a:r>
          </a:p>
          <a:p>
            <a:pPr>
              <a:buFont typeface="Wingdings" panose="05000000000000000000" pitchFamily="2" charset="2"/>
              <a:buChar char="§"/>
            </a:pPr>
            <a:r>
              <a:rPr lang="en-IN" sz="3600" dirty="0"/>
              <a:t>The standard definition of a smart card or Integrated Circuit card(ICC), is any pocket sized card with embedded integrated circuits.</a:t>
            </a:r>
          </a:p>
          <a:p>
            <a:endParaRPr lang="en-IN" dirty="0"/>
          </a:p>
        </p:txBody>
      </p:sp>
      <p:sp>
        <p:nvSpPr>
          <p:cNvPr id="4" name="Slide Number Placeholder 3">
            <a:extLst>
              <a:ext uri="{FF2B5EF4-FFF2-40B4-BE49-F238E27FC236}">
                <a16:creationId xmlns:a16="http://schemas.microsoft.com/office/drawing/2014/main" id="{E792A05E-15D3-4EB4-945A-8AE7ADCFF7A4}"/>
              </a:ext>
            </a:extLst>
          </p:cNvPr>
          <p:cNvSpPr>
            <a:spLocks noGrp="1"/>
          </p:cNvSpPr>
          <p:nvPr>
            <p:ph type="sldNum" sz="quarter" idx="12"/>
          </p:nvPr>
        </p:nvSpPr>
        <p:spPr/>
        <p:txBody>
          <a:bodyPr/>
          <a:lstStyle/>
          <a:p>
            <a:fld id="{D6DB389E-0E6B-430F-9C1C-7260187C063C}" type="slidenum">
              <a:rPr lang="en-IN" smtClean="0"/>
              <a:t>47</a:t>
            </a:fld>
            <a:endParaRPr lang="en-IN"/>
          </a:p>
        </p:txBody>
      </p:sp>
    </p:spTree>
    <p:extLst>
      <p:ext uri="{BB962C8B-B14F-4D97-AF65-F5344CB8AC3E}">
        <p14:creationId xmlns:p14="http://schemas.microsoft.com/office/powerpoint/2010/main" val="61055484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7FD5F-4F24-4D65-BBB6-E2F2D9F5F200}"/>
              </a:ext>
            </a:extLst>
          </p:cNvPr>
          <p:cNvSpPr>
            <a:spLocks noGrp="1"/>
          </p:cNvSpPr>
          <p:nvPr>
            <p:ph type="title"/>
          </p:nvPr>
        </p:nvSpPr>
        <p:spPr/>
        <p:txBody>
          <a:bodyPr/>
          <a:lstStyle/>
          <a:p>
            <a:r>
              <a:rPr lang="en-IN" dirty="0"/>
              <a:t>FEATURE OF A SMART CARD</a:t>
            </a:r>
          </a:p>
        </p:txBody>
      </p:sp>
      <p:sp>
        <p:nvSpPr>
          <p:cNvPr id="3" name="Content Placeholder 2">
            <a:extLst>
              <a:ext uri="{FF2B5EF4-FFF2-40B4-BE49-F238E27FC236}">
                <a16:creationId xmlns:a16="http://schemas.microsoft.com/office/drawing/2014/main" id="{1B54EC6E-8455-49A1-AE85-14525E32F19E}"/>
              </a:ext>
            </a:extLst>
          </p:cNvPr>
          <p:cNvSpPr>
            <a:spLocks noGrp="1"/>
          </p:cNvSpPr>
          <p:nvPr>
            <p:ph idx="1"/>
          </p:nvPr>
        </p:nvSpPr>
        <p:spPr/>
        <p:txBody>
          <a:bodyPr/>
          <a:lstStyle/>
          <a:p>
            <a:pPr>
              <a:buFont typeface="Wingdings" panose="05000000000000000000" pitchFamily="2" charset="2"/>
              <a:buChar char="§"/>
            </a:pPr>
            <a:r>
              <a:rPr lang="en-IN" dirty="0"/>
              <a:t> </a:t>
            </a:r>
            <a:r>
              <a:rPr lang="en-IN" sz="2800" dirty="0"/>
              <a:t>It resemble a credit card in size and shape but is different from credit card.</a:t>
            </a:r>
          </a:p>
          <a:p>
            <a:pPr>
              <a:buFont typeface="Wingdings" panose="05000000000000000000" pitchFamily="2" charset="2"/>
              <a:buChar char="§"/>
            </a:pPr>
            <a:r>
              <a:rPr lang="en-IN" sz="2800" dirty="0"/>
              <a:t> smart card has embedded micro processor</a:t>
            </a:r>
          </a:p>
          <a:p>
            <a:pPr>
              <a:buFont typeface="Wingdings" panose="05000000000000000000" pitchFamily="2" charset="2"/>
              <a:buChar char="§"/>
            </a:pPr>
            <a:r>
              <a:rPr lang="en-IN" sz="2800" dirty="0"/>
              <a:t> microprocessor is under gold contact pad on one side of the card.</a:t>
            </a:r>
          </a:p>
          <a:p>
            <a:pPr>
              <a:buFont typeface="Wingdings" panose="05000000000000000000" pitchFamily="2" charset="2"/>
              <a:buChar char="§"/>
            </a:pPr>
            <a:r>
              <a:rPr lang="en-IN" sz="2800" dirty="0"/>
              <a:t>Smart card can provide authentication, identification, data storage and application processing.</a:t>
            </a:r>
          </a:p>
          <a:p>
            <a:endParaRPr lang="en-IN" dirty="0"/>
          </a:p>
        </p:txBody>
      </p:sp>
      <p:sp>
        <p:nvSpPr>
          <p:cNvPr id="4" name="Slide Number Placeholder 3">
            <a:extLst>
              <a:ext uri="{FF2B5EF4-FFF2-40B4-BE49-F238E27FC236}">
                <a16:creationId xmlns:a16="http://schemas.microsoft.com/office/drawing/2014/main" id="{9AD7DEFD-628A-4FDA-98BF-B31B76EA6A05}"/>
              </a:ext>
            </a:extLst>
          </p:cNvPr>
          <p:cNvSpPr>
            <a:spLocks noGrp="1"/>
          </p:cNvSpPr>
          <p:nvPr>
            <p:ph type="sldNum" sz="quarter" idx="12"/>
          </p:nvPr>
        </p:nvSpPr>
        <p:spPr/>
        <p:txBody>
          <a:bodyPr/>
          <a:lstStyle/>
          <a:p>
            <a:fld id="{D6DB389E-0E6B-430F-9C1C-7260187C063C}" type="slidenum">
              <a:rPr lang="en-IN" smtClean="0"/>
              <a:t>48</a:t>
            </a:fld>
            <a:endParaRPr lang="en-IN"/>
          </a:p>
        </p:txBody>
      </p:sp>
    </p:spTree>
    <p:extLst>
      <p:ext uri="{BB962C8B-B14F-4D97-AF65-F5344CB8AC3E}">
        <p14:creationId xmlns:p14="http://schemas.microsoft.com/office/powerpoint/2010/main" val="199043586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8C4E21-110F-408E-B7B0-717706502726}"/>
              </a:ext>
            </a:extLst>
          </p:cNvPr>
          <p:cNvSpPr>
            <a:spLocks noGrp="1"/>
          </p:cNvSpPr>
          <p:nvPr>
            <p:ph type="title"/>
          </p:nvPr>
        </p:nvSpPr>
        <p:spPr/>
        <p:txBody>
          <a:bodyPr/>
          <a:lstStyle/>
          <a:p>
            <a:r>
              <a:rPr lang="en-IN" dirty="0"/>
              <a:t>History of smart card</a:t>
            </a:r>
          </a:p>
        </p:txBody>
      </p:sp>
      <p:sp>
        <p:nvSpPr>
          <p:cNvPr id="3" name="Content Placeholder 2">
            <a:extLst>
              <a:ext uri="{FF2B5EF4-FFF2-40B4-BE49-F238E27FC236}">
                <a16:creationId xmlns:a16="http://schemas.microsoft.com/office/drawing/2014/main" id="{43715C46-4380-4F92-823B-5E215A821A10}"/>
              </a:ext>
            </a:extLst>
          </p:cNvPr>
          <p:cNvSpPr>
            <a:spLocks noGrp="1"/>
          </p:cNvSpPr>
          <p:nvPr>
            <p:ph idx="1"/>
          </p:nvPr>
        </p:nvSpPr>
        <p:spPr/>
        <p:txBody>
          <a:bodyPr/>
          <a:lstStyle/>
          <a:p>
            <a:r>
              <a:rPr lang="en-IN" sz="3200" dirty="0"/>
              <a:t>1970   Smart card was patented first in Germany and later in France and Japan.</a:t>
            </a:r>
          </a:p>
          <a:p>
            <a:r>
              <a:rPr lang="en-IN" sz="3200" dirty="0"/>
              <a:t>1980 mass usage in pay phones and debit card.</a:t>
            </a:r>
          </a:p>
          <a:p>
            <a:r>
              <a:rPr lang="en-IN" sz="3200" dirty="0"/>
              <a:t>1990 Smart card based Mobile Chips and Sim cards.</a:t>
            </a:r>
          </a:p>
          <a:p>
            <a:r>
              <a:rPr lang="en-IN" sz="3200" dirty="0"/>
              <a:t>2000 payment and ticketing applications credit card; Mass transit, healthcare, insurance information and drivers licence</a:t>
            </a:r>
          </a:p>
          <a:p>
            <a:endParaRPr lang="en-IN" dirty="0"/>
          </a:p>
          <a:p>
            <a:endParaRPr lang="en-IN" dirty="0"/>
          </a:p>
        </p:txBody>
      </p:sp>
      <p:sp>
        <p:nvSpPr>
          <p:cNvPr id="4" name="Slide Number Placeholder 3">
            <a:extLst>
              <a:ext uri="{FF2B5EF4-FFF2-40B4-BE49-F238E27FC236}">
                <a16:creationId xmlns:a16="http://schemas.microsoft.com/office/drawing/2014/main" id="{ABEB4FD4-56AE-4C17-A848-FF1D088475ED}"/>
              </a:ext>
            </a:extLst>
          </p:cNvPr>
          <p:cNvSpPr>
            <a:spLocks noGrp="1"/>
          </p:cNvSpPr>
          <p:nvPr>
            <p:ph type="sldNum" sz="quarter" idx="12"/>
          </p:nvPr>
        </p:nvSpPr>
        <p:spPr/>
        <p:txBody>
          <a:bodyPr/>
          <a:lstStyle/>
          <a:p>
            <a:fld id="{D6DB389E-0E6B-430F-9C1C-7260187C063C}" type="slidenum">
              <a:rPr lang="en-IN" smtClean="0"/>
              <a:t>49</a:t>
            </a:fld>
            <a:endParaRPr lang="en-IN"/>
          </a:p>
        </p:txBody>
      </p:sp>
    </p:spTree>
    <p:extLst>
      <p:ext uri="{BB962C8B-B14F-4D97-AF65-F5344CB8AC3E}">
        <p14:creationId xmlns:p14="http://schemas.microsoft.com/office/powerpoint/2010/main" val="25896829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2EC4621-5F52-447F-BECD-9A9B029B24D0}"/>
              </a:ext>
            </a:extLst>
          </p:cNvPr>
          <p:cNvPicPr>
            <a:picLocks noChangeAspect="1"/>
          </p:cNvPicPr>
          <p:nvPr/>
        </p:nvPicPr>
        <p:blipFill rotWithShape="1">
          <a:blip r:embed="rId2"/>
          <a:srcRect t="9699" r="5513" b="4325"/>
          <a:stretch/>
        </p:blipFill>
        <p:spPr>
          <a:xfrm>
            <a:off x="291548" y="119270"/>
            <a:ext cx="11635409" cy="6738730"/>
          </a:xfrm>
          <a:prstGeom prst="rect">
            <a:avLst/>
          </a:prstGeom>
        </p:spPr>
      </p:pic>
      <p:sp>
        <p:nvSpPr>
          <p:cNvPr id="3" name="Slide Number Placeholder 2">
            <a:extLst>
              <a:ext uri="{FF2B5EF4-FFF2-40B4-BE49-F238E27FC236}">
                <a16:creationId xmlns:a16="http://schemas.microsoft.com/office/drawing/2014/main" id="{ED6989EE-D2F0-4B29-9F71-566824396830}"/>
              </a:ext>
            </a:extLst>
          </p:cNvPr>
          <p:cNvSpPr>
            <a:spLocks noGrp="1"/>
          </p:cNvSpPr>
          <p:nvPr>
            <p:ph type="sldNum" sz="quarter" idx="12"/>
          </p:nvPr>
        </p:nvSpPr>
        <p:spPr/>
        <p:txBody>
          <a:bodyPr/>
          <a:lstStyle/>
          <a:p>
            <a:fld id="{D6DB389E-0E6B-430F-9C1C-7260187C063C}" type="slidenum">
              <a:rPr lang="en-IN" smtClean="0"/>
              <a:t>5</a:t>
            </a:fld>
            <a:endParaRPr lang="en-IN"/>
          </a:p>
        </p:txBody>
      </p:sp>
    </p:spTree>
    <p:extLst>
      <p:ext uri="{BB962C8B-B14F-4D97-AF65-F5344CB8AC3E}">
        <p14:creationId xmlns:p14="http://schemas.microsoft.com/office/powerpoint/2010/main" val="412817335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ED2F7A-F437-4A13-A8DF-5929B2E55077}"/>
              </a:ext>
            </a:extLst>
          </p:cNvPr>
          <p:cNvSpPr>
            <a:spLocks noGrp="1"/>
          </p:cNvSpPr>
          <p:nvPr>
            <p:ph type="title"/>
          </p:nvPr>
        </p:nvSpPr>
        <p:spPr/>
        <p:txBody>
          <a:bodyPr/>
          <a:lstStyle/>
          <a:p>
            <a:r>
              <a:rPr lang="en-IN" dirty="0"/>
              <a:t>Why use smart card</a:t>
            </a:r>
          </a:p>
        </p:txBody>
      </p:sp>
      <p:sp>
        <p:nvSpPr>
          <p:cNvPr id="3" name="Content Placeholder 2">
            <a:extLst>
              <a:ext uri="{FF2B5EF4-FFF2-40B4-BE49-F238E27FC236}">
                <a16:creationId xmlns:a16="http://schemas.microsoft.com/office/drawing/2014/main" id="{B32EC745-2644-425E-B1C4-55E5FDCD3AE2}"/>
              </a:ext>
            </a:extLst>
          </p:cNvPr>
          <p:cNvSpPr>
            <a:spLocks noGrp="1"/>
          </p:cNvSpPr>
          <p:nvPr>
            <p:ph idx="1"/>
          </p:nvPr>
        </p:nvSpPr>
        <p:spPr/>
        <p:txBody>
          <a:bodyPr/>
          <a:lstStyle/>
          <a:p>
            <a:pPr marL="457200" indent="-457200">
              <a:buFont typeface="+mj-lt"/>
              <a:buAutoNum type="arabicPeriod"/>
            </a:pPr>
            <a:r>
              <a:rPr lang="en-IN" sz="3200" dirty="0"/>
              <a:t>Can store currently </a:t>
            </a:r>
            <a:r>
              <a:rPr lang="en-IN" sz="3200" dirty="0" err="1"/>
              <a:t>upto</a:t>
            </a:r>
            <a:r>
              <a:rPr lang="en-IN" sz="3200" dirty="0"/>
              <a:t> 7000 times more data than a magnetic strip card.</a:t>
            </a:r>
          </a:p>
          <a:p>
            <a:pPr marL="457200" indent="-457200">
              <a:buFont typeface="+mj-lt"/>
              <a:buAutoNum type="arabicPeriod"/>
            </a:pPr>
            <a:r>
              <a:rPr lang="en-IN" sz="3200" dirty="0"/>
              <a:t>Information stored on the card can be updated</a:t>
            </a:r>
          </a:p>
          <a:p>
            <a:pPr marL="457200" indent="-457200">
              <a:buFont typeface="+mj-lt"/>
              <a:buAutoNum type="arabicPeriod"/>
            </a:pPr>
            <a:r>
              <a:rPr lang="en-IN" sz="3200" dirty="0"/>
              <a:t>Magnetic strip card is vulnerable to many fraud</a:t>
            </a:r>
          </a:p>
          <a:p>
            <a:pPr marL="457200" indent="-457200">
              <a:buFont typeface="+mj-lt"/>
              <a:buAutoNum type="arabicPeriod"/>
            </a:pPr>
            <a:r>
              <a:rPr lang="en-IN" sz="3200" dirty="0"/>
              <a:t>Can provide greater security</a:t>
            </a:r>
          </a:p>
          <a:p>
            <a:pPr marL="457200" indent="-457200">
              <a:buFont typeface="+mj-lt"/>
              <a:buAutoNum type="arabicPeriod"/>
            </a:pPr>
            <a:r>
              <a:rPr lang="en-IN" sz="3200" dirty="0"/>
              <a:t>A single card can be used for multiple purpose.</a:t>
            </a:r>
          </a:p>
          <a:p>
            <a:endParaRPr lang="en-IN" dirty="0"/>
          </a:p>
          <a:p>
            <a:endParaRPr lang="en-IN" dirty="0"/>
          </a:p>
        </p:txBody>
      </p:sp>
      <p:sp>
        <p:nvSpPr>
          <p:cNvPr id="4" name="Slide Number Placeholder 3">
            <a:extLst>
              <a:ext uri="{FF2B5EF4-FFF2-40B4-BE49-F238E27FC236}">
                <a16:creationId xmlns:a16="http://schemas.microsoft.com/office/drawing/2014/main" id="{A6B629AF-D775-4357-9372-C27D6F983C0D}"/>
              </a:ext>
            </a:extLst>
          </p:cNvPr>
          <p:cNvSpPr>
            <a:spLocks noGrp="1"/>
          </p:cNvSpPr>
          <p:nvPr>
            <p:ph type="sldNum" sz="quarter" idx="12"/>
          </p:nvPr>
        </p:nvSpPr>
        <p:spPr/>
        <p:txBody>
          <a:bodyPr/>
          <a:lstStyle/>
          <a:p>
            <a:fld id="{D6DB389E-0E6B-430F-9C1C-7260187C063C}" type="slidenum">
              <a:rPr lang="en-IN" smtClean="0"/>
              <a:t>50</a:t>
            </a:fld>
            <a:endParaRPr lang="en-IN"/>
          </a:p>
        </p:txBody>
      </p:sp>
    </p:spTree>
    <p:extLst>
      <p:ext uri="{BB962C8B-B14F-4D97-AF65-F5344CB8AC3E}">
        <p14:creationId xmlns:p14="http://schemas.microsoft.com/office/powerpoint/2010/main" val="171313300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19EAB5-D99C-421A-823C-98147A6196C6}"/>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C738BBDF-12E6-48D9-92A4-6AE243B86718}"/>
              </a:ext>
            </a:extLst>
          </p:cNvPr>
          <p:cNvSpPr>
            <a:spLocks noGrp="1"/>
          </p:cNvSpPr>
          <p:nvPr>
            <p:ph idx="1"/>
          </p:nvPr>
        </p:nvSpPr>
        <p:spPr/>
        <p:txBody>
          <a:bodyPr/>
          <a:lstStyle/>
          <a:p>
            <a:endParaRPr lang="en-IN"/>
          </a:p>
        </p:txBody>
      </p:sp>
      <p:pic>
        <p:nvPicPr>
          <p:cNvPr id="1026" name="Picture 2" descr="Dimensions of smart card.85.6mm x 53.98mm x 0.76mm(defined by ISO 7816) ">
            <a:extLst>
              <a:ext uri="{FF2B5EF4-FFF2-40B4-BE49-F238E27FC236}">
                <a16:creationId xmlns:a16="http://schemas.microsoft.com/office/drawing/2014/main" id="{D9036F51-C7A9-464D-856D-C5B7A31AE8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9837" y="548640"/>
            <a:ext cx="10508653" cy="6029325"/>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020C0500-A7F9-4104-8721-C0693FF4340C}"/>
              </a:ext>
            </a:extLst>
          </p:cNvPr>
          <p:cNvSpPr>
            <a:spLocks noGrp="1"/>
          </p:cNvSpPr>
          <p:nvPr>
            <p:ph type="sldNum" sz="quarter" idx="12"/>
          </p:nvPr>
        </p:nvSpPr>
        <p:spPr/>
        <p:txBody>
          <a:bodyPr/>
          <a:lstStyle/>
          <a:p>
            <a:fld id="{D6DB389E-0E6B-430F-9C1C-7260187C063C}" type="slidenum">
              <a:rPr lang="en-IN" smtClean="0"/>
              <a:t>51</a:t>
            </a:fld>
            <a:endParaRPr lang="en-IN"/>
          </a:p>
        </p:txBody>
      </p:sp>
    </p:spTree>
    <p:extLst>
      <p:ext uri="{BB962C8B-B14F-4D97-AF65-F5344CB8AC3E}">
        <p14:creationId xmlns:p14="http://schemas.microsoft.com/office/powerpoint/2010/main" val="428897901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611A29-B483-49CA-A738-8772FB4F6A6A}"/>
              </a:ext>
            </a:extLst>
          </p:cNvPr>
          <p:cNvSpPr>
            <a:spLocks noGrp="1"/>
          </p:cNvSpPr>
          <p:nvPr>
            <p:ph type="title"/>
          </p:nvPr>
        </p:nvSpPr>
        <p:spPr/>
        <p:txBody>
          <a:bodyPr/>
          <a:lstStyle/>
          <a:p>
            <a:r>
              <a:rPr lang="en-IN" dirty="0"/>
              <a:t>Digital wallet or e- wallet or Virtual wallet</a:t>
            </a:r>
          </a:p>
        </p:txBody>
      </p:sp>
      <p:sp>
        <p:nvSpPr>
          <p:cNvPr id="3" name="Content Placeholder 2">
            <a:extLst>
              <a:ext uri="{FF2B5EF4-FFF2-40B4-BE49-F238E27FC236}">
                <a16:creationId xmlns:a16="http://schemas.microsoft.com/office/drawing/2014/main" id="{9ED32840-1BF2-445A-810D-D998DC7ECED9}"/>
              </a:ext>
            </a:extLst>
          </p:cNvPr>
          <p:cNvSpPr>
            <a:spLocks noGrp="1"/>
          </p:cNvSpPr>
          <p:nvPr>
            <p:ph idx="1"/>
          </p:nvPr>
        </p:nvSpPr>
        <p:spPr/>
        <p:txBody>
          <a:bodyPr/>
          <a:lstStyle/>
          <a:p>
            <a:r>
              <a:rPr lang="en-IN" b="0" i="0" dirty="0">
                <a:solidFill>
                  <a:srgbClr val="111111"/>
                </a:solidFill>
                <a:effectLst/>
                <a:latin typeface="SourceSansPro"/>
              </a:rPr>
              <a:t> Digital wallet (or e-wallet) is a software-based system that securely stores users' </a:t>
            </a:r>
            <a:r>
              <a:rPr lang="en-IN" b="0" i="0" u="sng" dirty="0">
                <a:solidFill>
                  <a:srgbClr val="2C40D0"/>
                </a:solidFill>
                <a:effectLst/>
                <a:latin typeface="SourceSansPro"/>
                <a:hlinkClick r:id="rId2"/>
              </a:rPr>
              <a:t>payment</a:t>
            </a:r>
            <a:r>
              <a:rPr lang="en-IN" b="0" i="0" dirty="0">
                <a:solidFill>
                  <a:srgbClr val="111111"/>
                </a:solidFill>
                <a:effectLst/>
                <a:latin typeface="SourceSansPro"/>
              </a:rPr>
              <a:t> information and passwords for numerous payment methods and websites. By using a digital wallet, users can complete purchases easily and quickly with near-field communications technology. They can also create stronger passwords without worrying about whether they will be able to remember them later.</a:t>
            </a:r>
            <a:endParaRPr lang="en-IN" dirty="0"/>
          </a:p>
        </p:txBody>
      </p:sp>
      <p:sp>
        <p:nvSpPr>
          <p:cNvPr id="4" name="Slide Number Placeholder 3">
            <a:extLst>
              <a:ext uri="{FF2B5EF4-FFF2-40B4-BE49-F238E27FC236}">
                <a16:creationId xmlns:a16="http://schemas.microsoft.com/office/drawing/2014/main" id="{BB52220A-A104-460E-8956-5105F8FAEFB1}"/>
              </a:ext>
            </a:extLst>
          </p:cNvPr>
          <p:cNvSpPr>
            <a:spLocks noGrp="1"/>
          </p:cNvSpPr>
          <p:nvPr>
            <p:ph type="sldNum" sz="quarter" idx="12"/>
          </p:nvPr>
        </p:nvSpPr>
        <p:spPr/>
        <p:txBody>
          <a:bodyPr/>
          <a:lstStyle/>
          <a:p>
            <a:fld id="{D6DB389E-0E6B-430F-9C1C-7260187C063C}" type="slidenum">
              <a:rPr lang="en-IN" smtClean="0"/>
              <a:t>52</a:t>
            </a:fld>
            <a:endParaRPr lang="en-IN"/>
          </a:p>
        </p:txBody>
      </p:sp>
    </p:spTree>
    <p:extLst>
      <p:ext uri="{BB962C8B-B14F-4D97-AF65-F5344CB8AC3E}">
        <p14:creationId xmlns:p14="http://schemas.microsoft.com/office/powerpoint/2010/main" val="218221357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A20616-5124-4CBE-8F19-36DCA1C9EF11}"/>
              </a:ext>
            </a:extLst>
          </p:cNvPr>
          <p:cNvSpPr>
            <a:spLocks noGrp="1"/>
          </p:cNvSpPr>
          <p:nvPr>
            <p:ph type="title"/>
          </p:nvPr>
        </p:nvSpPr>
        <p:spPr/>
        <p:txBody>
          <a:bodyPr/>
          <a:lstStyle/>
          <a:p>
            <a:r>
              <a:rPr lang="en-IN" dirty="0"/>
              <a:t>Uses of digital wallet</a:t>
            </a:r>
          </a:p>
        </p:txBody>
      </p:sp>
      <p:sp>
        <p:nvSpPr>
          <p:cNvPr id="3" name="Content Placeholder 2">
            <a:extLst>
              <a:ext uri="{FF2B5EF4-FFF2-40B4-BE49-F238E27FC236}">
                <a16:creationId xmlns:a16="http://schemas.microsoft.com/office/drawing/2014/main" id="{9AB07C23-8B49-4662-B851-DE109BE1C82D}"/>
              </a:ext>
            </a:extLst>
          </p:cNvPr>
          <p:cNvSpPr>
            <a:spLocks noGrp="1"/>
          </p:cNvSpPr>
          <p:nvPr>
            <p:ph idx="1"/>
          </p:nvPr>
        </p:nvSpPr>
        <p:spPr/>
        <p:txBody>
          <a:bodyPr>
            <a:normAutofit fontScale="92500" lnSpcReduction="10000"/>
          </a:bodyPr>
          <a:lstStyle/>
          <a:p>
            <a:pPr>
              <a:buFont typeface="Wingdings" panose="05000000000000000000" pitchFamily="2" charset="2"/>
              <a:buChar char="q"/>
            </a:pPr>
            <a:r>
              <a:rPr lang="en-IN" dirty="0"/>
              <a:t>It is used in conjunction with mobile payment systems, which allows </a:t>
            </a:r>
            <a:r>
              <a:rPr lang="en-IN" dirty="0" err="1"/>
              <a:t>cutomers</a:t>
            </a:r>
            <a:r>
              <a:rPr lang="en-IN" dirty="0"/>
              <a:t> to pay for purchases with their smartphone.</a:t>
            </a:r>
          </a:p>
          <a:p>
            <a:pPr>
              <a:buFont typeface="Wingdings" panose="05000000000000000000" pitchFamily="2" charset="2"/>
              <a:buChar char="q"/>
            </a:pPr>
            <a:r>
              <a:rPr lang="en-IN" dirty="0"/>
              <a:t>It is used to store loyalty card info and digital coupons</a:t>
            </a:r>
          </a:p>
          <a:p>
            <a:pPr>
              <a:buFont typeface="Wingdings" panose="05000000000000000000" pitchFamily="2" charset="2"/>
              <a:buChar char="q"/>
            </a:pPr>
            <a:r>
              <a:rPr lang="en-IN" dirty="0"/>
              <a:t>Eliminate the need to carry physical wallet as it can store consumer’s payment information securely and compactly.</a:t>
            </a:r>
          </a:p>
          <a:p>
            <a:pPr>
              <a:buFont typeface="Wingdings" panose="05000000000000000000" pitchFamily="2" charset="2"/>
              <a:buChar char="q"/>
            </a:pPr>
            <a:r>
              <a:rPr lang="en-IN" dirty="0" err="1"/>
              <a:t>Igitl</a:t>
            </a:r>
            <a:r>
              <a:rPr lang="en-IN" dirty="0"/>
              <a:t> wallet can collect consumer data.</a:t>
            </a:r>
          </a:p>
          <a:p>
            <a:pPr>
              <a:buFont typeface="Wingdings" panose="05000000000000000000" pitchFamily="2" charset="2"/>
              <a:buChar char="q"/>
            </a:pPr>
            <a:r>
              <a:rPr lang="en-IN" dirty="0"/>
              <a:t>Help members of developing countries to participate in  globalisation.</a:t>
            </a:r>
          </a:p>
          <a:p>
            <a:pPr>
              <a:buFont typeface="Wingdings" panose="05000000000000000000" pitchFamily="2" charset="2"/>
              <a:buChar char="q"/>
            </a:pPr>
            <a:r>
              <a:rPr lang="en-IN" dirty="0"/>
              <a:t>It also allow funds or remittances from friends and families.</a:t>
            </a:r>
          </a:p>
          <a:p>
            <a:pPr>
              <a:buFont typeface="Wingdings" panose="05000000000000000000" pitchFamily="2" charset="2"/>
              <a:buChar char="q"/>
            </a:pPr>
            <a:r>
              <a:rPr lang="en-IN" dirty="0"/>
              <a:t>Digital wallet do not require bank account with a physical firm or branch.</a:t>
            </a:r>
          </a:p>
          <a:p>
            <a:pPr>
              <a:buFont typeface="Wingdings" panose="05000000000000000000" pitchFamily="2" charset="2"/>
              <a:buChar char="q"/>
            </a:pPr>
            <a:r>
              <a:rPr lang="en-IN" dirty="0"/>
              <a:t>Cryptocurrencies solely depend on digital wallet to maintain balances and make </a:t>
            </a:r>
            <a:r>
              <a:rPr lang="en-IN" dirty="0" err="1"/>
              <a:t>transation</a:t>
            </a:r>
            <a:endParaRPr lang="en-IN" dirty="0"/>
          </a:p>
          <a:p>
            <a:pPr>
              <a:buFont typeface="Wingdings" panose="05000000000000000000" pitchFamily="2" charset="2"/>
              <a:buChar char="q"/>
            </a:pPr>
            <a:endParaRPr lang="en-IN" dirty="0"/>
          </a:p>
        </p:txBody>
      </p:sp>
      <p:sp>
        <p:nvSpPr>
          <p:cNvPr id="4" name="Slide Number Placeholder 3">
            <a:extLst>
              <a:ext uri="{FF2B5EF4-FFF2-40B4-BE49-F238E27FC236}">
                <a16:creationId xmlns:a16="http://schemas.microsoft.com/office/drawing/2014/main" id="{2F4D3BE8-FE42-42F9-9F3B-436DEF29B6BD}"/>
              </a:ext>
            </a:extLst>
          </p:cNvPr>
          <p:cNvSpPr>
            <a:spLocks noGrp="1"/>
          </p:cNvSpPr>
          <p:nvPr>
            <p:ph type="sldNum" sz="quarter" idx="12"/>
          </p:nvPr>
        </p:nvSpPr>
        <p:spPr/>
        <p:txBody>
          <a:bodyPr/>
          <a:lstStyle/>
          <a:p>
            <a:fld id="{D6DB389E-0E6B-430F-9C1C-7260187C063C}" type="slidenum">
              <a:rPr lang="en-IN" smtClean="0"/>
              <a:t>53</a:t>
            </a:fld>
            <a:endParaRPr lang="en-IN"/>
          </a:p>
        </p:txBody>
      </p:sp>
    </p:spTree>
    <p:extLst>
      <p:ext uri="{BB962C8B-B14F-4D97-AF65-F5344CB8AC3E}">
        <p14:creationId xmlns:p14="http://schemas.microsoft.com/office/powerpoint/2010/main" val="311643006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2B7CB5-84A3-4AC3-8A03-C343CCAB6C94}"/>
              </a:ext>
            </a:extLst>
          </p:cNvPr>
          <p:cNvSpPr>
            <a:spLocks noGrp="1"/>
          </p:cNvSpPr>
          <p:nvPr>
            <p:ph type="title"/>
          </p:nvPr>
        </p:nvSpPr>
        <p:spPr/>
        <p:txBody>
          <a:bodyPr/>
          <a:lstStyle/>
          <a:p>
            <a:r>
              <a:rPr lang="en-IN" dirty="0"/>
              <a:t>E-wallets</a:t>
            </a:r>
          </a:p>
        </p:txBody>
      </p:sp>
      <p:sp>
        <p:nvSpPr>
          <p:cNvPr id="3" name="Content Placeholder 2">
            <a:extLst>
              <a:ext uri="{FF2B5EF4-FFF2-40B4-BE49-F238E27FC236}">
                <a16:creationId xmlns:a16="http://schemas.microsoft.com/office/drawing/2014/main" id="{EF067BDD-5669-4842-BA2E-F096A983FC2C}"/>
              </a:ext>
            </a:extLst>
          </p:cNvPr>
          <p:cNvSpPr>
            <a:spLocks noGrp="1"/>
          </p:cNvSpPr>
          <p:nvPr>
            <p:ph idx="1"/>
          </p:nvPr>
        </p:nvSpPr>
        <p:spPr/>
        <p:txBody>
          <a:bodyPr>
            <a:normAutofit fontScale="92500" lnSpcReduction="10000"/>
          </a:bodyPr>
          <a:lstStyle/>
          <a:p>
            <a:pPr algn="just"/>
            <a:r>
              <a:rPr lang="en-IN" b="0" i="0" dirty="0">
                <a:solidFill>
                  <a:srgbClr val="202322"/>
                </a:solidFill>
                <a:effectLst/>
                <a:latin typeface="Poppins"/>
              </a:rPr>
              <a:t>E-Wallets are prepaid wallets that requires money to be loaded prior to any transaction. It can either be accessed on the e-wallet’s website or applications via laptop, tablet, or phone. Some of e-wallet functions include:</a:t>
            </a:r>
          </a:p>
          <a:p>
            <a:pPr algn="just">
              <a:buFont typeface="Arial" panose="020B0604020202020204" pitchFamily="34" charset="0"/>
              <a:buChar char="•"/>
            </a:pPr>
            <a:r>
              <a:rPr lang="en-IN" b="0" i="0" dirty="0">
                <a:solidFill>
                  <a:srgbClr val="202322"/>
                </a:solidFill>
                <a:effectLst/>
                <a:latin typeface="Poppins"/>
              </a:rPr>
              <a:t>Storing credit and debit card information</a:t>
            </a:r>
          </a:p>
          <a:p>
            <a:pPr algn="just">
              <a:buFont typeface="Arial" panose="020B0604020202020204" pitchFamily="34" charset="0"/>
              <a:buChar char="•"/>
            </a:pPr>
            <a:r>
              <a:rPr lang="en-IN" b="0" i="0" dirty="0">
                <a:solidFill>
                  <a:srgbClr val="202322"/>
                </a:solidFill>
                <a:effectLst/>
                <a:latin typeface="Poppins"/>
              </a:rPr>
              <a:t>Storing funds (e-money)</a:t>
            </a:r>
          </a:p>
          <a:p>
            <a:pPr algn="just">
              <a:buFont typeface="Arial" panose="020B0604020202020204" pitchFamily="34" charset="0"/>
              <a:buChar char="•"/>
            </a:pPr>
            <a:r>
              <a:rPr lang="en-IN" b="0" i="0" dirty="0">
                <a:solidFill>
                  <a:srgbClr val="202322"/>
                </a:solidFill>
                <a:effectLst/>
                <a:latin typeface="Poppins"/>
              </a:rPr>
              <a:t>Keeping coupons or loyalty credits</a:t>
            </a:r>
          </a:p>
          <a:p>
            <a:pPr algn="just">
              <a:buFont typeface="Arial" panose="020B0604020202020204" pitchFamily="34" charset="0"/>
              <a:buChar char="•"/>
            </a:pPr>
            <a:r>
              <a:rPr lang="en-IN" b="0" i="0" dirty="0">
                <a:solidFill>
                  <a:srgbClr val="202322"/>
                </a:solidFill>
                <a:effectLst/>
                <a:latin typeface="Poppins"/>
              </a:rPr>
              <a:t>Enabling payment for purchases at physical or online store,</a:t>
            </a:r>
          </a:p>
          <a:p>
            <a:pPr algn="just">
              <a:buFont typeface="Arial" panose="020B0604020202020204" pitchFamily="34" charset="0"/>
              <a:buChar char="•"/>
            </a:pPr>
            <a:r>
              <a:rPr lang="en-IN" b="0" i="0" dirty="0">
                <a:solidFill>
                  <a:srgbClr val="202322"/>
                </a:solidFill>
                <a:effectLst/>
                <a:latin typeface="Poppins"/>
              </a:rPr>
              <a:t>Splitting bills</a:t>
            </a:r>
          </a:p>
          <a:p>
            <a:pPr algn="just">
              <a:buFont typeface="Arial" panose="020B0604020202020204" pitchFamily="34" charset="0"/>
              <a:buChar char="•"/>
            </a:pPr>
            <a:r>
              <a:rPr lang="en-IN" b="0" i="0" dirty="0">
                <a:solidFill>
                  <a:srgbClr val="202322"/>
                </a:solidFill>
                <a:effectLst/>
                <a:latin typeface="Poppins"/>
              </a:rPr>
              <a:t>Peer-to-peer transfer,</a:t>
            </a:r>
          </a:p>
          <a:p>
            <a:pPr algn="just">
              <a:buFont typeface="Arial" panose="020B0604020202020204" pitchFamily="34" charset="0"/>
              <a:buChar char="•"/>
            </a:pPr>
            <a:r>
              <a:rPr lang="en-IN" b="0" i="0" dirty="0">
                <a:solidFill>
                  <a:srgbClr val="202322"/>
                </a:solidFill>
                <a:effectLst/>
                <a:latin typeface="Poppins"/>
              </a:rPr>
              <a:t>And of course, security.</a:t>
            </a:r>
          </a:p>
          <a:p>
            <a:endParaRPr lang="en-IN" dirty="0"/>
          </a:p>
        </p:txBody>
      </p:sp>
      <p:sp>
        <p:nvSpPr>
          <p:cNvPr id="4" name="Slide Number Placeholder 3">
            <a:extLst>
              <a:ext uri="{FF2B5EF4-FFF2-40B4-BE49-F238E27FC236}">
                <a16:creationId xmlns:a16="http://schemas.microsoft.com/office/drawing/2014/main" id="{5E3D19CA-3F51-4E99-A760-90653D695C03}"/>
              </a:ext>
            </a:extLst>
          </p:cNvPr>
          <p:cNvSpPr>
            <a:spLocks noGrp="1"/>
          </p:cNvSpPr>
          <p:nvPr>
            <p:ph type="sldNum" sz="quarter" idx="12"/>
          </p:nvPr>
        </p:nvSpPr>
        <p:spPr/>
        <p:txBody>
          <a:bodyPr/>
          <a:lstStyle/>
          <a:p>
            <a:fld id="{D6DB389E-0E6B-430F-9C1C-7260187C063C}" type="slidenum">
              <a:rPr lang="en-IN" smtClean="0"/>
              <a:t>54</a:t>
            </a:fld>
            <a:endParaRPr lang="en-IN"/>
          </a:p>
        </p:txBody>
      </p:sp>
    </p:spTree>
    <p:extLst>
      <p:ext uri="{BB962C8B-B14F-4D97-AF65-F5344CB8AC3E}">
        <p14:creationId xmlns:p14="http://schemas.microsoft.com/office/powerpoint/2010/main" val="329532598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875E33-8500-4EC3-A247-33F844804B4B}"/>
              </a:ext>
            </a:extLst>
          </p:cNvPr>
          <p:cNvSpPr>
            <a:spLocks noGrp="1"/>
          </p:cNvSpPr>
          <p:nvPr>
            <p:ph type="title"/>
          </p:nvPr>
        </p:nvSpPr>
        <p:spPr/>
        <p:txBody>
          <a:bodyPr/>
          <a:lstStyle/>
          <a:p>
            <a:r>
              <a:rPr lang="en-IN" dirty="0"/>
              <a:t>How does e wallet work</a:t>
            </a:r>
          </a:p>
        </p:txBody>
      </p:sp>
      <p:sp>
        <p:nvSpPr>
          <p:cNvPr id="3" name="Content Placeholder 2">
            <a:extLst>
              <a:ext uri="{FF2B5EF4-FFF2-40B4-BE49-F238E27FC236}">
                <a16:creationId xmlns:a16="http://schemas.microsoft.com/office/drawing/2014/main" id="{0120FB3E-03DE-4A9E-8C37-94DE7F55A44C}"/>
              </a:ext>
            </a:extLst>
          </p:cNvPr>
          <p:cNvSpPr>
            <a:spLocks noGrp="1"/>
          </p:cNvSpPr>
          <p:nvPr>
            <p:ph idx="1"/>
          </p:nvPr>
        </p:nvSpPr>
        <p:spPr/>
        <p:txBody>
          <a:bodyPr/>
          <a:lstStyle/>
          <a:p>
            <a:pPr>
              <a:buFont typeface="Wingdings" panose="05000000000000000000" pitchFamily="2" charset="2"/>
              <a:buChar char="q"/>
            </a:pPr>
            <a:r>
              <a:rPr lang="en-IN" b="0" i="0" dirty="0">
                <a:solidFill>
                  <a:srgbClr val="808080"/>
                </a:solidFill>
                <a:effectLst/>
                <a:latin typeface="Open sans"/>
              </a:rPr>
              <a:t>This digital payment system keeps track of the buyer’s payment information. </a:t>
            </a:r>
          </a:p>
          <a:p>
            <a:pPr>
              <a:buFont typeface="Wingdings" panose="05000000000000000000" pitchFamily="2" charset="2"/>
              <a:buChar char="q"/>
            </a:pPr>
            <a:r>
              <a:rPr lang="en-IN" b="0" i="0" dirty="0">
                <a:solidFill>
                  <a:srgbClr val="808080"/>
                </a:solidFill>
                <a:effectLst/>
                <a:latin typeface="Open sans"/>
              </a:rPr>
              <a:t>When a consumer approaches the payment page on a site or an app, the e-wallet can supply the payment information on the spot for immediate, straight forward transactions. </a:t>
            </a:r>
          </a:p>
          <a:p>
            <a:pPr>
              <a:buFont typeface="Wingdings" panose="05000000000000000000" pitchFamily="2" charset="2"/>
              <a:buChar char="q"/>
            </a:pPr>
            <a:r>
              <a:rPr lang="en-IN" b="0" i="0" dirty="0">
                <a:solidFill>
                  <a:srgbClr val="808080"/>
                </a:solidFill>
                <a:effectLst/>
                <a:latin typeface="Open sans"/>
              </a:rPr>
              <a:t>Consumers can set up an e-wallet account that’s available any time. </a:t>
            </a:r>
          </a:p>
          <a:p>
            <a:pPr>
              <a:buFont typeface="Wingdings" panose="05000000000000000000" pitchFamily="2" charset="2"/>
              <a:buChar char="q"/>
            </a:pPr>
            <a:r>
              <a:rPr lang="en-IN" b="0" i="0" dirty="0">
                <a:solidFill>
                  <a:srgbClr val="808080"/>
                </a:solidFill>
                <a:effectLst/>
                <a:latin typeface="Open sans"/>
              </a:rPr>
              <a:t>Some items that might be stored in an e-wallet account are credit card data, debit card data, banking information, and payment platform connectivity, such as PayPal. </a:t>
            </a:r>
            <a:endParaRPr lang="en-IN" dirty="0">
              <a:solidFill>
                <a:srgbClr val="808080"/>
              </a:solidFill>
              <a:latin typeface="Open sans"/>
            </a:endParaRPr>
          </a:p>
          <a:p>
            <a:pPr>
              <a:buFont typeface="Wingdings" panose="05000000000000000000" pitchFamily="2" charset="2"/>
              <a:buChar char="q"/>
            </a:pPr>
            <a:r>
              <a:rPr lang="en-IN" dirty="0">
                <a:solidFill>
                  <a:srgbClr val="808080"/>
                </a:solidFill>
                <a:latin typeface="Open sans"/>
              </a:rPr>
              <a:t>Fast and convenient.</a:t>
            </a:r>
            <a:endParaRPr lang="en-IN" dirty="0"/>
          </a:p>
        </p:txBody>
      </p:sp>
      <p:sp>
        <p:nvSpPr>
          <p:cNvPr id="4" name="Slide Number Placeholder 3">
            <a:extLst>
              <a:ext uri="{FF2B5EF4-FFF2-40B4-BE49-F238E27FC236}">
                <a16:creationId xmlns:a16="http://schemas.microsoft.com/office/drawing/2014/main" id="{EC069E35-FC34-404C-970D-EE086C9CEEA3}"/>
              </a:ext>
            </a:extLst>
          </p:cNvPr>
          <p:cNvSpPr>
            <a:spLocks noGrp="1"/>
          </p:cNvSpPr>
          <p:nvPr>
            <p:ph type="sldNum" sz="quarter" idx="12"/>
          </p:nvPr>
        </p:nvSpPr>
        <p:spPr/>
        <p:txBody>
          <a:bodyPr/>
          <a:lstStyle/>
          <a:p>
            <a:fld id="{D6DB389E-0E6B-430F-9C1C-7260187C063C}" type="slidenum">
              <a:rPr lang="en-IN" smtClean="0"/>
              <a:t>55</a:t>
            </a:fld>
            <a:endParaRPr lang="en-IN"/>
          </a:p>
        </p:txBody>
      </p:sp>
    </p:spTree>
    <p:extLst>
      <p:ext uri="{BB962C8B-B14F-4D97-AF65-F5344CB8AC3E}">
        <p14:creationId xmlns:p14="http://schemas.microsoft.com/office/powerpoint/2010/main" val="48544788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D087C1-20B9-40D2-97FB-124A4B989691}"/>
              </a:ext>
            </a:extLst>
          </p:cNvPr>
          <p:cNvSpPr>
            <a:spLocks noGrp="1"/>
          </p:cNvSpPr>
          <p:nvPr>
            <p:ph type="title"/>
          </p:nvPr>
        </p:nvSpPr>
        <p:spPr/>
        <p:txBody>
          <a:bodyPr/>
          <a:lstStyle/>
          <a:p>
            <a:r>
              <a:rPr lang="en-IN" dirty="0"/>
              <a:t>Difference between</a:t>
            </a:r>
          </a:p>
        </p:txBody>
      </p:sp>
      <p:sp>
        <p:nvSpPr>
          <p:cNvPr id="3" name="Text Placeholder 2">
            <a:extLst>
              <a:ext uri="{FF2B5EF4-FFF2-40B4-BE49-F238E27FC236}">
                <a16:creationId xmlns:a16="http://schemas.microsoft.com/office/drawing/2014/main" id="{2E5A5880-659B-4C8B-AF55-E4DE5BE4FE4F}"/>
              </a:ext>
            </a:extLst>
          </p:cNvPr>
          <p:cNvSpPr>
            <a:spLocks noGrp="1"/>
          </p:cNvSpPr>
          <p:nvPr>
            <p:ph type="body" idx="1"/>
          </p:nvPr>
        </p:nvSpPr>
        <p:spPr/>
        <p:txBody>
          <a:bodyPr/>
          <a:lstStyle/>
          <a:p>
            <a:r>
              <a:rPr lang="en-IN" dirty="0"/>
              <a:t>Digital wallet</a:t>
            </a:r>
          </a:p>
        </p:txBody>
      </p:sp>
      <p:sp>
        <p:nvSpPr>
          <p:cNvPr id="4" name="Content Placeholder 3">
            <a:extLst>
              <a:ext uri="{FF2B5EF4-FFF2-40B4-BE49-F238E27FC236}">
                <a16:creationId xmlns:a16="http://schemas.microsoft.com/office/drawing/2014/main" id="{F6977194-2C2F-4BC9-B319-EE3895B12C7D}"/>
              </a:ext>
            </a:extLst>
          </p:cNvPr>
          <p:cNvSpPr>
            <a:spLocks noGrp="1"/>
          </p:cNvSpPr>
          <p:nvPr>
            <p:ph sz="half" idx="2"/>
          </p:nvPr>
        </p:nvSpPr>
        <p:spPr/>
        <p:txBody>
          <a:bodyPr>
            <a:normAutofit/>
          </a:bodyPr>
          <a:lstStyle/>
          <a:p>
            <a:r>
              <a:rPr lang="en-IN" sz="3200" dirty="0"/>
              <a:t>Store credit/debit card Information.</a:t>
            </a:r>
          </a:p>
          <a:p>
            <a:r>
              <a:rPr lang="en-IN" sz="3200" b="0" i="0" dirty="0">
                <a:solidFill>
                  <a:srgbClr val="202322"/>
                </a:solidFill>
                <a:effectLst/>
                <a:latin typeface="Poppins"/>
              </a:rPr>
              <a:t>Payment deducted directly from bank/credit account</a:t>
            </a:r>
            <a:endParaRPr lang="en-IN" sz="3200" dirty="0"/>
          </a:p>
        </p:txBody>
      </p:sp>
      <p:sp>
        <p:nvSpPr>
          <p:cNvPr id="5" name="Text Placeholder 4">
            <a:extLst>
              <a:ext uri="{FF2B5EF4-FFF2-40B4-BE49-F238E27FC236}">
                <a16:creationId xmlns:a16="http://schemas.microsoft.com/office/drawing/2014/main" id="{A68584C5-DCF1-4048-BA64-81E7DD4180D2}"/>
              </a:ext>
            </a:extLst>
          </p:cNvPr>
          <p:cNvSpPr>
            <a:spLocks noGrp="1"/>
          </p:cNvSpPr>
          <p:nvPr>
            <p:ph type="body" sz="quarter" idx="3"/>
          </p:nvPr>
        </p:nvSpPr>
        <p:spPr/>
        <p:txBody>
          <a:bodyPr/>
          <a:lstStyle/>
          <a:p>
            <a:r>
              <a:rPr lang="en-IN" dirty="0"/>
              <a:t>E-wallet</a:t>
            </a:r>
          </a:p>
        </p:txBody>
      </p:sp>
      <p:sp>
        <p:nvSpPr>
          <p:cNvPr id="6" name="Content Placeholder 5">
            <a:extLst>
              <a:ext uri="{FF2B5EF4-FFF2-40B4-BE49-F238E27FC236}">
                <a16:creationId xmlns:a16="http://schemas.microsoft.com/office/drawing/2014/main" id="{830F2013-92DC-4E7A-8A1E-31D07DCA071B}"/>
              </a:ext>
            </a:extLst>
          </p:cNvPr>
          <p:cNvSpPr>
            <a:spLocks noGrp="1"/>
          </p:cNvSpPr>
          <p:nvPr>
            <p:ph sz="quarter" idx="4"/>
          </p:nvPr>
        </p:nvSpPr>
        <p:spPr/>
        <p:txBody>
          <a:bodyPr>
            <a:normAutofit/>
          </a:bodyPr>
          <a:lstStyle/>
          <a:p>
            <a:r>
              <a:rPr lang="en-IN" sz="3200" dirty="0"/>
              <a:t>Stores credit value in the wallet.</a:t>
            </a:r>
          </a:p>
          <a:p>
            <a:r>
              <a:rPr lang="en-IN" sz="3200" b="0" i="0" dirty="0">
                <a:solidFill>
                  <a:srgbClr val="202322"/>
                </a:solidFill>
                <a:effectLst/>
                <a:latin typeface="Poppins"/>
              </a:rPr>
              <a:t>Requires reload to deduct amount from wallet account.</a:t>
            </a:r>
            <a:endParaRPr lang="en-IN" sz="3200" dirty="0"/>
          </a:p>
        </p:txBody>
      </p:sp>
      <p:sp>
        <p:nvSpPr>
          <p:cNvPr id="7" name="Slide Number Placeholder 6">
            <a:extLst>
              <a:ext uri="{FF2B5EF4-FFF2-40B4-BE49-F238E27FC236}">
                <a16:creationId xmlns:a16="http://schemas.microsoft.com/office/drawing/2014/main" id="{DF01C37C-50D4-411A-801A-AB7239BDBB73}"/>
              </a:ext>
            </a:extLst>
          </p:cNvPr>
          <p:cNvSpPr>
            <a:spLocks noGrp="1"/>
          </p:cNvSpPr>
          <p:nvPr>
            <p:ph type="sldNum" sz="quarter" idx="12"/>
          </p:nvPr>
        </p:nvSpPr>
        <p:spPr/>
        <p:txBody>
          <a:bodyPr/>
          <a:lstStyle/>
          <a:p>
            <a:fld id="{D6DB389E-0E6B-430F-9C1C-7260187C063C}" type="slidenum">
              <a:rPr lang="en-IN" smtClean="0"/>
              <a:t>56</a:t>
            </a:fld>
            <a:endParaRPr lang="en-IN"/>
          </a:p>
        </p:txBody>
      </p:sp>
    </p:spTree>
    <p:extLst>
      <p:ext uri="{BB962C8B-B14F-4D97-AF65-F5344CB8AC3E}">
        <p14:creationId xmlns:p14="http://schemas.microsoft.com/office/powerpoint/2010/main" val="13817899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Open Wallets are those that allow redemption as well&#10;as cash withdrawals (from automated teller machines /&#10;business corres...">
            <a:extLst>
              <a:ext uri="{FF2B5EF4-FFF2-40B4-BE49-F238E27FC236}">
                <a16:creationId xmlns:a16="http://schemas.microsoft.com/office/drawing/2014/main" id="{609A44BB-588A-4519-8B74-3115D93271D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9287"/>
          <a:stretch/>
        </p:blipFill>
        <p:spPr bwMode="auto">
          <a:xfrm>
            <a:off x="384313" y="503583"/>
            <a:ext cx="11290852" cy="5711687"/>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a:extLst>
              <a:ext uri="{FF2B5EF4-FFF2-40B4-BE49-F238E27FC236}">
                <a16:creationId xmlns:a16="http://schemas.microsoft.com/office/drawing/2014/main" id="{F75C0D9C-68F3-4373-B75B-72B6105F84A4}"/>
              </a:ext>
            </a:extLst>
          </p:cNvPr>
          <p:cNvSpPr>
            <a:spLocks noGrp="1"/>
          </p:cNvSpPr>
          <p:nvPr>
            <p:ph type="sldNum" sz="quarter" idx="12"/>
          </p:nvPr>
        </p:nvSpPr>
        <p:spPr/>
        <p:txBody>
          <a:bodyPr/>
          <a:lstStyle/>
          <a:p>
            <a:fld id="{D6DB389E-0E6B-430F-9C1C-7260187C063C}" type="slidenum">
              <a:rPr lang="en-IN" smtClean="0"/>
              <a:t>57</a:t>
            </a:fld>
            <a:endParaRPr lang="en-IN"/>
          </a:p>
        </p:txBody>
      </p:sp>
    </p:spTree>
    <p:extLst>
      <p:ext uri="{BB962C8B-B14F-4D97-AF65-F5344CB8AC3E}">
        <p14:creationId xmlns:p14="http://schemas.microsoft.com/office/powerpoint/2010/main" val="391227810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9F30D9F-8CFA-48FE-AD4B-8E9ABD1E3633}"/>
              </a:ext>
            </a:extLst>
          </p:cNvPr>
          <p:cNvPicPr>
            <a:picLocks noChangeAspect="1"/>
          </p:cNvPicPr>
          <p:nvPr/>
        </p:nvPicPr>
        <p:blipFill rotWithShape="1">
          <a:blip r:embed="rId2"/>
          <a:srcRect b="25875"/>
          <a:stretch/>
        </p:blipFill>
        <p:spPr>
          <a:xfrm>
            <a:off x="1082950" y="92765"/>
            <a:ext cx="10340423" cy="3644348"/>
          </a:xfrm>
          <a:prstGeom prst="rect">
            <a:avLst/>
          </a:prstGeom>
        </p:spPr>
      </p:pic>
      <p:pic>
        <p:nvPicPr>
          <p:cNvPr id="3" name="Picture 2">
            <a:extLst>
              <a:ext uri="{FF2B5EF4-FFF2-40B4-BE49-F238E27FC236}">
                <a16:creationId xmlns:a16="http://schemas.microsoft.com/office/drawing/2014/main" id="{285E1109-9C24-4CAF-AF3A-02197FAFE767}"/>
              </a:ext>
            </a:extLst>
          </p:cNvPr>
          <p:cNvPicPr>
            <a:picLocks noChangeAspect="1"/>
          </p:cNvPicPr>
          <p:nvPr/>
        </p:nvPicPr>
        <p:blipFill rotWithShape="1">
          <a:blip r:embed="rId3"/>
          <a:srcRect b="40146"/>
          <a:stretch/>
        </p:blipFill>
        <p:spPr>
          <a:xfrm>
            <a:off x="1493767" y="3594443"/>
            <a:ext cx="9929606" cy="2534687"/>
          </a:xfrm>
          <a:prstGeom prst="rect">
            <a:avLst/>
          </a:prstGeom>
        </p:spPr>
      </p:pic>
      <p:sp>
        <p:nvSpPr>
          <p:cNvPr id="4" name="Slide Number Placeholder 3">
            <a:extLst>
              <a:ext uri="{FF2B5EF4-FFF2-40B4-BE49-F238E27FC236}">
                <a16:creationId xmlns:a16="http://schemas.microsoft.com/office/drawing/2014/main" id="{AEA2194A-AB5F-4533-BDA2-3E96BC0BB5AD}"/>
              </a:ext>
            </a:extLst>
          </p:cNvPr>
          <p:cNvSpPr>
            <a:spLocks noGrp="1"/>
          </p:cNvSpPr>
          <p:nvPr>
            <p:ph type="sldNum" sz="quarter" idx="12"/>
          </p:nvPr>
        </p:nvSpPr>
        <p:spPr/>
        <p:txBody>
          <a:bodyPr/>
          <a:lstStyle/>
          <a:p>
            <a:fld id="{D6DB389E-0E6B-430F-9C1C-7260187C063C}" type="slidenum">
              <a:rPr lang="en-IN" smtClean="0"/>
              <a:t>58</a:t>
            </a:fld>
            <a:endParaRPr lang="en-IN"/>
          </a:p>
        </p:txBody>
      </p:sp>
    </p:spTree>
    <p:extLst>
      <p:ext uri="{BB962C8B-B14F-4D97-AF65-F5344CB8AC3E}">
        <p14:creationId xmlns:p14="http://schemas.microsoft.com/office/powerpoint/2010/main" val="356580921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CBED9C7-C4D4-45EC-8AFB-B8BF8CCE9738}"/>
              </a:ext>
            </a:extLst>
          </p:cNvPr>
          <p:cNvPicPr>
            <a:picLocks noChangeAspect="1"/>
          </p:cNvPicPr>
          <p:nvPr/>
        </p:nvPicPr>
        <p:blipFill>
          <a:blip r:embed="rId2"/>
          <a:stretch>
            <a:fillRect/>
          </a:stretch>
        </p:blipFill>
        <p:spPr>
          <a:xfrm>
            <a:off x="26506" y="53009"/>
            <a:ext cx="12165494" cy="6751982"/>
          </a:xfrm>
          <a:prstGeom prst="rect">
            <a:avLst/>
          </a:prstGeom>
        </p:spPr>
      </p:pic>
      <p:sp>
        <p:nvSpPr>
          <p:cNvPr id="3" name="Slide Number Placeholder 2">
            <a:extLst>
              <a:ext uri="{FF2B5EF4-FFF2-40B4-BE49-F238E27FC236}">
                <a16:creationId xmlns:a16="http://schemas.microsoft.com/office/drawing/2014/main" id="{4AABDD73-E5C8-4381-A119-B55314AF9B10}"/>
              </a:ext>
            </a:extLst>
          </p:cNvPr>
          <p:cNvSpPr>
            <a:spLocks noGrp="1"/>
          </p:cNvSpPr>
          <p:nvPr>
            <p:ph type="sldNum" sz="quarter" idx="12"/>
          </p:nvPr>
        </p:nvSpPr>
        <p:spPr/>
        <p:txBody>
          <a:bodyPr/>
          <a:lstStyle/>
          <a:p>
            <a:fld id="{D6DB389E-0E6B-430F-9C1C-7260187C063C}" type="slidenum">
              <a:rPr lang="en-IN" smtClean="0"/>
              <a:t>59</a:t>
            </a:fld>
            <a:endParaRPr lang="en-IN"/>
          </a:p>
        </p:txBody>
      </p:sp>
    </p:spTree>
    <p:extLst>
      <p:ext uri="{BB962C8B-B14F-4D97-AF65-F5344CB8AC3E}">
        <p14:creationId xmlns:p14="http://schemas.microsoft.com/office/powerpoint/2010/main" val="22200400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821D6F-C0A3-480F-9D3C-FDF7BF047A6D}"/>
              </a:ext>
            </a:extLst>
          </p:cNvPr>
          <p:cNvSpPr>
            <a:spLocks noGrp="1"/>
          </p:cNvSpPr>
          <p:nvPr>
            <p:ph type="title"/>
          </p:nvPr>
        </p:nvSpPr>
        <p:spPr/>
        <p:txBody>
          <a:bodyPr/>
          <a:lstStyle/>
          <a:p>
            <a:r>
              <a:rPr lang="en-IN" dirty="0"/>
              <a:t>SECURITY THREAT IN ECOMMERCE ENVIRONMENT</a:t>
            </a:r>
          </a:p>
        </p:txBody>
      </p:sp>
      <p:sp>
        <p:nvSpPr>
          <p:cNvPr id="3" name="Content Placeholder 2">
            <a:extLst>
              <a:ext uri="{FF2B5EF4-FFF2-40B4-BE49-F238E27FC236}">
                <a16:creationId xmlns:a16="http://schemas.microsoft.com/office/drawing/2014/main" id="{733C967F-C40F-47AE-A201-0D4C8DAFA69C}"/>
              </a:ext>
            </a:extLst>
          </p:cNvPr>
          <p:cNvSpPr>
            <a:spLocks noGrp="1"/>
          </p:cNvSpPr>
          <p:nvPr>
            <p:ph idx="1"/>
          </p:nvPr>
        </p:nvSpPr>
        <p:spPr/>
        <p:txBody>
          <a:bodyPr>
            <a:normAutofit lnSpcReduction="10000"/>
          </a:bodyPr>
          <a:lstStyle/>
          <a:p>
            <a:pPr>
              <a:buFont typeface="Wingdings" panose="05000000000000000000" pitchFamily="2" charset="2"/>
              <a:buChar char="§"/>
            </a:pPr>
            <a:r>
              <a:rPr lang="en-IN" dirty="0"/>
              <a:t> Malicious Code: designed to breach system security and threaten digital information</a:t>
            </a:r>
          </a:p>
          <a:p>
            <a:pPr>
              <a:buFont typeface="Wingdings" panose="05000000000000000000" pitchFamily="2" charset="2"/>
              <a:buChar char="Ø"/>
            </a:pPr>
            <a:r>
              <a:rPr lang="en-IN" dirty="0"/>
              <a:t>Viruses</a:t>
            </a:r>
          </a:p>
          <a:p>
            <a:pPr>
              <a:buFont typeface="Wingdings" panose="05000000000000000000" pitchFamily="2" charset="2"/>
              <a:buChar char="Ø"/>
            </a:pPr>
            <a:r>
              <a:rPr lang="en-IN" dirty="0"/>
              <a:t>Worms</a:t>
            </a:r>
          </a:p>
          <a:p>
            <a:pPr>
              <a:buFont typeface="Wingdings" panose="05000000000000000000" pitchFamily="2" charset="2"/>
              <a:buChar char="Ø"/>
            </a:pPr>
            <a:r>
              <a:rPr lang="en-IN" dirty="0"/>
              <a:t>Trojan horses</a:t>
            </a:r>
          </a:p>
          <a:p>
            <a:pPr>
              <a:buFont typeface="Wingdings" panose="05000000000000000000" pitchFamily="2" charset="2"/>
              <a:buChar char="Ø"/>
            </a:pPr>
            <a:r>
              <a:rPr lang="en-IN" dirty="0"/>
              <a:t>Bots, botnet</a:t>
            </a:r>
          </a:p>
          <a:p>
            <a:pPr>
              <a:buFont typeface="Wingdings" panose="05000000000000000000" pitchFamily="2" charset="2"/>
              <a:buChar char="§"/>
            </a:pPr>
            <a:r>
              <a:rPr lang="en-IN" dirty="0"/>
              <a:t> Unwanted programs</a:t>
            </a:r>
          </a:p>
          <a:p>
            <a:pPr>
              <a:buFont typeface="Wingdings" panose="05000000000000000000" pitchFamily="2" charset="2"/>
              <a:buChar char="Ø"/>
            </a:pPr>
            <a:r>
              <a:rPr lang="en-IN" dirty="0"/>
              <a:t>Browser parasites</a:t>
            </a:r>
          </a:p>
          <a:p>
            <a:pPr>
              <a:buFont typeface="Wingdings" panose="05000000000000000000" pitchFamily="2" charset="2"/>
              <a:buChar char="Ø"/>
            </a:pPr>
            <a:r>
              <a:rPr lang="en-IN" dirty="0"/>
              <a:t>Adware</a:t>
            </a:r>
          </a:p>
          <a:p>
            <a:pPr>
              <a:buFont typeface="Wingdings" panose="05000000000000000000" pitchFamily="2" charset="2"/>
              <a:buChar char="Ø"/>
            </a:pPr>
            <a:r>
              <a:rPr lang="en-IN" dirty="0"/>
              <a:t>spyware</a:t>
            </a:r>
          </a:p>
        </p:txBody>
      </p:sp>
      <p:sp>
        <p:nvSpPr>
          <p:cNvPr id="4" name="Slide Number Placeholder 3">
            <a:extLst>
              <a:ext uri="{FF2B5EF4-FFF2-40B4-BE49-F238E27FC236}">
                <a16:creationId xmlns:a16="http://schemas.microsoft.com/office/drawing/2014/main" id="{3CAF01E2-989B-40FA-B837-001E3FD33446}"/>
              </a:ext>
            </a:extLst>
          </p:cNvPr>
          <p:cNvSpPr>
            <a:spLocks noGrp="1"/>
          </p:cNvSpPr>
          <p:nvPr>
            <p:ph type="sldNum" sz="quarter" idx="12"/>
          </p:nvPr>
        </p:nvSpPr>
        <p:spPr/>
        <p:txBody>
          <a:bodyPr/>
          <a:lstStyle/>
          <a:p>
            <a:fld id="{D6DB389E-0E6B-430F-9C1C-7260187C063C}" type="slidenum">
              <a:rPr lang="en-IN" smtClean="0"/>
              <a:t>6</a:t>
            </a:fld>
            <a:endParaRPr lang="en-IN"/>
          </a:p>
        </p:txBody>
      </p:sp>
    </p:spTree>
    <p:extLst>
      <p:ext uri="{BB962C8B-B14F-4D97-AF65-F5344CB8AC3E}">
        <p14:creationId xmlns:p14="http://schemas.microsoft.com/office/powerpoint/2010/main" val="88178222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0ADCB16-CB98-48CC-8844-DB7C11847EE4}"/>
              </a:ext>
            </a:extLst>
          </p:cNvPr>
          <p:cNvPicPr>
            <a:picLocks noChangeAspect="1"/>
          </p:cNvPicPr>
          <p:nvPr/>
        </p:nvPicPr>
        <p:blipFill>
          <a:blip r:embed="rId2"/>
          <a:stretch>
            <a:fillRect/>
          </a:stretch>
        </p:blipFill>
        <p:spPr>
          <a:xfrm>
            <a:off x="-92764" y="145774"/>
            <a:ext cx="12284764" cy="6586330"/>
          </a:xfrm>
          <a:prstGeom prst="rect">
            <a:avLst/>
          </a:prstGeom>
        </p:spPr>
      </p:pic>
      <p:sp>
        <p:nvSpPr>
          <p:cNvPr id="3" name="Slide Number Placeholder 2">
            <a:extLst>
              <a:ext uri="{FF2B5EF4-FFF2-40B4-BE49-F238E27FC236}">
                <a16:creationId xmlns:a16="http://schemas.microsoft.com/office/drawing/2014/main" id="{2EF0F1CC-79D2-4D46-8306-F7D4A62CC451}"/>
              </a:ext>
            </a:extLst>
          </p:cNvPr>
          <p:cNvSpPr>
            <a:spLocks noGrp="1"/>
          </p:cNvSpPr>
          <p:nvPr>
            <p:ph type="sldNum" sz="quarter" idx="12"/>
          </p:nvPr>
        </p:nvSpPr>
        <p:spPr/>
        <p:txBody>
          <a:bodyPr/>
          <a:lstStyle/>
          <a:p>
            <a:fld id="{D6DB389E-0E6B-430F-9C1C-7260187C063C}" type="slidenum">
              <a:rPr lang="en-IN" smtClean="0"/>
              <a:t>60</a:t>
            </a:fld>
            <a:endParaRPr lang="en-IN"/>
          </a:p>
        </p:txBody>
      </p:sp>
    </p:spTree>
    <p:extLst>
      <p:ext uri="{BB962C8B-B14F-4D97-AF65-F5344CB8AC3E}">
        <p14:creationId xmlns:p14="http://schemas.microsoft.com/office/powerpoint/2010/main" val="15778667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3B39A9E-0A06-4A88-AD82-D5D0BA32152B}"/>
              </a:ext>
            </a:extLst>
          </p:cNvPr>
          <p:cNvPicPr>
            <a:picLocks noChangeAspect="1"/>
          </p:cNvPicPr>
          <p:nvPr/>
        </p:nvPicPr>
        <p:blipFill rotWithShape="1">
          <a:blip r:embed="rId2"/>
          <a:srcRect t="23351"/>
          <a:stretch/>
        </p:blipFill>
        <p:spPr>
          <a:xfrm>
            <a:off x="516836" y="291548"/>
            <a:ext cx="10880034" cy="6188765"/>
          </a:xfrm>
          <a:prstGeom prst="rect">
            <a:avLst/>
          </a:prstGeom>
        </p:spPr>
      </p:pic>
      <p:sp>
        <p:nvSpPr>
          <p:cNvPr id="3" name="Slide Number Placeholder 2">
            <a:extLst>
              <a:ext uri="{FF2B5EF4-FFF2-40B4-BE49-F238E27FC236}">
                <a16:creationId xmlns:a16="http://schemas.microsoft.com/office/drawing/2014/main" id="{02A1801D-3B48-4A4F-95EE-1760D48D48F2}"/>
              </a:ext>
            </a:extLst>
          </p:cNvPr>
          <p:cNvSpPr>
            <a:spLocks noGrp="1"/>
          </p:cNvSpPr>
          <p:nvPr>
            <p:ph type="sldNum" sz="quarter" idx="12"/>
          </p:nvPr>
        </p:nvSpPr>
        <p:spPr/>
        <p:txBody>
          <a:bodyPr/>
          <a:lstStyle/>
          <a:p>
            <a:fld id="{D6DB389E-0E6B-430F-9C1C-7260187C063C}" type="slidenum">
              <a:rPr lang="en-IN" smtClean="0"/>
              <a:t>61</a:t>
            </a:fld>
            <a:endParaRPr lang="en-IN"/>
          </a:p>
        </p:txBody>
      </p:sp>
    </p:spTree>
    <p:extLst>
      <p:ext uri="{BB962C8B-B14F-4D97-AF65-F5344CB8AC3E}">
        <p14:creationId xmlns:p14="http://schemas.microsoft.com/office/powerpoint/2010/main" val="65891639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7BC380-C9C9-4EB7-A80A-5BE322631BF2}"/>
              </a:ext>
            </a:extLst>
          </p:cNvPr>
          <p:cNvSpPr>
            <a:spLocks noGrp="1"/>
          </p:cNvSpPr>
          <p:nvPr>
            <p:ph type="title"/>
          </p:nvPr>
        </p:nvSpPr>
        <p:spPr/>
        <p:txBody>
          <a:bodyPr/>
          <a:lstStyle/>
          <a:p>
            <a:r>
              <a:rPr lang="en-IN" dirty="0"/>
              <a:t>INTRODUCTION</a:t>
            </a:r>
          </a:p>
        </p:txBody>
      </p:sp>
      <p:sp>
        <p:nvSpPr>
          <p:cNvPr id="3" name="Content Placeholder 2">
            <a:extLst>
              <a:ext uri="{FF2B5EF4-FFF2-40B4-BE49-F238E27FC236}">
                <a16:creationId xmlns:a16="http://schemas.microsoft.com/office/drawing/2014/main" id="{6A3025F6-4CCB-4F3A-93FE-4A0BCA0180A8}"/>
              </a:ext>
            </a:extLst>
          </p:cNvPr>
          <p:cNvSpPr>
            <a:spLocks noGrp="1"/>
          </p:cNvSpPr>
          <p:nvPr>
            <p:ph idx="1"/>
          </p:nvPr>
        </p:nvSpPr>
        <p:spPr/>
        <p:txBody>
          <a:bodyPr/>
          <a:lstStyle/>
          <a:p>
            <a:pPr marL="457200" indent="-457200">
              <a:buFont typeface="+mj-lt"/>
              <a:buAutoNum type="arabicPeriod"/>
            </a:pPr>
            <a:r>
              <a:rPr lang="en-IN" dirty="0"/>
              <a:t>BITCOIN is a cryptocurrency and a digital payment system developed by an unknown programmer or a group of programmer under the name of </a:t>
            </a:r>
            <a:r>
              <a:rPr lang="en-IN" dirty="0" err="1"/>
              <a:t>Satashi</a:t>
            </a:r>
            <a:r>
              <a:rPr lang="en-IN" dirty="0"/>
              <a:t> Nakamoto. It was released as open source software in 2009.</a:t>
            </a:r>
          </a:p>
          <a:p>
            <a:pPr marL="457200" indent="-457200">
              <a:buFont typeface="+mj-lt"/>
              <a:buAutoNum type="arabicPeriod"/>
            </a:pPr>
            <a:r>
              <a:rPr lang="en-IN" dirty="0"/>
              <a:t>The system is peer to peer and transaction takes place between the user directly without any intermediary.</a:t>
            </a:r>
          </a:p>
          <a:p>
            <a:pPr marL="457200" indent="-457200">
              <a:buFont typeface="+mj-lt"/>
              <a:buAutoNum type="arabicPeriod"/>
            </a:pPr>
            <a:r>
              <a:rPr lang="en-IN" dirty="0"/>
              <a:t>Bitcoin can be exchanged for other currencies, product or services in legal or black market.</a:t>
            </a:r>
          </a:p>
          <a:p>
            <a:pPr marL="457200" indent="-457200">
              <a:buFont typeface="+mj-lt"/>
              <a:buAutoNum type="arabicPeriod"/>
            </a:pPr>
            <a:endParaRPr lang="en-IN" dirty="0"/>
          </a:p>
          <a:p>
            <a:pPr marL="457200" indent="-457200">
              <a:buFont typeface="+mj-lt"/>
              <a:buAutoNum type="arabicPeriod"/>
            </a:pPr>
            <a:endParaRPr lang="en-IN" dirty="0"/>
          </a:p>
          <a:p>
            <a:pPr marL="457200" indent="-457200">
              <a:buFont typeface="+mj-lt"/>
              <a:buAutoNum type="arabicPeriod"/>
            </a:pPr>
            <a:endParaRPr lang="en-IN" dirty="0"/>
          </a:p>
        </p:txBody>
      </p:sp>
      <p:sp>
        <p:nvSpPr>
          <p:cNvPr id="4" name="Slide Number Placeholder 3">
            <a:extLst>
              <a:ext uri="{FF2B5EF4-FFF2-40B4-BE49-F238E27FC236}">
                <a16:creationId xmlns:a16="http://schemas.microsoft.com/office/drawing/2014/main" id="{E54FAD0F-E799-43D1-B597-9C501C20790E}"/>
              </a:ext>
            </a:extLst>
          </p:cNvPr>
          <p:cNvSpPr>
            <a:spLocks noGrp="1"/>
          </p:cNvSpPr>
          <p:nvPr>
            <p:ph type="sldNum" sz="quarter" idx="12"/>
          </p:nvPr>
        </p:nvSpPr>
        <p:spPr/>
        <p:txBody>
          <a:bodyPr/>
          <a:lstStyle/>
          <a:p>
            <a:fld id="{D6DB389E-0E6B-430F-9C1C-7260187C063C}" type="slidenum">
              <a:rPr lang="en-IN" smtClean="0"/>
              <a:t>62</a:t>
            </a:fld>
            <a:endParaRPr lang="en-IN"/>
          </a:p>
        </p:txBody>
      </p:sp>
    </p:spTree>
    <p:extLst>
      <p:ext uri="{BB962C8B-B14F-4D97-AF65-F5344CB8AC3E}">
        <p14:creationId xmlns:p14="http://schemas.microsoft.com/office/powerpoint/2010/main" val="344307231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43B407-7C61-4EC3-99CB-511243C9F6BA}"/>
              </a:ext>
            </a:extLst>
          </p:cNvPr>
          <p:cNvSpPr>
            <a:spLocks noGrp="1"/>
          </p:cNvSpPr>
          <p:nvPr>
            <p:ph type="title"/>
          </p:nvPr>
        </p:nvSpPr>
        <p:spPr/>
        <p:txBody>
          <a:bodyPr/>
          <a:lstStyle/>
          <a:p>
            <a:r>
              <a:rPr lang="en-IN" dirty="0"/>
              <a:t>What is bitcoin</a:t>
            </a:r>
          </a:p>
        </p:txBody>
      </p:sp>
      <p:sp>
        <p:nvSpPr>
          <p:cNvPr id="3" name="Content Placeholder 2">
            <a:extLst>
              <a:ext uri="{FF2B5EF4-FFF2-40B4-BE49-F238E27FC236}">
                <a16:creationId xmlns:a16="http://schemas.microsoft.com/office/drawing/2014/main" id="{EAABCCA1-8778-4923-8136-A799993DC849}"/>
              </a:ext>
            </a:extLst>
          </p:cNvPr>
          <p:cNvSpPr>
            <a:spLocks noGrp="1"/>
          </p:cNvSpPr>
          <p:nvPr>
            <p:ph idx="1"/>
          </p:nvPr>
        </p:nvSpPr>
        <p:spPr/>
        <p:txBody>
          <a:bodyPr/>
          <a:lstStyle/>
          <a:p>
            <a:pPr marL="457200" indent="-457200">
              <a:buFont typeface="+mj-lt"/>
              <a:buAutoNum type="arabicPeriod"/>
            </a:pPr>
            <a:r>
              <a:rPr lang="en-IN" dirty="0"/>
              <a:t>It is a form of digital currency, created and held electronically. They are nor printed like dollars or euros but produced by people and businesses by using software that solves mathematical problem.</a:t>
            </a:r>
          </a:p>
          <a:p>
            <a:pPr marL="457200" indent="-457200">
              <a:buFont typeface="+mj-lt"/>
              <a:buAutoNum type="arabicPeriod"/>
            </a:pPr>
            <a:r>
              <a:rPr lang="en-IN" dirty="0"/>
              <a:t>It is different from conventional money because it is decentralised. No single institution controls the bitcoin network.</a:t>
            </a:r>
          </a:p>
        </p:txBody>
      </p:sp>
      <p:sp>
        <p:nvSpPr>
          <p:cNvPr id="4" name="Slide Number Placeholder 3">
            <a:extLst>
              <a:ext uri="{FF2B5EF4-FFF2-40B4-BE49-F238E27FC236}">
                <a16:creationId xmlns:a16="http://schemas.microsoft.com/office/drawing/2014/main" id="{6171C36D-BFE4-46B3-9DE7-DDC55E438887}"/>
              </a:ext>
            </a:extLst>
          </p:cNvPr>
          <p:cNvSpPr>
            <a:spLocks noGrp="1"/>
          </p:cNvSpPr>
          <p:nvPr>
            <p:ph type="sldNum" sz="quarter" idx="12"/>
          </p:nvPr>
        </p:nvSpPr>
        <p:spPr/>
        <p:txBody>
          <a:bodyPr/>
          <a:lstStyle/>
          <a:p>
            <a:fld id="{D6DB389E-0E6B-430F-9C1C-7260187C063C}" type="slidenum">
              <a:rPr lang="en-IN" smtClean="0"/>
              <a:t>63</a:t>
            </a:fld>
            <a:endParaRPr lang="en-IN"/>
          </a:p>
        </p:txBody>
      </p:sp>
    </p:spTree>
    <p:extLst>
      <p:ext uri="{BB962C8B-B14F-4D97-AF65-F5344CB8AC3E}">
        <p14:creationId xmlns:p14="http://schemas.microsoft.com/office/powerpoint/2010/main" val="22839215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7CC8A4-3A02-429F-A81F-CB4E844AE443}"/>
              </a:ext>
            </a:extLst>
          </p:cNvPr>
          <p:cNvSpPr>
            <a:spLocks noGrp="1"/>
          </p:cNvSpPr>
          <p:nvPr>
            <p:ph type="title"/>
          </p:nvPr>
        </p:nvSpPr>
        <p:spPr/>
        <p:txBody>
          <a:bodyPr/>
          <a:lstStyle/>
          <a:p>
            <a:r>
              <a:rPr lang="en-IN" dirty="0"/>
              <a:t>WHO CREATED IT</a:t>
            </a:r>
          </a:p>
        </p:txBody>
      </p:sp>
      <p:sp>
        <p:nvSpPr>
          <p:cNvPr id="3" name="Content Placeholder 2">
            <a:extLst>
              <a:ext uri="{FF2B5EF4-FFF2-40B4-BE49-F238E27FC236}">
                <a16:creationId xmlns:a16="http://schemas.microsoft.com/office/drawing/2014/main" id="{10C5DBDD-0BD5-4DEC-A00D-2AC7F4600B59}"/>
              </a:ext>
            </a:extLst>
          </p:cNvPr>
          <p:cNvSpPr>
            <a:spLocks noGrp="1"/>
          </p:cNvSpPr>
          <p:nvPr>
            <p:ph idx="1"/>
          </p:nvPr>
        </p:nvSpPr>
        <p:spPr>
          <a:xfrm>
            <a:off x="902910" y="2286000"/>
            <a:ext cx="9841292" cy="4023360"/>
          </a:xfrm>
        </p:spPr>
        <p:txBody>
          <a:bodyPr/>
          <a:lstStyle/>
          <a:p>
            <a:endParaRPr lang="en-IN" dirty="0"/>
          </a:p>
        </p:txBody>
      </p:sp>
      <p:pic>
        <p:nvPicPr>
          <p:cNvPr id="5" name="Picture 4">
            <a:extLst>
              <a:ext uri="{FF2B5EF4-FFF2-40B4-BE49-F238E27FC236}">
                <a16:creationId xmlns:a16="http://schemas.microsoft.com/office/drawing/2014/main" id="{978F9E48-EDA7-4A40-B25A-041CDFFD5AB5}"/>
              </a:ext>
            </a:extLst>
          </p:cNvPr>
          <p:cNvPicPr>
            <a:picLocks noChangeAspect="1"/>
          </p:cNvPicPr>
          <p:nvPr/>
        </p:nvPicPr>
        <p:blipFill rotWithShape="1">
          <a:blip r:embed="rId2"/>
          <a:srcRect t="32935" b="28143"/>
          <a:stretch/>
        </p:blipFill>
        <p:spPr>
          <a:xfrm>
            <a:off x="1024128" y="2286000"/>
            <a:ext cx="9720072" cy="4023359"/>
          </a:xfrm>
          <a:prstGeom prst="rect">
            <a:avLst/>
          </a:prstGeom>
        </p:spPr>
      </p:pic>
      <p:sp>
        <p:nvSpPr>
          <p:cNvPr id="4" name="Slide Number Placeholder 3">
            <a:extLst>
              <a:ext uri="{FF2B5EF4-FFF2-40B4-BE49-F238E27FC236}">
                <a16:creationId xmlns:a16="http://schemas.microsoft.com/office/drawing/2014/main" id="{3CDCBF86-BD1B-4A7C-A917-E77826D0CDCE}"/>
              </a:ext>
            </a:extLst>
          </p:cNvPr>
          <p:cNvSpPr>
            <a:spLocks noGrp="1"/>
          </p:cNvSpPr>
          <p:nvPr>
            <p:ph type="sldNum" sz="quarter" idx="12"/>
          </p:nvPr>
        </p:nvSpPr>
        <p:spPr/>
        <p:txBody>
          <a:bodyPr/>
          <a:lstStyle/>
          <a:p>
            <a:fld id="{D6DB389E-0E6B-430F-9C1C-7260187C063C}" type="slidenum">
              <a:rPr lang="en-IN" smtClean="0"/>
              <a:t>64</a:t>
            </a:fld>
            <a:endParaRPr lang="en-IN"/>
          </a:p>
        </p:txBody>
      </p:sp>
    </p:spTree>
    <p:extLst>
      <p:ext uri="{BB962C8B-B14F-4D97-AF65-F5344CB8AC3E}">
        <p14:creationId xmlns:p14="http://schemas.microsoft.com/office/powerpoint/2010/main" val="50352709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96C8C7-C687-42F0-A95C-9CEDB36AEC6F}"/>
              </a:ext>
            </a:extLst>
          </p:cNvPr>
          <p:cNvSpPr>
            <a:spLocks noGrp="1"/>
          </p:cNvSpPr>
          <p:nvPr>
            <p:ph type="title"/>
          </p:nvPr>
        </p:nvSpPr>
        <p:spPr/>
        <p:txBody>
          <a:bodyPr/>
          <a:lstStyle/>
          <a:p>
            <a:r>
              <a:rPr lang="en-IN" dirty="0"/>
              <a:t>WHO PRINTS IT</a:t>
            </a:r>
          </a:p>
        </p:txBody>
      </p:sp>
      <p:sp>
        <p:nvSpPr>
          <p:cNvPr id="3" name="Content Placeholder 2">
            <a:extLst>
              <a:ext uri="{FF2B5EF4-FFF2-40B4-BE49-F238E27FC236}">
                <a16:creationId xmlns:a16="http://schemas.microsoft.com/office/drawing/2014/main" id="{A5B1C726-6C19-4707-B1E0-92DB17836612}"/>
              </a:ext>
            </a:extLst>
          </p:cNvPr>
          <p:cNvSpPr>
            <a:spLocks noGrp="1"/>
          </p:cNvSpPr>
          <p:nvPr>
            <p:ph idx="1"/>
          </p:nvPr>
        </p:nvSpPr>
        <p:spPr/>
        <p:txBody>
          <a:bodyPr/>
          <a:lstStyle/>
          <a:p>
            <a:endParaRPr lang="en-IN"/>
          </a:p>
        </p:txBody>
      </p:sp>
      <p:pic>
        <p:nvPicPr>
          <p:cNvPr id="5" name="Picture 4" descr="Who prints it?&#10;No one. This currency isn’t physically printed in the shadows by a central&#10;bank, unaccountable to the popul...">
            <a:extLst>
              <a:ext uri="{FF2B5EF4-FFF2-40B4-BE49-F238E27FC236}">
                <a16:creationId xmlns:a16="http://schemas.microsoft.com/office/drawing/2014/main" id="{B97A6748-88B4-4D94-B676-85118135DD8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1411" b="21244"/>
          <a:stretch/>
        </p:blipFill>
        <p:spPr bwMode="auto">
          <a:xfrm>
            <a:off x="609600" y="2084832"/>
            <a:ext cx="10718110" cy="4187952"/>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6BED03EB-A7BC-412D-92DE-8DC8994B7A6A}"/>
              </a:ext>
            </a:extLst>
          </p:cNvPr>
          <p:cNvSpPr>
            <a:spLocks noGrp="1"/>
          </p:cNvSpPr>
          <p:nvPr>
            <p:ph type="sldNum" sz="quarter" idx="12"/>
          </p:nvPr>
        </p:nvSpPr>
        <p:spPr/>
        <p:txBody>
          <a:bodyPr/>
          <a:lstStyle/>
          <a:p>
            <a:fld id="{D6DB389E-0E6B-430F-9C1C-7260187C063C}" type="slidenum">
              <a:rPr lang="en-IN" smtClean="0"/>
              <a:t>65</a:t>
            </a:fld>
            <a:endParaRPr lang="en-IN"/>
          </a:p>
        </p:txBody>
      </p:sp>
    </p:spTree>
    <p:extLst>
      <p:ext uri="{BB962C8B-B14F-4D97-AF65-F5344CB8AC3E}">
        <p14:creationId xmlns:p14="http://schemas.microsoft.com/office/powerpoint/2010/main" val="426798100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76A4CD-1181-4398-8A74-A06E42ADE2D8}"/>
              </a:ext>
            </a:extLst>
          </p:cNvPr>
          <p:cNvSpPr>
            <a:spLocks noGrp="1"/>
          </p:cNvSpPr>
          <p:nvPr>
            <p:ph type="title"/>
          </p:nvPr>
        </p:nvSpPr>
        <p:spPr/>
        <p:txBody>
          <a:bodyPr/>
          <a:lstStyle/>
          <a:p>
            <a:r>
              <a:rPr lang="en-IN" dirty="0"/>
              <a:t>WHY BITCOINS</a:t>
            </a:r>
          </a:p>
        </p:txBody>
      </p:sp>
      <p:sp>
        <p:nvSpPr>
          <p:cNvPr id="3" name="Content Placeholder 2">
            <a:extLst>
              <a:ext uri="{FF2B5EF4-FFF2-40B4-BE49-F238E27FC236}">
                <a16:creationId xmlns:a16="http://schemas.microsoft.com/office/drawing/2014/main" id="{B25B9294-0D63-4965-A288-62B5C4C56E73}"/>
              </a:ext>
            </a:extLst>
          </p:cNvPr>
          <p:cNvSpPr>
            <a:spLocks noGrp="1"/>
          </p:cNvSpPr>
          <p:nvPr>
            <p:ph idx="1"/>
          </p:nvPr>
        </p:nvSpPr>
        <p:spPr/>
        <p:txBody>
          <a:bodyPr/>
          <a:lstStyle/>
          <a:p>
            <a:endParaRPr lang="en-IN"/>
          </a:p>
        </p:txBody>
      </p:sp>
      <p:pic>
        <p:nvPicPr>
          <p:cNvPr id="5" name="Picture 2" descr="Why Bitcoins?&#10; Bitcoins can be used to buy merchandise&#10;anonymously. In addition, international&#10;payments are easy and chea...">
            <a:extLst>
              <a:ext uri="{FF2B5EF4-FFF2-40B4-BE49-F238E27FC236}">
                <a16:creationId xmlns:a16="http://schemas.microsoft.com/office/drawing/2014/main" id="{D0C30E82-A4EB-4A18-B923-B20BCD8F0D5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0321"/>
          <a:stretch/>
        </p:blipFill>
        <p:spPr bwMode="auto">
          <a:xfrm>
            <a:off x="1205948" y="2286000"/>
            <a:ext cx="9538252" cy="3986783"/>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664CE564-F702-40FC-AA83-B3E5C8DFB0D9}"/>
              </a:ext>
            </a:extLst>
          </p:cNvPr>
          <p:cNvSpPr>
            <a:spLocks noGrp="1"/>
          </p:cNvSpPr>
          <p:nvPr>
            <p:ph type="sldNum" sz="quarter" idx="12"/>
          </p:nvPr>
        </p:nvSpPr>
        <p:spPr/>
        <p:txBody>
          <a:bodyPr/>
          <a:lstStyle/>
          <a:p>
            <a:fld id="{D6DB389E-0E6B-430F-9C1C-7260187C063C}" type="slidenum">
              <a:rPr lang="en-IN" smtClean="0"/>
              <a:t>66</a:t>
            </a:fld>
            <a:endParaRPr lang="en-IN"/>
          </a:p>
        </p:txBody>
      </p:sp>
    </p:spTree>
    <p:extLst>
      <p:ext uri="{BB962C8B-B14F-4D97-AF65-F5344CB8AC3E}">
        <p14:creationId xmlns:p14="http://schemas.microsoft.com/office/powerpoint/2010/main" val="152089864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0C204F-D0C8-4B05-9C1D-1CA3FE4B8815}"/>
              </a:ext>
            </a:extLst>
          </p:cNvPr>
          <p:cNvSpPr>
            <a:spLocks noGrp="1"/>
          </p:cNvSpPr>
          <p:nvPr>
            <p:ph type="title"/>
          </p:nvPr>
        </p:nvSpPr>
        <p:spPr/>
        <p:txBody>
          <a:bodyPr/>
          <a:lstStyle/>
          <a:p>
            <a:r>
              <a:rPr lang="en-IN" dirty="0"/>
              <a:t>WHAT IS BITCOIN BASED ON</a:t>
            </a:r>
          </a:p>
        </p:txBody>
      </p:sp>
      <p:sp>
        <p:nvSpPr>
          <p:cNvPr id="3" name="Content Placeholder 2">
            <a:extLst>
              <a:ext uri="{FF2B5EF4-FFF2-40B4-BE49-F238E27FC236}">
                <a16:creationId xmlns:a16="http://schemas.microsoft.com/office/drawing/2014/main" id="{A40D4EBC-7024-4CF4-BC77-762F472321AB}"/>
              </a:ext>
            </a:extLst>
          </p:cNvPr>
          <p:cNvSpPr>
            <a:spLocks noGrp="1"/>
          </p:cNvSpPr>
          <p:nvPr>
            <p:ph idx="1"/>
          </p:nvPr>
        </p:nvSpPr>
        <p:spPr/>
        <p:txBody>
          <a:bodyPr/>
          <a:lstStyle/>
          <a:p>
            <a:endParaRPr lang="en-IN"/>
          </a:p>
        </p:txBody>
      </p:sp>
      <p:pic>
        <p:nvPicPr>
          <p:cNvPr id="5" name="Picture 4">
            <a:extLst>
              <a:ext uri="{FF2B5EF4-FFF2-40B4-BE49-F238E27FC236}">
                <a16:creationId xmlns:a16="http://schemas.microsoft.com/office/drawing/2014/main" id="{9048480E-0DF3-4A7A-9B5C-83EB7216DA20}"/>
              </a:ext>
            </a:extLst>
          </p:cNvPr>
          <p:cNvPicPr>
            <a:picLocks noChangeAspect="1"/>
          </p:cNvPicPr>
          <p:nvPr/>
        </p:nvPicPr>
        <p:blipFill rotWithShape="1">
          <a:blip r:embed="rId2"/>
          <a:srcRect t="27707"/>
          <a:stretch/>
        </p:blipFill>
        <p:spPr>
          <a:xfrm>
            <a:off x="1024128" y="2411896"/>
            <a:ext cx="9720072" cy="3860888"/>
          </a:xfrm>
          <a:prstGeom prst="rect">
            <a:avLst/>
          </a:prstGeom>
        </p:spPr>
      </p:pic>
      <p:sp>
        <p:nvSpPr>
          <p:cNvPr id="4" name="Slide Number Placeholder 3">
            <a:extLst>
              <a:ext uri="{FF2B5EF4-FFF2-40B4-BE49-F238E27FC236}">
                <a16:creationId xmlns:a16="http://schemas.microsoft.com/office/drawing/2014/main" id="{EA004CCA-C754-45FC-87AC-90B78BBBFD80}"/>
              </a:ext>
            </a:extLst>
          </p:cNvPr>
          <p:cNvSpPr>
            <a:spLocks noGrp="1"/>
          </p:cNvSpPr>
          <p:nvPr>
            <p:ph type="sldNum" sz="quarter" idx="12"/>
          </p:nvPr>
        </p:nvSpPr>
        <p:spPr/>
        <p:txBody>
          <a:bodyPr/>
          <a:lstStyle/>
          <a:p>
            <a:fld id="{D6DB389E-0E6B-430F-9C1C-7260187C063C}" type="slidenum">
              <a:rPr lang="en-IN" smtClean="0"/>
              <a:t>67</a:t>
            </a:fld>
            <a:endParaRPr lang="en-IN"/>
          </a:p>
        </p:txBody>
      </p:sp>
    </p:spTree>
    <p:extLst>
      <p:ext uri="{BB962C8B-B14F-4D97-AF65-F5344CB8AC3E}">
        <p14:creationId xmlns:p14="http://schemas.microsoft.com/office/powerpoint/2010/main" val="133945462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A7C597-E7C0-4A17-965B-7BD383729820}"/>
              </a:ext>
            </a:extLst>
          </p:cNvPr>
          <p:cNvSpPr>
            <a:spLocks noGrp="1"/>
          </p:cNvSpPr>
          <p:nvPr>
            <p:ph type="title"/>
          </p:nvPr>
        </p:nvSpPr>
        <p:spPr/>
        <p:txBody>
          <a:bodyPr/>
          <a:lstStyle/>
          <a:p>
            <a:r>
              <a:rPr lang="en-IN" dirty="0"/>
              <a:t>HOW BITCOINS WORK</a:t>
            </a:r>
          </a:p>
        </p:txBody>
      </p:sp>
      <p:sp>
        <p:nvSpPr>
          <p:cNvPr id="3" name="Content Placeholder 2">
            <a:extLst>
              <a:ext uri="{FF2B5EF4-FFF2-40B4-BE49-F238E27FC236}">
                <a16:creationId xmlns:a16="http://schemas.microsoft.com/office/drawing/2014/main" id="{A2DE7971-1939-4227-B570-BF4FA11A5381}"/>
              </a:ext>
            </a:extLst>
          </p:cNvPr>
          <p:cNvSpPr>
            <a:spLocks noGrp="1"/>
          </p:cNvSpPr>
          <p:nvPr>
            <p:ph idx="1"/>
          </p:nvPr>
        </p:nvSpPr>
        <p:spPr/>
        <p:txBody>
          <a:bodyPr/>
          <a:lstStyle/>
          <a:p>
            <a:endParaRPr lang="en-IN"/>
          </a:p>
        </p:txBody>
      </p:sp>
      <p:pic>
        <p:nvPicPr>
          <p:cNvPr id="5" name="Picture 4">
            <a:extLst>
              <a:ext uri="{FF2B5EF4-FFF2-40B4-BE49-F238E27FC236}">
                <a16:creationId xmlns:a16="http://schemas.microsoft.com/office/drawing/2014/main" id="{8A0F3FDB-559A-46A0-9D97-F49322CF90A9}"/>
              </a:ext>
            </a:extLst>
          </p:cNvPr>
          <p:cNvPicPr>
            <a:picLocks noChangeAspect="1"/>
          </p:cNvPicPr>
          <p:nvPr/>
        </p:nvPicPr>
        <p:blipFill rotWithShape="1">
          <a:blip r:embed="rId2"/>
          <a:srcRect t="19865"/>
          <a:stretch/>
        </p:blipFill>
        <p:spPr>
          <a:xfrm>
            <a:off x="1024128" y="2286000"/>
            <a:ext cx="9720072" cy="3839755"/>
          </a:xfrm>
          <a:prstGeom prst="rect">
            <a:avLst/>
          </a:prstGeom>
        </p:spPr>
      </p:pic>
      <p:sp>
        <p:nvSpPr>
          <p:cNvPr id="4" name="Slide Number Placeholder 3">
            <a:extLst>
              <a:ext uri="{FF2B5EF4-FFF2-40B4-BE49-F238E27FC236}">
                <a16:creationId xmlns:a16="http://schemas.microsoft.com/office/drawing/2014/main" id="{8EE7BFA1-12D7-4505-8FEC-2B0F229234E2}"/>
              </a:ext>
            </a:extLst>
          </p:cNvPr>
          <p:cNvSpPr>
            <a:spLocks noGrp="1"/>
          </p:cNvSpPr>
          <p:nvPr>
            <p:ph type="sldNum" sz="quarter" idx="12"/>
          </p:nvPr>
        </p:nvSpPr>
        <p:spPr/>
        <p:txBody>
          <a:bodyPr/>
          <a:lstStyle/>
          <a:p>
            <a:fld id="{D6DB389E-0E6B-430F-9C1C-7260187C063C}" type="slidenum">
              <a:rPr lang="en-IN" smtClean="0"/>
              <a:t>68</a:t>
            </a:fld>
            <a:endParaRPr lang="en-IN"/>
          </a:p>
        </p:txBody>
      </p:sp>
    </p:spTree>
    <p:extLst>
      <p:ext uri="{BB962C8B-B14F-4D97-AF65-F5344CB8AC3E}">
        <p14:creationId xmlns:p14="http://schemas.microsoft.com/office/powerpoint/2010/main" val="165212278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22A93C-0C2C-437C-985F-9EFB5F4F8982}"/>
              </a:ext>
            </a:extLst>
          </p:cNvPr>
          <p:cNvSpPr>
            <a:spLocks noGrp="1"/>
          </p:cNvSpPr>
          <p:nvPr>
            <p:ph type="title"/>
          </p:nvPr>
        </p:nvSpPr>
        <p:spPr/>
        <p:txBody>
          <a:bodyPr/>
          <a:lstStyle/>
          <a:p>
            <a:r>
              <a:rPr lang="en-IN" dirty="0"/>
              <a:t>To whom bitcoin can be sent</a:t>
            </a:r>
          </a:p>
        </p:txBody>
      </p:sp>
      <p:sp>
        <p:nvSpPr>
          <p:cNvPr id="3" name="Content Placeholder 2">
            <a:extLst>
              <a:ext uri="{FF2B5EF4-FFF2-40B4-BE49-F238E27FC236}">
                <a16:creationId xmlns:a16="http://schemas.microsoft.com/office/drawing/2014/main" id="{0FBD44CE-6ABA-4860-AE2B-5CCFE106DE63}"/>
              </a:ext>
            </a:extLst>
          </p:cNvPr>
          <p:cNvSpPr>
            <a:spLocks noGrp="1"/>
          </p:cNvSpPr>
          <p:nvPr>
            <p:ph idx="1"/>
          </p:nvPr>
        </p:nvSpPr>
        <p:spPr/>
        <p:txBody>
          <a:bodyPr/>
          <a:lstStyle/>
          <a:p>
            <a:endParaRPr lang="en-IN"/>
          </a:p>
        </p:txBody>
      </p:sp>
      <p:pic>
        <p:nvPicPr>
          <p:cNvPr id="5" name="Picture 4">
            <a:extLst>
              <a:ext uri="{FF2B5EF4-FFF2-40B4-BE49-F238E27FC236}">
                <a16:creationId xmlns:a16="http://schemas.microsoft.com/office/drawing/2014/main" id="{C921B70B-DA62-4EFA-985A-C9A80246760A}"/>
              </a:ext>
            </a:extLst>
          </p:cNvPr>
          <p:cNvPicPr>
            <a:picLocks noChangeAspect="1"/>
          </p:cNvPicPr>
          <p:nvPr/>
        </p:nvPicPr>
        <p:blipFill rotWithShape="1">
          <a:blip r:embed="rId2"/>
          <a:srcRect t="25383"/>
          <a:stretch/>
        </p:blipFill>
        <p:spPr>
          <a:xfrm>
            <a:off x="887896" y="2305878"/>
            <a:ext cx="10495721" cy="4204650"/>
          </a:xfrm>
          <a:prstGeom prst="rect">
            <a:avLst/>
          </a:prstGeom>
        </p:spPr>
      </p:pic>
      <p:sp>
        <p:nvSpPr>
          <p:cNvPr id="4" name="Slide Number Placeholder 3">
            <a:extLst>
              <a:ext uri="{FF2B5EF4-FFF2-40B4-BE49-F238E27FC236}">
                <a16:creationId xmlns:a16="http://schemas.microsoft.com/office/drawing/2014/main" id="{B6AD7EB0-3286-4381-A824-49541676CD4D}"/>
              </a:ext>
            </a:extLst>
          </p:cNvPr>
          <p:cNvSpPr>
            <a:spLocks noGrp="1"/>
          </p:cNvSpPr>
          <p:nvPr>
            <p:ph type="sldNum" sz="quarter" idx="12"/>
          </p:nvPr>
        </p:nvSpPr>
        <p:spPr/>
        <p:txBody>
          <a:bodyPr/>
          <a:lstStyle/>
          <a:p>
            <a:fld id="{D6DB389E-0E6B-430F-9C1C-7260187C063C}" type="slidenum">
              <a:rPr lang="en-IN" smtClean="0"/>
              <a:t>69</a:t>
            </a:fld>
            <a:endParaRPr lang="en-IN"/>
          </a:p>
        </p:txBody>
      </p:sp>
    </p:spTree>
    <p:extLst>
      <p:ext uri="{BB962C8B-B14F-4D97-AF65-F5344CB8AC3E}">
        <p14:creationId xmlns:p14="http://schemas.microsoft.com/office/powerpoint/2010/main" val="12480125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72AF81-7197-450A-A750-3D111FE74B8D}"/>
              </a:ext>
            </a:extLst>
          </p:cNvPr>
          <p:cNvSpPr>
            <a:spLocks noGrp="1"/>
          </p:cNvSpPr>
          <p:nvPr>
            <p:ph type="title"/>
          </p:nvPr>
        </p:nvSpPr>
        <p:spPr/>
        <p:txBody>
          <a:bodyPr/>
          <a:lstStyle/>
          <a:p>
            <a:r>
              <a:rPr lang="en-IN" dirty="0"/>
              <a:t>HACKING AND CYBERVANDALISM</a:t>
            </a:r>
          </a:p>
        </p:txBody>
      </p:sp>
      <p:sp>
        <p:nvSpPr>
          <p:cNvPr id="3" name="Content Placeholder 2">
            <a:extLst>
              <a:ext uri="{FF2B5EF4-FFF2-40B4-BE49-F238E27FC236}">
                <a16:creationId xmlns:a16="http://schemas.microsoft.com/office/drawing/2014/main" id="{3B19DFB7-0E20-4919-9C7E-51EFEF63202D}"/>
              </a:ext>
            </a:extLst>
          </p:cNvPr>
          <p:cNvSpPr>
            <a:spLocks noGrp="1"/>
          </p:cNvSpPr>
          <p:nvPr>
            <p:ph idx="1"/>
          </p:nvPr>
        </p:nvSpPr>
        <p:spPr/>
        <p:txBody>
          <a:bodyPr>
            <a:normAutofit/>
          </a:bodyPr>
          <a:lstStyle/>
          <a:p>
            <a:pPr>
              <a:buFont typeface="Wingdings" panose="05000000000000000000" pitchFamily="2" charset="2"/>
              <a:buChar char="q"/>
            </a:pPr>
            <a:r>
              <a:rPr lang="en-IN" sz="3600" dirty="0"/>
              <a:t>HACKER</a:t>
            </a:r>
          </a:p>
          <a:p>
            <a:pPr>
              <a:buFont typeface="Wingdings" panose="05000000000000000000" pitchFamily="2" charset="2"/>
              <a:buChar char="§"/>
            </a:pPr>
            <a:r>
              <a:rPr lang="en-IN" sz="3600" dirty="0"/>
              <a:t>       </a:t>
            </a:r>
            <a:r>
              <a:rPr lang="en-IN" sz="2800" dirty="0"/>
              <a:t>WHITE HAT</a:t>
            </a:r>
          </a:p>
          <a:p>
            <a:pPr>
              <a:buFont typeface="Wingdings" panose="05000000000000000000" pitchFamily="2" charset="2"/>
              <a:buChar char="§"/>
            </a:pPr>
            <a:r>
              <a:rPr lang="en-IN" sz="2800" dirty="0"/>
              <a:t>BLACK HAT</a:t>
            </a:r>
          </a:p>
          <a:p>
            <a:pPr>
              <a:buFont typeface="Wingdings" panose="05000000000000000000" pitchFamily="2" charset="2"/>
              <a:buChar char="§"/>
            </a:pPr>
            <a:r>
              <a:rPr lang="en-IN" sz="2800" dirty="0"/>
              <a:t>GREY HAT</a:t>
            </a:r>
          </a:p>
          <a:p>
            <a:pPr>
              <a:buFont typeface="Wingdings" panose="05000000000000000000" pitchFamily="2" charset="2"/>
              <a:buChar char="q"/>
            </a:pPr>
            <a:r>
              <a:rPr lang="en-IN" sz="3600" dirty="0"/>
              <a:t>CRACKER </a:t>
            </a:r>
          </a:p>
          <a:p>
            <a:pPr>
              <a:buFont typeface="Wingdings" panose="05000000000000000000" pitchFamily="2" charset="2"/>
              <a:buChar char="q"/>
            </a:pPr>
            <a:r>
              <a:rPr lang="en-IN" sz="3600" dirty="0"/>
              <a:t>CYBERVANDALISM</a:t>
            </a:r>
          </a:p>
          <a:p>
            <a:pPr>
              <a:buFont typeface="Wingdings" panose="05000000000000000000" pitchFamily="2" charset="2"/>
              <a:buChar char="q"/>
            </a:pPr>
            <a:endParaRPr lang="en-IN" dirty="0"/>
          </a:p>
          <a:p>
            <a:pPr>
              <a:buFont typeface="Wingdings" panose="05000000000000000000" pitchFamily="2" charset="2"/>
              <a:buChar char="q"/>
            </a:pPr>
            <a:endParaRPr lang="en-IN" dirty="0"/>
          </a:p>
        </p:txBody>
      </p:sp>
      <p:sp>
        <p:nvSpPr>
          <p:cNvPr id="4" name="Slide Number Placeholder 3">
            <a:extLst>
              <a:ext uri="{FF2B5EF4-FFF2-40B4-BE49-F238E27FC236}">
                <a16:creationId xmlns:a16="http://schemas.microsoft.com/office/drawing/2014/main" id="{53B3E865-9262-40C3-BA44-FB73C3920456}"/>
              </a:ext>
            </a:extLst>
          </p:cNvPr>
          <p:cNvSpPr>
            <a:spLocks noGrp="1"/>
          </p:cNvSpPr>
          <p:nvPr>
            <p:ph type="sldNum" sz="quarter" idx="12"/>
          </p:nvPr>
        </p:nvSpPr>
        <p:spPr/>
        <p:txBody>
          <a:bodyPr/>
          <a:lstStyle/>
          <a:p>
            <a:fld id="{D6DB389E-0E6B-430F-9C1C-7260187C063C}" type="slidenum">
              <a:rPr lang="en-IN" smtClean="0"/>
              <a:t>7</a:t>
            </a:fld>
            <a:endParaRPr lang="en-IN"/>
          </a:p>
        </p:txBody>
      </p:sp>
    </p:spTree>
    <p:extLst>
      <p:ext uri="{BB962C8B-B14F-4D97-AF65-F5344CB8AC3E}">
        <p14:creationId xmlns:p14="http://schemas.microsoft.com/office/powerpoint/2010/main" val="135967252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43875F1-0B00-4F25-9A01-0D11250517DE}"/>
              </a:ext>
            </a:extLst>
          </p:cNvPr>
          <p:cNvSpPr txBox="1"/>
          <p:nvPr/>
        </p:nvSpPr>
        <p:spPr>
          <a:xfrm>
            <a:off x="1179443" y="1847671"/>
            <a:ext cx="10416209" cy="3970318"/>
          </a:xfrm>
          <a:prstGeom prst="rect">
            <a:avLst/>
          </a:prstGeom>
          <a:noFill/>
        </p:spPr>
        <p:txBody>
          <a:bodyPr wrap="square" rtlCol="0">
            <a:spAutoFit/>
          </a:bodyPr>
          <a:lstStyle/>
          <a:p>
            <a:r>
              <a:rPr lang="en-IN" sz="3600" dirty="0"/>
              <a:t>Bitcoin is not illegal in India and can be used through </a:t>
            </a:r>
            <a:r>
              <a:rPr lang="en-IN" sz="3600" dirty="0" err="1"/>
              <a:t>zebpay</a:t>
            </a:r>
            <a:r>
              <a:rPr lang="en-IN" sz="3600" dirty="0"/>
              <a:t>.</a:t>
            </a:r>
          </a:p>
          <a:p>
            <a:r>
              <a:rPr lang="en-IN" sz="3600" dirty="0"/>
              <a:t>Bit coin is generated when a person or a business uses software power to solve a mathematical puzzle that makes the blockchain more secure. The difficulty level of solving the problem is high enough to ensure that entire process takes time.</a:t>
            </a:r>
          </a:p>
        </p:txBody>
      </p:sp>
      <p:sp>
        <p:nvSpPr>
          <p:cNvPr id="5" name="Oval 4">
            <a:extLst>
              <a:ext uri="{FF2B5EF4-FFF2-40B4-BE49-F238E27FC236}">
                <a16:creationId xmlns:a16="http://schemas.microsoft.com/office/drawing/2014/main" id="{2620FCE9-431F-4643-BB31-2F9C5AEEB946}"/>
              </a:ext>
            </a:extLst>
          </p:cNvPr>
          <p:cNvSpPr/>
          <p:nvPr/>
        </p:nvSpPr>
        <p:spPr>
          <a:xfrm>
            <a:off x="861391" y="503583"/>
            <a:ext cx="10787270" cy="71561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200" b="1" dirty="0"/>
              <a:t>HOW NEW BITCOIN IS GENERATED</a:t>
            </a:r>
          </a:p>
        </p:txBody>
      </p:sp>
      <p:sp>
        <p:nvSpPr>
          <p:cNvPr id="2" name="Slide Number Placeholder 1">
            <a:extLst>
              <a:ext uri="{FF2B5EF4-FFF2-40B4-BE49-F238E27FC236}">
                <a16:creationId xmlns:a16="http://schemas.microsoft.com/office/drawing/2014/main" id="{75EAC020-3F89-4533-9A52-A6F6AD15E871}"/>
              </a:ext>
            </a:extLst>
          </p:cNvPr>
          <p:cNvSpPr>
            <a:spLocks noGrp="1"/>
          </p:cNvSpPr>
          <p:nvPr>
            <p:ph type="sldNum" sz="quarter" idx="12"/>
          </p:nvPr>
        </p:nvSpPr>
        <p:spPr/>
        <p:txBody>
          <a:bodyPr/>
          <a:lstStyle/>
          <a:p>
            <a:fld id="{D6DB389E-0E6B-430F-9C1C-7260187C063C}" type="slidenum">
              <a:rPr lang="en-IN" smtClean="0"/>
              <a:t>70</a:t>
            </a:fld>
            <a:endParaRPr lang="en-IN"/>
          </a:p>
        </p:txBody>
      </p:sp>
    </p:spTree>
    <p:extLst>
      <p:ext uri="{BB962C8B-B14F-4D97-AF65-F5344CB8AC3E}">
        <p14:creationId xmlns:p14="http://schemas.microsoft.com/office/powerpoint/2010/main" val="52770769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DCFD1AE-E117-4F42-91B9-6FD4154E6D01}"/>
              </a:ext>
            </a:extLst>
          </p:cNvPr>
          <p:cNvPicPr>
            <a:picLocks noChangeAspect="1"/>
          </p:cNvPicPr>
          <p:nvPr/>
        </p:nvPicPr>
        <p:blipFill rotWithShape="1">
          <a:blip r:embed="rId2"/>
          <a:srcRect l="22671" t="20250" r="15982" b="24200"/>
          <a:stretch/>
        </p:blipFill>
        <p:spPr>
          <a:xfrm>
            <a:off x="2517914" y="1881809"/>
            <a:ext cx="7487478" cy="4293704"/>
          </a:xfrm>
          <a:prstGeom prst="rect">
            <a:avLst/>
          </a:prstGeom>
        </p:spPr>
      </p:pic>
      <p:sp>
        <p:nvSpPr>
          <p:cNvPr id="3" name="Rectangle 2">
            <a:extLst>
              <a:ext uri="{FF2B5EF4-FFF2-40B4-BE49-F238E27FC236}">
                <a16:creationId xmlns:a16="http://schemas.microsoft.com/office/drawing/2014/main" id="{A495F392-C9F5-4207-BB35-BD5C81981022}"/>
              </a:ext>
            </a:extLst>
          </p:cNvPr>
          <p:cNvSpPr/>
          <p:nvPr/>
        </p:nvSpPr>
        <p:spPr>
          <a:xfrm>
            <a:off x="2822713" y="596348"/>
            <a:ext cx="6944139" cy="9011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800" b="1" dirty="0"/>
              <a:t>PAYMENT GATEWAY</a:t>
            </a:r>
          </a:p>
        </p:txBody>
      </p:sp>
      <p:sp>
        <p:nvSpPr>
          <p:cNvPr id="4" name="Slide Number Placeholder 3">
            <a:extLst>
              <a:ext uri="{FF2B5EF4-FFF2-40B4-BE49-F238E27FC236}">
                <a16:creationId xmlns:a16="http://schemas.microsoft.com/office/drawing/2014/main" id="{ED3B808F-95DD-46A6-8157-0D08031AB102}"/>
              </a:ext>
            </a:extLst>
          </p:cNvPr>
          <p:cNvSpPr>
            <a:spLocks noGrp="1"/>
          </p:cNvSpPr>
          <p:nvPr>
            <p:ph type="sldNum" sz="quarter" idx="12"/>
          </p:nvPr>
        </p:nvSpPr>
        <p:spPr/>
        <p:txBody>
          <a:bodyPr/>
          <a:lstStyle/>
          <a:p>
            <a:fld id="{D6DB389E-0E6B-430F-9C1C-7260187C063C}" type="slidenum">
              <a:rPr lang="en-IN" smtClean="0"/>
              <a:t>71</a:t>
            </a:fld>
            <a:endParaRPr lang="en-IN"/>
          </a:p>
        </p:txBody>
      </p:sp>
    </p:spTree>
    <p:extLst>
      <p:ext uri="{BB962C8B-B14F-4D97-AF65-F5344CB8AC3E}">
        <p14:creationId xmlns:p14="http://schemas.microsoft.com/office/powerpoint/2010/main" val="260136983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C96789-4726-4C70-8499-1C01FC763DBC}"/>
              </a:ext>
            </a:extLst>
          </p:cNvPr>
          <p:cNvSpPr>
            <a:spLocks noGrp="1"/>
          </p:cNvSpPr>
          <p:nvPr>
            <p:ph type="title"/>
          </p:nvPr>
        </p:nvSpPr>
        <p:spPr/>
        <p:txBody>
          <a:bodyPr/>
          <a:lstStyle/>
          <a:p>
            <a:r>
              <a:rPr lang="en-IN" dirty="0"/>
              <a:t>What is payment gateway</a:t>
            </a:r>
          </a:p>
        </p:txBody>
      </p:sp>
      <p:sp>
        <p:nvSpPr>
          <p:cNvPr id="3" name="Content Placeholder 2">
            <a:extLst>
              <a:ext uri="{FF2B5EF4-FFF2-40B4-BE49-F238E27FC236}">
                <a16:creationId xmlns:a16="http://schemas.microsoft.com/office/drawing/2014/main" id="{3C276280-B2D9-470D-9A9A-A78CC32323F6}"/>
              </a:ext>
            </a:extLst>
          </p:cNvPr>
          <p:cNvSpPr>
            <a:spLocks noGrp="1"/>
          </p:cNvSpPr>
          <p:nvPr>
            <p:ph idx="1"/>
          </p:nvPr>
        </p:nvSpPr>
        <p:spPr/>
        <p:txBody>
          <a:bodyPr/>
          <a:lstStyle/>
          <a:p>
            <a:r>
              <a:rPr lang="en-IN" dirty="0"/>
              <a:t>It is an ecommerce application service provider that authorises payment for e business.</a:t>
            </a:r>
          </a:p>
          <a:p>
            <a:r>
              <a:rPr lang="en-IN" dirty="0"/>
              <a:t>There are thousand of ways by which online payment can be made including </a:t>
            </a:r>
            <a:r>
              <a:rPr lang="en-IN" dirty="0" err="1"/>
              <a:t>paypal</a:t>
            </a:r>
            <a:r>
              <a:rPr lang="en-IN" dirty="0"/>
              <a:t>; EFT Transactions.</a:t>
            </a:r>
          </a:p>
          <a:p>
            <a:r>
              <a:rPr lang="en-IN" dirty="0"/>
              <a:t>Most of these online payment are based on payment gateway technology.</a:t>
            </a:r>
          </a:p>
          <a:p>
            <a:r>
              <a:rPr lang="en-IN" dirty="0"/>
              <a:t>A payment gateway allows connection directly between website and a bank.</a:t>
            </a:r>
          </a:p>
          <a:p>
            <a:r>
              <a:rPr lang="en-IN" dirty="0"/>
              <a:t>Payment gateway is a server that is dedicated to linking websites and banks</a:t>
            </a:r>
          </a:p>
        </p:txBody>
      </p:sp>
      <p:sp>
        <p:nvSpPr>
          <p:cNvPr id="4" name="Slide Number Placeholder 3">
            <a:extLst>
              <a:ext uri="{FF2B5EF4-FFF2-40B4-BE49-F238E27FC236}">
                <a16:creationId xmlns:a16="http://schemas.microsoft.com/office/drawing/2014/main" id="{7C77D764-867D-43F7-A414-3C06D5E5747B}"/>
              </a:ext>
            </a:extLst>
          </p:cNvPr>
          <p:cNvSpPr>
            <a:spLocks noGrp="1"/>
          </p:cNvSpPr>
          <p:nvPr>
            <p:ph type="sldNum" sz="quarter" idx="12"/>
          </p:nvPr>
        </p:nvSpPr>
        <p:spPr/>
        <p:txBody>
          <a:bodyPr/>
          <a:lstStyle/>
          <a:p>
            <a:fld id="{D6DB389E-0E6B-430F-9C1C-7260187C063C}" type="slidenum">
              <a:rPr lang="en-IN" smtClean="0"/>
              <a:t>72</a:t>
            </a:fld>
            <a:endParaRPr lang="en-IN"/>
          </a:p>
        </p:txBody>
      </p:sp>
    </p:spTree>
    <p:extLst>
      <p:ext uri="{BB962C8B-B14F-4D97-AF65-F5344CB8AC3E}">
        <p14:creationId xmlns:p14="http://schemas.microsoft.com/office/powerpoint/2010/main" val="75802215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FAB4F5-ADD3-4712-91B2-8EBCC7EAC985}"/>
              </a:ext>
            </a:extLst>
          </p:cNvPr>
          <p:cNvSpPr>
            <a:spLocks noGrp="1"/>
          </p:cNvSpPr>
          <p:nvPr>
            <p:ph type="title"/>
          </p:nvPr>
        </p:nvSpPr>
        <p:spPr/>
        <p:txBody>
          <a:bodyPr/>
          <a:lstStyle/>
          <a:p>
            <a:r>
              <a:rPr lang="en-IN" dirty="0"/>
              <a:t>How does a payment gateway work?</a:t>
            </a:r>
          </a:p>
        </p:txBody>
      </p:sp>
      <p:pic>
        <p:nvPicPr>
          <p:cNvPr id="4" name="Content Placeholder 3">
            <a:extLst>
              <a:ext uri="{FF2B5EF4-FFF2-40B4-BE49-F238E27FC236}">
                <a16:creationId xmlns:a16="http://schemas.microsoft.com/office/drawing/2014/main" id="{948932EA-EC1A-4863-A9FB-E121BAFC18A2}"/>
              </a:ext>
            </a:extLst>
          </p:cNvPr>
          <p:cNvPicPr>
            <a:picLocks noGrp="1" noChangeAspect="1"/>
          </p:cNvPicPr>
          <p:nvPr>
            <p:ph idx="1"/>
          </p:nvPr>
        </p:nvPicPr>
        <p:blipFill rotWithShape="1">
          <a:blip r:embed="rId2"/>
          <a:srcRect l="5032" t="52215" r="9976" b="18136"/>
          <a:stretch/>
        </p:blipFill>
        <p:spPr>
          <a:xfrm>
            <a:off x="728870" y="2531165"/>
            <a:ext cx="10151165" cy="3047999"/>
          </a:xfrm>
          <a:prstGeom prst="rect">
            <a:avLst/>
          </a:prstGeom>
        </p:spPr>
      </p:pic>
      <p:sp>
        <p:nvSpPr>
          <p:cNvPr id="3" name="Slide Number Placeholder 2">
            <a:extLst>
              <a:ext uri="{FF2B5EF4-FFF2-40B4-BE49-F238E27FC236}">
                <a16:creationId xmlns:a16="http://schemas.microsoft.com/office/drawing/2014/main" id="{10583709-7AD2-4574-AD1C-AFDF065402FA}"/>
              </a:ext>
            </a:extLst>
          </p:cNvPr>
          <p:cNvSpPr>
            <a:spLocks noGrp="1"/>
          </p:cNvSpPr>
          <p:nvPr>
            <p:ph type="sldNum" sz="quarter" idx="12"/>
          </p:nvPr>
        </p:nvSpPr>
        <p:spPr/>
        <p:txBody>
          <a:bodyPr/>
          <a:lstStyle/>
          <a:p>
            <a:fld id="{D6DB389E-0E6B-430F-9C1C-7260187C063C}" type="slidenum">
              <a:rPr lang="en-IN" smtClean="0"/>
              <a:t>73</a:t>
            </a:fld>
            <a:endParaRPr lang="en-IN"/>
          </a:p>
        </p:txBody>
      </p:sp>
    </p:spTree>
    <p:extLst>
      <p:ext uri="{BB962C8B-B14F-4D97-AF65-F5344CB8AC3E}">
        <p14:creationId xmlns:p14="http://schemas.microsoft.com/office/powerpoint/2010/main" val="401786307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51E56D-3F33-47EF-BFAC-F5504EDDD6D6}"/>
              </a:ext>
            </a:extLst>
          </p:cNvPr>
          <p:cNvSpPr>
            <a:spLocks noGrp="1"/>
          </p:cNvSpPr>
          <p:nvPr>
            <p:ph type="title"/>
          </p:nvPr>
        </p:nvSpPr>
        <p:spPr/>
        <p:txBody>
          <a:bodyPr/>
          <a:lstStyle/>
          <a:p>
            <a:r>
              <a:rPr lang="en-IN" dirty="0"/>
              <a:t>REQUIREMENT FOR A PAYMENT GATEWAY</a:t>
            </a:r>
          </a:p>
        </p:txBody>
      </p:sp>
      <p:sp>
        <p:nvSpPr>
          <p:cNvPr id="3" name="Content Placeholder 2">
            <a:extLst>
              <a:ext uri="{FF2B5EF4-FFF2-40B4-BE49-F238E27FC236}">
                <a16:creationId xmlns:a16="http://schemas.microsoft.com/office/drawing/2014/main" id="{27FD2E4A-074E-4173-9565-448841C5F096}"/>
              </a:ext>
            </a:extLst>
          </p:cNvPr>
          <p:cNvSpPr>
            <a:spLocks noGrp="1"/>
          </p:cNvSpPr>
          <p:nvPr>
            <p:ph idx="1"/>
          </p:nvPr>
        </p:nvSpPr>
        <p:spPr/>
        <p:txBody>
          <a:bodyPr>
            <a:normAutofit lnSpcReduction="10000"/>
          </a:bodyPr>
          <a:lstStyle/>
          <a:p>
            <a:pPr marL="0" indent="0">
              <a:buNone/>
            </a:pPr>
            <a:r>
              <a:rPr lang="en-IN" dirty="0"/>
              <a:t>Main requirements for a payment gateway required:</a:t>
            </a:r>
          </a:p>
          <a:p>
            <a:pPr>
              <a:buFont typeface="Wingdings" panose="05000000000000000000" pitchFamily="2" charset="2"/>
              <a:buChar char="§"/>
            </a:pPr>
            <a:r>
              <a:rPr lang="en-IN" dirty="0"/>
              <a:t> A website that meets the security and eligibility requirement for the bank to issue a merchant account.</a:t>
            </a:r>
          </a:p>
          <a:p>
            <a:pPr>
              <a:buFont typeface="Wingdings" panose="05000000000000000000" pitchFamily="2" charset="2"/>
              <a:buChar char="§"/>
            </a:pPr>
            <a:r>
              <a:rPr lang="en-IN" dirty="0"/>
              <a:t> Merchant account. It is a special kind of bank account that can be linked directly to a payment gateway. These bank account are issued only upon review of website to ensure it meets privacy and security requirements.</a:t>
            </a:r>
          </a:p>
          <a:p>
            <a:pPr>
              <a:buFont typeface="Wingdings" panose="05000000000000000000" pitchFamily="2" charset="2"/>
              <a:buChar char="§"/>
            </a:pPr>
            <a:r>
              <a:rPr lang="en-IN" dirty="0"/>
              <a:t> a payment gateway provider. This payment gateway provider offer the server that acts as a link between website and the bank. The server has very special configuration and a very high level of security.</a:t>
            </a:r>
          </a:p>
          <a:p>
            <a:pPr>
              <a:buFont typeface="Wingdings" panose="05000000000000000000" pitchFamily="2" charset="2"/>
              <a:buChar char="§"/>
            </a:pPr>
            <a:endParaRPr lang="en-IN" dirty="0"/>
          </a:p>
          <a:p>
            <a:pPr>
              <a:buFont typeface="Wingdings" panose="05000000000000000000" pitchFamily="2" charset="2"/>
              <a:buChar char="§"/>
            </a:pPr>
            <a:r>
              <a:rPr lang="en-IN" dirty="0"/>
              <a:t> </a:t>
            </a:r>
          </a:p>
        </p:txBody>
      </p:sp>
      <p:sp>
        <p:nvSpPr>
          <p:cNvPr id="4" name="Slide Number Placeholder 3">
            <a:extLst>
              <a:ext uri="{FF2B5EF4-FFF2-40B4-BE49-F238E27FC236}">
                <a16:creationId xmlns:a16="http://schemas.microsoft.com/office/drawing/2014/main" id="{7D80AAFC-72EA-4138-A706-848353046363}"/>
              </a:ext>
            </a:extLst>
          </p:cNvPr>
          <p:cNvSpPr>
            <a:spLocks noGrp="1"/>
          </p:cNvSpPr>
          <p:nvPr>
            <p:ph type="sldNum" sz="quarter" idx="12"/>
          </p:nvPr>
        </p:nvSpPr>
        <p:spPr/>
        <p:txBody>
          <a:bodyPr/>
          <a:lstStyle/>
          <a:p>
            <a:fld id="{D6DB389E-0E6B-430F-9C1C-7260187C063C}" type="slidenum">
              <a:rPr lang="en-IN" smtClean="0"/>
              <a:t>74</a:t>
            </a:fld>
            <a:endParaRPr lang="en-IN"/>
          </a:p>
        </p:txBody>
      </p:sp>
    </p:spTree>
    <p:extLst>
      <p:ext uri="{BB962C8B-B14F-4D97-AF65-F5344CB8AC3E}">
        <p14:creationId xmlns:p14="http://schemas.microsoft.com/office/powerpoint/2010/main" val="359192499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5B8B65-E922-4DB0-B902-7BC6F71E1DE9}"/>
              </a:ext>
            </a:extLst>
          </p:cNvPr>
          <p:cNvSpPr>
            <a:spLocks noGrp="1"/>
          </p:cNvSpPr>
          <p:nvPr>
            <p:ph type="title"/>
          </p:nvPr>
        </p:nvSpPr>
        <p:spPr/>
        <p:txBody>
          <a:bodyPr/>
          <a:lstStyle/>
          <a:p>
            <a:r>
              <a:rPr lang="en-IN" dirty="0"/>
              <a:t>Benefits of payment gateway</a:t>
            </a:r>
          </a:p>
        </p:txBody>
      </p:sp>
      <p:sp>
        <p:nvSpPr>
          <p:cNvPr id="3" name="Content Placeholder 2">
            <a:extLst>
              <a:ext uri="{FF2B5EF4-FFF2-40B4-BE49-F238E27FC236}">
                <a16:creationId xmlns:a16="http://schemas.microsoft.com/office/drawing/2014/main" id="{1A914A46-A0C3-4E0E-953C-F02C2D12C512}"/>
              </a:ext>
            </a:extLst>
          </p:cNvPr>
          <p:cNvSpPr>
            <a:spLocks noGrp="1"/>
          </p:cNvSpPr>
          <p:nvPr>
            <p:ph idx="1"/>
          </p:nvPr>
        </p:nvSpPr>
        <p:spPr/>
        <p:txBody>
          <a:bodyPr/>
          <a:lstStyle/>
          <a:p>
            <a:pPr>
              <a:buFont typeface="Wingdings" panose="05000000000000000000" pitchFamily="2" charset="2"/>
              <a:buChar char="§"/>
            </a:pPr>
            <a:r>
              <a:rPr lang="en-IN" dirty="0"/>
              <a:t> It ensures that the customer stay on site and don’t leave the site for payment.</a:t>
            </a:r>
          </a:p>
          <a:p>
            <a:pPr>
              <a:buFont typeface="Wingdings" panose="05000000000000000000" pitchFamily="2" charset="2"/>
              <a:buChar char="§"/>
            </a:pPr>
            <a:r>
              <a:rPr lang="en-IN" dirty="0"/>
              <a:t> it allows real time transaction. </a:t>
            </a:r>
            <a:r>
              <a:rPr lang="en-IN" dirty="0" err="1"/>
              <a:t>i.e</a:t>
            </a:r>
            <a:r>
              <a:rPr lang="en-IN" dirty="0"/>
              <a:t> the merchant get paid immediately and the customers get instant feed back of payment made.</a:t>
            </a:r>
          </a:p>
          <a:p>
            <a:pPr>
              <a:buFont typeface="Wingdings" panose="05000000000000000000" pitchFamily="2" charset="2"/>
              <a:buChar char="§"/>
            </a:pPr>
            <a:r>
              <a:rPr lang="en-IN" dirty="0"/>
              <a:t> It removes the need for manual card processing or third party account consolidation. </a:t>
            </a:r>
          </a:p>
          <a:p>
            <a:pPr>
              <a:buFont typeface="Wingdings" panose="05000000000000000000" pitchFamily="2" charset="2"/>
              <a:buChar char="§"/>
            </a:pPr>
            <a:r>
              <a:rPr lang="en-IN" dirty="0"/>
              <a:t>It also saves time as transaction happen on real time where credit card are processed and amount submitted directly to the account.</a:t>
            </a:r>
          </a:p>
        </p:txBody>
      </p:sp>
      <p:sp>
        <p:nvSpPr>
          <p:cNvPr id="4" name="Slide Number Placeholder 3">
            <a:extLst>
              <a:ext uri="{FF2B5EF4-FFF2-40B4-BE49-F238E27FC236}">
                <a16:creationId xmlns:a16="http://schemas.microsoft.com/office/drawing/2014/main" id="{A2B1AFDA-03AF-41AF-B460-12D26B8E9B00}"/>
              </a:ext>
            </a:extLst>
          </p:cNvPr>
          <p:cNvSpPr>
            <a:spLocks noGrp="1"/>
          </p:cNvSpPr>
          <p:nvPr>
            <p:ph type="sldNum" sz="quarter" idx="12"/>
          </p:nvPr>
        </p:nvSpPr>
        <p:spPr/>
        <p:txBody>
          <a:bodyPr/>
          <a:lstStyle/>
          <a:p>
            <a:fld id="{D6DB389E-0E6B-430F-9C1C-7260187C063C}" type="slidenum">
              <a:rPr lang="en-IN" smtClean="0"/>
              <a:t>75</a:t>
            </a:fld>
            <a:endParaRPr lang="en-IN"/>
          </a:p>
        </p:txBody>
      </p:sp>
    </p:spTree>
    <p:extLst>
      <p:ext uri="{BB962C8B-B14F-4D97-AF65-F5344CB8AC3E}">
        <p14:creationId xmlns:p14="http://schemas.microsoft.com/office/powerpoint/2010/main" val="293194403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677CAE-929E-415F-BD07-3F63DD8DB3C8}"/>
              </a:ext>
            </a:extLst>
          </p:cNvPr>
          <p:cNvSpPr>
            <a:spLocks noGrp="1"/>
          </p:cNvSpPr>
          <p:nvPr>
            <p:ph type="title"/>
          </p:nvPr>
        </p:nvSpPr>
        <p:spPr/>
        <p:txBody>
          <a:bodyPr/>
          <a:lstStyle/>
          <a:p>
            <a:r>
              <a:rPr lang="en-IN" dirty="0"/>
              <a:t>Working of payment gateway</a:t>
            </a:r>
          </a:p>
        </p:txBody>
      </p:sp>
      <p:sp>
        <p:nvSpPr>
          <p:cNvPr id="3" name="Content Placeholder 2">
            <a:extLst>
              <a:ext uri="{FF2B5EF4-FFF2-40B4-BE49-F238E27FC236}">
                <a16:creationId xmlns:a16="http://schemas.microsoft.com/office/drawing/2014/main" id="{76ABEEAA-A005-42D0-96C8-86B9AC22EA63}"/>
              </a:ext>
            </a:extLst>
          </p:cNvPr>
          <p:cNvSpPr>
            <a:spLocks noGrp="1"/>
          </p:cNvSpPr>
          <p:nvPr>
            <p:ph idx="1"/>
          </p:nvPr>
        </p:nvSpPr>
        <p:spPr/>
        <p:txBody>
          <a:bodyPr/>
          <a:lstStyle/>
          <a:p>
            <a:pPr>
              <a:buFont typeface="Wingdings" panose="05000000000000000000" pitchFamily="2" charset="2"/>
              <a:buChar char="§"/>
            </a:pPr>
            <a:r>
              <a:rPr lang="en-IN" dirty="0"/>
              <a:t> buyer places the order on the website and is sent to the merchant’s web server in encrypted format. This is done via SSL ( Secured Socket Layer) encryption.</a:t>
            </a:r>
          </a:p>
          <a:p>
            <a:pPr>
              <a:buFont typeface="Wingdings" panose="05000000000000000000" pitchFamily="2" charset="2"/>
              <a:buChar char="§"/>
            </a:pPr>
            <a:r>
              <a:rPr lang="en-IN" dirty="0"/>
              <a:t> the transaction details are then forwarded to the concerned payment gateway.</a:t>
            </a:r>
          </a:p>
          <a:p>
            <a:pPr>
              <a:buFont typeface="Wingdings" panose="05000000000000000000" pitchFamily="2" charset="2"/>
              <a:buChar char="§"/>
            </a:pPr>
            <a:r>
              <a:rPr lang="en-IN" dirty="0"/>
              <a:t> the transaction information is then passed on to the merchant’s acquiring bank by the payment gateway.</a:t>
            </a:r>
          </a:p>
          <a:p>
            <a:pPr>
              <a:buFont typeface="Wingdings" panose="05000000000000000000" pitchFamily="2" charset="2"/>
              <a:buChar char="§"/>
            </a:pPr>
            <a:r>
              <a:rPr lang="en-IN" dirty="0"/>
              <a:t> Merchant’s acquiring bank then forwards the transaction information to the issuing bank ( one that issued the credit card to the customer)</a:t>
            </a:r>
          </a:p>
          <a:p>
            <a:pPr>
              <a:buFont typeface="Wingdings" panose="05000000000000000000" pitchFamily="2" charset="2"/>
              <a:buChar char="§"/>
            </a:pPr>
            <a:r>
              <a:rPr lang="en-IN" dirty="0"/>
              <a:t>Then the card issuing bank sends response back to the payment gateway. The response includes information whether the payment has been approved or declined.</a:t>
            </a:r>
          </a:p>
        </p:txBody>
      </p:sp>
      <p:sp>
        <p:nvSpPr>
          <p:cNvPr id="4" name="Slide Number Placeholder 3">
            <a:extLst>
              <a:ext uri="{FF2B5EF4-FFF2-40B4-BE49-F238E27FC236}">
                <a16:creationId xmlns:a16="http://schemas.microsoft.com/office/drawing/2014/main" id="{76535C05-7ED0-4403-9B3C-514FAF997982}"/>
              </a:ext>
            </a:extLst>
          </p:cNvPr>
          <p:cNvSpPr>
            <a:spLocks noGrp="1"/>
          </p:cNvSpPr>
          <p:nvPr>
            <p:ph type="sldNum" sz="quarter" idx="12"/>
          </p:nvPr>
        </p:nvSpPr>
        <p:spPr/>
        <p:txBody>
          <a:bodyPr/>
          <a:lstStyle/>
          <a:p>
            <a:fld id="{D6DB389E-0E6B-430F-9C1C-7260187C063C}" type="slidenum">
              <a:rPr lang="en-IN" smtClean="0"/>
              <a:t>76</a:t>
            </a:fld>
            <a:endParaRPr lang="en-IN"/>
          </a:p>
        </p:txBody>
      </p:sp>
    </p:spTree>
    <p:extLst>
      <p:ext uri="{BB962C8B-B14F-4D97-AF65-F5344CB8AC3E}">
        <p14:creationId xmlns:p14="http://schemas.microsoft.com/office/powerpoint/2010/main" val="149607049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8F2CF6-471D-4CA0-BE44-AD5D1426F4BF}"/>
              </a:ext>
            </a:extLst>
          </p:cNvPr>
          <p:cNvSpPr>
            <a:spLocks noGrp="1"/>
          </p:cNvSpPr>
          <p:nvPr>
            <p:ph type="title"/>
          </p:nvPr>
        </p:nvSpPr>
        <p:spPr/>
        <p:txBody>
          <a:bodyPr/>
          <a:lstStyle/>
          <a:p>
            <a:r>
              <a:rPr lang="en-IN" dirty="0"/>
              <a:t>Continued…..</a:t>
            </a:r>
          </a:p>
        </p:txBody>
      </p:sp>
      <p:sp>
        <p:nvSpPr>
          <p:cNvPr id="3" name="Content Placeholder 2">
            <a:extLst>
              <a:ext uri="{FF2B5EF4-FFF2-40B4-BE49-F238E27FC236}">
                <a16:creationId xmlns:a16="http://schemas.microsoft.com/office/drawing/2014/main" id="{1DB5D5E0-D457-452C-97AF-27A4A1290FB1}"/>
              </a:ext>
            </a:extLst>
          </p:cNvPr>
          <p:cNvSpPr>
            <a:spLocks noGrp="1"/>
          </p:cNvSpPr>
          <p:nvPr>
            <p:ph idx="1"/>
          </p:nvPr>
        </p:nvSpPr>
        <p:spPr/>
        <p:txBody>
          <a:bodyPr/>
          <a:lstStyle/>
          <a:p>
            <a:pPr>
              <a:buFont typeface="Wingdings" panose="05000000000000000000" pitchFamily="2" charset="2"/>
              <a:buChar char="§"/>
            </a:pPr>
            <a:r>
              <a:rPr lang="en-IN" dirty="0"/>
              <a:t> the response is then forwarded by the payment gateway to the merchant’s server.</a:t>
            </a:r>
          </a:p>
          <a:p>
            <a:pPr>
              <a:buFont typeface="Wingdings" panose="05000000000000000000" pitchFamily="2" charset="2"/>
              <a:buChar char="§"/>
            </a:pPr>
            <a:r>
              <a:rPr lang="en-IN" dirty="0"/>
              <a:t> at merchant’s server the response is encrypted again and is relayed back to the customer. This allow customer to know whether the order has been placed successfully or not.</a:t>
            </a:r>
          </a:p>
          <a:p>
            <a:pPr>
              <a:buFont typeface="Wingdings" panose="05000000000000000000" pitchFamily="2" charset="2"/>
              <a:buChar char="§"/>
            </a:pPr>
            <a:r>
              <a:rPr lang="en-IN" dirty="0"/>
              <a:t> this entire process typically takes less than 5 seconds.</a:t>
            </a:r>
          </a:p>
        </p:txBody>
      </p:sp>
      <p:sp>
        <p:nvSpPr>
          <p:cNvPr id="4" name="Slide Number Placeholder 3">
            <a:extLst>
              <a:ext uri="{FF2B5EF4-FFF2-40B4-BE49-F238E27FC236}">
                <a16:creationId xmlns:a16="http://schemas.microsoft.com/office/drawing/2014/main" id="{883CD3EC-D254-445C-B32C-89D38C9A2D68}"/>
              </a:ext>
            </a:extLst>
          </p:cNvPr>
          <p:cNvSpPr>
            <a:spLocks noGrp="1"/>
          </p:cNvSpPr>
          <p:nvPr>
            <p:ph type="sldNum" sz="quarter" idx="12"/>
          </p:nvPr>
        </p:nvSpPr>
        <p:spPr/>
        <p:txBody>
          <a:bodyPr/>
          <a:lstStyle/>
          <a:p>
            <a:fld id="{D6DB389E-0E6B-430F-9C1C-7260187C063C}" type="slidenum">
              <a:rPr lang="en-IN" smtClean="0"/>
              <a:t>77</a:t>
            </a:fld>
            <a:endParaRPr lang="en-IN"/>
          </a:p>
        </p:txBody>
      </p:sp>
    </p:spTree>
    <p:extLst>
      <p:ext uri="{BB962C8B-B14F-4D97-AF65-F5344CB8AC3E}">
        <p14:creationId xmlns:p14="http://schemas.microsoft.com/office/powerpoint/2010/main" val="367755985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44E96-81CE-4E8B-B5EC-62B839B11642}"/>
              </a:ext>
            </a:extLst>
          </p:cNvPr>
          <p:cNvSpPr>
            <a:spLocks noGrp="1"/>
          </p:cNvSpPr>
          <p:nvPr>
            <p:ph type="title"/>
          </p:nvPr>
        </p:nvSpPr>
        <p:spPr/>
        <p:txBody>
          <a:bodyPr/>
          <a:lstStyle/>
          <a:p>
            <a:r>
              <a:rPr lang="en-IN" dirty="0"/>
              <a:t>FLOW OF PAYMENT PROCESS</a:t>
            </a:r>
          </a:p>
        </p:txBody>
      </p:sp>
      <p:pic>
        <p:nvPicPr>
          <p:cNvPr id="4" name="Content Placeholder 3">
            <a:extLst>
              <a:ext uri="{FF2B5EF4-FFF2-40B4-BE49-F238E27FC236}">
                <a16:creationId xmlns:a16="http://schemas.microsoft.com/office/drawing/2014/main" id="{9A2367A8-67E6-4887-A52C-5CD2530D6BC2}"/>
              </a:ext>
            </a:extLst>
          </p:cNvPr>
          <p:cNvPicPr>
            <a:picLocks noGrp="1" noChangeAspect="1"/>
          </p:cNvPicPr>
          <p:nvPr>
            <p:ph idx="1"/>
          </p:nvPr>
        </p:nvPicPr>
        <p:blipFill rotWithShape="1">
          <a:blip r:embed="rId2"/>
          <a:srcRect l="7696" t="24053" r="5477" b="10398"/>
          <a:stretch/>
        </p:blipFill>
        <p:spPr>
          <a:xfrm>
            <a:off x="637953" y="1935126"/>
            <a:ext cx="11313042" cy="4922874"/>
          </a:xfrm>
          <a:prstGeom prst="rect">
            <a:avLst/>
          </a:prstGeom>
        </p:spPr>
      </p:pic>
      <p:sp>
        <p:nvSpPr>
          <p:cNvPr id="3" name="Slide Number Placeholder 2">
            <a:extLst>
              <a:ext uri="{FF2B5EF4-FFF2-40B4-BE49-F238E27FC236}">
                <a16:creationId xmlns:a16="http://schemas.microsoft.com/office/drawing/2014/main" id="{BFAD0DDA-06AF-400D-9FBF-C4DD03622419}"/>
              </a:ext>
            </a:extLst>
          </p:cNvPr>
          <p:cNvSpPr>
            <a:spLocks noGrp="1"/>
          </p:cNvSpPr>
          <p:nvPr>
            <p:ph type="sldNum" sz="quarter" idx="12"/>
          </p:nvPr>
        </p:nvSpPr>
        <p:spPr/>
        <p:txBody>
          <a:bodyPr/>
          <a:lstStyle/>
          <a:p>
            <a:fld id="{D6DB389E-0E6B-430F-9C1C-7260187C063C}" type="slidenum">
              <a:rPr lang="en-IN" smtClean="0"/>
              <a:t>78</a:t>
            </a:fld>
            <a:endParaRPr lang="en-IN"/>
          </a:p>
        </p:txBody>
      </p:sp>
    </p:spTree>
    <p:extLst>
      <p:ext uri="{BB962C8B-B14F-4D97-AF65-F5344CB8AC3E}">
        <p14:creationId xmlns:p14="http://schemas.microsoft.com/office/powerpoint/2010/main" val="328102713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A04963-4868-480A-A00E-E637516EE5ED}"/>
              </a:ext>
            </a:extLst>
          </p:cNvPr>
          <p:cNvSpPr>
            <a:spLocks noGrp="1"/>
          </p:cNvSpPr>
          <p:nvPr>
            <p:ph type="title"/>
          </p:nvPr>
        </p:nvSpPr>
        <p:spPr/>
        <p:txBody>
          <a:bodyPr/>
          <a:lstStyle/>
          <a:p>
            <a:r>
              <a:rPr lang="en-IN" dirty="0"/>
              <a:t>Cyber laws</a:t>
            </a:r>
          </a:p>
        </p:txBody>
      </p:sp>
      <p:sp>
        <p:nvSpPr>
          <p:cNvPr id="3" name="Content Placeholder 2">
            <a:extLst>
              <a:ext uri="{FF2B5EF4-FFF2-40B4-BE49-F238E27FC236}">
                <a16:creationId xmlns:a16="http://schemas.microsoft.com/office/drawing/2014/main" id="{03885354-ABD4-4792-B830-5DE9D5C14A56}"/>
              </a:ext>
            </a:extLst>
          </p:cNvPr>
          <p:cNvSpPr>
            <a:spLocks noGrp="1"/>
          </p:cNvSpPr>
          <p:nvPr>
            <p:ph idx="1"/>
          </p:nvPr>
        </p:nvSpPr>
        <p:spPr/>
        <p:txBody>
          <a:bodyPr/>
          <a:lstStyle/>
          <a:p>
            <a:pPr>
              <a:buFont typeface="Wingdings" panose="05000000000000000000" pitchFamily="2" charset="2"/>
              <a:buChar char="q"/>
            </a:pPr>
            <a:r>
              <a:rPr lang="en-IN" dirty="0"/>
              <a:t> I</a:t>
            </a:r>
            <a:r>
              <a:rPr lang="en-IN" sz="3200" dirty="0"/>
              <a:t>t is the law governing cyber space.</a:t>
            </a:r>
          </a:p>
          <a:p>
            <a:pPr>
              <a:buFont typeface="Wingdings" panose="05000000000000000000" pitchFamily="2" charset="2"/>
              <a:buChar char="q"/>
            </a:pPr>
            <a:r>
              <a:rPr lang="en-IN" sz="3200" dirty="0"/>
              <a:t> Cyber space is very wide term and includes computers, networks, software, data storage devices( hard disk and USB)</a:t>
            </a:r>
          </a:p>
          <a:p>
            <a:pPr>
              <a:buFont typeface="Wingdings" panose="05000000000000000000" pitchFamily="2" charset="2"/>
              <a:buChar char="q"/>
            </a:pPr>
            <a:r>
              <a:rPr lang="en-IN" sz="3200" dirty="0"/>
              <a:t>The internet, websites, emails and even electronic devices such as cell phone ATM Machines etc.</a:t>
            </a:r>
          </a:p>
        </p:txBody>
      </p:sp>
      <p:sp>
        <p:nvSpPr>
          <p:cNvPr id="4" name="Slide Number Placeholder 3">
            <a:extLst>
              <a:ext uri="{FF2B5EF4-FFF2-40B4-BE49-F238E27FC236}">
                <a16:creationId xmlns:a16="http://schemas.microsoft.com/office/drawing/2014/main" id="{12A8F3B2-123C-4BE1-B27F-D42EE7C70052}"/>
              </a:ext>
            </a:extLst>
          </p:cNvPr>
          <p:cNvSpPr>
            <a:spLocks noGrp="1"/>
          </p:cNvSpPr>
          <p:nvPr>
            <p:ph type="sldNum" sz="quarter" idx="12"/>
          </p:nvPr>
        </p:nvSpPr>
        <p:spPr/>
        <p:txBody>
          <a:bodyPr/>
          <a:lstStyle/>
          <a:p>
            <a:fld id="{D6DB389E-0E6B-430F-9C1C-7260187C063C}" type="slidenum">
              <a:rPr lang="en-IN" smtClean="0"/>
              <a:t>79</a:t>
            </a:fld>
            <a:endParaRPr lang="en-IN"/>
          </a:p>
        </p:txBody>
      </p:sp>
    </p:spTree>
    <p:extLst>
      <p:ext uri="{BB962C8B-B14F-4D97-AF65-F5344CB8AC3E}">
        <p14:creationId xmlns:p14="http://schemas.microsoft.com/office/powerpoint/2010/main" val="20127705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8489CC-215D-4CD0-A284-1288E95B5BD4}"/>
              </a:ext>
            </a:extLst>
          </p:cNvPr>
          <p:cNvSpPr>
            <a:spLocks noGrp="1"/>
          </p:cNvSpPr>
          <p:nvPr>
            <p:ph type="title"/>
          </p:nvPr>
        </p:nvSpPr>
        <p:spPr/>
        <p:txBody>
          <a:bodyPr/>
          <a:lstStyle/>
          <a:p>
            <a:r>
              <a:rPr lang="en-IN" dirty="0"/>
              <a:t>CONTINUED…..</a:t>
            </a:r>
          </a:p>
        </p:txBody>
      </p:sp>
      <p:sp>
        <p:nvSpPr>
          <p:cNvPr id="3" name="Content Placeholder 2">
            <a:extLst>
              <a:ext uri="{FF2B5EF4-FFF2-40B4-BE49-F238E27FC236}">
                <a16:creationId xmlns:a16="http://schemas.microsoft.com/office/drawing/2014/main" id="{5BD239BB-2628-4F8F-9BEF-9AC82FA51E22}"/>
              </a:ext>
            </a:extLst>
          </p:cNvPr>
          <p:cNvSpPr>
            <a:spLocks noGrp="1"/>
          </p:cNvSpPr>
          <p:nvPr>
            <p:ph idx="1"/>
          </p:nvPr>
        </p:nvSpPr>
        <p:spPr/>
        <p:txBody>
          <a:bodyPr/>
          <a:lstStyle/>
          <a:p>
            <a:pPr>
              <a:buFont typeface="Wingdings" panose="05000000000000000000" pitchFamily="2" charset="2"/>
              <a:buChar char="q"/>
            </a:pPr>
            <a:r>
              <a:rPr lang="en-IN" sz="3200" dirty="0"/>
              <a:t>CREDIT CARD FRAUD</a:t>
            </a:r>
          </a:p>
          <a:p>
            <a:pPr>
              <a:buFont typeface="Wingdings" panose="05000000000000000000" pitchFamily="2" charset="2"/>
              <a:buChar char="q"/>
            </a:pPr>
            <a:r>
              <a:rPr lang="en-IN" sz="3200" dirty="0"/>
              <a:t>SPOOFING </a:t>
            </a:r>
          </a:p>
          <a:p>
            <a:pPr>
              <a:buFont typeface="Wingdings" panose="05000000000000000000" pitchFamily="2" charset="2"/>
              <a:buChar char="q"/>
            </a:pPr>
            <a:r>
              <a:rPr lang="en-IN" sz="3200" dirty="0"/>
              <a:t>DENIAL OF SERVICE(DoS)</a:t>
            </a:r>
          </a:p>
          <a:p>
            <a:pPr>
              <a:buFont typeface="Wingdings" panose="05000000000000000000" pitchFamily="2" charset="2"/>
              <a:buChar char="q"/>
            </a:pPr>
            <a:r>
              <a:rPr lang="en-IN" sz="3200" dirty="0"/>
              <a:t>DISTRIBUTED DENIAL OF SERVICE(DDoS)</a:t>
            </a:r>
          </a:p>
          <a:p>
            <a:pPr>
              <a:buFont typeface="Wingdings" panose="05000000000000000000" pitchFamily="2" charset="2"/>
              <a:buChar char="q"/>
            </a:pPr>
            <a:r>
              <a:rPr lang="en-IN" sz="3200" dirty="0"/>
              <a:t>SNIFFING </a:t>
            </a:r>
          </a:p>
          <a:p>
            <a:pPr>
              <a:buFont typeface="Wingdings" panose="05000000000000000000" pitchFamily="2" charset="2"/>
              <a:buChar char="q"/>
            </a:pPr>
            <a:r>
              <a:rPr lang="en-IN" sz="3200" dirty="0"/>
              <a:t>INSIDER JOB</a:t>
            </a:r>
          </a:p>
          <a:p>
            <a:pPr>
              <a:buFont typeface="Wingdings" panose="05000000000000000000" pitchFamily="2" charset="2"/>
              <a:buChar char="q"/>
            </a:pPr>
            <a:endParaRPr lang="en-IN" dirty="0"/>
          </a:p>
          <a:p>
            <a:pPr>
              <a:buFont typeface="Wingdings" panose="05000000000000000000" pitchFamily="2" charset="2"/>
              <a:buChar char="q"/>
            </a:pPr>
            <a:endParaRPr lang="en-IN" dirty="0"/>
          </a:p>
          <a:p>
            <a:pPr>
              <a:buFont typeface="Wingdings" panose="05000000000000000000" pitchFamily="2" charset="2"/>
              <a:buChar char="q"/>
            </a:pPr>
            <a:endParaRPr lang="en-IN" dirty="0"/>
          </a:p>
        </p:txBody>
      </p:sp>
      <p:sp>
        <p:nvSpPr>
          <p:cNvPr id="4" name="Slide Number Placeholder 3">
            <a:extLst>
              <a:ext uri="{FF2B5EF4-FFF2-40B4-BE49-F238E27FC236}">
                <a16:creationId xmlns:a16="http://schemas.microsoft.com/office/drawing/2014/main" id="{565BF541-DBF6-4437-B535-3418081A6C8F}"/>
              </a:ext>
            </a:extLst>
          </p:cNvPr>
          <p:cNvSpPr>
            <a:spLocks noGrp="1"/>
          </p:cNvSpPr>
          <p:nvPr>
            <p:ph type="sldNum" sz="quarter" idx="12"/>
          </p:nvPr>
        </p:nvSpPr>
        <p:spPr/>
        <p:txBody>
          <a:bodyPr/>
          <a:lstStyle/>
          <a:p>
            <a:fld id="{D6DB389E-0E6B-430F-9C1C-7260187C063C}" type="slidenum">
              <a:rPr lang="en-IN" smtClean="0"/>
              <a:t>8</a:t>
            </a:fld>
            <a:endParaRPr lang="en-IN"/>
          </a:p>
        </p:txBody>
      </p:sp>
    </p:spTree>
    <p:extLst>
      <p:ext uri="{BB962C8B-B14F-4D97-AF65-F5344CB8AC3E}">
        <p14:creationId xmlns:p14="http://schemas.microsoft.com/office/powerpoint/2010/main" val="217887938"/>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07D43C-A927-471B-B531-8D59F9066DC3}"/>
              </a:ext>
            </a:extLst>
          </p:cNvPr>
          <p:cNvSpPr>
            <a:spLocks noGrp="1"/>
          </p:cNvSpPr>
          <p:nvPr>
            <p:ph type="title"/>
          </p:nvPr>
        </p:nvSpPr>
        <p:spPr/>
        <p:txBody>
          <a:bodyPr/>
          <a:lstStyle/>
          <a:p>
            <a:r>
              <a:rPr lang="en-IN" dirty="0"/>
              <a:t>CYBER LAW DEALS WITH</a:t>
            </a:r>
          </a:p>
        </p:txBody>
      </p:sp>
      <p:sp>
        <p:nvSpPr>
          <p:cNvPr id="3" name="Content Placeholder 2">
            <a:extLst>
              <a:ext uri="{FF2B5EF4-FFF2-40B4-BE49-F238E27FC236}">
                <a16:creationId xmlns:a16="http://schemas.microsoft.com/office/drawing/2014/main" id="{476CBB83-D567-4028-9382-D035992BE1CE}"/>
              </a:ext>
            </a:extLst>
          </p:cNvPr>
          <p:cNvSpPr>
            <a:spLocks noGrp="1"/>
          </p:cNvSpPr>
          <p:nvPr>
            <p:ph idx="1"/>
          </p:nvPr>
        </p:nvSpPr>
        <p:spPr/>
        <p:txBody>
          <a:bodyPr/>
          <a:lstStyle/>
          <a:p>
            <a:pPr>
              <a:buFont typeface="Wingdings" panose="05000000000000000000" pitchFamily="2" charset="2"/>
              <a:buChar char="q"/>
            </a:pPr>
            <a:r>
              <a:rPr lang="en-IN" dirty="0"/>
              <a:t> </a:t>
            </a:r>
            <a:r>
              <a:rPr lang="en-IN" sz="4000" dirty="0"/>
              <a:t>Cyber crimes</a:t>
            </a:r>
          </a:p>
          <a:p>
            <a:pPr>
              <a:buFont typeface="Wingdings" panose="05000000000000000000" pitchFamily="2" charset="2"/>
              <a:buChar char="q"/>
            </a:pPr>
            <a:r>
              <a:rPr lang="en-IN" sz="4000" dirty="0"/>
              <a:t>Electronic or digital signatures</a:t>
            </a:r>
          </a:p>
          <a:p>
            <a:pPr>
              <a:buFont typeface="Wingdings" panose="05000000000000000000" pitchFamily="2" charset="2"/>
              <a:buChar char="q"/>
            </a:pPr>
            <a:r>
              <a:rPr lang="en-IN" sz="4000" dirty="0"/>
              <a:t>Intellectual property</a:t>
            </a:r>
          </a:p>
          <a:p>
            <a:pPr>
              <a:buFont typeface="Wingdings" panose="05000000000000000000" pitchFamily="2" charset="2"/>
              <a:buChar char="q"/>
            </a:pPr>
            <a:r>
              <a:rPr lang="en-IN" sz="4000" dirty="0"/>
              <a:t>Data protection and privacy</a:t>
            </a:r>
          </a:p>
          <a:p>
            <a:pPr marL="0" indent="0">
              <a:buNone/>
            </a:pPr>
            <a:endParaRPr lang="en-IN" dirty="0"/>
          </a:p>
          <a:p>
            <a:pPr marL="0" indent="0">
              <a:buNone/>
            </a:pPr>
            <a:endParaRPr lang="en-IN" dirty="0"/>
          </a:p>
        </p:txBody>
      </p:sp>
      <p:sp>
        <p:nvSpPr>
          <p:cNvPr id="4" name="Slide Number Placeholder 3">
            <a:extLst>
              <a:ext uri="{FF2B5EF4-FFF2-40B4-BE49-F238E27FC236}">
                <a16:creationId xmlns:a16="http://schemas.microsoft.com/office/drawing/2014/main" id="{8FB2315F-7090-4217-B87F-DD141FF2C800}"/>
              </a:ext>
            </a:extLst>
          </p:cNvPr>
          <p:cNvSpPr>
            <a:spLocks noGrp="1"/>
          </p:cNvSpPr>
          <p:nvPr>
            <p:ph type="sldNum" sz="quarter" idx="12"/>
          </p:nvPr>
        </p:nvSpPr>
        <p:spPr/>
        <p:txBody>
          <a:bodyPr/>
          <a:lstStyle/>
          <a:p>
            <a:fld id="{D6DB389E-0E6B-430F-9C1C-7260187C063C}" type="slidenum">
              <a:rPr lang="en-IN" smtClean="0"/>
              <a:t>80</a:t>
            </a:fld>
            <a:endParaRPr lang="en-IN"/>
          </a:p>
        </p:txBody>
      </p:sp>
    </p:spTree>
    <p:extLst>
      <p:ext uri="{BB962C8B-B14F-4D97-AF65-F5344CB8AC3E}">
        <p14:creationId xmlns:p14="http://schemas.microsoft.com/office/powerpoint/2010/main" val="114368903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E0DCA0-0BF8-4F02-BD71-2DD32848D1B8}"/>
              </a:ext>
            </a:extLst>
          </p:cNvPr>
          <p:cNvSpPr>
            <a:spLocks noGrp="1"/>
          </p:cNvSpPr>
          <p:nvPr>
            <p:ph type="title"/>
          </p:nvPr>
        </p:nvSpPr>
        <p:spPr/>
        <p:txBody>
          <a:bodyPr/>
          <a:lstStyle/>
          <a:p>
            <a:r>
              <a:rPr lang="en-IN" dirty="0"/>
              <a:t>Cyber crime</a:t>
            </a:r>
          </a:p>
        </p:txBody>
      </p:sp>
      <p:sp>
        <p:nvSpPr>
          <p:cNvPr id="3" name="Content Placeholder 2">
            <a:extLst>
              <a:ext uri="{FF2B5EF4-FFF2-40B4-BE49-F238E27FC236}">
                <a16:creationId xmlns:a16="http://schemas.microsoft.com/office/drawing/2014/main" id="{CAF7823A-35FB-42DE-8D37-61641DE93165}"/>
              </a:ext>
            </a:extLst>
          </p:cNvPr>
          <p:cNvSpPr>
            <a:spLocks noGrp="1"/>
          </p:cNvSpPr>
          <p:nvPr>
            <p:ph idx="1"/>
          </p:nvPr>
        </p:nvSpPr>
        <p:spPr>
          <a:xfrm>
            <a:off x="1024127" y="1769165"/>
            <a:ext cx="9720073" cy="4023360"/>
          </a:xfrm>
        </p:spPr>
        <p:txBody>
          <a:bodyPr>
            <a:normAutofit lnSpcReduction="10000"/>
          </a:bodyPr>
          <a:lstStyle/>
          <a:p>
            <a:pPr>
              <a:buFont typeface="Wingdings" panose="05000000000000000000" pitchFamily="2" charset="2"/>
              <a:buChar char="q"/>
            </a:pPr>
            <a:r>
              <a:rPr lang="en-IN" dirty="0"/>
              <a:t> </a:t>
            </a:r>
            <a:r>
              <a:rPr lang="en-IN" sz="2800" dirty="0"/>
              <a:t>it is unlawful Acts where computers are used either as a tool or a target or both.</a:t>
            </a:r>
          </a:p>
          <a:p>
            <a:pPr>
              <a:buFont typeface="Wingdings" panose="05000000000000000000" pitchFamily="2" charset="2"/>
              <a:buChar char="q"/>
            </a:pPr>
            <a:r>
              <a:rPr lang="en-IN" sz="2800" dirty="0"/>
              <a:t>The growth of e-commerce and online share trading has led to a growth in incidents of cyber crime</a:t>
            </a:r>
          </a:p>
          <a:p>
            <a:pPr>
              <a:buFont typeface="Wingdings" panose="05000000000000000000" pitchFamily="2" charset="2"/>
              <a:buChar char="q"/>
            </a:pPr>
            <a:r>
              <a:rPr lang="en-IN" sz="2800" dirty="0"/>
              <a:t> cyber crime are any illegal Act committed using a computer network ( especially the internet). </a:t>
            </a:r>
          </a:p>
          <a:p>
            <a:pPr>
              <a:buFont typeface="Wingdings" panose="05000000000000000000" pitchFamily="2" charset="2"/>
              <a:buChar char="q"/>
            </a:pPr>
            <a:r>
              <a:rPr lang="en-IN" sz="2800" dirty="0"/>
              <a:t>Criminal activities that take place in the cyber space like defamation, sexual harassment; trolling; phishing</a:t>
            </a:r>
          </a:p>
          <a:p>
            <a:pPr>
              <a:buFont typeface="Wingdings" panose="05000000000000000000" pitchFamily="2" charset="2"/>
              <a:buChar char="q"/>
            </a:pPr>
            <a:r>
              <a:rPr lang="en-IN" sz="2800" dirty="0"/>
              <a:t>Computer used to commit a crime ( stalking, pornography)</a:t>
            </a:r>
          </a:p>
        </p:txBody>
      </p:sp>
      <p:sp>
        <p:nvSpPr>
          <p:cNvPr id="4" name="Slide Number Placeholder 3">
            <a:extLst>
              <a:ext uri="{FF2B5EF4-FFF2-40B4-BE49-F238E27FC236}">
                <a16:creationId xmlns:a16="http://schemas.microsoft.com/office/drawing/2014/main" id="{1D31F597-5268-4C36-AE2B-5A1603CC5F5E}"/>
              </a:ext>
            </a:extLst>
          </p:cNvPr>
          <p:cNvSpPr>
            <a:spLocks noGrp="1"/>
          </p:cNvSpPr>
          <p:nvPr>
            <p:ph type="sldNum" sz="quarter" idx="12"/>
          </p:nvPr>
        </p:nvSpPr>
        <p:spPr/>
        <p:txBody>
          <a:bodyPr/>
          <a:lstStyle/>
          <a:p>
            <a:fld id="{D6DB389E-0E6B-430F-9C1C-7260187C063C}" type="slidenum">
              <a:rPr lang="en-IN" smtClean="0"/>
              <a:t>81</a:t>
            </a:fld>
            <a:endParaRPr lang="en-IN"/>
          </a:p>
        </p:txBody>
      </p:sp>
    </p:spTree>
    <p:extLst>
      <p:ext uri="{BB962C8B-B14F-4D97-AF65-F5344CB8AC3E}">
        <p14:creationId xmlns:p14="http://schemas.microsoft.com/office/powerpoint/2010/main" val="1213534477"/>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D79C01-0B1E-4A8C-AE5E-0A8D9BEAA9C1}"/>
              </a:ext>
            </a:extLst>
          </p:cNvPr>
          <p:cNvSpPr>
            <a:spLocks noGrp="1"/>
          </p:cNvSpPr>
          <p:nvPr>
            <p:ph type="title"/>
          </p:nvPr>
        </p:nvSpPr>
        <p:spPr/>
        <p:txBody>
          <a:bodyPr/>
          <a:lstStyle/>
          <a:p>
            <a:r>
              <a:rPr lang="en-IN" dirty="0"/>
              <a:t>Categories of cyber crime</a:t>
            </a:r>
          </a:p>
        </p:txBody>
      </p:sp>
      <p:sp>
        <p:nvSpPr>
          <p:cNvPr id="3" name="Content Placeholder 2">
            <a:extLst>
              <a:ext uri="{FF2B5EF4-FFF2-40B4-BE49-F238E27FC236}">
                <a16:creationId xmlns:a16="http://schemas.microsoft.com/office/drawing/2014/main" id="{9C221C8D-DA4B-4C1D-88D7-118BC688EAD1}"/>
              </a:ext>
            </a:extLst>
          </p:cNvPr>
          <p:cNvSpPr>
            <a:spLocks noGrp="1"/>
          </p:cNvSpPr>
          <p:nvPr>
            <p:ph idx="1"/>
          </p:nvPr>
        </p:nvSpPr>
        <p:spPr/>
        <p:txBody>
          <a:bodyPr/>
          <a:lstStyle/>
          <a:p>
            <a:pPr>
              <a:buFont typeface="Wingdings" panose="05000000000000000000" pitchFamily="2" charset="2"/>
              <a:buChar char="q"/>
            </a:pPr>
            <a:r>
              <a:rPr lang="en-IN" dirty="0"/>
              <a:t> </a:t>
            </a:r>
            <a:r>
              <a:rPr lang="en-IN" sz="3600" dirty="0"/>
              <a:t>crimes against person</a:t>
            </a:r>
          </a:p>
          <a:p>
            <a:pPr>
              <a:buFont typeface="Wingdings" panose="05000000000000000000" pitchFamily="2" charset="2"/>
              <a:buChar char="q"/>
            </a:pPr>
            <a:r>
              <a:rPr lang="en-IN" sz="3600" dirty="0"/>
              <a:t>Crimes against property</a:t>
            </a:r>
          </a:p>
          <a:p>
            <a:pPr>
              <a:buFont typeface="Wingdings" panose="05000000000000000000" pitchFamily="2" charset="2"/>
              <a:buChar char="q"/>
            </a:pPr>
            <a:r>
              <a:rPr lang="en-IN" sz="3600" dirty="0"/>
              <a:t>Crime against government</a:t>
            </a:r>
          </a:p>
          <a:p>
            <a:pPr>
              <a:buFont typeface="Wingdings" panose="05000000000000000000" pitchFamily="2" charset="2"/>
              <a:buChar char="q"/>
            </a:pPr>
            <a:endParaRPr lang="en-IN" dirty="0"/>
          </a:p>
        </p:txBody>
      </p:sp>
      <p:sp>
        <p:nvSpPr>
          <p:cNvPr id="4" name="Slide Number Placeholder 3">
            <a:extLst>
              <a:ext uri="{FF2B5EF4-FFF2-40B4-BE49-F238E27FC236}">
                <a16:creationId xmlns:a16="http://schemas.microsoft.com/office/drawing/2014/main" id="{78F4B5D2-E8EB-49D8-B801-9AC960D65780}"/>
              </a:ext>
            </a:extLst>
          </p:cNvPr>
          <p:cNvSpPr>
            <a:spLocks noGrp="1"/>
          </p:cNvSpPr>
          <p:nvPr>
            <p:ph type="sldNum" sz="quarter" idx="12"/>
          </p:nvPr>
        </p:nvSpPr>
        <p:spPr/>
        <p:txBody>
          <a:bodyPr/>
          <a:lstStyle/>
          <a:p>
            <a:fld id="{D6DB389E-0E6B-430F-9C1C-7260187C063C}" type="slidenum">
              <a:rPr lang="en-IN" smtClean="0"/>
              <a:t>82</a:t>
            </a:fld>
            <a:endParaRPr lang="en-IN"/>
          </a:p>
        </p:txBody>
      </p:sp>
    </p:spTree>
    <p:extLst>
      <p:ext uri="{BB962C8B-B14F-4D97-AF65-F5344CB8AC3E}">
        <p14:creationId xmlns:p14="http://schemas.microsoft.com/office/powerpoint/2010/main" val="552964245"/>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C90C6E-0321-4A48-B366-08AB3C170A7B}"/>
              </a:ext>
            </a:extLst>
          </p:cNvPr>
          <p:cNvSpPr>
            <a:spLocks noGrp="1"/>
          </p:cNvSpPr>
          <p:nvPr>
            <p:ph type="title"/>
          </p:nvPr>
        </p:nvSpPr>
        <p:spPr/>
        <p:txBody>
          <a:bodyPr/>
          <a:lstStyle/>
          <a:p>
            <a:r>
              <a:rPr lang="en-IN" dirty="0"/>
              <a:t>Crime against a person</a:t>
            </a:r>
          </a:p>
        </p:txBody>
      </p:sp>
      <p:sp>
        <p:nvSpPr>
          <p:cNvPr id="3" name="Content Placeholder 2">
            <a:extLst>
              <a:ext uri="{FF2B5EF4-FFF2-40B4-BE49-F238E27FC236}">
                <a16:creationId xmlns:a16="http://schemas.microsoft.com/office/drawing/2014/main" id="{D9C61BD0-25DD-4BDF-8383-1E8648912189}"/>
              </a:ext>
            </a:extLst>
          </p:cNvPr>
          <p:cNvSpPr>
            <a:spLocks noGrp="1"/>
          </p:cNvSpPr>
          <p:nvPr>
            <p:ph idx="1"/>
          </p:nvPr>
        </p:nvSpPr>
        <p:spPr/>
        <p:txBody>
          <a:bodyPr/>
          <a:lstStyle/>
          <a:p>
            <a:pPr>
              <a:buFont typeface="Wingdings" panose="05000000000000000000" pitchFamily="2" charset="2"/>
              <a:buChar char="q"/>
            </a:pPr>
            <a:r>
              <a:rPr lang="en-IN" dirty="0"/>
              <a:t> </a:t>
            </a:r>
            <a:r>
              <a:rPr lang="en-IN" sz="3200" dirty="0"/>
              <a:t>Cyberstalking</a:t>
            </a:r>
          </a:p>
          <a:p>
            <a:pPr>
              <a:buFont typeface="Wingdings" panose="05000000000000000000" pitchFamily="2" charset="2"/>
              <a:buChar char="q"/>
            </a:pPr>
            <a:r>
              <a:rPr lang="en-IN" sz="3200" dirty="0"/>
              <a:t>Impersonation</a:t>
            </a:r>
          </a:p>
          <a:p>
            <a:pPr>
              <a:buFont typeface="Wingdings" panose="05000000000000000000" pitchFamily="2" charset="2"/>
              <a:buChar char="q"/>
            </a:pPr>
            <a:r>
              <a:rPr lang="en-IN" sz="3200" dirty="0"/>
              <a:t>Loss of privacy</a:t>
            </a:r>
          </a:p>
          <a:p>
            <a:pPr>
              <a:buFont typeface="Wingdings" panose="05000000000000000000" pitchFamily="2" charset="2"/>
              <a:buChar char="q"/>
            </a:pPr>
            <a:r>
              <a:rPr lang="en-IN" sz="3200" dirty="0"/>
              <a:t>Transmission of obscene material</a:t>
            </a:r>
          </a:p>
          <a:p>
            <a:pPr>
              <a:buFont typeface="Wingdings" panose="05000000000000000000" pitchFamily="2" charset="2"/>
              <a:buChar char="q"/>
            </a:pPr>
            <a:r>
              <a:rPr lang="en-IN" sz="3200" dirty="0"/>
              <a:t>Harassment with the use of computer</a:t>
            </a:r>
          </a:p>
          <a:p>
            <a:pPr>
              <a:buFont typeface="Wingdings" panose="05000000000000000000" pitchFamily="2" charset="2"/>
              <a:buChar char="q"/>
            </a:pPr>
            <a:endParaRPr lang="en-IN" dirty="0"/>
          </a:p>
        </p:txBody>
      </p:sp>
      <p:sp>
        <p:nvSpPr>
          <p:cNvPr id="4" name="Slide Number Placeholder 3">
            <a:extLst>
              <a:ext uri="{FF2B5EF4-FFF2-40B4-BE49-F238E27FC236}">
                <a16:creationId xmlns:a16="http://schemas.microsoft.com/office/drawing/2014/main" id="{219A3E93-F7AA-4511-A489-36F733FD8E7F}"/>
              </a:ext>
            </a:extLst>
          </p:cNvPr>
          <p:cNvSpPr>
            <a:spLocks noGrp="1"/>
          </p:cNvSpPr>
          <p:nvPr>
            <p:ph type="sldNum" sz="quarter" idx="12"/>
          </p:nvPr>
        </p:nvSpPr>
        <p:spPr/>
        <p:txBody>
          <a:bodyPr/>
          <a:lstStyle/>
          <a:p>
            <a:fld id="{D6DB389E-0E6B-430F-9C1C-7260187C063C}" type="slidenum">
              <a:rPr lang="en-IN" smtClean="0"/>
              <a:t>83</a:t>
            </a:fld>
            <a:endParaRPr lang="en-IN"/>
          </a:p>
        </p:txBody>
      </p:sp>
    </p:spTree>
    <p:extLst>
      <p:ext uri="{BB962C8B-B14F-4D97-AF65-F5344CB8AC3E}">
        <p14:creationId xmlns:p14="http://schemas.microsoft.com/office/powerpoint/2010/main" val="425022673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949449-099B-485C-9FF2-B1D352A87A60}"/>
              </a:ext>
            </a:extLst>
          </p:cNvPr>
          <p:cNvSpPr>
            <a:spLocks noGrp="1"/>
          </p:cNvSpPr>
          <p:nvPr>
            <p:ph type="title"/>
          </p:nvPr>
        </p:nvSpPr>
        <p:spPr/>
        <p:txBody>
          <a:bodyPr/>
          <a:lstStyle/>
          <a:p>
            <a:r>
              <a:rPr lang="en-IN" dirty="0"/>
              <a:t>Against property</a:t>
            </a:r>
          </a:p>
        </p:txBody>
      </p:sp>
      <p:sp>
        <p:nvSpPr>
          <p:cNvPr id="3" name="Content Placeholder 2">
            <a:extLst>
              <a:ext uri="{FF2B5EF4-FFF2-40B4-BE49-F238E27FC236}">
                <a16:creationId xmlns:a16="http://schemas.microsoft.com/office/drawing/2014/main" id="{9BC3AF0B-57F5-42C3-8177-3FD138590F5B}"/>
              </a:ext>
            </a:extLst>
          </p:cNvPr>
          <p:cNvSpPr>
            <a:spLocks noGrp="1"/>
          </p:cNvSpPr>
          <p:nvPr>
            <p:ph idx="1"/>
          </p:nvPr>
        </p:nvSpPr>
        <p:spPr/>
        <p:txBody>
          <a:bodyPr/>
          <a:lstStyle/>
          <a:p>
            <a:pPr>
              <a:buFont typeface="Wingdings" panose="05000000000000000000" pitchFamily="2" charset="2"/>
              <a:buChar char="q"/>
            </a:pPr>
            <a:r>
              <a:rPr lang="en-IN" dirty="0"/>
              <a:t> </a:t>
            </a:r>
            <a:r>
              <a:rPr lang="en-IN" sz="3200" dirty="0"/>
              <a:t>unauthorised computer trespassing</a:t>
            </a:r>
          </a:p>
          <a:p>
            <a:pPr>
              <a:buFont typeface="Wingdings" panose="05000000000000000000" pitchFamily="2" charset="2"/>
              <a:buChar char="q"/>
            </a:pPr>
            <a:r>
              <a:rPr lang="en-IN" sz="3200" dirty="0"/>
              <a:t> computer vandalism</a:t>
            </a:r>
          </a:p>
          <a:p>
            <a:pPr>
              <a:buFont typeface="Wingdings" panose="05000000000000000000" pitchFamily="2" charset="2"/>
              <a:buChar char="q"/>
            </a:pPr>
            <a:r>
              <a:rPr lang="en-IN" sz="3200" dirty="0"/>
              <a:t> transmission of harmful programme</a:t>
            </a:r>
          </a:p>
          <a:p>
            <a:pPr>
              <a:buFont typeface="Wingdings" panose="05000000000000000000" pitchFamily="2" charset="2"/>
              <a:buChar char="q"/>
            </a:pPr>
            <a:r>
              <a:rPr lang="en-IN" sz="3200" dirty="0"/>
              <a:t>Siphoning of fund from financial institution</a:t>
            </a:r>
          </a:p>
          <a:p>
            <a:pPr>
              <a:buFont typeface="Wingdings" panose="05000000000000000000" pitchFamily="2" charset="2"/>
              <a:buChar char="q"/>
            </a:pPr>
            <a:r>
              <a:rPr lang="en-IN" sz="3200" dirty="0"/>
              <a:t>Stealing secret info and data</a:t>
            </a:r>
          </a:p>
          <a:p>
            <a:pPr>
              <a:buFont typeface="Wingdings" panose="05000000000000000000" pitchFamily="2" charset="2"/>
              <a:buChar char="q"/>
            </a:pPr>
            <a:r>
              <a:rPr lang="en-IN" sz="3200" dirty="0"/>
              <a:t>Copyright </a:t>
            </a:r>
          </a:p>
          <a:p>
            <a:pPr>
              <a:buFont typeface="Wingdings" panose="05000000000000000000" pitchFamily="2" charset="2"/>
              <a:buChar char="q"/>
            </a:pPr>
            <a:endParaRPr lang="en-IN" dirty="0"/>
          </a:p>
        </p:txBody>
      </p:sp>
      <p:sp>
        <p:nvSpPr>
          <p:cNvPr id="4" name="Slide Number Placeholder 3">
            <a:extLst>
              <a:ext uri="{FF2B5EF4-FFF2-40B4-BE49-F238E27FC236}">
                <a16:creationId xmlns:a16="http://schemas.microsoft.com/office/drawing/2014/main" id="{92A987D5-8CF0-43A7-88E1-CD78965C9E34}"/>
              </a:ext>
            </a:extLst>
          </p:cNvPr>
          <p:cNvSpPr>
            <a:spLocks noGrp="1"/>
          </p:cNvSpPr>
          <p:nvPr>
            <p:ph type="sldNum" sz="quarter" idx="12"/>
          </p:nvPr>
        </p:nvSpPr>
        <p:spPr/>
        <p:txBody>
          <a:bodyPr/>
          <a:lstStyle/>
          <a:p>
            <a:fld id="{D6DB389E-0E6B-430F-9C1C-7260187C063C}" type="slidenum">
              <a:rPr lang="en-IN" smtClean="0"/>
              <a:t>84</a:t>
            </a:fld>
            <a:endParaRPr lang="en-IN"/>
          </a:p>
        </p:txBody>
      </p:sp>
    </p:spTree>
    <p:extLst>
      <p:ext uri="{BB962C8B-B14F-4D97-AF65-F5344CB8AC3E}">
        <p14:creationId xmlns:p14="http://schemas.microsoft.com/office/powerpoint/2010/main" val="3367457352"/>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7AE637-5CD9-42EE-AFD3-B9C00E2B7E71}"/>
              </a:ext>
            </a:extLst>
          </p:cNvPr>
          <p:cNvSpPr>
            <a:spLocks noGrp="1"/>
          </p:cNvSpPr>
          <p:nvPr>
            <p:ph type="title"/>
          </p:nvPr>
        </p:nvSpPr>
        <p:spPr/>
        <p:txBody>
          <a:bodyPr/>
          <a:lstStyle/>
          <a:p>
            <a:r>
              <a:rPr lang="en-IN" dirty="0"/>
              <a:t>Against government</a:t>
            </a:r>
          </a:p>
        </p:txBody>
      </p:sp>
      <p:sp>
        <p:nvSpPr>
          <p:cNvPr id="3" name="Content Placeholder 2">
            <a:extLst>
              <a:ext uri="{FF2B5EF4-FFF2-40B4-BE49-F238E27FC236}">
                <a16:creationId xmlns:a16="http://schemas.microsoft.com/office/drawing/2014/main" id="{6CFDE70E-00F9-49A5-AA9A-3902FD1EA087}"/>
              </a:ext>
            </a:extLst>
          </p:cNvPr>
          <p:cNvSpPr>
            <a:spLocks noGrp="1"/>
          </p:cNvSpPr>
          <p:nvPr>
            <p:ph idx="1"/>
          </p:nvPr>
        </p:nvSpPr>
        <p:spPr/>
        <p:txBody>
          <a:bodyPr/>
          <a:lstStyle/>
          <a:p>
            <a:r>
              <a:rPr lang="en-IN" sz="3200" dirty="0"/>
              <a:t>Hacking government website</a:t>
            </a:r>
          </a:p>
          <a:p>
            <a:r>
              <a:rPr lang="en-IN" sz="3200" dirty="0"/>
              <a:t>Cyber extortion</a:t>
            </a:r>
          </a:p>
          <a:p>
            <a:r>
              <a:rPr lang="en-IN" sz="3200" dirty="0"/>
              <a:t>Cyber terrorism</a:t>
            </a:r>
          </a:p>
          <a:p>
            <a:r>
              <a:rPr lang="en-IN" sz="3200" dirty="0"/>
              <a:t>Computer viruses</a:t>
            </a:r>
          </a:p>
          <a:p>
            <a:endParaRPr lang="en-IN" dirty="0"/>
          </a:p>
        </p:txBody>
      </p:sp>
      <p:sp>
        <p:nvSpPr>
          <p:cNvPr id="4" name="Slide Number Placeholder 3">
            <a:extLst>
              <a:ext uri="{FF2B5EF4-FFF2-40B4-BE49-F238E27FC236}">
                <a16:creationId xmlns:a16="http://schemas.microsoft.com/office/drawing/2014/main" id="{67D11A16-8CA9-4592-8C1D-CCB2CA871617}"/>
              </a:ext>
            </a:extLst>
          </p:cNvPr>
          <p:cNvSpPr>
            <a:spLocks noGrp="1"/>
          </p:cNvSpPr>
          <p:nvPr>
            <p:ph type="sldNum" sz="quarter" idx="12"/>
          </p:nvPr>
        </p:nvSpPr>
        <p:spPr/>
        <p:txBody>
          <a:bodyPr/>
          <a:lstStyle/>
          <a:p>
            <a:fld id="{D6DB389E-0E6B-430F-9C1C-7260187C063C}" type="slidenum">
              <a:rPr lang="en-IN" smtClean="0"/>
              <a:t>85</a:t>
            </a:fld>
            <a:endParaRPr lang="en-IN"/>
          </a:p>
        </p:txBody>
      </p:sp>
    </p:spTree>
    <p:extLst>
      <p:ext uri="{BB962C8B-B14F-4D97-AF65-F5344CB8AC3E}">
        <p14:creationId xmlns:p14="http://schemas.microsoft.com/office/powerpoint/2010/main" val="621127036"/>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EB6EC5-B3C2-4378-9AE0-4B2CE0AF20DD}"/>
              </a:ext>
            </a:extLst>
          </p:cNvPr>
          <p:cNvSpPr>
            <a:spLocks noGrp="1"/>
          </p:cNvSpPr>
          <p:nvPr>
            <p:ph type="title"/>
          </p:nvPr>
        </p:nvSpPr>
        <p:spPr/>
        <p:txBody>
          <a:bodyPr/>
          <a:lstStyle/>
          <a:p>
            <a:r>
              <a:rPr lang="en-IN" dirty="0"/>
              <a:t>IT ACT 2000</a:t>
            </a:r>
          </a:p>
        </p:txBody>
      </p:sp>
      <p:sp>
        <p:nvSpPr>
          <p:cNvPr id="3" name="Content Placeholder 2">
            <a:extLst>
              <a:ext uri="{FF2B5EF4-FFF2-40B4-BE49-F238E27FC236}">
                <a16:creationId xmlns:a16="http://schemas.microsoft.com/office/drawing/2014/main" id="{C87BA3BB-B449-4717-BDA8-B91028B87DD8}"/>
              </a:ext>
            </a:extLst>
          </p:cNvPr>
          <p:cNvSpPr>
            <a:spLocks noGrp="1"/>
          </p:cNvSpPr>
          <p:nvPr>
            <p:ph idx="1"/>
          </p:nvPr>
        </p:nvSpPr>
        <p:spPr>
          <a:xfrm>
            <a:off x="1024128" y="1590261"/>
            <a:ext cx="9720073" cy="4719099"/>
          </a:xfrm>
        </p:spPr>
        <p:txBody>
          <a:bodyPr>
            <a:normAutofit/>
          </a:bodyPr>
          <a:lstStyle/>
          <a:p>
            <a:pPr>
              <a:buFont typeface="Wingdings" panose="05000000000000000000" pitchFamily="2" charset="2"/>
              <a:buChar char="q"/>
            </a:pPr>
            <a:r>
              <a:rPr lang="en-IN" dirty="0"/>
              <a:t> </a:t>
            </a:r>
            <a:r>
              <a:rPr lang="en-IN" sz="2800" dirty="0"/>
              <a:t>It empowers government department to accept filing, creating and retention of official document in digital format.</a:t>
            </a:r>
          </a:p>
          <a:p>
            <a:pPr>
              <a:buFont typeface="Wingdings" panose="05000000000000000000" pitchFamily="2" charset="2"/>
              <a:buChar char="q"/>
            </a:pPr>
            <a:r>
              <a:rPr lang="en-IN" sz="2800" dirty="0"/>
              <a:t> It deals with legal framework essential for the authentication of electronic records and communication through digital signature</a:t>
            </a:r>
          </a:p>
          <a:p>
            <a:pPr>
              <a:buFont typeface="Wingdings" panose="05000000000000000000" pitchFamily="2" charset="2"/>
              <a:buChar char="q"/>
            </a:pPr>
            <a:r>
              <a:rPr lang="en-IN" sz="2800" dirty="0"/>
              <a:t>The act legalises email as official document.</a:t>
            </a:r>
          </a:p>
          <a:p>
            <a:pPr>
              <a:buFont typeface="Wingdings" panose="05000000000000000000" pitchFamily="2" charset="2"/>
              <a:buChar char="q"/>
            </a:pPr>
            <a:r>
              <a:rPr lang="en-IN" sz="2800" dirty="0"/>
              <a:t>The Act authenticate digital signature and digital records</a:t>
            </a:r>
          </a:p>
          <a:p>
            <a:pPr>
              <a:buFont typeface="Wingdings" panose="05000000000000000000" pitchFamily="2" charset="2"/>
              <a:buChar char="q"/>
            </a:pPr>
            <a:r>
              <a:rPr lang="en-IN" sz="2800" dirty="0"/>
              <a:t>The law allows government to issue notification on the website.</a:t>
            </a:r>
          </a:p>
          <a:p>
            <a:pPr>
              <a:buFont typeface="Wingdings" panose="05000000000000000000" pitchFamily="2" charset="2"/>
              <a:buChar char="q"/>
            </a:pPr>
            <a:r>
              <a:rPr lang="en-IN" sz="2800" dirty="0"/>
              <a:t>The law lays down guidelines for submitting any forms application or document to any appropriate office</a:t>
            </a:r>
          </a:p>
          <a:p>
            <a:pPr>
              <a:buFont typeface="Wingdings" panose="05000000000000000000" pitchFamily="2" charset="2"/>
              <a:buChar char="q"/>
            </a:pPr>
            <a:endParaRPr lang="en-IN" dirty="0"/>
          </a:p>
          <a:p>
            <a:pPr>
              <a:buFont typeface="Wingdings" panose="05000000000000000000" pitchFamily="2" charset="2"/>
              <a:buChar char="q"/>
            </a:pPr>
            <a:endParaRPr lang="en-IN" dirty="0"/>
          </a:p>
        </p:txBody>
      </p:sp>
      <p:sp>
        <p:nvSpPr>
          <p:cNvPr id="4" name="Slide Number Placeholder 3">
            <a:extLst>
              <a:ext uri="{FF2B5EF4-FFF2-40B4-BE49-F238E27FC236}">
                <a16:creationId xmlns:a16="http://schemas.microsoft.com/office/drawing/2014/main" id="{BA21493F-F1C3-4CAE-A639-FCEFBEE84BF0}"/>
              </a:ext>
            </a:extLst>
          </p:cNvPr>
          <p:cNvSpPr>
            <a:spLocks noGrp="1"/>
          </p:cNvSpPr>
          <p:nvPr>
            <p:ph type="sldNum" sz="quarter" idx="12"/>
          </p:nvPr>
        </p:nvSpPr>
        <p:spPr/>
        <p:txBody>
          <a:bodyPr/>
          <a:lstStyle/>
          <a:p>
            <a:fld id="{D6DB389E-0E6B-430F-9C1C-7260187C063C}" type="slidenum">
              <a:rPr lang="en-IN" smtClean="0"/>
              <a:t>86</a:t>
            </a:fld>
            <a:endParaRPr lang="en-IN"/>
          </a:p>
        </p:txBody>
      </p:sp>
    </p:spTree>
    <p:extLst>
      <p:ext uri="{BB962C8B-B14F-4D97-AF65-F5344CB8AC3E}">
        <p14:creationId xmlns:p14="http://schemas.microsoft.com/office/powerpoint/2010/main" val="1720754132"/>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86FE80-2B29-4102-A93B-B79F431BF1E9}"/>
              </a:ext>
            </a:extLst>
          </p:cNvPr>
          <p:cNvSpPr>
            <a:spLocks noGrp="1"/>
          </p:cNvSpPr>
          <p:nvPr>
            <p:ph type="title"/>
          </p:nvPr>
        </p:nvSpPr>
        <p:spPr/>
        <p:txBody>
          <a:bodyPr/>
          <a:lstStyle/>
          <a:p>
            <a:r>
              <a:rPr lang="en-IN" dirty="0"/>
              <a:t>Continued…..</a:t>
            </a:r>
          </a:p>
        </p:txBody>
      </p:sp>
      <p:sp>
        <p:nvSpPr>
          <p:cNvPr id="3" name="Content Placeholder 2">
            <a:extLst>
              <a:ext uri="{FF2B5EF4-FFF2-40B4-BE49-F238E27FC236}">
                <a16:creationId xmlns:a16="http://schemas.microsoft.com/office/drawing/2014/main" id="{3F386D22-1D49-44FF-9901-4F87E325162E}"/>
              </a:ext>
            </a:extLst>
          </p:cNvPr>
          <p:cNvSpPr>
            <a:spLocks noGrp="1"/>
          </p:cNvSpPr>
          <p:nvPr>
            <p:ph idx="1"/>
          </p:nvPr>
        </p:nvSpPr>
        <p:spPr/>
        <p:txBody>
          <a:bodyPr/>
          <a:lstStyle/>
          <a:p>
            <a:pPr>
              <a:buFont typeface="Wingdings" panose="05000000000000000000" pitchFamily="2" charset="2"/>
              <a:buChar char="q"/>
            </a:pPr>
            <a:r>
              <a:rPr lang="en-IN" sz="2800" dirty="0"/>
              <a:t> the law provides statutory remedy to the corporates for any incident of crime like breaking into computer system, damaging or copying the data etc. </a:t>
            </a:r>
            <a:r>
              <a:rPr lang="en-IN" sz="2800" dirty="0" err="1"/>
              <a:t>Monetory</a:t>
            </a:r>
            <a:r>
              <a:rPr lang="en-IN" sz="2800" dirty="0"/>
              <a:t> penalty not exceeding 1 crore is levied.</a:t>
            </a:r>
          </a:p>
          <a:p>
            <a:pPr>
              <a:buFont typeface="Wingdings" panose="05000000000000000000" pitchFamily="2" charset="2"/>
              <a:buChar char="q"/>
            </a:pPr>
            <a:r>
              <a:rPr lang="en-IN" sz="2800" dirty="0"/>
              <a:t>The law sets up territorial jurisdiction of the adjudicating officer for cyber crime</a:t>
            </a:r>
          </a:p>
          <a:p>
            <a:pPr>
              <a:buFont typeface="Wingdings" panose="05000000000000000000" pitchFamily="2" charset="2"/>
              <a:buChar char="q"/>
            </a:pPr>
            <a:r>
              <a:rPr lang="en-IN" sz="2800" dirty="0"/>
              <a:t>The law has also laid guidelines for providing internet services on a licence on non exclusive basis</a:t>
            </a:r>
            <a:r>
              <a:rPr lang="en-IN" dirty="0"/>
              <a:t>.</a:t>
            </a:r>
          </a:p>
        </p:txBody>
      </p:sp>
      <p:sp>
        <p:nvSpPr>
          <p:cNvPr id="4" name="Slide Number Placeholder 3">
            <a:extLst>
              <a:ext uri="{FF2B5EF4-FFF2-40B4-BE49-F238E27FC236}">
                <a16:creationId xmlns:a16="http://schemas.microsoft.com/office/drawing/2014/main" id="{D8058ECA-09A0-4BFD-B342-C7BD615A0229}"/>
              </a:ext>
            </a:extLst>
          </p:cNvPr>
          <p:cNvSpPr>
            <a:spLocks noGrp="1"/>
          </p:cNvSpPr>
          <p:nvPr>
            <p:ph type="sldNum" sz="quarter" idx="12"/>
          </p:nvPr>
        </p:nvSpPr>
        <p:spPr/>
        <p:txBody>
          <a:bodyPr/>
          <a:lstStyle/>
          <a:p>
            <a:fld id="{D6DB389E-0E6B-430F-9C1C-7260187C063C}" type="slidenum">
              <a:rPr lang="en-IN" smtClean="0"/>
              <a:t>87</a:t>
            </a:fld>
            <a:endParaRPr lang="en-IN"/>
          </a:p>
        </p:txBody>
      </p:sp>
    </p:spTree>
    <p:extLst>
      <p:ext uri="{BB962C8B-B14F-4D97-AF65-F5344CB8AC3E}">
        <p14:creationId xmlns:p14="http://schemas.microsoft.com/office/powerpoint/2010/main" val="1233601325"/>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06C598-F547-4471-B7B6-D1B502D9A7AC}"/>
              </a:ext>
            </a:extLst>
          </p:cNvPr>
          <p:cNvSpPr>
            <a:spLocks noGrp="1"/>
          </p:cNvSpPr>
          <p:nvPr>
            <p:ph type="title"/>
          </p:nvPr>
        </p:nvSpPr>
        <p:spPr/>
        <p:txBody>
          <a:bodyPr/>
          <a:lstStyle/>
          <a:p>
            <a:r>
              <a:rPr lang="en-IN" dirty="0"/>
              <a:t>Problems with IT Act</a:t>
            </a:r>
          </a:p>
        </p:txBody>
      </p:sp>
      <p:sp>
        <p:nvSpPr>
          <p:cNvPr id="3" name="Content Placeholder 2">
            <a:extLst>
              <a:ext uri="{FF2B5EF4-FFF2-40B4-BE49-F238E27FC236}">
                <a16:creationId xmlns:a16="http://schemas.microsoft.com/office/drawing/2014/main" id="{97F13EAB-0D36-4ADB-A386-4018C0FA8F21}"/>
              </a:ext>
            </a:extLst>
          </p:cNvPr>
          <p:cNvSpPr>
            <a:spLocks noGrp="1"/>
          </p:cNvSpPr>
          <p:nvPr>
            <p:ph idx="1"/>
          </p:nvPr>
        </p:nvSpPr>
        <p:spPr/>
        <p:txBody>
          <a:bodyPr/>
          <a:lstStyle/>
          <a:p>
            <a:pPr>
              <a:buFont typeface="Wingdings" panose="05000000000000000000" pitchFamily="2" charset="2"/>
              <a:buChar char="q"/>
            </a:pPr>
            <a:r>
              <a:rPr lang="en-IN" dirty="0"/>
              <a:t>The law misses out completely the issue of intellectual property rights and make no provisions whatsoever for copyrighting, trade marking or patenting of electronic information  and data.</a:t>
            </a:r>
          </a:p>
          <a:p>
            <a:pPr>
              <a:buFont typeface="Wingdings" panose="05000000000000000000" pitchFamily="2" charset="2"/>
              <a:buChar char="q"/>
            </a:pPr>
            <a:r>
              <a:rPr lang="en-IN" dirty="0"/>
              <a:t> the law stays silent over the regulation of electronic payment gateway and segregates the negotiable instruments from the applicability of the IT Act, which may have major effect on the growth of ecommerce in India.</a:t>
            </a:r>
          </a:p>
          <a:p>
            <a:pPr>
              <a:buFont typeface="Wingdings" panose="05000000000000000000" pitchFamily="2" charset="2"/>
              <a:buChar char="q"/>
            </a:pPr>
            <a:r>
              <a:rPr lang="en-IN" dirty="0"/>
              <a:t>Internet is a borderless medium; it spreads to every corner of the world where life is possible</a:t>
            </a:r>
          </a:p>
          <a:p>
            <a:pPr>
              <a:buFont typeface="Wingdings" panose="05000000000000000000" pitchFamily="2" charset="2"/>
              <a:buChar char="q"/>
            </a:pPr>
            <a:r>
              <a:rPr lang="en-IN" dirty="0"/>
              <a:t> the act empowers the deputy superintendent of police to </a:t>
            </a:r>
            <a:r>
              <a:rPr lang="en-IN" dirty="0" err="1"/>
              <a:t>llok</a:t>
            </a:r>
            <a:r>
              <a:rPr lang="en-IN" dirty="0"/>
              <a:t> up into the investigation and filling of charge sheet when case related to cyber law is called</a:t>
            </a:r>
          </a:p>
        </p:txBody>
      </p:sp>
      <p:sp>
        <p:nvSpPr>
          <p:cNvPr id="4" name="Slide Number Placeholder 3">
            <a:extLst>
              <a:ext uri="{FF2B5EF4-FFF2-40B4-BE49-F238E27FC236}">
                <a16:creationId xmlns:a16="http://schemas.microsoft.com/office/drawing/2014/main" id="{2E132E9D-EC82-40DC-B840-454C2A9C5957}"/>
              </a:ext>
            </a:extLst>
          </p:cNvPr>
          <p:cNvSpPr>
            <a:spLocks noGrp="1"/>
          </p:cNvSpPr>
          <p:nvPr>
            <p:ph type="sldNum" sz="quarter" idx="12"/>
          </p:nvPr>
        </p:nvSpPr>
        <p:spPr/>
        <p:txBody>
          <a:bodyPr/>
          <a:lstStyle/>
          <a:p>
            <a:fld id="{D6DB389E-0E6B-430F-9C1C-7260187C063C}" type="slidenum">
              <a:rPr lang="en-IN" smtClean="0"/>
              <a:t>88</a:t>
            </a:fld>
            <a:endParaRPr lang="en-IN"/>
          </a:p>
        </p:txBody>
      </p:sp>
    </p:spTree>
    <p:extLst>
      <p:ext uri="{BB962C8B-B14F-4D97-AF65-F5344CB8AC3E}">
        <p14:creationId xmlns:p14="http://schemas.microsoft.com/office/powerpoint/2010/main" val="217750432"/>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a:extLst>
              <a:ext uri="{FF2B5EF4-FFF2-40B4-BE49-F238E27FC236}">
                <a16:creationId xmlns:a16="http://schemas.microsoft.com/office/drawing/2014/main" id="{46C21442-0489-4CCF-94F8-9E3392F5230F}"/>
              </a:ext>
            </a:extLst>
          </p:cNvPr>
          <p:cNvPicPr>
            <a:picLocks noChangeAspect="1"/>
          </p:cNvPicPr>
          <p:nvPr/>
        </p:nvPicPr>
        <p:blipFill rotWithShape="1">
          <a:blip r:embed="rId2"/>
          <a:srcRect r="1277"/>
          <a:stretch/>
        </p:blipFill>
        <p:spPr>
          <a:xfrm>
            <a:off x="106017" y="0"/>
            <a:ext cx="12085983" cy="6858000"/>
          </a:xfrm>
          <a:prstGeom prst="rect">
            <a:avLst/>
          </a:prstGeom>
        </p:spPr>
      </p:pic>
      <p:sp>
        <p:nvSpPr>
          <p:cNvPr id="3" name="Slide Number Placeholder 2">
            <a:extLst>
              <a:ext uri="{FF2B5EF4-FFF2-40B4-BE49-F238E27FC236}">
                <a16:creationId xmlns:a16="http://schemas.microsoft.com/office/drawing/2014/main" id="{F64783AF-CCAF-4922-9D9F-1A801055C394}"/>
              </a:ext>
            </a:extLst>
          </p:cNvPr>
          <p:cNvSpPr>
            <a:spLocks noGrp="1"/>
          </p:cNvSpPr>
          <p:nvPr>
            <p:ph type="sldNum" sz="quarter" idx="12"/>
          </p:nvPr>
        </p:nvSpPr>
        <p:spPr/>
        <p:txBody>
          <a:bodyPr/>
          <a:lstStyle/>
          <a:p>
            <a:fld id="{D6DB389E-0E6B-430F-9C1C-7260187C063C}" type="slidenum">
              <a:rPr lang="en-IN" smtClean="0"/>
              <a:t>89</a:t>
            </a:fld>
            <a:endParaRPr lang="en-IN"/>
          </a:p>
        </p:txBody>
      </p:sp>
    </p:spTree>
    <p:extLst>
      <p:ext uri="{BB962C8B-B14F-4D97-AF65-F5344CB8AC3E}">
        <p14:creationId xmlns:p14="http://schemas.microsoft.com/office/powerpoint/2010/main" val="35610060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79EE55-93E4-4C4B-96EB-EF56FE280E51}"/>
              </a:ext>
            </a:extLst>
          </p:cNvPr>
          <p:cNvSpPr>
            <a:spLocks noGrp="1"/>
          </p:cNvSpPr>
          <p:nvPr>
            <p:ph type="title"/>
          </p:nvPr>
        </p:nvSpPr>
        <p:spPr/>
        <p:txBody>
          <a:bodyPr/>
          <a:lstStyle/>
          <a:p>
            <a:r>
              <a:rPr lang="en-IN" dirty="0"/>
              <a:t>HOW TO PROTECT INTERNET COMMUNICATION???</a:t>
            </a:r>
          </a:p>
        </p:txBody>
      </p:sp>
      <p:sp>
        <p:nvSpPr>
          <p:cNvPr id="3" name="Content Placeholder 2">
            <a:extLst>
              <a:ext uri="{FF2B5EF4-FFF2-40B4-BE49-F238E27FC236}">
                <a16:creationId xmlns:a16="http://schemas.microsoft.com/office/drawing/2014/main" id="{4F40C470-5E0C-43CD-86B8-364955892EA0}"/>
              </a:ext>
            </a:extLst>
          </p:cNvPr>
          <p:cNvSpPr>
            <a:spLocks noGrp="1"/>
          </p:cNvSpPr>
          <p:nvPr>
            <p:ph idx="1"/>
          </p:nvPr>
        </p:nvSpPr>
        <p:spPr/>
        <p:txBody>
          <a:bodyPr>
            <a:normAutofit/>
          </a:bodyPr>
          <a:lstStyle/>
          <a:p>
            <a:pPr>
              <a:buFont typeface="Wingdings" panose="05000000000000000000" pitchFamily="2" charset="2"/>
              <a:buChar char="q"/>
            </a:pPr>
            <a:r>
              <a:rPr lang="en-IN" sz="3600" dirty="0"/>
              <a:t>ENCRYPTION</a:t>
            </a:r>
          </a:p>
          <a:p>
            <a:pPr>
              <a:buFont typeface="Wingdings" panose="05000000000000000000" pitchFamily="2" charset="2"/>
              <a:buChar char="q"/>
            </a:pPr>
            <a:r>
              <a:rPr lang="en-IN" sz="3600" dirty="0"/>
              <a:t>DIGITAL CERTIFICATE AND PUBLIC KEY INFRASTRUCTURE</a:t>
            </a:r>
          </a:p>
          <a:p>
            <a:pPr>
              <a:buFont typeface="Wingdings" panose="05000000000000000000" pitchFamily="2" charset="2"/>
              <a:buChar char="q"/>
            </a:pPr>
            <a:r>
              <a:rPr lang="en-IN" sz="3600" dirty="0"/>
              <a:t>SECURITY PROTOCOLS IN INTERNET (SSL;SHTTP)</a:t>
            </a:r>
          </a:p>
          <a:p>
            <a:pPr>
              <a:buFont typeface="Wingdings" panose="05000000000000000000" pitchFamily="2" charset="2"/>
              <a:buChar char="q"/>
            </a:pPr>
            <a:r>
              <a:rPr lang="en-IN" sz="3600" dirty="0"/>
              <a:t>SECURE ELECTRONIC TRANSACTION (SET)</a:t>
            </a:r>
          </a:p>
          <a:p>
            <a:pPr>
              <a:buFont typeface="Wingdings" panose="05000000000000000000" pitchFamily="2" charset="2"/>
              <a:buChar char="q"/>
            </a:pPr>
            <a:r>
              <a:rPr lang="en-IN" sz="3600" dirty="0"/>
              <a:t>DIGITAL SIGNATURE</a:t>
            </a:r>
          </a:p>
          <a:p>
            <a:pPr marL="0" indent="0">
              <a:buNone/>
            </a:pPr>
            <a:endParaRPr lang="en-IN" sz="3600" dirty="0"/>
          </a:p>
          <a:p>
            <a:pPr>
              <a:buFont typeface="Wingdings" panose="05000000000000000000" pitchFamily="2" charset="2"/>
              <a:buChar char="q"/>
            </a:pPr>
            <a:endParaRPr lang="en-IN" dirty="0"/>
          </a:p>
          <a:p>
            <a:pPr>
              <a:buFont typeface="Wingdings" panose="05000000000000000000" pitchFamily="2" charset="2"/>
              <a:buChar char="q"/>
            </a:pPr>
            <a:endParaRPr lang="en-IN" dirty="0"/>
          </a:p>
        </p:txBody>
      </p:sp>
      <p:sp>
        <p:nvSpPr>
          <p:cNvPr id="4" name="Slide Number Placeholder 3">
            <a:extLst>
              <a:ext uri="{FF2B5EF4-FFF2-40B4-BE49-F238E27FC236}">
                <a16:creationId xmlns:a16="http://schemas.microsoft.com/office/drawing/2014/main" id="{12B47027-A32F-4D86-82D7-234F95D348D5}"/>
              </a:ext>
            </a:extLst>
          </p:cNvPr>
          <p:cNvSpPr>
            <a:spLocks noGrp="1"/>
          </p:cNvSpPr>
          <p:nvPr>
            <p:ph type="sldNum" sz="quarter" idx="12"/>
          </p:nvPr>
        </p:nvSpPr>
        <p:spPr/>
        <p:txBody>
          <a:bodyPr/>
          <a:lstStyle/>
          <a:p>
            <a:fld id="{D6DB389E-0E6B-430F-9C1C-7260187C063C}" type="slidenum">
              <a:rPr lang="en-IN" smtClean="0"/>
              <a:t>9</a:t>
            </a:fld>
            <a:endParaRPr lang="en-IN"/>
          </a:p>
        </p:txBody>
      </p:sp>
    </p:spTree>
    <p:extLst>
      <p:ext uri="{BB962C8B-B14F-4D97-AF65-F5344CB8AC3E}">
        <p14:creationId xmlns:p14="http://schemas.microsoft.com/office/powerpoint/2010/main" val="1557032115"/>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E2D69FB-FAD0-4FC6-AC95-317C926AC5F8}"/>
              </a:ext>
            </a:extLst>
          </p:cNvPr>
          <p:cNvPicPr>
            <a:picLocks noChangeAspect="1"/>
          </p:cNvPicPr>
          <p:nvPr/>
        </p:nvPicPr>
        <p:blipFill>
          <a:blip r:embed="rId2"/>
          <a:stretch>
            <a:fillRect/>
          </a:stretch>
        </p:blipFill>
        <p:spPr>
          <a:xfrm>
            <a:off x="132522" y="0"/>
            <a:ext cx="12059478" cy="6758609"/>
          </a:xfrm>
          <a:prstGeom prst="rect">
            <a:avLst/>
          </a:prstGeom>
        </p:spPr>
      </p:pic>
      <p:sp>
        <p:nvSpPr>
          <p:cNvPr id="3" name="Slide Number Placeholder 2">
            <a:extLst>
              <a:ext uri="{FF2B5EF4-FFF2-40B4-BE49-F238E27FC236}">
                <a16:creationId xmlns:a16="http://schemas.microsoft.com/office/drawing/2014/main" id="{206B5D85-664C-469D-9130-4F95E7AE14F7}"/>
              </a:ext>
            </a:extLst>
          </p:cNvPr>
          <p:cNvSpPr>
            <a:spLocks noGrp="1"/>
          </p:cNvSpPr>
          <p:nvPr>
            <p:ph type="sldNum" sz="quarter" idx="12"/>
          </p:nvPr>
        </p:nvSpPr>
        <p:spPr/>
        <p:txBody>
          <a:bodyPr/>
          <a:lstStyle/>
          <a:p>
            <a:fld id="{D6DB389E-0E6B-430F-9C1C-7260187C063C}" type="slidenum">
              <a:rPr lang="en-IN" smtClean="0"/>
              <a:t>90</a:t>
            </a:fld>
            <a:endParaRPr lang="en-IN"/>
          </a:p>
        </p:txBody>
      </p:sp>
    </p:spTree>
    <p:extLst>
      <p:ext uri="{BB962C8B-B14F-4D97-AF65-F5344CB8AC3E}">
        <p14:creationId xmlns:p14="http://schemas.microsoft.com/office/powerpoint/2010/main" val="270869111"/>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27DBDC2-90BD-426F-8737-16D7B7C9211D}"/>
              </a:ext>
            </a:extLst>
          </p:cNvPr>
          <p:cNvPicPr>
            <a:picLocks noChangeAspect="1"/>
          </p:cNvPicPr>
          <p:nvPr/>
        </p:nvPicPr>
        <p:blipFill>
          <a:blip r:embed="rId2"/>
          <a:stretch>
            <a:fillRect/>
          </a:stretch>
        </p:blipFill>
        <p:spPr>
          <a:xfrm>
            <a:off x="92766" y="0"/>
            <a:ext cx="12099234" cy="6858000"/>
          </a:xfrm>
          <a:prstGeom prst="rect">
            <a:avLst/>
          </a:prstGeom>
        </p:spPr>
      </p:pic>
      <p:sp>
        <p:nvSpPr>
          <p:cNvPr id="3" name="Slide Number Placeholder 2">
            <a:extLst>
              <a:ext uri="{FF2B5EF4-FFF2-40B4-BE49-F238E27FC236}">
                <a16:creationId xmlns:a16="http://schemas.microsoft.com/office/drawing/2014/main" id="{B672709C-DA14-4F2A-81F6-DE1CB9269A26}"/>
              </a:ext>
            </a:extLst>
          </p:cNvPr>
          <p:cNvSpPr>
            <a:spLocks noGrp="1"/>
          </p:cNvSpPr>
          <p:nvPr>
            <p:ph type="sldNum" sz="quarter" idx="12"/>
          </p:nvPr>
        </p:nvSpPr>
        <p:spPr/>
        <p:txBody>
          <a:bodyPr/>
          <a:lstStyle/>
          <a:p>
            <a:fld id="{D6DB389E-0E6B-430F-9C1C-7260187C063C}" type="slidenum">
              <a:rPr lang="en-IN" smtClean="0"/>
              <a:t>91</a:t>
            </a:fld>
            <a:endParaRPr lang="en-IN"/>
          </a:p>
        </p:txBody>
      </p:sp>
    </p:spTree>
    <p:extLst>
      <p:ext uri="{BB962C8B-B14F-4D97-AF65-F5344CB8AC3E}">
        <p14:creationId xmlns:p14="http://schemas.microsoft.com/office/powerpoint/2010/main" val="2929140127"/>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0CD7DEE-303A-4E6A-B35F-BCA606AFC136}"/>
              </a:ext>
            </a:extLst>
          </p:cNvPr>
          <p:cNvPicPr>
            <a:picLocks noChangeAspect="1"/>
          </p:cNvPicPr>
          <p:nvPr/>
        </p:nvPicPr>
        <p:blipFill>
          <a:blip r:embed="rId2"/>
          <a:stretch>
            <a:fillRect/>
          </a:stretch>
        </p:blipFill>
        <p:spPr>
          <a:xfrm>
            <a:off x="0" y="0"/>
            <a:ext cx="12191999" cy="6858000"/>
          </a:xfrm>
          <a:prstGeom prst="rect">
            <a:avLst/>
          </a:prstGeom>
        </p:spPr>
      </p:pic>
      <p:sp>
        <p:nvSpPr>
          <p:cNvPr id="3" name="Slide Number Placeholder 2">
            <a:extLst>
              <a:ext uri="{FF2B5EF4-FFF2-40B4-BE49-F238E27FC236}">
                <a16:creationId xmlns:a16="http://schemas.microsoft.com/office/drawing/2014/main" id="{1C658B01-207C-49EE-89A8-89BC00FAE1B7}"/>
              </a:ext>
            </a:extLst>
          </p:cNvPr>
          <p:cNvSpPr>
            <a:spLocks noGrp="1"/>
          </p:cNvSpPr>
          <p:nvPr>
            <p:ph type="sldNum" sz="quarter" idx="12"/>
          </p:nvPr>
        </p:nvSpPr>
        <p:spPr/>
        <p:txBody>
          <a:bodyPr/>
          <a:lstStyle/>
          <a:p>
            <a:fld id="{D6DB389E-0E6B-430F-9C1C-7260187C063C}" type="slidenum">
              <a:rPr lang="en-IN" smtClean="0"/>
              <a:t>92</a:t>
            </a:fld>
            <a:endParaRPr lang="en-IN"/>
          </a:p>
        </p:txBody>
      </p:sp>
    </p:spTree>
    <p:extLst>
      <p:ext uri="{BB962C8B-B14F-4D97-AF65-F5344CB8AC3E}">
        <p14:creationId xmlns:p14="http://schemas.microsoft.com/office/powerpoint/2010/main" val="3121063458"/>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D8E55B0-2040-43D9-BA08-7A7C0C69296F}"/>
              </a:ext>
            </a:extLst>
          </p:cNvPr>
          <p:cNvPicPr>
            <a:picLocks noChangeAspect="1"/>
          </p:cNvPicPr>
          <p:nvPr/>
        </p:nvPicPr>
        <p:blipFill>
          <a:blip r:embed="rId2"/>
          <a:stretch>
            <a:fillRect/>
          </a:stretch>
        </p:blipFill>
        <p:spPr>
          <a:xfrm>
            <a:off x="132522" y="0"/>
            <a:ext cx="11966713" cy="6858000"/>
          </a:xfrm>
          <a:prstGeom prst="rect">
            <a:avLst/>
          </a:prstGeom>
        </p:spPr>
      </p:pic>
      <p:sp>
        <p:nvSpPr>
          <p:cNvPr id="3" name="Slide Number Placeholder 2">
            <a:extLst>
              <a:ext uri="{FF2B5EF4-FFF2-40B4-BE49-F238E27FC236}">
                <a16:creationId xmlns:a16="http://schemas.microsoft.com/office/drawing/2014/main" id="{76D778D2-F274-4A6C-B266-EB65E89077AE}"/>
              </a:ext>
            </a:extLst>
          </p:cNvPr>
          <p:cNvSpPr>
            <a:spLocks noGrp="1"/>
          </p:cNvSpPr>
          <p:nvPr>
            <p:ph type="sldNum" sz="quarter" idx="12"/>
          </p:nvPr>
        </p:nvSpPr>
        <p:spPr/>
        <p:txBody>
          <a:bodyPr/>
          <a:lstStyle/>
          <a:p>
            <a:fld id="{D6DB389E-0E6B-430F-9C1C-7260187C063C}" type="slidenum">
              <a:rPr lang="en-IN" smtClean="0"/>
              <a:t>93</a:t>
            </a:fld>
            <a:endParaRPr lang="en-IN"/>
          </a:p>
        </p:txBody>
      </p:sp>
    </p:spTree>
    <p:extLst>
      <p:ext uri="{BB962C8B-B14F-4D97-AF65-F5344CB8AC3E}">
        <p14:creationId xmlns:p14="http://schemas.microsoft.com/office/powerpoint/2010/main" val="3984490329"/>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536AA6E-B0F3-44CD-9414-39A1AB5126E4}"/>
              </a:ext>
            </a:extLst>
          </p:cNvPr>
          <p:cNvPicPr>
            <a:picLocks noChangeAspect="1"/>
          </p:cNvPicPr>
          <p:nvPr/>
        </p:nvPicPr>
        <p:blipFill>
          <a:blip r:embed="rId2"/>
          <a:stretch>
            <a:fillRect/>
          </a:stretch>
        </p:blipFill>
        <p:spPr>
          <a:xfrm>
            <a:off x="0" y="0"/>
            <a:ext cx="12191999" cy="6858000"/>
          </a:xfrm>
          <a:prstGeom prst="rect">
            <a:avLst/>
          </a:prstGeom>
        </p:spPr>
      </p:pic>
      <p:sp>
        <p:nvSpPr>
          <p:cNvPr id="3" name="Slide Number Placeholder 2">
            <a:extLst>
              <a:ext uri="{FF2B5EF4-FFF2-40B4-BE49-F238E27FC236}">
                <a16:creationId xmlns:a16="http://schemas.microsoft.com/office/drawing/2014/main" id="{CBA3F2D1-917F-4FB6-B651-7133A985E302}"/>
              </a:ext>
            </a:extLst>
          </p:cNvPr>
          <p:cNvSpPr>
            <a:spLocks noGrp="1"/>
          </p:cNvSpPr>
          <p:nvPr>
            <p:ph type="sldNum" sz="quarter" idx="12"/>
          </p:nvPr>
        </p:nvSpPr>
        <p:spPr/>
        <p:txBody>
          <a:bodyPr/>
          <a:lstStyle/>
          <a:p>
            <a:fld id="{D6DB389E-0E6B-430F-9C1C-7260187C063C}" type="slidenum">
              <a:rPr lang="en-IN" smtClean="0"/>
              <a:t>94</a:t>
            </a:fld>
            <a:endParaRPr lang="en-IN"/>
          </a:p>
        </p:txBody>
      </p:sp>
    </p:spTree>
    <p:extLst>
      <p:ext uri="{BB962C8B-B14F-4D97-AF65-F5344CB8AC3E}">
        <p14:creationId xmlns:p14="http://schemas.microsoft.com/office/powerpoint/2010/main" val="260761407"/>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DE150B0-22D7-4F94-AE0C-9A3052E45A68}"/>
              </a:ext>
            </a:extLst>
          </p:cNvPr>
          <p:cNvPicPr>
            <a:picLocks noChangeAspect="1"/>
          </p:cNvPicPr>
          <p:nvPr/>
        </p:nvPicPr>
        <p:blipFill>
          <a:blip r:embed="rId2"/>
          <a:stretch>
            <a:fillRect/>
          </a:stretch>
        </p:blipFill>
        <p:spPr>
          <a:xfrm>
            <a:off x="0" y="0"/>
            <a:ext cx="12191999" cy="6858000"/>
          </a:xfrm>
          <a:prstGeom prst="rect">
            <a:avLst/>
          </a:prstGeom>
        </p:spPr>
      </p:pic>
      <p:sp>
        <p:nvSpPr>
          <p:cNvPr id="3" name="Slide Number Placeholder 2">
            <a:extLst>
              <a:ext uri="{FF2B5EF4-FFF2-40B4-BE49-F238E27FC236}">
                <a16:creationId xmlns:a16="http://schemas.microsoft.com/office/drawing/2014/main" id="{DDFC48F9-5F94-4050-A872-3DE6DA6DC585}"/>
              </a:ext>
            </a:extLst>
          </p:cNvPr>
          <p:cNvSpPr>
            <a:spLocks noGrp="1"/>
          </p:cNvSpPr>
          <p:nvPr>
            <p:ph type="sldNum" sz="quarter" idx="12"/>
          </p:nvPr>
        </p:nvSpPr>
        <p:spPr/>
        <p:txBody>
          <a:bodyPr/>
          <a:lstStyle/>
          <a:p>
            <a:fld id="{D6DB389E-0E6B-430F-9C1C-7260187C063C}" type="slidenum">
              <a:rPr lang="en-IN" smtClean="0"/>
              <a:t>95</a:t>
            </a:fld>
            <a:endParaRPr lang="en-IN"/>
          </a:p>
        </p:txBody>
      </p:sp>
    </p:spTree>
    <p:extLst>
      <p:ext uri="{BB962C8B-B14F-4D97-AF65-F5344CB8AC3E}">
        <p14:creationId xmlns:p14="http://schemas.microsoft.com/office/powerpoint/2010/main" val="2884364665"/>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8AB74FB-0B19-4F2F-87F5-73140EA1981A}"/>
              </a:ext>
            </a:extLst>
          </p:cNvPr>
          <p:cNvPicPr>
            <a:picLocks noChangeAspect="1"/>
          </p:cNvPicPr>
          <p:nvPr/>
        </p:nvPicPr>
        <p:blipFill>
          <a:blip r:embed="rId2"/>
          <a:stretch>
            <a:fillRect/>
          </a:stretch>
        </p:blipFill>
        <p:spPr>
          <a:xfrm>
            <a:off x="185531" y="0"/>
            <a:ext cx="11820938" cy="6672470"/>
          </a:xfrm>
          <a:prstGeom prst="rect">
            <a:avLst/>
          </a:prstGeom>
        </p:spPr>
      </p:pic>
      <p:sp>
        <p:nvSpPr>
          <p:cNvPr id="4" name="TextBox 3">
            <a:extLst>
              <a:ext uri="{FF2B5EF4-FFF2-40B4-BE49-F238E27FC236}">
                <a16:creationId xmlns:a16="http://schemas.microsoft.com/office/drawing/2014/main" id="{FB513710-9785-4BC7-9E53-A010083E9EC9}"/>
              </a:ext>
            </a:extLst>
          </p:cNvPr>
          <p:cNvSpPr txBox="1"/>
          <p:nvPr/>
        </p:nvSpPr>
        <p:spPr>
          <a:xfrm>
            <a:off x="1166191" y="5990847"/>
            <a:ext cx="6096000" cy="369332"/>
          </a:xfrm>
          <a:prstGeom prst="rect">
            <a:avLst/>
          </a:prstGeom>
          <a:noFill/>
        </p:spPr>
        <p:txBody>
          <a:bodyPr wrap="square">
            <a:spAutoFit/>
          </a:bodyPr>
          <a:lstStyle/>
          <a:p>
            <a:r>
              <a:rPr lang="en-IN" dirty="0" err="1"/>
              <a:t>.net</a:t>
            </a:r>
            <a:r>
              <a:rPr lang="en-IN" dirty="0"/>
              <a:t>/AdityaShukla7/cyber-law-in-</a:t>
            </a:r>
            <a:r>
              <a:rPr lang="en-IN" dirty="0" err="1"/>
              <a:t>india</a:t>
            </a:r>
            <a:r>
              <a:rPr lang="en-IN" dirty="0"/>
              <a:t>-its-need-importance</a:t>
            </a:r>
          </a:p>
        </p:txBody>
      </p:sp>
      <p:sp>
        <p:nvSpPr>
          <p:cNvPr id="3" name="Slide Number Placeholder 2">
            <a:extLst>
              <a:ext uri="{FF2B5EF4-FFF2-40B4-BE49-F238E27FC236}">
                <a16:creationId xmlns:a16="http://schemas.microsoft.com/office/drawing/2014/main" id="{E15F94D1-312B-43CF-9ACF-72B0EE4FD245}"/>
              </a:ext>
            </a:extLst>
          </p:cNvPr>
          <p:cNvSpPr>
            <a:spLocks noGrp="1"/>
          </p:cNvSpPr>
          <p:nvPr>
            <p:ph type="sldNum" sz="quarter" idx="12"/>
          </p:nvPr>
        </p:nvSpPr>
        <p:spPr/>
        <p:txBody>
          <a:bodyPr/>
          <a:lstStyle/>
          <a:p>
            <a:fld id="{D6DB389E-0E6B-430F-9C1C-7260187C063C}" type="slidenum">
              <a:rPr lang="en-IN" smtClean="0"/>
              <a:t>96</a:t>
            </a:fld>
            <a:endParaRPr lang="en-IN"/>
          </a:p>
        </p:txBody>
      </p:sp>
    </p:spTree>
    <p:extLst>
      <p:ext uri="{BB962C8B-B14F-4D97-AF65-F5344CB8AC3E}">
        <p14:creationId xmlns:p14="http://schemas.microsoft.com/office/powerpoint/2010/main" val="2564341261"/>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5192142-7E5D-4D09-9B59-B0ABF1675F60}"/>
              </a:ext>
            </a:extLst>
          </p:cNvPr>
          <p:cNvPicPr>
            <a:picLocks noChangeAspect="1"/>
          </p:cNvPicPr>
          <p:nvPr/>
        </p:nvPicPr>
        <p:blipFill>
          <a:blip r:embed="rId2"/>
          <a:stretch>
            <a:fillRect/>
          </a:stretch>
        </p:blipFill>
        <p:spPr>
          <a:xfrm>
            <a:off x="106017" y="0"/>
            <a:ext cx="11993218" cy="6858000"/>
          </a:xfrm>
          <a:prstGeom prst="rect">
            <a:avLst/>
          </a:prstGeom>
        </p:spPr>
      </p:pic>
      <p:sp>
        <p:nvSpPr>
          <p:cNvPr id="3" name="Slide Number Placeholder 2">
            <a:extLst>
              <a:ext uri="{FF2B5EF4-FFF2-40B4-BE49-F238E27FC236}">
                <a16:creationId xmlns:a16="http://schemas.microsoft.com/office/drawing/2014/main" id="{5B7A5758-D00B-4AAF-8DE2-C35160A4FDE3}"/>
              </a:ext>
            </a:extLst>
          </p:cNvPr>
          <p:cNvSpPr>
            <a:spLocks noGrp="1"/>
          </p:cNvSpPr>
          <p:nvPr>
            <p:ph type="sldNum" sz="quarter" idx="12"/>
          </p:nvPr>
        </p:nvSpPr>
        <p:spPr/>
        <p:txBody>
          <a:bodyPr/>
          <a:lstStyle/>
          <a:p>
            <a:fld id="{D6DB389E-0E6B-430F-9C1C-7260187C063C}" type="slidenum">
              <a:rPr lang="en-IN" smtClean="0"/>
              <a:t>97</a:t>
            </a:fld>
            <a:endParaRPr lang="en-IN"/>
          </a:p>
        </p:txBody>
      </p:sp>
    </p:spTree>
    <p:extLst>
      <p:ext uri="{BB962C8B-B14F-4D97-AF65-F5344CB8AC3E}">
        <p14:creationId xmlns:p14="http://schemas.microsoft.com/office/powerpoint/2010/main" val="3290418986"/>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DF0CBE-0033-4183-855B-9414E6711411}"/>
              </a:ext>
            </a:extLst>
          </p:cNvPr>
          <p:cNvSpPr>
            <a:spLocks noGrp="1"/>
          </p:cNvSpPr>
          <p:nvPr>
            <p:ph type="title"/>
          </p:nvPr>
        </p:nvSpPr>
        <p:spPr/>
        <p:txBody>
          <a:bodyPr/>
          <a:lstStyle/>
          <a:p>
            <a:r>
              <a:rPr lang="en-IN" dirty="0"/>
              <a:t>Need and importance of cyber law</a:t>
            </a:r>
          </a:p>
        </p:txBody>
      </p:sp>
      <p:sp>
        <p:nvSpPr>
          <p:cNvPr id="3" name="Content Placeholder 2">
            <a:extLst>
              <a:ext uri="{FF2B5EF4-FFF2-40B4-BE49-F238E27FC236}">
                <a16:creationId xmlns:a16="http://schemas.microsoft.com/office/drawing/2014/main" id="{ADE68461-82CA-402A-A921-F5D6FC8AEF00}"/>
              </a:ext>
            </a:extLst>
          </p:cNvPr>
          <p:cNvSpPr>
            <a:spLocks noGrp="1"/>
          </p:cNvSpPr>
          <p:nvPr>
            <p:ph idx="1"/>
          </p:nvPr>
        </p:nvSpPr>
        <p:spPr/>
        <p:txBody>
          <a:bodyPr/>
          <a:lstStyle/>
          <a:p>
            <a:pPr>
              <a:buFont typeface="Wingdings" panose="05000000000000000000" pitchFamily="2" charset="2"/>
              <a:buChar char="q"/>
            </a:pPr>
            <a:r>
              <a:rPr lang="en-IN" dirty="0"/>
              <a:t> </a:t>
            </a:r>
            <a:r>
              <a:rPr lang="en-IN" sz="3200" dirty="0"/>
              <a:t>tackling cyber crime</a:t>
            </a:r>
          </a:p>
          <a:p>
            <a:pPr>
              <a:buFont typeface="Wingdings" panose="05000000000000000000" pitchFamily="2" charset="2"/>
              <a:buChar char="q"/>
            </a:pPr>
            <a:r>
              <a:rPr lang="en-IN" sz="3200" dirty="0"/>
              <a:t>Successful and smooth functioning of ecommerce and virtual  communication</a:t>
            </a:r>
          </a:p>
          <a:p>
            <a:pPr>
              <a:buFont typeface="Wingdings" panose="05000000000000000000" pitchFamily="2" charset="2"/>
              <a:buChar char="q"/>
            </a:pPr>
            <a:r>
              <a:rPr lang="en-IN" sz="3200" dirty="0"/>
              <a:t>No jurisdictional boundaries</a:t>
            </a:r>
          </a:p>
          <a:p>
            <a:pPr>
              <a:buFont typeface="Wingdings" panose="05000000000000000000" pitchFamily="2" charset="2"/>
              <a:buChar char="q"/>
            </a:pPr>
            <a:r>
              <a:rPr lang="en-IN" sz="3200" dirty="0"/>
              <a:t>Increasing use of mobile banking and internet banking.</a:t>
            </a:r>
          </a:p>
          <a:p>
            <a:pPr>
              <a:buFont typeface="Wingdings" panose="05000000000000000000" pitchFamily="2" charset="2"/>
              <a:buChar char="q"/>
            </a:pPr>
            <a:r>
              <a:rPr lang="en-IN" sz="3200" dirty="0"/>
              <a:t>Economic efficiency</a:t>
            </a:r>
          </a:p>
        </p:txBody>
      </p:sp>
      <p:sp>
        <p:nvSpPr>
          <p:cNvPr id="5" name="TextBox 4">
            <a:extLst>
              <a:ext uri="{FF2B5EF4-FFF2-40B4-BE49-F238E27FC236}">
                <a16:creationId xmlns:a16="http://schemas.microsoft.com/office/drawing/2014/main" id="{2B0D79EB-8B87-4B13-9758-1A4EB915D037}"/>
              </a:ext>
            </a:extLst>
          </p:cNvPr>
          <p:cNvSpPr txBox="1"/>
          <p:nvPr/>
        </p:nvSpPr>
        <p:spPr>
          <a:xfrm>
            <a:off x="2067339" y="6058370"/>
            <a:ext cx="6096000" cy="369332"/>
          </a:xfrm>
          <a:prstGeom prst="rect">
            <a:avLst/>
          </a:prstGeom>
          <a:noFill/>
        </p:spPr>
        <p:txBody>
          <a:bodyPr wrap="square">
            <a:spAutoFit/>
          </a:bodyPr>
          <a:lstStyle/>
          <a:p>
            <a:r>
              <a:rPr lang="en-IN" dirty="0"/>
              <a:t>http://www.cyberlawclinic.org/casestudy.htm</a:t>
            </a:r>
          </a:p>
        </p:txBody>
      </p:sp>
      <p:sp>
        <p:nvSpPr>
          <p:cNvPr id="4" name="Slide Number Placeholder 3">
            <a:extLst>
              <a:ext uri="{FF2B5EF4-FFF2-40B4-BE49-F238E27FC236}">
                <a16:creationId xmlns:a16="http://schemas.microsoft.com/office/drawing/2014/main" id="{B4443608-E093-49F9-A3C6-E0EE959FB1BF}"/>
              </a:ext>
            </a:extLst>
          </p:cNvPr>
          <p:cNvSpPr>
            <a:spLocks noGrp="1"/>
          </p:cNvSpPr>
          <p:nvPr>
            <p:ph type="sldNum" sz="quarter" idx="12"/>
          </p:nvPr>
        </p:nvSpPr>
        <p:spPr/>
        <p:txBody>
          <a:bodyPr/>
          <a:lstStyle/>
          <a:p>
            <a:fld id="{D6DB389E-0E6B-430F-9C1C-7260187C063C}" type="slidenum">
              <a:rPr lang="en-IN" smtClean="0"/>
              <a:t>98</a:t>
            </a:fld>
            <a:endParaRPr lang="en-IN"/>
          </a:p>
        </p:txBody>
      </p:sp>
    </p:spTree>
    <p:extLst>
      <p:ext uri="{BB962C8B-B14F-4D97-AF65-F5344CB8AC3E}">
        <p14:creationId xmlns:p14="http://schemas.microsoft.com/office/powerpoint/2010/main" val="1275347249"/>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642FAE0A-C454-4165-B5AA-433EF97E5E87}"/>
              </a:ext>
            </a:extLst>
          </p:cNvPr>
          <p:cNvSpPr/>
          <p:nvPr/>
        </p:nvSpPr>
        <p:spPr>
          <a:xfrm>
            <a:off x="2305878" y="2173357"/>
            <a:ext cx="8256105" cy="255766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4000" b="1" dirty="0"/>
              <a:t>DIGITAL MARKETING</a:t>
            </a:r>
          </a:p>
        </p:txBody>
      </p:sp>
      <p:sp>
        <p:nvSpPr>
          <p:cNvPr id="3" name="Slide Number Placeholder 2">
            <a:extLst>
              <a:ext uri="{FF2B5EF4-FFF2-40B4-BE49-F238E27FC236}">
                <a16:creationId xmlns:a16="http://schemas.microsoft.com/office/drawing/2014/main" id="{DFF29F02-0677-497C-803A-1AC1EA407144}"/>
              </a:ext>
            </a:extLst>
          </p:cNvPr>
          <p:cNvSpPr>
            <a:spLocks noGrp="1"/>
          </p:cNvSpPr>
          <p:nvPr>
            <p:ph type="sldNum" sz="quarter" idx="12"/>
          </p:nvPr>
        </p:nvSpPr>
        <p:spPr/>
        <p:txBody>
          <a:bodyPr/>
          <a:lstStyle/>
          <a:p>
            <a:fld id="{D6DB389E-0E6B-430F-9C1C-7260187C063C}" type="slidenum">
              <a:rPr lang="en-IN" smtClean="0"/>
              <a:t>99</a:t>
            </a:fld>
            <a:endParaRPr lang="en-IN"/>
          </a:p>
        </p:txBody>
      </p:sp>
    </p:spTree>
    <p:extLst>
      <p:ext uri="{BB962C8B-B14F-4D97-AF65-F5344CB8AC3E}">
        <p14:creationId xmlns:p14="http://schemas.microsoft.com/office/powerpoint/2010/main" val="172495986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6155</TotalTime>
  <Words>7787</Words>
  <Application>Microsoft Office PowerPoint</Application>
  <PresentationFormat>Widescreen</PresentationFormat>
  <Paragraphs>960</Paragraphs>
  <Slides>205</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205</vt:i4>
      </vt:variant>
    </vt:vector>
  </HeadingPairs>
  <TitlesOfParts>
    <vt:vector size="217" baseType="lpstr">
      <vt:lpstr>Arial</vt:lpstr>
      <vt:lpstr>Arial Black</vt:lpstr>
      <vt:lpstr>Calibri</vt:lpstr>
      <vt:lpstr>Open sans</vt:lpstr>
      <vt:lpstr>Poppins</vt:lpstr>
      <vt:lpstr>SourceSansPro</vt:lpstr>
      <vt:lpstr>Times New Roman</vt:lpstr>
      <vt:lpstr>Tw Cen MT</vt:lpstr>
      <vt:lpstr>Tw Cen MT Condensed</vt:lpstr>
      <vt:lpstr>Wingdings</vt:lpstr>
      <vt:lpstr>Wingdings 3</vt:lpstr>
      <vt:lpstr>Integral</vt:lpstr>
      <vt:lpstr>E-COMMERCE AND DIGI MARKETING</vt:lpstr>
      <vt:lpstr>PowerPoint Presentation</vt:lpstr>
      <vt:lpstr>SECURITY ISSUES OF ECOMMERCE</vt:lpstr>
      <vt:lpstr>PowerPoint Presentation</vt:lpstr>
      <vt:lpstr>PowerPoint Presentation</vt:lpstr>
      <vt:lpstr>SECURITY THREAT IN ECOMMERCE ENVIRONMENT</vt:lpstr>
      <vt:lpstr>HACKING AND CYBERVANDALISM</vt:lpstr>
      <vt:lpstr>CONTINUED…..</vt:lpstr>
      <vt:lpstr>HOW TO PROTECT INTERNET COMMUNICATION???</vt:lpstr>
      <vt:lpstr>ENCRYPTION</vt:lpstr>
      <vt:lpstr>PowerPoint Presentation</vt:lpstr>
      <vt:lpstr>SYMMETRIC KEY ENCRYPTION</vt:lpstr>
      <vt:lpstr>Asymmetric key encryption or public key encryption</vt:lpstr>
      <vt:lpstr>PowerPoint Presentation</vt:lpstr>
      <vt:lpstr>Use of encryption</vt:lpstr>
      <vt:lpstr>Digital certificate and public key infrastructure</vt:lpstr>
      <vt:lpstr>Where are digital certificate used?</vt:lpstr>
      <vt:lpstr>Advantages of digital signature</vt:lpstr>
      <vt:lpstr>disadvantages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SMART CARD BASED EPS</vt:lpstr>
      <vt:lpstr>FEATURE OF A SMART CARD</vt:lpstr>
      <vt:lpstr>History of smart card</vt:lpstr>
      <vt:lpstr>Why use smart card</vt:lpstr>
      <vt:lpstr>PowerPoint Presentation</vt:lpstr>
      <vt:lpstr>Digital wallet or e- wallet or Virtual wallet</vt:lpstr>
      <vt:lpstr>Uses of digital wallet</vt:lpstr>
      <vt:lpstr>E-wallets</vt:lpstr>
      <vt:lpstr>How does e wallet work</vt:lpstr>
      <vt:lpstr>Difference between</vt:lpstr>
      <vt:lpstr>PowerPoint Presentation</vt:lpstr>
      <vt:lpstr>PowerPoint Presentation</vt:lpstr>
      <vt:lpstr>PowerPoint Presentation</vt:lpstr>
      <vt:lpstr>PowerPoint Presentation</vt:lpstr>
      <vt:lpstr>PowerPoint Presentation</vt:lpstr>
      <vt:lpstr>INTRODUCTION</vt:lpstr>
      <vt:lpstr>What is bitcoin</vt:lpstr>
      <vt:lpstr>WHO CREATED IT</vt:lpstr>
      <vt:lpstr>WHO PRINTS IT</vt:lpstr>
      <vt:lpstr>WHY BITCOINS</vt:lpstr>
      <vt:lpstr>WHAT IS BITCOIN BASED ON</vt:lpstr>
      <vt:lpstr>HOW BITCOINS WORK</vt:lpstr>
      <vt:lpstr>To whom bitcoin can be sent</vt:lpstr>
      <vt:lpstr>PowerPoint Presentation</vt:lpstr>
      <vt:lpstr>PowerPoint Presentation</vt:lpstr>
      <vt:lpstr>What is payment gateway</vt:lpstr>
      <vt:lpstr>How does a payment gateway work?</vt:lpstr>
      <vt:lpstr>REQUIREMENT FOR A PAYMENT GATEWAY</vt:lpstr>
      <vt:lpstr>Benefits of payment gateway</vt:lpstr>
      <vt:lpstr>Working of payment gateway</vt:lpstr>
      <vt:lpstr>Continued…..</vt:lpstr>
      <vt:lpstr>FLOW OF PAYMENT PROCESS</vt:lpstr>
      <vt:lpstr>Cyber laws</vt:lpstr>
      <vt:lpstr>CYBER LAW DEALS WITH</vt:lpstr>
      <vt:lpstr>Cyber crime</vt:lpstr>
      <vt:lpstr>Categories of cyber crime</vt:lpstr>
      <vt:lpstr>Crime against a person</vt:lpstr>
      <vt:lpstr>Against property</vt:lpstr>
      <vt:lpstr>Against government</vt:lpstr>
      <vt:lpstr>IT ACT 2000</vt:lpstr>
      <vt:lpstr>Continued…..</vt:lpstr>
      <vt:lpstr>Problems with IT Act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Need and importance of cyber law</vt:lpstr>
      <vt:lpstr>PowerPoint Presentation</vt:lpstr>
      <vt:lpstr>Introduction to digital marketing</vt:lpstr>
      <vt:lpstr>Benefit of digital marketing</vt:lpstr>
      <vt:lpstr>Disadvantages of online marketing</vt:lpstr>
      <vt:lpstr>PowerPoint Presentation</vt:lpstr>
      <vt:lpstr>TOOLS OF ONLINE MARKETING</vt:lpstr>
      <vt:lpstr>SEARCH ENGINE MARKETING</vt:lpstr>
      <vt:lpstr>Search engine</vt:lpstr>
      <vt:lpstr>Reason FOR search engine marketing</vt:lpstr>
      <vt:lpstr>CATEGORIES OF SEARCH ENGINE MARKETING</vt:lpstr>
      <vt:lpstr>Major search engines </vt:lpstr>
      <vt:lpstr>Anatomy of a search engine</vt:lpstr>
      <vt:lpstr>How do search engines work?</vt:lpstr>
      <vt:lpstr>seo</vt:lpstr>
      <vt:lpstr>What does a seo do? </vt:lpstr>
      <vt:lpstr>PAY PER CLICK SEM</vt:lpstr>
      <vt:lpstr>PPC VS ORGANIC SEO</vt:lpstr>
      <vt:lpstr>Online advertising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Online advertising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Online Reputation Management</vt:lpstr>
      <vt:lpstr>Online reputation</vt:lpstr>
      <vt:lpstr>How to maintain reputation</vt:lpstr>
      <vt:lpstr>EMAIL MARKETING</vt:lpstr>
      <vt:lpstr>PowerPoint Presentation</vt:lpstr>
      <vt:lpstr>webpr</vt:lpstr>
      <vt:lpstr>CONVERSION RATE OPTIMISATION</vt:lpstr>
      <vt:lpstr>PowerPoint Presentation</vt:lpstr>
      <vt:lpstr>Two phases of conversion optimisation</vt:lpstr>
      <vt:lpstr>continued</vt:lpstr>
      <vt:lpstr>PowerPoint Presentation</vt:lpstr>
      <vt:lpstr>PowerPoint Presentation</vt:lpstr>
      <vt:lpstr>PowerPoint Presentation</vt:lpstr>
      <vt:lpstr>PowerPoint Presentation</vt:lpstr>
      <vt:lpstr>PowerPoint Presentation</vt:lpstr>
      <vt:lpstr>FEATURES OF CONTENT MARKETING</vt:lpstr>
      <vt:lpstr>PowerPoint Presentation</vt:lpstr>
      <vt:lpstr>PowerPoint Presentation</vt:lpstr>
      <vt:lpstr>PowerPoint Presentation</vt:lpstr>
      <vt:lpstr>PowerPoint Presentation</vt:lpstr>
      <vt:lpstr>PowerPoint Presentation</vt:lpstr>
      <vt:lpstr>PowerPoint Presentation</vt:lpstr>
      <vt:lpstr>CONTENT Influencer MARKETING</vt:lpstr>
      <vt:lpstr>Types of marketing</vt:lpstr>
      <vt:lpstr>PowerPoint Presentation</vt:lpstr>
      <vt:lpstr>blogging</vt:lpstr>
      <vt:lpstr>Features of blogging</vt:lpstr>
      <vt:lpstr>How to market blogs</vt:lpstr>
      <vt:lpstr>PODCAST</vt:lpstr>
      <vt:lpstr>What is podcasting</vt:lpstr>
      <vt:lpstr>Benefits of podcasting</vt:lpstr>
      <vt:lpstr>Advantages of podcasting</vt:lpstr>
      <vt:lpstr>disadvantages</vt:lpstr>
      <vt:lpstr>vodcast</vt:lpstr>
      <vt:lpstr>Content marketing vs blog marketing</vt:lpstr>
      <vt:lpstr>CREATING RELEVANT CONTENT USING KEYWORD</vt:lpstr>
      <vt:lpstr>Meta data</vt:lpstr>
      <vt:lpstr>Role of metadata</vt:lpstr>
      <vt:lpstr>Title tag; header tag; keyword density</vt:lpstr>
      <vt:lpstr>PowerPoint Presentation</vt:lpstr>
      <vt:lpstr>Accessibility issue of web spider</vt:lpstr>
      <vt:lpstr>Things to avoid to let spider crawl in</vt:lpstr>
      <vt:lpstr>Feeding the spider</vt:lpstr>
      <vt:lpstr>Search engine marketing</vt:lpstr>
      <vt:lpstr>PPC</vt:lpstr>
      <vt:lpstr>Bidding wars</vt:lpstr>
      <vt:lpstr>Other method of advertising</vt:lpstr>
      <vt:lpstr>WEB PR AND ONLINE REPUTATION MANAGEMENT</vt:lpstr>
      <vt:lpstr>ORM BY MAKING YOUR VOICE HEARD</vt:lpstr>
      <vt:lpstr>Social media marketing</vt:lpstr>
      <vt:lpstr>Popular social media</vt:lpstr>
      <vt:lpstr>Advantages of social media marketing</vt:lpstr>
      <vt:lpstr>Disadvantages of social media marketing</vt:lpstr>
      <vt:lpstr>DISPLAY ADVERTISING</vt:lpstr>
      <vt:lpstr>Who benefits from dynamic display ad</vt:lpstr>
      <vt:lpstr>Web banner</vt:lpstr>
      <vt:lpstr>PowerPoint Presentation</vt:lpstr>
      <vt:lpstr>Continued…</vt:lpstr>
      <vt:lpstr>Web analytics</vt:lpstr>
      <vt:lpstr>PowerPoint Presentation</vt:lpstr>
      <vt:lpstr>PowerPoint Presentation</vt:lpstr>
      <vt:lpstr>Categories to consider for good web analytics program</vt:lpstr>
      <vt:lpstr>Continued…..</vt:lpstr>
      <vt:lpstr>Tech support and help</vt:lpstr>
      <vt:lpstr>continued</vt:lpstr>
      <vt:lpstr>WEB TRAFFIC</vt:lpstr>
      <vt:lpstr>Free traffic</vt:lpstr>
      <vt:lpstr>Disadvantages of free campaign</vt:lpstr>
      <vt:lpstr>Paid traffic</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Rakhi Bhattacharya</dc:creator>
  <cp:lastModifiedBy>Rakhi Bhattacharya</cp:lastModifiedBy>
  <cp:revision>198</cp:revision>
  <dcterms:created xsi:type="dcterms:W3CDTF">2020-09-14T19:02:56Z</dcterms:created>
  <dcterms:modified xsi:type="dcterms:W3CDTF">2020-12-03T08:25:39Z</dcterms:modified>
</cp:coreProperties>
</file>