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35"/>
  </p:notesMasterIdLst>
  <p:sldIdLst>
    <p:sldId id="257" r:id="rId5"/>
    <p:sldId id="258" r:id="rId6"/>
    <p:sldId id="271" r:id="rId7"/>
    <p:sldId id="269" r:id="rId8"/>
    <p:sldId id="277" r:id="rId9"/>
    <p:sldId id="278" r:id="rId10"/>
    <p:sldId id="279" r:id="rId11"/>
    <p:sldId id="272" r:id="rId12"/>
    <p:sldId id="281" r:id="rId13"/>
    <p:sldId id="274" r:id="rId14"/>
    <p:sldId id="283" r:id="rId15"/>
    <p:sldId id="284" r:id="rId16"/>
    <p:sldId id="285" r:id="rId17"/>
    <p:sldId id="287" r:id="rId18"/>
    <p:sldId id="286" r:id="rId19"/>
    <p:sldId id="282" r:id="rId20"/>
    <p:sldId id="270" r:id="rId21"/>
    <p:sldId id="288" r:id="rId22"/>
    <p:sldId id="280" r:id="rId23"/>
    <p:sldId id="266" r:id="rId24"/>
    <p:sldId id="290" r:id="rId25"/>
    <p:sldId id="291" r:id="rId26"/>
    <p:sldId id="292" r:id="rId27"/>
    <p:sldId id="294" r:id="rId28"/>
    <p:sldId id="293" r:id="rId29"/>
    <p:sldId id="295" r:id="rId30"/>
    <p:sldId id="296" r:id="rId31"/>
    <p:sldId id="297" r:id="rId32"/>
    <p:sldId id="299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949" autoAdjust="0"/>
  </p:normalViewPr>
  <p:slideViewPr>
    <p:cSldViewPr snapToGrid="0" showGuides="1">
      <p:cViewPr varScale="1">
        <p:scale>
          <a:sx n="70" d="100"/>
          <a:sy n="70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4637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7526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0778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3660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7675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246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29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7848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7979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0404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4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9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1747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905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9230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IN" smtClean="0"/>
              <a:t>12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326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email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noProof="0"/>
              <a:t>Website url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Envelope">
            <a:extLst>
              <a:ext uri="{FF2B5EF4-FFF2-40B4-BE49-F238E27FC236}">
                <a16:creationId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aphic 19" descr="Network">
            <a:extLst>
              <a:ext uri="{FF2B5EF4-FFF2-40B4-BE49-F238E27FC236}">
                <a16:creationId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email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Website url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Dummy Text Comes Here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28117" y="1648186"/>
            <a:ext cx="4317706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850682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accent2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-28117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605464" y="2850682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3747276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945482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7874294" y="1648186"/>
            <a:ext cx="4317706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874294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7414708" y="164600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605464" y="1844207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F27F-98F9-A147-8986-34441C7B752D}" type="datetime1">
              <a:rPr lang="en-US" noProof="0" smtClean="0"/>
              <a:t>5/6/2019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10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Financial Markets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Evolution and structure</a:t>
            </a:r>
            <a:endParaRPr lang="en-US" dirty="0"/>
          </a:p>
        </p:txBody>
      </p:sp>
      <p:pic>
        <p:nvPicPr>
          <p:cNvPr id="10" name="Picture Placeholder 9" descr="cityscape&#10;">
            <a:extLst>
              <a:ext uri="{FF2B5EF4-FFF2-40B4-BE49-F238E27FC236}">
                <a16:creationId xmlns:a16="http://schemas.microsoft.com/office/drawing/2014/main" id="{CF143FEA-6E93-4548-8A9B-318F437CD8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INTENTION OF PARTICIPATION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35AC4D-C17D-4827-B693-43A34920A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RAISE FUNDS FOR BUSINESS OPERATIONS AND EXPANSIONS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INCREASE SHAREHOLDER’S WEALTH BY GENERATING PROFITS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6C6D21-6780-4D8A-9B6F-582E0BD2DC2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 smtClean="0"/>
              <a:t>CORPORATES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CF1405A-05DA-4553-A7B3-B9592963C6B1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RAISE FUNDS FOR CAPITAL EXPENDITURE SUCH AS INFRASTRUCTURE SPENDINGS</a:t>
            </a:r>
            <a:r>
              <a:rPr lang="en-US" dirty="0" smtClean="0"/>
              <a:t>, SEZ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ESSENTIAL SERVICES SUCH AS HEALTHCARE, WATER SUPPLY, ELECTRICITY ETC.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0DE57B2-448D-4C8D-8B9C-FFDDFB0A9208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 dirty="0" smtClean="0"/>
              <a:t>GOVERNMENTS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80C3E07-3509-4911-AFF9-20EA8F12D0A4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ENSURES FAIR TRADE PRACTICES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ESTABLISHES POLICIES AND RULES FOR SMOOTH FUNCTIONING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PROTECT INVESTOR’S INTERESTS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B9E2175-1C3C-4B3E-A872-A1B7E6D64D52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dirty="0" smtClean="0"/>
              <a:t>REGULATORS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EAA9254-229F-4C3E-B078-B8912E5BBE98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FINANCIAL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ACTS AS CUSTODIANS AND TRUSTEES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CENTRALISED TRADING PLATFORM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71C9CF1-70B0-46DB-869F-6DC53668898D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r>
              <a:rPr lang="en-US" dirty="0" smtClean="0"/>
              <a:t>FINANCIAL INTERMEDIARIES</a:t>
            </a:r>
            <a:endParaRPr lang="en-US" dirty="0"/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7" b="7627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3" r="29003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23750"/>
          <a:stretch>
            <a:fillRect/>
          </a:stretch>
        </p:blipFill>
        <p:spPr/>
      </p:pic>
      <p:pic>
        <p:nvPicPr>
          <p:cNvPr id="22" name="Picture Placeholder 21"/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r="171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56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INTERMEDIARIES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35AC4D-C17D-4827-B693-43A34920A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MATCHES BUYERS AND SELLERS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BEARS COUNTERPARTY RISK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GUARANTEES DELIVERY OF ASSETS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6C6D21-6780-4D8A-9B6F-582E0BD2DC2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 smtClean="0"/>
              <a:t>STOCK EXCHANGES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CF1405A-05DA-4553-A7B3-B9592963C6B1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TRADING SOFTWARES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INTERMEDIARIES BETWEEN BUYER/SELLER AND EXCHANGE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MARKET MAKERS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0DE57B2-448D-4C8D-8B9C-FFDDFB0A9208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 dirty="0" smtClean="0"/>
              <a:t>BROKERS AND DEALERS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80C3E07-3509-4911-AFF9-20EA8F12D0A4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INFORMATION ABOUT THE CREDITWORTHINESS OF FINANCIAL INSTRUMENTS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AAA+ TO D RATINGS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B9E2175-1C3C-4B3E-A872-A1B7E6D64D52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dirty="0" smtClean="0"/>
              <a:t>CREDIT RATING AGENCIES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EAA9254-229F-4C3E-B078-B8912E5BBE98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LOANS AND DEPOSIT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EARN INCOME THROUGH INTEREST</a:t>
            </a:r>
          </a:p>
          <a:p>
            <a:pPr algn="l"/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71C9CF1-70B0-46DB-869F-6DC53668898D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r>
              <a:rPr lang="en-US" dirty="0" smtClean="0"/>
              <a:t>DEPOSITORY INSTITUTIONS</a:t>
            </a:r>
            <a:endParaRPr lang="en-US" dirty="0"/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r="16700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4" r="21494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729"/>
          <a:stretch>
            <a:fillRect/>
          </a:stretch>
        </p:blipFill>
        <p:spPr/>
      </p:pic>
      <p:pic>
        <p:nvPicPr>
          <p:cNvPr id="22" name="Picture Placeholder 21"/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r="171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63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INTERMEDIARIES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35AC4D-C17D-4827-B693-43A34920A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GUARANTEES PAYMENTS IN CASE OF AN EVENT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6C6D21-6780-4D8A-9B6F-582E0BD2DC2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 smtClean="0"/>
              <a:t>INSURANCE COMPANIES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CF1405A-05DA-4553-A7B3-B9592963C6B1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ASSET SAFEKEEPING AND ESCROW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ENSURES CONTRACT COMPLETION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0DE57B2-448D-4C8D-8B9C-FFDDFB0A9208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 dirty="0" smtClean="0"/>
              <a:t>CLEARINGHOUSES AND CUSTODIANS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80C3E07-3509-4911-AFF9-20EA8F12D0A4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FUND RAISING FACILITIES AND ADVISORY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WIDE NETWORK OF INVESTORS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B9E2175-1C3C-4B3E-A872-A1B7E6D64D52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dirty="0" smtClean="0"/>
              <a:t>INVESTMENT BANKS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EAA9254-229F-4C3E-B078-B8912E5BBE98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PROVIDE ASSET ALLOCATION AND DIVERSIFICATION BENEFITS</a:t>
            </a:r>
          </a:p>
          <a:p>
            <a:pPr algn="l"/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71C9CF1-70B0-46DB-869F-6DC53668898D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r>
              <a:rPr lang="en-US" dirty="0" smtClean="0"/>
              <a:t>MUTUAL FUNDS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7" r="32967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3" name="Picture Placeholder 22"/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0" r="211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4308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PARTICIPANTS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1166957"/>
            <a:ext cx="10847758" cy="571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5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PARTICIPANTS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146" name="Picture 2" descr="Image result for rakesh jhunjhunwal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7"/>
          <a:stretch/>
        </p:blipFill>
        <p:spPr bwMode="auto">
          <a:xfrm>
            <a:off x="515938" y="1290637"/>
            <a:ext cx="4662488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Rk dama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456" y="1252538"/>
            <a:ext cx="43307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1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PARTICIPANTS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126" name="Picture 6" descr="Image result for GEORGE SO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078" y="1495569"/>
            <a:ext cx="2487229" cy="3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jesse livermor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3" r="18476"/>
          <a:stretch/>
        </p:blipFill>
        <p:spPr bwMode="auto">
          <a:xfrm>
            <a:off x="3917573" y="1495569"/>
            <a:ext cx="3439236" cy="3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 result for PAUL TUDO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7" t="6234" r="3957"/>
          <a:stretch/>
        </p:blipFill>
        <p:spPr bwMode="auto">
          <a:xfrm>
            <a:off x="7634074" y="1495569"/>
            <a:ext cx="3355700" cy="3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4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0" y="1554480"/>
            <a:ext cx="704088" cy="4715691"/>
            <a:chOff x="0" y="1554480"/>
            <a:chExt cx="699423" cy="4715691"/>
          </a:xfrm>
        </p:grpSpPr>
        <p:sp>
          <p:nvSpPr>
            <p:cNvPr id="10" name="Rectangle 9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1</a:t>
              </a:r>
              <a:endParaRPr lang="en-US" sz="28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06252" y="1554480"/>
            <a:ext cx="10086326" cy="4715691"/>
            <a:chOff x="0" y="1554480"/>
            <a:chExt cx="699423" cy="4715691"/>
          </a:xfrm>
        </p:grpSpPr>
        <p:sp>
          <p:nvSpPr>
            <p:cNvPr id="23" name="Rectangle 22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3</a:t>
              </a:r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492577" y="1554480"/>
            <a:ext cx="699423" cy="4715691"/>
            <a:chOff x="0" y="1554480"/>
            <a:chExt cx="699423" cy="4715691"/>
          </a:xfrm>
        </p:grpSpPr>
        <p:sp>
          <p:nvSpPr>
            <p:cNvPr id="26" name="Rectangle 25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4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-784505" y="3951447"/>
            <a:ext cx="227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EVOLUTION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06829" y="1554480"/>
            <a:ext cx="699423" cy="4715691"/>
            <a:chOff x="10093731" y="1554480"/>
            <a:chExt cx="699423" cy="4715691"/>
          </a:xfrm>
        </p:grpSpPr>
        <p:grpSp>
          <p:nvGrpSpPr>
            <p:cNvPr id="18" name="Group 17"/>
            <p:cNvGrpSpPr/>
            <p:nvPr/>
          </p:nvGrpSpPr>
          <p:grpSpPr>
            <a:xfrm>
              <a:off x="10093731" y="1554480"/>
              <a:ext cx="699423" cy="4715691"/>
              <a:chOff x="0" y="1554480"/>
              <a:chExt cx="699423" cy="4715691"/>
            </a:xfrm>
            <a:solidFill>
              <a:schemeClr val="bg1">
                <a:lumMod val="85000"/>
              </a:schemeClr>
            </a:solidFill>
          </p:grpSpPr>
          <p:sp>
            <p:nvSpPr>
              <p:cNvPr id="19" name="Rectangle 18"/>
              <p:cNvSpPr/>
              <p:nvPr/>
            </p:nvSpPr>
            <p:spPr>
              <a:xfrm>
                <a:off x="0" y="1554480"/>
                <a:ext cx="699423" cy="471569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0" y="1554480"/>
                <a:ext cx="699423" cy="93676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2</a:t>
                </a:r>
                <a:endParaRPr lang="en-US" dirty="0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 rot="16200000">
              <a:off x="9083006" y="3951447"/>
              <a:ext cx="27301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tx2"/>
                  </a:solidFill>
                </a:rPr>
                <a:t>PARTICIPANTS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652045" y="2577043"/>
            <a:ext cx="6616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STRUCTURE OF FINANCIAL MARKETS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09533" y="3180379"/>
            <a:ext cx="6606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TYPES OF FINANCIAL MARKETS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DIFFERENT EXCHANGES IN INDIA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NIFTY 50 P/E HEATMAP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9479809" y="3635327"/>
            <a:ext cx="47156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2"/>
                </a:solidFill>
              </a:rPr>
              <a:t>INDEX CONSTRUCTION</a:t>
            </a:r>
            <a:endParaRPr lang="en-US" sz="3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8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TYPES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Placeholder 6" descr="skyscrapers">
            <a:extLst>
              <a:ext uri="{FF2B5EF4-FFF2-40B4-BE49-F238E27FC236}">
                <a16:creationId xmlns:a16="http://schemas.microsoft.com/office/drawing/2014/main" id="{29305ED8-D39E-4A20-A7CB-7EC58B3E32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Box 7"/>
          <p:cNvSpPr txBox="1"/>
          <p:nvPr/>
        </p:nvSpPr>
        <p:spPr>
          <a:xfrm>
            <a:off x="513875" y="1162376"/>
            <a:ext cx="39754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Call Market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Active at a specific time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Continuous Market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Active all the time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Over-the-counter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Equity Market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Primary Market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Secondary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Derivatives Market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MARKETS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3014458"/>
            <a:ext cx="4074002" cy="284664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First offering by a corporate to public - </a:t>
            </a:r>
            <a:r>
              <a:rPr lang="en-US" sz="2000" dirty="0" smtClean="0"/>
              <a:t>IPO</a:t>
            </a:r>
            <a:endParaRPr lang="en-US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DRHP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Book Building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Underwriting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Best-effort basis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5218" y="1910485"/>
            <a:ext cx="2216446" cy="495389"/>
          </a:xfrm>
        </p:spPr>
        <p:txBody>
          <a:bodyPr/>
          <a:lstStyle/>
          <a:p>
            <a:pPr algn="ctr"/>
            <a:r>
              <a:rPr lang="en-US" sz="2400" dirty="0" smtClean="0"/>
              <a:t>PUBLIC OFFERING</a:t>
            </a:r>
            <a:endParaRPr lang="en-US" sz="2400" dirty="0"/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7528172" y="1669658"/>
            <a:ext cx="783316" cy="908935"/>
          </a:xfr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47964" y="1910485"/>
            <a:ext cx="3575714" cy="495389"/>
          </a:xfrm>
        </p:spPr>
        <p:txBody>
          <a:bodyPr/>
          <a:lstStyle/>
          <a:p>
            <a:pPr algn="ctr"/>
            <a:r>
              <a:rPr lang="en-US" sz="2400" dirty="0" smtClean="0"/>
              <a:t>PRIVATE PLACEMENT &amp; OTHER TRANSACTIONS</a:t>
            </a:r>
            <a:endParaRPr lang="en-US" sz="24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4066" y="3014458"/>
            <a:ext cx="3889611" cy="284664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Shelf Registration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Dividend Reinvestment Plan (DRIP)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Rights offering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Warrants</a:t>
            </a:r>
          </a:p>
          <a:p>
            <a:pPr algn="l"/>
            <a:endParaRPr lang="en-US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72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MARKET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sz="2400" dirty="0" smtClean="0"/>
              <a:t>EXCHANGE TRADING</a:t>
            </a:r>
            <a:endParaRPr lang="en-US" sz="2400" dirty="0"/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6837529" y="955343"/>
            <a:ext cx="5354472" cy="2388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3014458"/>
            <a:ext cx="4074002" cy="284664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Securities trade on the exchange after the primary offering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Provides Liquidity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Brokered markets</a:t>
            </a:r>
            <a:endParaRPr lang="en-US" sz="2000" dirty="0" smtClean="0"/>
          </a:p>
        </p:txBody>
      </p:sp>
      <p:pic>
        <p:nvPicPr>
          <p:cNvPr id="7170" name="Picture 2" descr="Image result for BULL BEA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2" r="146"/>
          <a:stretch/>
        </p:blipFill>
        <p:spPr bwMode="auto">
          <a:xfrm>
            <a:off x="4248226" y="2784834"/>
            <a:ext cx="7839000" cy="362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3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729281" y="750842"/>
            <a:ext cx="5261066" cy="526106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973" y="2965593"/>
            <a:ext cx="5143500" cy="87035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VINIT SANGHVI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98AA37-E298-4CD8-9F0F-2123ACFD9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1473007"/>
            <a:ext cx="5408023" cy="484941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MSc. </a:t>
            </a:r>
            <a:r>
              <a:rPr lang="en-US" dirty="0" smtClean="0"/>
              <a:t>(Finance) – JBIMS (Gold Medalist)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Worked with ICICI Bank in Structured Finance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7+ years of training expertise across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Mentored 5000+ students for International Certifications such as CFA, FRM, CISI, CWM, CMT, CCFR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198AA37-E298-4CD8-9F0F-2123ACFD9653}"/>
              </a:ext>
            </a:extLst>
          </p:cNvPr>
          <p:cNvSpPr txBox="1">
            <a:spLocks/>
          </p:cNvSpPr>
          <p:nvPr/>
        </p:nvSpPr>
        <p:spPr>
          <a:xfrm>
            <a:off x="6343650" y="728545"/>
            <a:ext cx="5143500" cy="503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BRIEF PROFILE</a:t>
            </a:r>
            <a:endParaRPr lang="en-US" sz="2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060751" y="3783699"/>
            <a:ext cx="46503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936377" y="2545709"/>
            <a:ext cx="37229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Investment Banking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Equity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Financial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Wealth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Investment Management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BOMBAY STOCK EXCHANGE (BSE)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 txBox="1">
            <a:spLocks/>
          </p:cNvSpPr>
          <p:nvPr/>
        </p:nvSpPr>
        <p:spPr>
          <a:xfrm>
            <a:off x="515938" y="2072761"/>
            <a:ext cx="7276935" cy="41096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 smtClean="0"/>
              <a:t>Oldest stock exchange in Asia. Commonly known as </a:t>
            </a:r>
            <a:r>
              <a:rPr lang="en-US" sz="2000" dirty="0" err="1" smtClean="0"/>
              <a:t>Dalal</a:t>
            </a:r>
            <a:r>
              <a:rPr lang="en-US" sz="2000" dirty="0" smtClean="0"/>
              <a:t> Street</a:t>
            </a:r>
          </a:p>
          <a:p>
            <a:pPr marL="285750" indent="-285750"/>
            <a:r>
              <a:rPr lang="en-US" sz="2000" dirty="0" smtClean="0"/>
              <a:t>Established in 1875 by </a:t>
            </a:r>
            <a:r>
              <a:rPr lang="en-US" sz="2000" dirty="0" err="1" smtClean="0"/>
              <a:t>Premchand</a:t>
            </a:r>
            <a:r>
              <a:rPr lang="en-US" sz="2000" dirty="0" smtClean="0"/>
              <a:t> </a:t>
            </a:r>
            <a:r>
              <a:rPr lang="en-US" sz="2000" dirty="0" err="1" smtClean="0"/>
              <a:t>Roychand</a:t>
            </a:r>
            <a:endParaRPr lang="en-US" sz="2000" dirty="0" smtClean="0"/>
          </a:p>
          <a:p>
            <a:pPr marL="285750" indent="-285750"/>
            <a:r>
              <a:rPr lang="en-US" sz="2000" dirty="0" smtClean="0"/>
              <a:t>10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largest stock exchange in the world with a market capitalization of $4.9 trillion as on April, 2018</a:t>
            </a:r>
          </a:p>
          <a:p>
            <a:pPr marL="285750" indent="-285750"/>
            <a:r>
              <a:rPr lang="en-US" sz="2000" dirty="0" smtClean="0"/>
              <a:t>Has 5400+ listed companies</a:t>
            </a:r>
          </a:p>
          <a:p>
            <a:pPr marL="285750" indent="-285750"/>
            <a:r>
              <a:rPr lang="en-US" sz="2000" dirty="0" smtClean="0"/>
              <a:t>First listed Stock Exchange of India</a:t>
            </a:r>
          </a:p>
          <a:p>
            <a:pPr marL="285750" indent="-285750"/>
            <a:r>
              <a:rPr lang="en-US" sz="2000" dirty="0" smtClean="0"/>
              <a:t>Initially known as The Native Share and Stock Brokers’ Association</a:t>
            </a:r>
          </a:p>
          <a:p>
            <a:pPr marL="285750" indent="-285750"/>
            <a:r>
              <a:rPr lang="en-US" sz="2000" dirty="0" smtClean="0"/>
              <a:t>Publishes the index SENSEX</a:t>
            </a:r>
          </a:p>
          <a:p>
            <a:pPr marL="285750" indent="-285750"/>
            <a:r>
              <a:rPr lang="en-US" sz="2000" dirty="0" smtClean="0"/>
              <a:t>Sensex comprises of 30 stocks</a:t>
            </a:r>
          </a:p>
          <a:p>
            <a:pPr marL="285750" indent="-285750"/>
            <a:r>
              <a:rPr lang="en-US" sz="2000" dirty="0" smtClean="0"/>
              <a:t>Started offering Derivatives trading in 2017</a:t>
            </a:r>
          </a:p>
          <a:p>
            <a:pPr marL="285750" indent="-285750"/>
            <a:endParaRPr lang="en-US" sz="2000" dirty="0" smtClean="0"/>
          </a:p>
          <a:p>
            <a:pPr marL="285750" indent="-285750"/>
            <a:endParaRPr lang="en-US" sz="2000" dirty="0"/>
          </a:p>
        </p:txBody>
      </p:sp>
      <p:pic>
        <p:nvPicPr>
          <p:cNvPr id="8" name="Picture 2" descr="Bombay Stock Exchange logo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397" y="139818"/>
            <a:ext cx="3125336" cy="134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6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BOMBAY STOCK EXCHANGE (BSE)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  <p:pic>
        <p:nvPicPr>
          <p:cNvPr id="9218" name="Picture 2" descr="Bombay Stock Exchange logo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397" y="139818"/>
            <a:ext cx="3125336" cy="134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8777" t="13946" r="19022" b="14785"/>
          <a:stretch/>
        </p:blipFill>
        <p:spPr>
          <a:xfrm>
            <a:off x="515937" y="1489396"/>
            <a:ext cx="11466795" cy="521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1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BOMBAY STOCK EXCHANGE (BSE)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22</a:t>
            </a:r>
            <a:endParaRPr lang="en-US" dirty="0"/>
          </a:p>
        </p:txBody>
      </p:sp>
      <p:pic>
        <p:nvPicPr>
          <p:cNvPr id="9218" name="Picture 2" descr="Bombay Stock Exchange logo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397" y="139818"/>
            <a:ext cx="3125336" cy="134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9824" t="39692" r="1747" b="20010"/>
          <a:stretch/>
        </p:blipFill>
        <p:spPr>
          <a:xfrm>
            <a:off x="0" y="1903939"/>
            <a:ext cx="8270543" cy="3964601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715805"/>
              </p:ext>
            </p:extLst>
          </p:nvPr>
        </p:nvGraphicFramePr>
        <p:xfrm>
          <a:off x="8379725" y="1805054"/>
          <a:ext cx="3696646" cy="4554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484">
                  <a:extLst>
                    <a:ext uri="{9D8B030D-6E8A-4147-A177-3AD203B41FA5}">
                      <a16:colId xmlns:a16="http://schemas.microsoft.com/office/drawing/2014/main" val="1721976994"/>
                    </a:ext>
                  </a:extLst>
                </a:gridCol>
                <a:gridCol w="1158162">
                  <a:extLst>
                    <a:ext uri="{9D8B030D-6E8A-4147-A177-3AD203B41FA5}">
                      <a16:colId xmlns:a16="http://schemas.microsoft.com/office/drawing/2014/main" val="3044815993"/>
                    </a:ext>
                  </a:extLst>
                </a:gridCol>
              </a:tblGrid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Sector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Weight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812464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Finance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43.22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672968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 Technology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14.20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162051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Oil and Gas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12.68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730894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FMCG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147488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Transport Equipment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6.75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341533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Capital Goods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368490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Metals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2.71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03989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Power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19138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Chemical/Petrochemical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376053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Telecom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1.41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36906"/>
                  </a:ext>
                </a:extLst>
              </a:tr>
              <a:tr h="379567">
                <a:tc>
                  <a:txBody>
                    <a:bodyPr/>
                    <a:lstStyle/>
                    <a:p>
                      <a:r>
                        <a:rPr lang="en-US" dirty="0" smtClean="0"/>
                        <a:t>Healthcare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504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6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stock exchange (</a:t>
            </a:r>
            <a:r>
              <a:rPr lang="en-US" dirty="0" err="1" smtClean="0"/>
              <a:t>nse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23</a:t>
            </a:r>
            <a:endParaRPr lang="en-US" dirty="0"/>
          </a:p>
        </p:txBody>
      </p:sp>
      <p:pic>
        <p:nvPicPr>
          <p:cNvPr id="10242" name="Picture 2" descr="Image result for 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930" y="132494"/>
            <a:ext cx="3097237" cy="140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 txBox="1">
            <a:spLocks/>
          </p:cNvSpPr>
          <p:nvPr/>
        </p:nvSpPr>
        <p:spPr>
          <a:xfrm>
            <a:off x="515938" y="2072761"/>
            <a:ext cx="7276935" cy="41096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 smtClean="0"/>
              <a:t>Established in 1992 in Mumbai</a:t>
            </a:r>
          </a:p>
          <a:p>
            <a:pPr marL="285750" indent="-285750"/>
            <a:r>
              <a:rPr lang="en-US" sz="2000" dirty="0" smtClean="0"/>
              <a:t>11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largest stock exchange in the world with a market capitalization of $2.27 trillion as on April, 2018</a:t>
            </a:r>
          </a:p>
          <a:p>
            <a:pPr marL="285750" indent="-285750"/>
            <a:r>
              <a:rPr lang="en-US" sz="2000" dirty="0" smtClean="0"/>
              <a:t>Has 1900+ listed companies</a:t>
            </a:r>
          </a:p>
          <a:p>
            <a:pPr marL="285750" indent="-285750"/>
            <a:r>
              <a:rPr lang="en-US" sz="2000" dirty="0" smtClean="0"/>
              <a:t>Publishes the index NIFTY. Also known as Nifty50</a:t>
            </a:r>
          </a:p>
          <a:p>
            <a:pPr marL="285750" indent="-285750"/>
            <a:r>
              <a:rPr lang="en-US" sz="2000" dirty="0" smtClean="0"/>
              <a:t>NIFTY comprises of 50 stocks</a:t>
            </a:r>
          </a:p>
          <a:p>
            <a:pPr marL="285750" indent="-285750"/>
            <a:r>
              <a:rPr lang="en-US" sz="2000" dirty="0" smtClean="0"/>
              <a:t>NIFTY performance is closely followed to understand the performance of Indian Economy</a:t>
            </a:r>
          </a:p>
          <a:p>
            <a:pPr marL="285750" indent="-28575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55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stock exchange (</a:t>
            </a:r>
            <a:r>
              <a:rPr lang="en-US" dirty="0" err="1" smtClean="0"/>
              <a:t>nse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24</a:t>
            </a:r>
            <a:endParaRPr lang="en-US" dirty="0"/>
          </a:p>
        </p:txBody>
      </p:sp>
      <p:pic>
        <p:nvPicPr>
          <p:cNvPr id="10242" name="Picture 2" descr="Image result for 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930" y="132494"/>
            <a:ext cx="3097237" cy="140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7" y="1538251"/>
            <a:ext cx="11729347" cy="482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39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stock exchange (</a:t>
            </a:r>
            <a:r>
              <a:rPr lang="en-US" dirty="0" err="1" smtClean="0"/>
              <a:t>nse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25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427" t="25326" r="14616" b="15158"/>
          <a:stretch/>
        </p:blipFill>
        <p:spPr>
          <a:xfrm>
            <a:off x="259308" y="1538251"/>
            <a:ext cx="11104388" cy="5163701"/>
          </a:xfrm>
          <a:prstGeom prst="rect">
            <a:avLst/>
          </a:prstGeom>
        </p:spPr>
      </p:pic>
      <p:pic>
        <p:nvPicPr>
          <p:cNvPr id="8" name="Picture 2" descr="Image result for 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930" y="132494"/>
            <a:ext cx="3097237" cy="140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54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 COMMODITY exchange (MCX)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26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 txBox="1">
            <a:spLocks/>
          </p:cNvSpPr>
          <p:nvPr/>
        </p:nvSpPr>
        <p:spPr>
          <a:xfrm>
            <a:off x="515938" y="2072761"/>
            <a:ext cx="7276935" cy="41096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 smtClean="0"/>
              <a:t>Established in 2003 in Mumbai</a:t>
            </a:r>
          </a:p>
          <a:p>
            <a:pPr marL="285750" indent="-285750"/>
            <a:r>
              <a:rPr lang="en-US" sz="2000" dirty="0" smtClean="0"/>
              <a:t>7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largest global commodity bourse in the world</a:t>
            </a:r>
          </a:p>
          <a:p>
            <a:r>
              <a:rPr lang="en-US" sz="2000" dirty="0"/>
              <a:t>Metal - </a:t>
            </a:r>
            <a:r>
              <a:rPr lang="en-US" sz="2000" dirty="0" err="1"/>
              <a:t>Aluminium</a:t>
            </a:r>
            <a:r>
              <a:rPr lang="en-US" sz="2000" dirty="0"/>
              <a:t>, </a:t>
            </a:r>
            <a:r>
              <a:rPr lang="en-US" sz="2000" dirty="0" err="1"/>
              <a:t>Aluminium</a:t>
            </a:r>
            <a:r>
              <a:rPr lang="en-US" sz="2000" dirty="0"/>
              <a:t> Mini, Copper, Copper Mini, Lead, Lead Mini, Nickel, Nickel Mini, Zinc, Zinc </a:t>
            </a:r>
            <a:r>
              <a:rPr lang="en-US" sz="2000" dirty="0" err="1"/>
              <a:t>Mini,Brass</a:t>
            </a:r>
            <a:r>
              <a:rPr lang="en-US" sz="2000" dirty="0"/>
              <a:t>(futures)</a:t>
            </a:r>
          </a:p>
          <a:p>
            <a:r>
              <a:rPr lang="en-US" sz="2000" dirty="0"/>
              <a:t>Bullion - Gold, Gold Mini, Gold Guinea, Gold Petal, Gold Petal ( New Delhi), Gold Global, Silver, Silver Mini, Silver Micro, Silver 1000.</a:t>
            </a:r>
          </a:p>
          <a:p>
            <a:r>
              <a:rPr lang="en-US" sz="2000" dirty="0"/>
              <a:t>Agro Commodities - Cardamom, Cotton, Crude Palm Oil, </a:t>
            </a:r>
            <a:r>
              <a:rPr lang="en-US" sz="2000" dirty="0" err="1"/>
              <a:t>Kapas</a:t>
            </a:r>
            <a:r>
              <a:rPr lang="en-US" sz="2000" dirty="0"/>
              <a:t>, </a:t>
            </a:r>
            <a:r>
              <a:rPr lang="en-US" sz="2000" dirty="0" err="1"/>
              <a:t>Mentha</a:t>
            </a:r>
            <a:r>
              <a:rPr lang="en-US" sz="2000" dirty="0"/>
              <a:t> Oil, </a:t>
            </a:r>
            <a:r>
              <a:rPr lang="en-US" sz="2000" dirty="0" err="1"/>
              <a:t>Castorseed</a:t>
            </a:r>
            <a:r>
              <a:rPr lang="en-US" sz="2000" dirty="0"/>
              <a:t>, RBD </a:t>
            </a:r>
            <a:r>
              <a:rPr lang="en-US" sz="2000" dirty="0" err="1"/>
              <a:t>Palmolien</a:t>
            </a:r>
            <a:r>
              <a:rPr lang="en-US" sz="2000" dirty="0"/>
              <a:t>, Black Pepper.</a:t>
            </a:r>
          </a:p>
          <a:p>
            <a:r>
              <a:rPr lang="en-US" sz="2000" dirty="0"/>
              <a:t>Energy - Brent Crude Oil, Crude Oil, Crude Oil Mini, Natural Gas.</a:t>
            </a:r>
          </a:p>
          <a:p>
            <a:pPr marL="285750" indent="-285750"/>
            <a:endParaRPr lang="en-US" sz="2000" dirty="0"/>
          </a:p>
        </p:txBody>
      </p:sp>
      <p:pic>
        <p:nvPicPr>
          <p:cNvPr id="15362" name="Picture 2" descr="MCX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372" y="362557"/>
            <a:ext cx="20955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1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KEY INDICES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27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343" t="50513" r="23532" b="22061"/>
          <a:stretch/>
        </p:blipFill>
        <p:spPr>
          <a:xfrm>
            <a:off x="285800" y="1569492"/>
            <a:ext cx="11737072" cy="334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910" t="18797" r="42308" b="21316"/>
          <a:stretch/>
        </p:blipFill>
        <p:spPr>
          <a:xfrm>
            <a:off x="150124" y="341194"/>
            <a:ext cx="9089410" cy="654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2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0" y="1554480"/>
            <a:ext cx="704088" cy="4715691"/>
            <a:chOff x="0" y="1554480"/>
            <a:chExt cx="699423" cy="4715691"/>
          </a:xfrm>
        </p:grpSpPr>
        <p:sp>
          <p:nvSpPr>
            <p:cNvPr id="10" name="Rectangle 9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1</a:t>
              </a:r>
              <a:endParaRPr lang="en-US" sz="28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06252" y="1554480"/>
            <a:ext cx="704088" cy="4715691"/>
            <a:chOff x="0" y="1554480"/>
            <a:chExt cx="699423" cy="4715691"/>
          </a:xfrm>
        </p:grpSpPr>
        <p:sp>
          <p:nvSpPr>
            <p:cNvPr id="23" name="Rectangle 22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3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-784505" y="3951447"/>
            <a:ext cx="227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EVOLUTION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06829" y="1554480"/>
            <a:ext cx="699423" cy="4715691"/>
            <a:chOff x="10093731" y="1554480"/>
            <a:chExt cx="699423" cy="4715691"/>
          </a:xfrm>
        </p:grpSpPr>
        <p:grpSp>
          <p:nvGrpSpPr>
            <p:cNvPr id="18" name="Group 17"/>
            <p:cNvGrpSpPr/>
            <p:nvPr/>
          </p:nvGrpSpPr>
          <p:grpSpPr>
            <a:xfrm>
              <a:off x="10093731" y="1554480"/>
              <a:ext cx="699423" cy="4715691"/>
              <a:chOff x="0" y="1554480"/>
              <a:chExt cx="699423" cy="4715691"/>
            </a:xfrm>
            <a:solidFill>
              <a:schemeClr val="bg1">
                <a:lumMod val="85000"/>
              </a:schemeClr>
            </a:solidFill>
          </p:grpSpPr>
          <p:sp>
            <p:nvSpPr>
              <p:cNvPr id="19" name="Rectangle 18"/>
              <p:cNvSpPr/>
              <p:nvPr/>
            </p:nvSpPr>
            <p:spPr>
              <a:xfrm>
                <a:off x="0" y="1554480"/>
                <a:ext cx="699423" cy="471569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0" y="1554480"/>
                <a:ext cx="699423" cy="93676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2</a:t>
                </a:r>
                <a:endParaRPr lang="en-US" dirty="0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 rot="16200000">
              <a:off x="9083006" y="3951447"/>
              <a:ext cx="27301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tx2"/>
                  </a:solidFill>
                </a:rPr>
                <a:t>PARTICIPANTS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05675" y="1554480"/>
            <a:ext cx="10086325" cy="4715691"/>
            <a:chOff x="11492577" y="1554480"/>
            <a:chExt cx="699423" cy="4715691"/>
          </a:xfrm>
        </p:grpSpPr>
        <p:grpSp>
          <p:nvGrpSpPr>
            <p:cNvPr id="25" name="Group 24"/>
            <p:cNvGrpSpPr/>
            <p:nvPr/>
          </p:nvGrpSpPr>
          <p:grpSpPr>
            <a:xfrm>
              <a:off x="11492577" y="1554480"/>
              <a:ext cx="699423" cy="4715691"/>
              <a:chOff x="0" y="1554480"/>
              <a:chExt cx="699423" cy="4715691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1554480"/>
                <a:ext cx="699423" cy="471569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0" y="1554480"/>
                <a:ext cx="699423" cy="93676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4</a:t>
                </a:r>
                <a:endParaRPr lang="en-US" dirty="0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11502701" y="2595604"/>
              <a:ext cx="4391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tx2"/>
                  </a:solidFill>
                </a:rPr>
                <a:t>INDEX CONSTRUCTION</a:t>
              </a:r>
              <a:endParaRPr lang="en-US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 rot="16200000">
            <a:off x="521948" y="3825024"/>
            <a:ext cx="247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STRUCTURE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51672" y="3284737"/>
            <a:ext cx="9414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PRICE-WEIGHTED INDEX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MARKET CAPITALISATION WEIGHTED INDEX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FLOAT ADJUSTED MARKET CAPITALISATION WEIGHTED INDEX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EQUAL WEIGHTING INDEX</a:t>
            </a:r>
          </a:p>
        </p:txBody>
      </p:sp>
    </p:spTree>
    <p:extLst>
      <p:ext uri="{BB962C8B-B14F-4D97-AF65-F5344CB8AC3E}">
        <p14:creationId xmlns:p14="http://schemas.microsoft.com/office/powerpoint/2010/main" val="12802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0" y="1554480"/>
            <a:ext cx="10093730" cy="4715691"/>
            <a:chOff x="0" y="1554480"/>
            <a:chExt cx="699423" cy="4715691"/>
          </a:xfrm>
        </p:grpSpPr>
        <p:sp>
          <p:nvSpPr>
            <p:cNvPr id="10" name="Rectangle 9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1</a:t>
              </a:r>
              <a:endParaRPr lang="en-US" sz="28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093731" y="1554480"/>
            <a:ext cx="699423" cy="4715691"/>
            <a:chOff x="0" y="1554480"/>
            <a:chExt cx="699423" cy="4715691"/>
          </a:xfrm>
          <a:solidFill>
            <a:schemeClr val="bg1">
              <a:lumMod val="85000"/>
            </a:schemeClr>
          </a:solidFill>
        </p:grpSpPr>
        <p:sp>
          <p:nvSpPr>
            <p:cNvPr id="19" name="Rectangle 18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2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93154" y="1554480"/>
            <a:ext cx="699423" cy="4715691"/>
            <a:chOff x="0" y="1554480"/>
            <a:chExt cx="699423" cy="4715691"/>
          </a:xfrm>
        </p:grpSpPr>
        <p:sp>
          <p:nvSpPr>
            <p:cNvPr id="23" name="Rectangle 22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3</a:t>
              </a:r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492577" y="1554480"/>
            <a:ext cx="699423" cy="4715691"/>
            <a:chOff x="0" y="1554480"/>
            <a:chExt cx="699423" cy="4715691"/>
          </a:xfrm>
        </p:grpSpPr>
        <p:sp>
          <p:nvSpPr>
            <p:cNvPr id="26" name="Rectangle 25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4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51740" y="2586378"/>
            <a:ext cx="6606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EVOLUTION OF CAPITAL MARKETS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9083006" y="3951447"/>
            <a:ext cx="2730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PARTICIPANTS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9782429" y="3737503"/>
            <a:ext cx="2730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STRUCTURE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9479809" y="3635327"/>
            <a:ext cx="47156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2"/>
                </a:solidFill>
              </a:rPr>
              <a:t>INDEX CONSTRUCTION</a:t>
            </a:r>
            <a:endParaRPr lang="en-US" sz="3000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1740" y="3171153"/>
            <a:ext cx="6606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WHAT ARE CAPITAL MARKETS?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HISTORY OF CAPITAL MARKETS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TYPES OF MARKETS</a:t>
            </a:r>
          </a:p>
        </p:txBody>
      </p:sp>
    </p:spTree>
    <p:extLst>
      <p:ext uri="{BB962C8B-B14F-4D97-AF65-F5344CB8AC3E}">
        <p14:creationId xmlns:p14="http://schemas.microsoft.com/office/powerpoint/2010/main" val="4602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9" descr="cityscape">
            <a:extLst>
              <a:ext uri="{FF2B5EF4-FFF2-40B4-BE49-F238E27FC236}">
                <a16:creationId xmlns:a16="http://schemas.microsoft.com/office/drawing/2014/main" id="{63493B9E-F6F8-4C0F-9706-CA547A8B2B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" b="39"/>
          <a:stretch>
            <a:fillRect/>
          </a:stretch>
        </p:blipFill>
        <p:spPr/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Vinit.Sanghvi@Hotmail.com	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FDFFBF-E125-47CF-AAE0-ACC45013CE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+91-9503337108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10731182" cy="1325563"/>
          </a:xfrm>
        </p:spPr>
        <p:txBody>
          <a:bodyPr/>
          <a:lstStyle/>
          <a:p>
            <a:r>
              <a:rPr lang="en-US" dirty="0" smtClean="0"/>
              <a:t>Capital markets and CIRCULAR FLOW OF MONEY</a:t>
            </a:r>
            <a:endParaRPr lang="en-US" dirty="0"/>
          </a:p>
        </p:txBody>
      </p:sp>
      <p:pic>
        <p:nvPicPr>
          <p:cNvPr id="15" name="Picture 4" descr="Image result for circular flow model"/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t="14463" r="11850" b="8475"/>
          <a:stretch/>
        </p:blipFill>
        <p:spPr bwMode="auto">
          <a:xfrm>
            <a:off x="515938" y="1541417"/>
            <a:ext cx="7504656" cy="531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216536" y="1825158"/>
            <a:ext cx="3975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Saver  	         Borrower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Optimum allocation of Capital      </a:t>
            </a:r>
            <a:endParaRPr lang="en-US" sz="20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9353006" y="2338722"/>
            <a:ext cx="11495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23760" y="600891"/>
            <a:ext cx="4968240" cy="5473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5</a:t>
            </a:fld>
            <a:endParaRPr lang="en-US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72CB9A-11DA-403F-8A2C-8ACABB9E55E3}"/>
              </a:ext>
            </a:extLst>
          </p:cNvPr>
          <p:cNvCxnSpPr/>
          <p:nvPr/>
        </p:nvCxnSpPr>
        <p:spPr>
          <a:xfrm>
            <a:off x="6175088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87360-F24A-47BA-928F-2F0179FA8620}"/>
              </a:ext>
            </a:extLst>
          </p:cNvPr>
          <p:cNvCxnSpPr/>
          <p:nvPr/>
        </p:nvCxnSpPr>
        <p:spPr>
          <a:xfrm>
            <a:off x="8413015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346D99-21A2-4F27-AB30-6BF25A60C3AC}"/>
              </a:ext>
            </a:extLst>
          </p:cNvPr>
          <p:cNvCxnSpPr>
            <a:cxnSpLocks/>
          </p:cNvCxnSpPr>
          <p:nvPr/>
        </p:nvCxnSpPr>
        <p:spPr>
          <a:xfrm>
            <a:off x="10665885" y="3995319"/>
            <a:ext cx="153851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2DD698-41EA-44B3-A338-53428D7D5050}"/>
              </a:ext>
            </a:extLst>
          </p:cNvPr>
          <p:cNvCxnSpPr/>
          <p:nvPr/>
        </p:nvCxnSpPr>
        <p:spPr>
          <a:xfrm>
            <a:off x="3911339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41C71E-E08E-4C35-AF33-12A46FFB4E28}"/>
              </a:ext>
            </a:extLst>
          </p:cNvPr>
          <p:cNvCxnSpPr/>
          <p:nvPr/>
        </p:nvCxnSpPr>
        <p:spPr>
          <a:xfrm>
            <a:off x="1657906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15059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B54977-33F8-4105-824C-3D0C493D5B00}"/>
              </a:ext>
            </a:extLst>
          </p:cNvPr>
          <p:cNvCxnSpPr>
            <a:cxnSpLocks/>
          </p:cNvCxnSpPr>
          <p:nvPr/>
        </p:nvCxnSpPr>
        <p:spPr>
          <a:xfrm>
            <a:off x="0" y="3995319"/>
            <a:ext cx="153851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1514928" y="3900069"/>
            <a:ext cx="190500" cy="1905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1395865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126299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8353AA-1A28-4FAD-AF44-130B899BAAE4}"/>
              </a:ext>
            </a:extLst>
          </p:cNvPr>
          <p:cNvCxnSpPr>
            <a:cxnSpLocks/>
          </p:cNvCxnSpPr>
          <p:nvPr/>
        </p:nvCxnSpPr>
        <p:spPr>
          <a:xfrm flipV="1">
            <a:off x="1610179" y="4342505"/>
            <a:ext cx="0" cy="1033387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1548058" y="5350759"/>
            <a:ext cx="124240" cy="1242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259240" y="2961830"/>
            <a:ext cx="2670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1870-1900</a:t>
            </a:r>
            <a:endParaRPr lang="en-US" sz="3600" dirty="0">
              <a:solidFill>
                <a:schemeClr val="tx2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3F98E-5FFF-4701-A99F-87B202C66033}"/>
              </a:ext>
            </a:extLst>
          </p:cNvPr>
          <p:cNvSpPr txBox="1"/>
          <p:nvPr/>
        </p:nvSpPr>
        <p:spPr>
          <a:xfrm>
            <a:off x="547906" y="5602985"/>
            <a:ext cx="3647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Establishment of Native Shares and Stock Brokers’ Association in Bombay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Ahmedabad Shares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and Stock Brokers’ </a:t>
            </a: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Association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3389075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3753406" y="3900069"/>
            <a:ext cx="190500" cy="1905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3634343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3501471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82AF7D-7FF0-494C-891D-C601C69FAD64}"/>
              </a:ext>
            </a:extLst>
          </p:cNvPr>
          <p:cNvCxnSpPr>
            <a:cxnSpLocks/>
          </p:cNvCxnSpPr>
          <p:nvPr/>
        </p:nvCxnSpPr>
        <p:spPr>
          <a:xfrm flipV="1">
            <a:off x="3848657" y="2614747"/>
            <a:ext cx="0" cy="1033387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3786536" y="2568391"/>
            <a:ext cx="124240" cy="1242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2331962" y="4382611"/>
            <a:ext cx="2850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1901-1930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EA27D8-0CF3-496D-AD7D-2076231DE52C}"/>
              </a:ext>
            </a:extLst>
          </p:cNvPr>
          <p:cNvSpPr txBox="1"/>
          <p:nvPr/>
        </p:nvSpPr>
        <p:spPr>
          <a:xfrm>
            <a:off x="2072724" y="1803276"/>
            <a:ext cx="41127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The Calcutta Stock Exchange Association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1927 – BSE got recognized under Bombay Securities Contracts Control Act, 1925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564250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006839" y="3900069"/>
            <a:ext cx="190500" cy="1905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5887776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5754904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49CDC4-E9AD-4789-BEA6-BFF07A73111B}"/>
              </a:ext>
            </a:extLst>
          </p:cNvPr>
          <p:cNvCxnSpPr>
            <a:cxnSpLocks/>
          </p:cNvCxnSpPr>
          <p:nvPr/>
        </p:nvCxnSpPr>
        <p:spPr>
          <a:xfrm flipV="1">
            <a:off x="6102090" y="4342505"/>
            <a:ext cx="0" cy="1033387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039969" y="5350759"/>
            <a:ext cx="124240" cy="1242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E7D141-E60D-4B00-AA4B-1F588212DCAD}"/>
              </a:ext>
            </a:extLst>
          </p:cNvPr>
          <p:cNvSpPr txBox="1"/>
          <p:nvPr/>
        </p:nvSpPr>
        <p:spPr>
          <a:xfrm>
            <a:off x="4465607" y="2961830"/>
            <a:ext cx="3155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1931-1947</a:t>
            </a:r>
            <a:endParaRPr lang="en-US" sz="36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5C5A36-EC92-462F-BB70-6A797D63B1DD}"/>
              </a:ext>
            </a:extLst>
          </p:cNvPr>
          <p:cNvSpPr txBox="1"/>
          <p:nvPr/>
        </p:nvSpPr>
        <p:spPr>
          <a:xfrm>
            <a:off x="4857931" y="5602985"/>
            <a:ext cx="33829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Establishment of RBI under RBI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Several Stock Exchanges established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790625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8270588" y="3900069"/>
            <a:ext cx="190500" cy="1905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151525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01865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5E6C7CE-0DCB-4A82-B08E-519AC3270B85}"/>
              </a:ext>
            </a:extLst>
          </p:cNvPr>
          <p:cNvCxnSpPr>
            <a:cxnSpLocks/>
          </p:cNvCxnSpPr>
          <p:nvPr/>
        </p:nvCxnSpPr>
        <p:spPr>
          <a:xfrm flipV="1">
            <a:off x="8365839" y="2614747"/>
            <a:ext cx="0" cy="1033387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8303718" y="2568391"/>
            <a:ext cx="124240" cy="1242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F62DC2-C651-4B22-B4CB-1846861868F6}"/>
              </a:ext>
            </a:extLst>
          </p:cNvPr>
          <p:cNvSpPr txBox="1"/>
          <p:nvPr/>
        </p:nvSpPr>
        <p:spPr>
          <a:xfrm>
            <a:off x="6764181" y="4382611"/>
            <a:ext cx="2920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1948 -1976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337E62-7F21-4CD3-9B0D-507A64DF7728}"/>
              </a:ext>
            </a:extLst>
          </p:cNvPr>
          <p:cNvSpPr txBox="1"/>
          <p:nvPr/>
        </p:nvSpPr>
        <p:spPr>
          <a:xfrm>
            <a:off x="7217704" y="1926108"/>
            <a:ext cx="3201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Establishments of FI and SFC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1955 – SBI established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FC85B459-7BA2-4C61-9178-E1CE5EFAEC56}"/>
              </a:ext>
            </a:extLst>
          </p:cNvPr>
          <p:cNvSpPr/>
          <p:nvPr/>
        </p:nvSpPr>
        <p:spPr>
          <a:xfrm>
            <a:off x="10144184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A6EEA54-5314-432F-B5DF-B223248AB8AA}"/>
              </a:ext>
            </a:extLst>
          </p:cNvPr>
          <p:cNvSpPr/>
          <p:nvPr/>
        </p:nvSpPr>
        <p:spPr>
          <a:xfrm>
            <a:off x="10508515" y="3900069"/>
            <a:ext cx="190500" cy="1905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ircle: Hollow 55">
            <a:extLst>
              <a:ext uri="{FF2B5EF4-FFF2-40B4-BE49-F238E27FC236}">
                <a16:creationId xmlns:a16="http://schemas.microsoft.com/office/drawing/2014/main" id="{0C983C23-7914-456E-AA37-90FEEBD851C0}"/>
              </a:ext>
            </a:extLst>
          </p:cNvPr>
          <p:cNvSpPr/>
          <p:nvPr/>
        </p:nvSpPr>
        <p:spPr>
          <a:xfrm>
            <a:off x="10389452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ircle: Hollow 56">
            <a:extLst>
              <a:ext uri="{FF2B5EF4-FFF2-40B4-BE49-F238E27FC236}">
                <a16:creationId xmlns:a16="http://schemas.microsoft.com/office/drawing/2014/main" id="{CD810234-B3DF-4AE8-B7F5-9B91C3FEE8A3}"/>
              </a:ext>
            </a:extLst>
          </p:cNvPr>
          <p:cNvSpPr/>
          <p:nvPr/>
        </p:nvSpPr>
        <p:spPr>
          <a:xfrm>
            <a:off x="10256580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61A79A1-830D-43A5-991E-41089FE309F5}"/>
              </a:ext>
            </a:extLst>
          </p:cNvPr>
          <p:cNvCxnSpPr>
            <a:cxnSpLocks/>
          </p:cNvCxnSpPr>
          <p:nvPr/>
        </p:nvCxnSpPr>
        <p:spPr>
          <a:xfrm flipV="1">
            <a:off x="10603766" y="4342505"/>
            <a:ext cx="0" cy="1033387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91D217BA-6735-41FC-ADDE-ADA84BF5E891}"/>
              </a:ext>
            </a:extLst>
          </p:cNvPr>
          <p:cNvSpPr/>
          <p:nvPr/>
        </p:nvSpPr>
        <p:spPr>
          <a:xfrm>
            <a:off x="10541645" y="5350759"/>
            <a:ext cx="124240" cy="124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93BBA26-6FB6-4EDA-AE7C-332D388F6619}"/>
              </a:ext>
            </a:extLst>
          </p:cNvPr>
          <p:cNvSpPr txBox="1"/>
          <p:nvPr/>
        </p:nvSpPr>
        <p:spPr>
          <a:xfrm>
            <a:off x="9846072" y="2961830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1977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710CEB2-4E11-44C6-A201-5DCB3EA9A265}"/>
              </a:ext>
            </a:extLst>
          </p:cNvPr>
          <p:cNvSpPr txBox="1"/>
          <p:nvPr/>
        </p:nvSpPr>
        <p:spPr>
          <a:xfrm>
            <a:off x="9541493" y="5602985"/>
            <a:ext cx="26505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DHIRUBHAI AMBANI ENTERS CAPITAL MARKETS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CE23E97-80CA-4DCE-905B-0371552128FB}"/>
              </a:ext>
            </a:extLst>
          </p:cNvPr>
          <p:cNvCxnSpPr>
            <a:cxnSpLocks/>
          </p:cNvCxnSpPr>
          <p:nvPr/>
        </p:nvCxnSpPr>
        <p:spPr>
          <a:xfrm>
            <a:off x="651657" y="6583245"/>
            <a:ext cx="2048865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6AF9195-D1C7-4EAB-9766-CBBD5AC04E3E}"/>
              </a:ext>
            </a:extLst>
          </p:cNvPr>
          <p:cNvCxnSpPr>
            <a:cxnSpLocks/>
          </p:cNvCxnSpPr>
          <p:nvPr/>
        </p:nvCxnSpPr>
        <p:spPr>
          <a:xfrm>
            <a:off x="5131605" y="6471688"/>
            <a:ext cx="2048865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FD0854-B613-4503-8F9F-7EBA21977DB6}"/>
              </a:ext>
            </a:extLst>
          </p:cNvPr>
          <p:cNvCxnSpPr>
            <a:cxnSpLocks/>
          </p:cNvCxnSpPr>
          <p:nvPr/>
        </p:nvCxnSpPr>
        <p:spPr>
          <a:xfrm>
            <a:off x="9655100" y="6635459"/>
            <a:ext cx="140824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67D5D77-7183-46A2-913A-91854EB46B5B}"/>
              </a:ext>
            </a:extLst>
          </p:cNvPr>
          <p:cNvCxnSpPr>
            <a:cxnSpLocks/>
          </p:cNvCxnSpPr>
          <p:nvPr/>
        </p:nvCxnSpPr>
        <p:spPr>
          <a:xfrm>
            <a:off x="2180172" y="1712480"/>
            <a:ext cx="204886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FE4C8AC-856E-47A1-86C3-D3143F6DF56B}"/>
              </a:ext>
            </a:extLst>
          </p:cNvPr>
          <p:cNvCxnSpPr>
            <a:cxnSpLocks/>
          </p:cNvCxnSpPr>
          <p:nvPr/>
        </p:nvCxnSpPr>
        <p:spPr>
          <a:xfrm>
            <a:off x="7328027" y="1835312"/>
            <a:ext cx="2048865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C17817C-AF36-4468-94FC-44DCFF825290}"/>
              </a:ext>
            </a:extLst>
          </p:cNvPr>
          <p:cNvSpPr txBox="1"/>
          <p:nvPr/>
        </p:nvSpPr>
        <p:spPr>
          <a:xfrm>
            <a:off x="1262993" y="131812"/>
            <a:ext cx="9555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EVOLUTION OF FINANCIAL MARKETS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347FCAE-CD51-47C1-A0E5-7FE287A79E42}"/>
              </a:ext>
            </a:extLst>
          </p:cNvPr>
          <p:cNvGrpSpPr/>
          <p:nvPr/>
        </p:nvGrpSpPr>
        <p:grpSpPr>
          <a:xfrm>
            <a:off x="5378756" y="878988"/>
            <a:ext cx="1434489" cy="190500"/>
            <a:chOff x="4679586" y="878988"/>
            <a:chExt cx="1434489" cy="1905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57F6F33-D335-4F37-A9F5-23DE49CB0B4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D3A95DB-0E0C-40A8-88F7-9DAC67B156F6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D1EA8C3-D35D-4FB7-8D6B-858B4EE08256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D4B96A9-29AD-4507-B1E8-D12C03BAD2C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0AFA104-D1BD-427D-90C1-6CE47F2C7A56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315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85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5" grpId="0" animBg="1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3" grpId="0" animBg="1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1" grpId="0" animBg="1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23760" y="600891"/>
            <a:ext cx="4968240" cy="5473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6</a:t>
            </a:fld>
            <a:endParaRPr lang="en-US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72CB9A-11DA-403F-8A2C-8ACABB9E55E3}"/>
              </a:ext>
            </a:extLst>
          </p:cNvPr>
          <p:cNvCxnSpPr/>
          <p:nvPr/>
        </p:nvCxnSpPr>
        <p:spPr>
          <a:xfrm>
            <a:off x="6175088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E87360-F24A-47BA-928F-2F0179FA8620}"/>
              </a:ext>
            </a:extLst>
          </p:cNvPr>
          <p:cNvCxnSpPr/>
          <p:nvPr/>
        </p:nvCxnSpPr>
        <p:spPr>
          <a:xfrm>
            <a:off x="8413015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346D99-21A2-4F27-AB30-6BF25A60C3AC}"/>
              </a:ext>
            </a:extLst>
          </p:cNvPr>
          <p:cNvCxnSpPr>
            <a:cxnSpLocks/>
          </p:cNvCxnSpPr>
          <p:nvPr/>
        </p:nvCxnSpPr>
        <p:spPr>
          <a:xfrm>
            <a:off x="10665885" y="3995319"/>
            <a:ext cx="153851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2DD698-41EA-44B3-A338-53428D7D5050}"/>
              </a:ext>
            </a:extLst>
          </p:cNvPr>
          <p:cNvCxnSpPr/>
          <p:nvPr/>
        </p:nvCxnSpPr>
        <p:spPr>
          <a:xfrm>
            <a:off x="3911339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41C71E-E08E-4C35-AF33-12A46FFB4E28}"/>
              </a:ext>
            </a:extLst>
          </p:cNvPr>
          <p:cNvCxnSpPr/>
          <p:nvPr/>
        </p:nvCxnSpPr>
        <p:spPr>
          <a:xfrm>
            <a:off x="1657906" y="3995319"/>
            <a:ext cx="225287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15059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B54977-33F8-4105-824C-3D0C493D5B00}"/>
              </a:ext>
            </a:extLst>
          </p:cNvPr>
          <p:cNvCxnSpPr>
            <a:cxnSpLocks/>
          </p:cNvCxnSpPr>
          <p:nvPr/>
        </p:nvCxnSpPr>
        <p:spPr>
          <a:xfrm>
            <a:off x="-13447" y="3981872"/>
            <a:ext cx="153851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1514928" y="3900069"/>
            <a:ext cx="190500" cy="1905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1395865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126299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8353AA-1A28-4FAD-AF44-130B899BAAE4}"/>
              </a:ext>
            </a:extLst>
          </p:cNvPr>
          <p:cNvCxnSpPr>
            <a:cxnSpLocks/>
          </p:cNvCxnSpPr>
          <p:nvPr/>
        </p:nvCxnSpPr>
        <p:spPr>
          <a:xfrm flipV="1">
            <a:off x="1610179" y="4342505"/>
            <a:ext cx="0" cy="1033387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1548058" y="5350759"/>
            <a:ext cx="124240" cy="1242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191070" y="2961830"/>
            <a:ext cx="2738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1978 -1991</a:t>
            </a:r>
            <a:endParaRPr lang="en-US" sz="3600" dirty="0">
              <a:solidFill>
                <a:schemeClr val="tx2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23F98E-5FFF-4701-A99F-87B202C66033}"/>
              </a:ext>
            </a:extLst>
          </p:cNvPr>
          <p:cNvSpPr txBox="1"/>
          <p:nvPr/>
        </p:nvSpPr>
        <p:spPr>
          <a:xfrm>
            <a:off x="547906" y="5602985"/>
            <a:ext cx="3201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Explosive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Liberalization, Privatization, and Globalization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3389075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3753406" y="3900069"/>
            <a:ext cx="190500" cy="1905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3634343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3501471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82AF7D-7FF0-494C-891D-C601C69FAD64}"/>
              </a:ext>
            </a:extLst>
          </p:cNvPr>
          <p:cNvCxnSpPr>
            <a:cxnSpLocks/>
          </p:cNvCxnSpPr>
          <p:nvPr/>
        </p:nvCxnSpPr>
        <p:spPr>
          <a:xfrm flipV="1">
            <a:off x="3848657" y="2614747"/>
            <a:ext cx="0" cy="1033387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3786536" y="2568391"/>
            <a:ext cx="124240" cy="1242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2480274" y="4382611"/>
            <a:ext cx="2567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1992 -1994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EA27D8-0CF3-496D-AD7D-2076231DE52C}"/>
              </a:ext>
            </a:extLst>
          </p:cNvPr>
          <p:cNvSpPr txBox="1"/>
          <p:nvPr/>
        </p:nvSpPr>
        <p:spPr>
          <a:xfrm>
            <a:off x="2700522" y="1803276"/>
            <a:ext cx="3401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SEBI Act and Incorporation of 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Harshad</a:t>
            </a: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Mehta Scam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Shift to Electronic Trading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564250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006839" y="3900069"/>
            <a:ext cx="190500" cy="1905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5887776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5754904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49CDC4-E9AD-4789-BEA6-BFF07A73111B}"/>
              </a:ext>
            </a:extLst>
          </p:cNvPr>
          <p:cNvCxnSpPr>
            <a:cxnSpLocks/>
          </p:cNvCxnSpPr>
          <p:nvPr/>
        </p:nvCxnSpPr>
        <p:spPr>
          <a:xfrm flipV="1">
            <a:off x="6102090" y="4342505"/>
            <a:ext cx="0" cy="1033387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039969" y="5350759"/>
            <a:ext cx="124240" cy="1242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E7D141-E60D-4B00-AA4B-1F588212DCAD}"/>
              </a:ext>
            </a:extLst>
          </p:cNvPr>
          <p:cNvSpPr txBox="1"/>
          <p:nvPr/>
        </p:nvSpPr>
        <p:spPr>
          <a:xfrm>
            <a:off x="5344396" y="2961830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2000</a:t>
            </a:r>
            <a:endParaRPr lang="en-US" sz="36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5C5A36-EC92-462F-BB70-6A797D63B1DD}"/>
              </a:ext>
            </a:extLst>
          </p:cNvPr>
          <p:cNvSpPr txBox="1"/>
          <p:nvPr/>
        </p:nvSpPr>
        <p:spPr>
          <a:xfrm>
            <a:off x="5039817" y="5602985"/>
            <a:ext cx="3201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Dot.com Bubble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Ketan</a:t>
            </a: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 Parekh Scam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Derivatives Trading Launched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790625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8270588" y="3900069"/>
            <a:ext cx="190500" cy="1905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151525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01865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5E6C7CE-0DCB-4A82-B08E-519AC3270B85}"/>
              </a:ext>
            </a:extLst>
          </p:cNvPr>
          <p:cNvCxnSpPr>
            <a:cxnSpLocks/>
          </p:cNvCxnSpPr>
          <p:nvPr/>
        </p:nvCxnSpPr>
        <p:spPr>
          <a:xfrm flipV="1">
            <a:off x="8365839" y="2614747"/>
            <a:ext cx="0" cy="1033387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8303718" y="2568391"/>
            <a:ext cx="124240" cy="1242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F62DC2-C651-4B22-B4CB-1846861868F6}"/>
              </a:ext>
            </a:extLst>
          </p:cNvPr>
          <p:cNvSpPr txBox="1"/>
          <p:nvPr/>
        </p:nvSpPr>
        <p:spPr>
          <a:xfrm>
            <a:off x="7040201" y="4382611"/>
            <a:ext cx="244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2001-2007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337E62-7F21-4CD3-9B0D-507A64DF7728}"/>
              </a:ext>
            </a:extLst>
          </p:cNvPr>
          <p:cNvSpPr txBox="1"/>
          <p:nvPr/>
        </p:nvSpPr>
        <p:spPr>
          <a:xfrm>
            <a:off x="6820726" y="1775980"/>
            <a:ext cx="42426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9/11 Terrorist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Corporate Frauds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A young Indian warned of Financial Bubble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FC85B459-7BA2-4C61-9178-E1CE5EFAEC56}"/>
              </a:ext>
            </a:extLst>
          </p:cNvPr>
          <p:cNvSpPr/>
          <p:nvPr/>
        </p:nvSpPr>
        <p:spPr>
          <a:xfrm>
            <a:off x="10144184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A6EEA54-5314-432F-B5DF-B223248AB8AA}"/>
              </a:ext>
            </a:extLst>
          </p:cNvPr>
          <p:cNvSpPr/>
          <p:nvPr/>
        </p:nvSpPr>
        <p:spPr>
          <a:xfrm>
            <a:off x="10508515" y="3900069"/>
            <a:ext cx="190500" cy="1905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ircle: Hollow 55">
            <a:extLst>
              <a:ext uri="{FF2B5EF4-FFF2-40B4-BE49-F238E27FC236}">
                <a16:creationId xmlns:a16="http://schemas.microsoft.com/office/drawing/2014/main" id="{0C983C23-7914-456E-AA37-90FEEBD851C0}"/>
              </a:ext>
            </a:extLst>
          </p:cNvPr>
          <p:cNvSpPr/>
          <p:nvPr/>
        </p:nvSpPr>
        <p:spPr>
          <a:xfrm>
            <a:off x="10389452" y="3781006"/>
            <a:ext cx="428626" cy="428626"/>
          </a:xfrm>
          <a:prstGeom prst="donut">
            <a:avLst>
              <a:gd name="adj" fmla="val 528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ircle: Hollow 56">
            <a:extLst>
              <a:ext uri="{FF2B5EF4-FFF2-40B4-BE49-F238E27FC236}">
                <a16:creationId xmlns:a16="http://schemas.microsoft.com/office/drawing/2014/main" id="{CD810234-B3DF-4AE8-B7F5-9B91C3FEE8A3}"/>
              </a:ext>
            </a:extLst>
          </p:cNvPr>
          <p:cNvSpPr/>
          <p:nvPr/>
        </p:nvSpPr>
        <p:spPr>
          <a:xfrm>
            <a:off x="10256580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61A79A1-830D-43A5-991E-41089FE309F5}"/>
              </a:ext>
            </a:extLst>
          </p:cNvPr>
          <p:cNvCxnSpPr>
            <a:cxnSpLocks/>
          </p:cNvCxnSpPr>
          <p:nvPr/>
        </p:nvCxnSpPr>
        <p:spPr>
          <a:xfrm flipV="1">
            <a:off x="10603766" y="4342505"/>
            <a:ext cx="0" cy="1033387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91D217BA-6735-41FC-ADDE-ADA84BF5E891}"/>
              </a:ext>
            </a:extLst>
          </p:cNvPr>
          <p:cNvSpPr/>
          <p:nvPr/>
        </p:nvSpPr>
        <p:spPr>
          <a:xfrm>
            <a:off x="10541645" y="5350759"/>
            <a:ext cx="124240" cy="124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93BBA26-6FB6-4EDA-AE7C-332D388F6619}"/>
              </a:ext>
            </a:extLst>
          </p:cNvPr>
          <p:cNvSpPr txBox="1"/>
          <p:nvPr/>
        </p:nvSpPr>
        <p:spPr>
          <a:xfrm>
            <a:off x="9226708" y="2961830"/>
            <a:ext cx="257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2008 -2009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710CEB2-4E11-44C6-A201-5DCB3EA9A265}"/>
              </a:ext>
            </a:extLst>
          </p:cNvPr>
          <p:cNvSpPr txBox="1"/>
          <p:nvPr/>
        </p:nvSpPr>
        <p:spPr>
          <a:xfrm>
            <a:off x="9226709" y="5602985"/>
            <a:ext cx="2715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GLOBAL FINANCIAL CRISIS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CE23E97-80CA-4DCE-905B-0371552128FB}"/>
              </a:ext>
            </a:extLst>
          </p:cNvPr>
          <p:cNvCxnSpPr>
            <a:cxnSpLocks/>
          </p:cNvCxnSpPr>
          <p:nvPr/>
        </p:nvCxnSpPr>
        <p:spPr>
          <a:xfrm>
            <a:off x="651657" y="6376152"/>
            <a:ext cx="2048865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6AF9195-D1C7-4EAB-9766-CBBD5AC04E3E}"/>
              </a:ext>
            </a:extLst>
          </p:cNvPr>
          <p:cNvCxnSpPr>
            <a:cxnSpLocks/>
          </p:cNvCxnSpPr>
          <p:nvPr/>
        </p:nvCxnSpPr>
        <p:spPr>
          <a:xfrm>
            <a:off x="5131605" y="6376152"/>
            <a:ext cx="2048865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FD0854-B613-4503-8F9F-7EBA21977DB6}"/>
              </a:ext>
            </a:extLst>
          </p:cNvPr>
          <p:cNvCxnSpPr>
            <a:cxnSpLocks/>
          </p:cNvCxnSpPr>
          <p:nvPr/>
        </p:nvCxnSpPr>
        <p:spPr>
          <a:xfrm>
            <a:off x="9586860" y="6321560"/>
            <a:ext cx="2048865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67D5D77-7183-46A2-913A-91854EB46B5B}"/>
              </a:ext>
            </a:extLst>
          </p:cNvPr>
          <p:cNvCxnSpPr>
            <a:cxnSpLocks/>
          </p:cNvCxnSpPr>
          <p:nvPr/>
        </p:nvCxnSpPr>
        <p:spPr>
          <a:xfrm>
            <a:off x="2807969" y="1712480"/>
            <a:ext cx="204886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FE4C8AC-856E-47A1-86C3-D3143F6DF56B}"/>
              </a:ext>
            </a:extLst>
          </p:cNvPr>
          <p:cNvCxnSpPr>
            <a:cxnSpLocks/>
          </p:cNvCxnSpPr>
          <p:nvPr/>
        </p:nvCxnSpPr>
        <p:spPr>
          <a:xfrm>
            <a:off x="6893171" y="1712480"/>
            <a:ext cx="2048865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C17817C-AF36-4468-94FC-44DCFF825290}"/>
              </a:ext>
            </a:extLst>
          </p:cNvPr>
          <p:cNvSpPr txBox="1"/>
          <p:nvPr/>
        </p:nvSpPr>
        <p:spPr>
          <a:xfrm>
            <a:off x="1262993" y="131812"/>
            <a:ext cx="9555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EVOLUTION OF FINANCIAL MARKETS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347FCAE-CD51-47C1-A0E5-7FE287A79E42}"/>
              </a:ext>
            </a:extLst>
          </p:cNvPr>
          <p:cNvGrpSpPr/>
          <p:nvPr/>
        </p:nvGrpSpPr>
        <p:grpSpPr>
          <a:xfrm>
            <a:off x="5378756" y="878988"/>
            <a:ext cx="1434489" cy="190500"/>
            <a:chOff x="4679586" y="878988"/>
            <a:chExt cx="1434489" cy="1905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57F6F33-D335-4F37-A9F5-23DE49CB0B4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D3A95DB-0E0C-40A8-88F7-9DAC67B156F6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D1EA8C3-D35D-4FB7-8D6B-858B4EE08256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D4B96A9-29AD-4507-B1E8-D12C03BAD2C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0AFA104-D1BD-427D-90C1-6CE47F2C7A56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21643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85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7" grpId="0" animBg="1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5" grpId="0" animBg="1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3" grpId="0" animBg="1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1" grpId="0" animBg="1"/>
      <p:bldP spid="52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7223760" y="600891"/>
            <a:ext cx="4968240" cy="5473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noProof="0" smtClean="0"/>
              <a:pPr/>
              <a:t>7</a:t>
            </a:fld>
            <a:endParaRPr lang="en-US" noProof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C17817C-AF36-4468-94FC-44DCFF825290}"/>
              </a:ext>
            </a:extLst>
          </p:cNvPr>
          <p:cNvSpPr txBox="1"/>
          <p:nvPr/>
        </p:nvSpPr>
        <p:spPr>
          <a:xfrm>
            <a:off x="1262993" y="131812"/>
            <a:ext cx="9555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EVOLUTION OF FINANCIAL MARKETS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347FCAE-CD51-47C1-A0E5-7FE287A79E42}"/>
              </a:ext>
            </a:extLst>
          </p:cNvPr>
          <p:cNvGrpSpPr/>
          <p:nvPr/>
        </p:nvGrpSpPr>
        <p:grpSpPr>
          <a:xfrm>
            <a:off x="5378756" y="878988"/>
            <a:ext cx="1434489" cy="190500"/>
            <a:chOff x="4679586" y="878988"/>
            <a:chExt cx="1434489" cy="1905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57F6F33-D335-4F37-A9F5-23DE49CB0B4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D3A95DB-0E0C-40A8-88F7-9DAC67B156F6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D1EA8C3-D35D-4FB7-8D6B-858B4EE08256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D4B96A9-29AD-4507-B1E8-D12C03BAD2C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0AFA104-D1BD-427D-90C1-6CE47F2C7A56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119" t="41745" r="10840" b="14226"/>
          <a:stretch/>
        </p:blipFill>
        <p:spPr>
          <a:xfrm>
            <a:off x="-13652" y="1308778"/>
            <a:ext cx="12205652" cy="51469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855" t="60237" r="76823" b="32860"/>
          <a:stretch/>
        </p:blipFill>
        <p:spPr>
          <a:xfrm>
            <a:off x="259308" y="3985146"/>
            <a:ext cx="1733266" cy="50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042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Capital market DIAGR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6"/>
          <a:stretch/>
        </p:blipFill>
        <p:spPr bwMode="auto">
          <a:xfrm>
            <a:off x="292471" y="1166957"/>
            <a:ext cx="11071225" cy="55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FINANCIAL MARKETS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1587163" y="4905375"/>
            <a:ext cx="604837" cy="606425"/>
          </a:xfrm>
        </p:spPr>
      </p:pic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0" y="1554480"/>
            <a:ext cx="704088" cy="4715691"/>
            <a:chOff x="0" y="1554480"/>
            <a:chExt cx="699423" cy="4715691"/>
          </a:xfrm>
        </p:grpSpPr>
        <p:sp>
          <p:nvSpPr>
            <p:cNvPr id="10" name="Rectangle 9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1</a:t>
              </a:r>
              <a:endParaRPr lang="en-US" sz="28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7123" y="1554480"/>
            <a:ext cx="10096032" cy="4715691"/>
            <a:chOff x="0" y="1554480"/>
            <a:chExt cx="699423" cy="4715691"/>
          </a:xfrm>
          <a:solidFill>
            <a:schemeClr val="bg1">
              <a:lumMod val="85000"/>
            </a:schemeClr>
          </a:solidFill>
        </p:grpSpPr>
        <p:sp>
          <p:nvSpPr>
            <p:cNvPr id="19" name="Rectangle 18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2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93154" y="1554480"/>
            <a:ext cx="699423" cy="4715691"/>
            <a:chOff x="0" y="1554480"/>
            <a:chExt cx="699423" cy="4715691"/>
          </a:xfrm>
        </p:grpSpPr>
        <p:sp>
          <p:nvSpPr>
            <p:cNvPr id="23" name="Rectangle 22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3</a:t>
              </a:r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492577" y="1554480"/>
            <a:ext cx="699423" cy="4715691"/>
            <a:chOff x="0" y="1554480"/>
            <a:chExt cx="699423" cy="4715691"/>
          </a:xfrm>
        </p:grpSpPr>
        <p:sp>
          <p:nvSpPr>
            <p:cNvPr id="26" name="Rectangle 25"/>
            <p:cNvSpPr/>
            <p:nvPr/>
          </p:nvSpPr>
          <p:spPr>
            <a:xfrm>
              <a:off x="0" y="1554480"/>
              <a:ext cx="699423" cy="47156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0" y="1554480"/>
              <a:ext cx="699423" cy="93676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4</a:t>
              </a:r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-784505" y="3951447"/>
            <a:ext cx="227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EVOLUTION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6173" y="2586381"/>
            <a:ext cx="7115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PARTICIPANTS OF FINANCIAL MARKETS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9782429" y="3737503"/>
            <a:ext cx="2730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STRUCTURE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96172" y="3171153"/>
            <a:ext cx="59618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INTENTION FOR PARTICIPATION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FINANCIAL INTERMEDIARIES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OTHER PARTICIPANTS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9479809" y="3635327"/>
            <a:ext cx="47156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2"/>
                </a:solidFill>
              </a:rPr>
              <a:t>INDEX CONSTRUCTION</a:t>
            </a:r>
            <a:endParaRPr lang="en-US" sz="3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1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076243_Blue spheres presentation_mlw - v2" id="{71EC61E4-1794-403E-8E7B-C50860DCCF06}" vid="{75DB3488-A096-43F0-BEF6-2838BC6A67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C4C685-90A2-4B35-8BD8-67D6E8B35B14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71af3243-3dd4-4a8d-8c0d-dd76da1f02a5"/>
    <ds:schemaRef ds:uri="16c05727-aa75-4e4a-9b5f-8a80a1165891"/>
    <ds:schemaRef ds:uri="http://purl.org/dc/elements/1.1/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B098A77-1CF3-45C4-996C-929A37688E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0DA85F-2485-49EB-85D8-D8511BBD57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presentation</Template>
  <TotalTime>0</TotalTime>
  <Words>926</Words>
  <Application>Microsoft Office PowerPoint</Application>
  <PresentationFormat>Widescreen</PresentationFormat>
  <Paragraphs>281</Paragraphs>
  <Slides>30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Corbel</vt:lpstr>
      <vt:lpstr>Tw Cen MT</vt:lpstr>
      <vt:lpstr>Office Theme</vt:lpstr>
      <vt:lpstr>Financial Markets</vt:lpstr>
      <vt:lpstr>VINIT SANGHVI</vt:lpstr>
      <vt:lpstr>AGENDA</vt:lpstr>
      <vt:lpstr>Capital markets and CIRCULAR FLOW OF MONEY</vt:lpstr>
      <vt:lpstr>PowerPoint Presentation</vt:lpstr>
      <vt:lpstr>PowerPoint Presentation</vt:lpstr>
      <vt:lpstr>PowerPoint Presentation</vt:lpstr>
      <vt:lpstr>TYPES OF FINANCIAL MARKETS</vt:lpstr>
      <vt:lpstr>AGENDA</vt:lpstr>
      <vt:lpstr>INTENTION OF PARTICIPATION</vt:lpstr>
      <vt:lpstr>FINANCIAL INTERMEDIARIES</vt:lpstr>
      <vt:lpstr>FINANCIAL INTERMEDIARIES</vt:lpstr>
      <vt:lpstr>OTHER PARTICIPANTS</vt:lpstr>
      <vt:lpstr>OTHER PARTICIPANTS</vt:lpstr>
      <vt:lpstr>OTHER PARTICIPANTS</vt:lpstr>
      <vt:lpstr>AGENDA</vt:lpstr>
      <vt:lpstr>MARKET TYPES</vt:lpstr>
      <vt:lpstr>PRIMARY MARKETS</vt:lpstr>
      <vt:lpstr>SECONDARY MARKET</vt:lpstr>
      <vt:lpstr>BOMBAY STOCK EXCHANGE (BSE)</vt:lpstr>
      <vt:lpstr>BOMBAY STOCK EXCHANGE (BSE)</vt:lpstr>
      <vt:lpstr>BOMBAY STOCK EXCHANGE (BSE)</vt:lpstr>
      <vt:lpstr>National stock exchange (nse)</vt:lpstr>
      <vt:lpstr>National stock exchange (nse)</vt:lpstr>
      <vt:lpstr>National stock exchange (nse)</vt:lpstr>
      <vt:lpstr>MULTI COMMODITY exchange (MCX)</vt:lpstr>
      <vt:lpstr>OTHER KEY INDICES</vt:lpstr>
      <vt:lpstr>PowerPoint Presentation</vt:lpstr>
      <vt:lpstr>AGENDA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2019-05-05T20:31:00Z</dcterms:created>
  <dcterms:modified xsi:type="dcterms:W3CDTF">2019-05-06T02:38:57Z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