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4"/>
  </p:sldMasterIdLst>
  <p:notesMasterIdLst>
    <p:notesMasterId r:id="rId35"/>
  </p:notesMasterIdLst>
  <p:sldIdLst>
    <p:sldId id="257" r:id="rId5"/>
    <p:sldId id="258" r:id="rId6"/>
    <p:sldId id="271" r:id="rId7"/>
    <p:sldId id="269" r:id="rId8"/>
    <p:sldId id="277" r:id="rId9"/>
    <p:sldId id="278" r:id="rId10"/>
    <p:sldId id="279" r:id="rId11"/>
    <p:sldId id="272" r:id="rId12"/>
    <p:sldId id="281" r:id="rId13"/>
    <p:sldId id="274" r:id="rId14"/>
    <p:sldId id="283" r:id="rId15"/>
    <p:sldId id="284" r:id="rId16"/>
    <p:sldId id="285" r:id="rId17"/>
    <p:sldId id="287" r:id="rId18"/>
    <p:sldId id="286" r:id="rId19"/>
    <p:sldId id="282" r:id="rId20"/>
    <p:sldId id="270" r:id="rId21"/>
    <p:sldId id="288" r:id="rId22"/>
    <p:sldId id="280" r:id="rId23"/>
    <p:sldId id="266" r:id="rId24"/>
    <p:sldId id="290" r:id="rId25"/>
    <p:sldId id="291" r:id="rId26"/>
    <p:sldId id="292" r:id="rId27"/>
    <p:sldId id="294" r:id="rId28"/>
    <p:sldId id="293" r:id="rId29"/>
    <p:sldId id="295" r:id="rId30"/>
    <p:sldId id="296" r:id="rId31"/>
    <p:sldId id="297" r:id="rId32"/>
    <p:sldId id="299" r:id="rId33"/>
    <p:sldId id="276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567A"/>
    <a:srgbClr val="0D1D51"/>
    <a:srgbClr val="0072C7"/>
    <a:srgbClr val="66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87949" autoAdjust="0"/>
  </p:normalViewPr>
  <p:slideViewPr>
    <p:cSldViewPr snapToGrid="0" showGuides="1">
      <p:cViewPr varScale="1">
        <p:scale>
          <a:sx n="70" d="100"/>
          <a:sy n="70" d="100"/>
        </p:scale>
        <p:origin x="660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EFB4FA-E877-413E-B608-88789D806C57}" type="datetimeFigureOut">
              <a:rPr lang="en-IN" smtClean="0"/>
              <a:t>06-05-2019</a:t>
            </a:fld>
            <a:endParaRPr lang="en-IN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36304E-FDE3-4B4F-A3B7-EBE87F3FA5E2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0851386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6304E-FDE3-4B4F-A3B7-EBE87F3FA5E2}" type="slidenum">
              <a:rPr lang="en-IN" smtClean="0"/>
              <a:t>1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9855309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6304E-FDE3-4B4F-A3B7-EBE87F3FA5E2}" type="slidenum">
              <a:rPr lang="en-IN" smtClean="0"/>
              <a:t>13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4946379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6304E-FDE3-4B4F-A3B7-EBE87F3FA5E2}" type="slidenum">
              <a:rPr lang="en-IN" smtClean="0"/>
              <a:t>14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2075267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6304E-FDE3-4B4F-A3B7-EBE87F3FA5E2}" type="slidenum">
              <a:rPr lang="en-IN" smtClean="0"/>
              <a:t>15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0707789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6304E-FDE3-4B4F-A3B7-EBE87F3FA5E2}" type="slidenum">
              <a:rPr lang="en-IN" smtClean="0"/>
              <a:t>16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9636604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6304E-FDE3-4B4F-A3B7-EBE87F3FA5E2}" type="slidenum">
              <a:rPr lang="en-IN" smtClean="0"/>
              <a:t>17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32807893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6304E-FDE3-4B4F-A3B7-EBE87F3FA5E2}" type="slidenum">
              <a:rPr lang="en-IN" smtClean="0"/>
              <a:t>18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376755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6304E-FDE3-4B4F-A3B7-EBE87F3FA5E2}" type="slidenum">
              <a:rPr lang="en-IN" smtClean="0"/>
              <a:t>19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202461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6304E-FDE3-4B4F-A3B7-EBE87F3FA5E2}" type="slidenum">
              <a:rPr lang="en-IN" smtClean="0"/>
              <a:t>29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7778484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6304E-FDE3-4B4F-A3B7-EBE87F3FA5E2}" type="slidenum">
              <a:rPr lang="en-IN" smtClean="0"/>
              <a:t>2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1797957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6304E-FDE3-4B4F-A3B7-EBE87F3FA5E2}" type="slidenum">
              <a:rPr lang="en-IN" smtClean="0"/>
              <a:t>3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8804042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6304E-FDE3-4B4F-A3B7-EBE87F3FA5E2}" type="slidenum">
              <a:rPr lang="en-IN" smtClean="0"/>
              <a:t>4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8513988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6304E-FDE3-4B4F-A3B7-EBE87F3FA5E2}" type="slidenum">
              <a:rPr lang="en-IN" smtClean="0"/>
              <a:t>8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6311569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6304E-FDE3-4B4F-A3B7-EBE87F3FA5E2}" type="slidenum">
              <a:rPr lang="en-IN" smtClean="0"/>
              <a:t>9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3917476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6304E-FDE3-4B4F-A3B7-EBE87F3FA5E2}" type="slidenum">
              <a:rPr lang="en-IN" smtClean="0"/>
              <a:t>10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790594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6304E-FDE3-4B4F-A3B7-EBE87F3FA5E2}" type="slidenum">
              <a:rPr lang="en-IN" smtClean="0"/>
              <a:t>11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9923008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6304E-FDE3-4B4F-A3B7-EBE87F3FA5E2}" type="slidenum">
              <a:rPr lang="en-IN" smtClean="0"/>
              <a:t>12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363265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svg"/><Relationship Id="rId5" Type="http://schemas.openxmlformats.org/officeDocument/2006/relationships/image" Target="../media/image2.png"/><Relationship Id="rId4" Type="http://schemas.openxmlformats.org/officeDocument/2006/relationships/image" Target="../media/image4.sv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6FD49-C258-4333-9422-358C976A341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43650" y="2173288"/>
            <a:ext cx="5143500" cy="2090808"/>
          </a:xfrm>
        </p:spPr>
        <p:txBody>
          <a:bodyPr anchor="b">
            <a:noAutofit/>
          </a:bodyPr>
          <a:lstStyle>
            <a:lvl1pPr algn="l">
              <a:defRPr sz="54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noProof="0"/>
              <a:t>Title comes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758E15-A93D-4FB9-843D-1490E27A15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43650" y="4279971"/>
            <a:ext cx="5143500" cy="503167"/>
          </a:xfrm>
        </p:spPr>
        <p:txBody>
          <a:bodyPr>
            <a:no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 smtClean="0"/>
              <a:t>Click to edit Master subtitle style</a:t>
            </a:r>
            <a:endParaRPr lang="en-US" noProof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CCC559D-0EC3-432C-B397-6897B366D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0812" y="728545"/>
            <a:ext cx="5305661" cy="5305661"/>
          </a:xfrm>
          <a:prstGeom prst="ellipse">
            <a:avLst/>
          </a:prstGeo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DC2055F-AE3F-46BE-B57E-A0F1A86D1C36}"/>
              </a:ext>
            </a:extLst>
          </p:cNvPr>
          <p:cNvGrpSpPr/>
          <p:nvPr userDrawn="1"/>
        </p:nvGrpSpPr>
        <p:grpSpPr>
          <a:xfrm>
            <a:off x="-1728305" y="-2049517"/>
            <a:ext cx="8917229" cy="10769768"/>
            <a:chOff x="11114088" y="2241550"/>
            <a:chExt cx="1905000" cy="2354263"/>
          </a:xfrm>
          <a:solidFill>
            <a:schemeClr val="bg2">
              <a:alpha val="91000"/>
            </a:schemeClr>
          </a:solidFill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C98EF042-A3B8-406D-BC16-153A989F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68E5FAC9-A660-4D7A-AC84-0A7C8CC3B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/>
            </a:p>
          </p:txBody>
        </p:sp>
      </p:grp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19AFA09-F4B1-493D-BCAD-FF30C20CD1AA}"/>
              </a:ext>
            </a:extLst>
          </p:cNvPr>
          <p:cNvCxnSpPr/>
          <p:nvPr userDrawn="1"/>
        </p:nvCxnSpPr>
        <p:spPr>
          <a:xfrm>
            <a:off x="6469778" y="4233582"/>
            <a:ext cx="25323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8496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59758E15-A93D-4FB9-843D-1490E27A151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002130" y="4484691"/>
            <a:ext cx="4540440" cy="503167"/>
          </a:xfrm>
        </p:spPr>
        <p:txBody>
          <a:bodyPr>
            <a:noAutofit/>
          </a:bodyPr>
          <a:lstStyle>
            <a:lvl1pPr marL="0" indent="0" algn="l">
              <a:buNone/>
              <a:defRPr sz="16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email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CCC559D-0EC3-432C-B397-6897B366D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0812" y="728545"/>
            <a:ext cx="5305661" cy="5305661"/>
          </a:xfrm>
          <a:prstGeom prst="ellipse">
            <a:avLst/>
          </a:prstGeo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DC2055F-AE3F-46BE-B57E-A0F1A86D1C36}"/>
              </a:ext>
            </a:extLst>
          </p:cNvPr>
          <p:cNvGrpSpPr/>
          <p:nvPr userDrawn="1"/>
        </p:nvGrpSpPr>
        <p:grpSpPr>
          <a:xfrm>
            <a:off x="-1728305" y="-2049517"/>
            <a:ext cx="8917229" cy="10769768"/>
            <a:chOff x="11114088" y="2241550"/>
            <a:chExt cx="1905000" cy="2354263"/>
          </a:xfrm>
          <a:solidFill>
            <a:schemeClr val="bg2">
              <a:alpha val="91000"/>
            </a:schemeClr>
          </a:solidFill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C98EF042-A3B8-406D-BC16-153A989F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68E5FAC9-A660-4D7A-AC84-0A7C8CC3B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/>
            </a:p>
          </p:txBody>
        </p:sp>
      </p:grp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19AFA09-F4B1-493D-BCAD-FF30C20CD1AA}"/>
              </a:ext>
            </a:extLst>
          </p:cNvPr>
          <p:cNvCxnSpPr/>
          <p:nvPr userDrawn="1"/>
        </p:nvCxnSpPr>
        <p:spPr>
          <a:xfrm>
            <a:off x="6469778" y="4233582"/>
            <a:ext cx="25323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E0FBE0E-A6B0-483E-93DD-5C20DA069DB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02320" y="5012635"/>
            <a:ext cx="4533900" cy="503238"/>
          </a:xfrm>
        </p:spPr>
        <p:txBody>
          <a:bodyPr vert="horz" lIns="91440" tIns="45720" rIns="91440" bIns="45720" rtlCol="0">
            <a:noAutofit/>
          </a:bodyPr>
          <a:lstStyle>
            <a:lvl1pPr marL="0" indent="0">
              <a:buNone/>
              <a:defRPr lang="en-US" sz="1600" b="0" cap="all" baseline="0" dirty="0" smtClean="0"/>
            </a:lvl1pPr>
          </a:lstStyle>
          <a:p>
            <a:pPr marL="228600" lvl="0" indent="-228600"/>
            <a:r>
              <a:rPr lang="en-US" noProof="0"/>
              <a:t>Website url here</a:t>
            </a:r>
          </a:p>
        </p:txBody>
      </p:sp>
      <p:pic>
        <p:nvPicPr>
          <p:cNvPr id="17" name="Graphic 16" descr="Envelope">
            <a:extLst>
              <a:ext uri="{FF2B5EF4-FFF2-40B4-BE49-F238E27FC236}">
                <a16:creationId xmlns:a16="http://schemas.microsoft.com/office/drawing/2014/main" id="{E5B30B87-6C2E-48F1-9026-E4F6BEA1CFE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6541475" y="4452337"/>
            <a:ext cx="387795" cy="387795"/>
          </a:xfrm>
          <a:prstGeom prst="rect">
            <a:avLst/>
          </a:prstGeom>
        </p:spPr>
      </p:pic>
      <p:pic>
        <p:nvPicPr>
          <p:cNvPr id="18" name="Graphic 17" descr="Network">
            <a:extLst>
              <a:ext uri="{FF2B5EF4-FFF2-40B4-BE49-F238E27FC236}">
                <a16:creationId xmlns:a16="http://schemas.microsoft.com/office/drawing/2014/main" id="{2DA3CFE0-4ED8-4345-A158-94E70F463E9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6522084" y="4925640"/>
            <a:ext cx="426575" cy="4265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CE9908F-CF81-43F9-880A-401D0C0FB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9778" y="3429000"/>
            <a:ext cx="5011410" cy="651448"/>
          </a:xfrm>
          <a:noFill/>
        </p:spPr>
        <p:txBody>
          <a:bodyPr wrap="square" rtlCol="0">
            <a:noAutofit/>
          </a:bodyPr>
          <a:lstStyle>
            <a:lvl1pPr>
              <a:defRPr lang="en-US" sz="6000" b="1" cap="all" baseline="0">
                <a:solidFill>
                  <a:schemeClr val="accent1"/>
                </a:solidFill>
                <a:ea typeface="+mn-ea"/>
                <a:cs typeface="+mn-cs"/>
              </a:defRPr>
            </a:lvl1pPr>
          </a:lstStyle>
          <a:p>
            <a:pPr marL="0" lvl="0"/>
            <a:r>
              <a:rPr lang="en-US" noProof="0" smtClean="0"/>
              <a:t>Click to edit Master title style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637136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6299464-ED20-4919-8B3A-2CFAE8DA234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CCC559D-0EC3-432C-B397-6897B366D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0812" y="728545"/>
            <a:ext cx="5305661" cy="5305661"/>
          </a:xfrm>
          <a:prstGeom prst="ellipse">
            <a:avLst/>
          </a:prstGeo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DC2055F-AE3F-46BE-B57E-A0F1A86D1C36}"/>
              </a:ext>
            </a:extLst>
          </p:cNvPr>
          <p:cNvGrpSpPr/>
          <p:nvPr userDrawn="1"/>
        </p:nvGrpSpPr>
        <p:grpSpPr>
          <a:xfrm>
            <a:off x="-1728305" y="-2049517"/>
            <a:ext cx="8917229" cy="10769768"/>
            <a:chOff x="11114088" y="2241550"/>
            <a:chExt cx="1905000" cy="2354263"/>
          </a:xfrm>
          <a:solidFill>
            <a:schemeClr val="bg1">
              <a:alpha val="16000"/>
            </a:schemeClr>
          </a:solidFill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C98EF042-A3B8-406D-BC16-153A989F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68E5FAC9-A660-4D7A-AC84-0A7C8CC3B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/>
            </a:p>
          </p:txBody>
        </p:sp>
      </p:grp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7C312F4-62C2-4903-8C4B-423A8717E481}"/>
              </a:ext>
            </a:extLst>
          </p:cNvPr>
          <p:cNvCxnSpPr/>
          <p:nvPr userDrawn="1"/>
        </p:nvCxnSpPr>
        <p:spPr>
          <a:xfrm>
            <a:off x="6469778" y="4233582"/>
            <a:ext cx="253233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Graphic 18" descr="Envelope">
            <a:extLst>
              <a:ext uri="{FF2B5EF4-FFF2-40B4-BE49-F238E27FC236}">
                <a16:creationId xmlns:a16="http://schemas.microsoft.com/office/drawing/2014/main" id="{A686352B-226C-4579-B831-0DC14EC3895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1475" y="4452337"/>
            <a:ext cx="387795" cy="387795"/>
          </a:xfrm>
          <a:prstGeom prst="rect">
            <a:avLst/>
          </a:prstGeom>
        </p:spPr>
      </p:pic>
      <p:pic>
        <p:nvPicPr>
          <p:cNvPr id="20" name="Graphic 19" descr="Network">
            <a:extLst>
              <a:ext uri="{FF2B5EF4-FFF2-40B4-BE49-F238E27FC236}">
                <a16:creationId xmlns:a16="http://schemas.microsoft.com/office/drawing/2014/main" id="{460C8169-012B-451A-A6C2-6FEC0DC82A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2084" y="4925640"/>
            <a:ext cx="426575" cy="426575"/>
          </a:xfrm>
          <a:prstGeom prst="rect">
            <a:avLst/>
          </a:prstGeom>
        </p:spPr>
      </p:pic>
      <p:sp>
        <p:nvSpPr>
          <p:cNvPr id="21" name="Subtitle 2">
            <a:extLst>
              <a:ext uri="{FF2B5EF4-FFF2-40B4-BE49-F238E27FC236}">
                <a16:creationId xmlns:a16="http://schemas.microsoft.com/office/drawing/2014/main" id="{ADF17BC1-06CE-42EA-A970-31A7ED871AA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002130" y="4484691"/>
            <a:ext cx="4540440" cy="503167"/>
          </a:xfrm>
        </p:spPr>
        <p:txBody>
          <a:bodyPr>
            <a:noAutofit/>
          </a:bodyPr>
          <a:lstStyle>
            <a:lvl1pPr marL="0" indent="0" algn="l">
              <a:buNone/>
              <a:defRPr sz="16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email</a:t>
            </a:r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7035F1B3-4E91-44FF-B4E7-E5D87C7A03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02320" y="5012635"/>
            <a:ext cx="4533900" cy="503238"/>
          </a:xfrm>
        </p:spPr>
        <p:txBody>
          <a:bodyPr vert="horz" lIns="91440" tIns="45720" rIns="91440" bIns="45720" rtlCol="0">
            <a:noAutofit/>
          </a:bodyPr>
          <a:lstStyle>
            <a:lvl1pPr marL="0" indent="0">
              <a:buNone/>
              <a:defRPr lang="en-US" sz="1600" b="0" cap="all" baseline="0" dirty="0" smtClean="0">
                <a:solidFill>
                  <a:schemeClr val="bg1"/>
                </a:solidFill>
              </a:defRPr>
            </a:lvl1pPr>
          </a:lstStyle>
          <a:p>
            <a:pPr marL="228600" lvl="0" indent="-228600"/>
            <a:r>
              <a:rPr lang="en-US" noProof="0"/>
              <a:t>Website url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525B5135-F466-4A63-A42C-3BB2BAA7D2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9778" y="3158641"/>
            <a:ext cx="5011410" cy="921807"/>
          </a:xfrm>
          <a:noFill/>
        </p:spPr>
        <p:txBody>
          <a:bodyPr wrap="square" rtlCol="0">
            <a:noAutofit/>
          </a:bodyPr>
          <a:lstStyle>
            <a:lvl1pPr>
              <a:defRPr lang="en-US" sz="6000" b="1" cap="all" baseline="0" dirty="0">
                <a:solidFill>
                  <a:schemeClr val="bg1"/>
                </a:solidFill>
                <a:ea typeface="+mn-ea"/>
                <a:cs typeface="+mn-cs"/>
              </a:defRPr>
            </a:lvl1pPr>
          </a:lstStyle>
          <a:p>
            <a:pPr marL="0" lvl="0"/>
            <a:r>
              <a:rPr lang="en-US" noProof="0" smtClean="0"/>
              <a:t>Click to edit Master title style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81010702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333">
          <p15:clr>
            <a:srgbClr val="FBAE40"/>
          </p15:clr>
        </p15:guide>
        <p15:guide id="4" pos="362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6299464-ED20-4919-8B3A-2CFAE8DA234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F54E98B-AC75-484D-9121-68498EB888AA}"/>
              </a:ext>
            </a:extLst>
          </p:cNvPr>
          <p:cNvSpPr/>
          <p:nvPr userDrawn="1"/>
        </p:nvSpPr>
        <p:spPr>
          <a:xfrm>
            <a:off x="754010" y="708293"/>
            <a:ext cx="5334029" cy="5334029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56FD49-C258-4333-9422-358C976A341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43650" y="2173288"/>
            <a:ext cx="5143500" cy="2090808"/>
          </a:xfrm>
        </p:spPr>
        <p:txBody>
          <a:bodyPr anchor="b">
            <a:noAutofit/>
          </a:bodyPr>
          <a:lstStyle>
            <a:lvl1pPr algn="l">
              <a:defRPr sz="5400" b="1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noProof="0"/>
              <a:t>Title comes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758E15-A93D-4FB9-843D-1490E27A15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43650" y="4279971"/>
            <a:ext cx="5143500" cy="503167"/>
          </a:xfrm>
        </p:spPr>
        <p:txBody>
          <a:bodyPr>
            <a:noAutofit/>
          </a:bodyPr>
          <a:lstStyle>
            <a:lvl1pPr marL="0" indent="0" algn="l">
              <a:buNone/>
              <a:defRPr sz="18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 smtClean="0"/>
              <a:t>Click to edit Master subtitle style</a:t>
            </a:r>
            <a:endParaRPr lang="en-US" noProof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DC2055F-AE3F-46BE-B57E-A0F1A86D1C36}"/>
              </a:ext>
            </a:extLst>
          </p:cNvPr>
          <p:cNvGrpSpPr/>
          <p:nvPr userDrawn="1"/>
        </p:nvGrpSpPr>
        <p:grpSpPr>
          <a:xfrm>
            <a:off x="-1728305" y="-2049517"/>
            <a:ext cx="8917229" cy="10769768"/>
            <a:chOff x="11114088" y="2241550"/>
            <a:chExt cx="1905000" cy="2354263"/>
          </a:xfrm>
          <a:solidFill>
            <a:schemeClr val="bg1">
              <a:alpha val="16000"/>
            </a:schemeClr>
          </a:solidFill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C98EF042-A3B8-406D-BC16-153A989F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68E5FAC9-A660-4D7A-AC84-0A7C8CC3B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/>
            </a:p>
          </p:txBody>
        </p:sp>
      </p:grp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19AFA09-F4B1-493D-BCAD-FF30C20CD1AA}"/>
              </a:ext>
            </a:extLst>
          </p:cNvPr>
          <p:cNvCxnSpPr/>
          <p:nvPr userDrawn="1"/>
        </p:nvCxnSpPr>
        <p:spPr>
          <a:xfrm>
            <a:off x="6469778" y="4233582"/>
            <a:ext cx="253233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905788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333">
          <p15:clr>
            <a:srgbClr val="FBAE40"/>
          </p15:clr>
        </p15:guide>
        <p15:guide id="4" pos="362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9087E09-D75F-4E26-B01E-A1A09BA2EA7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7A70B7-7ADE-4E0B-B956-363B0B1AA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82563"/>
            <a:ext cx="10515600" cy="940181"/>
          </a:xfrm>
        </p:spPr>
        <p:txBody>
          <a:bodyPr anchor="b">
            <a:noAutofit/>
          </a:bodyPr>
          <a:lstStyle>
            <a:lvl1pPr algn="ctr">
              <a:defRPr sz="4000" b="1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931D2A9-0B92-4197-8802-80424C14EA7E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B74B0-30B9-45C2-9AE6-45D1978AA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/>
          <a:lstStyle>
            <a:lvl1pPr algn="ctr">
              <a:defRPr sz="900">
                <a:solidFill>
                  <a:srgbClr val="2C567A"/>
                </a:solidFill>
                <a:latin typeface="+mn-lt"/>
              </a:defRPr>
            </a:lvl1pPr>
          </a:lstStyle>
          <a:p>
            <a:fld id="{9EC71654-96A5-4280-94F3-931C61A9F92C}" type="slidenum">
              <a:rPr lang="en-US" noProof="0" smtClean="0"/>
              <a:pPr/>
              <a:t>‹#›</a:t>
            </a:fld>
            <a:endParaRPr lang="en-US" noProof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D5251EA-F450-4DD1-995B-DC89513424C8}"/>
              </a:ext>
            </a:extLst>
          </p:cNvPr>
          <p:cNvGrpSpPr/>
          <p:nvPr userDrawn="1"/>
        </p:nvGrpSpPr>
        <p:grpSpPr>
          <a:xfrm rot="16200000">
            <a:off x="1637386" y="1473117"/>
            <a:ext cx="8917229" cy="10769768"/>
            <a:chOff x="-1728305" y="-2049517"/>
            <a:chExt cx="8917229" cy="10769768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4882F4E-E8C8-46FE-A9C8-7B79782767F6}"/>
                </a:ext>
              </a:extLst>
            </p:cNvPr>
            <p:cNvSpPr/>
            <p:nvPr userDrawn="1"/>
          </p:nvSpPr>
          <p:spPr>
            <a:xfrm>
              <a:off x="754010" y="708293"/>
              <a:ext cx="5334029" cy="5334029"/>
            </a:xfrm>
            <a:prstGeom prst="ellipse">
              <a:avLst/>
            </a:prstGeom>
            <a:solidFill>
              <a:schemeClr val="bg1">
                <a:alpha val="1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65CD13B-04FB-40D5-AF62-2F43CF49BA9B}"/>
                </a:ext>
              </a:extLst>
            </p:cNvPr>
            <p:cNvGrpSpPr/>
            <p:nvPr userDrawn="1"/>
          </p:nvGrpSpPr>
          <p:grpSpPr>
            <a:xfrm>
              <a:off x="-1728305" y="-2049517"/>
              <a:ext cx="8917229" cy="10769768"/>
              <a:chOff x="11114088" y="2241550"/>
              <a:chExt cx="1905000" cy="2354263"/>
            </a:xfrm>
            <a:solidFill>
              <a:schemeClr val="bg1">
                <a:alpha val="16000"/>
              </a:schemeClr>
            </a:solidFill>
          </p:grpSpPr>
          <p:sp>
            <p:nvSpPr>
              <p:cNvPr id="19" name="Freeform 5">
                <a:extLst>
                  <a:ext uri="{FF2B5EF4-FFF2-40B4-BE49-F238E27FC236}">
                    <a16:creationId xmlns:a16="http://schemas.microsoft.com/office/drawing/2014/main" id="{01876F8F-C11E-4FB2-8150-1F0602752F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14088" y="2241550"/>
                <a:ext cx="1905000" cy="2354263"/>
              </a:xfrm>
              <a:custGeom>
                <a:avLst/>
                <a:gdLst>
                  <a:gd name="T0" fmla="*/ 0 w 447"/>
                  <a:gd name="T1" fmla="*/ 264 h 553"/>
                  <a:gd name="T2" fmla="*/ 141 w 447"/>
                  <a:gd name="T3" fmla="*/ 48 h 553"/>
                  <a:gd name="T4" fmla="*/ 414 w 447"/>
                  <a:gd name="T5" fmla="*/ 67 h 553"/>
                  <a:gd name="T6" fmla="*/ 438 w 447"/>
                  <a:gd name="T7" fmla="*/ 98 h 553"/>
                  <a:gd name="T8" fmla="*/ 391 w 447"/>
                  <a:gd name="T9" fmla="*/ 111 h 553"/>
                  <a:gd name="T10" fmla="*/ 94 w 447"/>
                  <a:gd name="T11" fmla="*/ 149 h 553"/>
                  <a:gd name="T12" fmla="*/ 107 w 447"/>
                  <a:gd name="T13" fmla="*/ 424 h 553"/>
                  <a:gd name="T14" fmla="*/ 383 w 447"/>
                  <a:gd name="T15" fmla="*/ 453 h 553"/>
                  <a:gd name="T16" fmla="*/ 393 w 447"/>
                  <a:gd name="T17" fmla="*/ 446 h 553"/>
                  <a:gd name="T18" fmla="*/ 433 w 447"/>
                  <a:gd name="T19" fmla="*/ 449 h 553"/>
                  <a:gd name="T20" fmla="*/ 421 w 447"/>
                  <a:gd name="T21" fmla="*/ 485 h 553"/>
                  <a:gd name="T22" fmla="*/ 194 w 447"/>
                  <a:gd name="T23" fmla="*/ 531 h 553"/>
                  <a:gd name="T24" fmla="*/ 0 w 447"/>
                  <a:gd name="T25" fmla="*/ 264 h 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7" h="553">
                    <a:moveTo>
                      <a:pt x="0" y="264"/>
                    </a:moveTo>
                    <a:cubicBezTo>
                      <a:pt x="5" y="176"/>
                      <a:pt x="49" y="96"/>
                      <a:pt x="141" y="48"/>
                    </a:cubicBezTo>
                    <a:cubicBezTo>
                      <a:pt x="235" y="0"/>
                      <a:pt x="327" y="9"/>
                      <a:pt x="414" y="67"/>
                    </a:cubicBezTo>
                    <a:cubicBezTo>
                      <a:pt x="425" y="75"/>
                      <a:pt x="439" y="82"/>
                      <a:pt x="438" y="98"/>
                    </a:cubicBezTo>
                    <a:cubicBezTo>
                      <a:pt x="437" y="120"/>
                      <a:pt x="413" y="127"/>
                      <a:pt x="391" y="111"/>
                    </a:cubicBezTo>
                    <a:cubicBezTo>
                      <a:pt x="294" y="40"/>
                      <a:pt x="166" y="56"/>
                      <a:pt x="94" y="149"/>
                    </a:cubicBezTo>
                    <a:cubicBezTo>
                      <a:pt x="30" y="231"/>
                      <a:pt x="36" y="349"/>
                      <a:pt x="107" y="424"/>
                    </a:cubicBezTo>
                    <a:cubicBezTo>
                      <a:pt x="180" y="502"/>
                      <a:pt x="296" y="514"/>
                      <a:pt x="383" y="453"/>
                    </a:cubicBezTo>
                    <a:cubicBezTo>
                      <a:pt x="386" y="451"/>
                      <a:pt x="390" y="449"/>
                      <a:pt x="393" y="446"/>
                    </a:cubicBezTo>
                    <a:cubicBezTo>
                      <a:pt x="407" y="433"/>
                      <a:pt x="420" y="433"/>
                      <a:pt x="433" y="449"/>
                    </a:cubicBezTo>
                    <a:cubicBezTo>
                      <a:pt x="447" y="467"/>
                      <a:pt x="433" y="477"/>
                      <a:pt x="421" y="485"/>
                    </a:cubicBezTo>
                    <a:cubicBezTo>
                      <a:pt x="353" y="537"/>
                      <a:pt x="277" y="553"/>
                      <a:pt x="194" y="531"/>
                    </a:cubicBezTo>
                    <a:cubicBezTo>
                      <a:pt x="79" y="501"/>
                      <a:pt x="1" y="397"/>
                      <a:pt x="0" y="2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/>
              </a:p>
            </p:txBody>
          </p:sp>
          <p:sp>
            <p:nvSpPr>
              <p:cNvPr id="20" name="Freeform 6">
                <a:extLst>
                  <a:ext uri="{FF2B5EF4-FFF2-40B4-BE49-F238E27FC236}">
                    <a16:creationId xmlns:a16="http://schemas.microsoft.com/office/drawing/2014/main" id="{08A1D05F-5F61-4156-8C83-1A002AA1E8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12538" y="2590800"/>
                <a:ext cx="835025" cy="1673225"/>
              </a:xfrm>
              <a:custGeom>
                <a:avLst/>
                <a:gdLst>
                  <a:gd name="T0" fmla="*/ 0 w 196"/>
                  <a:gd name="T1" fmla="*/ 198 h 393"/>
                  <a:gd name="T2" fmla="*/ 157 w 196"/>
                  <a:gd name="T3" fmla="*/ 8 h 393"/>
                  <a:gd name="T4" fmla="*/ 192 w 196"/>
                  <a:gd name="T5" fmla="*/ 22 h 393"/>
                  <a:gd name="T6" fmla="*/ 167 w 196"/>
                  <a:gd name="T7" fmla="*/ 56 h 393"/>
                  <a:gd name="T8" fmla="*/ 48 w 196"/>
                  <a:gd name="T9" fmla="*/ 198 h 393"/>
                  <a:gd name="T10" fmla="*/ 170 w 196"/>
                  <a:gd name="T11" fmla="*/ 339 h 393"/>
                  <a:gd name="T12" fmla="*/ 193 w 196"/>
                  <a:gd name="T13" fmla="*/ 372 h 393"/>
                  <a:gd name="T14" fmla="*/ 160 w 196"/>
                  <a:gd name="T15" fmla="*/ 387 h 393"/>
                  <a:gd name="T16" fmla="*/ 0 w 196"/>
                  <a:gd name="T17" fmla="*/ 198 h 3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6" h="393">
                    <a:moveTo>
                      <a:pt x="0" y="198"/>
                    </a:moveTo>
                    <a:cubicBezTo>
                      <a:pt x="0" y="103"/>
                      <a:pt x="64" y="26"/>
                      <a:pt x="157" y="8"/>
                    </a:cubicBezTo>
                    <a:cubicBezTo>
                      <a:pt x="171" y="6"/>
                      <a:pt x="188" y="0"/>
                      <a:pt x="192" y="22"/>
                    </a:cubicBezTo>
                    <a:cubicBezTo>
                      <a:pt x="196" y="41"/>
                      <a:pt x="190" y="52"/>
                      <a:pt x="167" y="56"/>
                    </a:cubicBezTo>
                    <a:cubicBezTo>
                      <a:pt x="95" y="70"/>
                      <a:pt x="47" y="129"/>
                      <a:pt x="48" y="198"/>
                    </a:cubicBezTo>
                    <a:cubicBezTo>
                      <a:pt x="48" y="267"/>
                      <a:pt x="97" y="325"/>
                      <a:pt x="170" y="339"/>
                    </a:cubicBezTo>
                    <a:cubicBezTo>
                      <a:pt x="191" y="343"/>
                      <a:pt x="195" y="354"/>
                      <a:pt x="193" y="372"/>
                    </a:cubicBezTo>
                    <a:cubicBezTo>
                      <a:pt x="190" y="393"/>
                      <a:pt x="174" y="389"/>
                      <a:pt x="160" y="387"/>
                    </a:cubicBezTo>
                    <a:cubicBezTo>
                      <a:pt x="70" y="375"/>
                      <a:pt x="0" y="293"/>
                      <a:pt x="0" y="1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/>
              </a:p>
            </p:txBody>
          </p:sp>
        </p:grpSp>
      </p:grp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4D77C47B-CC1E-41DA-9146-5DFD6306549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1153348"/>
            <a:ext cx="10515600" cy="648543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2654412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>
            <a:extLst>
              <a:ext uri="{FF2B5EF4-FFF2-40B4-BE49-F238E27FC236}">
                <a16:creationId xmlns:a16="http://schemas.microsoft.com/office/drawing/2014/main" id="{60E0B501-22AA-4685-BE9B-A267F6F675A7}"/>
              </a:ext>
            </a:extLst>
          </p:cNvPr>
          <p:cNvGrpSpPr/>
          <p:nvPr userDrawn="1"/>
        </p:nvGrpSpPr>
        <p:grpSpPr>
          <a:xfrm rot="8650774" flipH="1" flipV="1">
            <a:off x="7430044" y="-1843126"/>
            <a:ext cx="4436224" cy="5482435"/>
            <a:chOff x="11114088" y="2241550"/>
            <a:chExt cx="1905000" cy="2354263"/>
          </a:xfrm>
          <a:solidFill>
            <a:schemeClr val="bg2">
              <a:alpha val="53000"/>
            </a:schemeClr>
          </a:solidFill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5D0E179E-CA3D-4874-9ACD-F8990F48F4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A9C53936-B93A-4CF6-8766-2FA93ACFEB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/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5776DEA2-5422-4F51-B359-652B71274D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/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>
              <a:solidFill>
                <a:schemeClr val="bg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fld id="{9EC71654-96A5-4280-94F3-931C61A9F92C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1A1F33A2-66F7-4D85-99DD-7B00F265AC6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5938" y="1825625"/>
            <a:ext cx="10837862" cy="4351338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EF788279-D710-447A-9E71-4D1344575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anchor="b">
            <a:noAutofit/>
          </a:bodyPr>
          <a:lstStyle>
            <a:lvl1pPr>
              <a:defRPr sz="3200" b="1" cap="all" baseline="0"/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7897589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C2A6B906-ACDA-40FD-8AC8-0B693AB12796}"/>
              </a:ext>
            </a:extLst>
          </p:cNvPr>
          <p:cNvGrpSpPr/>
          <p:nvPr userDrawn="1"/>
        </p:nvGrpSpPr>
        <p:grpSpPr>
          <a:xfrm rot="8650774" flipH="1" flipV="1">
            <a:off x="7430044" y="-1843126"/>
            <a:ext cx="4436224" cy="5482435"/>
            <a:chOff x="11114088" y="2241550"/>
            <a:chExt cx="1905000" cy="2354263"/>
          </a:xfrm>
          <a:solidFill>
            <a:schemeClr val="bg2">
              <a:alpha val="53000"/>
            </a:schemeClr>
          </a:solidFill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717F7366-5A99-4065-90C2-AE7DF5DD0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/>
            </a:p>
          </p:txBody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90A089CA-63B9-4456-B0B1-17C75EBFB9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/>
            </a:p>
          </p:txBody>
        </p:sp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id="{8D36B2D1-BCFE-43FC-8743-7B7A30E1AD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/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>
              <a:solidFill>
                <a:schemeClr val="bg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fld id="{9EC71654-96A5-4280-94F3-931C61A9F92C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079DA8F4-EDD3-4D62-A90B-8C3C1AFB0083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515938" y="1825625"/>
            <a:ext cx="5503862" cy="4351338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DA0DA994-B4A9-447A-BEBF-3EA31D3755A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19DEF115-82C2-4E9D-A22C-8DA561FB3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anchor="b">
            <a:noAutofit/>
          </a:bodyPr>
          <a:lstStyle>
            <a:lvl1pPr>
              <a:defRPr sz="3200" b="1" cap="all" baseline="0"/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0929342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616F52B4-215E-4237-893C-E22B23804744}"/>
              </a:ext>
            </a:extLst>
          </p:cNvPr>
          <p:cNvGrpSpPr/>
          <p:nvPr userDrawn="1"/>
        </p:nvGrpSpPr>
        <p:grpSpPr>
          <a:xfrm rot="8650774" flipH="1" flipV="1">
            <a:off x="7430044" y="-1843126"/>
            <a:ext cx="4436224" cy="5482435"/>
            <a:chOff x="11114088" y="2241550"/>
            <a:chExt cx="1905000" cy="2354263"/>
          </a:xfrm>
          <a:solidFill>
            <a:schemeClr val="bg2">
              <a:alpha val="53000"/>
            </a:schemeClr>
          </a:solidFill>
        </p:grpSpPr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B7C40C77-B795-4B07-B92D-2E8A566357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/>
            </a:p>
          </p:txBody>
        </p:sp>
        <p:sp>
          <p:nvSpPr>
            <p:cNvPr id="23" name="Freeform 6">
              <a:extLst>
                <a:ext uri="{FF2B5EF4-FFF2-40B4-BE49-F238E27FC236}">
                  <a16:creationId xmlns:a16="http://schemas.microsoft.com/office/drawing/2014/main" id="{6E703A1E-5F10-4BB5-9D52-77CB6F5994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/>
            </a:p>
          </p:txBody>
        </p:sp>
        <p:sp>
          <p:nvSpPr>
            <p:cNvPr id="24" name="Freeform 7">
              <a:extLst>
                <a:ext uri="{FF2B5EF4-FFF2-40B4-BE49-F238E27FC236}">
                  <a16:creationId xmlns:a16="http://schemas.microsoft.com/office/drawing/2014/main" id="{22CEE04C-09CE-41CF-937D-EC2D3C23EC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/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>
              <a:solidFill>
                <a:schemeClr val="bg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fld id="{9EC71654-96A5-4280-94F3-931C61A9F92C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774CF4BA-8DCB-42CF-A2C4-D6AF95EE3F5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1593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7BA8B6E-A28D-4658-8C91-6CA7BD539B8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15938" y="2505075"/>
            <a:ext cx="5157787" cy="3684588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F73B3215-82DB-4DBF-9E77-3AE2308C6920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5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9" name="Content Placeholder 5">
            <a:extLst>
              <a:ext uri="{FF2B5EF4-FFF2-40B4-BE49-F238E27FC236}">
                <a16:creationId xmlns:a16="http://schemas.microsoft.com/office/drawing/2014/main" id="{8DFD34E8-36CC-4FFE-926B-C170208FEDB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AE3770E9-CB74-47B0-8229-91F6F75601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anchor="b">
            <a:noAutofit/>
          </a:bodyPr>
          <a:lstStyle>
            <a:lvl1pPr>
              <a:defRPr sz="3200" b="1" cap="all" baseline="0"/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617946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C57825D7-DD33-4B70-BBBE-D46E7A5352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96000" y="768485"/>
            <a:ext cx="5305662" cy="5305662"/>
          </a:xfrm>
          <a:custGeom>
            <a:avLst/>
            <a:gdLst>
              <a:gd name="connsiteX0" fmla="*/ 2652831 w 5305662"/>
              <a:gd name="connsiteY0" fmla="*/ 0 h 5305662"/>
              <a:gd name="connsiteX1" fmla="*/ 5305662 w 5305662"/>
              <a:gd name="connsiteY1" fmla="*/ 2652831 h 5305662"/>
              <a:gd name="connsiteX2" fmla="*/ 2652831 w 5305662"/>
              <a:gd name="connsiteY2" fmla="*/ 5305662 h 5305662"/>
              <a:gd name="connsiteX3" fmla="*/ 0 w 5305662"/>
              <a:gd name="connsiteY3" fmla="*/ 2652831 h 5305662"/>
              <a:gd name="connsiteX4" fmla="*/ 2652831 w 5305662"/>
              <a:gd name="connsiteY4" fmla="*/ 0 h 5305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05662" h="5305662">
                <a:moveTo>
                  <a:pt x="2652831" y="0"/>
                </a:moveTo>
                <a:cubicBezTo>
                  <a:pt x="4117949" y="0"/>
                  <a:pt x="5305662" y="1187713"/>
                  <a:pt x="5305662" y="2652831"/>
                </a:cubicBezTo>
                <a:cubicBezTo>
                  <a:pt x="5305662" y="4117949"/>
                  <a:pt x="4117949" y="5305662"/>
                  <a:pt x="2652831" y="5305662"/>
                </a:cubicBezTo>
                <a:cubicBezTo>
                  <a:pt x="1187713" y="5305662"/>
                  <a:pt x="0" y="4117949"/>
                  <a:pt x="0" y="2652831"/>
                </a:cubicBezTo>
                <a:cubicBezTo>
                  <a:pt x="0" y="1187713"/>
                  <a:pt x="1187713" y="0"/>
                  <a:pt x="2652831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DC2055F-AE3F-46BE-B57E-A0F1A86D1C36}"/>
              </a:ext>
            </a:extLst>
          </p:cNvPr>
          <p:cNvGrpSpPr/>
          <p:nvPr userDrawn="1"/>
        </p:nvGrpSpPr>
        <p:grpSpPr>
          <a:xfrm flipH="1">
            <a:off x="5400786" y="-2003509"/>
            <a:ext cx="8917229" cy="10769768"/>
            <a:chOff x="11114088" y="2241550"/>
            <a:chExt cx="1905000" cy="2354263"/>
          </a:xfrm>
          <a:solidFill>
            <a:schemeClr val="bg2">
              <a:alpha val="91000"/>
            </a:schemeClr>
          </a:solidFill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C98EF042-A3B8-406D-BC16-153A989F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68E5FAC9-A660-4D7A-AC84-0A7C8CC3B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/>
            </a:p>
          </p:txBody>
        </p:sp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19A1397F-1946-4CBE-9EC5-159C3CBC78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C535F2AB-153E-44A9-97BE-00553BEC177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071857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9F866E5C-B8AA-4805-B232-831BA01AAF16}"/>
              </a:ext>
            </a:extLst>
          </p:cNvPr>
          <p:cNvGrpSpPr/>
          <p:nvPr userDrawn="1"/>
        </p:nvGrpSpPr>
        <p:grpSpPr>
          <a:xfrm rot="8650774" flipH="1" flipV="1">
            <a:off x="7430044" y="-1843126"/>
            <a:ext cx="4436224" cy="5482435"/>
            <a:chOff x="11114088" y="2241550"/>
            <a:chExt cx="1905000" cy="2354263"/>
          </a:xfrm>
          <a:solidFill>
            <a:schemeClr val="bg2">
              <a:alpha val="53000"/>
            </a:schemeClr>
          </a:solidFill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F98614F0-2DA3-4F29-8CB3-D61424AC85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/>
            </a:p>
          </p:txBody>
        </p:sp>
        <p:sp>
          <p:nvSpPr>
            <p:cNvPr id="22" name="Freeform 6">
              <a:extLst>
                <a:ext uri="{FF2B5EF4-FFF2-40B4-BE49-F238E27FC236}">
                  <a16:creationId xmlns:a16="http://schemas.microsoft.com/office/drawing/2014/main" id="{66D52F08-13EC-4AB4-BB79-89A5395A03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/>
            </a:p>
          </p:txBody>
        </p:sp>
        <p:sp>
          <p:nvSpPr>
            <p:cNvPr id="23" name="Freeform 7">
              <a:extLst>
                <a:ext uri="{FF2B5EF4-FFF2-40B4-BE49-F238E27FC236}">
                  <a16:creationId xmlns:a16="http://schemas.microsoft.com/office/drawing/2014/main" id="{2544236D-8C3A-41EF-9A68-C84A8A7D0F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/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>
              <a:solidFill>
                <a:schemeClr val="bg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fld id="{9EC71654-96A5-4280-94F3-931C61A9F92C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9009D5C6-6206-4291-8037-67DC025F0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BEB643FD-AA85-4A43-8EBD-AFD10DD98793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9001F313-F798-43BE-AFF0-A68C84C3640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25310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6299464-ED20-4919-8B3A-2CFAE8DA234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56FD49-C258-4333-9422-358C976A341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43650" y="2173288"/>
            <a:ext cx="5143500" cy="2090808"/>
          </a:xfrm>
        </p:spPr>
        <p:txBody>
          <a:bodyPr anchor="b">
            <a:noAutofit/>
          </a:bodyPr>
          <a:lstStyle>
            <a:lvl1pPr algn="l">
              <a:defRPr sz="5400" b="1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noProof="0"/>
              <a:t>Title comes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758E15-A93D-4FB9-843D-1490E27A15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43650" y="4279971"/>
            <a:ext cx="5143500" cy="503167"/>
          </a:xfrm>
        </p:spPr>
        <p:txBody>
          <a:bodyPr>
            <a:noAutofit/>
          </a:bodyPr>
          <a:lstStyle>
            <a:lvl1pPr marL="0" indent="0" algn="l">
              <a:buNone/>
              <a:defRPr sz="1800" b="0" cap="none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 smtClean="0"/>
              <a:t>Click to edit Master subtitle style</a:t>
            </a:r>
            <a:endParaRPr lang="en-US" noProof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CCC559D-0EC3-432C-B397-6897B366D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0812" y="728545"/>
            <a:ext cx="5305661" cy="5305661"/>
          </a:xfrm>
          <a:prstGeom prst="ellipse">
            <a:avLst/>
          </a:prstGeo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DC2055F-AE3F-46BE-B57E-A0F1A86D1C36}"/>
              </a:ext>
            </a:extLst>
          </p:cNvPr>
          <p:cNvGrpSpPr/>
          <p:nvPr userDrawn="1"/>
        </p:nvGrpSpPr>
        <p:grpSpPr>
          <a:xfrm>
            <a:off x="-1728305" y="-2049517"/>
            <a:ext cx="8917229" cy="10769768"/>
            <a:chOff x="11114088" y="2241550"/>
            <a:chExt cx="1905000" cy="2354263"/>
          </a:xfrm>
          <a:solidFill>
            <a:schemeClr val="bg1">
              <a:alpha val="16000"/>
            </a:schemeClr>
          </a:solidFill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C98EF042-A3B8-406D-BC16-153A989F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68E5FAC9-A660-4D7A-AC84-0A7C8CC3B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/>
            </a:p>
          </p:txBody>
        </p:sp>
      </p:grpSp>
    </p:spTree>
    <p:extLst>
      <p:ext uri="{BB962C8B-B14F-4D97-AF65-F5344CB8AC3E}">
        <p14:creationId xmlns:p14="http://schemas.microsoft.com/office/powerpoint/2010/main" val="131214083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7333" userDrawn="1">
          <p15:clr>
            <a:srgbClr val="FBAE40"/>
          </p15:clr>
        </p15:guide>
        <p15:guide id="4" pos="36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9087E09-D75F-4E26-B01E-A1A09BA2EA7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7A70B7-7ADE-4E0B-B956-363B0B1AA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82563"/>
            <a:ext cx="10515600" cy="940181"/>
          </a:xfrm>
        </p:spPr>
        <p:txBody>
          <a:bodyPr anchor="b">
            <a:noAutofit/>
          </a:bodyPr>
          <a:lstStyle>
            <a:lvl1pPr algn="ctr">
              <a:defRPr sz="4000" b="1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CB5603-8A62-4D45-B6EF-0D7E2D5FC4F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139388" y="1154832"/>
            <a:ext cx="7900525" cy="764460"/>
          </a:xfrm>
        </p:spPr>
        <p:txBody>
          <a:bodyPr>
            <a:noAutofit/>
          </a:bodyPr>
          <a:lstStyle>
            <a:lvl1pPr marL="0" indent="0" algn="ctr">
              <a:buNone/>
              <a:defRPr sz="18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Dummy Text Comes Here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931D2A9-0B92-4197-8802-80424C14EA7E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B74B0-30B9-45C2-9AE6-45D1978AA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/>
          <a:lstStyle>
            <a:lvl1pPr algn="ctr">
              <a:defRPr sz="900">
                <a:solidFill>
                  <a:srgbClr val="2C567A"/>
                </a:solidFill>
                <a:latin typeface="+mn-lt"/>
              </a:defRPr>
            </a:lvl1pPr>
          </a:lstStyle>
          <a:p>
            <a:fld id="{9EC71654-96A5-4280-94F3-931C61A9F92C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B5A30B6B-EEDB-4142-8138-D50F5A307D7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993041" y="2270376"/>
            <a:ext cx="6206400" cy="4587625"/>
          </a:xfrm>
          <a:custGeom>
            <a:avLst/>
            <a:gdLst>
              <a:gd name="connsiteX0" fmla="*/ 3103200 w 6206400"/>
              <a:gd name="connsiteY0" fmla="*/ 0 h 4587625"/>
              <a:gd name="connsiteX1" fmla="*/ 6206400 w 6206400"/>
              <a:gd name="connsiteY1" fmla="*/ 3103200 h 4587625"/>
              <a:gd name="connsiteX2" fmla="*/ 5831861 w 6206400"/>
              <a:gd name="connsiteY2" fmla="*/ 4582370 h 4587625"/>
              <a:gd name="connsiteX3" fmla="*/ 5828668 w 6206400"/>
              <a:gd name="connsiteY3" fmla="*/ 4587625 h 4587625"/>
              <a:gd name="connsiteX4" fmla="*/ 377733 w 6206400"/>
              <a:gd name="connsiteY4" fmla="*/ 4587625 h 4587625"/>
              <a:gd name="connsiteX5" fmla="*/ 374540 w 6206400"/>
              <a:gd name="connsiteY5" fmla="*/ 4582370 h 4587625"/>
              <a:gd name="connsiteX6" fmla="*/ 0 w 6206400"/>
              <a:gd name="connsiteY6" fmla="*/ 3103200 h 4587625"/>
              <a:gd name="connsiteX7" fmla="*/ 3103200 w 6206400"/>
              <a:gd name="connsiteY7" fmla="*/ 0 h 4587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206400" h="4587625">
                <a:moveTo>
                  <a:pt x="3103200" y="0"/>
                </a:moveTo>
                <a:cubicBezTo>
                  <a:pt x="4817050" y="0"/>
                  <a:pt x="6206400" y="1389350"/>
                  <a:pt x="6206400" y="3103200"/>
                </a:cubicBezTo>
                <a:cubicBezTo>
                  <a:pt x="6206400" y="3638778"/>
                  <a:pt x="6070721" y="4142667"/>
                  <a:pt x="5831861" y="4582370"/>
                </a:cubicBezTo>
                <a:lnTo>
                  <a:pt x="5828668" y="4587625"/>
                </a:lnTo>
                <a:lnTo>
                  <a:pt x="377733" y="4587625"/>
                </a:lnTo>
                <a:lnTo>
                  <a:pt x="374540" y="4582370"/>
                </a:lnTo>
                <a:cubicBezTo>
                  <a:pt x="135679" y="4142667"/>
                  <a:pt x="0" y="3638778"/>
                  <a:pt x="0" y="3103200"/>
                </a:cubicBezTo>
                <a:cubicBezTo>
                  <a:pt x="0" y="1389350"/>
                  <a:pt x="1389350" y="0"/>
                  <a:pt x="3103200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2400"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75049557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38960" y="1825625"/>
            <a:ext cx="4914189" cy="4351338"/>
          </a:xfrm>
        </p:spPr>
        <p:txBody>
          <a:bodyPr lIns="0" tIns="0" rIns="0" bIns="0"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>
              <a:solidFill>
                <a:schemeClr val="bg1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2E17FB3-B5C4-4B3A-A57B-C6493A9D0C66}"/>
              </a:ext>
            </a:extLst>
          </p:cNvPr>
          <p:cNvGrpSpPr/>
          <p:nvPr userDrawn="1"/>
        </p:nvGrpSpPr>
        <p:grpSpPr>
          <a:xfrm rot="8650774">
            <a:off x="5037655" y="4336093"/>
            <a:ext cx="1905000" cy="2354263"/>
            <a:chOff x="11114088" y="2241550"/>
            <a:chExt cx="1905000" cy="2354263"/>
          </a:xfrm>
          <a:solidFill>
            <a:schemeClr val="bg2"/>
          </a:solidFill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DCA6C454-F761-4265-BB5E-DFD947CC35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/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6B853B2F-9E1C-4AC4-9344-8610498D5B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/>
            </a:p>
          </p:txBody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B7FCC84B-2235-4948-8277-8363DFC691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/>
            </a:p>
          </p:txBody>
        </p:sp>
      </p:grp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fld id="{9EC71654-96A5-4280-94F3-931C61A9F92C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26619E66-5354-4D60-8529-27917AC037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84648" y="0"/>
            <a:ext cx="6307353" cy="5780372"/>
          </a:xfrm>
          <a:custGeom>
            <a:avLst/>
            <a:gdLst>
              <a:gd name="connsiteX0" fmla="*/ 760444 w 6307353"/>
              <a:gd name="connsiteY0" fmla="*/ 0 h 5780372"/>
              <a:gd name="connsiteX1" fmla="*/ 6307353 w 6307353"/>
              <a:gd name="connsiteY1" fmla="*/ 0 h 5780372"/>
              <a:gd name="connsiteX2" fmla="*/ 6307353 w 6307353"/>
              <a:gd name="connsiteY2" fmla="*/ 4515612 h 5780372"/>
              <a:gd name="connsiteX3" fmla="*/ 6110746 w 6307353"/>
              <a:gd name="connsiteY3" fmla="*/ 4731934 h 5780372"/>
              <a:gd name="connsiteX4" fmla="*/ 3579592 w 6307353"/>
              <a:gd name="connsiteY4" fmla="*/ 5780372 h 5780372"/>
              <a:gd name="connsiteX5" fmla="*/ 0 w 6307353"/>
              <a:gd name="connsiteY5" fmla="*/ 2200780 h 5780372"/>
              <a:gd name="connsiteX6" fmla="*/ 611338 w 6307353"/>
              <a:gd name="connsiteY6" fmla="*/ 199396 h 5780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07353" h="5780372">
                <a:moveTo>
                  <a:pt x="760444" y="0"/>
                </a:moveTo>
                <a:lnTo>
                  <a:pt x="6307353" y="0"/>
                </a:lnTo>
                <a:lnTo>
                  <a:pt x="6307353" y="4515612"/>
                </a:lnTo>
                <a:lnTo>
                  <a:pt x="6110746" y="4731934"/>
                </a:lnTo>
                <a:cubicBezTo>
                  <a:pt x="5462967" y="5379713"/>
                  <a:pt x="4568069" y="5780372"/>
                  <a:pt x="3579592" y="5780372"/>
                </a:cubicBezTo>
                <a:cubicBezTo>
                  <a:pt x="1602638" y="5780372"/>
                  <a:pt x="0" y="4177734"/>
                  <a:pt x="0" y="2200780"/>
                </a:cubicBezTo>
                <a:cubicBezTo>
                  <a:pt x="0" y="1459422"/>
                  <a:pt x="225371" y="770703"/>
                  <a:pt x="611338" y="199396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2E646B4F-6CCB-724C-9D5E-6D5770023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499595"/>
            <a:ext cx="4937211" cy="1325563"/>
          </a:xfrm>
        </p:spPr>
        <p:txBody>
          <a:bodyPr lIns="0" tIns="0" rIns="0" bIns="0">
            <a:noAutofit/>
          </a:bodyPr>
          <a:lstStyle>
            <a:lvl1pPr>
              <a:defRPr sz="3200" b="1" cap="all" baseline="0"/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696208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70CD0-696D-4313-96BA-4AA72C813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499595"/>
            <a:ext cx="4937211" cy="1325563"/>
          </a:xfrm>
        </p:spPr>
        <p:txBody>
          <a:bodyPr lIns="0" tIns="0" rIns="0" bIns="0">
            <a:noAutofit/>
          </a:bodyPr>
          <a:lstStyle>
            <a:lvl1pPr>
              <a:defRPr sz="3200" b="1" cap="all" baseline="0"/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38960" y="1825625"/>
            <a:ext cx="4914189" cy="4351338"/>
          </a:xfrm>
        </p:spPr>
        <p:txBody>
          <a:bodyPr lIns="0" tIns="0" rIns="0" bIns="0"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>
              <a:solidFill>
                <a:schemeClr val="bg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fld id="{9EC71654-96A5-4280-94F3-931C61A9F92C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D415693-E2CB-4DB4-B07C-2F96B0CAB302}"/>
              </a:ext>
            </a:extLst>
          </p:cNvPr>
          <p:cNvSpPr/>
          <p:nvPr userDrawn="1"/>
        </p:nvSpPr>
        <p:spPr>
          <a:xfrm>
            <a:off x="7854462" y="988536"/>
            <a:ext cx="4329129" cy="4880927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14C1BF67-E354-4E04-8F94-BABF2B7D1AFB}"/>
              </a:ext>
            </a:extLst>
          </p:cNvPr>
          <p:cNvSpPr/>
          <p:nvPr userDrawn="1"/>
        </p:nvSpPr>
        <p:spPr>
          <a:xfrm>
            <a:off x="5107816" y="633613"/>
            <a:ext cx="5571908" cy="5571906"/>
          </a:xfrm>
          <a:prstGeom prst="ellipse">
            <a:avLst/>
          </a:prstGeom>
          <a:solidFill>
            <a:schemeClr val="bg2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8" name="Picture Placeholder 5">
            <a:extLst>
              <a:ext uri="{FF2B5EF4-FFF2-40B4-BE49-F238E27FC236}">
                <a16:creationId xmlns:a16="http://schemas.microsoft.com/office/drawing/2014/main" id="{FF6AC390-6F85-4B64-AE7A-E8E0D8FC89C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55212" y="988536"/>
            <a:ext cx="4884848" cy="4884848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969986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70CD0-696D-4313-96BA-4AA72C813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anchor="b">
            <a:noAutofit/>
          </a:bodyPr>
          <a:lstStyle>
            <a:lvl1pPr>
              <a:defRPr sz="3200" b="1" cap="all" baseline="0"/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>
              <a:solidFill>
                <a:schemeClr val="bg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fld id="{9EC71654-96A5-4280-94F3-931C61A9F92C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741033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5CE6D5A-A5C0-4B12-A26A-691D5743FA5C}"/>
              </a:ext>
            </a:extLst>
          </p:cNvPr>
          <p:cNvSpPr/>
          <p:nvPr userDrawn="1"/>
        </p:nvSpPr>
        <p:spPr>
          <a:xfrm>
            <a:off x="-28117" y="1648186"/>
            <a:ext cx="4317706" cy="10064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970CD0-696D-4313-96BA-4AA72C813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anchor="b">
            <a:noAutofit/>
          </a:bodyPr>
          <a:lstStyle>
            <a:lvl1pPr>
              <a:defRPr sz="3200" b="1" cap="all" baseline="0"/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5938" y="2850682"/>
            <a:ext cx="4074002" cy="2846648"/>
          </a:xfrm>
        </p:spPr>
        <p:txBody>
          <a:bodyPr lIns="0" tIns="0" rIns="0" bIns="0">
            <a:noAutofit/>
          </a:bodyPr>
          <a:lstStyle>
            <a:lvl1pPr marL="0" indent="0" algn="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>
              <a:solidFill>
                <a:schemeClr val="accent2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fld id="{9EC71654-96A5-4280-94F3-931C61A9F92C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FEB88DD7-AEB5-4718-AF2D-28B5B91ED71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-28117" y="1903728"/>
            <a:ext cx="3445566" cy="495389"/>
          </a:xfrm>
        </p:spPr>
        <p:txBody>
          <a:bodyPr lIns="0" tIns="0" rIns="0" bIns="0" anchor="ctr">
            <a:noAutofit/>
          </a:bodyPr>
          <a:lstStyle>
            <a:lvl1pPr marL="0" indent="0" algn="r">
              <a:buNone/>
              <a:defRPr sz="1800" b="1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/>
            <a:r>
              <a:rPr lang="en-US" noProof="0"/>
              <a:t>Topic 01 comes here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E5123CE7-2F8A-489B-BD99-0C2A33ADF49A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7605464" y="2850682"/>
            <a:ext cx="4074002" cy="2834508"/>
          </a:xfrm>
        </p:spPr>
        <p:txBody>
          <a:bodyPr lIns="0" tIns="0" rIns="0" bIns="0" anchor="b">
            <a:noAutofit/>
          </a:bodyPr>
          <a:lstStyle>
            <a:lvl1pPr marL="0" indent="0" algn="l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919C8692-230B-D543-A7F7-4FD61B04D1C6}"/>
              </a:ext>
            </a:extLst>
          </p:cNvPr>
          <p:cNvSpPr>
            <a:spLocks noChangeAspect="1"/>
          </p:cNvSpPr>
          <p:nvPr userDrawn="1"/>
        </p:nvSpPr>
        <p:spPr>
          <a:xfrm>
            <a:off x="3747276" y="1652762"/>
            <a:ext cx="1001899" cy="1001899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E150BFC7-A11D-CC46-B5A2-8BD93C269506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945482" y="1850968"/>
            <a:ext cx="605487" cy="605487"/>
          </a:xfrm>
          <a:prstGeom prst="rect">
            <a:avLst/>
          </a:prstGeom>
          <a:noFill/>
        </p:spPr>
        <p:txBody>
          <a:bodyPr lIns="0" rIns="0" anchor="ctr">
            <a:norm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icon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5CE6D5A-A5C0-4B12-A26A-691D5743FA5C}"/>
              </a:ext>
            </a:extLst>
          </p:cNvPr>
          <p:cNvSpPr/>
          <p:nvPr userDrawn="1"/>
        </p:nvSpPr>
        <p:spPr>
          <a:xfrm>
            <a:off x="7874294" y="1648186"/>
            <a:ext cx="4317706" cy="10064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FEB88DD7-AEB5-4718-AF2D-28B5B91ED715}"/>
              </a:ext>
            </a:extLst>
          </p:cNvPr>
          <p:cNvSpPr>
            <a:spLocks noGrp="1"/>
          </p:cNvSpPr>
          <p:nvPr>
            <p:ph idx="22" hasCustomPrompt="1"/>
          </p:nvPr>
        </p:nvSpPr>
        <p:spPr>
          <a:xfrm>
            <a:off x="7874294" y="1903728"/>
            <a:ext cx="3445566" cy="495389"/>
          </a:xfrm>
        </p:spPr>
        <p:txBody>
          <a:bodyPr lIns="0" tIns="0" rIns="0" bIns="0" anchor="ctr">
            <a:noAutofit/>
          </a:bodyPr>
          <a:lstStyle>
            <a:lvl1pPr marL="0" indent="0" algn="r">
              <a:buNone/>
              <a:defRPr sz="1800" b="1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/>
            <a:r>
              <a:rPr lang="en-US" noProof="0"/>
              <a:t>Topic 01 comes here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919C8692-230B-D543-A7F7-4FD61B04D1C6}"/>
              </a:ext>
            </a:extLst>
          </p:cNvPr>
          <p:cNvSpPr>
            <a:spLocks noChangeAspect="1"/>
          </p:cNvSpPr>
          <p:nvPr userDrawn="1"/>
        </p:nvSpPr>
        <p:spPr>
          <a:xfrm>
            <a:off x="7414708" y="1646002"/>
            <a:ext cx="1001899" cy="1001899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34" name="Picture Placeholder 11">
            <a:extLst>
              <a:ext uri="{FF2B5EF4-FFF2-40B4-BE49-F238E27FC236}">
                <a16:creationId xmlns:a16="http://schemas.microsoft.com/office/drawing/2014/main" id="{E150BFC7-A11D-CC46-B5A2-8BD93C269506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7605464" y="1844207"/>
            <a:ext cx="605487" cy="605487"/>
          </a:xfrm>
          <a:prstGeom prst="rect">
            <a:avLst/>
          </a:prstGeom>
          <a:noFill/>
        </p:spPr>
        <p:txBody>
          <a:bodyPr lIns="0" rIns="0" anchor="ctr">
            <a:norm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icon</a:t>
            </a:r>
          </a:p>
        </p:txBody>
      </p:sp>
    </p:spTree>
    <p:extLst>
      <p:ext uri="{BB962C8B-B14F-4D97-AF65-F5344CB8AC3E}">
        <p14:creationId xmlns:p14="http://schemas.microsoft.com/office/powerpoint/2010/main" val="8914009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04B31150-A166-4DB3-A898-2154C9665891}"/>
              </a:ext>
            </a:extLst>
          </p:cNvPr>
          <p:cNvGrpSpPr/>
          <p:nvPr userDrawn="1"/>
        </p:nvGrpSpPr>
        <p:grpSpPr>
          <a:xfrm rot="8650774" flipH="1" flipV="1">
            <a:off x="7430044" y="-1843126"/>
            <a:ext cx="4436224" cy="5482435"/>
            <a:chOff x="11114088" y="2241550"/>
            <a:chExt cx="1905000" cy="2354263"/>
          </a:xfrm>
          <a:solidFill>
            <a:schemeClr val="bg2">
              <a:alpha val="53000"/>
            </a:schemeClr>
          </a:solidFill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1C1A95BC-42CA-4166-918D-DF43068814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/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4B4D5F91-2158-4A30-B83C-5CC9CC6E5D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/>
            </a:p>
          </p:txBody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C509E5D6-79CC-4E1D-AAF4-C6F28F3C17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/>
            </a:p>
          </p:txBody>
        </p:sp>
      </p:grpSp>
      <p:sp>
        <p:nvSpPr>
          <p:cNvPr id="6" name="Title 1">
            <a:extLst>
              <a:ext uri="{FF2B5EF4-FFF2-40B4-BE49-F238E27FC236}">
                <a16:creationId xmlns:a16="http://schemas.microsoft.com/office/drawing/2014/main" id="{B70E2287-0F7B-4DD3-A805-DB19BBF3C7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anchor="b">
            <a:noAutofit/>
          </a:bodyPr>
          <a:lstStyle>
            <a:lvl1pPr>
              <a:defRPr sz="3200" b="1" cap="all" baseline="0"/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DCE74CE-BEFF-42B3-BF3E-C41B1B1F1EE4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>
              <a:solidFill>
                <a:schemeClr val="bg1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B26B4BC-3D52-4C1C-85FB-226F0B5201F1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EC6B25A-6AA2-46A7-84BE-5C907CA51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fld id="{9EC71654-96A5-4280-94F3-931C61A9F92C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564760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>
            <a:extLst>
              <a:ext uri="{FF2B5EF4-FFF2-40B4-BE49-F238E27FC236}">
                <a16:creationId xmlns:a16="http://schemas.microsoft.com/office/drawing/2014/main" id="{431CD316-21C7-4FA9-A45A-374D6AE71ED5}"/>
              </a:ext>
            </a:extLst>
          </p:cNvPr>
          <p:cNvGrpSpPr/>
          <p:nvPr userDrawn="1"/>
        </p:nvGrpSpPr>
        <p:grpSpPr>
          <a:xfrm rot="8650774" flipH="1" flipV="1">
            <a:off x="7430044" y="-1843126"/>
            <a:ext cx="4436224" cy="5482435"/>
            <a:chOff x="11114088" y="2241550"/>
            <a:chExt cx="1905000" cy="2354263"/>
          </a:xfrm>
          <a:solidFill>
            <a:schemeClr val="bg2">
              <a:alpha val="53000"/>
            </a:schemeClr>
          </a:solidFill>
        </p:grpSpPr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E107D9FB-3967-4583-A9DA-6787AF7120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/>
            </a:p>
          </p:txBody>
        </p:sp>
        <p:sp>
          <p:nvSpPr>
            <p:cNvPr id="37" name="Freeform 6">
              <a:extLst>
                <a:ext uri="{FF2B5EF4-FFF2-40B4-BE49-F238E27FC236}">
                  <a16:creationId xmlns:a16="http://schemas.microsoft.com/office/drawing/2014/main" id="{138D5FEB-37FF-4F26-B625-CE2BE91FF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/>
            </a:p>
          </p:txBody>
        </p:sp>
        <p:sp>
          <p:nvSpPr>
            <p:cNvPr id="38" name="Freeform 7">
              <a:extLst>
                <a:ext uri="{FF2B5EF4-FFF2-40B4-BE49-F238E27FC236}">
                  <a16:creationId xmlns:a16="http://schemas.microsoft.com/office/drawing/2014/main" id="{6C2B67E8-673C-422C-B021-296E2E2B95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/>
            </a:p>
          </p:txBody>
        </p:sp>
      </p:grpSp>
      <p:sp>
        <p:nvSpPr>
          <p:cNvPr id="23" name="Oval 22">
            <a:extLst>
              <a:ext uri="{FF2B5EF4-FFF2-40B4-BE49-F238E27FC236}">
                <a16:creationId xmlns:a16="http://schemas.microsoft.com/office/drawing/2014/main" id="{687010E4-ADF2-486D-8DF7-B0FF38C6DADF}"/>
              </a:ext>
            </a:extLst>
          </p:cNvPr>
          <p:cNvSpPr/>
          <p:nvPr userDrawn="1"/>
        </p:nvSpPr>
        <p:spPr>
          <a:xfrm>
            <a:off x="954140" y="1698469"/>
            <a:ext cx="1729332" cy="1729332"/>
          </a:xfrm>
          <a:prstGeom prst="ellipse">
            <a:avLst/>
          </a:prstGeom>
          <a:solidFill>
            <a:schemeClr val="tx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9159AA79-2237-4A27-BBC2-D44032158D19}"/>
              </a:ext>
            </a:extLst>
          </p:cNvPr>
          <p:cNvSpPr/>
          <p:nvPr userDrawn="1"/>
        </p:nvSpPr>
        <p:spPr>
          <a:xfrm>
            <a:off x="3807539" y="1698469"/>
            <a:ext cx="1729332" cy="1729332"/>
          </a:xfrm>
          <a:prstGeom prst="ellipse">
            <a:avLst/>
          </a:prstGeom>
          <a:solidFill>
            <a:schemeClr val="tx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272B962-9566-42D2-B4C3-E7AA81884A83}"/>
              </a:ext>
            </a:extLst>
          </p:cNvPr>
          <p:cNvSpPr/>
          <p:nvPr userDrawn="1"/>
        </p:nvSpPr>
        <p:spPr>
          <a:xfrm>
            <a:off x="6646275" y="1698469"/>
            <a:ext cx="1729332" cy="1729332"/>
          </a:xfrm>
          <a:prstGeom prst="ellipse">
            <a:avLst/>
          </a:prstGeom>
          <a:solidFill>
            <a:schemeClr val="tx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9733285-016C-4C38-816C-83D30C075C70}"/>
              </a:ext>
            </a:extLst>
          </p:cNvPr>
          <p:cNvSpPr/>
          <p:nvPr userDrawn="1"/>
        </p:nvSpPr>
        <p:spPr>
          <a:xfrm>
            <a:off x="9498658" y="1698469"/>
            <a:ext cx="1729332" cy="1729332"/>
          </a:xfrm>
          <a:prstGeom prst="ellipse">
            <a:avLst/>
          </a:prstGeom>
          <a:solidFill>
            <a:schemeClr val="tx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EF40DBA4-AB63-4B47-B37F-BCC3D59B5392}"/>
              </a:ext>
            </a:extLst>
          </p:cNvPr>
          <p:cNvSpPr/>
          <p:nvPr userDrawn="1"/>
        </p:nvSpPr>
        <p:spPr>
          <a:xfrm>
            <a:off x="4011967" y="1778212"/>
            <a:ext cx="1320476" cy="362088"/>
          </a:xfrm>
          <a:custGeom>
            <a:avLst/>
            <a:gdLst>
              <a:gd name="connsiteX0" fmla="*/ 660238 w 1320476"/>
              <a:gd name="connsiteY0" fmla="*/ 0 h 362088"/>
              <a:gd name="connsiteX1" fmla="*/ 1312051 w 1320476"/>
              <a:gd name="connsiteY1" fmla="*/ 346566 h 362088"/>
              <a:gd name="connsiteX2" fmla="*/ 1320476 w 1320476"/>
              <a:gd name="connsiteY2" fmla="*/ 362088 h 362088"/>
              <a:gd name="connsiteX3" fmla="*/ 0 w 1320476"/>
              <a:gd name="connsiteY3" fmla="*/ 362088 h 362088"/>
              <a:gd name="connsiteX4" fmla="*/ 8425 w 1320476"/>
              <a:gd name="connsiteY4" fmla="*/ 346566 h 362088"/>
              <a:gd name="connsiteX5" fmla="*/ 660238 w 1320476"/>
              <a:gd name="connsiteY5" fmla="*/ 0 h 362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0476" h="362088">
                <a:moveTo>
                  <a:pt x="660238" y="0"/>
                </a:moveTo>
                <a:cubicBezTo>
                  <a:pt x="931569" y="0"/>
                  <a:pt x="1170791" y="137473"/>
                  <a:pt x="1312051" y="346566"/>
                </a:cubicBezTo>
                <a:lnTo>
                  <a:pt x="1320476" y="362088"/>
                </a:lnTo>
                <a:lnTo>
                  <a:pt x="0" y="362088"/>
                </a:lnTo>
                <a:lnTo>
                  <a:pt x="8425" y="346566"/>
                </a:lnTo>
                <a:cubicBezTo>
                  <a:pt x="149685" y="137473"/>
                  <a:pt x="388907" y="0"/>
                  <a:pt x="66023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33EF0AFB-D099-4FF1-8963-7DA87268867F}"/>
              </a:ext>
            </a:extLst>
          </p:cNvPr>
          <p:cNvSpPr/>
          <p:nvPr userDrawn="1"/>
        </p:nvSpPr>
        <p:spPr>
          <a:xfrm>
            <a:off x="6850703" y="1778212"/>
            <a:ext cx="1320476" cy="362088"/>
          </a:xfrm>
          <a:custGeom>
            <a:avLst/>
            <a:gdLst>
              <a:gd name="connsiteX0" fmla="*/ 660238 w 1320476"/>
              <a:gd name="connsiteY0" fmla="*/ 0 h 362088"/>
              <a:gd name="connsiteX1" fmla="*/ 1312051 w 1320476"/>
              <a:gd name="connsiteY1" fmla="*/ 346566 h 362088"/>
              <a:gd name="connsiteX2" fmla="*/ 1320476 w 1320476"/>
              <a:gd name="connsiteY2" fmla="*/ 362088 h 362088"/>
              <a:gd name="connsiteX3" fmla="*/ 0 w 1320476"/>
              <a:gd name="connsiteY3" fmla="*/ 362088 h 362088"/>
              <a:gd name="connsiteX4" fmla="*/ 8425 w 1320476"/>
              <a:gd name="connsiteY4" fmla="*/ 346566 h 362088"/>
              <a:gd name="connsiteX5" fmla="*/ 660238 w 1320476"/>
              <a:gd name="connsiteY5" fmla="*/ 0 h 362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0476" h="362088">
                <a:moveTo>
                  <a:pt x="660238" y="0"/>
                </a:moveTo>
                <a:cubicBezTo>
                  <a:pt x="931569" y="0"/>
                  <a:pt x="1170791" y="137473"/>
                  <a:pt x="1312051" y="346566"/>
                </a:cubicBezTo>
                <a:lnTo>
                  <a:pt x="1320476" y="362088"/>
                </a:lnTo>
                <a:lnTo>
                  <a:pt x="0" y="362088"/>
                </a:lnTo>
                <a:lnTo>
                  <a:pt x="8425" y="346566"/>
                </a:lnTo>
                <a:cubicBezTo>
                  <a:pt x="149685" y="137473"/>
                  <a:pt x="388907" y="0"/>
                  <a:pt x="66023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872C96E-9AF3-4FA0-8180-C213C7F2209E}"/>
              </a:ext>
            </a:extLst>
          </p:cNvPr>
          <p:cNvSpPr/>
          <p:nvPr userDrawn="1"/>
        </p:nvSpPr>
        <p:spPr>
          <a:xfrm>
            <a:off x="9703086" y="1778212"/>
            <a:ext cx="1320476" cy="362088"/>
          </a:xfrm>
          <a:custGeom>
            <a:avLst/>
            <a:gdLst>
              <a:gd name="connsiteX0" fmla="*/ 660238 w 1320476"/>
              <a:gd name="connsiteY0" fmla="*/ 0 h 362088"/>
              <a:gd name="connsiteX1" fmla="*/ 1312051 w 1320476"/>
              <a:gd name="connsiteY1" fmla="*/ 346566 h 362088"/>
              <a:gd name="connsiteX2" fmla="*/ 1320476 w 1320476"/>
              <a:gd name="connsiteY2" fmla="*/ 362088 h 362088"/>
              <a:gd name="connsiteX3" fmla="*/ 0 w 1320476"/>
              <a:gd name="connsiteY3" fmla="*/ 362088 h 362088"/>
              <a:gd name="connsiteX4" fmla="*/ 8425 w 1320476"/>
              <a:gd name="connsiteY4" fmla="*/ 346566 h 362088"/>
              <a:gd name="connsiteX5" fmla="*/ 660238 w 1320476"/>
              <a:gd name="connsiteY5" fmla="*/ 0 h 362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0476" h="362088">
                <a:moveTo>
                  <a:pt x="660238" y="0"/>
                </a:moveTo>
                <a:cubicBezTo>
                  <a:pt x="931569" y="0"/>
                  <a:pt x="1170791" y="137473"/>
                  <a:pt x="1312051" y="346566"/>
                </a:cubicBezTo>
                <a:lnTo>
                  <a:pt x="1320476" y="362088"/>
                </a:lnTo>
                <a:lnTo>
                  <a:pt x="0" y="362088"/>
                </a:lnTo>
                <a:lnTo>
                  <a:pt x="8425" y="346566"/>
                </a:lnTo>
                <a:cubicBezTo>
                  <a:pt x="149685" y="137473"/>
                  <a:pt x="388907" y="0"/>
                  <a:pt x="66023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3A08BE29-CFA5-4E0D-9DBE-A430AE1B8072}"/>
              </a:ext>
            </a:extLst>
          </p:cNvPr>
          <p:cNvSpPr/>
          <p:nvPr userDrawn="1"/>
        </p:nvSpPr>
        <p:spPr>
          <a:xfrm>
            <a:off x="1158568" y="1778212"/>
            <a:ext cx="1320476" cy="362088"/>
          </a:xfrm>
          <a:custGeom>
            <a:avLst/>
            <a:gdLst>
              <a:gd name="connsiteX0" fmla="*/ 660238 w 1320476"/>
              <a:gd name="connsiteY0" fmla="*/ 0 h 362088"/>
              <a:gd name="connsiteX1" fmla="*/ 1312051 w 1320476"/>
              <a:gd name="connsiteY1" fmla="*/ 346566 h 362088"/>
              <a:gd name="connsiteX2" fmla="*/ 1320476 w 1320476"/>
              <a:gd name="connsiteY2" fmla="*/ 362088 h 362088"/>
              <a:gd name="connsiteX3" fmla="*/ 0 w 1320476"/>
              <a:gd name="connsiteY3" fmla="*/ 362088 h 362088"/>
              <a:gd name="connsiteX4" fmla="*/ 8425 w 1320476"/>
              <a:gd name="connsiteY4" fmla="*/ 346566 h 362088"/>
              <a:gd name="connsiteX5" fmla="*/ 660238 w 1320476"/>
              <a:gd name="connsiteY5" fmla="*/ 0 h 362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0476" h="362088">
                <a:moveTo>
                  <a:pt x="660238" y="0"/>
                </a:moveTo>
                <a:cubicBezTo>
                  <a:pt x="931569" y="0"/>
                  <a:pt x="1170791" y="137473"/>
                  <a:pt x="1312051" y="346566"/>
                </a:cubicBezTo>
                <a:lnTo>
                  <a:pt x="1320476" y="362088"/>
                </a:lnTo>
                <a:lnTo>
                  <a:pt x="0" y="362088"/>
                </a:lnTo>
                <a:lnTo>
                  <a:pt x="8425" y="346566"/>
                </a:lnTo>
                <a:cubicBezTo>
                  <a:pt x="149685" y="137473"/>
                  <a:pt x="388907" y="0"/>
                  <a:pt x="66023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70E2287-0F7B-4DD3-A805-DB19BBF3C7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anchor="b">
            <a:noAutofit/>
          </a:bodyPr>
          <a:lstStyle>
            <a:lvl1pPr>
              <a:defRPr sz="3200" b="1" cap="all" baseline="0"/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DCE74CE-BEFF-42B3-BF3E-C41B1B1F1EE4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>
              <a:solidFill>
                <a:schemeClr val="bg1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B26B4BC-3D52-4C1C-85FB-226F0B5201F1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EC6B25A-6AA2-46A7-84BE-5C907CA51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fld id="{9EC71654-96A5-4280-94F3-931C61A9F92C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B995BE-66C2-4379-885F-4BE069DA39E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03638" y="1848535"/>
            <a:ext cx="1430337" cy="1430337"/>
          </a:xfrm>
          <a:prstGeom prst="ellipse">
            <a:avLst/>
          </a:prstGeom>
          <a:solidFill>
            <a:schemeClr val="bg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9B56B6C6-9F3C-4E80-BBAD-280E697B895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957037" y="1848535"/>
            <a:ext cx="1430337" cy="1430337"/>
          </a:xfrm>
          <a:prstGeom prst="ellipse">
            <a:avLst/>
          </a:prstGeom>
          <a:solidFill>
            <a:schemeClr val="bg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54704160-1ED7-4B90-8963-0F887C73E94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795773" y="1848535"/>
            <a:ext cx="1430337" cy="1430337"/>
          </a:xfrm>
          <a:prstGeom prst="ellipse">
            <a:avLst/>
          </a:prstGeom>
          <a:solidFill>
            <a:schemeClr val="bg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6610597-6A76-4A06-82A5-A8FFC5BAEA0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648156" y="1848535"/>
            <a:ext cx="1430337" cy="1430337"/>
          </a:xfrm>
          <a:prstGeom prst="ellipse">
            <a:avLst/>
          </a:prstGeom>
          <a:solidFill>
            <a:schemeClr val="bg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FF56D2E5-86E4-473A-A62F-B7029E5B255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24454" y="4052306"/>
            <a:ext cx="2588705" cy="1749005"/>
          </a:xfrm>
        </p:spPr>
        <p:txBody>
          <a:bodyPr lIns="0" tIns="0" rIns="0" bIns="0">
            <a:no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93934E34-6CC7-492D-9515-EBEC72EFF4CB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524454" y="3539268"/>
            <a:ext cx="2588705" cy="495389"/>
          </a:xfr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1600" b="1" cap="all" baseline="0">
                <a:solidFill>
                  <a:srgbClr val="0D1D5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/>
            <a:r>
              <a:rPr lang="en-US" noProof="0"/>
              <a:t>Executive 01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E4E27467-A1AA-4773-AAB5-A96267FBD712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3377853" y="4052306"/>
            <a:ext cx="2588705" cy="1749005"/>
          </a:xfrm>
        </p:spPr>
        <p:txBody>
          <a:bodyPr lIns="0" tIns="0" rIns="0" bIns="0">
            <a:no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6CABD5EB-4A8B-448B-8ED1-B8B420815B2D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3377853" y="3539268"/>
            <a:ext cx="2588705" cy="495389"/>
          </a:xfr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1600" b="1" cap="all" baseline="0">
                <a:solidFill>
                  <a:srgbClr val="0D1D5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/>
            <a:r>
              <a:rPr lang="en-US" noProof="0"/>
              <a:t>Executive 01</a:t>
            </a:r>
          </a:p>
        </p:txBody>
      </p:sp>
      <p:sp>
        <p:nvSpPr>
          <p:cNvPr id="31" name="Content Placeholder 2">
            <a:extLst>
              <a:ext uri="{FF2B5EF4-FFF2-40B4-BE49-F238E27FC236}">
                <a16:creationId xmlns:a16="http://schemas.microsoft.com/office/drawing/2014/main" id="{0D86883C-E501-47FF-AE1A-E9CE8B71B421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6216589" y="4052306"/>
            <a:ext cx="2588705" cy="1749005"/>
          </a:xfrm>
        </p:spPr>
        <p:txBody>
          <a:bodyPr lIns="0" tIns="0" rIns="0" bIns="0">
            <a:no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3683A037-F698-4CC9-904D-F377D71F690F}"/>
              </a:ext>
            </a:extLst>
          </p:cNvPr>
          <p:cNvSpPr>
            <a:spLocks noGrp="1"/>
          </p:cNvSpPr>
          <p:nvPr>
            <p:ph idx="21" hasCustomPrompt="1"/>
          </p:nvPr>
        </p:nvSpPr>
        <p:spPr>
          <a:xfrm>
            <a:off x="6216589" y="3539268"/>
            <a:ext cx="2588705" cy="495389"/>
          </a:xfr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1600" b="1" cap="all" baseline="0">
                <a:solidFill>
                  <a:srgbClr val="0D1D5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/>
            <a:r>
              <a:rPr lang="en-US" noProof="0"/>
              <a:t>Executive 01</a:t>
            </a:r>
          </a:p>
        </p:txBody>
      </p:sp>
      <p:sp>
        <p:nvSpPr>
          <p:cNvPr id="33" name="Content Placeholder 2">
            <a:extLst>
              <a:ext uri="{FF2B5EF4-FFF2-40B4-BE49-F238E27FC236}">
                <a16:creationId xmlns:a16="http://schemas.microsoft.com/office/drawing/2014/main" id="{0A095594-2B82-44ED-8C9B-DA7C4D3D2872}"/>
              </a:ext>
            </a:extLst>
          </p:cNvPr>
          <p:cNvSpPr>
            <a:spLocks noGrp="1"/>
          </p:cNvSpPr>
          <p:nvPr>
            <p:ph idx="22" hasCustomPrompt="1"/>
          </p:nvPr>
        </p:nvSpPr>
        <p:spPr>
          <a:xfrm>
            <a:off x="9068972" y="4052306"/>
            <a:ext cx="2588705" cy="1749005"/>
          </a:xfrm>
        </p:spPr>
        <p:txBody>
          <a:bodyPr lIns="0" tIns="0" rIns="0" bIns="0">
            <a:no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34" name="Content Placeholder 2">
            <a:extLst>
              <a:ext uri="{FF2B5EF4-FFF2-40B4-BE49-F238E27FC236}">
                <a16:creationId xmlns:a16="http://schemas.microsoft.com/office/drawing/2014/main" id="{54CDD46A-22ED-48F5-9B5F-13B1B5C4B320}"/>
              </a:ext>
            </a:extLst>
          </p:cNvPr>
          <p:cNvSpPr>
            <a:spLocks noGrp="1"/>
          </p:cNvSpPr>
          <p:nvPr>
            <p:ph idx="23" hasCustomPrompt="1"/>
          </p:nvPr>
        </p:nvSpPr>
        <p:spPr>
          <a:xfrm>
            <a:off x="9068972" y="3539268"/>
            <a:ext cx="2588705" cy="495389"/>
          </a:xfr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1600" b="1" cap="all" baseline="0">
                <a:solidFill>
                  <a:srgbClr val="0D1D5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/>
            <a:r>
              <a:rPr lang="en-US" noProof="0"/>
              <a:t>Executive 01</a:t>
            </a:r>
          </a:p>
        </p:txBody>
      </p:sp>
    </p:spTree>
    <p:extLst>
      <p:ext uri="{BB962C8B-B14F-4D97-AF65-F5344CB8AC3E}">
        <p14:creationId xmlns:p14="http://schemas.microsoft.com/office/powerpoint/2010/main" val="3876503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CC4D7FA-B85E-4477-8C62-94955B340F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1226BB-3E56-4E7F-8172-7EC03C9F0B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D08EF-72FB-4F19-9916-65815A9CA9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51F27F-98F9-A147-8986-34441C7B752D}" type="datetime1">
              <a:rPr lang="en-US" noProof="0" smtClean="0"/>
              <a:t>5/6/2019</a:t>
            </a:fld>
            <a:endParaRPr lang="en-US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65084D-BC85-4A55-BD80-93876AD101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FDEF23-A140-4DD6-A0D0-A86BD4DF34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C71654-96A5-4280-94F3-931C61A9F92C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347082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0" r:id="rId4"/>
    <p:sldLayoutId id="2147483661" r:id="rId5"/>
    <p:sldLayoutId id="2147483662" r:id="rId6"/>
    <p:sldLayoutId id="2147483663" r:id="rId7"/>
    <p:sldLayoutId id="2147483654" r:id="rId8"/>
    <p:sldLayoutId id="2147483664" r:id="rId9"/>
    <p:sldLayoutId id="2147483665" r:id="rId10"/>
    <p:sldLayoutId id="2147483666" r:id="rId11"/>
    <p:sldLayoutId id="2147483667" r:id="rId12"/>
    <p:sldLayoutId id="2147483668" r:id="rId13"/>
    <p:sldLayoutId id="2147483669" r:id="rId14"/>
    <p:sldLayoutId id="2147483670" r:id="rId15"/>
    <p:sldLayoutId id="2147483671" r:id="rId16"/>
    <p:sldLayoutId id="2147483672" r:id="rId17"/>
    <p:sldLayoutId id="2147483673" r:id="rId1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325" userDrawn="1">
          <p15:clr>
            <a:srgbClr val="F26B43"/>
          </p15:clr>
        </p15:guide>
        <p15:guide id="4" pos="73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4.jpg"/><Relationship Id="rId5" Type="http://schemas.openxmlformats.org/officeDocument/2006/relationships/image" Target="../media/image13.png"/><Relationship Id="rId4" Type="http://schemas.openxmlformats.org/officeDocument/2006/relationships/image" Target="../media/image1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4.jpg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1.jpg"/><Relationship Id="rId5" Type="http://schemas.openxmlformats.org/officeDocument/2006/relationships/image" Target="../media/image20.jpeg"/><Relationship Id="rId4" Type="http://schemas.openxmlformats.org/officeDocument/2006/relationships/image" Target="../media/image19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svg"/><Relationship Id="rId5" Type="http://schemas.openxmlformats.org/officeDocument/2006/relationships/image" Target="../media/image10.png"/><Relationship Id="rId4" Type="http://schemas.openxmlformats.org/officeDocument/2006/relationships/image" Target="../media/image20.sv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20.sv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sv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EF7BD-FE81-4B20-8DC5-0B3EB736F9F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Financial Markets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FF0EFE-C50F-44EB-8978-B97795477C9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Evolution and structure</a:t>
            </a:r>
            <a:endParaRPr lang="en-US" dirty="0"/>
          </a:p>
        </p:txBody>
      </p:sp>
      <p:pic>
        <p:nvPicPr>
          <p:cNvPr id="10" name="Picture Placeholder 9" descr="cityscape&#10;">
            <a:extLst>
              <a:ext uri="{FF2B5EF4-FFF2-40B4-BE49-F238E27FC236}">
                <a16:creationId xmlns:a16="http://schemas.microsoft.com/office/drawing/2014/main" id="{CF143FEA-6E93-4548-8A9B-318F437CD88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37989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BFCA16-8D78-4A87-9023-708458E3A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INTENTION OF PARTICIPATION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10F7B49-6C9D-4DBF-AD20-9D4CFAB1C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71654-96A5-4280-94F3-931C61A9F92C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935AC4D-C17D-4827-B693-43A34920A5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RAISE FUNDS FOR BUSINESS OPERATIONS AND EXPANSIONS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INCREASE SHAREHOLDER’S WEALTH BY GENERATING PROFITS</a:t>
            </a:r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D66C6D21-6780-4D8A-9B6F-582E0BD2DC2E}"/>
              </a:ext>
            </a:extLst>
          </p:cNvPr>
          <p:cNvSpPr>
            <a:spLocks noGrp="1"/>
          </p:cNvSpPr>
          <p:nvPr>
            <p:ph idx="17"/>
          </p:nvPr>
        </p:nvSpPr>
        <p:spPr/>
        <p:txBody>
          <a:bodyPr/>
          <a:lstStyle/>
          <a:p>
            <a:r>
              <a:rPr lang="en-US" dirty="0" smtClean="0"/>
              <a:t>CORPORATES</a:t>
            </a:r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CCF1405A-05DA-4553-A7B3-B9592963C6B1}"/>
              </a:ext>
            </a:extLst>
          </p:cNvPr>
          <p:cNvSpPr>
            <a:spLocks noGrp="1"/>
          </p:cNvSpPr>
          <p:nvPr>
            <p:ph idx="18"/>
          </p:nvPr>
        </p:nvSpPr>
        <p:spPr/>
        <p:txBody>
          <a:bodyPr/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RAISE FUNDS FOR CAPITAL EXPENDITURE SUCH AS INFRASTRUCTURE SPENDINGS</a:t>
            </a:r>
            <a:r>
              <a:rPr lang="en-US" dirty="0" smtClean="0"/>
              <a:t>, SEZ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PROVIDE ESSENTIAL SERVICES SUCH AS HEALTHCARE, WATER SUPPLY, ELECTRICITY ETC.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90DE57B2-448D-4C8D-8B9C-FFDDFB0A9208}"/>
              </a:ext>
            </a:extLst>
          </p:cNvPr>
          <p:cNvSpPr>
            <a:spLocks noGrp="1"/>
          </p:cNvSpPr>
          <p:nvPr>
            <p:ph idx="19"/>
          </p:nvPr>
        </p:nvSpPr>
        <p:spPr/>
        <p:txBody>
          <a:bodyPr/>
          <a:lstStyle/>
          <a:p>
            <a:r>
              <a:rPr lang="en-US" dirty="0" smtClean="0"/>
              <a:t>GOVERNMENTS</a:t>
            </a:r>
            <a:endParaRPr lang="en-US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780C3E07-3509-4911-AFF9-20EA8F12D0A4}"/>
              </a:ext>
            </a:extLst>
          </p:cNvPr>
          <p:cNvSpPr>
            <a:spLocks noGrp="1"/>
          </p:cNvSpPr>
          <p:nvPr>
            <p:ph idx="20"/>
          </p:nvPr>
        </p:nvSpPr>
        <p:spPr/>
        <p:txBody>
          <a:bodyPr/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ENSURES FAIR TRADE PRACTICES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ESTABLISHES POLICIES AND RULES FOR SMOOTH FUNCTIONING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PROTECT INVESTOR’S INTERESTS</a:t>
            </a:r>
            <a:endParaRPr lang="en-US" dirty="0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FB9E2175-1C3C-4B3E-A872-A1B7E6D64D52}"/>
              </a:ext>
            </a:extLst>
          </p:cNvPr>
          <p:cNvSpPr>
            <a:spLocks noGrp="1"/>
          </p:cNvSpPr>
          <p:nvPr>
            <p:ph idx="21"/>
          </p:nvPr>
        </p:nvSpPr>
        <p:spPr/>
        <p:txBody>
          <a:bodyPr/>
          <a:lstStyle/>
          <a:p>
            <a:r>
              <a:rPr lang="en-US" dirty="0" smtClean="0"/>
              <a:t>REGULATORS</a:t>
            </a:r>
            <a:endParaRPr lang="en-US" dirty="0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4EAA9254-229F-4C3E-B078-B8912E5BBE98}"/>
              </a:ext>
            </a:extLst>
          </p:cNvPr>
          <p:cNvSpPr>
            <a:spLocks noGrp="1"/>
          </p:cNvSpPr>
          <p:nvPr>
            <p:ph idx="22"/>
          </p:nvPr>
        </p:nvSpPr>
        <p:spPr/>
        <p:txBody>
          <a:bodyPr/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PROVIDE FINANCIAL SERVICES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ACTS AS CUSTODIANS AND TRUSTEES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PROVIDE CENTRALISED TRADING PLATFORM</a:t>
            </a:r>
            <a:endParaRPr lang="en-US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471C9CF1-70B0-46DB-869F-6DC53668898D}"/>
              </a:ext>
            </a:extLst>
          </p:cNvPr>
          <p:cNvSpPr>
            <a:spLocks noGrp="1"/>
          </p:cNvSpPr>
          <p:nvPr>
            <p:ph idx="23"/>
          </p:nvPr>
        </p:nvSpPr>
        <p:spPr/>
        <p:txBody>
          <a:bodyPr/>
          <a:lstStyle/>
          <a:p>
            <a:r>
              <a:rPr lang="en-US" dirty="0" smtClean="0"/>
              <a:t>FINANCIAL INTERMEDIARIES</a:t>
            </a:r>
            <a:endParaRPr lang="en-US" dirty="0"/>
          </a:p>
        </p:txBody>
      </p:sp>
      <p:pic>
        <p:nvPicPr>
          <p:cNvPr id="16" name="Picture Placeholder 15"/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27" b="7627"/>
          <a:stretch>
            <a:fillRect/>
          </a:stretch>
        </p:blipFill>
        <p:spPr/>
      </p:pic>
      <p:pic>
        <p:nvPicPr>
          <p:cNvPr id="18" name="Picture Placeholder 17"/>
          <p:cNvPicPr>
            <a:picLocks noGrp="1" noChangeAspect="1"/>
          </p:cNvPicPr>
          <p:nvPr>
            <p:ph type="pic"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03" r="29003"/>
          <a:stretch>
            <a:fillRect/>
          </a:stretch>
        </p:blipFill>
        <p:spPr/>
      </p:pic>
      <p:pic>
        <p:nvPicPr>
          <p:cNvPr id="20" name="Picture Placeholder 19"/>
          <p:cNvPicPr>
            <a:picLocks noGrp="1" noChangeAspect="1"/>
          </p:cNvPicPr>
          <p:nvPr>
            <p:ph type="pic" sz="quarter" idx="1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50" r="23750"/>
          <a:stretch>
            <a:fillRect/>
          </a:stretch>
        </p:blipFill>
        <p:spPr/>
      </p:pic>
      <p:pic>
        <p:nvPicPr>
          <p:cNvPr id="22" name="Picture Placeholder 21"/>
          <p:cNvPicPr>
            <a:picLocks noGrp="1" noChangeAspect="1"/>
          </p:cNvPicPr>
          <p:nvPr>
            <p:ph type="pic" sz="quarter" idx="16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09" r="1710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35634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BFCA16-8D78-4A87-9023-708458E3A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FINANCIAL INTERMEDIARIES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10F7B49-6C9D-4DBF-AD20-9D4CFAB1C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71654-96A5-4280-94F3-931C61A9F92C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935AC4D-C17D-4827-B693-43A34920A5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MATCHES BUYERS AND SELLERS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BEARS COUNTERPARTY RISK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GUARANTEES DELIVERY OF ASSETS</a:t>
            </a:r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D66C6D21-6780-4D8A-9B6F-582E0BD2DC2E}"/>
              </a:ext>
            </a:extLst>
          </p:cNvPr>
          <p:cNvSpPr>
            <a:spLocks noGrp="1"/>
          </p:cNvSpPr>
          <p:nvPr>
            <p:ph idx="17"/>
          </p:nvPr>
        </p:nvSpPr>
        <p:spPr/>
        <p:txBody>
          <a:bodyPr/>
          <a:lstStyle/>
          <a:p>
            <a:r>
              <a:rPr lang="en-US" dirty="0" smtClean="0"/>
              <a:t>STOCK EXCHANGES</a:t>
            </a:r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CCF1405A-05DA-4553-A7B3-B9592963C6B1}"/>
              </a:ext>
            </a:extLst>
          </p:cNvPr>
          <p:cNvSpPr>
            <a:spLocks noGrp="1"/>
          </p:cNvSpPr>
          <p:nvPr>
            <p:ph idx="18"/>
          </p:nvPr>
        </p:nvSpPr>
        <p:spPr/>
        <p:txBody>
          <a:bodyPr/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PROVIDE TRADING SOFTWARES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INTERMEDIARIES BETWEEN BUYER/SELLER AND EXCHANGE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MARKET MAKERS</a:t>
            </a:r>
            <a:endParaRPr lang="en-US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90DE57B2-448D-4C8D-8B9C-FFDDFB0A9208}"/>
              </a:ext>
            </a:extLst>
          </p:cNvPr>
          <p:cNvSpPr>
            <a:spLocks noGrp="1"/>
          </p:cNvSpPr>
          <p:nvPr>
            <p:ph idx="19"/>
          </p:nvPr>
        </p:nvSpPr>
        <p:spPr/>
        <p:txBody>
          <a:bodyPr/>
          <a:lstStyle/>
          <a:p>
            <a:r>
              <a:rPr lang="en-US" dirty="0" smtClean="0"/>
              <a:t>BROKERS AND DEALERS</a:t>
            </a:r>
            <a:endParaRPr lang="en-US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780C3E07-3509-4911-AFF9-20EA8F12D0A4}"/>
              </a:ext>
            </a:extLst>
          </p:cNvPr>
          <p:cNvSpPr>
            <a:spLocks noGrp="1"/>
          </p:cNvSpPr>
          <p:nvPr>
            <p:ph idx="20"/>
          </p:nvPr>
        </p:nvSpPr>
        <p:spPr/>
        <p:txBody>
          <a:bodyPr/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PROVIDE INFORMATION ABOUT THE CREDITWORTHINESS OF FINANCIAL INSTRUMENTS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AAA+ TO D RATINGS</a:t>
            </a:r>
            <a:endParaRPr lang="en-US" dirty="0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FB9E2175-1C3C-4B3E-A872-A1B7E6D64D52}"/>
              </a:ext>
            </a:extLst>
          </p:cNvPr>
          <p:cNvSpPr>
            <a:spLocks noGrp="1"/>
          </p:cNvSpPr>
          <p:nvPr>
            <p:ph idx="21"/>
          </p:nvPr>
        </p:nvSpPr>
        <p:spPr/>
        <p:txBody>
          <a:bodyPr/>
          <a:lstStyle/>
          <a:p>
            <a:r>
              <a:rPr lang="en-US" dirty="0" smtClean="0"/>
              <a:t>CREDIT RATING AGENCIES</a:t>
            </a:r>
            <a:endParaRPr lang="en-US" dirty="0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4EAA9254-229F-4C3E-B078-B8912E5BBE98}"/>
              </a:ext>
            </a:extLst>
          </p:cNvPr>
          <p:cNvSpPr>
            <a:spLocks noGrp="1"/>
          </p:cNvSpPr>
          <p:nvPr>
            <p:ph idx="22"/>
          </p:nvPr>
        </p:nvSpPr>
        <p:spPr/>
        <p:txBody>
          <a:bodyPr/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PROVIDE LOANS AND DEPOSIT SERVICES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EARN INCOME THROUGH INTEREST</a:t>
            </a:r>
          </a:p>
          <a:p>
            <a:pPr algn="l"/>
            <a:endParaRPr lang="en-US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471C9CF1-70B0-46DB-869F-6DC53668898D}"/>
              </a:ext>
            </a:extLst>
          </p:cNvPr>
          <p:cNvSpPr>
            <a:spLocks noGrp="1"/>
          </p:cNvSpPr>
          <p:nvPr>
            <p:ph idx="23"/>
          </p:nvPr>
        </p:nvSpPr>
        <p:spPr/>
        <p:txBody>
          <a:bodyPr/>
          <a:lstStyle/>
          <a:p>
            <a:r>
              <a:rPr lang="en-US" dirty="0" smtClean="0"/>
              <a:t>DEPOSITORY INSTITUTIONS</a:t>
            </a:r>
            <a:endParaRPr lang="en-US" dirty="0"/>
          </a:p>
        </p:txBody>
      </p:sp>
      <p:pic>
        <p:nvPicPr>
          <p:cNvPr id="16" name="Picture Placeholder 15"/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00" r="16700"/>
          <a:stretch>
            <a:fillRect/>
          </a:stretch>
        </p:blipFill>
        <p:spPr/>
      </p:pic>
      <p:pic>
        <p:nvPicPr>
          <p:cNvPr id="18" name="Picture Placeholder 17"/>
          <p:cNvPicPr>
            <a:picLocks noGrp="1" noChangeAspect="1"/>
          </p:cNvPicPr>
          <p:nvPr>
            <p:ph type="pic"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94" r="21494"/>
          <a:stretch>
            <a:fillRect/>
          </a:stretch>
        </p:blipFill>
        <p:spPr/>
      </p:pic>
      <p:pic>
        <p:nvPicPr>
          <p:cNvPr id="20" name="Picture Placeholder 19"/>
          <p:cNvPicPr>
            <a:picLocks noGrp="1" noChangeAspect="1"/>
          </p:cNvPicPr>
          <p:nvPr>
            <p:ph type="pic" sz="quarter" idx="1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" r="729"/>
          <a:stretch>
            <a:fillRect/>
          </a:stretch>
        </p:blipFill>
        <p:spPr/>
      </p:pic>
      <p:pic>
        <p:nvPicPr>
          <p:cNvPr id="22" name="Picture Placeholder 21"/>
          <p:cNvPicPr>
            <a:picLocks noGrp="1" noChangeAspect="1"/>
          </p:cNvPicPr>
          <p:nvPr>
            <p:ph type="pic" sz="quarter" idx="16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09" r="1710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26373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BFCA16-8D78-4A87-9023-708458E3A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FINANCIAL INTERMEDIARIES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10F7B49-6C9D-4DBF-AD20-9D4CFAB1C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71654-96A5-4280-94F3-931C61A9F92C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935AC4D-C17D-4827-B693-43A34920A5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GUARANTEES PAYMENTS IN CASE OF AN EVENT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D66C6D21-6780-4D8A-9B6F-582E0BD2DC2E}"/>
              </a:ext>
            </a:extLst>
          </p:cNvPr>
          <p:cNvSpPr>
            <a:spLocks noGrp="1"/>
          </p:cNvSpPr>
          <p:nvPr>
            <p:ph idx="17"/>
          </p:nvPr>
        </p:nvSpPr>
        <p:spPr/>
        <p:txBody>
          <a:bodyPr/>
          <a:lstStyle/>
          <a:p>
            <a:r>
              <a:rPr lang="en-US" dirty="0" smtClean="0"/>
              <a:t>INSURANCE COMPANIES</a:t>
            </a:r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CCF1405A-05DA-4553-A7B3-B9592963C6B1}"/>
              </a:ext>
            </a:extLst>
          </p:cNvPr>
          <p:cNvSpPr>
            <a:spLocks noGrp="1"/>
          </p:cNvSpPr>
          <p:nvPr>
            <p:ph idx="18"/>
          </p:nvPr>
        </p:nvSpPr>
        <p:spPr/>
        <p:txBody>
          <a:bodyPr/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PROVIDE ASSET SAFEKEEPING AND ESCROW SERVICES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ENSURES CONTRACT COMPLETION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90DE57B2-448D-4C8D-8B9C-FFDDFB0A9208}"/>
              </a:ext>
            </a:extLst>
          </p:cNvPr>
          <p:cNvSpPr>
            <a:spLocks noGrp="1"/>
          </p:cNvSpPr>
          <p:nvPr>
            <p:ph idx="19"/>
          </p:nvPr>
        </p:nvSpPr>
        <p:spPr/>
        <p:txBody>
          <a:bodyPr/>
          <a:lstStyle/>
          <a:p>
            <a:r>
              <a:rPr lang="en-US" dirty="0" smtClean="0"/>
              <a:t>CLEARINGHOUSES AND CUSTODIANS</a:t>
            </a:r>
            <a:endParaRPr lang="en-US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780C3E07-3509-4911-AFF9-20EA8F12D0A4}"/>
              </a:ext>
            </a:extLst>
          </p:cNvPr>
          <p:cNvSpPr>
            <a:spLocks noGrp="1"/>
          </p:cNvSpPr>
          <p:nvPr>
            <p:ph idx="20"/>
          </p:nvPr>
        </p:nvSpPr>
        <p:spPr/>
        <p:txBody>
          <a:bodyPr/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PROVIDE FUND RAISING FACILITIES AND ADVISORY SERVICES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WIDE NETWORK OF INVESTORS</a:t>
            </a:r>
            <a:endParaRPr lang="en-US" dirty="0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FB9E2175-1C3C-4B3E-A872-A1B7E6D64D52}"/>
              </a:ext>
            </a:extLst>
          </p:cNvPr>
          <p:cNvSpPr>
            <a:spLocks noGrp="1"/>
          </p:cNvSpPr>
          <p:nvPr>
            <p:ph idx="21"/>
          </p:nvPr>
        </p:nvSpPr>
        <p:spPr/>
        <p:txBody>
          <a:bodyPr/>
          <a:lstStyle/>
          <a:p>
            <a:r>
              <a:rPr lang="en-US" dirty="0" smtClean="0"/>
              <a:t>INVESTMENT BANKS</a:t>
            </a:r>
            <a:endParaRPr lang="en-US" dirty="0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4EAA9254-229F-4C3E-B078-B8912E5BBE98}"/>
              </a:ext>
            </a:extLst>
          </p:cNvPr>
          <p:cNvSpPr>
            <a:spLocks noGrp="1"/>
          </p:cNvSpPr>
          <p:nvPr>
            <p:ph idx="22"/>
          </p:nvPr>
        </p:nvSpPr>
        <p:spPr/>
        <p:txBody>
          <a:bodyPr/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PROVIDE ASSET ALLOCATION AND DIVERSIFICATION BENEFITS</a:t>
            </a:r>
          </a:p>
          <a:p>
            <a:pPr algn="l"/>
            <a:endParaRPr lang="en-US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471C9CF1-70B0-46DB-869F-6DC53668898D}"/>
              </a:ext>
            </a:extLst>
          </p:cNvPr>
          <p:cNvSpPr>
            <a:spLocks noGrp="1"/>
          </p:cNvSpPr>
          <p:nvPr>
            <p:ph idx="23"/>
          </p:nvPr>
        </p:nvSpPr>
        <p:spPr/>
        <p:txBody>
          <a:bodyPr/>
          <a:lstStyle/>
          <a:p>
            <a:r>
              <a:rPr lang="en-US" dirty="0" smtClean="0"/>
              <a:t>MUTUAL FUNDS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67" r="32967"/>
          <a:stretch>
            <a:fillRect/>
          </a:stretch>
        </p:blipFill>
        <p:spPr/>
      </p:pic>
      <p:pic>
        <p:nvPicPr>
          <p:cNvPr id="7" name="Picture Placeholder 6"/>
          <p:cNvPicPr>
            <a:picLocks noGrp="1" noChangeAspect="1"/>
          </p:cNvPicPr>
          <p:nvPr>
            <p:ph type="pic" sz="quarter" idx="1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/>
      </p:pic>
      <p:pic>
        <p:nvPicPr>
          <p:cNvPr id="19" name="Picture Placeholder 18"/>
          <p:cNvPicPr>
            <a:picLocks noGrp="1" noChangeAspect="1"/>
          </p:cNvPicPr>
          <p:nvPr>
            <p:ph type="pic" sz="quarter" idx="16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23" name="Picture Placeholder 22"/>
          <p:cNvPicPr>
            <a:picLocks noGrp="1" noChangeAspect="1"/>
          </p:cNvPicPr>
          <p:nvPr>
            <p:ph type="pic" sz="quarter" idx="13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40" r="2114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4308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BFCA16-8D78-4A87-9023-708458E3A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PARTICIPANTS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10F7B49-6C9D-4DBF-AD20-9D4CFAB1C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71654-96A5-4280-94F3-931C61A9F92C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4098" name="Picture 2" descr="Related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38" y="1166957"/>
            <a:ext cx="10847758" cy="5713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557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BFCA16-8D78-4A87-9023-708458E3A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PARTICIPANTS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10F7B49-6C9D-4DBF-AD20-9D4CFAB1C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71654-96A5-4280-94F3-931C61A9F92C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6146" name="Picture 2" descr="Image result for rakesh jhunjhunwala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17"/>
          <a:stretch/>
        </p:blipFill>
        <p:spPr bwMode="auto">
          <a:xfrm>
            <a:off x="515938" y="1290637"/>
            <a:ext cx="4662488" cy="3209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Image result for Rk damani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7456" y="1252538"/>
            <a:ext cx="4330700" cy="3248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3112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BFCA16-8D78-4A87-9023-708458E3A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PARTICIPANTS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10F7B49-6C9D-4DBF-AD20-9D4CFAB1C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71654-96A5-4280-94F3-931C61A9F92C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5126" name="Picture 6" descr="Image result for GEORGE SORO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3078" y="1495569"/>
            <a:ext cx="2487229" cy="3497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Image result for jesse livermore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03" r="18476"/>
          <a:stretch/>
        </p:blipFill>
        <p:spPr bwMode="auto">
          <a:xfrm>
            <a:off x="3917573" y="1495569"/>
            <a:ext cx="3439236" cy="3497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Image result for PAUL TUDOR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07" t="6234" r="3957"/>
          <a:stretch/>
        </p:blipFill>
        <p:spPr bwMode="auto">
          <a:xfrm>
            <a:off x="7634074" y="1495569"/>
            <a:ext cx="3355700" cy="3497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8408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BB985D-7833-4E74-AA1C-E9A4BC3CC6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5E3677-5FC4-4712-BA70-5DBE57453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71654-96A5-4280-94F3-931C61A9F92C}" type="slidenum">
              <a:rPr lang="en-US" smtClean="0"/>
              <a:pPr/>
              <a:t>16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0" y="1554480"/>
            <a:ext cx="704088" cy="4715691"/>
            <a:chOff x="0" y="1554480"/>
            <a:chExt cx="699423" cy="4715691"/>
          </a:xfrm>
        </p:grpSpPr>
        <p:sp>
          <p:nvSpPr>
            <p:cNvPr id="10" name="Rectangle 9"/>
            <p:cNvSpPr/>
            <p:nvPr/>
          </p:nvSpPr>
          <p:spPr>
            <a:xfrm>
              <a:off x="0" y="1554480"/>
              <a:ext cx="699423" cy="471569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0" y="1554480"/>
              <a:ext cx="699423" cy="93676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/>
                <a:t>1</a:t>
              </a:r>
              <a:endParaRPr lang="en-US" sz="2800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406252" y="1554480"/>
            <a:ext cx="10086326" cy="4715691"/>
            <a:chOff x="0" y="1554480"/>
            <a:chExt cx="699423" cy="4715691"/>
          </a:xfrm>
        </p:grpSpPr>
        <p:sp>
          <p:nvSpPr>
            <p:cNvPr id="23" name="Rectangle 22"/>
            <p:cNvSpPr/>
            <p:nvPr/>
          </p:nvSpPr>
          <p:spPr>
            <a:xfrm>
              <a:off x="0" y="1554480"/>
              <a:ext cx="699423" cy="471569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0" y="1554480"/>
              <a:ext cx="699423" cy="93676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/>
                <a:t>3</a:t>
              </a:r>
              <a:endParaRPr lang="en-US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1492577" y="1554480"/>
            <a:ext cx="699423" cy="4715691"/>
            <a:chOff x="0" y="1554480"/>
            <a:chExt cx="699423" cy="4715691"/>
          </a:xfrm>
        </p:grpSpPr>
        <p:sp>
          <p:nvSpPr>
            <p:cNvPr id="26" name="Rectangle 25"/>
            <p:cNvSpPr/>
            <p:nvPr/>
          </p:nvSpPr>
          <p:spPr>
            <a:xfrm>
              <a:off x="0" y="1554480"/>
              <a:ext cx="699423" cy="471569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0" y="1554480"/>
              <a:ext cx="699423" cy="936766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/>
                <a:t>4</a:t>
              </a:r>
              <a:endParaRPr lang="en-US" dirty="0"/>
            </a:p>
          </p:txBody>
        </p:sp>
      </p:grpSp>
      <p:sp>
        <p:nvSpPr>
          <p:cNvPr id="15" name="TextBox 14"/>
          <p:cNvSpPr txBox="1"/>
          <p:nvPr/>
        </p:nvSpPr>
        <p:spPr>
          <a:xfrm rot="16200000">
            <a:off x="-784505" y="3951447"/>
            <a:ext cx="2273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2"/>
                </a:solidFill>
              </a:rPr>
              <a:t>EVOLUTION</a:t>
            </a:r>
            <a:endParaRPr lang="en-US" b="1" dirty="0">
              <a:solidFill>
                <a:schemeClr val="tx2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706829" y="1554480"/>
            <a:ext cx="699423" cy="4715691"/>
            <a:chOff x="10093731" y="1554480"/>
            <a:chExt cx="699423" cy="4715691"/>
          </a:xfrm>
        </p:grpSpPr>
        <p:grpSp>
          <p:nvGrpSpPr>
            <p:cNvPr id="18" name="Group 17"/>
            <p:cNvGrpSpPr/>
            <p:nvPr/>
          </p:nvGrpSpPr>
          <p:grpSpPr>
            <a:xfrm>
              <a:off x="10093731" y="1554480"/>
              <a:ext cx="699423" cy="4715691"/>
              <a:chOff x="0" y="1554480"/>
              <a:chExt cx="699423" cy="4715691"/>
            </a:xfrm>
            <a:solidFill>
              <a:schemeClr val="bg1">
                <a:lumMod val="85000"/>
              </a:schemeClr>
            </a:solidFill>
          </p:grpSpPr>
          <p:sp>
            <p:nvSpPr>
              <p:cNvPr id="19" name="Rectangle 18"/>
              <p:cNvSpPr/>
              <p:nvPr/>
            </p:nvSpPr>
            <p:spPr>
              <a:xfrm>
                <a:off x="0" y="1554480"/>
                <a:ext cx="699423" cy="471569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0" y="1554480"/>
                <a:ext cx="699423" cy="93676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 smtClean="0"/>
                  <a:t>2</a:t>
                </a:r>
                <a:endParaRPr lang="en-US" dirty="0"/>
              </a:p>
            </p:txBody>
          </p:sp>
        </p:grpSp>
        <p:sp>
          <p:nvSpPr>
            <p:cNvPr id="28" name="TextBox 27"/>
            <p:cNvSpPr txBox="1"/>
            <p:nvPr/>
          </p:nvSpPr>
          <p:spPr>
            <a:xfrm rot="16200000">
              <a:off x="9083006" y="3951447"/>
              <a:ext cx="273013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>
                  <a:solidFill>
                    <a:schemeClr val="tx2"/>
                  </a:solidFill>
                </a:rPr>
                <a:t>PARTICIPANTS</a:t>
              </a:r>
              <a:endParaRPr lang="en-US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1652045" y="2577043"/>
            <a:ext cx="66164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2"/>
                </a:solidFill>
              </a:rPr>
              <a:t>STRUCTURE OF FINANCIAL MARKETS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9533" y="3180379"/>
            <a:ext cx="66062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TYPES OF FINANCIAL MARKETS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DIFFERENT EXCHANGES IN INDIA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NIFTY 50 P/E HEATMAP</a:t>
            </a:r>
          </a:p>
        </p:txBody>
      </p:sp>
      <p:sp>
        <p:nvSpPr>
          <p:cNvPr id="22" name="TextBox 21"/>
          <p:cNvSpPr txBox="1"/>
          <p:nvPr/>
        </p:nvSpPr>
        <p:spPr>
          <a:xfrm rot="16200000">
            <a:off x="9479809" y="3635327"/>
            <a:ext cx="471569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chemeClr val="tx2"/>
                </a:solidFill>
              </a:rPr>
              <a:t>INDEX CONSTRUCTION</a:t>
            </a:r>
            <a:endParaRPr lang="en-US" sz="3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68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3A9A18-93E0-4615-B7AA-B8C8FBB144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 TYPES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DDBFEE-BC50-46CF-AB8F-D145B99B5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71654-96A5-4280-94F3-931C61A9F92C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7" name="Picture Placeholder 6" descr="skyscrapers">
            <a:extLst>
              <a:ext uri="{FF2B5EF4-FFF2-40B4-BE49-F238E27FC236}">
                <a16:creationId xmlns:a16="http://schemas.microsoft.com/office/drawing/2014/main" id="{29305ED8-D39E-4A20-A7CB-7EC58B3E325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8" name="TextBox 7"/>
          <p:cNvSpPr txBox="1"/>
          <p:nvPr/>
        </p:nvSpPr>
        <p:spPr>
          <a:xfrm>
            <a:off x="513875" y="1162376"/>
            <a:ext cx="397546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Call Market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Active at a specific time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Continuous Market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Active all the time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Over-the-counter Market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Equity Market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Primary Market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Secondary Market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Derivatives Market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61730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63C2D9-0850-4620-BE32-11F44A9276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PRIMARY MARKETS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015163-D5FD-4849-978B-77883FAF79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8" y="3014458"/>
            <a:ext cx="4074002" cy="2846648"/>
          </a:xfrm>
        </p:spPr>
        <p:txBody>
          <a:bodyPr/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dirty="0" smtClean="0"/>
              <a:t>First offering by a corporate to public - </a:t>
            </a:r>
            <a:r>
              <a:rPr lang="en-US" sz="2000" dirty="0" smtClean="0"/>
              <a:t>IPO</a:t>
            </a:r>
            <a:endParaRPr lang="en-US" sz="2000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dirty="0" smtClean="0"/>
              <a:t>DRHP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dirty="0" smtClean="0"/>
              <a:t>Book Building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dirty="0" smtClean="0"/>
              <a:t>Underwriting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dirty="0" smtClean="0"/>
              <a:t>Best-effort basis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1C0347-C2C9-46A2-B7A6-9653B525F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71654-96A5-4280-94F3-931C61A9F92C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3A6F33C-3AFE-474E-AC15-C00F368C3C6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05218" y="1910485"/>
            <a:ext cx="2216446" cy="495389"/>
          </a:xfrm>
        </p:spPr>
        <p:txBody>
          <a:bodyPr/>
          <a:lstStyle/>
          <a:p>
            <a:pPr algn="ctr"/>
            <a:r>
              <a:rPr lang="en-US" sz="2400" dirty="0" smtClean="0"/>
              <a:t>PUBLIC OFFERING</a:t>
            </a:r>
            <a:endParaRPr lang="en-US" sz="2400" dirty="0"/>
          </a:p>
        </p:txBody>
      </p:sp>
      <p:pic>
        <p:nvPicPr>
          <p:cNvPr id="29" name="Picture Placeholder 28" descr="Pencil">
            <a:extLst>
              <a:ext uri="{FF2B5EF4-FFF2-40B4-BE49-F238E27FC236}">
                <a16:creationId xmlns:a16="http://schemas.microsoft.com/office/drawing/2014/main" id="{F0E35123-11A3-CD40-A44F-8A81B9105639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>
            <a:fillRect/>
          </a:stretch>
        </p:blipFill>
        <p:spPr/>
      </p:pic>
      <p:pic>
        <p:nvPicPr>
          <p:cNvPr id="31" name="Picture Placeholder 30" descr="Laptop">
            <a:extLst>
              <a:ext uri="{FF2B5EF4-FFF2-40B4-BE49-F238E27FC236}">
                <a16:creationId xmlns:a16="http://schemas.microsoft.com/office/drawing/2014/main" id="{6BF407E9-98AE-2B40-90E3-1B14FC14FDB8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rcRect/>
          <a:stretch>
            <a:fillRect/>
          </a:stretch>
        </p:blipFill>
        <p:spPr>
          <a:xfrm>
            <a:off x="7528172" y="1669658"/>
            <a:ext cx="783316" cy="908935"/>
          </a:xfrm>
        </p:spPr>
      </p:pic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93A6F33C-3AFE-474E-AC15-C00F368C3C6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447964" y="1910485"/>
            <a:ext cx="3575714" cy="495389"/>
          </a:xfrm>
        </p:spPr>
        <p:txBody>
          <a:bodyPr/>
          <a:lstStyle/>
          <a:p>
            <a:pPr algn="ctr"/>
            <a:r>
              <a:rPr lang="en-US" sz="2400" dirty="0" smtClean="0"/>
              <a:t>PRIVATE PLACEMENT &amp; OTHER TRANSACTIONS</a:t>
            </a:r>
            <a:endParaRPr lang="en-US" sz="2400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65015163-D5FD-4849-978B-77883FAF79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34066" y="3014458"/>
            <a:ext cx="3889611" cy="2846648"/>
          </a:xfrm>
        </p:spPr>
        <p:txBody>
          <a:bodyPr/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dirty="0" smtClean="0"/>
              <a:t>Shelf Registration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dirty="0" smtClean="0"/>
              <a:t>Dividend Reinvestment Plan (DRIP)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dirty="0" smtClean="0"/>
              <a:t>Rights offering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dirty="0" smtClean="0"/>
              <a:t>Warrants</a:t>
            </a:r>
          </a:p>
          <a:p>
            <a:pPr algn="l"/>
            <a:endParaRPr lang="en-US" sz="2000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37207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63C2D9-0850-4620-BE32-11F44A9276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SECONDARY MARKET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1C0347-C2C9-46A2-B7A6-9653B525F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71654-96A5-4280-94F3-931C61A9F92C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3A6F33C-3AFE-474E-AC15-C00F368C3C6A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r>
              <a:rPr lang="en-US" sz="2400" dirty="0" smtClean="0"/>
              <a:t>EXCHANGE TRADING</a:t>
            </a:r>
            <a:endParaRPr lang="en-US" sz="2400" dirty="0"/>
          </a:p>
        </p:txBody>
      </p:sp>
      <p:pic>
        <p:nvPicPr>
          <p:cNvPr id="29" name="Picture Placeholder 28" descr="Pencil">
            <a:extLst>
              <a:ext uri="{FF2B5EF4-FFF2-40B4-BE49-F238E27FC236}">
                <a16:creationId xmlns:a16="http://schemas.microsoft.com/office/drawing/2014/main" id="{F0E35123-11A3-CD40-A44F-8A81B9105639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>
            <a:fillRect/>
          </a:stretch>
        </p:blipFill>
        <p:spPr/>
      </p:pic>
      <p:sp>
        <p:nvSpPr>
          <p:cNvPr id="7" name="Rectangle 6"/>
          <p:cNvSpPr/>
          <p:nvPr/>
        </p:nvSpPr>
        <p:spPr>
          <a:xfrm>
            <a:off x="6837529" y="955343"/>
            <a:ext cx="5354472" cy="23883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65015163-D5FD-4849-978B-77883FAF79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8" y="3014458"/>
            <a:ext cx="4074002" cy="2846648"/>
          </a:xfrm>
        </p:spPr>
        <p:txBody>
          <a:bodyPr/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dirty="0" smtClean="0"/>
              <a:t>Securities trade on the exchange after the primary offering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dirty="0" smtClean="0"/>
              <a:t>Provides Liquidity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dirty="0" smtClean="0"/>
              <a:t>Brokered markets</a:t>
            </a:r>
            <a:endParaRPr lang="en-US" sz="2000" dirty="0" smtClean="0"/>
          </a:p>
        </p:txBody>
      </p:sp>
      <p:pic>
        <p:nvPicPr>
          <p:cNvPr id="7170" name="Picture 2" descr="Image result for BULL BEAR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42" r="146"/>
          <a:stretch/>
        </p:blipFill>
        <p:spPr bwMode="auto">
          <a:xfrm>
            <a:off x="4248226" y="2784834"/>
            <a:ext cx="7839000" cy="3628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1235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1"/>
          <p:cNvSpPr/>
          <p:nvPr/>
        </p:nvSpPr>
        <p:spPr>
          <a:xfrm>
            <a:off x="729281" y="750842"/>
            <a:ext cx="5261066" cy="5261066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BAB08B8-3DB3-4637-AE23-B8DB96D9FC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2973" y="2965593"/>
            <a:ext cx="5143500" cy="870358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VINIT SANGHVI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98AA37-E298-4CD8-9F0F-2123ACFD96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43650" y="1473007"/>
            <a:ext cx="5408023" cy="4849416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MSc. </a:t>
            </a:r>
            <a:r>
              <a:rPr lang="en-US" dirty="0" smtClean="0"/>
              <a:t>(Finance) – JBIMS (Gold Medalist)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Worked with ICICI Bank in Structured Finance Group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7+ years of training expertise across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Mentored 5000+ students for International Certifications such as CFA, FRM, CISI, CWM, CMT, CCFR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2198AA37-E298-4CD8-9F0F-2123ACFD9653}"/>
              </a:ext>
            </a:extLst>
          </p:cNvPr>
          <p:cNvSpPr txBox="1">
            <a:spLocks/>
          </p:cNvSpPr>
          <p:nvPr/>
        </p:nvSpPr>
        <p:spPr>
          <a:xfrm>
            <a:off x="6343650" y="728545"/>
            <a:ext cx="5143500" cy="5031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kern="1200" cap="all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/>
              <a:t>BRIEF PROFILE</a:t>
            </a:r>
            <a:endParaRPr lang="en-US" sz="28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1060751" y="3783699"/>
            <a:ext cx="465037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936377" y="2545709"/>
            <a:ext cx="372291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Investment Banking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Equity Research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Financial Analysis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Wealth Management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Investment Management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17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BOMBAY STOCK EXCHANGE (BSE)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5015163-D5FD-4849-978B-77883FAF7928}"/>
              </a:ext>
            </a:extLst>
          </p:cNvPr>
          <p:cNvSpPr txBox="1">
            <a:spLocks/>
          </p:cNvSpPr>
          <p:nvPr/>
        </p:nvSpPr>
        <p:spPr>
          <a:xfrm>
            <a:off x="515938" y="2072761"/>
            <a:ext cx="7276935" cy="410967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r>
              <a:rPr lang="en-US" sz="2000" dirty="0" smtClean="0"/>
              <a:t>Oldest stock exchange in Asia. Commonly known as </a:t>
            </a:r>
            <a:r>
              <a:rPr lang="en-US" sz="2000" dirty="0" err="1" smtClean="0"/>
              <a:t>Dalal</a:t>
            </a:r>
            <a:r>
              <a:rPr lang="en-US" sz="2000" dirty="0" smtClean="0"/>
              <a:t> Street</a:t>
            </a:r>
          </a:p>
          <a:p>
            <a:pPr marL="285750" indent="-285750"/>
            <a:r>
              <a:rPr lang="en-US" sz="2000" dirty="0" smtClean="0"/>
              <a:t>Established in 1875 by </a:t>
            </a:r>
            <a:r>
              <a:rPr lang="en-US" sz="2000" dirty="0" err="1" smtClean="0"/>
              <a:t>Premchand</a:t>
            </a:r>
            <a:r>
              <a:rPr lang="en-US" sz="2000" dirty="0" smtClean="0"/>
              <a:t> </a:t>
            </a:r>
            <a:r>
              <a:rPr lang="en-US" sz="2000" dirty="0" err="1" smtClean="0"/>
              <a:t>Roychand</a:t>
            </a:r>
            <a:endParaRPr lang="en-US" sz="2000" dirty="0" smtClean="0"/>
          </a:p>
          <a:p>
            <a:pPr marL="285750" indent="-285750"/>
            <a:r>
              <a:rPr lang="en-US" sz="2000" dirty="0" smtClean="0"/>
              <a:t>10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largest stock exchange in the world with a market capitalization of $4.9 trillion as on April, 2018</a:t>
            </a:r>
          </a:p>
          <a:p>
            <a:pPr marL="285750" indent="-285750"/>
            <a:r>
              <a:rPr lang="en-US" sz="2000" dirty="0" smtClean="0"/>
              <a:t>Has 5400+ listed companies</a:t>
            </a:r>
          </a:p>
          <a:p>
            <a:pPr marL="285750" indent="-285750"/>
            <a:r>
              <a:rPr lang="en-US" sz="2000" dirty="0" smtClean="0"/>
              <a:t>First listed Stock Exchange of India</a:t>
            </a:r>
          </a:p>
          <a:p>
            <a:pPr marL="285750" indent="-285750"/>
            <a:r>
              <a:rPr lang="en-US" sz="2000" dirty="0" smtClean="0"/>
              <a:t>Initially known as The Native Share and Stock Brokers’ Association</a:t>
            </a:r>
          </a:p>
          <a:p>
            <a:pPr marL="285750" indent="-285750"/>
            <a:r>
              <a:rPr lang="en-US" sz="2000" dirty="0" smtClean="0"/>
              <a:t>Publishes the index SENSEX</a:t>
            </a:r>
          </a:p>
          <a:p>
            <a:pPr marL="285750" indent="-285750"/>
            <a:r>
              <a:rPr lang="en-US" sz="2000" dirty="0" smtClean="0"/>
              <a:t>Sensex comprises of 30 stocks</a:t>
            </a:r>
          </a:p>
          <a:p>
            <a:pPr marL="285750" indent="-285750"/>
            <a:r>
              <a:rPr lang="en-US" sz="2000" dirty="0" smtClean="0"/>
              <a:t>Started offering Derivatives trading in 2017</a:t>
            </a:r>
          </a:p>
          <a:p>
            <a:pPr marL="285750" indent="-285750"/>
            <a:endParaRPr lang="en-US" sz="2000" dirty="0" smtClean="0"/>
          </a:p>
          <a:p>
            <a:pPr marL="285750" indent="-285750"/>
            <a:endParaRPr lang="en-US" sz="2000" dirty="0"/>
          </a:p>
        </p:txBody>
      </p:sp>
      <p:pic>
        <p:nvPicPr>
          <p:cNvPr id="8" name="Picture 2" descr="Bombay Stock Exchange logo.sv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7397" y="139818"/>
            <a:ext cx="3125336" cy="1349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8656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BOMBAY STOCK EXCHANGE (BSE)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9</a:t>
            </a:r>
          </a:p>
        </p:txBody>
      </p:sp>
      <p:pic>
        <p:nvPicPr>
          <p:cNvPr id="9218" name="Picture 2" descr="Bombay Stock Exchange logo.sv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7397" y="139818"/>
            <a:ext cx="3125336" cy="1349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8777" t="13946" r="19022" b="14785"/>
          <a:stretch/>
        </p:blipFill>
        <p:spPr>
          <a:xfrm>
            <a:off x="515937" y="1489396"/>
            <a:ext cx="11466795" cy="5213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91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BOMBAY STOCK EXCHANGE (BSE)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22</a:t>
            </a:r>
            <a:endParaRPr lang="en-US" dirty="0"/>
          </a:p>
        </p:txBody>
      </p:sp>
      <p:pic>
        <p:nvPicPr>
          <p:cNvPr id="9218" name="Picture 2" descr="Bombay Stock Exchange logo.sv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7397" y="139818"/>
            <a:ext cx="3125336" cy="1349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49824" t="39692" r="1747" b="20010"/>
          <a:stretch/>
        </p:blipFill>
        <p:spPr>
          <a:xfrm>
            <a:off x="0" y="1903939"/>
            <a:ext cx="8270543" cy="3964601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4715805"/>
              </p:ext>
            </p:extLst>
          </p:nvPr>
        </p:nvGraphicFramePr>
        <p:xfrm>
          <a:off x="8379725" y="1805054"/>
          <a:ext cx="3696646" cy="45548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8484">
                  <a:extLst>
                    <a:ext uri="{9D8B030D-6E8A-4147-A177-3AD203B41FA5}">
                      <a16:colId xmlns:a16="http://schemas.microsoft.com/office/drawing/2014/main" val="1721976994"/>
                    </a:ext>
                  </a:extLst>
                </a:gridCol>
                <a:gridCol w="1158162">
                  <a:extLst>
                    <a:ext uri="{9D8B030D-6E8A-4147-A177-3AD203B41FA5}">
                      <a16:colId xmlns:a16="http://schemas.microsoft.com/office/drawing/2014/main" val="3044815993"/>
                    </a:ext>
                  </a:extLst>
                </a:gridCol>
              </a:tblGrid>
              <a:tr h="379567">
                <a:tc>
                  <a:txBody>
                    <a:bodyPr/>
                    <a:lstStyle/>
                    <a:p>
                      <a:r>
                        <a:rPr lang="en-US" dirty="0" smtClean="0"/>
                        <a:t>Sector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% Weight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4812464"/>
                  </a:ext>
                </a:extLst>
              </a:tr>
              <a:tr h="379567">
                <a:tc>
                  <a:txBody>
                    <a:bodyPr/>
                    <a:lstStyle/>
                    <a:p>
                      <a:r>
                        <a:rPr lang="en-US" dirty="0" smtClean="0"/>
                        <a:t>Finance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43.22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7672968"/>
                  </a:ext>
                </a:extLst>
              </a:tr>
              <a:tr h="379567">
                <a:tc>
                  <a:txBody>
                    <a:bodyPr/>
                    <a:lstStyle/>
                    <a:p>
                      <a:r>
                        <a:rPr lang="en-US" dirty="0" smtClean="0"/>
                        <a:t>Information Technology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14.20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2162051"/>
                  </a:ext>
                </a:extLst>
              </a:tr>
              <a:tr h="379567">
                <a:tc>
                  <a:txBody>
                    <a:bodyPr/>
                    <a:lstStyle/>
                    <a:p>
                      <a:r>
                        <a:rPr lang="en-US" dirty="0" smtClean="0"/>
                        <a:t>Oil and Gas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12.68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6730894"/>
                  </a:ext>
                </a:extLst>
              </a:tr>
              <a:tr h="379567">
                <a:tc>
                  <a:txBody>
                    <a:bodyPr/>
                    <a:lstStyle/>
                    <a:p>
                      <a:r>
                        <a:rPr lang="en-US" dirty="0" smtClean="0"/>
                        <a:t>FMCG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9.58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47488"/>
                  </a:ext>
                </a:extLst>
              </a:tr>
              <a:tr h="379567">
                <a:tc>
                  <a:txBody>
                    <a:bodyPr/>
                    <a:lstStyle/>
                    <a:p>
                      <a:r>
                        <a:rPr lang="en-US" dirty="0" smtClean="0"/>
                        <a:t>Transport Equipment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6.75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5341533"/>
                  </a:ext>
                </a:extLst>
              </a:tr>
              <a:tr h="379567">
                <a:tc>
                  <a:txBody>
                    <a:bodyPr/>
                    <a:lstStyle/>
                    <a:p>
                      <a:r>
                        <a:rPr lang="en-US" dirty="0" smtClean="0"/>
                        <a:t>Capital Goods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4.18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6368490"/>
                  </a:ext>
                </a:extLst>
              </a:tr>
              <a:tr h="379567">
                <a:tc>
                  <a:txBody>
                    <a:bodyPr/>
                    <a:lstStyle/>
                    <a:p>
                      <a:r>
                        <a:rPr lang="en-US" dirty="0" smtClean="0"/>
                        <a:t>Metals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2.71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6103989"/>
                  </a:ext>
                </a:extLst>
              </a:tr>
              <a:tr h="379567">
                <a:tc>
                  <a:txBody>
                    <a:bodyPr/>
                    <a:lstStyle/>
                    <a:p>
                      <a:r>
                        <a:rPr lang="en-US" dirty="0" smtClean="0"/>
                        <a:t>Power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2.39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319138"/>
                  </a:ext>
                </a:extLst>
              </a:tr>
              <a:tr h="379567">
                <a:tc>
                  <a:txBody>
                    <a:bodyPr/>
                    <a:lstStyle/>
                    <a:p>
                      <a:r>
                        <a:rPr lang="en-US" dirty="0" smtClean="0"/>
                        <a:t>Chemical/Petrochemical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1.64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1376053"/>
                  </a:ext>
                </a:extLst>
              </a:tr>
              <a:tr h="379567">
                <a:tc>
                  <a:txBody>
                    <a:bodyPr/>
                    <a:lstStyle/>
                    <a:p>
                      <a:r>
                        <a:rPr lang="en-US" dirty="0" smtClean="0"/>
                        <a:t>Telecom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1.41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3536906"/>
                  </a:ext>
                </a:extLst>
              </a:tr>
              <a:tr h="379567">
                <a:tc>
                  <a:txBody>
                    <a:bodyPr/>
                    <a:lstStyle/>
                    <a:p>
                      <a:r>
                        <a:rPr lang="en-US" dirty="0" smtClean="0"/>
                        <a:t>Healthcare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1.23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25044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569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National stock exchange (</a:t>
            </a:r>
            <a:r>
              <a:rPr lang="en-US" dirty="0" err="1" smtClean="0"/>
              <a:t>nse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23</a:t>
            </a:r>
            <a:endParaRPr lang="en-US" dirty="0"/>
          </a:p>
        </p:txBody>
      </p:sp>
      <p:pic>
        <p:nvPicPr>
          <p:cNvPr id="10242" name="Picture 2" descr="Image result for N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2930" y="132494"/>
            <a:ext cx="3097237" cy="1405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65015163-D5FD-4849-978B-77883FAF7928}"/>
              </a:ext>
            </a:extLst>
          </p:cNvPr>
          <p:cNvSpPr txBox="1">
            <a:spLocks/>
          </p:cNvSpPr>
          <p:nvPr/>
        </p:nvSpPr>
        <p:spPr>
          <a:xfrm>
            <a:off x="515938" y="2072761"/>
            <a:ext cx="7276935" cy="410967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r>
              <a:rPr lang="en-US" sz="2000" dirty="0" smtClean="0"/>
              <a:t>Established in 1992 in Mumbai</a:t>
            </a:r>
          </a:p>
          <a:p>
            <a:pPr marL="285750" indent="-285750"/>
            <a:r>
              <a:rPr lang="en-US" sz="2000" dirty="0" smtClean="0"/>
              <a:t>11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largest stock exchange in the world with a market capitalization of $2.27 trillion as on April, 2018</a:t>
            </a:r>
          </a:p>
          <a:p>
            <a:pPr marL="285750" indent="-285750"/>
            <a:r>
              <a:rPr lang="en-US" sz="2000" dirty="0" smtClean="0"/>
              <a:t>Has 1900+ listed companies</a:t>
            </a:r>
          </a:p>
          <a:p>
            <a:pPr marL="285750" indent="-285750"/>
            <a:r>
              <a:rPr lang="en-US" sz="2000" dirty="0" smtClean="0"/>
              <a:t>Publishes the index NIFTY. Also known as Nifty50</a:t>
            </a:r>
          </a:p>
          <a:p>
            <a:pPr marL="285750" indent="-285750"/>
            <a:r>
              <a:rPr lang="en-US" sz="2000" dirty="0" smtClean="0"/>
              <a:t>NIFTY comprises of 50 stocks</a:t>
            </a:r>
          </a:p>
          <a:p>
            <a:pPr marL="285750" indent="-285750"/>
            <a:r>
              <a:rPr lang="en-US" sz="2000" dirty="0" smtClean="0"/>
              <a:t>NIFTY performance is closely followed to understand the performance of Indian Economy</a:t>
            </a:r>
          </a:p>
          <a:p>
            <a:pPr marL="285750" indent="-285750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45504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National stock exchange (</a:t>
            </a:r>
            <a:r>
              <a:rPr lang="en-US" dirty="0" err="1" smtClean="0"/>
              <a:t>nse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24</a:t>
            </a:r>
            <a:endParaRPr lang="en-US" dirty="0"/>
          </a:p>
        </p:txBody>
      </p:sp>
      <p:pic>
        <p:nvPicPr>
          <p:cNvPr id="10242" name="Picture 2" descr="Image result for N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2930" y="132494"/>
            <a:ext cx="3097237" cy="1405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Related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57" y="1538251"/>
            <a:ext cx="11729347" cy="4821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839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National stock exchange (</a:t>
            </a:r>
            <a:r>
              <a:rPr lang="en-US" dirty="0" err="1" smtClean="0"/>
              <a:t>nse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25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3427" t="25326" r="14616" b="15158"/>
          <a:stretch/>
        </p:blipFill>
        <p:spPr>
          <a:xfrm>
            <a:off x="259308" y="1538251"/>
            <a:ext cx="11104388" cy="5163701"/>
          </a:xfrm>
          <a:prstGeom prst="rect">
            <a:avLst/>
          </a:prstGeom>
        </p:spPr>
      </p:pic>
      <p:pic>
        <p:nvPicPr>
          <p:cNvPr id="8" name="Picture 2" descr="Image result for NS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2930" y="132494"/>
            <a:ext cx="3097237" cy="1405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454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 COMMODITY exchange (MCX)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26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65015163-D5FD-4849-978B-77883FAF7928}"/>
              </a:ext>
            </a:extLst>
          </p:cNvPr>
          <p:cNvSpPr txBox="1">
            <a:spLocks/>
          </p:cNvSpPr>
          <p:nvPr/>
        </p:nvSpPr>
        <p:spPr>
          <a:xfrm>
            <a:off x="515938" y="2072761"/>
            <a:ext cx="7276935" cy="410967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r>
              <a:rPr lang="en-US" sz="2000" dirty="0" smtClean="0"/>
              <a:t>Established in 2003 in Mumbai</a:t>
            </a:r>
          </a:p>
          <a:p>
            <a:pPr marL="285750" indent="-285750"/>
            <a:r>
              <a:rPr lang="en-US" sz="2000" dirty="0" smtClean="0"/>
              <a:t>7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largest global commodity bourse in the world</a:t>
            </a:r>
          </a:p>
          <a:p>
            <a:r>
              <a:rPr lang="en-US" sz="2000" dirty="0"/>
              <a:t>Metal - </a:t>
            </a:r>
            <a:r>
              <a:rPr lang="en-US" sz="2000" dirty="0" err="1"/>
              <a:t>Aluminium</a:t>
            </a:r>
            <a:r>
              <a:rPr lang="en-US" sz="2000" dirty="0"/>
              <a:t>, </a:t>
            </a:r>
            <a:r>
              <a:rPr lang="en-US" sz="2000" dirty="0" err="1"/>
              <a:t>Aluminium</a:t>
            </a:r>
            <a:r>
              <a:rPr lang="en-US" sz="2000" dirty="0"/>
              <a:t> Mini, Copper, Copper Mini, Lead, Lead Mini, Nickel, Nickel Mini, Zinc, Zinc </a:t>
            </a:r>
            <a:r>
              <a:rPr lang="en-US" sz="2000" dirty="0" err="1"/>
              <a:t>Mini,Brass</a:t>
            </a:r>
            <a:r>
              <a:rPr lang="en-US" sz="2000" dirty="0"/>
              <a:t>(futures)</a:t>
            </a:r>
          </a:p>
          <a:p>
            <a:r>
              <a:rPr lang="en-US" sz="2000" dirty="0"/>
              <a:t>Bullion - Gold, Gold Mini, Gold Guinea, Gold Petal, Gold Petal ( New Delhi), Gold Global, Silver, Silver Mini, Silver Micro, Silver 1000.</a:t>
            </a:r>
          </a:p>
          <a:p>
            <a:r>
              <a:rPr lang="en-US" sz="2000" dirty="0"/>
              <a:t>Agro Commodities - Cardamom, Cotton, Crude Palm Oil, </a:t>
            </a:r>
            <a:r>
              <a:rPr lang="en-US" sz="2000" dirty="0" err="1"/>
              <a:t>Kapas</a:t>
            </a:r>
            <a:r>
              <a:rPr lang="en-US" sz="2000" dirty="0"/>
              <a:t>, </a:t>
            </a:r>
            <a:r>
              <a:rPr lang="en-US" sz="2000" dirty="0" err="1"/>
              <a:t>Mentha</a:t>
            </a:r>
            <a:r>
              <a:rPr lang="en-US" sz="2000" dirty="0"/>
              <a:t> Oil, </a:t>
            </a:r>
            <a:r>
              <a:rPr lang="en-US" sz="2000" dirty="0" err="1"/>
              <a:t>Castorseed</a:t>
            </a:r>
            <a:r>
              <a:rPr lang="en-US" sz="2000" dirty="0"/>
              <a:t>, RBD </a:t>
            </a:r>
            <a:r>
              <a:rPr lang="en-US" sz="2000" dirty="0" err="1"/>
              <a:t>Palmolien</a:t>
            </a:r>
            <a:r>
              <a:rPr lang="en-US" sz="2000" dirty="0"/>
              <a:t>, Black Pepper.</a:t>
            </a:r>
          </a:p>
          <a:p>
            <a:r>
              <a:rPr lang="en-US" sz="2000" dirty="0"/>
              <a:t>Energy - Brent Crude Oil, Crude Oil, Crude Oil Mini, Natural Gas.</a:t>
            </a:r>
          </a:p>
          <a:p>
            <a:pPr marL="285750" indent="-285750"/>
            <a:endParaRPr lang="en-US" sz="2000" dirty="0"/>
          </a:p>
        </p:txBody>
      </p:sp>
      <p:pic>
        <p:nvPicPr>
          <p:cNvPr id="15362" name="Picture 2" descr="MCX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7372" y="362557"/>
            <a:ext cx="2095500" cy="838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9167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KEY INDICES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27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2343" t="50513" r="23532" b="22061"/>
          <a:stretch/>
        </p:blipFill>
        <p:spPr>
          <a:xfrm>
            <a:off x="285800" y="1569492"/>
            <a:ext cx="11737072" cy="3343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3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28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0910" t="18797" r="42308" b="21316"/>
          <a:stretch/>
        </p:blipFill>
        <p:spPr>
          <a:xfrm>
            <a:off x="150124" y="341194"/>
            <a:ext cx="9089410" cy="6541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429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BB985D-7833-4E74-AA1C-E9A4BC3CC6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5E3677-5FC4-4712-BA70-5DBE57453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71654-96A5-4280-94F3-931C61A9F92C}" type="slidenum">
              <a:rPr lang="en-US" smtClean="0"/>
              <a:pPr/>
              <a:t>29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0" y="1554480"/>
            <a:ext cx="704088" cy="4715691"/>
            <a:chOff x="0" y="1554480"/>
            <a:chExt cx="699423" cy="4715691"/>
          </a:xfrm>
        </p:grpSpPr>
        <p:sp>
          <p:nvSpPr>
            <p:cNvPr id="10" name="Rectangle 9"/>
            <p:cNvSpPr/>
            <p:nvPr/>
          </p:nvSpPr>
          <p:spPr>
            <a:xfrm>
              <a:off x="0" y="1554480"/>
              <a:ext cx="699423" cy="471569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0" y="1554480"/>
              <a:ext cx="699423" cy="93676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/>
                <a:t>1</a:t>
              </a:r>
              <a:endParaRPr lang="en-US" sz="2800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406252" y="1554480"/>
            <a:ext cx="704088" cy="4715691"/>
            <a:chOff x="0" y="1554480"/>
            <a:chExt cx="699423" cy="4715691"/>
          </a:xfrm>
        </p:grpSpPr>
        <p:sp>
          <p:nvSpPr>
            <p:cNvPr id="23" name="Rectangle 22"/>
            <p:cNvSpPr/>
            <p:nvPr/>
          </p:nvSpPr>
          <p:spPr>
            <a:xfrm>
              <a:off x="0" y="1554480"/>
              <a:ext cx="699423" cy="471569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0" y="1554480"/>
              <a:ext cx="699423" cy="93676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/>
                <a:t>3</a:t>
              </a:r>
              <a:endParaRPr lang="en-US" dirty="0"/>
            </a:p>
          </p:txBody>
        </p:sp>
      </p:grpSp>
      <p:sp>
        <p:nvSpPr>
          <p:cNvPr id="15" name="TextBox 14"/>
          <p:cNvSpPr txBox="1"/>
          <p:nvPr/>
        </p:nvSpPr>
        <p:spPr>
          <a:xfrm rot="16200000">
            <a:off x="-784505" y="3951447"/>
            <a:ext cx="2273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2"/>
                </a:solidFill>
              </a:rPr>
              <a:t>EVOLUTION</a:t>
            </a:r>
            <a:endParaRPr lang="en-US" b="1" dirty="0">
              <a:solidFill>
                <a:schemeClr val="tx2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706829" y="1554480"/>
            <a:ext cx="699423" cy="4715691"/>
            <a:chOff x="10093731" y="1554480"/>
            <a:chExt cx="699423" cy="4715691"/>
          </a:xfrm>
        </p:grpSpPr>
        <p:grpSp>
          <p:nvGrpSpPr>
            <p:cNvPr id="18" name="Group 17"/>
            <p:cNvGrpSpPr/>
            <p:nvPr/>
          </p:nvGrpSpPr>
          <p:grpSpPr>
            <a:xfrm>
              <a:off x="10093731" y="1554480"/>
              <a:ext cx="699423" cy="4715691"/>
              <a:chOff x="0" y="1554480"/>
              <a:chExt cx="699423" cy="4715691"/>
            </a:xfrm>
            <a:solidFill>
              <a:schemeClr val="bg1">
                <a:lumMod val="85000"/>
              </a:schemeClr>
            </a:solidFill>
          </p:grpSpPr>
          <p:sp>
            <p:nvSpPr>
              <p:cNvPr id="19" name="Rectangle 18"/>
              <p:cNvSpPr/>
              <p:nvPr/>
            </p:nvSpPr>
            <p:spPr>
              <a:xfrm>
                <a:off x="0" y="1554480"/>
                <a:ext cx="699423" cy="471569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0" y="1554480"/>
                <a:ext cx="699423" cy="93676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 smtClean="0"/>
                  <a:t>2</a:t>
                </a:r>
                <a:endParaRPr lang="en-US" dirty="0"/>
              </a:p>
            </p:txBody>
          </p:sp>
        </p:grpSp>
        <p:sp>
          <p:nvSpPr>
            <p:cNvPr id="28" name="TextBox 27"/>
            <p:cNvSpPr txBox="1"/>
            <p:nvPr/>
          </p:nvSpPr>
          <p:spPr>
            <a:xfrm rot="16200000">
              <a:off x="9083006" y="3951447"/>
              <a:ext cx="273013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>
                  <a:solidFill>
                    <a:schemeClr val="tx2"/>
                  </a:solidFill>
                </a:rPr>
                <a:t>PARTICIPANTS</a:t>
              </a:r>
              <a:endParaRPr lang="en-US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2105675" y="1554480"/>
            <a:ext cx="10086325" cy="4715691"/>
            <a:chOff x="11492577" y="1554480"/>
            <a:chExt cx="699423" cy="4715691"/>
          </a:xfrm>
        </p:grpSpPr>
        <p:grpSp>
          <p:nvGrpSpPr>
            <p:cNvPr id="25" name="Group 24"/>
            <p:cNvGrpSpPr/>
            <p:nvPr/>
          </p:nvGrpSpPr>
          <p:grpSpPr>
            <a:xfrm>
              <a:off x="11492577" y="1554480"/>
              <a:ext cx="699423" cy="4715691"/>
              <a:chOff x="0" y="1554480"/>
              <a:chExt cx="699423" cy="4715691"/>
            </a:xfrm>
          </p:grpSpPr>
          <p:sp>
            <p:nvSpPr>
              <p:cNvPr id="26" name="Rectangle 25"/>
              <p:cNvSpPr/>
              <p:nvPr/>
            </p:nvSpPr>
            <p:spPr>
              <a:xfrm>
                <a:off x="0" y="1554480"/>
                <a:ext cx="699423" cy="4715691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0" y="1554480"/>
                <a:ext cx="699423" cy="936766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 smtClean="0"/>
                  <a:t>4</a:t>
                </a:r>
                <a:endParaRPr lang="en-US" dirty="0"/>
              </a:p>
            </p:txBody>
          </p:sp>
        </p:grpSp>
        <p:sp>
          <p:nvSpPr>
            <p:cNvPr id="30" name="TextBox 29"/>
            <p:cNvSpPr txBox="1"/>
            <p:nvPr/>
          </p:nvSpPr>
          <p:spPr>
            <a:xfrm>
              <a:off x="11502701" y="2595604"/>
              <a:ext cx="43913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>
                  <a:solidFill>
                    <a:schemeClr val="tx2"/>
                  </a:solidFill>
                </a:rPr>
                <a:t>INDEX CONSTRUCTION</a:t>
              </a:r>
              <a:endParaRPr lang="en-US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 rot="16200000">
            <a:off x="521948" y="3825024"/>
            <a:ext cx="24772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2"/>
                </a:solidFill>
              </a:rPr>
              <a:t>STRUCTURE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251672" y="3284737"/>
            <a:ext cx="94148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PRICE-WEIGHTED INDEX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MARKET CAPITALISATION WEIGHTED INDEX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FLOAT ADJUSTED MARKET CAPITALISATION WEIGHTED INDEX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EQUAL WEIGHTING INDEX</a:t>
            </a:r>
          </a:p>
        </p:txBody>
      </p:sp>
    </p:spTree>
    <p:extLst>
      <p:ext uri="{BB962C8B-B14F-4D97-AF65-F5344CB8AC3E}">
        <p14:creationId xmlns:p14="http://schemas.microsoft.com/office/powerpoint/2010/main" val="1280206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BB985D-7833-4E74-AA1C-E9A4BC3CC6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5E3677-5FC4-4712-BA70-5DBE57453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71654-96A5-4280-94F3-931C61A9F92C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0" y="1554480"/>
            <a:ext cx="10093730" cy="4715691"/>
            <a:chOff x="0" y="1554480"/>
            <a:chExt cx="699423" cy="4715691"/>
          </a:xfrm>
        </p:grpSpPr>
        <p:sp>
          <p:nvSpPr>
            <p:cNvPr id="10" name="Rectangle 9"/>
            <p:cNvSpPr/>
            <p:nvPr/>
          </p:nvSpPr>
          <p:spPr>
            <a:xfrm>
              <a:off x="0" y="1554480"/>
              <a:ext cx="699423" cy="471569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0" y="1554480"/>
              <a:ext cx="699423" cy="93676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/>
                <a:t>1</a:t>
              </a:r>
              <a:endParaRPr lang="en-US" sz="2800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0093731" y="1554480"/>
            <a:ext cx="699423" cy="4715691"/>
            <a:chOff x="0" y="1554480"/>
            <a:chExt cx="699423" cy="4715691"/>
          </a:xfrm>
          <a:solidFill>
            <a:schemeClr val="bg1">
              <a:lumMod val="85000"/>
            </a:schemeClr>
          </a:solidFill>
        </p:grpSpPr>
        <p:sp>
          <p:nvSpPr>
            <p:cNvPr id="19" name="Rectangle 18"/>
            <p:cNvSpPr/>
            <p:nvPr/>
          </p:nvSpPr>
          <p:spPr>
            <a:xfrm>
              <a:off x="0" y="1554480"/>
              <a:ext cx="699423" cy="471569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0" y="1554480"/>
              <a:ext cx="699423" cy="936766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/>
                <a:t>2</a:t>
              </a:r>
              <a:endParaRPr lang="en-US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0793154" y="1554480"/>
            <a:ext cx="699423" cy="4715691"/>
            <a:chOff x="0" y="1554480"/>
            <a:chExt cx="699423" cy="4715691"/>
          </a:xfrm>
        </p:grpSpPr>
        <p:sp>
          <p:nvSpPr>
            <p:cNvPr id="23" name="Rectangle 22"/>
            <p:cNvSpPr/>
            <p:nvPr/>
          </p:nvSpPr>
          <p:spPr>
            <a:xfrm>
              <a:off x="0" y="1554480"/>
              <a:ext cx="699423" cy="471569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0" y="1554480"/>
              <a:ext cx="699423" cy="93676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/>
                <a:t>3</a:t>
              </a:r>
              <a:endParaRPr lang="en-US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1492577" y="1554480"/>
            <a:ext cx="699423" cy="4715691"/>
            <a:chOff x="0" y="1554480"/>
            <a:chExt cx="699423" cy="4715691"/>
          </a:xfrm>
        </p:grpSpPr>
        <p:sp>
          <p:nvSpPr>
            <p:cNvPr id="26" name="Rectangle 25"/>
            <p:cNvSpPr/>
            <p:nvPr/>
          </p:nvSpPr>
          <p:spPr>
            <a:xfrm>
              <a:off x="0" y="1554480"/>
              <a:ext cx="699423" cy="471569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0" y="1554480"/>
              <a:ext cx="699423" cy="936766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/>
                <a:t>4</a:t>
              </a:r>
              <a:endParaRPr lang="en-US" dirty="0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251740" y="2586378"/>
            <a:ext cx="66062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2"/>
                </a:solidFill>
              </a:rPr>
              <a:t>EVOLUTION OF CAPITAL MARKETS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 rot="16200000">
            <a:off x="9083006" y="3951447"/>
            <a:ext cx="27301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2"/>
                </a:solidFill>
              </a:rPr>
              <a:t>PARTICIPANTS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 rot="16200000">
            <a:off x="9782429" y="3737503"/>
            <a:ext cx="27301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2"/>
                </a:solidFill>
              </a:rPr>
              <a:t>STRUCTURE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 rot="16200000">
            <a:off x="9479809" y="3635327"/>
            <a:ext cx="471569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chemeClr val="tx2"/>
                </a:solidFill>
              </a:rPr>
              <a:t>INDEX CONSTRUCTION</a:t>
            </a:r>
            <a:endParaRPr lang="en-US" sz="3000" b="1" dirty="0">
              <a:solidFill>
                <a:schemeClr val="tx2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51740" y="3171153"/>
            <a:ext cx="66062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WHAT ARE CAPITAL MARKETS?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HISTORY OF CAPITAL MARKETS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TYPES OF MARKETS</a:t>
            </a:r>
          </a:p>
        </p:txBody>
      </p:sp>
    </p:spTree>
    <p:extLst>
      <p:ext uri="{BB962C8B-B14F-4D97-AF65-F5344CB8AC3E}">
        <p14:creationId xmlns:p14="http://schemas.microsoft.com/office/powerpoint/2010/main" val="460269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9" descr="cityscape">
            <a:extLst>
              <a:ext uri="{FF2B5EF4-FFF2-40B4-BE49-F238E27FC236}">
                <a16:creationId xmlns:a16="http://schemas.microsoft.com/office/drawing/2014/main" id="{63493B9E-F6F8-4C0F-9706-CA547A8B2B3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9" b="39"/>
          <a:stretch>
            <a:fillRect/>
          </a:stretch>
        </p:blipFill>
        <p:spPr/>
      </p:pic>
      <p:sp>
        <p:nvSpPr>
          <p:cNvPr id="5" name="Subtitle 4">
            <a:extLst>
              <a:ext uri="{FF2B5EF4-FFF2-40B4-BE49-F238E27FC236}">
                <a16:creationId xmlns:a16="http://schemas.microsoft.com/office/drawing/2014/main" id="{E3C40962-BA6A-43E4-97BA-511A9B90CF4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Vinit.Sanghvi@Hotmail.com	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1FDFFBF-E125-47CF-AAE0-ACC45013CE3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+91-9503337108</a:t>
            </a:r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5D612B9-68B9-4C9F-98FE-CEE07DB1F0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124779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5C6BAC-F3F8-4AA0-B332-02F663571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71654-96A5-4280-94F3-931C61A9F92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2C50832-0B36-43C5-98EC-4CD165D787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499595"/>
            <a:ext cx="10731182" cy="1325563"/>
          </a:xfrm>
        </p:spPr>
        <p:txBody>
          <a:bodyPr/>
          <a:lstStyle/>
          <a:p>
            <a:r>
              <a:rPr lang="en-US" dirty="0" smtClean="0"/>
              <a:t>Capital markets and CIRCULAR FLOW OF MONEY</a:t>
            </a:r>
            <a:endParaRPr lang="en-US" dirty="0"/>
          </a:p>
        </p:txBody>
      </p:sp>
      <p:pic>
        <p:nvPicPr>
          <p:cNvPr id="15" name="Picture 4" descr="Image result for circular flow model"/>
          <p:cNvPicPr>
            <a:picLocks noGrp="1" noChangeAspect="1" noChangeArrowheads="1"/>
          </p:cNvPicPr>
          <p:nvPr>
            <p:ph type="pic"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32" t="14463" r="11850" b="8475"/>
          <a:stretch/>
        </p:blipFill>
        <p:spPr bwMode="auto">
          <a:xfrm>
            <a:off x="515938" y="1541417"/>
            <a:ext cx="7504656" cy="5316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8216536" y="1825158"/>
            <a:ext cx="39754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Saver  	         Borrower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Optimum allocation of Capital      </a:t>
            </a:r>
            <a:endParaRPr lang="en-US" sz="2000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9353006" y="2338722"/>
            <a:ext cx="114953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3561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223760" y="600891"/>
            <a:ext cx="4968240" cy="547333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71654-96A5-4280-94F3-931C61A9F92C}" type="slidenum">
              <a:rPr lang="en-US" noProof="0" smtClean="0"/>
              <a:pPr/>
              <a:t>5</a:t>
            </a:fld>
            <a:endParaRPr lang="en-US" noProof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272CB9A-11DA-403F-8A2C-8ACABB9E55E3}"/>
              </a:ext>
            </a:extLst>
          </p:cNvPr>
          <p:cNvCxnSpPr/>
          <p:nvPr/>
        </p:nvCxnSpPr>
        <p:spPr>
          <a:xfrm>
            <a:off x="6175088" y="3995319"/>
            <a:ext cx="225287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7E87360-F24A-47BA-928F-2F0179FA8620}"/>
              </a:ext>
            </a:extLst>
          </p:cNvPr>
          <p:cNvCxnSpPr/>
          <p:nvPr/>
        </p:nvCxnSpPr>
        <p:spPr>
          <a:xfrm>
            <a:off x="8413015" y="3995319"/>
            <a:ext cx="225287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8346D99-21A2-4F27-AB30-6BF25A60C3AC}"/>
              </a:ext>
            </a:extLst>
          </p:cNvPr>
          <p:cNvCxnSpPr>
            <a:cxnSpLocks/>
          </p:cNvCxnSpPr>
          <p:nvPr/>
        </p:nvCxnSpPr>
        <p:spPr>
          <a:xfrm>
            <a:off x="10665885" y="3995319"/>
            <a:ext cx="153851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92DD698-41EA-44B3-A338-53428D7D5050}"/>
              </a:ext>
            </a:extLst>
          </p:cNvPr>
          <p:cNvCxnSpPr/>
          <p:nvPr/>
        </p:nvCxnSpPr>
        <p:spPr>
          <a:xfrm>
            <a:off x="3911339" y="3995319"/>
            <a:ext cx="225287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141C71E-E08E-4C35-AF33-12A46FFB4E28}"/>
              </a:ext>
            </a:extLst>
          </p:cNvPr>
          <p:cNvCxnSpPr/>
          <p:nvPr/>
        </p:nvCxnSpPr>
        <p:spPr>
          <a:xfrm>
            <a:off x="1657906" y="3995319"/>
            <a:ext cx="225287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Arc 12">
            <a:extLst>
              <a:ext uri="{FF2B5EF4-FFF2-40B4-BE49-F238E27FC236}">
                <a16:creationId xmlns:a16="http://schemas.microsoft.com/office/drawing/2014/main" id="{AF54DAFC-72BF-4C18-B451-30110FC8EBCC}"/>
              </a:ext>
            </a:extLst>
          </p:cNvPr>
          <p:cNvSpPr/>
          <p:nvPr/>
        </p:nvSpPr>
        <p:spPr>
          <a:xfrm>
            <a:off x="1150597" y="3535738"/>
            <a:ext cx="919162" cy="919162"/>
          </a:xfrm>
          <a:prstGeom prst="arc">
            <a:avLst>
              <a:gd name="adj1" fmla="val 5420354"/>
              <a:gd name="adj2" fmla="val 10853341"/>
            </a:avLst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AB54977-33F8-4105-824C-3D0C493D5B00}"/>
              </a:ext>
            </a:extLst>
          </p:cNvPr>
          <p:cNvCxnSpPr>
            <a:cxnSpLocks/>
          </p:cNvCxnSpPr>
          <p:nvPr/>
        </p:nvCxnSpPr>
        <p:spPr>
          <a:xfrm>
            <a:off x="0" y="3995319"/>
            <a:ext cx="153851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BADB8234-7655-4312-99D5-ACC91B4B894B}"/>
              </a:ext>
            </a:extLst>
          </p:cNvPr>
          <p:cNvSpPr/>
          <p:nvPr/>
        </p:nvSpPr>
        <p:spPr>
          <a:xfrm>
            <a:off x="1514928" y="3900069"/>
            <a:ext cx="190500" cy="1905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ircle: Hollow 8">
            <a:extLst>
              <a:ext uri="{FF2B5EF4-FFF2-40B4-BE49-F238E27FC236}">
                <a16:creationId xmlns:a16="http://schemas.microsoft.com/office/drawing/2014/main" id="{868629C6-9D56-44C4-A90C-D16F2E7AA94B}"/>
              </a:ext>
            </a:extLst>
          </p:cNvPr>
          <p:cNvSpPr/>
          <p:nvPr/>
        </p:nvSpPr>
        <p:spPr>
          <a:xfrm>
            <a:off x="1395865" y="3781006"/>
            <a:ext cx="428626" cy="428626"/>
          </a:xfrm>
          <a:prstGeom prst="donut">
            <a:avLst>
              <a:gd name="adj" fmla="val 5281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Circle: Hollow 9">
            <a:extLst>
              <a:ext uri="{FF2B5EF4-FFF2-40B4-BE49-F238E27FC236}">
                <a16:creationId xmlns:a16="http://schemas.microsoft.com/office/drawing/2014/main" id="{1E0E5245-3E9D-45CB-A2A2-78E37536928E}"/>
              </a:ext>
            </a:extLst>
          </p:cNvPr>
          <p:cNvSpPr/>
          <p:nvPr/>
        </p:nvSpPr>
        <p:spPr>
          <a:xfrm>
            <a:off x="1262993" y="3648134"/>
            <a:ext cx="694370" cy="694370"/>
          </a:xfrm>
          <a:prstGeom prst="donut">
            <a:avLst>
              <a:gd name="adj" fmla="val 2879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B8353AA-1A28-4FAD-AF44-130B899BAAE4}"/>
              </a:ext>
            </a:extLst>
          </p:cNvPr>
          <p:cNvCxnSpPr>
            <a:cxnSpLocks/>
          </p:cNvCxnSpPr>
          <p:nvPr/>
        </p:nvCxnSpPr>
        <p:spPr>
          <a:xfrm flipV="1">
            <a:off x="1610179" y="4342505"/>
            <a:ext cx="0" cy="1033387"/>
          </a:xfrm>
          <a:prstGeom prst="line">
            <a:avLst/>
          </a:prstGeom>
          <a:ln w="190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36B49B4F-63E8-4430-9059-553CBCA3AB43}"/>
              </a:ext>
            </a:extLst>
          </p:cNvPr>
          <p:cNvSpPr/>
          <p:nvPr/>
        </p:nvSpPr>
        <p:spPr>
          <a:xfrm>
            <a:off x="1548058" y="5350759"/>
            <a:ext cx="124240" cy="12424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959B938-7387-4E6C-B81C-CA1B61488588}"/>
              </a:ext>
            </a:extLst>
          </p:cNvPr>
          <p:cNvSpPr txBox="1"/>
          <p:nvPr/>
        </p:nvSpPr>
        <p:spPr>
          <a:xfrm>
            <a:off x="259240" y="2961830"/>
            <a:ext cx="26702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1870-1900</a:t>
            </a:r>
            <a:endParaRPr lang="en-US" sz="3600" dirty="0">
              <a:solidFill>
                <a:schemeClr val="tx2">
                  <a:lumMod val="40000"/>
                  <a:lumOff val="6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623F98E-5FFF-4701-A99F-87B202C66033}"/>
              </a:ext>
            </a:extLst>
          </p:cNvPr>
          <p:cNvSpPr txBox="1"/>
          <p:nvPr/>
        </p:nvSpPr>
        <p:spPr>
          <a:xfrm>
            <a:off x="547906" y="5602985"/>
            <a:ext cx="364793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Establishment of Native Shares and Stock Brokers’ Association in Bombay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Ahmedabad Shares </a:t>
            </a:r>
            <a:r>
              <a:rPr lang="en-US" sz="1400" dirty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and Stock Brokers’ </a:t>
            </a: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Association</a:t>
            </a:r>
          </a:p>
        </p:txBody>
      </p:sp>
      <p:sp>
        <p:nvSpPr>
          <p:cNvPr id="22" name="Arc 21">
            <a:extLst>
              <a:ext uri="{FF2B5EF4-FFF2-40B4-BE49-F238E27FC236}">
                <a16:creationId xmlns:a16="http://schemas.microsoft.com/office/drawing/2014/main" id="{B54B9C7B-4DA7-40E1-B723-68758EB971FE}"/>
              </a:ext>
            </a:extLst>
          </p:cNvPr>
          <p:cNvSpPr/>
          <p:nvPr/>
        </p:nvSpPr>
        <p:spPr>
          <a:xfrm rot="5400000">
            <a:off x="3389075" y="3535738"/>
            <a:ext cx="919162" cy="919162"/>
          </a:xfrm>
          <a:prstGeom prst="arc">
            <a:avLst>
              <a:gd name="adj1" fmla="val 5420354"/>
              <a:gd name="adj2" fmla="val 10853341"/>
            </a:avLst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037A3CB3-AA60-41C6-B92B-B84EC0A87E61}"/>
              </a:ext>
            </a:extLst>
          </p:cNvPr>
          <p:cNvSpPr/>
          <p:nvPr/>
        </p:nvSpPr>
        <p:spPr>
          <a:xfrm>
            <a:off x="3753406" y="3900069"/>
            <a:ext cx="190500" cy="19050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Circle: Hollow 20">
            <a:extLst>
              <a:ext uri="{FF2B5EF4-FFF2-40B4-BE49-F238E27FC236}">
                <a16:creationId xmlns:a16="http://schemas.microsoft.com/office/drawing/2014/main" id="{5AB77009-91CD-4089-A339-205E1FD860BA}"/>
              </a:ext>
            </a:extLst>
          </p:cNvPr>
          <p:cNvSpPr/>
          <p:nvPr/>
        </p:nvSpPr>
        <p:spPr>
          <a:xfrm>
            <a:off x="3634343" y="3781006"/>
            <a:ext cx="428626" cy="428626"/>
          </a:xfrm>
          <a:prstGeom prst="donut">
            <a:avLst>
              <a:gd name="adj" fmla="val 5281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Circle: Hollow 21">
            <a:extLst>
              <a:ext uri="{FF2B5EF4-FFF2-40B4-BE49-F238E27FC236}">
                <a16:creationId xmlns:a16="http://schemas.microsoft.com/office/drawing/2014/main" id="{EB4F978A-6973-4038-9D44-C992F6903D28}"/>
              </a:ext>
            </a:extLst>
          </p:cNvPr>
          <p:cNvSpPr/>
          <p:nvPr/>
        </p:nvSpPr>
        <p:spPr>
          <a:xfrm>
            <a:off x="3501471" y="3648134"/>
            <a:ext cx="694370" cy="694370"/>
          </a:xfrm>
          <a:prstGeom prst="donut">
            <a:avLst>
              <a:gd name="adj" fmla="val 2879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982AF7D-7FF0-494C-891D-C601C69FAD64}"/>
              </a:ext>
            </a:extLst>
          </p:cNvPr>
          <p:cNvCxnSpPr>
            <a:cxnSpLocks/>
          </p:cNvCxnSpPr>
          <p:nvPr/>
        </p:nvCxnSpPr>
        <p:spPr>
          <a:xfrm flipV="1">
            <a:off x="3848657" y="2614747"/>
            <a:ext cx="0" cy="1033387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>
            <a:extLst>
              <a:ext uri="{FF2B5EF4-FFF2-40B4-BE49-F238E27FC236}">
                <a16:creationId xmlns:a16="http://schemas.microsoft.com/office/drawing/2014/main" id="{D26033AC-E99E-4309-BD9B-47A98BA0DEA7}"/>
              </a:ext>
            </a:extLst>
          </p:cNvPr>
          <p:cNvSpPr/>
          <p:nvPr/>
        </p:nvSpPr>
        <p:spPr>
          <a:xfrm>
            <a:off x="3786536" y="2568391"/>
            <a:ext cx="124240" cy="12424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297ECE7-7E0E-48D0-9C27-6FB0E3DB79DD}"/>
              </a:ext>
            </a:extLst>
          </p:cNvPr>
          <p:cNvSpPr txBox="1"/>
          <p:nvPr/>
        </p:nvSpPr>
        <p:spPr>
          <a:xfrm>
            <a:off x="2331962" y="4382611"/>
            <a:ext cx="28509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entury Gothic" panose="020B0502020202020204" pitchFamily="34" charset="0"/>
              </a:rPr>
              <a:t>1901-1930</a:t>
            </a:r>
            <a:endParaRPr lang="en-US" sz="3600" dirty="0">
              <a:solidFill>
                <a:schemeClr val="tx2">
                  <a:lumMod val="60000"/>
                  <a:lumOff val="4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DEA27D8-0CF3-496D-AD7D-2076231DE52C}"/>
              </a:ext>
            </a:extLst>
          </p:cNvPr>
          <p:cNvSpPr txBox="1"/>
          <p:nvPr/>
        </p:nvSpPr>
        <p:spPr>
          <a:xfrm>
            <a:off x="2072724" y="1803276"/>
            <a:ext cx="411272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The Calcutta Stock Exchange Association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1927 – BSE got recognized under Bombay Securities Contracts Control Act, 1925</a:t>
            </a:r>
            <a:endParaRPr lang="en-US" sz="1400" dirty="0">
              <a:solidFill>
                <a:schemeClr val="bg2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30" name="Arc 29">
            <a:extLst>
              <a:ext uri="{FF2B5EF4-FFF2-40B4-BE49-F238E27FC236}">
                <a16:creationId xmlns:a16="http://schemas.microsoft.com/office/drawing/2014/main" id="{A2636062-43D3-463C-B6BD-741D547DE965}"/>
              </a:ext>
            </a:extLst>
          </p:cNvPr>
          <p:cNvSpPr/>
          <p:nvPr/>
        </p:nvSpPr>
        <p:spPr>
          <a:xfrm>
            <a:off x="5642508" y="3535738"/>
            <a:ext cx="919162" cy="919162"/>
          </a:xfrm>
          <a:prstGeom prst="arc">
            <a:avLst>
              <a:gd name="adj1" fmla="val 5420354"/>
              <a:gd name="adj2" fmla="val 10853341"/>
            </a:avLst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CDCB9A2B-6699-4804-99AE-7A924FDA4340}"/>
              </a:ext>
            </a:extLst>
          </p:cNvPr>
          <p:cNvSpPr/>
          <p:nvPr/>
        </p:nvSpPr>
        <p:spPr>
          <a:xfrm>
            <a:off x="6006839" y="3900069"/>
            <a:ext cx="190500" cy="1905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Circle: Hollow 29">
            <a:extLst>
              <a:ext uri="{FF2B5EF4-FFF2-40B4-BE49-F238E27FC236}">
                <a16:creationId xmlns:a16="http://schemas.microsoft.com/office/drawing/2014/main" id="{3A6CDF07-EF0B-4379-8FBF-3718BD896047}"/>
              </a:ext>
            </a:extLst>
          </p:cNvPr>
          <p:cNvSpPr/>
          <p:nvPr/>
        </p:nvSpPr>
        <p:spPr>
          <a:xfrm>
            <a:off x="5887776" y="3781006"/>
            <a:ext cx="428626" cy="428626"/>
          </a:xfrm>
          <a:prstGeom prst="donut">
            <a:avLst>
              <a:gd name="adj" fmla="val 5281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Circle: Hollow 30">
            <a:extLst>
              <a:ext uri="{FF2B5EF4-FFF2-40B4-BE49-F238E27FC236}">
                <a16:creationId xmlns:a16="http://schemas.microsoft.com/office/drawing/2014/main" id="{FB3E2DCF-4068-4715-BD27-13370B541EAC}"/>
              </a:ext>
            </a:extLst>
          </p:cNvPr>
          <p:cNvSpPr/>
          <p:nvPr/>
        </p:nvSpPr>
        <p:spPr>
          <a:xfrm>
            <a:off x="5754904" y="3648134"/>
            <a:ext cx="694370" cy="694370"/>
          </a:xfrm>
          <a:prstGeom prst="donut">
            <a:avLst>
              <a:gd name="adj" fmla="val 2879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EA49CDC4-E9AD-4789-BEA6-BFF07A73111B}"/>
              </a:ext>
            </a:extLst>
          </p:cNvPr>
          <p:cNvCxnSpPr>
            <a:cxnSpLocks/>
          </p:cNvCxnSpPr>
          <p:nvPr/>
        </p:nvCxnSpPr>
        <p:spPr>
          <a:xfrm flipV="1">
            <a:off x="6102090" y="4342505"/>
            <a:ext cx="0" cy="1033387"/>
          </a:xfrm>
          <a:prstGeom prst="line">
            <a:avLst/>
          </a:prstGeom>
          <a:ln w="190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DD4A8794-EADF-4527-95C6-C9D6781E9C8E}"/>
              </a:ext>
            </a:extLst>
          </p:cNvPr>
          <p:cNvSpPr/>
          <p:nvPr/>
        </p:nvSpPr>
        <p:spPr>
          <a:xfrm>
            <a:off x="6039969" y="5350759"/>
            <a:ext cx="124240" cy="12424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BE7D141-E60D-4B00-AA4B-1F588212DCAD}"/>
              </a:ext>
            </a:extLst>
          </p:cNvPr>
          <p:cNvSpPr txBox="1"/>
          <p:nvPr/>
        </p:nvSpPr>
        <p:spPr>
          <a:xfrm>
            <a:off x="4465607" y="2961830"/>
            <a:ext cx="31556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1931-1947</a:t>
            </a:r>
            <a:endParaRPr lang="en-US" sz="3600" dirty="0">
              <a:solidFill>
                <a:schemeClr val="accent1">
                  <a:lumMod val="40000"/>
                  <a:lumOff val="6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A5C5A36-EC92-462F-BB70-6A797D63B1DD}"/>
              </a:ext>
            </a:extLst>
          </p:cNvPr>
          <p:cNvSpPr txBox="1"/>
          <p:nvPr/>
        </p:nvSpPr>
        <p:spPr>
          <a:xfrm>
            <a:off x="4857931" y="5602985"/>
            <a:ext cx="338292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Establishment of RBI under RBI Act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Several Stock Exchanges established</a:t>
            </a:r>
            <a:endParaRPr lang="en-US" sz="1400" dirty="0">
              <a:solidFill>
                <a:schemeClr val="bg2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38" name="Arc 37">
            <a:extLst>
              <a:ext uri="{FF2B5EF4-FFF2-40B4-BE49-F238E27FC236}">
                <a16:creationId xmlns:a16="http://schemas.microsoft.com/office/drawing/2014/main" id="{E3730103-7F8D-4792-83EE-5FFC4A5D2274}"/>
              </a:ext>
            </a:extLst>
          </p:cNvPr>
          <p:cNvSpPr/>
          <p:nvPr/>
        </p:nvSpPr>
        <p:spPr>
          <a:xfrm rot="5400000">
            <a:off x="7906257" y="3535738"/>
            <a:ext cx="919162" cy="919162"/>
          </a:xfrm>
          <a:prstGeom prst="arc">
            <a:avLst>
              <a:gd name="adj1" fmla="val 5420354"/>
              <a:gd name="adj2" fmla="val 10853341"/>
            </a:avLst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86694F26-80D5-467D-94C4-C9C860517F5F}"/>
              </a:ext>
            </a:extLst>
          </p:cNvPr>
          <p:cNvSpPr/>
          <p:nvPr/>
        </p:nvSpPr>
        <p:spPr>
          <a:xfrm>
            <a:off x="8270588" y="3900069"/>
            <a:ext cx="190500" cy="1905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Circle: Hollow 46">
            <a:extLst>
              <a:ext uri="{FF2B5EF4-FFF2-40B4-BE49-F238E27FC236}">
                <a16:creationId xmlns:a16="http://schemas.microsoft.com/office/drawing/2014/main" id="{B0789B4A-0620-4211-9109-6DBE9A07FE51}"/>
              </a:ext>
            </a:extLst>
          </p:cNvPr>
          <p:cNvSpPr/>
          <p:nvPr/>
        </p:nvSpPr>
        <p:spPr>
          <a:xfrm>
            <a:off x="8151525" y="3781006"/>
            <a:ext cx="428626" cy="428626"/>
          </a:xfrm>
          <a:prstGeom prst="donut">
            <a:avLst>
              <a:gd name="adj" fmla="val 5281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Circle: Hollow 47">
            <a:extLst>
              <a:ext uri="{FF2B5EF4-FFF2-40B4-BE49-F238E27FC236}">
                <a16:creationId xmlns:a16="http://schemas.microsoft.com/office/drawing/2014/main" id="{9C63B36C-028C-4461-9179-02E81EA9B830}"/>
              </a:ext>
            </a:extLst>
          </p:cNvPr>
          <p:cNvSpPr/>
          <p:nvPr/>
        </p:nvSpPr>
        <p:spPr>
          <a:xfrm>
            <a:off x="8018653" y="3648134"/>
            <a:ext cx="694370" cy="694370"/>
          </a:xfrm>
          <a:prstGeom prst="donut">
            <a:avLst>
              <a:gd name="adj" fmla="val 2879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5E6C7CE-0DCB-4A82-B08E-519AC3270B85}"/>
              </a:ext>
            </a:extLst>
          </p:cNvPr>
          <p:cNvCxnSpPr>
            <a:cxnSpLocks/>
          </p:cNvCxnSpPr>
          <p:nvPr/>
        </p:nvCxnSpPr>
        <p:spPr>
          <a:xfrm flipV="1">
            <a:off x="8365839" y="2614747"/>
            <a:ext cx="0" cy="1033387"/>
          </a:xfrm>
          <a:prstGeom prst="line">
            <a:avLst/>
          </a:prstGeom>
          <a:ln w="190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Oval 42">
            <a:extLst>
              <a:ext uri="{FF2B5EF4-FFF2-40B4-BE49-F238E27FC236}">
                <a16:creationId xmlns:a16="http://schemas.microsoft.com/office/drawing/2014/main" id="{4CFE38F3-7830-46D8-95EE-69DB62ED465D}"/>
              </a:ext>
            </a:extLst>
          </p:cNvPr>
          <p:cNvSpPr/>
          <p:nvPr/>
        </p:nvSpPr>
        <p:spPr>
          <a:xfrm>
            <a:off x="8303718" y="2568391"/>
            <a:ext cx="124240" cy="12424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5F62DC2-C651-4B22-B4CB-1846861868F6}"/>
              </a:ext>
            </a:extLst>
          </p:cNvPr>
          <p:cNvSpPr txBox="1"/>
          <p:nvPr/>
        </p:nvSpPr>
        <p:spPr>
          <a:xfrm>
            <a:off x="6764181" y="4382611"/>
            <a:ext cx="2920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anose="020B0502020202020204" pitchFamily="34" charset="0"/>
              </a:rPr>
              <a:t>1948 -1976</a:t>
            </a:r>
            <a:endParaRPr lang="en-US" sz="3600" dirty="0">
              <a:solidFill>
                <a:schemeClr val="accent1">
                  <a:lumMod val="60000"/>
                  <a:lumOff val="4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4337E62-7F21-4CD3-9B0D-507A64DF7728}"/>
              </a:ext>
            </a:extLst>
          </p:cNvPr>
          <p:cNvSpPr txBox="1"/>
          <p:nvPr/>
        </p:nvSpPr>
        <p:spPr>
          <a:xfrm>
            <a:off x="7217704" y="1926108"/>
            <a:ext cx="32010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Establishments of FI and SFC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1955 – SBI established</a:t>
            </a:r>
          </a:p>
        </p:txBody>
      </p:sp>
      <p:sp>
        <p:nvSpPr>
          <p:cNvPr id="46" name="Arc 45">
            <a:extLst>
              <a:ext uri="{FF2B5EF4-FFF2-40B4-BE49-F238E27FC236}">
                <a16:creationId xmlns:a16="http://schemas.microsoft.com/office/drawing/2014/main" id="{FC85B459-7BA2-4C61-9178-E1CE5EFAEC56}"/>
              </a:ext>
            </a:extLst>
          </p:cNvPr>
          <p:cNvSpPr/>
          <p:nvPr/>
        </p:nvSpPr>
        <p:spPr>
          <a:xfrm>
            <a:off x="10144184" y="3535738"/>
            <a:ext cx="919162" cy="919162"/>
          </a:xfrm>
          <a:prstGeom prst="arc">
            <a:avLst>
              <a:gd name="adj1" fmla="val 5420354"/>
              <a:gd name="adj2" fmla="val 10853341"/>
            </a:avLst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4A6EEA54-5314-432F-B5DF-B223248AB8AA}"/>
              </a:ext>
            </a:extLst>
          </p:cNvPr>
          <p:cNvSpPr/>
          <p:nvPr/>
        </p:nvSpPr>
        <p:spPr>
          <a:xfrm>
            <a:off x="10508515" y="3900069"/>
            <a:ext cx="190500" cy="1905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Circle: Hollow 55">
            <a:extLst>
              <a:ext uri="{FF2B5EF4-FFF2-40B4-BE49-F238E27FC236}">
                <a16:creationId xmlns:a16="http://schemas.microsoft.com/office/drawing/2014/main" id="{0C983C23-7914-456E-AA37-90FEEBD851C0}"/>
              </a:ext>
            </a:extLst>
          </p:cNvPr>
          <p:cNvSpPr/>
          <p:nvPr/>
        </p:nvSpPr>
        <p:spPr>
          <a:xfrm>
            <a:off x="10389452" y="3781006"/>
            <a:ext cx="428626" cy="428626"/>
          </a:xfrm>
          <a:prstGeom prst="donut">
            <a:avLst>
              <a:gd name="adj" fmla="val 5281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Circle: Hollow 56">
            <a:extLst>
              <a:ext uri="{FF2B5EF4-FFF2-40B4-BE49-F238E27FC236}">
                <a16:creationId xmlns:a16="http://schemas.microsoft.com/office/drawing/2014/main" id="{CD810234-B3DF-4AE8-B7F5-9B91C3FEE8A3}"/>
              </a:ext>
            </a:extLst>
          </p:cNvPr>
          <p:cNvSpPr/>
          <p:nvPr/>
        </p:nvSpPr>
        <p:spPr>
          <a:xfrm>
            <a:off x="10256580" y="3648134"/>
            <a:ext cx="694370" cy="694370"/>
          </a:xfrm>
          <a:prstGeom prst="donut">
            <a:avLst>
              <a:gd name="adj" fmla="val 2879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A61A79A1-830D-43A5-991E-41089FE309F5}"/>
              </a:ext>
            </a:extLst>
          </p:cNvPr>
          <p:cNvCxnSpPr>
            <a:cxnSpLocks/>
          </p:cNvCxnSpPr>
          <p:nvPr/>
        </p:nvCxnSpPr>
        <p:spPr>
          <a:xfrm flipV="1">
            <a:off x="10603766" y="4342505"/>
            <a:ext cx="0" cy="1033387"/>
          </a:xfrm>
          <a:prstGeom prst="line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Oval 50">
            <a:extLst>
              <a:ext uri="{FF2B5EF4-FFF2-40B4-BE49-F238E27FC236}">
                <a16:creationId xmlns:a16="http://schemas.microsoft.com/office/drawing/2014/main" id="{91D217BA-6735-41FC-ADDE-ADA84BF5E891}"/>
              </a:ext>
            </a:extLst>
          </p:cNvPr>
          <p:cNvSpPr/>
          <p:nvPr/>
        </p:nvSpPr>
        <p:spPr>
          <a:xfrm>
            <a:off x="10541645" y="5350759"/>
            <a:ext cx="124240" cy="12424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93BBA26-6FB6-4EDA-AE7C-332D388F6619}"/>
              </a:ext>
            </a:extLst>
          </p:cNvPr>
          <p:cNvSpPr txBox="1"/>
          <p:nvPr/>
        </p:nvSpPr>
        <p:spPr>
          <a:xfrm>
            <a:off x="9846072" y="2961830"/>
            <a:ext cx="15153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1977</a:t>
            </a:r>
            <a:endParaRPr lang="en-US" sz="3600" dirty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710CEB2-4E11-44C6-A201-5DCB3EA9A265}"/>
              </a:ext>
            </a:extLst>
          </p:cNvPr>
          <p:cNvSpPr txBox="1"/>
          <p:nvPr/>
        </p:nvSpPr>
        <p:spPr>
          <a:xfrm>
            <a:off x="9541493" y="5602985"/>
            <a:ext cx="26505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DHIRUBHAI AMBANI ENTERS CAPITAL MARKETS</a:t>
            </a:r>
            <a:endParaRPr lang="en-US" sz="2000" b="1" dirty="0">
              <a:solidFill>
                <a:schemeClr val="bg2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CE23E97-80CA-4DCE-905B-0371552128FB}"/>
              </a:ext>
            </a:extLst>
          </p:cNvPr>
          <p:cNvCxnSpPr>
            <a:cxnSpLocks/>
          </p:cNvCxnSpPr>
          <p:nvPr/>
        </p:nvCxnSpPr>
        <p:spPr>
          <a:xfrm>
            <a:off x="651657" y="6583245"/>
            <a:ext cx="2048865" cy="0"/>
          </a:xfrm>
          <a:prstGeom prst="line">
            <a:avLst/>
          </a:prstGeom>
          <a:ln w="190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36AF9195-D1C7-4EAB-9766-CBBD5AC04E3E}"/>
              </a:ext>
            </a:extLst>
          </p:cNvPr>
          <p:cNvCxnSpPr>
            <a:cxnSpLocks/>
          </p:cNvCxnSpPr>
          <p:nvPr/>
        </p:nvCxnSpPr>
        <p:spPr>
          <a:xfrm>
            <a:off x="5131605" y="6471688"/>
            <a:ext cx="2048865" cy="0"/>
          </a:xfrm>
          <a:prstGeom prst="line">
            <a:avLst/>
          </a:prstGeom>
          <a:ln w="190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E7FD0854-B613-4503-8F9F-7EBA21977DB6}"/>
              </a:ext>
            </a:extLst>
          </p:cNvPr>
          <p:cNvCxnSpPr>
            <a:cxnSpLocks/>
          </p:cNvCxnSpPr>
          <p:nvPr/>
        </p:nvCxnSpPr>
        <p:spPr>
          <a:xfrm>
            <a:off x="9655100" y="6635459"/>
            <a:ext cx="1408246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267D5D77-7183-46A2-913A-91854EB46B5B}"/>
              </a:ext>
            </a:extLst>
          </p:cNvPr>
          <p:cNvCxnSpPr>
            <a:cxnSpLocks/>
          </p:cNvCxnSpPr>
          <p:nvPr/>
        </p:nvCxnSpPr>
        <p:spPr>
          <a:xfrm>
            <a:off x="2180172" y="1712480"/>
            <a:ext cx="2048865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3FE4C8AC-856E-47A1-86C3-D3143F6DF56B}"/>
              </a:ext>
            </a:extLst>
          </p:cNvPr>
          <p:cNvCxnSpPr>
            <a:cxnSpLocks/>
          </p:cNvCxnSpPr>
          <p:nvPr/>
        </p:nvCxnSpPr>
        <p:spPr>
          <a:xfrm>
            <a:off x="7328027" y="1835312"/>
            <a:ext cx="2048865" cy="0"/>
          </a:xfrm>
          <a:prstGeom prst="line">
            <a:avLst/>
          </a:prstGeom>
          <a:ln w="190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AC17817C-AF36-4468-94FC-44DCFF825290}"/>
              </a:ext>
            </a:extLst>
          </p:cNvPr>
          <p:cNvSpPr txBox="1"/>
          <p:nvPr/>
        </p:nvSpPr>
        <p:spPr>
          <a:xfrm>
            <a:off x="1262993" y="131812"/>
            <a:ext cx="95550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</a:rPr>
              <a:t>EVOLUTION OF FINANCIAL MARKETS</a:t>
            </a:r>
            <a:endParaRPr lang="en-US" sz="4000" dirty="0">
              <a:solidFill>
                <a:schemeClr val="bg1">
                  <a:lumMod val="65000"/>
                </a:schemeClr>
              </a:solidFill>
              <a:latin typeface="Tw Cen MT" panose="020B0602020104020603" pitchFamily="34" charset="0"/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B347FCAE-CD51-47C1-A0E5-7FE287A79E42}"/>
              </a:ext>
            </a:extLst>
          </p:cNvPr>
          <p:cNvGrpSpPr/>
          <p:nvPr/>
        </p:nvGrpSpPr>
        <p:grpSpPr>
          <a:xfrm>
            <a:off x="5378756" y="878988"/>
            <a:ext cx="1434489" cy="190500"/>
            <a:chOff x="4679586" y="878988"/>
            <a:chExt cx="1434489" cy="190500"/>
          </a:xfrm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957F6F33-D335-4F37-A9F5-23DE49CB0B4A}"/>
                </a:ext>
              </a:extLst>
            </p:cNvPr>
            <p:cNvSpPr/>
            <p:nvPr/>
          </p:nvSpPr>
          <p:spPr>
            <a:xfrm>
              <a:off x="4679586" y="878988"/>
              <a:ext cx="190500" cy="190500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9D3A95DB-0E0C-40A8-88F7-9DAC67B156F6}"/>
                </a:ext>
              </a:extLst>
            </p:cNvPr>
            <p:cNvSpPr/>
            <p:nvPr/>
          </p:nvSpPr>
          <p:spPr>
            <a:xfrm>
              <a:off x="4990736" y="878988"/>
              <a:ext cx="190500" cy="1905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AD1EA8C3-D35D-4FB7-8D6B-858B4EE08256}"/>
                </a:ext>
              </a:extLst>
            </p:cNvPr>
            <p:cNvSpPr/>
            <p:nvPr/>
          </p:nvSpPr>
          <p:spPr>
            <a:xfrm>
              <a:off x="5301522" y="878988"/>
              <a:ext cx="190500" cy="1905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FD4B96A9-29AD-4507-B1E8-D12C03BAD2C2}"/>
                </a:ext>
              </a:extLst>
            </p:cNvPr>
            <p:cNvSpPr/>
            <p:nvPr/>
          </p:nvSpPr>
          <p:spPr>
            <a:xfrm>
              <a:off x="5612308" y="878988"/>
              <a:ext cx="190500" cy="1905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50AFA104-D1BD-427D-90C1-6CE47F2C7A56}"/>
                </a:ext>
              </a:extLst>
            </p:cNvPr>
            <p:cNvSpPr/>
            <p:nvPr/>
          </p:nvSpPr>
          <p:spPr>
            <a:xfrm>
              <a:off x="5923575" y="878988"/>
              <a:ext cx="190500" cy="19050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9315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00"/>
                            </p:stCondLst>
                            <p:childTnLst>
                              <p:par>
                                <p:cTn id="7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8000"/>
                            </p:stCondLst>
                            <p:childTnLst>
                              <p:par>
                                <p:cTn id="10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000"/>
                            </p:stCondLst>
                            <p:childTnLst>
                              <p:par>
                                <p:cTn id="1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9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13000"/>
                            </p:stCondLst>
                            <p:childTnLst>
                              <p:par>
                                <p:cTn id="1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8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14500"/>
                            </p:stCondLst>
                            <p:childTnLst>
                              <p:par>
                                <p:cTn id="1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15000"/>
                            </p:stCondLst>
                            <p:childTnLst>
                              <p:par>
                                <p:cTn id="1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15500"/>
                            </p:stCondLst>
                            <p:childTnLst>
                              <p:par>
                                <p:cTn id="20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16000"/>
                            </p:stCondLst>
                            <p:childTnLst>
                              <p:par>
                                <p:cTn id="2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16500"/>
                            </p:stCondLst>
                            <p:childTnLst>
                              <p:par>
                                <p:cTn id="2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>
                            <p:stCondLst>
                              <p:cond delay="17000"/>
                            </p:stCondLst>
                            <p:childTnLst>
                              <p:par>
                                <p:cTn id="2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>
                            <p:stCondLst>
                              <p:cond delay="17500"/>
                            </p:stCondLst>
                            <p:childTnLst>
                              <p:par>
                                <p:cTn id="2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>
                            <p:stCondLst>
                              <p:cond delay="18000"/>
                            </p:stCondLst>
                            <p:childTnLst>
                              <p:par>
                                <p:cTn id="2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18500"/>
                            </p:stCondLst>
                            <p:childTnLst>
                              <p:par>
                                <p:cTn id="2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4" fill="hold">
                            <p:stCondLst>
                              <p:cond delay="19000"/>
                            </p:stCondLst>
                            <p:childTnLst>
                              <p:par>
                                <p:cTn id="2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20000"/>
                            </p:stCondLst>
                            <p:childTnLst>
                              <p:par>
                                <p:cTn id="2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4" fill="hold">
                            <p:stCondLst>
                              <p:cond delay="20500"/>
                            </p:stCondLst>
                            <p:childTnLst>
                              <p:par>
                                <p:cTn id="2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6" grpId="0" animBg="1"/>
      <p:bldP spid="17" grpId="0" animBg="1"/>
      <p:bldP spid="19" grpId="0" animBg="1"/>
      <p:bldP spid="20" grpId="0"/>
      <p:bldP spid="21" grpId="0"/>
      <p:bldP spid="22" grpId="0" animBg="1"/>
      <p:bldP spid="23" grpId="0" animBg="1"/>
      <p:bldP spid="24" grpId="0" animBg="1"/>
      <p:bldP spid="25" grpId="0" animBg="1"/>
      <p:bldP spid="27" grpId="0" animBg="1"/>
      <p:bldP spid="28" grpId="0"/>
      <p:bldP spid="29" grpId="0"/>
      <p:bldP spid="30" grpId="0" animBg="1"/>
      <p:bldP spid="31" grpId="0" animBg="1"/>
      <p:bldP spid="32" grpId="0" animBg="1"/>
      <p:bldP spid="33" grpId="0" animBg="1"/>
      <p:bldP spid="35" grpId="0" animBg="1"/>
      <p:bldP spid="36" grpId="0"/>
      <p:bldP spid="37" grpId="0"/>
      <p:bldP spid="38" grpId="0" animBg="1"/>
      <p:bldP spid="39" grpId="0" animBg="1"/>
      <p:bldP spid="40" grpId="0" animBg="1"/>
      <p:bldP spid="41" grpId="0" animBg="1"/>
      <p:bldP spid="43" grpId="0" animBg="1"/>
      <p:bldP spid="44" grpId="0"/>
      <p:bldP spid="45" grpId="0"/>
      <p:bldP spid="46" grpId="0" animBg="1"/>
      <p:bldP spid="47" grpId="0" animBg="1"/>
      <p:bldP spid="48" grpId="0" animBg="1"/>
      <p:bldP spid="49" grpId="0" animBg="1"/>
      <p:bldP spid="51" grpId="0" animBg="1"/>
      <p:bldP spid="52" grpId="0"/>
      <p:bldP spid="5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223760" y="600891"/>
            <a:ext cx="4968240" cy="547333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71654-96A5-4280-94F3-931C61A9F92C}" type="slidenum">
              <a:rPr lang="en-US" noProof="0" smtClean="0"/>
              <a:pPr/>
              <a:t>6</a:t>
            </a:fld>
            <a:endParaRPr lang="en-US" noProof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272CB9A-11DA-403F-8A2C-8ACABB9E55E3}"/>
              </a:ext>
            </a:extLst>
          </p:cNvPr>
          <p:cNvCxnSpPr/>
          <p:nvPr/>
        </p:nvCxnSpPr>
        <p:spPr>
          <a:xfrm>
            <a:off x="6175088" y="3995319"/>
            <a:ext cx="225287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7E87360-F24A-47BA-928F-2F0179FA8620}"/>
              </a:ext>
            </a:extLst>
          </p:cNvPr>
          <p:cNvCxnSpPr/>
          <p:nvPr/>
        </p:nvCxnSpPr>
        <p:spPr>
          <a:xfrm>
            <a:off x="8413015" y="3995319"/>
            <a:ext cx="225287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8346D99-21A2-4F27-AB30-6BF25A60C3AC}"/>
              </a:ext>
            </a:extLst>
          </p:cNvPr>
          <p:cNvCxnSpPr>
            <a:cxnSpLocks/>
          </p:cNvCxnSpPr>
          <p:nvPr/>
        </p:nvCxnSpPr>
        <p:spPr>
          <a:xfrm>
            <a:off x="10665885" y="3995319"/>
            <a:ext cx="153851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92DD698-41EA-44B3-A338-53428D7D5050}"/>
              </a:ext>
            </a:extLst>
          </p:cNvPr>
          <p:cNvCxnSpPr/>
          <p:nvPr/>
        </p:nvCxnSpPr>
        <p:spPr>
          <a:xfrm>
            <a:off x="3911339" y="3995319"/>
            <a:ext cx="225287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141C71E-E08E-4C35-AF33-12A46FFB4E28}"/>
              </a:ext>
            </a:extLst>
          </p:cNvPr>
          <p:cNvCxnSpPr/>
          <p:nvPr/>
        </p:nvCxnSpPr>
        <p:spPr>
          <a:xfrm>
            <a:off x="1657906" y="3995319"/>
            <a:ext cx="225287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Arc 12">
            <a:extLst>
              <a:ext uri="{FF2B5EF4-FFF2-40B4-BE49-F238E27FC236}">
                <a16:creationId xmlns:a16="http://schemas.microsoft.com/office/drawing/2014/main" id="{AF54DAFC-72BF-4C18-B451-30110FC8EBCC}"/>
              </a:ext>
            </a:extLst>
          </p:cNvPr>
          <p:cNvSpPr/>
          <p:nvPr/>
        </p:nvSpPr>
        <p:spPr>
          <a:xfrm>
            <a:off x="1150597" y="3535738"/>
            <a:ext cx="919162" cy="919162"/>
          </a:xfrm>
          <a:prstGeom prst="arc">
            <a:avLst>
              <a:gd name="adj1" fmla="val 5420354"/>
              <a:gd name="adj2" fmla="val 10853341"/>
            </a:avLst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AB54977-33F8-4105-824C-3D0C493D5B00}"/>
              </a:ext>
            </a:extLst>
          </p:cNvPr>
          <p:cNvCxnSpPr>
            <a:cxnSpLocks/>
          </p:cNvCxnSpPr>
          <p:nvPr/>
        </p:nvCxnSpPr>
        <p:spPr>
          <a:xfrm>
            <a:off x="-13447" y="3981872"/>
            <a:ext cx="153851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BADB8234-7655-4312-99D5-ACC91B4B894B}"/>
              </a:ext>
            </a:extLst>
          </p:cNvPr>
          <p:cNvSpPr/>
          <p:nvPr/>
        </p:nvSpPr>
        <p:spPr>
          <a:xfrm>
            <a:off x="1514928" y="3900069"/>
            <a:ext cx="190500" cy="1905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ircle: Hollow 8">
            <a:extLst>
              <a:ext uri="{FF2B5EF4-FFF2-40B4-BE49-F238E27FC236}">
                <a16:creationId xmlns:a16="http://schemas.microsoft.com/office/drawing/2014/main" id="{868629C6-9D56-44C4-A90C-D16F2E7AA94B}"/>
              </a:ext>
            </a:extLst>
          </p:cNvPr>
          <p:cNvSpPr/>
          <p:nvPr/>
        </p:nvSpPr>
        <p:spPr>
          <a:xfrm>
            <a:off x="1395865" y="3781006"/>
            <a:ext cx="428626" cy="428626"/>
          </a:xfrm>
          <a:prstGeom prst="donut">
            <a:avLst>
              <a:gd name="adj" fmla="val 5281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Circle: Hollow 9">
            <a:extLst>
              <a:ext uri="{FF2B5EF4-FFF2-40B4-BE49-F238E27FC236}">
                <a16:creationId xmlns:a16="http://schemas.microsoft.com/office/drawing/2014/main" id="{1E0E5245-3E9D-45CB-A2A2-78E37536928E}"/>
              </a:ext>
            </a:extLst>
          </p:cNvPr>
          <p:cNvSpPr/>
          <p:nvPr/>
        </p:nvSpPr>
        <p:spPr>
          <a:xfrm>
            <a:off x="1262993" y="3648134"/>
            <a:ext cx="694370" cy="694370"/>
          </a:xfrm>
          <a:prstGeom prst="donut">
            <a:avLst>
              <a:gd name="adj" fmla="val 2879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B8353AA-1A28-4FAD-AF44-130B899BAAE4}"/>
              </a:ext>
            </a:extLst>
          </p:cNvPr>
          <p:cNvCxnSpPr>
            <a:cxnSpLocks/>
          </p:cNvCxnSpPr>
          <p:nvPr/>
        </p:nvCxnSpPr>
        <p:spPr>
          <a:xfrm flipV="1">
            <a:off x="1610179" y="4342505"/>
            <a:ext cx="0" cy="1033387"/>
          </a:xfrm>
          <a:prstGeom prst="line">
            <a:avLst/>
          </a:prstGeom>
          <a:ln w="190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36B49B4F-63E8-4430-9059-553CBCA3AB43}"/>
              </a:ext>
            </a:extLst>
          </p:cNvPr>
          <p:cNvSpPr/>
          <p:nvPr/>
        </p:nvSpPr>
        <p:spPr>
          <a:xfrm>
            <a:off x="1548058" y="5350759"/>
            <a:ext cx="124240" cy="12424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959B938-7387-4E6C-B81C-CA1B61488588}"/>
              </a:ext>
            </a:extLst>
          </p:cNvPr>
          <p:cNvSpPr txBox="1"/>
          <p:nvPr/>
        </p:nvSpPr>
        <p:spPr>
          <a:xfrm>
            <a:off x="191070" y="2961830"/>
            <a:ext cx="2738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1978 -1991</a:t>
            </a:r>
            <a:endParaRPr lang="en-US" sz="3600" dirty="0">
              <a:solidFill>
                <a:schemeClr val="tx2">
                  <a:lumMod val="40000"/>
                  <a:lumOff val="6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623F98E-5FFF-4701-A99F-87B202C66033}"/>
              </a:ext>
            </a:extLst>
          </p:cNvPr>
          <p:cNvSpPr txBox="1"/>
          <p:nvPr/>
        </p:nvSpPr>
        <p:spPr>
          <a:xfrm>
            <a:off x="547906" y="5602985"/>
            <a:ext cx="320104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Explosive Growth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Liberalization, Privatization, and Globalization</a:t>
            </a:r>
            <a:endParaRPr lang="en-US" sz="1400" dirty="0">
              <a:solidFill>
                <a:schemeClr val="bg2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2" name="Arc 21">
            <a:extLst>
              <a:ext uri="{FF2B5EF4-FFF2-40B4-BE49-F238E27FC236}">
                <a16:creationId xmlns:a16="http://schemas.microsoft.com/office/drawing/2014/main" id="{B54B9C7B-4DA7-40E1-B723-68758EB971FE}"/>
              </a:ext>
            </a:extLst>
          </p:cNvPr>
          <p:cNvSpPr/>
          <p:nvPr/>
        </p:nvSpPr>
        <p:spPr>
          <a:xfrm rot="5400000">
            <a:off x="3389075" y="3535738"/>
            <a:ext cx="919162" cy="919162"/>
          </a:xfrm>
          <a:prstGeom prst="arc">
            <a:avLst>
              <a:gd name="adj1" fmla="val 5420354"/>
              <a:gd name="adj2" fmla="val 10853341"/>
            </a:avLst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037A3CB3-AA60-41C6-B92B-B84EC0A87E61}"/>
              </a:ext>
            </a:extLst>
          </p:cNvPr>
          <p:cNvSpPr/>
          <p:nvPr/>
        </p:nvSpPr>
        <p:spPr>
          <a:xfrm>
            <a:off x="3753406" y="3900069"/>
            <a:ext cx="190500" cy="19050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Circle: Hollow 20">
            <a:extLst>
              <a:ext uri="{FF2B5EF4-FFF2-40B4-BE49-F238E27FC236}">
                <a16:creationId xmlns:a16="http://schemas.microsoft.com/office/drawing/2014/main" id="{5AB77009-91CD-4089-A339-205E1FD860BA}"/>
              </a:ext>
            </a:extLst>
          </p:cNvPr>
          <p:cNvSpPr/>
          <p:nvPr/>
        </p:nvSpPr>
        <p:spPr>
          <a:xfrm>
            <a:off x="3634343" y="3781006"/>
            <a:ext cx="428626" cy="428626"/>
          </a:xfrm>
          <a:prstGeom prst="donut">
            <a:avLst>
              <a:gd name="adj" fmla="val 5281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Circle: Hollow 21">
            <a:extLst>
              <a:ext uri="{FF2B5EF4-FFF2-40B4-BE49-F238E27FC236}">
                <a16:creationId xmlns:a16="http://schemas.microsoft.com/office/drawing/2014/main" id="{EB4F978A-6973-4038-9D44-C992F6903D28}"/>
              </a:ext>
            </a:extLst>
          </p:cNvPr>
          <p:cNvSpPr/>
          <p:nvPr/>
        </p:nvSpPr>
        <p:spPr>
          <a:xfrm>
            <a:off x="3501471" y="3648134"/>
            <a:ext cx="694370" cy="694370"/>
          </a:xfrm>
          <a:prstGeom prst="donut">
            <a:avLst>
              <a:gd name="adj" fmla="val 2879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982AF7D-7FF0-494C-891D-C601C69FAD64}"/>
              </a:ext>
            </a:extLst>
          </p:cNvPr>
          <p:cNvCxnSpPr>
            <a:cxnSpLocks/>
          </p:cNvCxnSpPr>
          <p:nvPr/>
        </p:nvCxnSpPr>
        <p:spPr>
          <a:xfrm flipV="1">
            <a:off x="3848657" y="2614747"/>
            <a:ext cx="0" cy="1033387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>
            <a:extLst>
              <a:ext uri="{FF2B5EF4-FFF2-40B4-BE49-F238E27FC236}">
                <a16:creationId xmlns:a16="http://schemas.microsoft.com/office/drawing/2014/main" id="{D26033AC-E99E-4309-BD9B-47A98BA0DEA7}"/>
              </a:ext>
            </a:extLst>
          </p:cNvPr>
          <p:cNvSpPr/>
          <p:nvPr/>
        </p:nvSpPr>
        <p:spPr>
          <a:xfrm>
            <a:off x="3786536" y="2568391"/>
            <a:ext cx="124240" cy="12424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297ECE7-7E0E-48D0-9C27-6FB0E3DB79DD}"/>
              </a:ext>
            </a:extLst>
          </p:cNvPr>
          <p:cNvSpPr txBox="1"/>
          <p:nvPr/>
        </p:nvSpPr>
        <p:spPr>
          <a:xfrm>
            <a:off x="2480274" y="4382611"/>
            <a:ext cx="25671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entury Gothic" panose="020B0502020202020204" pitchFamily="34" charset="0"/>
              </a:rPr>
              <a:t>1992 -1994</a:t>
            </a:r>
            <a:endParaRPr lang="en-US" sz="3600" dirty="0">
              <a:solidFill>
                <a:schemeClr val="tx2">
                  <a:lumMod val="60000"/>
                  <a:lumOff val="4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DEA27D8-0CF3-496D-AD7D-2076231DE52C}"/>
              </a:ext>
            </a:extLst>
          </p:cNvPr>
          <p:cNvSpPr txBox="1"/>
          <p:nvPr/>
        </p:nvSpPr>
        <p:spPr>
          <a:xfrm>
            <a:off x="2700522" y="1803276"/>
            <a:ext cx="34015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SEBI Act and Incorporation of NSE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Harshad</a:t>
            </a: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 Mehta Scam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Shift to Electronic Trading</a:t>
            </a:r>
            <a:endParaRPr lang="en-US" sz="1400" dirty="0">
              <a:solidFill>
                <a:schemeClr val="bg2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30" name="Arc 29">
            <a:extLst>
              <a:ext uri="{FF2B5EF4-FFF2-40B4-BE49-F238E27FC236}">
                <a16:creationId xmlns:a16="http://schemas.microsoft.com/office/drawing/2014/main" id="{A2636062-43D3-463C-B6BD-741D547DE965}"/>
              </a:ext>
            </a:extLst>
          </p:cNvPr>
          <p:cNvSpPr/>
          <p:nvPr/>
        </p:nvSpPr>
        <p:spPr>
          <a:xfrm>
            <a:off x="5642508" y="3535738"/>
            <a:ext cx="919162" cy="919162"/>
          </a:xfrm>
          <a:prstGeom prst="arc">
            <a:avLst>
              <a:gd name="adj1" fmla="val 5420354"/>
              <a:gd name="adj2" fmla="val 10853341"/>
            </a:avLst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CDCB9A2B-6699-4804-99AE-7A924FDA4340}"/>
              </a:ext>
            </a:extLst>
          </p:cNvPr>
          <p:cNvSpPr/>
          <p:nvPr/>
        </p:nvSpPr>
        <p:spPr>
          <a:xfrm>
            <a:off x="6006839" y="3900069"/>
            <a:ext cx="190500" cy="1905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Circle: Hollow 29">
            <a:extLst>
              <a:ext uri="{FF2B5EF4-FFF2-40B4-BE49-F238E27FC236}">
                <a16:creationId xmlns:a16="http://schemas.microsoft.com/office/drawing/2014/main" id="{3A6CDF07-EF0B-4379-8FBF-3718BD896047}"/>
              </a:ext>
            </a:extLst>
          </p:cNvPr>
          <p:cNvSpPr/>
          <p:nvPr/>
        </p:nvSpPr>
        <p:spPr>
          <a:xfrm>
            <a:off x="5887776" y="3781006"/>
            <a:ext cx="428626" cy="428626"/>
          </a:xfrm>
          <a:prstGeom prst="donut">
            <a:avLst>
              <a:gd name="adj" fmla="val 5281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Circle: Hollow 30">
            <a:extLst>
              <a:ext uri="{FF2B5EF4-FFF2-40B4-BE49-F238E27FC236}">
                <a16:creationId xmlns:a16="http://schemas.microsoft.com/office/drawing/2014/main" id="{FB3E2DCF-4068-4715-BD27-13370B541EAC}"/>
              </a:ext>
            </a:extLst>
          </p:cNvPr>
          <p:cNvSpPr/>
          <p:nvPr/>
        </p:nvSpPr>
        <p:spPr>
          <a:xfrm>
            <a:off x="5754904" y="3648134"/>
            <a:ext cx="694370" cy="694370"/>
          </a:xfrm>
          <a:prstGeom prst="donut">
            <a:avLst>
              <a:gd name="adj" fmla="val 2879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EA49CDC4-E9AD-4789-BEA6-BFF07A73111B}"/>
              </a:ext>
            </a:extLst>
          </p:cNvPr>
          <p:cNvCxnSpPr>
            <a:cxnSpLocks/>
          </p:cNvCxnSpPr>
          <p:nvPr/>
        </p:nvCxnSpPr>
        <p:spPr>
          <a:xfrm flipV="1">
            <a:off x="6102090" y="4342505"/>
            <a:ext cx="0" cy="1033387"/>
          </a:xfrm>
          <a:prstGeom prst="line">
            <a:avLst/>
          </a:prstGeom>
          <a:ln w="190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DD4A8794-EADF-4527-95C6-C9D6781E9C8E}"/>
              </a:ext>
            </a:extLst>
          </p:cNvPr>
          <p:cNvSpPr/>
          <p:nvPr/>
        </p:nvSpPr>
        <p:spPr>
          <a:xfrm>
            <a:off x="6039969" y="5350759"/>
            <a:ext cx="124240" cy="12424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BE7D141-E60D-4B00-AA4B-1F588212DCAD}"/>
              </a:ext>
            </a:extLst>
          </p:cNvPr>
          <p:cNvSpPr txBox="1"/>
          <p:nvPr/>
        </p:nvSpPr>
        <p:spPr>
          <a:xfrm>
            <a:off x="5344396" y="2961830"/>
            <a:ext cx="15153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2000</a:t>
            </a:r>
            <a:endParaRPr lang="en-US" sz="3600" dirty="0">
              <a:solidFill>
                <a:schemeClr val="accent1">
                  <a:lumMod val="40000"/>
                  <a:lumOff val="6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A5C5A36-EC92-462F-BB70-6A797D63B1DD}"/>
              </a:ext>
            </a:extLst>
          </p:cNvPr>
          <p:cNvSpPr txBox="1"/>
          <p:nvPr/>
        </p:nvSpPr>
        <p:spPr>
          <a:xfrm>
            <a:off x="5039817" y="5602985"/>
            <a:ext cx="320104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Dot.com Bubble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Ketan</a:t>
            </a: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 Parekh Scam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Derivatives Trading Launched</a:t>
            </a:r>
            <a:endParaRPr lang="en-US" sz="1400" dirty="0">
              <a:solidFill>
                <a:schemeClr val="bg2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38" name="Arc 37">
            <a:extLst>
              <a:ext uri="{FF2B5EF4-FFF2-40B4-BE49-F238E27FC236}">
                <a16:creationId xmlns:a16="http://schemas.microsoft.com/office/drawing/2014/main" id="{E3730103-7F8D-4792-83EE-5FFC4A5D2274}"/>
              </a:ext>
            </a:extLst>
          </p:cNvPr>
          <p:cNvSpPr/>
          <p:nvPr/>
        </p:nvSpPr>
        <p:spPr>
          <a:xfrm rot="5400000">
            <a:off x="7906257" y="3535738"/>
            <a:ext cx="919162" cy="919162"/>
          </a:xfrm>
          <a:prstGeom prst="arc">
            <a:avLst>
              <a:gd name="adj1" fmla="val 5420354"/>
              <a:gd name="adj2" fmla="val 10853341"/>
            </a:avLst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86694F26-80D5-467D-94C4-C9C860517F5F}"/>
              </a:ext>
            </a:extLst>
          </p:cNvPr>
          <p:cNvSpPr/>
          <p:nvPr/>
        </p:nvSpPr>
        <p:spPr>
          <a:xfrm>
            <a:off x="8270588" y="3900069"/>
            <a:ext cx="190500" cy="1905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Circle: Hollow 46">
            <a:extLst>
              <a:ext uri="{FF2B5EF4-FFF2-40B4-BE49-F238E27FC236}">
                <a16:creationId xmlns:a16="http://schemas.microsoft.com/office/drawing/2014/main" id="{B0789B4A-0620-4211-9109-6DBE9A07FE51}"/>
              </a:ext>
            </a:extLst>
          </p:cNvPr>
          <p:cNvSpPr/>
          <p:nvPr/>
        </p:nvSpPr>
        <p:spPr>
          <a:xfrm>
            <a:off x="8151525" y="3781006"/>
            <a:ext cx="428626" cy="428626"/>
          </a:xfrm>
          <a:prstGeom prst="donut">
            <a:avLst>
              <a:gd name="adj" fmla="val 5281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Circle: Hollow 47">
            <a:extLst>
              <a:ext uri="{FF2B5EF4-FFF2-40B4-BE49-F238E27FC236}">
                <a16:creationId xmlns:a16="http://schemas.microsoft.com/office/drawing/2014/main" id="{9C63B36C-028C-4461-9179-02E81EA9B830}"/>
              </a:ext>
            </a:extLst>
          </p:cNvPr>
          <p:cNvSpPr/>
          <p:nvPr/>
        </p:nvSpPr>
        <p:spPr>
          <a:xfrm>
            <a:off x="8018653" y="3648134"/>
            <a:ext cx="694370" cy="694370"/>
          </a:xfrm>
          <a:prstGeom prst="donut">
            <a:avLst>
              <a:gd name="adj" fmla="val 2879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5E6C7CE-0DCB-4A82-B08E-519AC3270B85}"/>
              </a:ext>
            </a:extLst>
          </p:cNvPr>
          <p:cNvCxnSpPr>
            <a:cxnSpLocks/>
          </p:cNvCxnSpPr>
          <p:nvPr/>
        </p:nvCxnSpPr>
        <p:spPr>
          <a:xfrm flipV="1">
            <a:off x="8365839" y="2614747"/>
            <a:ext cx="0" cy="1033387"/>
          </a:xfrm>
          <a:prstGeom prst="line">
            <a:avLst/>
          </a:prstGeom>
          <a:ln w="190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Oval 42">
            <a:extLst>
              <a:ext uri="{FF2B5EF4-FFF2-40B4-BE49-F238E27FC236}">
                <a16:creationId xmlns:a16="http://schemas.microsoft.com/office/drawing/2014/main" id="{4CFE38F3-7830-46D8-95EE-69DB62ED465D}"/>
              </a:ext>
            </a:extLst>
          </p:cNvPr>
          <p:cNvSpPr/>
          <p:nvPr/>
        </p:nvSpPr>
        <p:spPr>
          <a:xfrm>
            <a:off x="8303718" y="2568391"/>
            <a:ext cx="124240" cy="12424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5F62DC2-C651-4B22-B4CB-1846861868F6}"/>
              </a:ext>
            </a:extLst>
          </p:cNvPr>
          <p:cNvSpPr txBox="1"/>
          <p:nvPr/>
        </p:nvSpPr>
        <p:spPr>
          <a:xfrm>
            <a:off x="7040201" y="4382611"/>
            <a:ext cx="24428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anose="020B0502020202020204" pitchFamily="34" charset="0"/>
              </a:rPr>
              <a:t>2001-2007</a:t>
            </a:r>
            <a:endParaRPr lang="en-US" sz="3600" dirty="0">
              <a:solidFill>
                <a:schemeClr val="accent1">
                  <a:lumMod val="60000"/>
                  <a:lumOff val="4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4337E62-7F21-4CD3-9B0D-507A64DF7728}"/>
              </a:ext>
            </a:extLst>
          </p:cNvPr>
          <p:cNvSpPr txBox="1"/>
          <p:nvPr/>
        </p:nvSpPr>
        <p:spPr>
          <a:xfrm>
            <a:off x="6820726" y="1775980"/>
            <a:ext cx="42426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9/11 Terrorist Attacks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Corporate Frauds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A young Indian warned of Financial Bubble</a:t>
            </a:r>
            <a:endParaRPr lang="en-US" sz="1400" dirty="0">
              <a:solidFill>
                <a:schemeClr val="bg2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46" name="Arc 45">
            <a:extLst>
              <a:ext uri="{FF2B5EF4-FFF2-40B4-BE49-F238E27FC236}">
                <a16:creationId xmlns:a16="http://schemas.microsoft.com/office/drawing/2014/main" id="{FC85B459-7BA2-4C61-9178-E1CE5EFAEC56}"/>
              </a:ext>
            </a:extLst>
          </p:cNvPr>
          <p:cNvSpPr/>
          <p:nvPr/>
        </p:nvSpPr>
        <p:spPr>
          <a:xfrm>
            <a:off x="10144184" y="3535738"/>
            <a:ext cx="919162" cy="919162"/>
          </a:xfrm>
          <a:prstGeom prst="arc">
            <a:avLst>
              <a:gd name="adj1" fmla="val 5420354"/>
              <a:gd name="adj2" fmla="val 10853341"/>
            </a:avLst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4A6EEA54-5314-432F-B5DF-B223248AB8AA}"/>
              </a:ext>
            </a:extLst>
          </p:cNvPr>
          <p:cNvSpPr/>
          <p:nvPr/>
        </p:nvSpPr>
        <p:spPr>
          <a:xfrm>
            <a:off x="10508515" y="3900069"/>
            <a:ext cx="190500" cy="1905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Circle: Hollow 55">
            <a:extLst>
              <a:ext uri="{FF2B5EF4-FFF2-40B4-BE49-F238E27FC236}">
                <a16:creationId xmlns:a16="http://schemas.microsoft.com/office/drawing/2014/main" id="{0C983C23-7914-456E-AA37-90FEEBD851C0}"/>
              </a:ext>
            </a:extLst>
          </p:cNvPr>
          <p:cNvSpPr/>
          <p:nvPr/>
        </p:nvSpPr>
        <p:spPr>
          <a:xfrm>
            <a:off x="10389452" y="3781006"/>
            <a:ext cx="428626" cy="428626"/>
          </a:xfrm>
          <a:prstGeom prst="donut">
            <a:avLst>
              <a:gd name="adj" fmla="val 5281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Circle: Hollow 56">
            <a:extLst>
              <a:ext uri="{FF2B5EF4-FFF2-40B4-BE49-F238E27FC236}">
                <a16:creationId xmlns:a16="http://schemas.microsoft.com/office/drawing/2014/main" id="{CD810234-B3DF-4AE8-B7F5-9B91C3FEE8A3}"/>
              </a:ext>
            </a:extLst>
          </p:cNvPr>
          <p:cNvSpPr/>
          <p:nvPr/>
        </p:nvSpPr>
        <p:spPr>
          <a:xfrm>
            <a:off x="10256580" y="3648134"/>
            <a:ext cx="694370" cy="694370"/>
          </a:xfrm>
          <a:prstGeom prst="donut">
            <a:avLst>
              <a:gd name="adj" fmla="val 2879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A61A79A1-830D-43A5-991E-41089FE309F5}"/>
              </a:ext>
            </a:extLst>
          </p:cNvPr>
          <p:cNvCxnSpPr>
            <a:cxnSpLocks/>
          </p:cNvCxnSpPr>
          <p:nvPr/>
        </p:nvCxnSpPr>
        <p:spPr>
          <a:xfrm flipV="1">
            <a:off x="10603766" y="4342505"/>
            <a:ext cx="0" cy="1033387"/>
          </a:xfrm>
          <a:prstGeom prst="line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Oval 50">
            <a:extLst>
              <a:ext uri="{FF2B5EF4-FFF2-40B4-BE49-F238E27FC236}">
                <a16:creationId xmlns:a16="http://schemas.microsoft.com/office/drawing/2014/main" id="{91D217BA-6735-41FC-ADDE-ADA84BF5E891}"/>
              </a:ext>
            </a:extLst>
          </p:cNvPr>
          <p:cNvSpPr/>
          <p:nvPr/>
        </p:nvSpPr>
        <p:spPr>
          <a:xfrm>
            <a:off x="10541645" y="5350759"/>
            <a:ext cx="124240" cy="12424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93BBA26-6FB6-4EDA-AE7C-332D388F6619}"/>
              </a:ext>
            </a:extLst>
          </p:cNvPr>
          <p:cNvSpPr txBox="1"/>
          <p:nvPr/>
        </p:nvSpPr>
        <p:spPr>
          <a:xfrm>
            <a:off x="9226708" y="2961830"/>
            <a:ext cx="2576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2008 -2009</a:t>
            </a:r>
            <a:endParaRPr lang="en-US" sz="3600" dirty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710CEB2-4E11-44C6-A201-5DCB3EA9A265}"/>
              </a:ext>
            </a:extLst>
          </p:cNvPr>
          <p:cNvSpPr txBox="1"/>
          <p:nvPr/>
        </p:nvSpPr>
        <p:spPr>
          <a:xfrm>
            <a:off x="9226709" y="5602985"/>
            <a:ext cx="27150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GLOBAL FINANCIAL CRISIS</a:t>
            </a:r>
            <a:endParaRPr lang="en-US" sz="2000" b="1" dirty="0">
              <a:solidFill>
                <a:schemeClr val="bg2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CE23E97-80CA-4DCE-905B-0371552128FB}"/>
              </a:ext>
            </a:extLst>
          </p:cNvPr>
          <p:cNvCxnSpPr>
            <a:cxnSpLocks/>
          </p:cNvCxnSpPr>
          <p:nvPr/>
        </p:nvCxnSpPr>
        <p:spPr>
          <a:xfrm>
            <a:off x="651657" y="6376152"/>
            <a:ext cx="2048865" cy="0"/>
          </a:xfrm>
          <a:prstGeom prst="line">
            <a:avLst/>
          </a:prstGeom>
          <a:ln w="190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36AF9195-D1C7-4EAB-9766-CBBD5AC04E3E}"/>
              </a:ext>
            </a:extLst>
          </p:cNvPr>
          <p:cNvCxnSpPr>
            <a:cxnSpLocks/>
          </p:cNvCxnSpPr>
          <p:nvPr/>
        </p:nvCxnSpPr>
        <p:spPr>
          <a:xfrm>
            <a:off x="5131605" y="6376152"/>
            <a:ext cx="2048865" cy="0"/>
          </a:xfrm>
          <a:prstGeom prst="line">
            <a:avLst/>
          </a:prstGeom>
          <a:ln w="190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E7FD0854-B613-4503-8F9F-7EBA21977DB6}"/>
              </a:ext>
            </a:extLst>
          </p:cNvPr>
          <p:cNvCxnSpPr>
            <a:cxnSpLocks/>
          </p:cNvCxnSpPr>
          <p:nvPr/>
        </p:nvCxnSpPr>
        <p:spPr>
          <a:xfrm>
            <a:off x="9586860" y="6321560"/>
            <a:ext cx="2048865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267D5D77-7183-46A2-913A-91854EB46B5B}"/>
              </a:ext>
            </a:extLst>
          </p:cNvPr>
          <p:cNvCxnSpPr>
            <a:cxnSpLocks/>
          </p:cNvCxnSpPr>
          <p:nvPr/>
        </p:nvCxnSpPr>
        <p:spPr>
          <a:xfrm>
            <a:off x="2807969" y="1712480"/>
            <a:ext cx="2048865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3FE4C8AC-856E-47A1-86C3-D3143F6DF56B}"/>
              </a:ext>
            </a:extLst>
          </p:cNvPr>
          <p:cNvCxnSpPr>
            <a:cxnSpLocks/>
          </p:cNvCxnSpPr>
          <p:nvPr/>
        </p:nvCxnSpPr>
        <p:spPr>
          <a:xfrm>
            <a:off x="6893171" y="1712480"/>
            <a:ext cx="2048865" cy="0"/>
          </a:xfrm>
          <a:prstGeom prst="line">
            <a:avLst/>
          </a:prstGeom>
          <a:ln w="190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AC17817C-AF36-4468-94FC-44DCFF825290}"/>
              </a:ext>
            </a:extLst>
          </p:cNvPr>
          <p:cNvSpPr txBox="1"/>
          <p:nvPr/>
        </p:nvSpPr>
        <p:spPr>
          <a:xfrm>
            <a:off x="1262993" y="131812"/>
            <a:ext cx="95550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</a:rPr>
              <a:t>EVOLUTION OF FINANCIAL MARKETS</a:t>
            </a:r>
            <a:endParaRPr lang="en-US" sz="4000" dirty="0">
              <a:solidFill>
                <a:schemeClr val="bg1">
                  <a:lumMod val="65000"/>
                </a:schemeClr>
              </a:solidFill>
              <a:latin typeface="Tw Cen MT" panose="020B0602020104020603" pitchFamily="34" charset="0"/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B347FCAE-CD51-47C1-A0E5-7FE287A79E42}"/>
              </a:ext>
            </a:extLst>
          </p:cNvPr>
          <p:cNvGrpSpPr/>
          <p:nvPr/>
        </p:nvGrpSpPr>
        <p:grpSpPr>
          <a:xfrm>
            <a:off x="5378756" y="878988"/>
            <a:ext cx="1434489" cy="190500"/>
            <a:chOff x="4679586" y="878988"/>
            <a:chExt cx="1434489" cy="190500"/>
          </a:xfrm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957F6F33-D335-4F37-A9F5-23DE49CB0B4A}"/>
                </a:ext>
              </a:extLst>
            </p:cNvPr>
            <p:cNvSpPr/>
            <p:nvPr/>
          </p:nvSpPr>
          <p:spPr>
            <a:xfrm>
              <a:off x="4679586" y="878988"/>
              <a:ext cx="190500" cy="190500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9D3A95DB-0E0C-40A8-88F7-9DAC67B156F6}"/>
                </a:ext>
              </a:extLst>
            </p:cNvPr>
            <p:cNvSpPr/>
            <p:nvPr/>
          </p:nvSpPr>
          <p:spPr>
            <a:xfrm>
              <a:off x="4990736" y="878988"/>
              <a:ext cx="190500" cy="1905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AD1EA8C3-D35D-4FB7-8D6B-858B4EE08256}"/>
                </a:ext>
              </a:extLst>
            </p:cNvPr>
            <p:cNvSpPr/>
            <p:nvPr/>
          </p:nvSpPr>
          <p:spPr>
            <a:xfrm>
              <a:off x="5301522" y="878988"/>
              <a:ext cx="190500" cy="1905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FD4B96A9-29AD-4507-B1E8-D12C03BAD2C2}"/>
                </a:ext>
              </a:extLst>
            </p:cNvPr>
            <p:cNvSpPr/>
            <p:nvPr/>
          </p:nvSpPr>
          <p:spPr>
            <a:xfrm>
              <a:off x="5612308" y="878988"/>
              <a:ext cx="190500" cy="1905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50AFA104-D1BD-427D-90C1-6CE47F2C7A56}"/>
                </a:ext>
              </a:extLst>
            </p:cNvPr>
            <p:cNvSpPr/>
            <p:nvPr/>
          </p:nvSpPr>
          <p:spPr>
            <a:xfrm>
              <a:off x="5923575" y="878988"/>
              <a:ext cx="190500" cy="19050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5216437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00"/>
                            </p:stCondLst>
                            <p:childTnLst>
                              <p:par>
                                <p:cTn id="7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8000"/>
                            </p:stCondLst>
                            <p:childTnLst>
                              <p:par>
                                <p:cTn id="10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000"/>
                            </p:stCondLst>
                            <p:childTnLst>
                              <p:par>
                                <p:cTn id="1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9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13000"/>
                            </p:stCondLst>
                            <p:childTnLst>
                              <p:par>
                                <p:cTn id="1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8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14500"/>
                            </p:stCondLst>
                            <p:childTnLst>
                              <p:par>
                                <p:cTn id="1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15000"/>
                            </p:stCondLst>
                            <p:childTnLst>
                              <p:par>
                                <p:cTn id="1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15500"/>
                            </p:stCondLst>
                            <p:childTnLst>
                              <p:par>
                                <p:cTn id="20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16000"/>
                            </p:stCondLst>
                            <p:childTnLst>
                              <p:par>
                                <p:cTn id="2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16500"/>
                            </p:stCondLst>
                            <p:childTnLst>
                              <p:par>
                                <p:cTn id="2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>
                            <p:stCondLst>
                              <p:cond delay="17000"/>
                            </p:stCondLst>
                            <p:childTnLst>
                              <p:par>
                                <p:cTn id="2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>
                            <p:stCondLst>
                              <p:cond delay="17500"/>
                            </p:stCondLst>
                            <p:childTnLst>
                              <p:par>
                                <p:cTn id="2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>
                            <p:stCondLst>
                              <p:cond delay="18000"/>
                            </p:stCondLst>
                            <p:childTnLst>
                              <p:par>
                                <p:cTn id="2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18500"/>
                            </p:stCondLst>
                            <p:childTnLst>
                              <p:par>
                                <p:cTn id="2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4" fill="hold">
                            <p:stCondLst>
                              <p:cond delay="19000"/>
                            </p:stCondLst>
                            <p:childTnLst>
                              <p:par>
                                <p:cTn id="2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20000"/>
                            </p:stCondLst>
                            <p:childTnLst>
                              <p:par>
                                <p:cTn id="2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4" fill="hold">
                            <p:stCondLst>
                              <p:cond delay="20500"/>
                            </p:stCondLst>
                            <p:childTnLst>
                              <p:par>
                                <p:cTn id="2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6" grpId="0" animBg="1"/>
      <p:bldP spid="17" grpId="0" animBg="1"/>
      <p:bldP spid="19" grpId="0" animBg="1"/>
      <p:bldP spid="20" grpId="0"/>
      <p:bldP spid="21" grpId="0"/>
      <p:bldP spid="22" grpId="0" animBg="1"/>
      <p:bldP spid="23" grpId="0" animBg="1"/>
      <p:bldP spid="24" grpId="0" animBg="1"/>
      <p:bldP spid="25" grpId="0" animBg="1"/>
      <p:bldP spid="27" grpId="0" animBg="1"/>
      <p:bldP spid="28" grpId="0"/>
      <p:bldP spid="29" grpId="0"/>
      <p:bldP spid="30" grpId="0" animBg="1"/>
      <p:bldP spid="31" grpId="0" animBg="1"/>
      <p:bldP spid="32" grpId="0" animBg="1"/>
      <p:bldP spid="33" grpId="0" animBg="1"/>
      <p:bldP spid="35" grpId="0" animBg="1"/>
      <p:bldP spid="36" grpId="0"/>
      <p:bldP spid="37" grpId="0"/>
      <p:bldP spid="38" grpId="0" animBg="1"/>
      <p:bldP spid="39" grpId="0" animBg="1"/>
      <p:bldP spid="40" grpId="0" animBg="1"/>
      <p:bldP spid="41" grpId="0" animBg="1"/>
      <p:bldP spid="43" grpId="0" animBg="1"/>
      <p:bldP spid="44" grpId="0"/>
      <p:bldP spid="45" grpId="0"/>
      <p:bldP spid="46" grpId="0" animBg="1"/>
      <p:bldP spid="47" grpId="0" animBg="1"/>
      <p:bldP spid="48" grpId="0" animBg="1"/>
      <p:bldP spid="49" grpId="0" animBg="1"/>
      <p:bldP spid="51" grpId="0" animBg="1"/>
      <p:bldP spid="52" grpId="0"/>
      <p:bldP spid="5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tangle 65"/>
          <p:cNvSpPr/>
          <p:nvPr/>
        </p:nvSpPr>
        <p:spPr>
          <a:xfrm>
            <a:off x="7223760" y="600891"/>
            <a:ext cx="4968240" cy="547333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71654-96A5-4280-94F3-931C61A9F92C}" type="slidenum">
              <a:rPr lang="en-US" noProof="0" smtClean="0"/>
              <a:pPr/>
              <a:t>7</a:t>
            </a:fld>
            <a:endParaRPr lang="en-US" noProof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C17817C-AF36-4468-94FC-44DCFF825290}"/>
              </a:ext>
            </a:extLst>
          </p:cNvPr>
          <p:cNvSpPr txBox="1"/>
          <p:nvPr/>
        </p:nvSpPr>
        <p:spPr>
          <a:xfrm>
            <a:off x="1262993" y="131812"/>
            <a:ext cx="95550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</a:rPr>
              <a:t>EVOLUTION OF FINANCIAL MARKETS</a:t>
            </a:r>
            <a:endParaRPr lang="en-US" sz="4000" dirty="0">
              <a:solidFill>
                <a:schemeClr val="bg1">
                  <a:lumMod val="65000"/>
                </a:schemeClr>
              </a:solidFill>
              <a:latin typeface="Tw Cen MT" panose="020B0602020104020603" pitchFamily="34" charset="0"/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B347FCAE-CD51-47C1-A0E5-7FE287A79E42}"/>
              </a:ext>
            </a:extLst>
          </p:cNvPr>
          <p:cNvGrpSpPr/>
          <p:nvPr/>
        </p:nvGrpSpPr>
        <p:grpSpPr>
          <a:xfrm>
            <a:off x="5378756" y="878988"/>
            <a:ext cx="1434489" cy="190500"/>
            <a:chOff x="4679586" y="878988"/>
            <a:chExt cx="1434489" cy="190500"/>
          </a:xfrm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957F6F33-D335-4F37-A9F5-23DE49CB0B4A}"/>
                </a:ext>
              </a:extLst>
            </p:cNvPr>
            <p:cNvSpPr/>
            <p:nvPr/>
          </p:nvSpPr>
          <p:spPr>
            <a:xfrm>
              <a:off x="4679586" y="878988"/>
              <a:ext cx="190500" cy="190500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9D3A95DB-0E0C-40A8-88F7-9DAC67B156F6}"/>
                </a:ext>
              </a:extLst>
            </p:cNvPr>
            <p:cNvSpPr/>
            <p:nvPr/>
          </p:nvSpPr>
          <p:spPr>
            <a:xfrm>
              <a:off x="4990736" y="878988"/>
              <a:ext cx="190500" cy="1905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AD1EA8C3-D35D-4FB7-8D6B-858B4EE08256}"/>
                </a:ext>
              </a:extLst>
            </p:cNvPr>
            <p:cNvSpPr/>
            <p:nvPr/>
          </p:nvSpPr>
          <p:spPr>
            <a:xfrm>
              <a:off x="5301522" y="878988"/>
              <a:ext cx="190500" cy="1905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FD4B96A9-29AD-4507-B1E8-D12C03BAD2C2}"/>
                </a:ext>
              </a:extLst>
            </p:cNvPr>
            <p:cNvSpPr/>
            <p:nvPr/>
          </p:nvSpPr>
          <p:spPr>
            <a:xfrm>
              <a:off x="5612308" y="878988"/>
              <a:ext cx="190500" cy="1905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50AFA104-D1BD-427D-90C1-6CE47F2C7A56}"/>
                </a:ext>
              </a:extLst>
            </p:cNvPr>
            <p:cNvSpPr/>
            <p:nvPr/>
          </p:nvSpPr>
          <p:spPr>
            <a:xfrm>
              <a:off x="5923575" y="878988"/>
              <a:ext cx="190500" cy="19050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1119" t="41745" r="10840" b="14226"/>
          <a:stretch/>
        </p:blipFill>
        <p:spPr>
          <a:xfrm>
            <a:off x="-13652" y="1308778"/>
            <a:ext cx="12205652" cy="514696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9855" t="60237" r="76823" b="32860"/>
          <a:stretch/>
        </p:blipFill>
        <p:spPr>
          <a:xfrm>
            <a:off x="259308" y="3985146"/>
            <a:ext cx="1733266" cy="504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90422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Image result for Capital market DIAGRAM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6"/>
          <a:stretch/>
        </p:blipFill>
        <p:spPr bwMode="auto">
          <a:xfrm>
            <a:off x="292471" y="1166957"/>
            <a:ext cx="11071225" cy="5542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C63C2D9-0850-4620-BE32-11F44A9276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FINANCIAL MARKETS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1C0347-C2C9-46A2-B7A6-9653B525F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71654-96A5-4280-94F3-931C61A9F92C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31" name="Picture Placeholder 30" descr="Laptop">
            <a:extLst>
              <a:ext uri="{FF2B5EF4-FFF2-40B4-BE49-F238E27FC236}">
                <a16:creationId xmlns:a16="http://schemas.microsoft.com/office/drawing/2014/main" id="{6BF407E9-98AE-2B40-90E3-1B14FC14FDB8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rcRect/>
          <a:stretch>
            <a:fillRect/>
          </a:stretch>
        </p:blipFill>
        <p:spPr>
          <a:xfrm>
            <a:off x="11587163" y="4905375"/>
            <a:ext cx="604837" cy="606425"/>
          </a:xfrm>
        </p:spPr>
      </p:pic>
    </p:spTree>
    <p:extLst>
      <p:ext uri="{BB962C8B-B14F-4D97-AF65-F5344CB8AC3E}">
        <p14:creationId xmlns:p14="http://schemas.microsoft.com/office/powerpoint/2010/main" val="269403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BB985D-7833-4E74-AA1C-E9A4BC3CC6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5E3677-5FC4-4712-BA70-5DBE57453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71654-96A5-4280-94F3-931C61A9F92C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0" y="1554480"/>
            <a:ext cx="704088" cy="4715691"/>
            <a:chOff x="0" y="1554480"/>
            <a:chExt cx="699423" cy="4715691"/>
          </a:xfrm>
        </p:grpSpPr>
        <p:sp>
          <p:nvSpPr>
            <p:cNvPr id="10" name="Rectangle 9"/>
            <p:cNvSpPr/>
            <p:nvPr/>
          </p:nvSpPr>
          <p:spPr>
            <a:xfrm>
              <a:off x="0" y="1554480"/>
              <a:ext cx="699423" cy="471569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0" y="1554480"/>
              <a:ext cx="699423" cy="93676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/>
                <a:t>1</a:t>
              </a:r>
              <a:endParaRPr lang="en-US" sz="2800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97123" y="1554480"/>
            <a:ext cx="10096032" cy="4715691"/>
            <a:chOff x="0" y="1554480"/>
            <a:chExt cx="699423" cy="4715691"/>
          </a:xfrm>
          <a:solidFill>
            <a:schemeClr val="bg1">
              <a:lumMod val="85000"/>
            </a:schemeClr>
          </a:solidFill>
        </p:grpSpPr>
        <p:sp>
          <p:nvSpPr>
            <p:cNvPr id="19" name="Rectangle 18"/>
            <p:cNvSpPr/>
            <p:nvPr/>
          </p:nvSpPr>
          <p:spPr>
            <a:xfrm>
              <a:off x="0" y="1554480"/>
              <a:ext cx="699423" cy="471569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0" y="1554480"/>
              <a:ext cx="699423" cy="936766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/>
                <a:t>2</a:t>
              </a:r>
              <a:endParaRPr lang="en-US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0793154" y="1554480"/>
            <a:ext cx="699423" cy="4715691"/>
            <a:chOff x="0" y="1554480"/>
            <a:chExt cx="699423" cy="4715691"/>
          </a:xfrm>
        </p:grpSpPr>
        <p:sp>
          <p:nvSpPr>
            <p:cNvPr id="23" name="Rectangle 22"/>
            <p:cNvSpPr/>
            <p:nvPr/>
          </p:nvSpPr>
          <p:spPr>
            <a:xfrm>
              <a:off x="0" y="1554480"/>
              <a:ext cx="699423" cy="471569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0" y="1554480"/>
              <a:ext cx="699423" cy="93676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/>
                <a:t>3</a:t>
              </a:r>
              <a:endParaRPr lang="en-US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1492577" y="1554480"/>
            <a:ext cx="699423" cy="4715691"/>
            <a:chOff x="0" y="1554480"/>
            <a:chExt cx="699423" cy="4715691"/>
          </a:xfrm>
        </p:grpSpPr>
        <p:sp>
          <p:nvSpPr>
            <p:cNvPr id="26" name="Rectangle 25"/>
            <p:cNvSpPr/>
            <p:nvPr/>
          </p:nvSpPr>
          <p:spPr>
            <a:xfrm>
              <a:off x="0" y="1554480"/>
              <a:ext cx="699423" cy="471569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0" y="1554480"/>
              <a:ext cx="699423" cy="936766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/>
                <a:t>4</a:t>
              </a:r>
              <a:endParaRPr lang="en-US" dirty="0"/>
            </a:p>
          </p:txBody>
        </p:sp>
      </p:grpSp>
      <p:sp>
        <p:nvSpPr>
          <p:cNvPr id="15" name="TextBox 14"/>
          <p:cNvSpPr txBox="1"/>
          <p:nvPr/>
        </p:nvSpPr>
        <p:spPr>
          <a:xfrm rot="16200000">
            <a:off x="-784505" y="3951447"/>
            <a:ext cx="2273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2"/>
                </a:solidFill>
              </a:rPr>
              <a:t>EVOLUTION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96173" y="2586381"/>
            <a:ext cx="71150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2"/>
                </a:solidFill>
              </a:rPr>
              <a:t>PARTICIPANTS OF FINANCIAL MARKETS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 rot="16200000">
            <a:off x="9782429" y="3737503"/>
            <a:ext cx="27301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2"/>
                </a:solidFill>
              </a:rPr>
              <a:t>STRUCTURE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96172" y="3171153"/>
            <a:ext cx="59618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INTENTION FOR PARTICIPATION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FINANCIAL INTERMEDIARIES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OTHER PARTICIPANTS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chemeClr val="tx2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 rot="16200000">
            <a:off x="9479809" y="3635327"/>
            <a:ext cx="471569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chemeClr val="tx2"/>
                </a:solidFill>
              </a:rPr>
              <a:t>INDEX CONSTRUCTION</a:t>
            </a:r>
            <a:endParaRPr lang="en-US" sz="3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115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ontoso v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C567A"/>
      </a:accent1>
      <a:accent2>
        <a:srgbClr val="0072C7"/>
      </a:accent2>
      <a:accent3>
        <a:srgbClr val="0D1D51"/>
      </a:accent3>
      <a:accent4>
        <a:srgbClr val="666666"/>
      </a:accent4>
      <a:accent5>
        <a:srgbClr val="3C76A6"/>
      </a:accent5>
      <a:accent6>
        <a:srgbClr val="1E44BC"/>
      </a:accent6>
      <a:hlink>
        <a:srgbClr val="0563C1"/>
      </a:hlink>
      <a:folHlink>
        <a:srgbClr val="954F72"/>
      </a:folHlink>
    </a:clrScheme>
    <a:fontScheme name="Contoso v1">
      <a:majorFont>
        <a:latin typeface="Corbel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34076243_Blue spheres presentation_mlw - v2" id="{71EC61E4-1794-403E-8E7B-C50860DCCF06}" vid="{75DB3488-A096-43F0-BEF6-2838BC6A67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1c2eb7a32e66fb6e4260f3771546a5e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04e1f6479c48b08974ba73b5ca973489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3C4C685-90A2-4B35-8BD8-67D6E8B35B14}">
  <ds:schemaRefs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schemas.openxmlformats.org/package/2006/metadata/core-properties"/>
    <ds:schemaRef ds:uri="71af3243-3dd4-4a8d-8c0d-dd76da1f02a5"/>
    <ds:schemaRef ds:uri="16c05727-aa75-4e4a-9b5f-8a80a1165891"/>
    <ds:schemaRef ds:uri="http://purl.org/dc/elements/1.1/"/>
    <ds:schemaRef ds:uri="http://purl.org/dc/dcmitype/"/>
    <ds:schemaRef ds:uri="http://schemas.microsoft.com/office/infopath/2007/PartnerControl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0B098A77-1CF3-45C4-996C-929A37688E7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90DA85F-2485-49EB-85D8-D8511BBD579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Blue spheres presentation</Template>
  <TotalTime>0</TotalTime>
  <Words>926</Words>
  <Application>Microsoft Office PowerPoint</Application>
  <PresentationFormat>Widescreen</PresentationFormat>
  <Paragraphs>281</Paragraphs>
  <Slides>30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Century Gothic</vt:lpstr>
      <vt:lpstr>Corbel</vt:lpstr>
      <vt:lpstr>Tw Cen MT</vt:lpstr>
      <vt:lpstr>Office Theme</vt:lpstr>
      <vt:lpstr>Financial Markets</vt:lpstr>
      <vt:lpstr>VINIT SANGHVI</vt:lpstr>
      <vt:lpstr>AGENDA</vt:lpstr>
      <vt:lpstr>Capital markets and CIRCULAR FLOW OF MONEY</vt:lpstr>
      <vt:lpstr>PowerPoint Presentation</vt:lpstr>
      <vt:lpstr>PowerPoint Presentation</vt:lpstr>
      <vt:lpstr>PowerPoint Presentation</vt:lpstr>
      <vt:lpstr>TYPES OF FINANCIAL MARKETS</vt:lpstr>
      <vt:lpstr>AGENDA</vt:lpstr>
      <vt:lpstr>INTENTION OF PARTICIPATION</vt:lpstr>
      <vt:lpstr>FINANCIAL INTERMEDIARIES</vt:lpstr>
      <vt:lpstr>FINANCIAL INTERMEDIARIES</vt:lpstr>
      <vt:lpstr>OTHER PARTICIPANTS</vt:lpstr>
      <vt:lpstr>OTHER PARTICIPANTS</vt:lpstr>
      <vt:lpstr>OTHER PARTICIPANTS</vt:lpstr>
      <vt:lpstr>AGENDA</vt:lpstr>
      <vt:lpstr>MARKET TYPES</vt:lpstr>
      <vt:lpstr>PRIMARY MARKETS</vt:lpstr>
      <vt:lpstr>SECONDARY MARKET</vt:lpstr>
      <vt:lpstr>BOMBAY STOCK EXCHANGE (BSE)</vt:lpstr>
      <vt:lpstr>BOMBAY STOCK EXCHANGE (BSE)</vt:lpstr>
      <vt:lpstr>BOMBAY STOCK EXCHANGE (BSE)</vt:lpstr>
      <vt:lpstr>National stock exchange (nse)</vt:lpstr>
      <vt:lpstr>National stock exchange (nse)</vt:lpstr>
      <vt:lpstr>National stock exchange (nse)</vt:lpstr>
      <vt:lpstr>MULTI COMMODITY exchange (MCX)</vt:lpstr>
      <vt:lpstr>OTHER KEY INDICES</vt:lpstr>
      <vt:lpstr>PowerPoint Presentation</vt:lpstr>
      <vt:lpstr>AGENDA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2019-05-05T20:31:00Z</dcterms:created>
  <dcterms:modified xsi:type="dcterms:W3CDTF">2019-05-06T02:38:57Z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