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4"/>
  </p:sldMasterIdLst>
  <p:sldIdLst>
    <p:sldId id="282" r:id="rId5"/>
    <p:sldId id="284" r:id="rId6"/>
    <p:sldId id="285" r:id="rId7"/>
    <p:sldId id="286" r:id="rId8"/>
    <p:sldId id="287" r:id="rId9"/>
    <p:sldId id="288" r:id="rId10"/>
    <p:sldId id="289" r:id="rId11"/>
    <p:sldId id="290" r:id="rId12"/>
    <p:sldId id="291" r:id="rId13"/>
    <p:sldId id="293" r:id="rId14"/>
    <p:sldId id="294" r:id="rId15"/>
    <p:sldId id="292"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14" r:id="rId31"/>
    <p:sldId id="309" r:id="rId32"/>
    <p:sldId id="313" r:id="rId33"/>
    <p:sldId id="310" r:id="rId34"/>
    <p:sldId id="311" r:id="rId35"/>
    <p:sldId id="312" r:id="rId36"/>
    <p:sldId id="315" r:id="rId37"/>
    <p:sldId id="316" r:id="rId38"/>
    <p:sldId id="317" r:id="rId39"/>
    <p:sldId id="318" r:id="rId40"/>
    <p:sldId id="319" r:id="rId41"/>
    <p:sldId id="320" r:id="rId42"/>
    <p:sldId id="321" r:id="rId43"/>
    <p:sldId id="322" r:id="rId44"/>
    <p:sldId id="323" r:id="rId45"/>
    <p:sldId id="324" r:id="rId46"/>
    <p:sldId id="325"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68" d="100"/>
          <a:sy n="68" d="100"/>
        </p:scale>
        <p:origin x="6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 /><Relationship Id="rId18" Type="http://schemas.openxmlformats.org/officeDocument/2006/relationships/slide" Target="slides/slide14.xml" /><Relationship Id="rId26" Type="http://schemas.openxmlformats.org/officeDocument/2006/relationships/slide" Target="slides/slide22.xml" /><Relationship Id="rId39" Type="http://schemas.openxmlformats.org/officeDocument/2006/relationships/slide" Target="slides/slide35.xml" /><Relationship Id="rId3" Type="http://schemas.openxmlformats.org/officeDocument/2006/relationships/customXml" Target="../customXml/item3.xml" /><Relationship Id="rId21" Type="http://schemas.openxmlformats.org/officeDocument/2006/relationships/slide" Target="slides/slide17.xml" /><Relationship Id="rId34" Type="http://schemas.openxmlformats.org/officeDocument/2006/relationships/slide" Target="slides/slide30.xml" /><Relationship Id="rId42" Type="http://schemas.openxmlformats.org/officeDocument/2006/relationships/slide" Target="slides/slide38.xml" /><Relationship Id="rId47" Type="http://schemas.openxmlformats.org/officeDocument/2006/relationships/slide" Target="slides/slide43.xml" /><Relationship Id="rId50" Type="http://schemas.openxmlformats.org/officeDocument/2006/relationships/theme" Target="theme/theme1.xml" /><Relationship Id="rId7" Type="http://schemas.openxmlformats.org/officeDocument/2006/relationships/slide" Target="slides/slide3.xml" /><Relationship Id="rId12" Type="http://schemas.openxmlformats.org/officeDocument/2006/relationships/slide" Target="slides/slide8.xml" /><Relationship Id="rId17" Type="http://schemas.openxmlformats.org/officeDocument/2006/relationships/slide" Target="slides/slide13.xml" /><Relationship Id="rId25" Type="http://schemas.openxmlformats.org/officeDocument/2006/relationships/slide" Target="slides/slide21.xml" /><Relationship Id="rId33" Type="http://schemas.openxmlformats.org/officeDocument/2006/relationships/slide" Target="slides/slide29.xml" /><Relationship Id="rId38" Type="http://schemas.openxmlformats.org/officeDocument/2006/relationships/slide" Target="slides/slide34.xml" /><Relationship Id="rId46" Type="http://schemas.openxmlformats.org/officeDocument/2006/relationships/slide" Target="slides/slide42.xml" /><Relationship Id="rId2" Type="http://schemas.openxmlformats.org/officeDocument/2006/relationships/customXml" Target="../customXml/item2.xml" /><Relationship Id="rId16" Type="http://schemas.openxmlformats.org/officeDocument/2006/relationships/slide" Target="slides/slide12.xml" /><Relationship Id="rId20" Type="http://schemas.openxmlformats.org/officeDocument/2006/relationships/slide" Target="slides/slide16.xml" /><Relationship Id="rId29" Type="http://schemas.openxmlformats.org/officeDocument/2006/relationships/slide" Target="slides/slide25.xml" /><Relationship Id="rId41" Type="http://schemas.openxmlformats.org/officeDocument/2006/relationships/slide" Target="slides/slide37.xml" /><Relationship Id="rId1" Type="http://schemas.openxmlformats.org/officeDocument/2006/relationships/customXml" Target="../customXml/item1.xml" /><Relationship Id="rId6" Type="http://schemas.openxmlformats.org/officeDocument/2006/relationships/slide" Target="slides/slide2.xml" /><Relationship Id="rId11" Type="http://schemas.openxmlformats.org/officeDocument/2006/relationships/slide" Target="slides/slide7.xml" /><Relationship Id="rId24" Type="http://schemas.openxmlformats.org/officeDocument/2006/relationships/slide" Target="slides/slide20.xml" /><Relationship Id="rId32" Type="http://schemas.openxmlformats.org/officeDocument/2006/relationships/slide" Target="slides/slide28.xml" /><Relationship Id="rId37" Type="http://schemas.openxmlformats.org/officeDocument/2006/relationships/slide" Target="slides/slide33.xml" /><Relationship Id="rId40" Type="http://schemas.openxmlformats.org/officeDocument/2006/relationships/slide" Target="slides/slide36.xml" /><Relationship Id="rId45" Type="http://schemas.openxmlformats.org/officeDocument/2006/relationships/slide" Target="slides/slide41.xml" /><Relationship Id="rId5" Type="http://schemas.openxmlformats.org/officeDocument/2006/relationships/slide" Target="slides/slide1.xml" /><Relationship Id="rId15" Type="http://schemas.openxmlformats.org/officeDocument/2006/relationships/slide" Target="slides/slide11.xml" /><Relationship Id="rId23" Type="http://schemas.openxmlformats.org/officeDocument/2006/relationships/slide" Target="slides/slide19.xml" /><Relationship Id="rId28" Type="http://schemas.openxmlformats.org/officeDocument/2006/relationships/slide" Target="slides/slide24.xml" /><Relationship Id="rId36" Type="http://schemas.openxmlformats.org/officeDocument/2006/relationships/slide" Target="slides/slide32.xml" /><Relationship Id="rId49" Type="http://schemas.openxmlformats.org/officeDocument/2006/relationships/viewProps" Target="viewProps.xml" /><Relationship Id="rId10" Type="http://schemas.openxmlformats.org/officeDocument/2006/relationships/slide" Target="slides/slide6.xml" /><Relationship Id="rId19" Type="http://schemas.openxmlformats.org/officeDocument/2006/relationships/slide" Target="slides/slide15.xml" /><Relationship Id="rId31" Type="http://schemas.openxmlformats.org/officeDocument/2006/relationships/slide" Target="slides/slide27.xml" /><Relationship Id="rId44" Type="http://schemas.openxmlformats.org/officeDocument/2006/relationships/slide" Target="slides/slide40.xml" /><Relationship Id="rId4" Type="http://schemas.openxmlformats.org/officeDocument/2006/relationships/slideMaster" Target="slideMasters/slideMaster1.xml" /><Relationship Id="rId9" Type="http://schemas.openxmlformats.org/officeDocument/2006/relationships/slide" Target="slides/slide5.xml" /><Relationship Id="rId14" Type="http://schemas.openxmlformats.org/officeDocument/2006/relationships/slide" Target="slides/slide10.xml" /><Relationship Id="rId22" Type="http://schemas.openxmlformats.org/officeDocument/2006/relationships/slide" Target="slides/slide18.xml" /><Relationship Id="rId27" Type="http://schemas.openxmlformats.org/officeDocument/2006/relationships/slide" Target="slides/slide23.xml" /><Relationship Id="rId30" Type="http://schemas.openxmlformats.org/officeDocument/2006/relationships/slide" Target="slides/slide26.xml" /><Relationship Id="rId35" Type="http://schemas.openxmlformats.org/officeDocument/2006/relationships/slide" Target="slides/slide31.xml" /><Relationship Id="rId43" Type="http://schemas.openxmlformats.org/officeDocument/2006/relationships/slide" Target="slides/slide39.xml" /><Relationship Id="rId48" Type="http://schemas.openxmlformats.org/officeDocument/2006/relationships/presProps" Target="presProps.xml" /><Relationship Id="rId8" Type="http://schemas.openxmlformats.org/officeDocument/2006/relationships/slide" Target="slides/slide4.xml" /><Relationship Id="rId51" Type="http://schemas.openxmlformats.org/officeDocument/2006/relationships/tableStyles" Target="tableStyles.xml" /></Relationships>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REASONS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CFFB-4BE6-972E-AC887F8B6F23}"/>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CFFB-4BE6-972E-AC887F8B6F23}"/>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CFFB-4BE6-972E-AC887F8B6F23}"/>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CFFB-4BE6-972E-AC887F8B6F23}"/>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CFFB-4BE6-972E-AC887F8B6F2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Sheet1!$A$2:$A$6</c:f>
              <c:strCache>
                <c:ptCount val="5"/>
                <c:pt idx="0">
                  <c:v>INDEBTNESS</c:v>
                </c:pt>
                <c:pt idx="1">
                  <c:v>HIGHER INPUT COSTS</c:v>
                </c:pt>
                <c:pt idx="2">
                  <c:v>LOWER PRICES FOR OUTPUTS</c:v>
                </c:pt>
                <c:pt idx="3">
                  <c:v>CROP FAILURES</c:v>
                </c:pt>
                <c:pt idx="4">
                  <c:v>LACK OF RELIEF PACKAGES</c:v>
                </c:pt>
              </c:strCache>
            </c:strRef>
          </c:cat>
          <c:val>
            <c:numRef>
              <c:f>Sheet1!$B$2:$B$6</c:f>
              <c:numCache>
                <c:formatCode>General</c:formatCode>
                <c:ptCount val="5"/>
                <c:pt idx="0">
                  <c:v>30</c:v>
                </c:pt>
                <c:pt idx="1">
                  <c:v>20</c:v>
                </c:pt>
                <c:pt idx="2">
                  <c:v>30</c:v>
                </c:pt>
                <c:pt idx="3">
                  <c:v>10</c:v>
                </c:pt>
                <c:pt idx="4">
                  <c:v>10</c:v>
                </c:pt>
              </c:numCache>
            </c:numRef>
          </c:val>
          <c:extLst>
            <c:ext xmlns:c16="http://schemas.microsoft.com/office/drawing/2014/chart" uri="{C3380CC4-5D6E-409C-BE32-E72D297353CC}">
              <c16:uniqueId val="{00000000-4D6A-4804-9F32-6DEC08D7715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image" Target="../media/image14.svg" /><Relationship Id="rId1" Type="http://schemas.openxmlformats.org/officeDocument/2006/relationships/image" Target="../media/image13.png" /><Relationship Id="rId6" Type="http://schemas.openxmlformats.org/officeDocument/2006/relationships/image" Target="../media/image18.svg" /><Relationship Id="rId5" Type="http://schemas.openxmlformats.org/officeDocument/2006/relationships/image" Target="../media/image17.png" /><Relationship Id="rId4" Type="http://schemas.openxmlformats.org/officeDocument/2006/relationships/image" Target="../media/image16.svg" /></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image" Target="../media/image14.svg" /><Relationship Id="rId1" Type="http://schemas.openxmlformats.org/officeDocument/2006/relationships/image" Target="../media/image13.png" /><Relationship Id="rId6" Type="http://schemas.openxmlformats.org/officeDocument/2006/relationships/image" Target="../media/image18.svg" /><Relationship Id="rId5" Type="http://schemas.openxmlformats.org/officeDocument/2006/relationships/image" Target="../media/image17.png" /><Relationship Id="rId4" Type="http://schemas.openxmlformats.org/officeDocument/2006/relationships/image" Target="../media/image16.svg"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54C3D2-3027-4941-80D9-851F0750E395}"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C4BFEE83-8CEF-49E2-9879-6B6B90D8B3CE}">
      <dgm:prSet/>
      <dgm:spPr/>
      <dgm:t>
        <a:bodyPr/>
        <a:lstStyle/>
        <a:p>
          <a:pPr>
            <a:lnSpc>
              <a:spcPct val="100000"/>
            </a:lnSpc>
          </a:pPr>
          <a:r>
            <a:rPr lang="en-US"/>
            <a:t>Employment in service sectors</a:t>
          </a:r>
        </a:p>
      </dgm:t>
    </dgm:pt>
    <dgm:pt modelId="{66F4BFBD-E8F2-41EA-96D6-51DEFCC07034}" type="parTrans" cxnId="{7B81A9F5-3DF7-45E0-BA9D-E81521A7ACA3}">
      <dgm:prSet/>
      <dgm:spPr/>
      <dgm:t>
        <a:bodyPr/>
        <a:lstStyle/>
        <a:p>
          <a:endParaRPr lang="en-US"/>
        </a:p>
      </dgm:t>
    </dgm:pt>
    <dgm:pt modelId="{82B1B25C-5F43-4028-9595-605A7A3F4B4C}" type="sibTrans" cxnId="{7B81A9F5-3DF7-45E0-BA9D-E81521A7ACA3}">
      <dgm:prSet/>
      <dgm:spPr/>
      <dgm:t>
        <a:bodyPr/>
        <a:lstStyle/>
        <a:p>
          <a:endParaRPr lang="en-US"/>
        </a:p>
      </dgm:t>
    </dgm:pt>
    <dgm:pt modelId="{E8E18A93-0200-459A-B7CB-C59319D1365D}">
      <dgm:prSet/>
      <dgm:spPr/>
      <dgm:t>
        <a:bodyPr/>
        <a:lstStyle/>
        <a:p>
          <a:pPr>
            <a:lnSpc>
              <a:spcPct val="100000"/>
            </a:lnSpc>
          </a:pPr>
          <a:r>
            <a:rPr lang="en-US"/>
            <a:t>Impact of FDI on Employment</a:t>
          </a:r>
        </a:p>
      </dgm:t>
    </dgm:pt>
    <dgm:pt modelId="{8F4532A1-C471-440D-8328-AE487A7C3971}" type="parTrans" cxnId="{2B784B2A-DBB8-4A75-A738-4E7642CA46DF}">
      <dgm:prSet/>
      <dgm:spPr/>
      <dgm:t>
        <a:bodyPr/>
        <a:lstStyle/>
        <a:p>
          <a:endParaRPr lang="en-US"/>
        </a:p>
      </dgm:t>
    </dgm:pt>
    <dgm:pt modelId="{BA09BB65-1330-4C65-83E8-6C15A6B8030A}" type="sibTrans" cxnId="{2B784B2A-DBB8-4A75-A738-4E7642CA46DF}">
      <dgm:prSet/>
      <dgm:spPr/>
      <dgm:t>
        <a:bodyPr/>
        <a:lstStyle/>
        <a:p>
          <a:endParaRPr lang="en-US"/>
        </a:p>
      </dgm:t>
    </dgm:pt>
    <dgm:pt modelId="{C231525E-9EEB-4FB8-9A62-C428CA4A476A}">
      <dgm:prSet/>
      <dgm:spPr/>
      <dgm:t>
        <a:bodyPr/>
        <a:lstStyle/>
        <a:p>
          <a:pPr>
            <a:lnSpc>
              <a:spcPct val="100000"/>
            </a:lnSpc>
          </a:pPr>
          <a:r>
            <a:rPr lang="en-US"/>
            <a:t>Increase in contractual workers</a:t>
          </a:r>
        </a:p>
      </dgm:t>
    </dgm:pt>
    <dgm:pt modelId="{06A377CA-2CFB-43FB-A25E-D4D6E25FEA60}" type="parTrans" cxnId="{9752E6CA-A5A8-4A89-A401-27956463F032}">
      <dgm:prSet/>
      <dgm:spPr/>
      <dgm:t>
        <a:bodyPr/>
        <a:lstStyle/>
        <a:p>
          <a:endParaRPr lang="en-US"/>
        </a:p>
      </dgm:t>
    </dgm:pt>
    <dgm:pt modelId="{363CC09B-DFAD-499D-BE2F-8C919D858B64}" type="sibTrans" cxnId="{9752E6CA-A5A8-4A89-A401-27956463F032}">
      <dgm:prSet/>
      <dgm:spPr/>
      <dgm:t>
        <a:bodyPr/>
        <a:lstStyle/>
        <a:p>
          <a:endParaRPr lang="en-US"/>
        </a:p>
      </dgm:t>
    </dgm:pt>
    <dgm:pt modelId="{49BF531B-3C9A-45E5-AD7F-887E2D3138E6}" type="pres">
      <dgm:prSet presAssocID="{7854C3D2-3027-4941-80D9-851F0750E395}" presName="root" presStyleCnt="0">
        <dgm:presLayoutVars>
          <dgm:dir/>
          <dgm:resizeHandles val="exact"/>
        </dgm:presLayoutVars>
      </dgm:prSet>
      <dgm:spPr/>
    </dgm:pt>
    <dgm:pt modelId="{083AF6B3-D9B0-4009-AE96-70ADA5D165E6}" type="pres">
      <dgm:prSet presAssocID="{C4BFEE83-8CEF-49E2-9879-6B6B90D8B3CE}" presName="compNode" presStyleCnt="0"/>
      <dgm:spPr/>
    </dgm:pt>
    <dgm:pt modelId="{B749020A-2171-4F55-88B5-D0D2CEF40074}" type="pres">
      <dgm:prSet presAssocID="{C4BFEE83-8CEF-49E2-9879-6B6B90D8B3C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ity"/>
        </a:ext>
      </dgm:extLst>
    </dgm:pt>
    <dgm:pt modelId="{47A0CFF3-F5FE-46BA-9E63-6788C219C353}" type="pres">
      <dgm:prSet presAssocID="{C4BFEE83-8CEF-49E2-9879-6B6B90D8B3CE}" presName="spaceRect" presStyleCnt="0"/>
      <dgm:spPr/>
    </dgm:pt>
    <dgm:pt modelId="{B4375D7B-B4CC-4404-91AA-AC3ACC08A727}" type="pres">
      <dgm:prSet presAssocID="{C4BFEE83-8CEF-49E2-9879-6B6B90D8B3CE}" presName="textRect" presStyleLbl="revTx" presStyleIdx="0" presStyleCnt="3">
        <dgm:presLayoutVars>
          <dgm:chMax val="1"/>
          <dgm:chPref val="1"/>
        </dgm:presLayoutVars>
      </dgm:prSet>
      <dgm:spPr/>
    </dgm:pt>
    <dgm:pt modelId="{50478F69-E68F-4099-8245-1F2481A2610B}" type="pres">
      <dgm:prSet presAssocID="{82B1B25C-5F43-4028-9595-605A7A3F4B4C}" presName="sibTrans" presStyleCnt="0"/>
      <dgm:spPr/>
    </dgm:pt>
    <dgm:pt modelId="{E83C81D5-6D5A-41F8-8E25-9FD64D1B1F5C}" type="pres">
      <dgm:prSet presAssocID="{E8E18A93-0200-459A-B7CB-C59319D1365D}" presName="compNode" presStyleCnt="0"/>
      <dgm:spPr/>
    </dgm:pt>
    <dgm:pt modelId="{B4A52CD6-26FC-4568-850C-904E692BD0B3}" type="pres">
      <dgm:prSet presAssocID="{E8E18A93-0200-459A-B7CB-C59319D1365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pward trend"/>
        </a:ext>
      </dgm:extLst>
    </dgm:pt>
    <dgm:pt modelId="{4C8182E9-4F37-4C14-A499-93505DF57626}" type="pres">
      <dgm:prSet presAssocID="{E8E18A93-0200-459A-B7CB-C59319D1365D}" presName="spaceRect" presStyleCnt="0"/>
      <dgm:spPr/>
    </dgm:pt>
    <dgm:pt modelId="{EE0592D5-5173-4300-AA7A-F9B5B8BCCAAB}" type="pres">
      <dgm:prSet presAssocID="{E8E18A93-0200-459A-B7CB-C59319D1365D}" presName="textRect" presStyleLbl="revTx" presStyleIdx="1" presStyleCnt="3">
        <dgm:presLayoutVars>
          <dgm:chMax val="1"/>
          <dgm:chPref val="1"/>
        </dgm:presLayoutVars>
      </dgm:prSet>
      <dgm:spPr/>
    </dgm:pt>
    <dgm:pt modelId="{BBF171B7-02A0-4AB5-A70D-D2005FAABC87}" type="pres">
      <dgm:prSet presAssocID="{BA09BB65-1330-4C65-83E8-6C15A6B8030A}" presName="sibTrans" presStyleCnt="0"/>
      <dgm:spPr/>
    </dgm:pt>
    <dgm:pt modelId="{A147F2E9-C9AD-4EA9-A8D0-6C671D8E89F5}" type="pres">
      <dgm:prSet presAssocID="{C231525E-9EEB-4FB8-9A62-C428CA4A476A}" presName="compNode" presStyleCnt="0"/>
      <dgm:spPr/>
    </dgm:pt>
    <dgm:pt modelId="{6214AF13-5F0F-41DC-87CD-7E5BC38150B2}" type="pres">
      <dgm:prSet presAssocID="{C231525E-9EEB-4FB8-9A62-C428CA4A476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andshake"/>
        </a:ext>
      </dgm:extLst>
    </dgm:pt>
    <dgm:pt modelId="{A71CB897-9A77-4E34-9A7C-4C54597A86A4}" type="pres">
      <dgm:prSet presAssocID="{C231525E-9EEB-4FB8-9A62-C428CA4A476A}" presName="spaceRect" presStyleCnt="0"/>
      <dgm:spPr/>
    </dgm:pt>
    <dgm:pt modelId="{40FDE034-76DD-4E92-AF00-95723DCE3750}" type="pres">
      <dgm:prSet presAssocID="{C231525E-9EEB-4FB8-9A62-C428CA4A476A}" presName="textRect" presStyleLbl="revTx" presStyleIdx="2" presStyleCnt="3">
        <dgm:presLayoutVars>
          <dgm:chMax val="1"/>
          <dgm:chPref val="1"/>
        </dgm:presLayoutVars>
      </dgm:prSet>
      <dgm:spPr/>
    </dgm:pt>
  </dgm:ptLst>
  <dgm:cxnLst>
    <dgm:cxn modelId="{F40A5A28-EB83-4720-9AD5-CDD51F53D66A}" type="presOf" srcId="{E8E18A93-0200-459A-B7CB-C59319D1365D}" destId="{EE0592D5-5173-4300-AA7A-F9B5B8BCCAAB}" srcOrd="0" destOrd="0" presId="urn:microsoft.com/office/officeart/2018/2/layout/IconLabelList"/>
    <dgm:cxn modelId="{2B784B2A-DBB8-4A75-A738-4E7642CA46DF}" srcId="{7854C3D2-3027-4941-80D9-851F0750E395}" destId="{E8E18A93-0200-459A-B7CB-C59319D1365D}" srcOrd="1" destOrd="0" parTransId="{8F4532A1-C471-440D-8328-AE487A7C3971}" sibTransId="{BA09BB65-1330-4C65-83E8-6C15A6B8030A}"/>
    <dgm:cxn modelId="{B9AA436D-30D9-4AD5-9CBB-3958EBCBBD26}" type="presOf" srcId="{7854C3D2-3027-4941-80D9-851F0750E395}" destId="{49BF531B-3C9A-45E5-AD7F-887E2D3138E6}" srcOrd="0" destOrd="0" presId="urn:microsoft.com/office/officeart/2018/2/layout/IconLabelList"/>
    <dgm:cxn modelId="{9EC4574F-9F20-4252-820C-C3C7DB8E14BF}" type="presOf" srcId="{C4BFEE83-8CEF-49E2-9879-6B6B90D8B3CE}" destId="{B4375D7B-B4CC-4404-91AA-AC3ACC08A727}" srcOrd="0" destOrd="0" presId="urn:microsoft.com/office/officeart/2018/2/layout/IconLabelList"/>
    <dgm:cxn modelId="{313D1778-6BE1-4FFD-B547-F9F7FA8E4114}" type="presOf" srcId="{C231525E-9EEB-4FB8-9A62-C428CA4A476A}" destId="{40FDE034-76DD-4E92-AF00-95723DCE3750}" srcOrd="0" destOrd="0" presId="urn:microsoft.com/office/officeart/2018/2/layout/IconLabelList"/>
    <dgm:cxn modelId="{9752E6CA-A5A8-4A89-A401-27956463F032}" srcId="{7854C3D2-3027-4941-80D9-851F0750E395}" destId="{C231525E-9EEB-4FB8-9A62-C428CA4A476A}" srcOrd="2" destOrd="0" parTransId="{06A377CA-2CFB-43FB-A25E-D4D6E25FEA60}" sibTransId="{363CC09B-DFAD-499D-BE2F-8C919D858B64}"/>
    <dgm:cxn modelId="{7B81A9F5-3DF7-45E0-BA9D-E81521A7ACA3}" srcId="{7854C3D2-3027-4941-80D9-851F0750E395}" destId="{C4BFEE83-8CEF-49E2-9879-6B6B90D8B3CE}" srcOrd="0" destOrd="0" parTransId="{66F4BFBD-E8F2-41EA-96D6-51DEFCC07034}" sibTransId="{82B1B25C-5F43-4028-9595-605A7A3F4B4C}"/>
    <dgm:cxn modelId="{A0655188-E865-4C46-AF4E-EC685738C15D}" type="presParOf" srcId="{49BF531B-3C9A-45E5-AD7F-887E2D3138E6}" destId="{083AF6B3-D9B0-4009-AE96-70ADA5D165E6}" srcOrd="0" destOrd="0" presId="urn:microsoft.com/office/officeart/2018/2/layout/IconLabelList"/>
    <dgm:cxn modelId="{196B1FCC-E3CF-4827-869F-D6EBDFB8EA57}" type="presParOf" srcId="{083AF6B3-D9B0-4009-AE96-70ADA5D165E6}" destId="{B749020A-2171-4F55-88B5-D0D2CEF40074}" srcOrd="0" destOrd="0" presId="urn:microsoft.com/office/officeart/2018/2/layout/IconLabelList"/>
    <dgm:cxn modelId="{9FA5645E-3726-4E74-8396-C17692017F83}" type="presParOf" srcId="{083AF6B3-D9B0-4009-AE96-70ADA5D165E6}" destId="{47A0CFF3-F5FE-46BA-9E63-6788C219C353}" srcOrd="1" destOrd="0" presId="urn:microsoft.com/office/officeart/2018/2/layout/IconLabelList"/>
    <dgm:cxn modelId="{001854B9-2521-431E-B2A6-5D541604F5B6}" type="presParOf" srcId="{083AF6B3-D9B0-4009-AE96-70ADA5D165E6}" destId="{B4375D7B-B4CC-4404-91AA-AC3ACC08A727}" srcOrd="2" destOrd="0" presId="urn:microsoft.com/office/officeart/2018/2/layout/IconLabelList"/>
    <dgm:cxn modelId="{649A75D0-C583-4E15-9F52-05DC6DE159D6}" type="presParOf" srcId="{49BF531B-3C9A-45E5-AD7F-887E2D3138E6}" destId="{50478F69-E68F-4099-8245-1F2481A2610B}" srcOrd="1" destOrd="0" presId="urn:microsoft.com/office/officeart/2018/2/layout/IconLabelList"/>
    <dgm:cxn modelId="{5955275D-B66A-49EE-8881-E84F246DCB18}" type="presParOf" srcId="{49BF531B-3C9A-45E5-AD7F-887E2D3138E6}" destId="{E83C81D5-6D5A-41F8-8E25-9FD64D1B1F5C}" srcOrd="2" destOrd="0" presId="urn:microsoft.com/office/officeart/2018/2/layout/IconLabelList"/>
    <dgm:cxn modelId="{EC382EC3-6DF6-457C-B544-166173488356}" type="presParOf" srcId="{E83C81D5-6D5A-41F8-8E25-9FD64D1B1F5C}" destId="{B4A52CD6-26FC-4568-850C-904E692BD0B3}" srcOrd="0" destOrd="0" presId="urn:microsoft.com/office/officeart/2018/2/layout/IconLabelList"/>
    <dgm:cxn modelId="{97746D54-D790-4CB7-9801-74A7A8DE6887}" type="presParOf" srcId="{E83C81D5-6D5A-41F8-8E25-9FD64D1B1F5C}" destId="{4C8182E9-4F37-4C14-A499-93505DF57626}" srcOrd="1" destOrd="0" presId="urn:microsoft.com/office/officeart/2018/2/layout/IconLabelList"/>
    <dgm:cxn modelId="{B7DB26D4-08EF-400B-A010-D430E726A4EC}" type="presParOf" srcId="{E83C81D5-6D5A-41F8-8E25-9FD64D1B1F5C}" destId="{EE0592D5-5173-4300-AA7A-F9B5B8BCCAAB}" srcOrd="2" destOrd="0" presId="urn:microsoft.com/office/officeart/2018/2/layout/IconLabelList"/>
    <dgm:cxn modelId="{2CC966AD-6595-4FCD-94A4-132005F494EC}" type="presParOf" srcId="{49BF531B-3C9A-45E5-AD7F-887E2D3138E6}" destId="{BBF171B7-02A0-4AB5-A70D-D2005FAABC87}" srcOrd="3" destOrd="0" presId="urn:microsoft.com/office/officeart/2018/2/layout/IconLabelList"/>
    <dgm:cxn modelId="{4489B74F-388D-4A82-AED9-ACF0D12E2D8B}" type="presParOf" srcId="{49BF531B-3C9A-45E5-AD7F-887E2D3138E6}" destId="{A147F2E9-C9AD-4EA9-A8D0-6C671D8E89F5}" srcOrd="4" destOrd="0" presId="urn:microsoft.com/office/officeart/2018/2/layout/IconLabelList"/>
    <dgm:cxn modelId="{541DEAED-883F-4766-9D96-15B2863A3DBB}" type="presParOf" srcId="{A147F2E9-C9AD-4EA9-A8D0-6C671D8E89F5}" destId="{6214AF13-5F0F-41DC-87CD-7E5BC38150B2}" srcOrd="0" destOrd="0" presId="urn:microsoft.com/office/officeart/2018/2/layout/IconLabelList"/>
    <dgm:cxn modelId="{66E0555E-8BA5-4285-8BF4-18F8B830A1EF}" type="presParOf" srcId="{A147F2E9-C9AD-4EA9-A8D0-6C671D8E89F5}" destId="{A71CB897-9A77-4E34-9A7C-4C54597A86A4}" srcOrd="1" destOrd="0" presId="urn:microsoft.com/office/officeart/2018/2/layout/IconLabelList"/>
    <dgm:cxn modelId="{E7264DE1-50D1-4B1D-85AD-F1B6F0204112}" type="presParOf" srcId="{A147F2E9-C9AD-4EA9-A8D0-6C671D8E89F5}" destId="{40FDE034-76DD-4E92-AF00-95723DCE3750}"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3C75B9-9F38-4B93-810D-5D85D26C41D5}" type="doc">
      <dgm:prSet loTypeId="urn:microsoft.com/office/officeart/2005/8/layout/vList5" loCatId="list" qsTypeId="urn:microsoft.com/office/officeart/2005/8/quickstyle/simple2" qsCatId="simple" csTypeId="urn:microsoft.com/office/officeart/2005/8/colors/colorful5" csCatId="colorful"/>
      <dgm:spPr/>
      <dgm:t>
        <a:bodyPr/>
        <a:lstStyle/>
        <a:p>
          <a:endParaRPr lang="en-US"/>
        </a:p>
      </dgm:t>
    </dgm:pt>
    <dgm:pt modelId="{6DDD8537-EBBA-4B95-A36F-181CD5C562C7}">
      <dgm:prSet/>
      <dgm:spPr/>
      <dgm:t>
        <a:bodyPr/>
        <a:lstStyle/>
        <a:p>
          <a:r>
            <a:rPr lang="en-US"/>
            <a:t>Local migration</a:t>
          </a:r>
        </a:p>
      </dgm:t>
    </dgm:pt>
    <dgm:pt modelId="{41C62197-D0A0-4B46-AC4B-53EDF015F30E}" type="parTrans" cxnId="{547D5C1E-A66F-4355-97EF-FD68689969C9}">
      <dgm:prSet/>
      <dgm:spPr/>
      <dgm:t>
        <a:bodyPr/>
        <a:lstStyle/>
        <a:p>
          <a:endParaRPr lang="en-US"/>
        </a:p>
      </dgm:t>
    </dgm:pt>
    <dgm:pt modelId="{A5193CC1-36AC-49AC-8971-872CC63E8C3D}" type="sibTrans" cxnId="{547D5C1E-A66F-4355-97EF-FD68689969C9}">
      <dgm:prSet/>
      <dgm:spPr/>
      <dgm:t>
        <a:bodyPr/>
        <a:lstStyle/>
        <a:p>
          <a:endParaRPr lang="en-US"/>
        </a:p>
      </dgm:t>
    </dgm:pt>
    <dgm:pt modelId="{F1008F4A-FF96-41C7-94FB-CF7DDE9EE3EE}">
      <dgm:prSet/>
      <dgm:spPr/>
      <dgm:t>
        <a:bodyPr/>
        <a:lstStyle/>
        <a:p>
          <a:r>
            <a:rPr lang="en-US"/>
            <a:t>Regional migration</a:t>
          </a:r>
        </a:p>
      </dgm:t>
    </dgm:pt>
    <dgm:pt modelId="{5EF69B8F-A2A6-4C7D-9E82-AA1790E9F252}" type="parTrans" cxnId="{A95DA3C8-1673-4240-8CB5-EF38DA25E99F}">
      <dgm:prSet/>
      <dgm:spPr/>
      <dgm:t>
        <a:bodyPr/>
        <a:lstStyle/>
        <a:p>
          <a:endParaRPr lang="en-US"/>
        </a:p>
      </dgm:t>
    </dgm:pt>
    <dgm:pt modelId="{8B77283A-730E-442A-B83C-C69CAB72B7AE}" type="sibTrans" cxnId="{A95DA3C8-1673-4240-8CB5-EF38DA25E99F}">
      <dgm:prSet/>
      <dgm:spPr/>
      <dgm:t>
        <a:bodyPr/>
        <a:lstStyle/>
        <a:p>
          <a:endParaRPr lang="en-US"/>
        </a:p>
      </dgm:t>
    </dgm:pt>
    <dgm:pt modelId="{94E60700-7514-4387-B37F-02FF27D169BB}">
      <dgm:prSet/>
      <dgm:spPr/>
      <dgm:t>
        <a:bodyPr/>
        <a:lstStyle/>
        <a:p>
          <a:r>
            <a:rPr lang="en-US"/>
            <a:t>Rural to urban migration</a:t>
          </a:r>
        </a:p>
      </dgm:t>
    </dgm:pt>
    <dgm:pt modelId="{F70A8EBD-7054-43ED-A92E-5C3A1825A655}" type="parTrans" cxnId="{8FAE3E3D-E8F9-4C46-9642-2E5F71F33ABF}">
      <dgm:prSet/>
      <dgm:spPr/>
      <dgm:t>
        <a:bodyPr/>
        <a:lstStyle/>
        <a:p>
          <a:endParaRPr lang="en-US"/>
        </a:p>
      </dgm:t>
    </dgm:pt>
    <dgm:pt modelId="{8D293DB6-B8F7-43F3-B5F0-8EE690A07244}" type="sibTrans" cxnId="{8FAE3E3D-E8F9-4C46-9642-2E5F71F33ABF}">
      <dgm:prSet/>
      <dgm:spPr/>
      <dgm:t>
        <a:bodyPr/>
        <a:lstStyle/>
        <a:p>
          <a:endParaRPr lang="en-US"/>
        </a:p>
      </dgm:t>
    </dgm:pt>
    <dgm:pt modelId="{96EECBF4-DCCD-4B56-91C3-0ACEFD5C13D4}">
      <dgm:prSet/>
      <dgm:spPr/>
      <dgm:t>
        <a:bodyPr/>
        <a:lstStyle/>
        <a:p>
          <a:r>
            <a:rPr lang="en-US"/>
            <a:t>Urban to rural migration</a:t>
          </a:r>
        </a:p>
      </dgm:t>
    </dgm:pt>
    <dgm:pt modelId="{4735FEB8-E4AB-4099-AF27-D321BB391D87}" type="parTrans" cxnId="{122AE19E-C7BB-4467-8273-BD02966CBFA8}">
      <dgm:prSet/>
      <dgm:spPr/>
      <dgm:t>
        <a:bodyPr/>
        <a:lstStyle/>
        <a:p>
          <a:endParaRPr lang="en-US"/>
        </a:p>
      </dgm:t>
    </dgm:pt>
    <dgm:pt modelId="{1CF67800-F811-4C47-AC07-51A9D8975481}" type="sibTrans" cxnId="{122AE19E-C7BB-4467-8273-BD02966CBFA8}">
      <dgm:prSet/>
      <dgm:spPr/>
      <dgm:t>
        <a:bodyPr/>
        <a:lstStyle/>
        <a:p>
          <a:endParaRPr lang="en-US"/>
        </a:p>
      </dgm:t>
    </dgm:pt>
    <dgm:pt modelId="{CBD458FC-DF92-43E0-8F98-C4885D45D060}">
      <dgm:prSet/>
      <dgm:spPr/>
      <dgm:t>
        <a:bodyPr/>
        <a:lstStyle/>
        <a:p>
          <a:r>
            <a:rPr lang="en-US"/>
            <a:t>Mass migration</a:t>
          </a:r>
        </a:p>
      </dgm:t>
    </dgm:pt>
    <dgm:pt modelId="{8360E5BD-3072-4170-B866-987C239BB672}" type="parTrans" cxnId="{F80935B7-6959-4588-B21C-F1E5635D5A60}">
      <dgm:prSet/>
      <dgm:spPr/>
      <dgm:t>
        <a:bodyPr/>
        <a:lstStyle/>
        <a:p>
          <a:endParaRPr lang="en-US"/>
        </a:p>
      </dgm:t>
    </dgm:pt>
    <dgm:pt modelId="{9808E944-0F8A-4D47-9D57-7B7DF4F4B188}" type="sibTrans" cxnId="{F80935B7-6959-4588-B21C-F1E5635D5A60}">
      <dgm:prSet/>
      <dgm:spPr/>
      <dgm:t>
        <a:bodyPr/>
        <a:lstStyle/>
        <a:p>
          <a:endParaRPr lang="en-US"/>
        </a:p>
      </dgm:t>
    </dgm:pt>
    <dgm:pt modelId="{F5653DA9-275E-471A-A0B8-8CCA7D749977}">
      <dgm:prSet/>
      <dgm:spPr/>
      <dgm:t>
        <a:bodyPr/>
        <a:lstStyle/>
        <a:p>
          <a:r>
            <a:rPr lang="en-US"/>
            <a:t>Forced migration</a:t>
          </a:r>
        </a:p>
      </dgm:t>
    </dgm:pt>
    <dgm:pt modelId="{1DD7B91B-414A-4B41-96A7-73536F2B1382}" type="parTrans" cxnId="{9924E6F2-04F2-48FE-B9E4-EF1488EE2B16}">
      <dgm:prSet/>
      <dgm:spPr/>
      <dgm:t>
        <a:bodyPr/>
        <a:lstStyle/>
        <a:p>
          <a:endParaRPr lang="en-US"/>
        </a:p>
      </dgm:t>
    </dgm:pt>
    <dgm:pt modelId="{2A584CC9-1275-48ED-A83F-86A088333717}" type="sibTrans" cxnId="{9924E6F2-04F2-48FE-B9E4-EF1488EE2B16}">
      <dgm:prSet/>
      <dgm:spPr/>
      <dgm:t>
        <a:bodyPr/>
        <a:lstStyle/>
        <a:p>
          <a:endParaRPr lang="en-US"/>
        </a:p>
      </dgm:t>
    </dgm:pt>
    <dgm:pt modelId="{66DFD76A-7CF4-4867-8BD0-0CFB8E5FEC8B}" type="pres">
      <dgm:prSet presAssocID="{713C75B9-9F38-4B93-810D-5D85D26C41D5}" presName="Name0" presStyleCnt="0">
        <dgm:presLayoutVars>
          <dgm:dir/>
          <dgm:animLvl val="lvl"/>
          <dgm:resizeHandles val="exact"/>
        </dgm:presLayoutVars>
      </dgm:prSet>
      <dgm:spPr/>
    </dgm:pt>
    <dgm:pt modelId="{758BCA07-0450-4BF3-AE71-50EC1EF9B657}" type="pres">
      <dgm:prSet presAssocID="{6DDD8537-EBBA-4B95-A36F-181CD5C562C7}" presName="linNode" presStyleCnt="0"/>
      <dgm:spPr/>
    </dgm:pt>
    <dgm:pt modelId="{51B55F80-9C50-4BF6-A308-4DA17DB63314}" type="pres">
      <dgm:prSet presAssocID="{6DDD8537-EBBA-4B95-A36F-181CD5C562C7}" presName="parentText" presStyleLbl="node1" presStyleIdx="0" presStyleCnt="6">
        <dgm:presLayoutVars>
          <dgm:chMax val="1"/>
          <dgm:bulletEnabled val="1"/>
        </dgm:presLayoutVars>
      </dgm:prSet>
      <dgm:spPr/>
    </dgm:pt>
    <dgm:pt modelId="{1B882BD4-CE5C-4C14-ADB4-D2DB23112A19}" type="pres">
      <dgm:prSet presAssocID="{A5193CC1-36AC-49AC-8971-872CC63E8C3D}" presName="sp" presStyleCnt="0"/>
      <dgm:spPr/>
    </dgm:pt>
    <dgm:pt modelId="{59B0B443-5D49-4479-BEA1-4F881FD101EA}" type="pres">
      <dgm:prSet presAssocID="{F1008F4A-FF96-41C7-94FB-CF7DDE9EE3EE}" presName="linNode" presStyleCnt="0"/>
      <dgm:spPr/>
    </dgm:pt>
    <dgm:pt modelId="{8987EBAE-0352-4619-8AFA-794CEDB9F7C3}" type="pres">
      <dgm:prSet presAssocID="{F1008F4A-FF96-41C7-94FB-CF7DDE9EE3EE}" presName="parentText" presStyleLbl="node1" presStyleIdx="1" presStyleCnt="6">
        <dgm:presLayoutVars>
          <dgm:chMax val="1"/>
          <dgm:bulletEnabled val="1"/>
        </dgm:presLayoutVars>
      </dgm:prSet>
      <dgm:spPr/>
    </dgm:pt>
    <dgm:pt modelId="{9016AC9F-762E-4431-BA00-9040A9A6A61B}" type="pres">
      <dgm:prSet presAssocID="{8B77283A-730E-442A-B83C-C69CAB72B7AE}" presName="sp" presStyleCnt="0"/>
      <dgm:spPr/>
    </dgm:pt>
    <dgm:pt modelId="{BE1DFA6E-6D85-432A-9210-064DB04485CE}" type="pres">
      <dgm:prSet presAssocID="{94E60700-7514-4387-B37F-02FF27D169BB}" presName="linNode" presStyleCnt="0"/>
      <dgm:spPr/>
    </dgm:pt>
    <dgm:pt modelId="{4513A458-620B-4AE4-A63E-A5E9D99C2FB6}" type="pres">
      <dgm:prSet presAssocID="{94E60700-7514-4387-B37F-02FF27D169BB}" presName="parentText" presStyleLbl="node1" presStyleIdx="2" presStyleCnt="6">
        <dgm:presLayoutVars>
          <dgm:chMax val="1"/>
          <dgm:bulletEnabled val="1"/>
        </dgm:presLayoutVars>
      </dgm:prSet>
      <dgm:spPr/>
    </dgm:pt>
    <dgm:pt modelId="{036902FD-60E8-4BBB-A37F-8538FBBDA7F1}" type="pres">
      <dgm:prSet presAssocID="{8D293DB6-B8F7-43F3-B5F0-8EE690A07244}" presName="sp" presStyleCnt="0"/>
      <dgm:spPr/>
    </dgm:pt>
    <dgm:pt modelId="{90213778-57CD-4CD6-90E7-B47BF5865354}" type="pres">
      <dgm:prSet presAssocID="{96EECBF4-DCCD-4B56-91C3-0ACEFD5C13D4}" presName="linNode" presStyleCnt="0"/>
      <dgm:spPr/>
    </dgm:pt>
    <dgm:pt modelId="{0D806BF2-D5DA-4F46-87EE-D86660249B43}" type="pres">
      <dgm:prSet presAssocID="{96EECBF4-DCCD-4B56-91C3-0ACEFD5C13D4}" presName="parentText" presStyleLbl="node1" presStyleIdx="3" presStyleCnt="6">
        <dgm:presLayoutVars>
          <dgm:chMax val="1"/>
          <dgm:bulletEnabled val="1"/>
        </dgm:presLayoutVars>
      </dgm:prSet>
      <dgm:spPr/>
    </dgm:pt>
    <dgm:pt modelId="{CD8C8E21-0378-4E23-A670-0D4274D823F1}" type="pres">
      <dgm:prSet presAssocID="{1CF67800-F811-4C47-AC07-51A9D8975481}" presName="sp" presStyleCnt="0"/>
      <dgm:spPr/>
    </dgm:pt>
    <dgm:pt modelId="{C9F18FF3-0848-407F-8BD0-94861F4FE6C0}" type="pres">
      <dgm:prSet presAssocID="{CBD458FC-DF92-43E0-8F98-C4885D45D060}" presName="linNode" presStyleCnt="0"/>
      <dgm:spPr/>
    </dgm:pt>
    <dgm:pt modelId="{B066E7DB-ACF8-4FBE-894D-0E5BD7B769A8}" type="pres">
      <dgm:prSet presAssocID="{CBD458FC-DF92-43E0-8F98-C4885D45D060}" presName="parentText" presStyleLbl="node1" presStyleIdx="4" presStyleCnt="6">
        <dgm:presLayoutVars>
          <dgm:chMax val="1"/>
          <dgm:bulletEnabled val="1"/>
        </dgm:presLayoutVars>
      </dgm:prSet>
      <dgm:spPr/>
    </dgm:pt>
    <dgm:pt modelId="{8C6499B1-447C-4E00-8736-2A94D4B2A8D9}" type="pres">
      <dgm:prSet presAssocID="{9808E944-0F8A-4D47-9D57-7B7DF4F4B188}" presName="sp" presStyleCnt="0"/>
      <dgm:spPr/>
    </dgm:pt>
    <dgm:pt modelId="{6FDF9476-D6C0-4A4B-B3CB-AB818663A5A3}" type="pres">
      <dgm:prSet presAssocID="{F5653DA9-275E-471A-A0B8-8CCA7D749977}" presName="linNode" presStyleCnt="0"/>
      <dgm:spPr/>
    </dgm:pt>
    <dgm:pt modelId="{79954EF1-B7E4-4894-AC3E-F8DB3CD4C9C0}" type="pres">
      <dgm:prSet presAssocID="{F5653DA9-275E-471A-A0B8-8CCA7D749977}" presName="parentText" presStyleLbl="node1" presStyleIdx="5" presStyleCnt="6">
        <dgm:presLayoutVars>
          <dgm:chMax val="1"/>
          <dgm:bulletEnabled val="1"/>
        </dgm:presLayoutVars>
      </dgm:prSet>
      <dgm:spPr/>
    </dgm:pt>
  </dgm:ptLst>
  <dgm:cxnLst>
    <dgm:cxn modelId="{547D5C1E-A66F-4355-97EF-FD68689969C9}" srcId="{713C75B9-9F38-4B93-810D-5D85D26C41D5}" destId="{6DDD8537-EBBA-4B95-A36F-181CD5C562C7}" srcOrd="0" destOrd="0" parTransId="{41C62197-D0A0-4B46-AC4B-53EDF015F30E}" sibTransId="{A5193CC1-36AC-49AC-8971-872CC63E8C3D}"/>
    <dgm:cxn modelId="{BB1DBC39-82C2-4E77-911B-70921896D635}" type="presOf" srcId="{713C75B9-9F38-4B93-810D-5D85D26C41D5}" destId="{66DFD76A-7CF4-4867-8BD0-0CFB8E5FEC8B}" srcOrd="0" destOrd="0" presId="urn:microsoft.com/office/officeart/2005/8/layout/vList5"/>
    <dgm:cxn modelId="{8FAE3E3D-E8F9-4C46-9642-2E5F71F33ABF}" srcId="{713C75B9-9F38-4B93-810D-5D85D26C41D5}" destId="{94E60700-7514-4387-B37F-02FF27D169BB}" srcOrd="2" destOrd="0" parTransId="{F70A8EBD-7054-43ED-A92E-5C3A1825A655}" sibTransId="{8D293DB6-B8F7-43F3-B5F0-8EE690A07244}"/>
    <dgm:cxn modelId="{8E411F4C-A58D-4B23-B67D-CD1ED32AED19}" type="presOf" srcId="{F5653DA9-275E-471A-A0B8-8CCA7D749977}" destId="{79954EF1-B7E4-4894-AC3E-F8DB3CD4C9C0}" srcOrd="0" destOrd="0" presId="urn:microsoft.com/office/officeart/2005/8/layout/vList5"/>
    <dgm:cxn modelId="{D9CFCC79-C84A-487A-9902-F6E97D882F5F}" type="presOf" srcId="{94E60700-7514-4387-B37F-02FF27D169BB}" destId="{4513A458-620B-4AE4-A63E-A5E9D99C2FB6}" srcOrd="0" destOrd="0" presId="urn:microsoft.com/office/officeart/2005/8/layout/vList5"/>
    <dgm:cxn modelId="{A9F55C9E-05AD-4946-B11B-7E0675BA900D}" type="presOf" srcId="{96EECBF4-DCCD-4B56-91C3-0ACEFD5C13D4}" destId="{0D806BF2-D5DA-4F46-87EE-D86660249B43}" srcOrd="0" destOrd="0" presId="urn:microsoft.com/office/officeart/2005/8/layout/vList5"/>
    <dgm:cxn modelId="{122AE19E-C7BB-4467-8273-BD02966CBFA8}" srcId="{713C75B9-9F38-4B93-810D-5D85D26C41D5}" destId="{96EECBF4-DCCD-4B56-91C3-0ACEFD5C13D4}" srcOrd="3" destOrd="0" parTransId="{4735FEB8-E4AB-4099-AF27-D321BB391D87}" sibTransId="{1CF67800-F811-4C47-AC07-51A9D8975481}"/>
    <dgm:cxn modelId="{F80935B7-6959-4588-B21C-F1E5635D5A60}" srcId="{713C75B9-9F38-4B93-810D-5D85D26C41D5}" destId="{CBD458FC-DF92-43E0-8F98-C4885D45D060}" srcOrd="4" destOrd="0" parTransId="{8360E5BD-3072-4170-B866-987C239BB672}" sibTransId="{9808E944-0F8A-4D47-9D57-7B7DF4F4B188}"/>
    <dgm:cxn modelId="{9F7361B7-B8A4-4582-8EA1-6226C241375D}" type="presOf" srcId="{CBD458FC-DF92-43E0-8F98-C4885D45D060}" destId="{B066E7DB-ACF8-4FBE-894D-0E5BD7B769A8}" srcOrd="0" destOrd="0" presId="urn:microsoft.com/office/officeart/2005/8/layout/vList5"/>
    <dgm:cxn modelId="{7BD330C7-893C-4EDA-A8FA-B7AFE2F1BC02}" type="presOf" srcId="{F1008F4A-FF96-41C7-94FB-CF7DDE9EE3EE}" destId="{8987EBAE-0352-4619-8AFA-794CEDB9F7C3}" srcOrd="0" destOrd="0" presId="urn:microsoft.com/office/officeart/2005/8/layout/vList5"/>
    <dgm:cxn modelId="{A95DA3C8-1673-4240-8CB5-EF38DA25E99F}" srcId="{713C75B9-9F38-4B93-810D-5D85D26C41D5}" destId="{F1008F4A-FF96-41C7-94FB-CF7DDE9EE3EE}" srcOrd="1" destOrd="0" parTransId="{5EF69B8F-A2A6-4C7D-9E82-AA1790E9F252}" sibTransId="{8B77283A-730E-442A-B83C-C69CAB72B7AE}"/>
    <dgm:cxn modelId="{9924E6F2-04F2-48FE-B9E4-EF1488EE2B16}" srcId="{713C75B9-9F38-4B93-810D-5D85D26C41D5}" destId="{F5653DA9-275E-471A-A0B8-8CCA7D749977}" srcOrd="5" destOrd="0" parTransId="{1DD7B91B-414A-4B41-96A7-73536F2B1382}" sibTransId="{2A584CC9-1275-48ED-A83F-86A088333717}"/>
    <dgm:cxn modelId="{B5520EF5-8321-4575-B220-9ADCE3331932}" type="presOf" srcId="{6DDD8537-EBBA-4B95-A36F-181CD5C562C7}" destId="{51B55F80-9C50-4BF6-A308-4DA17DB63314}" srcOrd="0" destOrd="0" presId="urn:microsoft.com/office/officeart/2005/8/layout/vList5"/>
    <dgm:cxn modelId="{16A5D3FF-FFDC-4FBC-92BD-7E9D01418508}" type="presParOf" srcId="{66DFD76A-7CF4-4867-8BD0-0CFB8E5FEC8B}" destId="{758BCA07-0450-4BF3-AE71-50EC1EF9B657}" srcOrd="0" destOrd="0" presId="urn:microsoft.com/office/officeart/2005/8/layout/vList5"/>
    <dgm:cxn modelId="{0B550EA5-224E-4C5B-A352-96D96D9BCE67}" type="presParOf" srcId="{758BCA07-0450-4BF3-AE71-50EC1EF9B657}" destId="{51B55F80-9C50-4BF6-A308-4DA17DB63314}" srcOrd="0" destOrd="0" presId="urn:microsoft.com/office/officeart/2005/8/layout/vList5"/>
    <dgm:cxn modelId="{D8A2D3D4-6BF5-48C6-8B1D-F7D26ACA7A9C}" type="presParOf" srcId="{66DFD76A-7CF4-4867-8BD0-0CFB8E5FEC8B}" destId="{1B882BD4-CE5C-4C14-ADB4-D2DB23112A19}" srcOrd="1" destOrd="0" presId="urn:microsoft.com/office/officeart/2005/8/layout/vList5"/>
    <dgm:cxn modelId="{44F3D180-37DA-4E7A-9ACE-3B0C6AC68A59}" type="presParOf" srcId="{66DFD76A-7CF4-4867-8BD0-0CFB8E5FEC8B}" destId="{59B0B443-5D49-4479-BEA1-4F881FD101EA}" srcOrd="2" destOrd="0" presId="urn:microsoft.com/office/officeart/2005/8/layout/vList5"/>
    <dgm:cxn modelId="{AA9E91C6-116C-4021-8C05-F18937B7F584}" type="presParOf" srcId="{59B0B443-5D49-4479-BEA1-4F881FD101EA}" destId="{8987EBAE-0352-4619-8AFA-794CEDB9F7C3}" srcOrd="0" destOrd="0" presId="urn:microsoft.com/office/officeart/2005/8/layout/vList5"/>
    <dgm:cxn modelId="{2641BF90-576E-4BB1-85ED-1F4412612A05}" type="presParOf" srcId="{66DFD76A-7CF4-4867-8BD0-0CFB8E5FEC8B}" destId="{9016AC9F-762E-4431-BA00-9040A9A6A61B}" srcOrd="3" destOrd="0" presId="urn:microsoft.com/office/officeart/2005/8/layout/vList5"/>
    <dgm:cxn modelId="{35E1E32E-CAD5-4B74-8D71-81D30AA30BD0}" type="presParOf" srcId="{66DFD76A-7CF4-4867-8BD0-0CFB8E5FEC8B}" destId="{BE1DFA6E-6D85-432A-9210-064DB04485CE}" srcOrd="4" destOrd="0" presId="urn:microsoft.com/office/officeart/2005/8/layout/vList5"/>
    <dgm:cxn modelId="{5BB28E77-442E-4C8B-B2A7-BCE2A36370F7}" type="presParOf" srcId="{BE1DFA6E-6D85-432A-9210-064DB04485CE}" destId="{4513A458-620B-4AE4-A63E-A5E9D99C2FB6}" srcOrd="0" destOrd="0" presId="urn:microsoft.com/office/officeart/2005/8/layout/vList5"/>
    <dgm:cxn modelId="{F5FCA841-5044-419B-A8DC-1AEB93C6C054}" type="presParOf" srcId="{66DFD76A-7CF4-4867-8BD0-0CFB8E5FEC8B}" destId="{036902FD-60E8-4BBB-A37F-8538FBBDA7F1}" srcOrd="5" destOrd="0" presId="urn:microsoft.com/office/officeart/2005/8/layout/vList5"/>
    <dgm:cxn modelId="{DBE68D9F-8C32-4320-9C3F-A30C26B17945}" type="presParOf" srcId="{66DFD76A-7CF4-4867-8BD0-0CFB8E5FEC8B}" destId="{90213778-57CD-4CD6-90E7-B47BF5865354}" srcOrd="6" destOrd="0" presId="urn:microsoft.com/office/officeart/2005/8/layout/vList5"/>
    <dgm:cxn modelId="{902468FB-0934-4ADB-AA1F-7AF2CEEDF5A6}" type="presParOf" srcId="{90213778-57CD-4CD6-90E7-B47BF5865354}" destId="{0D806BF2-D5DA-4F46-87EE-D86660249B43}" srcOrd="0" destOrd="0" presId="urn:microsoft.com/office/officeart/2005/8/layout/vList5"/>
    <dgm:cxn modelId="{782C1B77-68F1-4917-8BC9-6BA4C9707F69}" type="presParOf" srcId="{66DFD76A-7CF4-4867-8BD0-0CFB8E5FEC8B}" destId="{CD8C8E21-0378-4E23-A670-0D4274D823F1}" srcOrd="7" destOrd="0" presId="urn:microsoft.com/office/officeart/2005/8/layout/vList5"/>
    <dgm:cxn modelId="{2C98E651-B918-4333-B512-EFE11E3FB35A}" type="presParOf" srcId="{66DFD76A-7CF4-4867-8BD0-0CFB8E5FEC8B}" destId="{C9F18FF3-0848-407F-8BD0-94861F4FE6C0}" srcOrd="8" destOrd="0" presId="urn:microsoft.com/office/officeart/2005/8/layout/vList5"/>
    <dgm:cxn modelId="{2FB9C803-0ED8-490B-8A7D-2093DFE134BB}" type="presParOf" srcId="{C9F18FF3-0848-407F-8BD0-94861F4FE6C0}" destId="{B066E7DB-ACF8-4FBE-894D-0E5BD7B769A8}" srcOrd="0" destOrd="0" presId="urn:microsoft.com/office/officeart/2005/8/layout/vList5"/>
    <dgm:cxn modelId="{8D5CE6FE-DC97-47FF-B677-68FF1758FBEE}" type="presParOf" srcId="{66DFD76A-7CF4-4867-8BD0-0CFB8E5FEC8B}" destId="{8C6499B1-447C-4E00-8736-2A94D4B2A8D9}" srcOrd="9" destOrd="0" presId="urn:microsoft.com/office/officeart/2005/8/layout/vList5"/>
    <dgm:cxn modelId="{C5954975-1BAD-466F-B72D-49123307D5B1}" type="presParOf" srcId="{66DFD76A-7CF4-4867-8BD0-0CFB8E5FEC8B}" destId="{6FDF9476-D6C0-4A4B-B3CB-AB818663A5A3}" srcOrd="10" destOrd="0" presId="urn:microsoft.com/office/officeart/2005/8/layout/vList5"/>
    <dgm:cxn modelId="{A95DE4C7-1DF5-459F-8451-94B9E468875F}" type="presParOf" srcId="{6FDF9476-D6C0-4A4B-B3CB-AB818663A5A3}" destId="{79954EF1-B7E4-4894-AC3E-F8DB3CD4C9C0}"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49020A-2171-4F55-88B5-D0D2CEF40074}">
      <dsp:nvSpPr>
        <dsp:cNvPr id="0" name=""/>
        <dsp:cNvSpPr/>
      </dsp:nvSpPr>
      <dsp:spPr>
        <a:xfrm>
          <a:off x="916987" y="738950"/>
          <a:ext cx="1444246" cy="144424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375D7B-B4CC-4404-91AA-AC3ACC08A727}">
      <dsp:nvSpPr>
        <dsp:cNvPr id="0" name=""/>
        <dsp:cNvSpPr/>
      </dsp:nvSpPr>
      <dsp:spPr>
        <a:xfrm>
          <a:off x="34392" y="2565174"/>
          <a:ext cx="320943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a:t>Employment in service sectors</a:t>
          </a:r>
        </a:p>
      </dsp:txBody>
      <dsp:txXfrm>
        <a:off x="34392" y="2565174"/>
        <a:ext cx="3209437" cy="720000"/>
      </dsp:txXfrm>
    </dsp:sp>
    <dsp:sp modelId="{B4A52CD6-26FC-4568-850C-904E692BD0B3}">
      <dsp:nvSpPr>
        <dsp:cNvPr id="0" name=""/>
        <dsp:cNvSpPr/>
      </dsp:nvSpPr>
      <dsp:spPr>
        <a:xfrm>
          <a:off x="4688076" y="738950"/>
          <a:ext cx="1444246" cy="14442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0592D5-5173-4300-AA7A-F9B5B8BCCAAB}">
      <dsp:nvSpPr>
        <dsp:cNvPr id="0" name=""/>
        <dsp:cNvSpPr/>
      </dsp:nvSpPr>
      <dsp:spPr>
        <a:xfrm>
          <a:off x="3805481" y="2565174"/>
          <a:ext cx="320943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a:t>Impact of FDI on Employment</a:t>
          </a:r>
        </a:p>
      </dsp:txBody>
      <dsp:txXfrm>
        <a:off x="3805481" y="2565174"/>
        <a:ext cx="3209437" cy="720000"/>
      </dsp:txXfrm>
    </dsp:sp>
    <dsp:sp modelId="{6214AF13-5F0F-41DC-87CD-7E5BC38150B2}">
      <dsp:nvSpPr>
        <dsp:cNvPr id="0" name=""/>
        <dsp:cNvSpPr/>
      </dsp:nvSpPr>
      <dsp:spPr>
        <a:xfrm>
          <a:off x="8459165" y="738950"/>
          <a:ext cx="1444246" cy="144424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FDE034-76DD-4E92-AF00-95723DCE3750}">
      <dsp:nvSpPr>
        <dsp:cNvPr id="0" name=""/>
        <dsp:cNvSpPr/>
      </dsp:nvSpPr>
      <dsp:spPr>
        <a:xfrm>
          <a:off x="7576570" y="2565174"/>
          <a:ext cx="320943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a:t>Increase in contractual workers</a:t>
          </a:r>
        </a:p>
      </dsp:txBody>
      <dsp:txXfrm>
        <a:off x="7576570" y="2565174"/>
        <a:ext cx="3209437"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55F80-9C50-4BF6-A308-4DA17DB63314}">
      <dsp:nvSpPr>
        <dsp:cNvPr id="0" name=""/>
        <dsp:cNvSpPr/>
      </dsp:nvSpPr>
      <dsp:spPr>
        <a:xfrm>
          <a:off x="3462528" y="1105"/>
          <a:ext cx="3895344" cy="643506"/>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Local migration</a:t>
          </a:r>
        </a:p>
      </dsp:txBody>
      <dsp:txXfrm>
        <a:off x="3493941" y="32518"/>
        <a:ext cx="3832518" cy="580680"/>
      </dsp:txXfrm>
    </dsp:sp>
    <dsp:sp modelId="{8987EBAE-0352-4619-8AFA-794CEDB9F7C3}">
      <dsp:nvSpPr>
        <dsp:cNvPr id="0" name=""/>
        <dsp:cNvSpPr/>
      </dsp:nvSpPr>
      <dsp:spPr>
        <a:xfrm>
          <a:off x="3462528" y="676786"/>
          <a:ext cx="3895344" cy="643506"/>
        </a:xfrm>
        <a:prstGeom prst="roundRect">
          <a:avLst/>
        </a:prstGeom>
        <a:solidFill>
          <a:schemeClr val="accent5">
            <a:hueOff val="465509"/>
            <a:satOff val="1551"/>
            <a:lumOff val="1765"/>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Regional migration</a:t>
          </a:r>
        </a:p>
      </dsp:txBody>
      <dsp:txXfrm>
        <a:off x="3493941" y="708199"/>
        <a:ext cx="3832518" cy="580680"/>
      </dsp:txXfrm>
    </dsp:sp>
    <dsp:sp modelId="{4513A458-620B-4AE4-A63E-A5E9D99C2FB6}">
      <dsp:nvSpPr>
        <dsp:cNvPr id="0" name=""/>
        <dsp:cNvSpPr/>
      </dsp:nvSpPr>
      <dsp:spPr>
        <a:xfrm>
          <a:off x="3462528" y="1352468"/>
          <a:ext cx="3895344" cy="643506"/>
        </a:xfrm>
        <a:prstGeom prst="roundRect">
          <a:avLst/>
        </a:prstGeom>
        <a:solidFill>
          <a:schemeClr val="accent5">
            <a:hueOff val="931018"/>
            <a:satOff val="3102"/>
            <a:lumOff val="3529"/>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Rural to urban migration</a:t>
          </a:r>
        </a:p>
      </dsp:txBody>
      <dsp:txXfrm>
        <a:off x="3493941" y="1383881"/>
        <a:ext cx="3832518" cy="580680"/>
      </dsp:txXfrm>
    </dsp:sp>
    <dsp:sp modelId="{0D806BF2-D5DA-4F46-87EE-D86660249B43}">
      <dsp:nvSpPr>
        <dsp:cNvPr id="0" name=""/>
        <dsp:cNvSpPr/>
      </dsp:nvSpPr>
      <dsp:spPr>
        <a:xfrm>
          <a:off x="3462528" y="2028150"/>
          <a:ext cx="3895344" cy="643506"/>
        </a:xfrm>
        <a:prstGeom prst="roundRect">
          <a:avLst/>
        </a:prstGeom>
        <a:solidFill>
          <a:schemeClr val="accent5">
            <a:hueOff val="1396527"/>
            <a:satOff val="4653"/>
            <a:lumOff val="5294"/>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Urban to rural migration</a:t>
          </a:r>
        </a:p>
      </dsp:txBody>
      <dsp:txXfrm>
        <a:off x="3493941" y="2059563"/>
        <a:ext cx="3832518" cy="580680"/>
      </dsp:txXfrm>
    </dsp:sp>
    <dsp:sp modelId="{B066E7DB-ACF8-4FBE-894D-0E5BD7B769A8}">
      <dsp:nvSpPr>
        <dsp:cNvPr id="0" name=""/>
        <dsp:cNvSpPr/>
      </dsp:nvSpPr>
      <dsp:spPr>
        <a:xfrm>
          <a:off x="3462528" y="2703831"/>
          <a:ext cx="3895344" cy="643506"/>
        </a:xfrm>
        <a:prstGeom prst="roundRect">
          <a:avLst/>
        </a:prstGeom>
        <a:solidFill>
          <a:schemeClr val="accent5">
            <a:hueOff val="1862036"/>
            <a:satOff val="6204"/>
            <a:lumOff val="7058"/>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Mass migration</a:t>
          </a:r>
        </a:p>
      </dsp:txBody>
      <dsp:txXfrm>
        <a:off x="3493941" y="2735244"/>
        <a:ext cx="3832518" cy="580680"/>
      </dsp:txXfrm>
    </dsp:sp>
    <dsp:sp modelId="{79954EF1-B7E4-4894-AC3E-F8DB3CD4C9C0}">
      <dsp:nvSpPr>
        <dsp:cNvPr id="0" name=""/>
        <dsp:cNvSpPr/>
      </dsp:nvSpPr>
      <dsp:spPr>
        <a:xfrm>
          <a:off x="3462528" y="3379513"/>
          <a:ext cx="3895344" cy="643506"/>
        </a:xfrm>
        <a:prstGeom prst="roundRect">
          <a:avLst/>
        </a:prstGeom>
        <a:solidFill>
          <a:schemeClr val="accent5">
            <a:hueOff val="2327545"/>
            <a:satOff val="7755"/>
            <a:lumOff val="8823"/>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Forced migration</a:t>
          </a:r>
        </a:p>
      </dsp:txBody>
      <dsp:txXfrm>
        <a:off x="3493941" y="3410926"/>
        <a:ext cx="3832518" cy="58068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ED291B17-9318-49DB-B28B-6E5994AE9581}" type="datetime1">
              <a:rPr lang="en-US" smtClean="0"/>
              <a:t>2/5/2021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3155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D291B17-9318-49DB-B28B-6E5994AE9581}" type="datetime1">
              <a:rPr lang="en-US" smtClean="0"/>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399313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ED291B17-9318-49DB-B28B-6E5994AE9581}" type="datetime1">
              <a:rPr lang="en-US" smtClean="0"/>
              <a:t>2/5/2021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0909879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ED291B17-9318-49DB-B28B-6E5994AE9581}" type="datetime1">
              <a:rPr lang="en-US" smtClean="0"/>
              <a:t>2/5/2021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3A98EE3D-8CD1-4C3F-BD1C-C98C9596463C}"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0933139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ED291B17-9318-49DB-B28B-6E5994AE9581}" type="datetime1">
              <a:rPr lang="en-US" smtClean="0"/>
              <a:t>2/5/2021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3339325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ED291B17-9318-49DB-B28B-6E5994AE9581}" type="datetime1">
              <a:rPr lang="en-US" smtClean="0"/>
              <a:t>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440403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ED291B17-9318-49DB-B28B-6E5994AE9581}" type="datetime1">
              <a:rPr lang="en-US" smtClean="0"/>
              <a:t>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9818305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995920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ED291B17-9318-49DB-B28B-6E5994AE9581}" type="datetime1">
              <a:rPr lang="en-US" smtClean="0"/>
              <a:t>2/5/2021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5480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DD82B9-B8EE-4375-B6FF-88FA6ABB15D9}" type="datetime1">
              <a:rPr lang="en-US" smtClean="0"/>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4057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2497495-0637-405E-AE64-5CC7506D51F5}" type="datetime1">
              <a:rPr lang="en-US" smtClean="0"/>
              <a:t>2/5/2021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14856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5183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4437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310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14199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2884F1-FFEA-405F-9602-3DCA865EDA4E}" type="datetime1">
              <a:rPr lang="en-US" smtClean="0"/>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29070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2/5/2021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25672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D291B17-9318-49DB-B28B-6E5994AE9581}" type="datetime1">
              <a:rPr lang="en-US" smtClean="0"/>
              <a:t>2/5/2021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200980411"/>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Layout" Target="../slideLayouts/slideLayout2.xml" /><Relationship Id="rId4" Type="http://schemas.openxmlformats.org/officeDocument/2006/relationships/image" Target="../media/image7.jpeg"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Layout" Target="../slideLayouts/slideLayout2.xml" /><Relationship Id="rId4" Type="http://schemas.openxmlformats.org/officeDocument/2006/relationships/image" Target="../media/image9.jpeg" /></Relationships>
</file>

<file path=ppt/slides/_rels/slide22.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2" Type="http://schemas.openxmlformats.org/officeDocument/2006/relationships/image" Target="../media/image10.gif"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28.xml.rels><?xml version="1.0" encoding="UTF-8" standalone="yes"?>
<Relationships xmlns="http://schemas.openxmlformats.org/package/2006/relationships"><Relationship Id="rId2" Type="http://schemas.openxmlformats.org/officeDocument/2006/relationships/image" Target="../media/image19.jpeg" /><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2" Type="http://schemas.openxmlformats.org/officeDocument/2006/relationships/image" Target="../media/image20.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2" Type="http://schemas.openxmlformats.org/officeDocument/2006/relationships/image" Target="../media/image21.jpeg" /><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2" Type="http://schemas.openxmlformats.org/officeDocument/2006/relationships/image" Target="../media/image22.jpeg" /><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 /><Relationship Id="rId7" Type="http://schemas.microsoft.com/office/2007/relationships/diagramDrawing" Target="../diagrams/drawing2.xml" /><Relationship Id="rId2" Type="http://schemas.openxmlformats.org/officeDocument/2006/relationships/image" Target="../media/image23.jpeg" /><Relationship Id="rId1" Type="http://schemas.openxmlformats.org/officeDocument/2006/relationships/slideLayout" Target="../slideLayouts/slideLayout2.xml" /><Relationship Id="rId6" Type="http://schemas.openxmlformats.org/officeDocument/2006/relationships/diagramColors" Target="../diagrams/colors2.xml" /><Relationship Id="rId5" Type="http://schemas.openxmlformats.org/officeDocument/2006/relationships/diagramQuickStyle" Target="../diagrams/quickStyle2.xml" /><Relationship Id="rId4" Type="http://schemas.openxmlformats.org/officeDocument/2006/relationships/diagramLayout" Target="../diagrams/layout2.xml" /></Relationships>
</file>

<file path=ppt/slides/_rels/slide34.xml.rels><?xml version="1.0" encoding="UTF-8" standalone="yes"?>
<Relationships xmlns="http://schemas.openxmlformats.org/package/2006/relationships"><Relationship Id="rId2" Type="http://schemas.openxmlformats.org/officeDocument/2006/relationships/image" Target="../media/image24.jpeg" /><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Layout" Target="../slideLayouts/slideLayout2.xml" /><Relationship Id="rId4" Type="http://schemas.openxmlformats.org/officeDocument/2006/relationships/image" Target="../media/image25.jpeg" /></Relationships>
</file>

<file path=ppt/slides/_rels/slide37.xml.rels><?xml version="1.0" encoding="UTF-8" standalone="yes"?>
<Relationships xmlns="http://schemas.openxmlformats.org/package/2006/relationships"><Relationship Id="rId2" Type="http://schemas.openxmlformats.org/officeDocument/2006/relationships/image" Target="../media/image26.jpeg" /><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2" Type="http://schemas.openxmlformats.org/officeDocument/2006/relationships/image" Target="../media/image27.jpeg" /><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2" Type="http://schemas.openxmlformats.org/officeDocument/2006/relationships/image" Target="../media/image28.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 standalone="yes"?>
<Relationships xmlns="http://schemas.openxmlformats.org/package/2006/relationships"><Relationship Id="rId2" Type="http://schemas.openxmlformats.org/officeDocument/2006/relationships/image" Target="../media/image29.jpeg" /><Relationship Id="rId1" Type="http://schemas.openxmlformats.org/officeDocument/2006/relationships/slideLayout" Target="../slideLayouts/slideLayout7.xml" /></Relationships>
</file>

<file path=ppt/slides/_rels/slide41.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Layout" Target="../slideLayouts/slideLayout6.xml" /><Relationship Id="rId4" Type="http://schemas.openxmlformats.org/officeDocument/2006/relationships/image" Target="../media/image30.jpeg" /></Relationships>
</file>

<file path=ppt/slides/_rels/slide42.xml.rels><?xml version="1.0" encoding="UTF-8" standalone="yes"?>
<Relationships xmlns="http://schemas.openxmlformats.org/package/2006/relationships"><Relationship Id="rId3" Type="http://schemas.openxmlformats.org/officeDocument/2006/relationships/chart" Target="../charts/chart1.xml" /><Relationship Id="rId2" Type="http://schemas.openxmlformats.org/officeDocument/2006/relationships/image" Target="../media/image1.png" /><Relationship Id="rId1" Type="http://schemas.openxmlformats.org/officeDocument/2006/relationships/slideLayout" Target="../slideLayouts/slideLayout6.xml" /></Relationships>
</file>

<file path=ppt/slides/_rels/slide43.xml.rels><?xml version="1.0" encoding="UTF-8" standalone="yes"?>
<Relationships xmlns="http://schemas.openxmlformats.org/package/2006/relationships"><Relationship Id="rId3" Type="http://schemas.openxmlformats.org/officeDocument/2006/relationships/image" Target="../media/image31.jpeg" /><Relationship Id="rId2" Type="http://schemas.openxmlformats.org/officeDocument/2006/relationships/image" Target="../media/image1.png" /><Relationship Id="rId1" Type="http://schemas.openxmlformats.org/officeDocument/2006/relationships/slideLayout" Target="../slideLayouts/slideLayout6.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bowl of oranges ">
            <a:extLst>
              <a:ext uri="{FF2B5EF4-FFF2-40B4-BE49-F238E27FC236}">
                <a16:creationId xmlns:a16="http://schemas.microsoft.com/office/drawing/2014/main" id="{46FD3043-02B3-4F91-A2CB-FF01D76F3FD5}"/>
              </a:ext>
            </a:extLst>
          </p:cNvPr>
          <p:cNvPicPr>
            <a:picLocks noChangeAspect="1"/>
          </p:cNvPicPr>
          <p:nvPr/>
        </p:nvPicPr>
        <p:blipFill rotWithShape="1">
          <a:blip r:embed="rId2">
            <a:alphaModFix amt="40000"/>
            <a:extLst>
              <a:ext uri="{28A0092B-C50C-407E-A947-70E740481C1C}">
                <a14:useLocalDpi xmlns:a14="http://schemas.microsoft.com/office/drawing/2010/main" val="0"/>
              </a:ext>
            </a:extLst>
          </a:blip>
          <a:srcRect t="20391" b="17625"/>
          <a:stretch/>
        </p:blipFill>
        <p:spPr>
          <a:xfrm>
            <a:off x="20" y="10"/>
            <a:ext cx="12191980" cy="6857990"/>
          </a:xfrm>
          <a:prstGeom prst="rect">
            <a:avLst/>
          </a:prstGeom>
        </p:spPr>
      </p:pic>
      <p:sp>
        <p:nvSpPr>
          <p:cNvPr id="2" name="Title 1">
            <a:extLst>
              <a:ext uri="{FF2B5EF4-FFF2-40B4-BE49-F238E27FC236}">
                <a16:creationId xmlns:a16="http://schemas.microsoft.com/office/drawing/2014/main" id="{E1FC5398-C628-478A-822A-BE6CBC51559B}"/>
              </a:ext>
            </a:extLst>
          </p:cNvPr>
          <p:cNvSpPr>
            <a:spLocks noGrp="1"/>
          </p:cNvSpPr>
          <p:nvPr>
            <p:ph type="ctrTitle"/>
          </p:nvPr>
        </p:nvSpPr>
        <p:spPr>
          <a:xfrm>
            <a:off x="1371600" y="2237173"/>
            <a:ext cx="9448800" cy="2602062"/>
          </a:xfrm>
        </p:spPr>
        <p:txBody>
          <a:bodyPr>
            <a:normAutofit/>
          </a:bodyPr>
          <a:lstStyle/>
          <a:p>
            <a:r>
              <a:rPr lang="en-US"/>
              <a:t>FOUNDATION COURSE II</a:t>
            </a:r>
          </a:p>
        </p:txBody>
      </p:sp>
      <p:sp>
        <p:nvSpPr>
          <p:cNvPr id="3" name="Subtitle 2">
            <a:extLst>
              <a:ext uri="{FF2B5EF4-FFF2-40B4-BE49-F238E27FC236}">
                <a16:creationId xmlns:a16="http://schemas.microsoft.com/office/drawing/2014/main" id="{07730D41-D3A4-4CFC-91DC-62E6A5AE503B}"/>
              </a:ext>
            </a:extLst>
          </p:cNvPr>
          <p:cNvSpPr>
            <a:spLocks noGrp="1"/>
          </p:cNvSpPr>
          <p:nvPr>
            <p:ph type="subTitle" idx="1"/>
          </p:nvPr>
        </p:nvSpPr>
        <p:spPr>
          <a:xfrm>
            <a:off x="1371600" y="4842935"/>
            <a:ext cx="9448800" cy="685800"/>
          </a:xfrm>
        </p:spPr>
        <p:txBody>
          <a:bodyPr>
            <a:normAutofit/>
          </a:bodyPr>
          <a:lstStyle/>
          <a:p>
            <a:r>
              <a:rPr lang="en-US"/>
              <a:t>POOJA MISHRA</a:t>
            </a:r>
          </a:p>
        </p:txBody>
      </p:sp>
    </p:spTree>
    <p:extLst>
      <p:ext uri="{BB962C8B-B14F-4D97-AF65-F5344CB8AC3E}">
        <p14:creationId xmlns:p14="http://schemas.microsoft.com/office/powerpoint/2010/main" val="674873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0C21C-5C51-4A72-B5CB-F085F44C4597}"/>
              </a:ext>
            </a:extLst>
          </p:cNvPr>
          <p:cNvSpPr>
            <a:spLocks noGrp="1"/>
          </p:cNvSpPr>
          <p:nvPr>
            <p:ph type="title"/>
          </p:nvPr>
        </p:nvSpPr>
        <p:spPr>
          <a:xfrm>
            <a:off x="665922" y="987287"/>
            <a:ext cx="3548269" cy="4697896"/>
          </a:xfrm>
        </p:spPr>
        <p:txBody>
          <a:bodyPr>
            <a:normAutofit/>
          </a:bodyPr>
          <a:lstStyle/>
          <a:p>
            <a:r>
              <a:rPr lang="en-US" sz="3300" b="0" i="0">
                <a:effectLst/>
                <a:latin typeface="Roboto"/>
              </a:rPr>
              <a:t>Meaning of Liberalization</a:t>
            </a:r>
            <a:br>
              <a:rPr lang="en-US" sz="3300" b="0" i="0">
                <a:effectLst/>
                <a:latin typeface="Roboto"/>
              </a:rPr>
            </a:br>
            <a:endParaRPr lang="en-US" sz="3300"/>
          </a:p>
        </p:txBody>
      </p:sp>
      <p:sp>
        <p:nvSpPr>
          <p:cNvPr id="3" name="Content Placeholder 2">
            <a:extLst>
              <a:ext uri="{FF2B5EF4-FFF2-40B4-BE49-F238E27FC236}">
                <a16:creationId xmlns:a16="http://schemas.microsoft.com/office/drawing/2014/main" id="{B81FA582-4A3A-4C0B-AB7F-B6C2CA7DBB7B}"/>
              </a:ext>
            </a:extLst>
          </p:cNvPr>
          <p:cNvSpPr>
            <a:spLocks noGrp="1"/>
          </p:cNvSpPr>
          <p:nvPr>
            <p:ph idx="1"/>
          </p:nvPr>
        </p:nvSpPr>
        <p:spPr>
          <a:xfrm>
            <a:off x="5057825" y="987287"/>
            <a:ext cx="5755949" cy="4697895"/>
          </a:xfrm>
        </p:spPr>
        <p:txBody>
          <a:bodyPr anchor="ctr">
            <a:normAutofit/>
          </a:bodyPr>
          <a:lstStyle/>
          <a:p>
            <a:r>
              <a:rPr lang="en-US" sz="1800" b="0" i="0">
                <a:effectLst/>
                <a:latin typeface="Roboto"/>
              </a:rPr>
              <a:t>Liberalization is the process or means of the elimination of the control of the state over economic activities. It provides greater autonomy to the business enterprises in decision-making and eliminates government interference. </a:t>
            </a:r>
          </a:p>
          <a:p>
            <a:endParaRPr lang="en-US" sz="1800"/>
          </a:p>
        </p:txBody>
      </p:sp>
    </p:spTree>
    <p:extLst>
      <p:ext uri="{BB962C8B-B14F-4D97-AF65-F5344CB8AC3E}">
        <p14:creationId xmlns:p14="http://schemas.microsoft.com/office/powerpoint/2010/main" val="8765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2D1F3-3CB8-4188-83E1-C84AA375ED26}"/>
              </a:ext>
            </a:extLst>
          </p:cNvPr>
          <p:cNvSpPr>
            <a:spLocks noGrp="1"/>
          </p:cNvSpPr>
          <p:nvPr>
            <p:ph type="title"/>
          </p:nvPr>
        </p:nvSpPr>
        <p:spPr>
          <a:xfrm>
            <a:off x="665922" y="987287"/>
            <a:ext cx="3548269" cy="4697896"/>
          </a:xfrm>
        </p:spPr>
        <p:txBody>
          <a:bodyPr>
            <a:normAutofit/>
          </a:bodyPr>
          <a:lstStyle/>
          <a:p>
            <a:r>
              <a:rPr lang="en-US" sz="3600" b="1" i="0">
                <a:effectLst/>
                <a:latin typeface="inherit"/>
              </a:rPr>
              <a:t>Objectives</a:t>
            </a:r>
            <a:br>
              <a:rPr lang="en-US" sz="3600" b="0" i="0">
                <a:effectLst/>
                <a:latin typeface="inherit"/>
              </a:rPr>
            </a:br>
            <a:endParaRPr lang="en-US" sz="3600"/>
          </a:p>
        </p:txBody>
      </p:sp>
      <p:sp>
        <p:nvSpPr>
          <p:cNvPr id="3" name="Content Placeholder 2">
            <a:extLst>
              <a:ext uri="{FF2B5EF4-FFF2-40B4-BE49-F238E27FC236}">
                <a16:creationId xmlns:a16="http://schemas.microsoft.com/office/drawing/2014/main" id="{DB0A5F1A-C704-4A37-8088-B4DAA74E85F3}"/>
              </a:ext>
            </a:extLst>
          </p:cNvPr>
          <p:cNvSpPr>
            <a:spLocks noGrp="1"/>
          </p:cNvSpPr>
          <p:nvPr>
            <p:ph idx="1"/>
          </p:nvPr>
        </p:nvSpPr>
        <p:spPr>
          <a:xfrm>
            <a:off x="5057825" y="987287"/>
            <a:ext cx="5755949" cy="4697895"/>
          </a:xfrm>
        </p:spPr>
        <p:txBody>
          <a:bodyPr anchor="ctr">
            <a:normAutofit/>
          </a:bodyPr>
          <a:lstStyle/>
          <a:p>
            <a:pPr>
              <a:buFont typeface="Arial" panose="020B0604020202020204" pitchFamily="34" charset="0"/>
              <a:buChar char="•"/>
            </a:pPr>
            <a:r>
              <a:rPr lang="en-US" sz="1500" b="1" i="0">
                <a:effectLst/>
                <a:latin typeface="Roboto"/>
              </a:rPr>
              <a:t>To boost competition between domestic businesses</a:t>
            </a:r>
          </a:p>
          <a:p>
            <a:pPr>
              <a:buFont typeface="Arial" panose="020B0604020202020204" pitchFamily="34" charset="0"/>
              <a:buChar char="•"/>
            </a:pPr>
            <a:r>
              <a:rPr lang="en-US" sz="1500" b="1" i="0">
                <a:effectLst/>
                <a:latin typeface="Roboto"/>
              </a:rPr>
              <a:t>To promote foreign trade and regulate imports and exports</a:t>
            </a:r>
          </a:p>
          <a:p>
            <a:pPr>
              <a:buFont typeface="Arial" panose="020B0604020202020204" pitchFamily="34" charset="0"/>
              <a:buChar char="•"/>
            </a:pPr>
            <a:r>
              <a:rPr lang="en-US" sz="1500" b="1" i="0">
                <a:effectLst/>
                <a:latin typeface="Roboto"/>
              </a:rPr>
              <a:t>Improvement of technology and foreign capital</a:t>
            </a:r>
          </a:p>
          <a:p>
            <a:pPr>
              <a:buFont typeface="Arial" panose="020B0604020202020204" pitchFamily="34" charset="0"/>
              <a:buChar char="•"/>
            </a:pPr>
            <a:r>
              <a:rPr lang="en-US" sz="1500" b="1" i="0">
                <a:effectLst/>
                <a:latin typeface="Roboto"/>
              </a:rPr>
              <a:t>To develop a global market of a country</a:t>
            </a:r>
          </a:p>
          <a:p>
            <a:pPr>
              <a:buFont typeface="Arial" panose="020B0604020202020204" pitchFamily="34" charset="0"/>
              <a:buChar char="•"/>
            </a:pPr>
            <a:r>
              <a:rPr lang="en-US" sz="1500" b="1" i="0">
                <a:effectLst/>
                <a:latin typeface="Roboto"/>
              </a:rPr>
              <a:t>To reduce the debt burden of a country</a:t>
            </a:r>
          </a:p>
          <a:p>
            <a:pPr>
              <a:buFont typeface="Arial" panose="020B0604020202020204" pitchFamily="34" charset="0"/>
              <a:buChar char="•"/>
            </a:pPr>
            <a:r>
              <a:rPr lang="en-US" sz="1500" b="1" i="0">
                <a:effectLst/>
                <a:latin typeface="Roboto"/>
              </a:rPr>
              <a:t>To unlock the economic potential of the country by encouraging the private sector and multinational corporations to invest and expand.</a:t>
            </a:r>
          </a:p>
          <a:p>
            <a:pPr>
              <a:buFont typeface="Arial" panose="020B0604020202020204" pitchFamily="34" charset="0"/>
              <a:buChar char="•"/>
            </a:pPr>
            <a:r>
              <a:rPr lang="en-US" sz="1500" b="1" i="0">
                <a:effectLst/>
                <a:latin typeface="Roboto"/>
              </a:rPr>
              <a:t>To encourage the private sector to take an active part in the development process.</a:t>
            </a:r>
          </a:p>
          <a:p>
            <a:pPr>
              <a:buFont typeface="Arial" panose="020B0604020202020204" pitchFamily="34" charset="0"/>
              <a:buChar char="•"/>
            </a:pPr>
            <a:r>
              <a:rPr lang="en-US" sz="1500" b="1" i="0">
                <a:effectLst/>
                <a:latin typeface="Roboto"/>
              </a:rPr>
              <a:t>To reduce the role of the public sector in future industrial development.</a:t>
            </a:r>
          </a:p>
          <a:p>
            <a:pPr>
              <a:buFont typeface="Arial" panose="020B0604020202020204" pitchFamily="34" charset="0"/>
              <a:buChar char="•"/>
            </a:pPr>
            <a:r>
              <a:rPr lang="en-US" sz="1500" b="1" i="0">
                <a:effectLst/>
                <a:latin typeface="Roboto"/>
              </a:rPr>
              <a:t>To introduce more competition into the economy with the aim of increasing efficiency</a:t>
            </a:r>
            <a:r>
              <a:rPr lang="en-US" sz="1500" b="0" i="0">
                <a:effectLst/>
                <a:latin typeface="Roboto"/>
              </a:rPr>
              <a:t>.</a:t>
            </a:r>
          </a:p>
          <a:p>
            <a:pPr marL="0" indent="0">
              <a:buNone/>
            </a:pPr>
            <a:endParaRPr lang="en-US" sz="1500"/>
          </a:p>
        </p:txBody>
      </p:sp>
    </p:spTree>
    <p:extLst>
      <p:ext uri="{BB962C8B-B14F-4D97-AF65-F5344CB8AC3E}">
        <p14:creationId xmlns:p14="http://schemas.microsoft.com/office/powerpoint/2010/main" val="3418028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9EEF8-451D-47E3-B269-D03D7E786CBB}"/>
              </a:ext>
            </a:extLst>
          </p:cNvPr>
          <p:cNvSpPr>
            <a:spLocks noGrp="1"/>
          </p:cNvSpPr>
          <p:nvPr>
            <p:ph type="title"/>
          </p:nvPr>
        </p:nvSpPr>
        <p:spPr>
          <a:xfrm>
            <a:off x="665922" y="987287"/>
            <a:ext cx="3548269" cy="4697896"/>
          </a:xfrm>
        </p:spPr>
        <p:txBody>
          <a:bodyPr>
            <a:normAutofit/>
          </a:bodyPr>
          <a:lstStyle/>
          <a:p>
            <a:r>
              <a:rPr lang="en-US" sz="3100" b="0" i="0" u="none" strike="noStrike" baseline="0">
                <a:latin typeface="TimesNewRomanPSMT"/>
              </a:rPr>
              <a:t>Economic liberalisation involves the following</a:t>
            </a:r>
            <a:br>
              <a:rPr lang="en-US" sz="3100" b="0" i="0" u="none" strike="noStrike" baseline="0">
                <a:latin typeface="TimesNewRomanPSMT"/>
              </a:rPr>
            </a:br>
            <a:r>
              <a:rPr lang="en-US" sz="3100" b="0" i="0" u="none" strike="noStrike" baseline="0">
                <a:latin typeface="TimesNewRomanPSMT"/>
              </a:rPr>
              <a:t>major changes.</a:t>
            </a:r>
            <a:br>
              <a:rPr lang="en-US" sz="3100" b="0" i="0" u="none" strike="noStrike" baseline="0">
                <a:latin typeface="TimesNewRomanPSMT"/>
              </a:rPr>
            </a:br>
            <a:endParaRPr lang="en-US" sz="3100"/>
          </a:p>
        </p:txBody>
      </p:sp>
      <p:sp>
        <p:nvSpPr>
          <p:cNvPr id="3" name="Content Placeholder 2">
            <a:extLst>
              <a:ext uri="{FF2B5EF4-FFF2-40B4-BE49-F238E27FC236}">
                <a16:creationId xmlns:a16="http://schemas.microsoft.com/office/drawing/2014/main" id="{5A4CD68C-9FF3-499D-86C5-58C8608B345C}"/>
              </a:ext>
            </a:extLst>
          </p:cNvPr>
          <p:cNvSpPr>
            <a:spLocks noGrp="1"/>
          </p:cNvSpPr>
          <p:nvPr>
            <p:ph idx="1"/>
          </p:nvPr>
        </p:nvSpPr>
        <p:spPr>
          <a:xfrm>
            <a:off x="5057825" y="987287"/>
            <a:ext cx="5755949" cy="4697895"/>
          </a:xfrm>
        </p:spPr>
        <p:txBody>
          <a:bodyPr anchor="ctr">
            <a:normAutofit/>
          </a:bodyPr>
          <a:lstStyle/>
          <a:p>
            <a:r>
              <a:rPr lang="en-US" sz="1800" b="0" i="0" u="none" strike="noStrike" baseline="0">
                <a:latin typeface="TimesNewRomanPSMT"/>
              </a:rPr>
              <a:t>1. Change in the outlook of industrial policy with the aim of facilitating private sector growth.</a:t>
            </a:r>
          </a:p>
          <a:p>
            <a:r>
              <a:rPr lang="en-US" sz="1800" b="0" i="0" u="none" strike="noStrike" baseline="0">
                <a:latin typeface="TimesNewRomanPSMT"/>
              </a:rPr>
              <a:t>2. It is concerned with the technological up gradation and computerization.</a:t>
            </a:r>
          </a:p>
          <a:p>
            <a:r>
              <a:rPr lang="en-US" sz="1800" b="0" i="0" u="none" strike="noStrike" baseline="0">
                <a:latin typeface="TimesNewRomanPSMT"/>
              </a:rPr>
              <a:t>3. It aims at bringing about the changes in trade, prices and industrial policies.</a:t>
            </a:r>
          </a:p>
          <a:p>
            <a:r>
              <a:rPr lang="en-US" sz="1800" b="0" i="0" u="none" strike="noStrike" baseline="0">
                <a:latin typeface="TimesNewRomanPSMT"/>
              </a:rPr>
              <a:t>4. It opens the door of economy to foreign investment.</a:t>
            </a:r>
          </a:p>
          <a:p>
            <a:r>
              <a:rPr lang="en-US" sz="1800" b="0" i="0" u="none" strike="noStrike" baseline="0">
                <a:latin typeface="TimesNewRomanPSMT"/>
              </a:rPr>
              <a:t>5. It leads to delicensing import and enhancing export incentives.</a:t>
            </a:r>
            <a:endParaRPr lang="en-US" sz="1800"/>
          </a:p>
        </p:txBody>
      </p:sp>
    </p:spTree>
    <p:extLst>
      <p:ext uri="{BB962C8B-B14F-4D97-AF65-F5344CB8AC3E}">
        <p14:creationId xmlns:p14="http://schemas.microsoft.com/office/powerpoint/2010/main" val="326585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C6D427-6EFD-4D84-869B-3AC1832C2D6B}"/>
              </a:ext>
            </a:extLst>
          </p:cNvPr>
          <p:cNvSpPr>
            <a:spLocks noGrp="1"/>
          </p:cNvSpPr>
          <p:nvPr>
            <p:ph idx="1"/>
          </p:nvPr>
        </p:nvSpPr>
        <p:spPr>
          <a:xfrm>
            <a:off x="804334" y="630827"/>
            <a:ext cx="10928121" cy="6065395"/>
          </a:xfrm>
        </p:spPr>
        <p:txBody>
          <a:bodyPr anchor="ctr">
            <a:normAutofit/>
          </a:bodyPr>
          <a:lstStyle/>
          <a:p>
            <a:r>
              <a:rPr lang="en-US" sz="2400" b="1" i="0" u="none" strike="noStrike" baseline="0" dirty="0">
                <a:latin typeface="Times New Roman" panose="02020603050405020304" pitchFamily="18" charset="0"/>
                <a:cs typeface="Times New Roman" panose="02020603050405020304" pitchFamily="18" charset="0"/>
              </a:rPr>
              <a:t>The financial sector was opened to foreign investors.</a:t>
            </a:r>
          </a:p>
          <a:p>
            <a:r>
              <a:rPr lang="en-US" sz="2400" b="1" i="0" u="none" strike="noStrike" baseline="0" dirty="0">
                <a:latin typeface="Times New Roman" panose="02020603050405020304" pitchFamily="18" charset="0"/>
                <a:cs typeface="Times New Roman" panose="02020603050405020304" pitchFamily="18" charset="0"/>
              </a:rPr>
              <a:t>Fiscal Reforms</a:t>
            </a:r>
          </a:p>
          <a:p>
            <a:r>
              <a:rPr lang="en-US" sz="2400" b="1" i="0" u="none" strike="noStrike" baseline="0" dirty="0">
                <a:latin typeface="Times New Roman" panose="02020603050405020304" pitchFamily="18" charset="0"/>
                <a:cs typeface="Times New Roman" panose="02020603050405020304" pitchFamily="18" charset="0"/>
              </a:rPr>
              <a:t>Direct Tax Reforms: </a:t>
            </a:r>
            <a:r>
              <a:rPr lang="en-US" sz="2400" b="0" i="0" u="none" strike="noStrike" baseline="0" dirty="0">
                <a:latin typeface="Times New Roman" panose="02020603050405020304" pitchFamily="18" charset="0"/>
                <a:cs typeface="Times New Roman" panose="02020603050405020304" pitchFamily="18" charset="0"/>
              </a:rPr>
              <a:t>To bring about an increase in the collection of income-tax.</a:t>
            </a:r>
          </a:p>
          <a:p>
            <a:r>
              <a:rPr lang="en-US" sz="2400" b="1" i="0" u="none" strike="noStrike" baseline="0" dirty="0">
                <a:latin typeface="Times New Roman" panose="02020603050405020304" pitchFamily="18" charset="0"/>
                <a:cs typeface="Times New Roman" panose="02020603050405020304" pitchFamily="18" charset="0"/>
              </a:rPr>
              <a:t>Indirect Tax Reforms: </a:t>
            </a:r>
            <a:r>
              <a:rPr lang="en-US" sz="2400" b="0" i="0" u="none" strike="noStrike" baseline="0" dirty="0">
                <a:latin typeface="Times New Roman" panose="02020603050405020304" pitchFamily="18" charset="0"/>
                <a:cs typeface="Times New Roman" panose="02020603050405020304" pitchFamily="18" charset="0"/>
              </a:rPr>
              <a:t>Different indirect taxes are:- Custom duties, Excise duties, Service Tax, State level (Value Added Tax) VAT.</a:t>
            </a:r>
          </a:p>
          <a:p>
            <a:r>
              <a:rPr lang="en-US" sz="2400" b="1" i="0" u="none" strike="noStrike" baseline="0" dirty="0">
                <a:latin typeface="Times New Roman" panose="02020603050405020304" pitchFamily="18" charset="0"/>
                <a:cs typeface="Times New Roman" panose="02020603050405020304" pitchFamily="18" charset="0"/>
              </a:rPr>
              <a:t>Privatization of public sector</a:t>
            </a:r>
          </a:p>
          <a:p>
            <a:r>
              <a:rPr lang="en-US" sz="2400" b="1" i="0" u="none" strike="noStrike" baseline="0" dirty="0">
                <a:latin typeface="Times New Roman" panose="02020603050405020304" pitchFamily="18" charset="0"/>
                <a:cs typeface="Times New Roman" panose="02020603050405020304" pitchFamily="18" charset="0"/>
              </a:rPr>
              <a:t>Encouraging foreign tie-ups.</a:t>
            </a:r>
            <a:endParaRPr lang="en-US" sz="2400" b="1" dirty="0">
              <a:latin typeface="Times New Roman" panose="02020603050405020304" pitchFamily="18" charset="0"/>
              <a:cs typeface="Times New Roman" panose="02020603050405020304" pitchFamily="18" charset="0"/>
            </a:endParaRPr>
          </a:p>
          <a:p>
            <a:r>
              <a:rPr lang="en-US" sz="2400" b="1" i="0" u="none" strike="noStrike" baseline="0" dirty="0">
                <a:latin typeface="Times New Roman" panose="02020603050405020304" pitchFamily="18" charset="0"/>
                <a:cs typeface="Times New Roman" panose="02020603050405020304" pitchFamily="18" charset="0"/>
              </a:rPr>
              <a:t>Liberalized NRI investment policy.</a:t>
            </a:r>
          </a:p>
          <a:p>
            <a:r>
              <a:rPr lang="en-US" sz="2400" b="1" i="0" u="none" strike="noStrike" baseline="0" dirty="0">
                <a:latin typeface="Times New Roman" panose="02020603050405020304" pitchFamily="18" charset="0"/>
                <a:cs typeface="Times New Roman" panose="02020603050405020304" pitchFamily="18" charset="0"/>
              </a:rPr>
              <a:t>Removal of import restrictions</a:t>
            </a:r>
          </a:p>
          <a:p>
            <a:r>
              <a:rPr lang="en-US" sz="2400" b="1" i="0" u="none" strike="noStrike" baseline="0" dirty="0">
                <a:latin typeface="Times New Roman" panose="02020603050405020304" pitchFamily="18" charset="0"/>
                <a:cs typeface="Times New Roman" panose="02020603050405020304" pitchFamily="18" charset="0"/>
              </a:rPr>
              <a:t>Simplification of industrial licensing</a:t>
            </a:r>
          </a:p>
          <a:p>
            <a:r>
              <a:rPr lang="en-US" sz="2400" b="1" i="0" u="none" strike="noStrike" baseline="0" dirty="0">
                <a:latin typeface="Times New Roman" panose="02020603050405020304" pitchFamily="18" charset="0"/>
                <a:cs typeface="Times New Roman" panose="02020603050405020304" pitchFamily="18" charset="0"/>
              </a:rPr>
              <a:t>Liberalization of industrial location</a:t>
            </a:r>
          </a:p>
          <a:p>
            <a:endParaRPr lang="en-US" sz="1700" b="1" i="0" u="none" strike="noStrike" baseline="0" dirty="0">
              <a:latin typeface="TimesNewRomanPS-BoldMT"/>
            </a:endParaRPr>
          </a:p>
          <a:p>
            <a:endParaRPr lang="en-US" sz="1700" dirty="0"/>
          </a:p>
        </p:txBody>
      </p:sp>
    </p:spTree>
    <p:extLst>
      <p:ext uri="{BB962C8B-B14F-4D97-AF65-F5344CB8AC3E}">
        <p14:creationId xmlns:p14="http://schemas.microsoft.com/office/powerpoint/2010/main" val="122463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C3DF8-6C6F-4F0A-B057-AA0592171DD0}"/>
              </a:ext>
            </a:extLst>
          </p:cNvPr>
          <p:cNvSpPr>
            <a:spLocks noGrp="1"/>
          </p:cNvSpPr>
          <p:nvPr>
            <p:ph type="title"/>
          </p:nvPr>
        </p:nvSpPr>
        <p:spPr>
          <a:xfrm>
            <a:off x="3629465" y="764372"/>
            <a:ext cx="7895112" cy="1432289"/>
          </a:xfrm>
        </p:spPr>
        <p:txBody>
          <a:bodyPr>
            <a:normAutofit/>
          </a:bodyPr>
          <a:lstStyle/>
          <a:p>
            <a:r>
              <a:rPr lang="en-US" sz="4400" b="1" i="0" u="none" strike="noStrike" baseline="0" dirty="0">
                <a:latin typeface="ArialUnicodeMS,Bold"/>
              </a:rPr>
              <a:t>Benefits of Economic Liberalization</a:t>
            </a:r>
            <a:endParaRPr lang="en-US" sz="4400" dirty="0"/>
          </a:p>
        </p:txBody>
      </p:sp>
      <p:sp>
        <p:nvSpPr>
          <p:cNvPr id="3" name="Content Placeholder 2">
            <a:extLst>
              <a:ext uri="{FF2B5EF4-FFF2-40B4-BE49-F238E27FC236}">
                <a16:creationId xmlns:a16="http://schemas.microsoft.com/office/drawing/2014/main" id="{368CE731-BA9F-41E5-9CCC-6CB6DEED459C}"/>
              </a:ext>
            </a:extLst>
          </p:cNvPr>
          <p:cNvSpPr>
            <a:spLocks noGrp="1"/>
          </p:cNvSpPr>
          <p:nvPr>
            <p:ph idx="1"/>
          </p:nvPr>
        </p:nvSpPr>
        <p:spPr>
          <a:xfrm>
            <a:off x="4090507" y="2628900"/>
            <a:ext cx="7454077" cy="3589785"/>
          </a:xfrm>
        </p:spPr>
        <p:txBody>
          <a:bodyPr>
            <a:normAutofit/>
          </a:bodyPr>
          <a:lstStyle/>
          <a:p>
            <a:r>
              <a:rPr lang="en-US" sz="2800" b="1" i="0" u="none" strike="noStrike" baseline="0" dirty="0">
                <a:latin typeface="TimesNewRomanPSMT"/>
              </a:rPr>
              <a:t>It has led to increase in foreign collaborations.</a:t>
            </a:r>
          </a:p>
          <a:p>
            <a:r>
              <a:rPr lang="en-US" sz="2800" b="1" i="0" u="none" strike="noStrike" baseline="0" dirty="0">
                <a:latin typeface="TimesNewRomanPSMT"/>
              </a:rPr>
              <a:t>It helps in solving fiscal burden and fiscal crisis.</a:t>
            </a:r>
          </a:p>
          <a:p>
            <a:r>
              <a:rPr lang="en-US" sz="2800" b="1" i="0" u="none" strike="noStrike" baseline="0" dirty="0">
                <a:latin typeface="TimesNewRomanPSMT"/>
              </a:rPr>
              <a:t>Economic liberalization generates better competition</a:t>
            </a:r>
          </a:p>
          <a:p>
            <a:r>
              <a:rPr lang="en-US" sz="2800" b="1" i="0" u="none" strike="noStrike" baseline="0" dirty="0">
                <a:latin typeface="TimesNewRomanPSMT"/>
              </a:rPr>
              <a:t>It encourages free mobility of foreign capital and Foreign Direct Investment (FDI) that helps the economy develop rapidly.</a:t>
            </a:r>
          </a:p>
          <a:p>
            <a:endParaRPr lang="en-US" sz="2000" b="0" i="0" u="none" strike="noStrike" baseline="0" dirty="0">
              <a:latin typeface="TimesNewRomanPSMT"/>
            </a:endParaRPr>
          </a:p>
        </p:txBody>
      </p:sp>
    </p:spTree>
    <p:extLst>
      <p:ext uri="{BB962C8B-B14F-4D97-AF65-F5344CB8AC3E}">
        <p14:creationId xmlns:p14="http://schemas.microsoft.com/office/powerpoint/2010/main" val="1224091183"/>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ECDA1F-977F-40AF-840D-D05BB091D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9FECD2-89B7-4AC3-8D54-9733D60AF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86000"/>
          </a:xfrm>
          <a:prstGeom prst="rect">
            <a:avLst/>
          </a:pr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54C189-4A4C-4899-9585-5281DA208D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F633DB97-FB2F-4477-87A2-37F32F52C01C}"/>
              </a:ext>
            </a:extLst>
          </p:cNvPr>
          <p:cNvSpPr>
            <a:spLocks noGrp="1"/>
          </p:cNvSpPr>
          <p:nvPr>
            <p:ph type="title"/>
          </p:nvPr>
        </p:nvSpPr>
        <p:spPr>
          <a:xfrm>
            <a:off x="2186153" y="764373"/>
            <a:ext cx="9320048" cy="1293028"/>
          </a:xfrm>
        </p:spPr>
        <p:txBody>
          <a:bodyPr>
            <a:normAutofit/>
          </a:bodyPr>
          <a:lstStyle/>
          <a:p>
            <a:r>
              <a:rPr lang="en-US" b="1" i="0" u="none" strike="noStrike" baseline="0">
                <a:solidFill>
                  <a:schemeClr val="bg1"/>
                </a:solidFill>
                <a:latin typeface="ArialUnicodeMS,Bold"/>
              </a:rPr>
              <a:t>Limitations of Economic Liberalization</a:t>
            </a:r>
            <a:endParaRPr lang="en-US">
              <a:solidFill>
                <a:schemeClr val="bg1"/>
              </a:solidFill>
            </a:endParaRPr>
          </a:p>
        </p:txBody>
      </p:sp>
      <p:sp>
        <p:nvSpPr>
          <p:cNvPr id="3" name="Content Placeholder 2">
            <a:extLst>
              <a:ext uri="{FF2B5EF4-FFF2-40B4-BE49-F238E27FC236}">
                <a16:creationId xmlns:a16="http://schemas.microsoft.com/office/drawing/2014/main" id="{475C50BC-F712-4654-B335-A4272D4D5DC2}"/>
              </a:ext>
            </a:extLst>
          </p:cNvPr>
          <p:cNvSpPr>
            <a:spLocks noGrp="1"/>
          </p:cNvSpPr>
          <p:nvPr>
            <p:ph idx="1"/>
          </p:nvPr>
        </p:nvSpPr>
        <p:spPr>
          <a:xfrm>
            <a:off x="685800" y="2743200"/>
            <a:ext cx="10820400" cy="3475485"/>
          </a:xfrm>
        </p:spPr>
        <p:txBody>
          <a:bodyPr>
            <a:normAutofit/>
          </a:bodyPr>
          <a:lstStyle/>
          <a:p>
            <a:r>
              <a:rPr lang="en-US" b="0" i="0" u="none" strike="noStrike" baseline="0" dirty="0">
                <a:latin typeface="TimesNewRomanPSMT"/>
              </a:rPr>
              <a:t>Economic liberalization has been criticized on the ground that it will make us more dependent on foreign collaboration and lead to economic exploitation.</a:t>
            </a:r>
          </a:p>
          <a:p>
            <a:r>
              <a:rPr lang="en-US" b="0" i="0" u="none" strike="noStrike" baseline="0" dirty="0">
                <a:latin typeface="TimesNewRomanPSMT"/>
              </a:rPr>
              <a:t>Economic liberalization is concerned with technological upgradation and computerization thereby increasing unemployment, inequalities of income and poverty.</a:t>
            </a:r>
          </a:p>
          <a:p>
            <a:r>
              <a:rPr lang="en-US" b="0" i="0" u="none" strike="noStrike" baseline="0" dirty="0">
                <a:latin typeface="TimesNewRomanPSMT"/>
              </a:rPr>
              <a:t>Liberalization has also far-reaching effects on socio-cultural fabric of the nation. Along with the foreign goods the Indian culture is getting fast eroded by the materialistic, hedonist western culture.</a:t>
            </a:r>
            <a:endParaRPr lang="en-US" dirty="0"/>
          </a:p>
        </p:txBody>
      </p:sp>
    </p:spTree>
    <p:extLst>
      <p:ext uri="{BB962C8B-B14F-4D97-AF65-F5344CB8AC3E}">
        <p14:creationId xmlns:p14="http://schemas.microsoft.com/office/powerpoint/2010/main" val="809128089"/>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5" name="Picture 134">
            <a:extLst>
              <a:ext uri="{FF2B5EF4-FFF2-40B4-BE49-F238E27FC236}">
                <a16:creationId xmlns:a16="http://schemas.microsoft.com/office/drawing/2014/main" id="{BDFADFB3-3D44-49A8-AE3B-A87C61607F7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37" name="Picture 136">
            <a:extLst>
              <a:ext uri="{FF2B5EF4-FFF2-40B4-BE49-F238E27FC236}">
                <a16:creationId xmlns:a16="http://schemas.microsoft.com/office/drawing/2014/main" id="{BB912AE0-CAD9-4F8F-A2A2-BDF07D4EDD2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useBgFill="1">
        <p:nvSpPr>
          <p:cNvPr id="1031" name="Rectangle 138">
            <a:extLst>
              <a:ext uri="{FF2B5EF4-FFF2-40B4-BE49-F238E27FC236}">
                <a16:creationId xmlns:a16="http://schemas.microsoft.com/office/drawing/2014/main" id="{BD7C2DEF-63C5-495B-BBE5-720E5D12B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140">
            <a:extLst>
              <a:ext uri="{FF2B5EF4-FFF2-40B4-BE49-F238E27FC236}">
                <a16:creationId xmlns:a16="http://schemas.microsoft.com/office/drawing/2014/main" id="{FE21E403-0B61-4473-BE57-AB0F1637967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4B0FF865-A852-4742-B7D4-77E25F05A011}"/>
              </a:ext>
            </a:extLst>
          </p:cNvPr>
          <p:cNvSpPr>
            <a:spLocks noGrp="1"/>
          </p:cNvSpPr>
          <p:nvPr>
            <p:ph type="title"/>
          </p:nvPr>
        </p:nvSpPr>
        <p:spPr>
          <a:xfrm>
            <a:off x="636696" y="643464"/>
            <a:ext cx="3761964" cy="3273061"/>
          </a:xfrm>
          <a:noFill/>
          <a:ln w="19050">
            <a:noFill/>
            <a:prstDash val="dash"/>
          </a:ln>
        </p:spPr>
        <p:txBody>
          <a:bodyPr vert="horz" lIns="91440" tIns="45720" rIns="91440" bIns="45720" rtlCol="0" anchor="b">
            <a:normAutofit/>
          </a:bodyPr>
          <a:lstStyle/>
          <a:p>
            <a:r>
              <a:rPr lang="en-US" sz="3700" b="1" i="0" u="none" strike="noStrike"/>
              <a:t>PRIVATISATION</a:t>
            </a:r>
            <a:endParaRPr lang="en-US" sz="3700"/>
          </a:p>
        </p:txBody>
      </p:sp>
      <p:pic>
        <p:nvPicPr>
          <p:cNvPr id="1026" name="Picture 2" descr="Privatization : These 26 government companies will be privatized revealed  through RTI">
            <a:extLst>
              <a:ext uri="{FF2B5EF4-FFF2-40B4-BE49-F238E27FC236}">
                <a16:creationId xmlns:a16="http://schemas.microsoft.com/office/drawing/2014/main" id="{91CD3100-CAE3-44AF-A688-919B097633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2407" b="12594"/>
          <a:stretch/>
        </p:blipFill>
        <p:spPr bwMode="auto">
          <a:xfrm>
            <a:off x="5046653" y="1761125"/>
            <a:ext cx="6177937" cy="347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5217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748C37F-F131-4D08-AF22-A4F34E2A7D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AE80FFC-2D9B-4FAF-A971-E9F55C8A6DEA}"/>
              </a:ext>
            </a:extLst>
          </p:cNvPr>
          <p:cNvSpPr>
            <a:spLocks noGrp="1"/>
          </p:cNvSpPr>
          <p:nvPr>
            <p:ph idx="1"/>
          </p:nvPr>
        </p:nvSpPr>
        <p:spPr>
          <a:xfrm>
            <a:off x="1739900" y="2427514"/>
            <a:ext cx="9766299" cy="3472543"/>
          </a:xfrm>
        </p:spPr>
        <p:txBody>
          <a:bodyPr>
            <a:normAutofit/>
          </a:bodyPr>
          <a:lstStyle/>
          <a:p>
            <a:r>
              <a:rPr lang="en-US" sz="4000" b="1" i="0" u="none" strike="noStrike" baseline="0" dirty="0">
                <a:latin typeface="TimesNewRomanPSMT"/>
              </a:rPr>
              <a:t>Privatization is the transfer of control of ownership from public sector to private sector in business and nonbusiness activities.</a:t>
            </a:r>
            <a:endParaRPr lang="en-US" sz="4000" b="1" dirty="0"/>
          </a:p>
        </p:txBody>
      </p:sp>
    </p:spTree>
    <p:extLst>
      <p:ext uri="{BB962C8B-B14F-4D97-AF65-F5344CB8AC3E}">
        <p14:creationId xmlns:p14="http://schemas.microsoft.com/office/powerpoint/2010/main" val="55896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ECDA1F-977F-40AF-840D-D05BB091D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9FECD2-89B7-4AC3-8D54-9733D60AF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86000"/>
          </a:xfrm>
          <a:prstGeom prst="rect">
            <a:avLst/>
          </a:pr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54C189-4A4C-4899-9585-5281DA208D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E3DCE60E-B893-4EDF-9EEB-1FF84F127A43}"/>
              </a:ext>
            </a:extLst>
          </p:cNvPr>
          <p:cNvSpPr>
            <a:spLocks noGrp="1"/>
          </p:cNvSpPr>
          <p:nvPr>
            <p:ph type="title"/>
          </p:nvPr>
        </p:nvSpPr>
        <p:spPr>
          <a:xfrm>
            <a:off x="2186153" y="764373"/>
            <a:ext cx="9320048" cy="1293028"/>
          </a:xfrm>
        </p:spPr>
        <p:txBody>
          <a:bodyPr>
            <a:normAutofit/>
          </a:bodyPr>
          <a:lstStyle/>
          <a:p>
            <a:r>
              <a:rPr lang="en-US" b="1" i="0" u="none" strike="noStrike" baseline="0">
                <a:solidFill>
                  <a:schemeClr val="bg1"/>
                </a:solidFill>
                <a:latin typeface="ArialUnicodeMS,Bold"/>
              </a:rPr>
              <a:t>Objectives Benefits or Advantages of Privatization</a:t>
            </a:r>
            <a:endParaRPr lang="en-US">
              <a:solidFill>
                <a:schemeClr val="bg1"/>
              </a:solidFill>
            </a:endParaRPr>
          </a:p>
        </p:txBody>
      </p:sp>
      <p:sp>
        <p:nvSpPr>
          <p:cNvPr id="3" name="Content Placeholder 2">
            <a:extLst>
              <a:ext uri="{FF2B5EF4-FFF2-40B4-BE49-F238E27FC236}">
                <a16:creationId xmlns:a16="http://schemas.microsoft.com/office/drawing/2014/main" id="{BD6A7741-B524-4D8B-8447-4595EEC55FFB}"/>
              </a:ext>
            </a:extLst>
          </p:cNvPr>
          <p:cNvSpPr>
            <a:spLocks noGrp="1"/>
          </p:cNvSpPr>
          <p:nvPr>
            <p:ph idx="1"/>
          </p:nvPr>
        </p:nvSpPr>
        <p:spPr>
          <a:xfrm>
            <a:off x="685800" y="2743200"/>
            <a:ext cx="10820400" cy="3475485"/>
          </a:xfrm>
        </p:spPr>
        <p:txBody>
          <a:bodyPr>
            <a:normAutofit/>
          </a:bodyPr>
          <a:lstStyle/>
          <a:p>
            <a:r>
              <a:rPr lang="en-US" b="1" i="0" u="none" strike="noStrike" baseline="0" dirty="0">
                <a:latin typeface="TimesNewRomanPS-BoldMT"/>
              </a:rPr>
              <a:t>Improvement in performance and efficiency</a:t>
            </a:r>
          </a:p>
          <a:p>
            <a:r>
              <a:rPr lang="en-US" b="1" i="0" u="none" strike="noStrike" baseline="0" dirty="0">
                <a:latin typeface="TimesNewRomanPS-BoldMT"/>
              </a:rPr>
              <a:t>Fixing responsibility is easier</a:t>
            </a:r>
            <a:endParaRPr lang="en-US" b="1" dirty="0">
              <a:latin typeface="TimesNewRomanPS-BoldMT"/>
            </a:endParaRPr>
          </a:p>
          <a:p>
            <a:r>
              <a:rPr lang="en-US" b="1" i="0" u="none" strike="noStrike" baseline="0" dirty="0">
                <a:latin typeface="TimesNewRomanPS-BoldMT"/>
              </a:rPr>
              <a:t>As private sector is subject to capital market disciplin</a:t>
            </a:r>
            <a:r>
              <a:rPr lang="en-US" b="0" i="0" u="none" strike="noStrike" baseline="0" dirty="0">
                <a:latin typeface="TimesNewRomanPSMT"/>
              </a:rPr>
              <a:t>e</a:t>
            </a:r>
          </a:p>
          <a:p>
            <a:r>
              <a:rPr lang="en-US" b="1" i="0" u="none" strike="noStrike" baseline="0" dirty="0">
                <a:latin typeface="TimesNewRomanPS-BoldMT"/>
              </a:rPr>
              <a:t>Political interference is unavoidable in public sector enterprise</a:t>
            </a:r>
            <a:r>
              <a:rPr lang="en-US" dirty="0">
                <a:latin typeface="TimesNewRomanPSMT"/>
              </a:rPr>
              <a:t>.</a:t>
            </a:r>
          </a:p>
          <a:p>
            <a:r>
              <a:rPr lang="en-US" b="1" i="0" u="none" strike="noStrike" baseline="0" dirty="0">
                <a:latin typeface="TimesNewRomanPS-BoldMT"/>
              </a:rPr>
              <a:t>Successful planning</a:t>
            </a:r>
          </a:p>
          <a:p>
            <a:r>
              <a:rPr lang="en-US" b="1" i="0" u="none" strike="noStrike" baseline="0" dirty="0">
                <a:latin typeface="TimesNewRomanPS-BoldMT"/>
              </a:rPr>
              <a:t>Privatization leads to better service to customers</a:t>
            </a:r>
            <a:endParaRPr lang="en-US" b="1" dirty="0">
              <a:latin typeface="TimesNewRomanPS-BoldMT"/>
            </a:endParaRPr>
          </a:p>
          <a:p>
            <a:r>
              <a:rPr lang="en-US" b="1" i="0" u="none" strike="noStrike" baseline="0" dirty="0">
                <a:latin typeface="TimesNewRomanPS-BoldMT"/>
              </a:rPr>
              <a:t>Organizational culture</a:t>
            </a:r>
            <a:endParaRPr lang="en-US" dirty="0"/>
          </a:p>
        </p:txBody>
      </p:sp>
    </p:spTree>
    <p:extLst>
      <p:ext uri="{BB962C8B-B14F-4D97-AF65-F5344CB8AC3E}">
        <p14:creationId xmlns:p14="http://schemas.microsoft.com/office/powerpoint/2010/main" val="37729668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8D1C4-769A-4D6D-BB70-111C4D844424}"/>
              </a:ext>
            </a:extLst>
          </p:cNvPr>
          <p:cNvSpPr>
            <a:spLocks noGrp="1"/>
          </p:cNvSpPr>
          <p:nvPr>
            <p:ph type="title"/>
          </p:nvPr>
        </p:nvSpPr>
        <p:spPr>
          <a:xfrm>
            <a:off x="2895600" y="764373"/>
            <a:ext cx="8610600" cy="1293028"/>
          </a:xfrm>
        </p:spPr>
        <p:txBody>
          <a:bodyPr>
            <a:normAutofit/>
          </a:bodyPr>
          <a:lstStyle/>
          <a:p>
            <a:r>
              <a:rPr lang="en-US" b="1" i="0" u="none" strike="noStrike" baseline="0">
                <a:latin typeface="ArialUnicodeMS,Bold"/>
              </a:rPr>
              <a:t>Criticism/Arguments against Privatization</a:t>
            </a:r>
            <a:endParaRPr lang="en-US"/>
          </a:p>
        </p:txBody>
      </p:sp>
      <p:pic>
        <p:nvPicPr>
          <p:cNvPr id="2050" name="Picture 2" descr="Railways privatisation marketed as 'renovation' and Modi's Leh trip to  combat botched image">
            <a:extLst>
              <a:ext uri="{FF2B5EF4-FFF2-40B4-BE49-F238E27FC236}">
                <a16:creationId xmlns:a16="http://schemas.microsoft.com/office/drawing/2014/main" id="{6A14D669-3995-44BC-AE75-8A4C86A94AB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4" r="296" b="2"/>
          <a:stretch/>
        </p:blipFill>
        <p:spPr bwMode="auto">
          <a:xfrm>
            <a:off x="685800" y="2501159"/>
            <a:ext cx="4521200" cy="3410926"/>
          </a:xfrm>
          <a:prstGeom prst="rect">
            <a:avLst/>
          </a:prstGeom>
          <a:noFill/>
          <a:extLst>
            <a:ext uri="{909E8E84-426E-40DD-AFC4-6F175D3DCCD1}">
              <a14:hiddenFill xmlns:a14="http://schemas.microsoft.com/office/drawing/2010/main">
                <a:solidFill>
                  <a:srgbClr val="FFFFFF"/>
                </a:solidFill>
              </a14:hiddenFill>
            </a:ext>
          </a:extLst>
        </p:spPr>
      </p:pic>
      <p:sp>
        <p:nvSpPr>
          <p:cNvPr id="2054" name="Content Placeholder 2053">
            <a:extLst>
              <a:ext uri="{FF2B5EF4-FFF2-40B4-BE49-F238E27FC236}">
                <a16:creationId xmlns:a16="http://schemas.microsoft.com/office/drawing/2014/main" id="{05BAA3ED-B12D-4EAF-B298-84E4918F9BB3}"/>
              </a:ext>
            </a:extLst>
          </p:cNvPr>
          <p:cNvSpPr>
            <a:spLocks noGrp="1"/>
          </p:cNvSpPr>
          <p:nvPr>
            <p:ph idx="1"/>
          </p:nvPr>
        </p:nvSpPr>
        <p:spPr>
          <a:xfrm>
            <a:off x="5788074" y="3024554"/>
            <a:ext cx="5816600" cy="4024125"/>
          </a:xfrm>
        </p:spPr>
        <p:txBody>
          <a:bodyPr>
            <a:normAutofit/>
          </a:bodyPr>
          <a:lstStyle/>
          <a:p>
            <a:r>
              <a:rPr lang="en-US" sz="2800" b="1" i="0" u="none" strike="noStrike" baseline="0" dirty="0">
                <a:latin typeface="TimesNewRomanPSMT"/>
              </a:rPr>
              <a:t>The question being raised today is, whether privatization is the answer to all problems faced by the public sector.</a:t>
            </a:r>
            <a:endParaRPr lang="en-US" sz="2800" b="1" dirty="0"/>
          </a:p>
        </p:txBody>
      </p:sp>
    </p:spTree>
    <p:extLst>
      <p:ext uri="{BB962C8B-B14F-4D97-AF65-F5344CB8AC3E}">
        <p14:creationId xmlns:p14="http://schemas.microsoft.com/office/powerpoint/2010/main" val="47703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1359D5-CE13-4856-98F7-C18AAAA5296E}"/>
              </a:ext>
            </a:extLst>
          </p:cNvPr>
          <p:cNvSpPr>
            <a:spLocks noGrp="1"/>
          </p:cNvSpPr>
          <p:nvPr>
            <p:ph type="title"/>
          </p:nvPr>
        </p:nvSpPr>
        <p:spPr>
          <a:xfrm>
            <a:off x="581192" y="1124999"/>
            <a:ext cx="4076149" cy="4608003"/>
          </a:xfrm>
        </p:spPr>
        <p:txBody>
          <a:bodyPr vert="horz" lIns="91440" tIns="45720" rIns="91440" bIns="45720" rtlCol="0" anchor="ctr">
            <a:normAutofit/>
          </a:bodyPr>
          <a:lstStyle/>
          <a:p>
            <a:r>
              <a:rPr lang="en-US" sz="4000" b="0" kern="1200" cap="all" dirty="0">
                <a:solidFill>
                  <a:schemeClr val="accent1"/>
                </a:solidFill>
                <a:latin typeface="+mj-lt"/>
                <a:ea typeface="+mj-ea"/>
                <a:cs typeface="+mj-cs"/>
              </a:rPr>
              <a:t>UNIT I</a:t>
            </a:r>
          </a:p>
        </p:txBody>
      </p:sp>
      <p:sp>
        <p:nvSpPr>
          <p:cNvPr id="6" name="Content Placeholder 5">
            <a:extLst>
              <a:ext uri="{FF2B5EF4-FFF2-40B4-BE49-F238E27FC236}">
                <a16:creationId xmlns:a16="http://schemas.microsoft.com/office/drawing/2014/main" id="{097A5523-646B-475A-B85B-CAEAE4F97A72}"/>
              </a:ext>
            </a:extLst>
          </p:cNvPr>
          <p:cNvSpPr>
            <a:spLocks noGrp="1"/>
          </p:cNvSpPr>
          <p:nvPr>
            <p:ph idx="1"/>
          </p:nvPr>
        </p:nvSpPr>
        <p:spPr>
          <a:xfrm>
            <a:off x="5117586" y="1124998"/>
            <a:ext cx="6143248" cy="4608003"/>
          </a:xfrm>
        </p:spPr>
        <p:txBody>
          <a:bodyPr vert="horz" lIns="91440" tIns="45720" rIns="91440" bIns="45720" rtlCol="0" anchor="ctr">
            <a:normAutofit/>
          </a:bodyPr>
          <a:lstStyle/>
          <a:p>
            <a:pPr>
              <a:lnSpc>
                <a:spcPct val="100000"/>
              </a:lnSpc>
            </a:pPr>
            <a:r>
              <a:rPr lang="en-US" sz="1600" b="0" i="0" u="none" strike="noStrike" baseline="0"/>
              <a:t>Liberalization</a:t>
            </a:r>
          </a:p>
          <a:p>
            <a:pPr>
              <a:lnSpc>
                <a:spcPct val="100000"/>
              </a:lnSpc>
            </a:pPr>
            <a:r>
              <a:rPr lang="en-US" sz="1600" b="0" i="0" u="none" strike="noStrike" baseline="0"/>
              <a:t>Concept, Benefits and Limitation</a:t>
            </a:r>
          </a:p>
          <a:p>
            <a:pPr>
              <a:lnSpc>
                <a:spcPct val="100000"/>
              </a:lnSpc>
            </a:pPr>
            <a:r>
              <a:rPr lang="en-US" sz="1600" b="0" i="0" u="none" strike="noStrike" baseline="0"/>
              <a:t>1.2 Privatization</a:t>
            </a:r>
          </a:p>
          <a:p>
            <a:pPr>
              <a:lnSpc>
                <a:spcPct val="100000"/>
              </a:lnSpc>
            </a:pPr>
            <a:r>
              <a:rPr lang="en-US" sz="1600" b="0" i="0" u="none" strike="noStrike" baseline="0"/>
              <a:t>Objectives, Advantages and Criticism</a:t>
            </a:r>
          </a:p>
          <a:p>
            <a:pPr>
              <a:lnSpc>
                <a:spcPct val="100000"/>
              </a:lnSpc>
            </a:pPr>
            <a:r>
              <a:rPr lang="en-US" sz="1600" b="0" i="0" u="none" strike="noStrike" baseline="0"/>
              <a:t>1.3 Globalization</a:t>
            </a:r>
          </a:p>
          <a:p>
            <a:pPr>
              <a:lnSpc>
                <a:spcPct val="100000"/>
              </a:lnSpc>
            </a:pPr>
            <a:r>
              <a:rPr lang="en-US" sz="1600" b="0" i="0" u="none" strike="noStrike" baseline="0"/>
              <a:t>Features, Impact-Positive and Negative</a:t>
            </a:r>
          </a:p>
          <a:p>
            <a:pPr>
              <a:lnSpc>
                <a:spcPct val="100000"/>
              </a:lnSpc>
            </a:pPr>
            <a:r>
              <a:rPr lang="en-US" sz="1600" b="0" i="0" u="none" strike="noStrike" baseline="0"/>
              <a:t>1.4 Information Technology and Communication (ITC)</a:t>
            </a:r>
          </a:p>
          <a:p>
            <a:pPr>
              <a:lnSpc>
                <a:spcPct val="100000"/>
              </a:lnSpc>
            </a:pPr>
            <a:r>
              <a:rPr lang="en-US" sz="1600" b="0" i="0" u="none" strike="noStrike" baseline="0"/>
              <a:t>Growth and Its Impact-Positive and Negative</a:t>
            </a:r>
          </a:p>
          <a:p>
            <a:pPr>
              <a:lnSpc>
                <a:spcPct val="100000"/>
              </a:lnSpc>
            </a:pPr>
            <a:r>
              <a:rPr lang="en-US" sz="1600" b="0" i="0" u="none" strike="noStrike" baseline="0"/>
              <a:t>1.5 Globalization-Industry and Employment</a:t>
            </a:r>
          </a:p>
          <a:p>
            <a:pPr>
              <a:lnSpc>
                <a:spcPct val="100000"/>
              </a:lnSpc>
            </a:pPr>
            <a:r>
              <a:rPr lang="en-US" sz="1600" b="0" i="0" u="none" strike="noStrike" baseline="0"/>
              <a:t>1.6 Globalization and Migration-Causes and Effects.</a:t>
            </a:r>
          </a:p>
          <a:p>
            <a:pPr>
              <a:lnSpc>
                <a:spcPct val="100000"/>
              </a:lnSpc>
            </a:pPr>
            <a:r>
              <a:rPr lang="en-US" sz="1600" b="0" i="0" u="none" strike="noStrike" baseline="0"/>
              <a:t>1.7 Changes in Agrarian Sector due to Globalization</a:t>
            </a:r>
          </a:p>
          <a:p>
            <a:pPr>
              <a:lnSpc>
                <a:spcPct val="100000"/>
              </a:lnSpc>
            </a:pPr>
            <a:r>
              <a:rPr lang="en-US" sz="1600" b="0" i="0" u="none" strike="noStrike" baseline="0"/>
              <a:t>1.8 Corporate Farming and Farmers Suicide</a:t>
            </a:r>
            <a:endParaRPr lang="en-US" sz="1600"/>
          </a:p>
        </p:txBody>
      </p:sp>
    </p:spTree>
    <p:extLst>
      <p:ext uri="{BB962C8B-B14F-4D97-AF65-F5344CB8AC3E}">
        <p14:creationId xmlns:p14="http://schemas.microsoft.com/office/powerpoint/2010/main" val="87549974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6184FA60-56E6-4C39-B1D1-F8DA36DE1F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D0F00DA-2140-4908-B022-4783D0C148DE}"/>
              </a:ext>
            </a:extLst>
          </p:cNvPr>
          <p:cNvSpPr>
            <a:spLocks noGrp="1"/>
          </p:cNvSpPr>
          <p:nvPr>
            <p:ph idx="1"/>
          </p:nvPr>
        </p:nvSpPr>
        <p:spPr>
          <a:xfrm>
            <a:off x="556592" y="436098"/>
            <a:ext cx="11105526" cy="6083971"/>
          </a:xfrm>
        </p:spPr>
        <p:txBody>
          <a:bodyPr anchor="ctr">
            <a:noAutofit/>
          </a:bodyPr>
          <a:lstStyle/>
          <a:p>
            <a:r>
              <a:rPr lang="en-US" sz="2400" b="1" i="0" u="none" strike="noStrike" baseline="0" dirty="0">
                <a:latin typeface="TimesNewRomanPS-BoldMT"/>
              </a:rPr>
              <a:t>1. Social justice: </a:t>
            </a:r>
            <a:r>
              <a:rPr lang="en-US" sz="2400" b="0" i="0" u="none" strike="noStrike" baseline="0" dirty="0">
                <a:latin typeface="TimesNewRomanPSMT"/>
              </a:rPr>
              <a:t>private sector cannot ensure material progress of every section in society nor ensure social justice. There is fear of increase in income inequalities, which is harmful to developing economies.</a:t>
            </a:r>
          </a:p>
          <a:p>
            <a:r>
              <a:rPr lang="en-US" sz="2400" b="1" i="0" u="none" strike="noStrike" baseline="0" dirty="0">
                <a:latin typeface="TimesNewRomanPS-BoldMT"/>
              </a:rPr>
              <a:t>2. Standard of living: </a:t>
            </a:r>
            <a:r>
              <a:rPr lang="en-US" sz="2400" b="0" i="0" u="none" strike="noStrike" baseline="0" dirty="0">
                <a:latin typeface="TimesNewRomanPSMT"/>
              </a:rPr>
              <a:t>change of ownership from public to private sector does not ensure higher income and better standard of living of employees.</a:t>
            </a:r>
          </a:p>
          <a:p>
            <a:r>
              <a:rPr lang="en-US" sz="2400" b="1" i="0" u="none" strike="noStrike" baseline="0" dirty="0">
                <a:latin typeface="TimesNewRomanPS-BoldMT"/>
              </a:rPr>
              <a:t>3. Private sector in India has displayed poor performance, </a:t>
            </a:r>
            <a:r>
              <a:rPr lang="en-US" sz="2400" b="0" i="0" u="none" strike="noStrike" baseline="0" dirty="0">
                <a:latin typeface="TimesNewRomanPSMT"/>
              </a:rPr>
              <a:t>as they rely on government incentives.</a:t>
            </a:r>
          </a:p>
          <a:p>
            <a:r>
              <a:rPr lang="en-US" sz="2400" b="1" i="0" u="none" strike="noStrike" baseline="0" dirty="0">
                <a:latin typeface="TimesNewRomanPS-BoldMT"/>
              </a:rPr>
              <a:t>4. Privatization has introduced the element of monopoly</a:t>
            </a:r>
            <a:r>
              <a:rPr lang="en-US" sz="2400" b="0" i="0" u="none" strike="noStrike" baseline="0" dirty="0">
                <a:latin typeface="TimesNewRomanPSMT"/>
              </a:rPr>
              <a:t>, leading to concentration of economic power.</a:t>
            </a:r>
          </a:p>
          <a:p>
            <a:r>
              <a:rPr lang="en-US" sz="2400" b="1" i="0" u="none" strike="noStrike" baseline="0" dirty="0">
                <a:latin typeface="TimesNewRomanPS-BoldMT"/>
              </a:rPr>
              <a:t>5. Private sector enterprise keeps away from infrastructure development</a:t>
            </a:r>
            <a:r>
              <a:rPr lang="en-US" sz="2400" b="0" i="0" u="none" strike="noStrike" baseline="0" dirty="0">
                <a:latin typeface="TimesNewRomanPSMT"/>
              </a:rPr>
              <a:t>, which is important for social and economic progress. So the economic development is bound to suffer in the long run.</a:t>
            </a:r>
          </a:p>
          <a:p>
            <a:r>
              <a:rPr lang="en-US" sz="2400" b="1" i="0" u="none" strike="noStrike" baseline="0" dirty="0">
                <a:latin typeface="TimesNewRomanPS-BoldMT"/>
              </a:rPr>
              <a:t>6. The private sector has been performing under a regulated and protected environment. </a:t>
            </a:r>
            <a:r>
              <a:rPr lang="en-US" sz="2400" b="0" i="0" u="none" strike="noStrike" baseline="0" dirty="0">
                <a:latin typeface="TimesNewRomanPSMT"/>
              </a:rPr>
              <a:t>They have relied on fiscal incentives and protected from foreign competition by the government.</a:t>
            </a:r>
            <a:endParaRPr lang="en-US" sz="2400" dirty="0"/>
          </a:p>
        </p:txBody>
      </p:sp>
      <p:pic>
        <p:nvPicPr>
          <p:cNvPr id="19" name="Picture 18">
            <a:extLst>
              <a:ext uri="{FF2B5EF4-FFF2-40B4-BE49-F238E27FC236}">
                <a16:creationId xmlns:a16="http://schemas.microsoft.com/office/drawing/2014/main" id="{287356FD-82C7-4E0B-9494-355CAE397DA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alphaModFix amt="75000"/>
            <a:extLst>
              <a:ext uri="{28A0092B-C50C-407E-A947-70E740481C1C}">
                <a14:useLocalDpi xmlns:a14="http://schemas.microsoft.com/office/drawing/2010/main" val="0"/>
              </a:ext>
            </a:extLst>
          </a:blip>
          <a:srcRect r="62946" b="15805"/>
          <a:stretch/>
        </p:blipFill>
        <p:spPr>
          <a:xfrm rot="5400000" flipH="1" flipV="1">
            <a:off x="8887991" y="3553991"/>
            <a:ext cx="4517571" cy="2090448"/>
          </a:xfrm>
          <a:prstGeom prst="rect">
            <a:avLst/>
          </a:prstGeom>
          <a:noFill/>
        </p:spPr>
      </p:pic>
    </p:spTree>
    <p:extLst>
      <p:ext uri="{BB962C8B-B14F-4D97-AF65-F5344CB8AC3E}">
        <p14:creationId xmlns:p14="http://schemas.microsoft.com/office/powerpoint/2010/main" val="55027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9" name="Picture 191">
            <a:extLst>
              <a:ext uri="{FF2B5EF4-FFF2-40B4-BE49-F238E27FC236}">
                <a16:creationId xmlns:a16="http://schemas.microsoft.com/office/drawing/2014/main" id="{CFD580F5-E7BF-4C1D-BEFD-4A4601EBA8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3080" name="Picture 192">
            <a:extLst>
              <a:ext uri="{FF2B5EF4-FFF2-40B4-BE49-F238E27FC236}">
                <a16:creationId xmlns:a16="http://schemas.microsoft.com/office/drawing/2014/main" id="{F0F06750-78FE-4472-8DA5-14CF3336F81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194" name="Rectangle 193">
            <a:extLst>
              <a:ext uri="{FF2B5EF4-FFF2-40B4-BE49-F238E27FC236}">
                <a16:creationId xmlns:a16="http://schemas.microsoft.com/office/drawing/2014/main" id="{077D6507-8E8D-40E1-A7B9-63012EF949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Some thoughts about COVID-19 and globalization - Modern Diplomacy">
            <a:extLst>
              <a:ext uri="{FF2B5EF4-FFF2-40B4-BE49-F238E27FC236}">
                <a16:creationId xmlns:a16="http://schemas.microsoft.com/office/drawing/2014/main" id="{F7DED427-5A81-4B76-946F-0C95EF6197FB}"/>
              </a:ext>
            </a:extLst>
          </p:cNvPr>
          <p:cNvPicPr>
            <a:picLocks noChangeAspect="1" noChangeArrowheads="1"/>
          </p:cNvPicPr>
          <p:nvPr/>
        </p:nvPicPr>
        <p:blipFill rotWithShape="1">
          <a:blip r:embed="rId4">
            <a:alphaModFix amt="40000"/>
            <a:extLst>
              <a:ext uri="{28A0092B-C50C-407E-A947-70E740481C1C}">
                <a14:useLocalDpi xmlns:a14="http://schemas.microsoft.com/office/drawing/2010/main" val="0"/>
              </a:ext>
            </a:extLst>
          </a:blip>
          <a:srcRect t="702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971351C-2EDF-4514-BEED-A77D84922695}"/>
              </a:ext>
            </a:extLst>
          </p:cNvPr>
          <p:cNvSpPr>
            <a:spLocks noGrp="1"/>
          </p:cNvSpPr>
          <p:nvPr>
            <p:ph type="title"/>
          </p:nvPr>
        </p:nvSpPr>
        <p:spPr>
          <a:xfrm>
            <a:off x="1371600" y="3014139"/>
            <a:ext cx="9448800" cy="1825096"/>
          </a:xfrm>
        </p:spPr>
        <p:txBody>
          <a:bodyPr vert="horz" lIns="91440" tIns="45720" rIns="91440" bIns="45720" rtlCol="0" anchor="b">
            <a:normAutofit/>
          </a:bodyPr>
          <a:lstStyle/>
          <a:p>
            <a:pPr algn="l"/>
            <a:r>
              <a:rPr lang="en-US" sz="6000"/>
              <a:t>globalization</a:t>
            </a:r>
          </a:p>
        </p:txBody>
      </p:sp>
    </p:spTree>
    <p:extLst>
      <p:ext uri="{BB962C8B-B14F-4D97-AF65-F5344CB8AC3E}">
        <p14:creationId xmlns:p14="http://schemas.microsoft.com/office/powerpoint/2010/main" val="2810177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ECDA1F-977F-40AF-840D-D05BB091D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9FECD2-89B7-4AC3-8D54-9733D60AF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86000"/>
          </a:xfrm>
          <a:prstGeom prst="rect">
            <a:avLst/>
          </a:pr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54C189-4A4C-4899-9585-5281DA208D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3" name="Content Placeholder 2">
            <a:extLst>
              <a:ext uri="{FF2B5EF4-FFF2-40B4-BE49-F238E27FC236}">
                <a16:creationId xmlns:a16="http://schemas.microsoft.com/office/drawing/2014/main" id="{BE98B28F-9B65-41CC-8D31-DAF7D8A1D5CF}"/>
              </a:ext>
            </a:extLst>
          </p:cNvPr>
          <p:cNvSpPr>
            <a:spLocks noGrp="1"/>
          </p:cNvSpPr>
          <p:nvPr>
            <p:ph idx="1"/>
          </p:nvPr>
        </p:nvSpPr>
        <p:spPr>
          <a:xfrm>
            <a:off x="685800" y="2743200"/>
            <a:ext cx="10820400" cy="3475485"/>
          </a:xfrm>
        </p:spPr>
        <p:txBody>
          <a:bodyPr>
            <a:noAutofit/>
          </a:bodyPr>
          <a:lstStyle/>
          <a:p>
            <a:r>
              <a:rPr lang="en-US" sz="2400" b="1" i="0" u="none" strike="noStrike" baseline="0" dirty="0">
                <a:latin typeface="TimesNewRomanPSMT"/>
              </a:rPr>
              <a:t>Globalization means integrating the national economy with world economy. </a:t>
            </a:r>
          </a:p>
          <a:p>
            <a:r>
              <a:rPr lang="en-US" sz="2400" b="1" i="0" u="none" strike="noStrike" baseline="0" dirty="0">
                <a:latin typeface="TimesNewRomanPSMT"/>
              </a:rPr>
              <a:t>It is the concept that underlines the growth of connections between the people on a worldwide scale. </a:t>
            </a:r>
          </a:p>
          <a:p>
            <a:r>
              <a:rPr lang="en-US" sz="2400" b="1" i="0" u="none" strike="noStrike" baseline="0" dirty="0">
                <a:latin typeface="TimesNewRomanPSMT"/>
              </a:rPr>
              <a:t>It is simply the expansion of economic activities across political boundaries of nation-states. </a:t>
            </a:r>
          </a:p>
          <a:p>
            <a:r>
              <a:rPr lang="en-US" sz="2400" b="1" i="0" u="none" strike="noStrike" baseline="0" dirty="0">
                <a:latin typeface="TimesNewRomanPSMT"/>
              </a:rPr>
              <a:t>It</a:t>
            </a:r>
            <a:r>
              <a:rPr lang="en-US" sz="2400" b="1" dirty="0">
                <a:latin typeface="TimesNewRomanPSMT"/>
              </a:rPr>
              <a:t> </a:t>
            </a:r>
            <a:r>
              <a:rPr lang="en-US" sz="2400" b="1" i="0" u="none" strike="noStrike" baseline="0" dirty="0">
                <a:latin typeface="TimesNewRomanPSMT"/>
              </a:rPr>
              <a:t>implies free flow of goods and services, capital, technology and </a:t>
            </a:r>
            <a:r>
              <a:rPr lang="en-US" sz="2400" b="1" i="0" u="none" strike="noStrike" baseline="0" dirty="0" err="1">
                <a:latin typeface="TimesNewRomanPSMT"/>
              </a:rPr>
              <a:t>labour</a:t>
            </a:r>
            <a:r>
              <a:rPr lang="en-US" sz="2400" b="1" dirty="0">
                <a:latin typeface="TimesNewRomanPSMT"/>
              </a:rPr>
              <a:t> </a:t>
            </a:r>
            <a:r>
              <a:rPr lang="en-US" sz="2400" b="1" i="0" u="none" strike="noStrike" baseline="0" dirty="0">
                <a:latin typeface="TimesNewRomanPSMT"/>
              </a:rPr>
              <a:t>across national boundaries. </a:t>
            </a:r>
          </a:p>
          <a:p>
            <a:r>
              <a:rPr lang="en-US" sz="2400" b="1" i="0" u="none" strike="noStrike" baseline="0" dirty="0">
                <a:latin typeface="TimesNewRomanPSMT"/>
              </a:rPr>
              <a:t>The main purpose of globalization is to exploit the global opportunities for local growth.</a:t>
            </a:r>
            <a:endParaRPr lang="en-US" sz="2400" b="1" dirty="0"/>
          </a:p>
        </p:txBody>
      </p:sp>
    </p:spTree>
    <p:extLst>
      <p:ext uri="{BB962C8B-B14F-4D97-AF65-F5344CB8AC3E}">
        <p14:creationId xmlns:p14="http://schemas.microsoft.com/office/powerpoint/2010/main" val="285450278"/>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887CB2-7F48-4887-8D3A-52D501B4FC94}"/>
              </a:ext>
            </a:extLst>
          </p:cNvPr>
          <p:cNvSpPr>
            <a:spLocks noGrp="1"/>
          </p:cNvSpPr>
          <p:nvPr>
            <p:ph idx="1"/>
          </p:nvPr>
        </p:nvSpPr>
        <p:spPr>
          <a:xfrm>
            <a:off x="685800" y="940904"/>
            <a:ext cx="10820400" cy="5277781"/>
          </a:xfrm>
        </p:spPr>
        <p:txBody>
          <a:bodyPr>
            <a:normAutofit/>
          </a:bodyPr>
          <a:lstStyle/>
          <a:p>
            <a:pPr algn="l"/>
            <a:r>
              <a:rPr lang="en-US" sz="3200" b="1" i="0" u="none" strike="noStrike" baseline="0" dirty="0">
                <a:latin typeface="TimesNewRomanPSMT"/>
              </a:rPr>
              <a:t>1. Greater international movement of commodities. I.e., increase in international trade at faster rate.</a:t>
            </a:r>
          </a:p>
          <a:p>
            <a:pPr algn="l"/>
            <a:r>
              <a:rPr lang="en-US" sz="3200" b="1" i="0" u="none" strike="noStrike" baseline="0" dirty="0">
                <a:latin typeface="TimesNewRomanPSMT"/>
              </a:rPr>
              <a:t>2. Increase in international flow of capital including foreign direct investment (FDI)</a:t>
            </a:r>
          </a:p>
          <a:p>
            <a:pPr algn="l"/>
            <a:r>
              <a:rPr lang="en-US" sz="3200" b="1" i="0" u="none" strike="noStrike" baseline="0" dirty="0">
                <a:latin typeface="TimesNewRomanPSMT"/>
              </a:rPr>
              <a:t>3. Greater transborder data flow, using technology such as Internet, telephones etc.</a:t>
            </a:r>
          </a:p>
          <a:p>
            <a:pPr algn="l"/>
            <a:r>
              <a:rPr lang="en-US" sz="3200" b="1" i="0" u="none" strike="noStrike" baseline="0" dirty="0">
                <a:latin typeface="TimesNewRomanPSMT"/>
              </a:rPr>
              <a:t>4. Greater international cultural exchange. </a:t>
            </a:r>
            <a:r>
              <a:rPr lang="en-US" sz="3200" b="1" i="0" u="none" strike="noStrike" baseline="0" dirty="0" err="1">
                <a:latin typeface="TimesNewRomanPSMT"/>
              </a:rPr>
              <a:t>Eg</a:t>
            </a:r>
            <a:r>
              <a:rPr lang="en-US" sz="3200" b="1" i="0" u="none" strike="noStrike" baseline="0" dirty="0">
                <a:latin typeface="TimesNewRomanPSMT"/>
              </a:rPr>
              <a:t> through export of Hollywood and Bollywood movies.</a:t>
            </a:r>
          </a:p>
          <a:p>
            <a:pPr algn="l"/>
            <a:r>
              <a:rPr lang="en-US" sz="3200" b="1" i="0" u="none" strike="noStrike" baseline="0" dirty="0">
                <a:latin typeface="TimesNewRomanPSMT"/>
              </a:rPr>
              <a:t>5. Greater international travel and tourism.</a:t>
            </a:r>
            <a:endParaRPr lang="en-US" sz="3200" b="1" dirty="0"/>
          </a:p>
        </p:txBody>
      </p:sp>
    </p:spTree>
    <p:extLst>
      <p:ext uri="{BB962C8B-B14F-4D97-AF65-F5344CB8AC3E}">
        <p14:creationId xmlns:p14="http://schemas.microsoft.com/office/powerpoint/2010/main" val="412728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0A97B-7391-47B0-96BA-2FE4E9A846BA}"/>
              </a:ext>
            </a:extLst>
          </p:cNvPr>
          <p:cNvSpPr>
            <a:spLocks noGrp="1"/>
          </p:cNvSpPr>
          <p:nvPr>
            <p:ph type="title"/>
          </p:nvPr>
        </p:nvSpPr>
        <p:spPr>
          <a:xfrm>
            <a:off x="4673600" y="764373"/>
            <a:ext cx="6832600" cy="1293028"/>
          </a:xfrm>
        </p:spPr>
        <p:txBody>
          <a:bodyPr>
            <a:normAutofit/>
          </a:bodyPr>
          <a:lstStyle/>
          <a:p>
            <a:r>
              <a:rPr lang="en-US" sz="3700" b="1"/>
              <a:t>Features/Characteristics of Globalization</a:t>
            </a:r>
            <a:endParaRPr lang="en-US" sz="3700"/>
          </a:p>
        </p:txBody>
      </p:sp>
      <p:pic>
        <p:nvPicPr>
          <p:cNvPr id="4098" name="Picture 2" descr="The Benefits of Globalization: Trade &amp; Migration – Difficult Run">
            <a:extLst>
              <a:ext uri="{FF2B5EF4-FFF2-40B4-BE49-F238E27FC236}">
                <a16:creationId xmlns:a16="http://schemas.microsoft.com/office/drawing/2014/main" id="{5904FA1E-D2D5-4D31-A623-63EC4C08F1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0705" y="2091200"/>
            <a:ext cx="3644962" cy="295068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8B1650E-914F-4D1D-922A-5E0A8EB9A23B}"/>
              </a:ext>
            </a:extLst>
          </p:cNvPr>
          <p:cNvSpPr>
            <a:spLocks noGrp="1"/>
          </p:cNvSpPr>
          <p:nvPr>
            <p:ph idx="1"/>
          </p:nvPr>
        </p:nvSpPr>
        <p:spPr>
          <a:xfrm>
            <a:off x="4673600" y="2194560"/>
            <a:ext cx="6832600" cy="4024125"/>
          </a:xfrm>
        </p:spPr>
        <p:txBody>
          <a:bodyPr>
            <a:normAutofit/>
          </a:bodyPr>
          <a:lstStyle/>
          <a:p>
            <a:r>
              <a:rPr lang="en-US">
                <a:latin typeface="Times New Roman" panose="02020603050405020304" pitchFamily="18" charset="0"/>
                <a:cs typeface="Times New Roman" panose="02020603050405020304" pitchFamily="18" charset="0"/>
              </a:rPr>
              <a:t>In global business, production and marketing operations are conducted on large scale to meet the needs of global market.</a:t>
            </a:r>
          </a:p>
          <a:p>
            <a:r>
              <a:rPr lang="en-US">
                <a:latin typeface="Times New Roman" panose="02020603050405020304" pitchFamily="18" charset="0"/>
                <a:cs typeface="Times New Roman" panose="02020603050405020304" pitchFamily="18" charset="0"/>
              </a:rPr>
              <a:t>Various policies encouraging globalization and due to technological developments of past few decades, all this has led to increase in cross border trade, investment and migration.</a:t>
            </a:r>
          </a:p>
          <a:p>
            <a:r>
              <a:rPr lang="en-US">
                <a:latin typeface="Times New Roman" panose="02020603050405020304" pitchFamily="18" charset="0"/>
                <a:cs typeface="Times New Roman" panose="02020603050405020304" pitchFamily="18" charset="0"/>
              </a:rPr>
              <a:t>Domestic production has increased and has led to new opportunities for international trade and investment. Government has also negotiated reductions in barriers to commerce and has established international agreements to promote trade in goods, services and investments.</a:t>
            </a:r>
          </a:p>
        </p:txBody>
      </p:sp>
    </p:spTree>
    <p:extLst>
      <p:ext uri="{BB962C8B-B14F-4D97-AF65-F5344CB8AC3E}">
        <p14:creationId xmlns:p14="http://schemas.microsoft.com/office/powerpoint/2010/main" val="1253857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Globalization, Technology and Media. – littleusgoneglobal?">
            <a:extLst>
              <a:ext uri="{FF2B5EF4-FFF2-40B4-BE49-F238E27FC236}">
                <a16:creationId xmlns:a16="http://schemas.microsoft.com/office/drawing/2014/main" id="{6A90752A-148D-4915-8EC2-83B97C362A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1632" b="-1"/>
          <a:stretch/>
        </p:blipFill>
        <p:spPr bwMode="auto">
          <a:xfrm>
            <a:off x="685800" y="2501159"/>
            <a:ext cx="4521200" cy="341092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DE41D6E-FFA7-45DD-B01C-1F7D63E2B245}"/>
              </a:ext>
            </a:extLst>
          </p:cNvPr>
          <p:cNvSpPr>
            <a:spLocks noGrp="1"/>
          </p:cNvSpPr>
          <p:nvPr>
            <p:ph idx="1"/>
          </p:nvPr>
        </p:nvSpPr>
        <p:spPr>
          <a:xfrm>
            <a:off x="5689600" y="2194560"/>
            <a:ext cx="5816600" cy="4024125"/>
          </a:xfrm>
        </p:spPr>
        <p:txBody>
          <a:bodyPr>
            <a:normAutofit/>
          </a:bodyPr>
          <a:lstStyle/>
          <a:p>
            <a:r>
              <a:rPr lang="en-US" b="1" i="0" u="none" strike="noStrike" baseline="0" dirty="0">
                <a:latin typeface="TimesNewRomanPSMT"/>
              </a:rPr>
              <a:t>Globalization is made possible due to technology. </a:t>
            </a:r>
            <a:r>
              <a:rPr lang="en-US" b="1" dirty="0">
                <a:latin typeface="TimesNewRomanPSMT"/>
              </a:rPr>
              <a:t>i</a:t>
            </a:r>
            <a:r>
              <a:rPr lang="en-US" b="1" i="0" u="none" strike="noStrike" baseline="0" dirty="0">
                <a:latin typeface="TimesNewRomanPSMT"/>
              </a:rPr>
              <a:t>.e. due to advance in information technology, economic life has transformed.</a:t>
            </a:r>
          </a:p>
          <a:p>
            <a:r>
              <a:rPr lang="en-US" b="1" i="0" u="none" strike="noStrike" baseline="0" dirty="0">
                <a:latin typeface="TimesNewRomanPSMT"/>
              </a:rPr>
              <a:t>Globalization has led to establishment of multinational (MNC) and transnational companies. MNCS are large parent corporation, which operates in different countries through its branches. These branches of MNCS conduct business activities independently, but with policy decision taken by head office.</a:t>
            </a:r>
            <a:endParaRPr lang="en-US" b="1" dirty="0"/>
          </a:p>
        </p:txBody>
      </p:sp>
    </p:spTree>
    <p:extLst>
      <p:ext uri="{BB962C8B-B14F-4D97-AF65-F5344CB8AC3E}">
        <p14:creationId xmlns:p14="http://schemas.microsoft.com/office/powerpoint/2010/main" val="135765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12E64-929A-4C4E-A435-B2696EE59576}"/>
              </a:ext>
            </a:extLst>
          </p:cNvPr>
          <p:cNvSpPr>
            <a:spLocks noGrp="1"/>
          </p:cNvSpPr>
          <p:nvPr>
            <p:ph type="title"/>
          </p:nvPr>
        </p:nvSpPr>
        <p:spPr>
          <a:xfrm>
            <a:off x="2895600" y="764373"/>
            <a:ext cx="8610600" cy="1293028"/>
          </a:xfrm>
        </p:spPr>
        <p:txBody>
          <a:bodyPr>
            <a:normAutofit/>
          </a:bodyPr>
          <a:lstStyle/>
          <a:p>
            <a:r>
              <a:rPr lang="en-US" b="1"/>
              <a:t>Positive Impact of Globalization</a:t>
            </a:r>
            <a:endParaRPr lang="en-US" dirty="0"/>
          </a:p>
        </p:txBody>
      </p:sp>
      <p:sp>
        <p:nvSpPr>
          <p:cNvPr id="3" name="Content Placeholder 2">
            <a:extLst>
              <a:ext uri="{FF2B5EF4-FFF2-40B4-BE49-F238E27FC236}">
                <a16:creationId xmlns:a16="http://schemas.microsoft.com/office/drawing/2014/main" id="{D9C23CA4-5E5F-423F-80A9-AD9BF4CDFE77}"/>
              </a:ext>
            </a:extLst>
          </p:cNvPr>
          <p:cNvSpPr>
            <a:spLocks noGrp="1"/>
          </p:cNvSpPr>
          <p:nvPr>
            <p:ph idx="1"/>
          </p:nvPr>
        </p:nvSpPr>
        <p:spPr>
          <a:xfrm>
            <a:off x="677333" y="2194560"/>
            <a:ext cx="5816600" cy="4024125"/>
          </a:xfrm>
        </p:spPr>
        <p:txBody>
          <a:bodyPr>
            <a:normAutofit/>
          </a:bodyPr>
          <a:lstStyle/>
          <a:p>
            <a:r>
              <a:rPr lang="en-US" sz="1900" dirty="0"/>
              <a:t>Import of quality goods, which has improved the standard of living, and consequently led to good competition within the domestic industry.</a:t>
            </a:r>
          </a:p>
          <a:p>
            <a:r>
              <a:rPr lang="en-US" sz="1900" dirty="0"/>
              <a:t>More foreign capital and has resulted in up gradation of technology in Indian companies.</a:t>
            </a:r>
          </a:p>
          <a:p>
            <a:r>
              <a:rPr lang="en-US" sz="1900" dirty="0"/>
              <a:t>Globalization facilitates transfer of capital from one country to other due to free convertibility.</a:t>
            </a:r>
          </a:p>
          <a:p>
            <a:r>
              <a:rPr lang="en-US" sz="1900" dirty="0"/>
              <a:t>Globalization provides opportunities to participating countries to grow and expand production and marketing activities.</a:t>
            </a:r>
          </a:p>
          <a:p>
            <a:endParaRPr lang="en-US" sz="1900" dirty="0"/>
          </a:p>
        </p:txBody>
      </p:sp>
      <p:pic>
        <p:nvPicPr>
          <p:cNvPr id="6146" name="Picture 2" descr="Technology, diversity, globalization and the left-behind">
            <a:extLst>
              <a:ext uri="{FF2B5EF4-FFF2-40B4-BE49-F238E27FC236}">
                <a16:creationId xmlns:a16="http://schemas.microsoft.com/office/drawing/2014/main" id="{7BC59A43-27AC-4B18-9224-03DAEF7F0AE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85000" y="2707799"/>
            <a:ext cx="4521200" cy="2769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30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415A5-01ED-4056-8C7A-AD66E564A015}"/>
              </a:ext>
            </a:extLst>
          </p:cNvPr>
          <p:cNvSpPr>
            <a:spLocks noGrp="1"/>
          </p:cNvSpPr>
          <p:nvPr>
            <p:ph type="title"/>
          </p:nvPr>
        </p:nvSpPr>
        <p:spPr/>
        <p:txBody>
          <a:bodyPr/>
          <a:lstStyle/>
          <a:p>
            <a:r>
              <a:rPr lang="en-US" dirty="0"/>
              <a:t>positive impact</a:t>
            </a:r>
          </a:p>
        </p:txBody>
      </p:sp>
      <p:graphicFrame>
        <p:nvGraphicFramePr>
          <p:cNvPr id="5" name="Content Placeholder 2">
            <a:extLst>
              <a:ext uri="{FF2B5EF4-FFF2-40B4-BE49-F238E27FC236}">
                <a16:creationId xmlns:a16="http://schemas.microsoft.com/office/drawing/2014/main" id="{364855B3-29A8-48A1-96B2-13B49CD9C4BA}"/>
              </a:ext>
            </a:extLst>
          </p:cNvPr>
          <p:cNvGraphicFramePr>
            <a:graphicFrameLocks noGrp="1"/>
          </p:cNvGraphicFramePr>
          <p:nvPr>
            <p:ph idx="1"/>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536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B749020A-2171-4F55-88B5-D0D2CEF40074}"/>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dgm id="{B4375D7B-B4CC-4404-91AA-AC3ACC08A727}"/>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dgm id="{B4A52CD6-26FC-4568-850C-904E692BD0B3}"/>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graphicEl>
                                              <a:dgm id="{EE0592D5-5173-4300-AA7A-F9B5B8BCCAAB}"/>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6214AF13-5F0F-41DC-87CD-7E5BC38150B2}"/>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graphicEl>
                                              <a:dgm id="{40FDE034-76DD-4E92-AF00-95723DCE375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2E1F8-1B66-433F-8439-D978AA9EE523}"/>
              </a:ext>
            </a:extLst>
          </p:cNvPr>
          <p:cNvSpPr>
            <a:spLocks noGrp="1"/>
          </p:cNvSpPr>
          <p:nvPr>
            <p:ph type="title"/>
          </p:nvPr>
        </p:nvSpPr>
        <p:spPr>
          <a:xfrm>
            <a:off x="2895600" y="764373"/>
            <a:ext cx="8610600" cy="1293028"/>
          </a:xfrm>
        </p:spPr>
        <p:txBody>
          <a:bodyPr>
            <a:normAutofit/>
          </a:bodyPr>
          <a:lstStyle/>
          <a:p>
            <a:r>
              <a:rPr lang="en-US" b="1" dirty="0"/>
              <a:t>Negative impact of Globalization</a:t>
            </a:r>
            <a:endParaRPr lang="en-US" dirty="0"/>
          </a:p>
        </p:txBody>
      </p:sp>
      <p:sp>
        <p:nvSpPr>
          <p:cNvPr id="3" name="Content Placeholder 2">
            <a:extLst>
              <a:ext uri="{FF2B5EF4-FFF2-40B4-BE49-F238E27FC236}">
                <a16:creationId xmlns:a16="http://schemas.microsoft.com/office/drawing/2014/main" id="{284955ED-E0BF-4BF7-8BF2-87AD0DF1F790}"/>
              </a:ext>
            </a:extLst>
          </p:cNvPr>
          <p:cNvSpPr>
            <a:spLocks noGrp="1"/>
          </p:cNvSpPr>
          <p:nvPr>
            <p:ph idx="1"/>
          </p:nvPr>
        </p:nvSpPr>
        <p:spPr>
          <a:xfrm>
            <a:off x="450166" y="2057402"/>
            <a:ext cx="6043767" cy="4161284"/>
          </a:xfrm>
        </p:spPr>
        <p:txBody>
          <a:bodyPr>
            <a:normAutofit/>
          </a:bodyPr>
          <a:lstStyle/>
          <a:p>
            <a:r>
              <a:rPr lang="en-US" sz="1900" dirty="0"/>
              <a:t>The domestic firms find it difficult to compete with highly professional foreign MNCS due to their superior quality and effective </a:t>
            </a:r>
            <a:r>
              <a:rPr lang="en-US" sz="1900" dirty="0" err="1"/>
              <a:t>cost.Eventually</a:t>
            </a:r>
            <a:r>
              <a:rPr lang="en-US" sz="1900" dirty="0"/>
              <a:t> small scale and </a:t>
            </a:r>
            <a:r>
              <a:rPr lang="en-US" sz="1900" dirty="0" err="1"/>
              <a:t>agro</a:t>
            </a:r>
            <a:r>
              <a:rPr lang="en-US" sz="1900" dirty="0"/>
              <a:t> industries are adversely affected due to liberal policies with regard to globalization.</a:t>
            </a:r>
          </a:p>
          <a:p>
            <a:r>
              <a:rPr lang="en-US" sz="1900" dirty="0"/>
              <a:t>FDI results in outflow of foreign exchange due to payment of dividends and royalties.</a:t>
            </a:r>
          </a:p>
          <a:p>
            <a:r>
              <a:rPr lang="en-US" sz="1900" dirty="0"/>
              <a:t>Though globalization has led to the extensive use of capital-intensive technology, such modern technology/automation has not created large scale employment opportunities in the developing countries which is a priority.</a:t>
            </a:r>
          </a:p>
        </p:txBody>
      </p:sp>
      <p:pic>
        <p:nvPicPr>
          <p:cNvPr id="7170" name="Picture 2" descr="The Negative Impacts of Globalization on the Environment">
            <a:extLst>
              <a:ext uri="{FF2B5EF4-FFF2-40B4-BE49-F238E27FC236}">
                <a16:creationId xmlns:a16="http://schemas.microsoft.com/office/drawing/2014/main" id="{BE521FBA-18C2-4DF4-B0FE-CD61C0BBFB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08" r="2086"/>
          <a:stretch/>
        </p:blipFill>
        <p:spPr bwMode="auto">
          <a:xfrm>
            <a:off x="6985000" y="2501159"/>
            <a:ext cx="4521200" cy="341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2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62010-F4DB-4A60-848E-A5B7FEC83C6F}"/>
              </a:ext>
            </a:extLst>
          </p:cNvPr>
          <p:cNvSpPr>
            <a:spLocks noGrp="1"/>
          </p:cNvSpPr>
          <p:nvPr>
            <p:ph type="title"/>
          </p:nvPr>
        </p:nvSpPr>
        <p:spPr>
          <a:xfrm>
            <a:off x="2895600" y="764373"/>
            <a:ext cx="8610600" cy="1293028"/>
          </a:xfrm>
        </p:spPr>
        <p:txBody>
          <a:bodyPr>
            <a:normAutofit/>
          </a:bodyPr>
          <a:lstStyle/>
          <a:p>
            <a:r>
              <a:rPr lang="en-US"/>
              <a:t>NEGATIVE IMPACT OF GLOBALIZATION</a:t>
            </a:r>
            <a:endParaRPr lang="en-US" dirty="0"/>
          </a:p>
        </p:txBody>
      </p:sp>
      <p:pic>
        <p:nvPicPr>
          <p:cNvPr id="1026" name="Picture 2" descr="Image result for globalization">
            <a:extLst>
              <a:ext uri="{FF2B5EF4-FFF2-40B4-BE49-F238E27FC236}">
                <a16:creationId xmlns:a16="http://schemas.microsoft.com/office/drawing/2014/main" id="{6343E129-FD98-4036-9000-D3BC62A947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811" r="10902" b="-1"/>
          <a:stretch/>
        </p:blipFill>
        <p:spPr bwMode="auto">
          <a:xfrm>
            <a:off x="685800" y="2501159"/>
            <a:ext cx="4521200" cy="341092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02E7DBD-0719-4CDB-B3B9-3544CBFE04D7}"/>
              </a:ext>
            </a:extLst>
          </p:cNvPr>
          <p:cNvSpPr>
            <a:spLocks noGrp="1"/>
          </p:cNvSpPr>
          <p:nvPr>
            <p:ph idx="1"/>
          </p:nvPr>
        </p:nvSpPr>
        <p:spPr>
          <a:xfrm>
            <a:off x="5689600" y="2194560"/>
            <a:ext cx="5816600" cy="4024125"/>
          </a:xfrm>
        </p:spPr>
        <p:txBody>
          <a:bodyPr>
            <a:normAutofit/>
          </a:bodyPr>
          <a:lstStyle/>
          <a:p>
            <a:r>
              <a:rPr lang="en-US" dirty="0"/>
              <a:t>Introduction to labor saving devices</a:t>
            </a:r>
          </a:p>
          <a:p>
            <a:r>
              <a:rPr lang="en-US" dirty="0"/>
              <a:t>Negative growth of employment in public sector.</a:t>
            </a:r>
          </a:p>
          <a:p>
            <a:r>
              <a:rPr lang="en-US" dirty="0"/>
              <a:t>Employment in small scale sector</a:t>
            </a:r>
          </a:p>
          <a:p>
            <a:endParaRPr lang="en-US" dirty="0"/>
          </a:p>
        </p:txBody>
      </p:sp>
    </p:spTree>
    <p:extLst>
      <p:ext uri="{BB962C8B-B14F-4D97-AF65-F5344CB8AC3E}">
        <p14:creationId xmlns:p14="http://schemas.microsoft.com/office/powerpoint/2010/main" val="256088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382FD0F-C26A-42DE-BAA8-5E93D0FF120B}"/>
              </a:ext>
            </a:extLst>
          </p:cNvPr>
          <p:cNvSpPr>
            <a:spLocks noGrp="1"/>
          </p:cNvSpPr>
          <p:nvPr>
            <p:ph type="title"/>
          </p:nvPr>
        </p:nvSpPr>
        <p:spPr>
          <a:xfrm>
            <a:off x="581192" y="1124999"/>
            <a:ext cx="4076149" cy="4608003"/>
          </a:xfrm>
        </p:spPr>
        <p:txBody>
          <a:bodyPr anchor="ctr">
            <a:normAutofit/>
          </a:bodyPr>
          <a:lstStyle/>
          <a:p>
            <a:r>
              <a:rPr lang="en-US" sz="4000">
                <a:solidFill>
                  <a:schemeClr val="accent1"/>
                </a:solidFill>
              </a:rPr>
              <a:t>UNIT II</a:t>
            </a:r>
          </a:p>
        </p:txBody>
      </p:sp>
      <p:sp>
        <p:nvSpPr>
          <p:cNvPr id="7" name="Content Placeholder 6">
            <a:extLst>
              <a:ext uri="{FF2B5EF4-FFF2-40B4-BE49-F238E27FC236}">
                <a16:creationId xmlns:a16="http://schemas.microsoft.com/office/drawing/2014/main" id="{3188A558-B1BF-4628-9B8B-4FF498335306}"/>
              </a:ext>
            </a:extLst>
          </p:cNvPr>
          <p:cNvSpPr>
            <a:spLocks noGrp="1"/>
          </p:cNvSpPr>
          <p:nvPr>
            <p:ph idx="1"/>
          </p:nvPr>
        </p:nvSpPr>
        <p:spPr>
          <a:xfrm>
            <a:off x="2883877" y="1124998"/>
            <a:ext cx="8376957" cy="4608003"/>
          </a:xfrm>
        </p:spPr>
        <p:txBody>
          <a:bodyPr>
            <a:normAutofit/>
          </a:bodyPr>
          <a:lstStyle/>
          <a:p>
            <a:r>
              <a:rPr lang="en-US" sz="2000" dirty="0"/>
              <a:t>UNIT-2 : Human Rights Concept of Human Right, origin and evolution of the concept , the Universal declaration of Human Right. Human Rights constituents with special reference to fundamental Rights stated in the Constitution. </a:t>
            </a:r>
          </a:p>
        </p:txBody>
      </p:sp>
    </p:spTree>
    <p:extLst>
      <p:ext uri="{BB962C8B-B14F-4D97-AF65-F5344CB8AC3E}">
        <p14:creationId xmlns:p14="http://schemas.microsoft.com/office/powerpoint/2010/main" val="4014288022"/>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6145F0-CDB3-49B7-B7D6-B33E1F2998DC}"/>
              </a:ext>
            </a:extLst>
          </p:cNvPr>
          <p:cNvSpPr>
            <a:spLocks noGrp="1"/>
          </p:cNvSpPr>
          <p:nvPr>
            <p:ph idx="1"/>
          </p:nvPr>
        </p:nvSpPr>
        <p:spPr>
          <a:xfrm>
            <a:off x="417342" y="1176145"/>
            <a:ext cx="5816600" cy="5824790"/>
          </a:xfrm>
        </p:spPr>
        <p:txBody>
          <a:bodyPr>
            <a:normAutofit/>
          </a:bodyPr>
          <a:lstStyle/>
          <a:p>
            <a:r>
              <a:rPr lang="en-US" sz="1900" b="1" dirty="0">
                <a:latin typeface="Times New Roman" panose="02020603050405020304" pitchFamily="18" charset="0"/>
                <a:cs typeface="Times New Roman" panose="02020603050405020304" pitchFamily="18" charset="0"/>
              </a:rPr>
              <a:t>World Wide Web (WWW): </a:t>
            </a:r>
            <a:r>
              <a:rPr lang="en-US" sz="1900" dirty="0">
                <a:latin typeface="Times New Roman" panose="02020603050405020304" pitchFamily="18" charset="0"/>
                <a:cs typeface="Times New Roman" panose="02020603050405020304" pitchFamily="18" charset="0"/>
              </a:rPr>
              <a:t>On the World Wide Web a large amount of latest data is available on the various subjects.</a:t>
            </a:r>
          </a:p>
          <a:p>
            <a:r>
              <a:rPr lang="en-US" sz="1900" b="1" dirty="0">
                <a:latin typeface="Times New Roman" panose="02020603050405020304" pitchFamily="18" charset="0"/>
                <a:cs typeface="Times New Roman" panose="02020603050405020304" pitchFamily="18" charset="0"/>
              </a:rPr>
              <a:t>Geographical Information System (GIS) </a:t>
            </a:r>
            <a:r>
              <a:rPr lang="en-US" sz="1900" dirty="0">
                <a:latin typeface="Times New Roman" panose="02020603050405020304" pitchFamily="18" charset="0"/>
                <a:cs typeface="Times New Roman" panose="02020603050405020304" pitchFamily="18" charset="0"/>
              </a:rPr>
              <a:t>is a computer system that can hold and use data describing places on the earth’s surface.</a:t>
            </a:r>
          </a:p>
          <a:p>
            <a:r>
              <a:rPr lang="en-US" sz="1900" b="1" dirty="0">
                <a:latin typeface="Times New Roman" panose="02020603050405020304" pitchFamily="18" charset="0"/>
                <a:cs typeface="Times New Roman" panose="02020603050405020304" pitchFamily="18" charset="0"/>
              </a:rPr>
              <a:t>Global Positioning System (GPS) </a:t>
            </a:r>
            <a:r>
              <a:rPr lang="en-US" sz="1900" dirty="0">
                <a:latin typeface="Times New Roman" panose="02020603050405020304" pitchFamily="18" charset="0"/>
                <a:cs typeface="Times New Roman" panose="02020603050405020304" pitchFamily="18" charset="0"/>
              </a:rPr>
              <a:t>is a set of satellites and control systems that allows a specially designed GPS receiver to determine its location anywhere on the earth 24 hours in a day.</a:t>
            </a:r>
          </a:p>
          <a:p>
            <a:r>
              <a:rPr lang="en-US" sz="1900" b="1" dirty="0">
                <a:latin typeface="Times New Roman" panose="02020603050405020304" pitchFamily="18" charset="0"/>
                <a:cs typeface="Times New Roman" panose="02020603050405020304" pitchFamily="18" charset="0"/>
              </a:rPr>
              <a:t>Remote sensing </a:t>
            </a:r>
            <a:r>
              <a:rPr lang="en-US" sz="1900" dirty="0">
                <a:latin typeface="Times New Roman" panose="02020603050405020304" pitchFamily="18" charset="0"/>
                <a:cs typeface="Times New Roman" panose="02020603050405020304" pitchFamily="18" charset="0"/>
              </a:rPr>
              <a:t>means observation of the earth from space. Satellites used for this purpose are known as remote sensing satellites.</a:t>
            </a:r>
          </a:p>
        </p:txBody>
      </p:sp>
      <p:pic>
        <p:nvPicPr>
          <p:cNvPr id="2050" name="Picture 2" descr="Image result for globalization and IT">
            <a:extLst>
              <a:ext uri="{FF2B5EF4-FFF2-40B4-BE49-F238E27FC236}">
                <a16:creationId xmlns:a16="http://schemas.microsoft.com/office/drawing/2014/main" id="{4E9BFD00-008C-40F4-86B7-01C11167F6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89" b="2"/>
          <a:stretch/>
        </p:blipFill>
        <p:spPr bwMode="auto">
          <a:xfrm>
            <a:off x="6493933" y="1176145"/>
            <a:ext cx="5280725" cy="4735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40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ECDA1F-977F-40AF-840D-D05BB091D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9FECD2-89B7-4AC3-8D54-9733D60AF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86000"/>
          </a:xfrm>
          <a:prstGeom prst="rect">
            <a:avLst/>
          </a:pr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54C189-4A4C-4899-9585-5281DA208D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88DE594C-D181-4146-A2DA-572C7AC983A9}"/>
              </a:ext>
            </a:extLst>
          </p:cNvPr>
          <p:cNvSpPr>
            <a:spLocks noGrp="1"/>
          </p:cNvSpPr>
          <p:nvPr>
            <p:ph type="title"/>
          </p:nvPr>
        </p:nvSpPr>
        <p:spPr>
          <a:xfrm>
            <a:off x="2186153" y="764373"/>
            <a:ext cx="9320048" cy="1293028"/>
          </a:xfrm>
        </p:spPr>
        <p:txBody>
          <a:bodyPr>
            <a:normAutofit/>
          </a:bodyPr>
          <a:lstStyle/>
          <a:p>
            <a:r>
              <a:rPr lang="en-US" b="1">
                <a:solidFill>
                  <a:schemeClr val="bg1"/>
                </a:solidFill>
              </a:rPr>
              <a:t>Positive Impact</a:t>
            </a:r>
            <a:endParaRPr lang="en-US">
              <a:solidFill>
                <a:schemeClr val="bg1"/>
              </a:solidFill>
            </a:endParaRPr>
          </a:p>
        </p:txBody>
      </p:sp>
      <p:sp>
        <p:nvSpPr>
          <p:cNvPr id="3" name="Content Placeholder 2">
            <a:extLst>
              <a:ext uri="{FF2B5EF4-FFF2-40B4-BE49-F238E27FC236}">
                <a16:creationId xmlns:a16="http://schemas.microsoft.com/office/drawing/2014/main" id="{E8BFEB3D-FAC8-4638-8856-91659A04FC68}"/>
              </a:ext>
            </a:extLst>
          </p:cNvPr>
          <p:cNvSpPr>
            <a:spLocks noGrp="1"/>
          </p:cNvSpPr>
          <p:nvPr>
            <p:ph idx="1"/>
          </p:nvPr>
        </p:nvSpPr>
        <p:spPr>
          <a:xfrm>
            <a:off x="618979" y="2641208"/>
            <a:ext cx="10887222" cy="4438357"/>
          </a:xfrm>
        </p:spPr>
        <p:txBody>
          <a:bodyPr>
            <a:normAutofit/>
          </a:bodyPr>
          <a:lstStyle/>
          <a:p>
            <a:r>
              <a:rPr lang="en-US" sz="2000" dirty="0"/>
              <a:t>IT has led to globalization. It has not only brought the world closer but has allowed the world’s economy to become a single inter-dependent system.</a:t>
            </a:r>
          </a:p>
          <a:p>
            <a:r>
              <a:rPr lang="en-US" sz="2000" dirty="0"/>
              <a:t>With the help of information technology communication has become cheaper, quicker and more efficient.</a:t>
            </a:r>
          </a:p>
          <a:p>
            <a:r>
              <a:rPr lang="en-US" sz="2000" dirty="0"/>
              <a:t>Information technology has streamlined business through computerization and also has made them cost effective.</a:t>
            </a:r>
          </a:p>
          <a:p>
            <a:r>
              <a:rPr lang="en-US" sz="2000" dirty="0"/>
              <a:t>IT has made business to be open 24 hours in a week (24X7) all over the globe. This means business can be opened anytime anywhere making purchases from different countries and more convenient.</a:t>
            </a:r>
          </a:p>
          <a:p>
            <a:r>
              <a:rPr lang="en-US" sz="2000" dirty="0"/>
              <a:t>IT has created many new and interesting jobs. Computer programmers, systems analyzers, hardware and software developers, web designers are some of the many new employment opportunities available today.</a:t>
            </a:r>
          </a:p>
          <a:p>
            <a:endParaRPr lang="en-US" sz="1700" dirty="0"/>
          </a:p>
        </p:txBody>
      </p:sp>
    </p:spTree>
    <p:extLst>
      <p:ext uri="{BB962C8B-B14F-4D97-AF65-F5344CB8AC3E}">
        <p14:creationId xmlns:p14="http://schemas.microsoft.com/office/powerpoint/2010/main" val="21332839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4E980-129C-4B5A-BEB3-A0196D1BC789}"/>
              </a:ext>
            </a:extLst>
          </p:cNvPr>
          <p:cNvSpPr>
            <a:spLocks noGrp="1"/>
          </p:cNvSpPr>
          <p:nvPr>
            <p:ph type="title"/>
          </p:nvPr>
        </p:nvSpPr>
        <p:spPr>
          <a:xfrm>
            <a:off x="2895600" y="764373"/>
            <a:ext cx="8610600" cy="1293028"/>
          </a:xfrm>
        </p:spPr>
        <p:txBody>
          <a:bodyPr>
            <a:normAutofit/>
          </a:bodyPr>
          <a:lstStyle/>
          <a:p>
            <a:r>
              <a:rPr lang="en-US"/>
              <a:t>NEGATIVE IMPACT</a:t>
            </a:r>
          </a:p>
        </p:txBody>
      </p:sp>
      <p:sp>
        <p:nvSpPr>
          <p:cNvPr id="3" name="Content Placeholder 2">
            <a:extLst>
              <a:ext uri="{FF2B5EF4-FFF2-40B4-BE49-F238E27FC236}">
                <a16:creationId xmlns:a16="http://schemas.microsoft.com/office/drawing/2014/main" id="{3B8B7E12-18AD-48EF-94DD-62BC77F70142}"/>
              </a:ext>
            </a:extLst>
          </p:cNvPr>
          <p:cNvSpPr>
            <a:spLocks noGrp="1"/>
          </p:cNvSpPr>
          <p:nvPr>
            <p:ph idx="1"/>
          </p:nvPr>
        </p:nvSpPr>
        <p:spPr>
          <a:xfrm>
            <a:off x="677332" y="2194560"/>
            <a:ext cx="7172439" cy="4024125"/>
          </a:xfrm>
        </p:spPr>
        <p:txBody>
          <a:bodyPr>
            <a:normAutofit/>
          </a:bodyPr>
          <a:lstStyle/>
          <a:p>
            <a:r>
              <a:rPr lang="en-US" sz="2000" b="1" dirty="0">
                <a:latin typeface="Times New Roman" panose="02020603050405020304" pitchFamily="18" charset="0"/>
                <a:cs typeface="Times New Roman" panose="02020603050405020304" pitchFamily="18" charset="0"/>
              </a:rPr>
              <a:t>IT has streamlined the business process by creating new jobs, but it has also paved the way for job redundancies, downsizing and outsourcing. </a:t>
            </a:r>
          </a:p>
          <a:p>
            <a:r>
              <a:rPr lang="en-US" sz="2000" b="1" dirty="0">
                <a:latin typeface="Times New Roman" panose="02020603050405020304" pitchFamily="18" charset="0"/>
                <a:cs typeface="Times New Roman" panose="02020603050405020304" pitchFamily="18" charset="0"/>
              </a:rPr>
              <a:t>Information technology no doubt has made communication quicker, easier and convenient but it has also brought privacy issues along with it. </a:t>
            </a:r>
          </a:p>
          <a:p>
            <a:r>
              <a:rPr lang="en-US" sz="2000" b="1" dirty="0">
                <a:latin typeface="Times New Roman" panose="02020603050405020304" pitchFamily="18" charset="0"/>
                <a:cs typeface="Times New Roman" panose="02020603050405020304" pitchFamily="18" charset="0"/>
              </a:rPr>
              <a:t>Job security a big issue as technology changes with each day. This means that one must be in constant learning mode to secure their job.</a:t>
            </a:r>
          </a:p>
          <a:p>
            <a:r>
              <a:rPr lang="en-US" sz="2000" b="1" dirty="0">
                <a:latin typeface="Times New Roman" panose="02020603050405020304" pitchFamily="18" charset="0"/>
                <a:cs typeface="Times New Roman" panose="02020603050405020304" pitchFamily="18" charset="0"/>
              </a:rPr>
              <a:t>IT has made the world a global village, but it has also contributed of one culture dominating the other weaker one.</a:t>
            </a:r>
          </a:p>
          <a:p>
            <a:endParaRPr lang="en-US" sz="1900" dirty="0"/>
          </a:p>
        </p:txBody>
      </p:sp>
      <p:pic>
        <p:nvPicPr>
          <p:cNvPr id="8194" name="Picture 2" descr="Technology: A Positive or Negative Impact on Society?">
            <a:extLst>
              <a:ext uri="{FF2B5EF4-FFF2-40B4-BE49-F238E27FC236}">
                <a16:creationId xmlns:a16="http://schemas.microsoft.com/office/drawing/2014/main" id="{FF3A1B62-5C37-4444-A212-00404C7814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8" r="35363" b="-1"/>
          <a:stretch/>
        </p:blipFill>
        <p:spPr bwMode="auto">
          <a:xfrm>
            <a:off x="8005811" y="2272748"/>
            <a:ext cx="2479577" cy="3639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75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1EA5387D-64D8-4D6C-B109-FF4E81DF6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Image result for migration">
            <a:extLst>
              <a:ext uri="{FF2B5EF4-FFF2-40B4-BE49-F238E27FC236}">
                <a16:creationId xmlns:a16="http://schemas.microsoft.com/office/drawing/2014/main" id="{82AEB509-ED4E-4015-9E26-0C5D01448211}"/>
              </a:ext>
            </a:extLst>
          </p:cNvPr>
          <p:cNvPicPr>
            <a:picLocks noChangeAspect="1" noChangeArrowheads="1"/>
          </p:cNvPicPr>
          <p:nvPr/>
        </p:nvPicPr>
        <p:blipFill rotWithShape="1">
          <a:blip r:embed="rId2">
            <a:alphaModFix amt="30000"/>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50D9A2-E019-4F6F-9DE5-F4CFBE44563F}"/>
              </a:ext>
            </a:extLst>
          </p:cNvPr>
          <p:cNvSpPr>
            <a:spLocks noGrp="1"/>
          </p:cNvSpPr>
          <p:nvPr>
            <p:ph type="title"/>
          </p:nvPr>
        </p:nvSpPr>
        <p:spPr>
          <a:xfrm>
            <a:off x="2895600" y="764373"/>
            <a:ext cx="8610600" cy="1293028"/>
          </a:xfrm>
        </p:spPr>
        <p:txBody>
          <a:bodyPr>
            <a:normAutofit/>
          </a:bodyPr>
          <a:lstStyle/>
          <a:p>
            <a:r>
              <a:rPr lang="en-US" b="1" dirty="0">
                <a:latin typeface="Times New Roman" panose="02020603050405020304" pitchFamily="18" charset="0"/>
                <a:cs typeface="Times New Roman" panose="02020603050405020304" pitchFamily="18" charset="0"/>
              </a:rPr>
              <a:t>MIGRATION</a:t>
            </a:r>
          </a:p>
        </p:txBody>
      </p:sp>
      <p:graphicFrame>
        <p:nvGraphicFramePr>
          <p:cNvPr id="13" name="Content Placeholder 2">
            <a:extLst>
              <a:ext uri="{FF2B5EF4-FFF2-40B4-BE49-F238E27FC236}">
                <a16:creationId xmlns:a16="http://schemas.microsoft.com/office/drawing/2014/main" id="{94FD5FCE-B3AB-45FE-92E2-E990F9FF6782}"/>
              </a:ext>
            </a:extLst>
          </p:cNvPr>
          <p:cNvGraphicFramePr>
            <a:graphicFrameLocks noGrp="1"/>
          </p:cNvGraphicFramePr>
          <p:nvPr>
            <p:ph idx="1"/>
            <p:extLst>
              <p:ext uri="{D42A27DB-BD31-4B8C-83A1-F6EECF244321}">
                <p14:modId xmlns:p14="http://schemas.microsoft.com/office/powerpoint/2010/main" val="812505510"/>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585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graphicEl>
                                              <a:dgm id="{51B55F80-9C50-4BF6-A308-4DA17DB6331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graphicEl>
                                              <a:dgm id="{8987EBAE-0352-4619-8AFA-794CEDB9F7C3}"/>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graphicEl>
                                              <a:dgm id="{4513A458-620B-4AE4-A63E-A5E9D99C2FB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graphicEl>
                                              <a:dgm id="{0D806BF2-D5DA-4F46-87EE-D86660249B4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graphicEl>
                                              <a:dgm id="{B066E7DB-ACF8-4FBE-894D-0E5BD7B769A8}"/>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graphicEl>
                                              <a:dgm id="{79954EF1-B7E4-4894-AC3E-F8DB3CD4C9C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1403B-6C07-4B1B-8452-9A08F02EF3BC}"/>
              </a:ext>
            </a:extLst>
          </p:cNvPr>
          <p:cNvSpPr>
            <a:spLocks noGrp="1"/>
          </p:cNvSpPr>
          <p:nvPr>
            <p:ph type="title"/>
          </p:nvPr>
        </p:nvSpPr>
        <p:spPr>
          <a:xfrm>
            <a:off x="619759" y="764373"/>
            <a:ext cx="6257291" cy="1293028"/>
          </a:xfrm>
        </p:spPr>
        <p:txBody>
          <a:bodyPr>
            <a:normAutofit/>
          </a:bodyPr>
          <a:lstStyle/>
          <a:p>
            <a:r>
              <a:rPr lang="en-US" sz="4800" b="1" dirty="0"/>
              <a:t>CAUSES</a:t>
            </a:r>
          </a:p>
        </p:txBody>
      </p:sp>
      <p:sp>
        <p:nvSpPr>
          <p:cNvPr id="4102" name="Content Placeholder 4101">
            <a:extLst>
              <a:ext uri="{FF2B5EF4-FFF2-40B4-BE49-F238E27FC236}">
                <a16:creationId xmlns:a16="http://schemas.microsoft.com/office/drawing/2014/main" id="{3C3C10E4-497B-407E-9B56-6582F2E23156}"/>
              </a:ext>
            </a:extLst>
          </p:cNvPr>
          <p:cNvSpPr>
            <a:spLocks noGrp="1"/>
          </p:cNvSpPr>
          <p:nvPr>
            <p:ph idx="1"/>
          </p:nvPr>
        </p:nvSpPr>
        <p:spPr>
          <a:xfrm>
            <a:off x="619760" y="2194560"/>
            <a:ext cx="6257290" cy="4024125"/>
          </a:xfrm>
        </p:spPr>
        <p:txBody>
          <a:bodyPr>
            <a:normAutofit/>
          </a:bodyPr>
          <a:lstStyle/>
          <a:p>
            <a:r>
              <a:rPr lang="en-US" dirty="0"/>
              <a:t>ECONOMIC</a:t>
            </a:r>
          </a:p>
          <a:p>
            <a:r>
              <a:rPr lang="en-US" dirty="0"/>
              <a:t>SOCIAL FACTORS</a:t>
            </a:r>
          </a:p>
          <a:p>
            <a:r>
              <a:rPr lang="en-US" dirty="0"/>
              <a:t>ENVIRONMENTAL FACTORS</a:t>
            </a:r>
          </a:p>
          <a:p>
            <a:r>
              <a:rPr lang="en-US" dirty="0"/>
              <a:t>MEDICAL REASONS</a:t>
            </a:r>
          </a:p>
          <a:p>
            <a:r>
              <a:rPr lang="en-US" dirty="0"/>
              <a:t>POLITICAL FACTORS</a:t>
            </a:r>
          </a:p>
        </p:txBody>
      </p:sp>
      <p:sp useBgFill="1">
        <p:nvSpPr>
          <p:cNvPr id="139" name="Rectangle 138">
            <a:extLst>
              <a:ext uri="{FF2B5EF4-FFF2-40B4-BE49-F238E27FC236}">
                <a16:creationId xmlns:a16="http://schemas.microsoft.com/office/drawing/2014/main" id="{E2E0C929-96C6-41B1-A001-566036DF04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8740" y="0"/>
            <a:ext cx="500325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Image result for migration">
            <a:extLst>
              <a:ext uri="{FF2B5EF4-FFF2-40B4-BE49-F238E27FC236}">
                <a16:creationId xmlns:a16="http://schemas.microsoft.com/office/drawing/2014/main" id="{ED5C8B53-1FD4-4EE2-8D17-83AF3DCA7A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525" r="31995" b="-1"/>
          <a:stretch/>
        </p:blipFill>
        <p:spPr bwMode="auto">
          <a:xfrm>
            <a:off x="7519416" y="10"/>
            <a:ext cx="4672584" cy="6857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05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0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0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0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ECDA1F-977F-40AF-840D-D05BB091D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9FECD2-89B7-4AC3-8D54-9733D60AF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86000"/>
          </a:xfrm>
          <a:prstGeom prst="rect">
            <a:avLst/>
          </a:pr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54C189-4A4C-4899-9585-5281DA208D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25895306-1505-4785-BE95-95D4E749A433}"/>
              </a:ext>
            </a:extLst>
          </p:cNvPr>
          <p:cNvSpPr>
            <a:spLocks noGrp="1"/>
          </p:cNvSpPr>
          <p:nvPr>
            <p:ph type="title"/>
          </p:nvPr>
        </p:nvSpPr>
        <p:spPr>
          <a:xfrm>
            <a:off x="2186153" y="764373"/>
            <a:ext cx="9320048" cy="1293028"/>
          </a:xfrm>
        </p:spPr>
        <p:txBody>
          <a:bodyPr>
            <a:normAutofit/>
          </a:bodyPr>
          <a:lstStyle/>
          <a:p>
            <a:r>
              <a:rPr lang="en-US" sz="6600" b="1" dirty="0">
                <a:solidFill>
                  <a:schemeClr val="bg1"/>
                </a:solidFill>
              </a:rPr>
              <a:t>EFFECTS</a:t>
            </a:r>
          </a:p>
        </p:txBody>
      </p:sp>
      <p:sp>
        <p:nvSpPr>
          <p:cNvPr id="3" name="Content Placeholder 2">
            <a:extLst>
              <a:ext uri="{FF2B5EF4-FFF2-40B4-BE49-F238E27FC236}">
                <a16:creationId xmlns:a16="http://schemas.microsoft.com/office/drawing/2014/main" id="{387F511C-829F-431C-B637-370EC1887FA0}"/>
              </a:ext>
            </a:extLst>
          </p:cNvPr>
          <p:cNvSpPr>
            <a:spLocks noGrp="1"/>
          </p:cNvSpPr>
          <p:nvPr>
            <p:ph idx="1"/>
          </p:nvPr>
        </p:nvSpPr>
        <p:spPr>
          <a:xfrm>
            <a:off x="685800" y="2743200"/>
            <a:ext cx="10820400" cy="3475485"/>
          </a:xfrm>
        </p:spPr>
        <p:txBody>
          <a:bodyPr>
            <a:normAutofit/>
          </a:bodyPr>
          <a:lstStyle/>
          <a:p>
            <a:r>
              <a:rPr lang="en-US" dirty="0"/>
              <a:t>Brain drain</a:t>
            </a:r>
          </a:p>
          <a:p>
            <a:r>
              <a:rPr lang="en-US" dirty="0"/>
              <a:t>Foreign exchange reserves</a:t>
            </a:r>
          </a:p>
          <a:p>
            <a:r>
              <a:rPr lang="en-US" dirty="0"/>
              <a:t>Fusion of cultures</a:t>
            </a:r>
          </a:p>
          <a:p>
            <a:r>
              <a:rPr lang="en-US" dirty="0"/>
              <a:t>Social problems</a:t>
            </a:r>
          </a:p>
          <a:p>
            <a:r>
              <a:rPr lang="en-US" dirty="0"/>
              <a:t>Psychological problems</a:t>
            </a:r>
          </a:p>
          <a:p>
            <a:r>
              <a:rPr lang="en-US" dirty="0"/>
              <a:t>Hostilities towards migrants</a:t>
            </a:r>
          </a:p>
          <a:p>
            <a:pPr marL="0" indent="0">
              <a:buNone/>
            </a:pPr>
            <a:endParaRPr lang="en-US" dirty="0"/>
          </a:p>
        </p:txBody>
      </p:sp>
    </p:spTree>
    <p:extLst>
      <p:ext uri="{BB962C8B-B14F-4D97-AF65-F5344CB8AC3E}">
        <p14:creationId xmlns:p14="http://schemas.microsoft.com/office/powerpoint/2010/main" val="9812340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2" name="Picture 191">
            <a:extLst>
              <a:ext uri="{FF2B5EF4-FFF2-40B4-BE49-F238E27FC236}">
                <a16:creationId xmlns:a16="http://schemas.microsoft.com/office/drawing/2014/main" id="{CFD580F5-E7BF-4C1D-BEFD-4A4601EBA8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93" name="Picture 192">
            <a:extLst>
              <a:ext uri="{FF2B5EF4-FFF2-40B4-BE49-F238E27FC236}">
                <a16:creationId xmlns:a16="http://schemas.microsoft.com/office/drawing/2014/main" id="{F0F06750-78FE-4472-8DA5-14CF3336F81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194" name="Rectangle 193">
            <a:extLst>
              <a:ext uri="{FF2B5EF4-FFF2-40B4-BE49-F238E27FC236}">
                <a16:creationId xmlns:a16="http://schemas.microsoft.com/office/drawing/2014/main" id="{077D6507-8E8D-40E1-A7B9-63012EF949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Image result for Globalization and agrarian sector">
            <a:extLst>
              <a:ext uri="{FF2B5EF4-FFF2-40B4-BE49-F238E27FC236}">
                <a16:creationId xmlns:a16="http://schemas.microsoft.com/office/drawing/2014/main" id="{69C9B1B4-FE55-43D8-89EE-4F122D9A4DE8}"/>
              </a:ext>
            </a:extLst>
          </p:cNvPr>
          <p:cNvPicPr>
            <a:picLocks noChangeAspect="1" noChangeArrowheads="1"/>
          </p:cNvPicPr>
          <p:nvPr/>
        </p:nvPicPr>
        <p:blipFill rotWithShape="1">
          <a:blip r:embed="rId4">
            <a:alphaModFix amt="40000"/>
            <a:extLst>
              <a:ext uri="{28A0092B-C50C-407E-A947-70E740481C1C}">
                <a14:useLocalDpi xmlns:a14="http://schemas.microsoft.com/office/drawing/2010/main" val="0"/>
              </a:ext>
            </a:extLst>
          </a:blip>
          <a:srcRect l="9091" t="2339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194">
            <a:extLst>
              <a:ext uri="{FF2B5EF4-FFF2-40B4-BE49-F238E27FC236}">
                <a16:creationId xmlns:a16="http://schemas.microsoft.com/office/drawing/2014/main" id="{23FF3D86-2916-4F9F-9752-304810CF5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96" name="Picture 195">
            <a:extLst>
              <a:ext uri="{FF2B5EF4-FFF2-40B4-BE49-F238E27FC236}">
                <a16:creationId xmlns:a16="http://schemas.microsoft.com/office/drawing/2014/main" id="{AB048875-14D1-4CC7-8AC3-7ABC73AAAF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a:extLst>
              <a:ext uri="{FF2B5EF4-FFF2-40B4-BE49-F238E27FC236}">
                <a16:creationId xmlns:a16="http://schemas.microsoft.com/office/drawing/2014/main" id="{0A5BA444-00CC-42A4-9B17-BFE458D3EA5B}"/>
              </a:ext>
            </a:extLst>
          </p:cNvPr>
          <p:cNvSpPr>
            <a:spLocks noGrp="1"/>
          </p:cNvSpPr>
          <p:nvPr>
            <p:ph type="title"/>
          </p:nvPr>
        </p:nvSpPr>
        <p:spPr>
          <a:xfrm>
            <a:off x="1371600" y="3014139"/>
            <a:ext cx="9448800" cy="1825096"/>
          </a:xfrm>
        </p:spPr>
        <p:txBody>
          <a:bodyPr vert="horz" lIns="91440" tIns="45720" rIns="91440" bIns="45720" rtlCol="0" anchor="b">
            <a:normAutofit/>
          </a:bodyPr>
          <a:lstStyle/>
          <a:p>
            <a:pPr algn="l"/>
            <a:r>
              <a:rPr lang="en-US" sz="6000" b="1"/>
              <a:t>Globalization and agrarian sector</a:t>
            </a:r>
            <a:endParaRPr lang="en-US" sz="6000" b="1" dirty="0"/>
          </a:p>
        </p:txBody>
      </p:sp>
    </p:spTree>
    <p:extLst>
      <p:ext uri="{BB962C8B-B14F-4D97-AF65-F5344CB8AC3E}">
        <p14:creationId xmlns:p14="http://schemas.microsoft.com/office/powerpoint/2010/main" val="2083941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92F8D7-2D4B-4841-BF59-2E4F935AD008}"/>
              </a:ext>
            </a:extLst>
          </p:cNvPr>
          <p:cNvSpPr>
            <a:spLocks noGrp="1"/>
          </p:cNvSpPr>
          <p:nvPr>
            <p:ph idx="1"/>
          </p:nvPr>
        </p:nvSpPr>
        <p:spPr>
          <a:xfrm>
            <a:off x="677333" y="2194560"/>
            <a:ext cx="5816600" cy="4024125"/>
          </a:xfrm>
        </p:spPr>
        <p:txBody>
          <a:bodyPr>
            <a:normAutofit/>
          </a:bodyPr>
          <a:lstStyle/>
          <a:p>
            <a:r>
              <a:rPr lang="en-US" dirty="0"/>
              <a:t>Changes in food basket</a:t>
            </a:r>
          </a:p>
          <a:p>
            <a:r>
              <a:rPr lang="en-US" dirty="0"/>
              <a:t>Changes in agricultural marketing systems</a:t>
            </a:r>
          </a:p>
          <a:p>
            <a:r>
              <a:rPr lang="en-US" dirty="0"/>
              <a:t>Changes in agricultural exports</a:t>
            </a:r>
          </a:p>
          <a:p>
            <a:r>
              <a:rPr lang="en-US" dirty="0"/>
              <a:t>Changes in the share of agricultural employment</a:t>
            </a:r>
          </a:p>
          <a:p>
            <a:r>
              <a:rPr lang="en-US" dirty="0"/>
              <a:t>Share of agriculture in GDP</a:t>
            </a:r>
          </a:p>
          <a:p>
            <a:r>
              <a:rPr lang="en-US" dirty="0"/>
              <a:t>Area of cultivation</a:t>
            </a:r>
          </a:p>
          <a:p>
            <a:r>
              <a:rPr lang="en-US" dirty="0"/>
              <a:t>Contract farming and corporate farming</a:t>
            </a:r>
          </a:p>
        </p:txBody>
      </p:sp>
      <p:pic>
        <p:nvPicPr>
          <p:cNvPr id="6146" name="Picture 2" descr="Image result for Globalization and agrarian sector">
            <a:extLst>
              <a:ext uri="{FF2B5EF4-FFF2-40B4-BE49-F238E27FC236}">
                <a16:creationId xmlns:a16="http://schemas.microsoft.com/office/drawing/2014/main" id="{5CCDB2B9-663B-4B75-937B-079C84A750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85000" y="2392445"/>
            <a:ext cx="4521200" cy="339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475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34E12-7B5D-4768-AF64-AD8E32812AC1}"/>
              </a:ext>
            </a:extLst>
          </p:cNvPr>
          <p:cNvSpPr>
            <a:spLocks noGrp="1"/>
          </p:cNvSpPr>
          <p:nvPr>
            <p:ph type="title"/>
          </p:nvPr>
        </p:nvSpPr>
        <p:spPr>
          <a:xfrm>
            <a:off x="619759" y="764373"/>
            <a:ext cx="6257291" cy="1293028"/>
          </a:xfrm>
        </p:spPr>
        <p:txBody>
          <a:bodyPr>
            <a:normAutofit/>
          </a:bodyPr>
          <a:lstStyle/>
          <a:p>
            <a:r>
              <a:rPr lang="en-US"/>
              <a:t>Corporate farming</a:t>
            </a:r>
            <a:br>
              <a:rPr lang="en-US"/>
            </a:br>
            <a:endParaRPr lang="en-US"/>
          </a:p>
        </p:txBody>
      </p:sp>
      <p:sp>
        <p:nvSpPr>
          <p:cNvPr id="7174" name="Content Placeholder 7173">
            <a:extLst>
              <a:ext uri="{FF2B5EF4-FFF2-40B4-BE49-F238E27FC236}">
                <a16:creationId xmlns:a16="http://schemas.microsoft.com/office/drawing/2014/main" id="{CE515B0C-7349-4971-A246-22BE54B79A73}"/>
              </a:ext>
            </a:extLst>
          </p:cNvPr>
          <p:cNvSpPr>
            <a:spLocks noGrp="1"/>
          </p:cNvSpPr>
          <p:nvPr>
            <p:ph idx="1"/>
          </p:nvPr>
        </p:nvSpPr>
        <p:spPr>
          <a:xfrm>
            <a:off x="897640" y="2782486"/>
            <a:ext cx="5979410" cy="1293028"/>
          </a:xfrm>
        </p:spPr>
        <p:txBody>
          <a:bodyPr>
            <a:normAutofit/>
          </a:bodyPr>
          <a:lstStyle/>
          <a:p>
            <a:r>
              <a:rPr lang="en-US" i="0">
                <a:effectLst/>
                <a:latin typeface="arial" panose="020B0604020202020204" pitchFamily="34" charset="0"/>
              </a:rPr>
              <a:t>Corporate farming is the practice of large-scale agriculture on farms owned or greatly influenced by large companies.</a:t>
            </a:r>
            <a:endParaRPr lang="en-US" dirty="0"/>
          </a:p>
        </p:txBody>
      </p:sp>
      <p:sp useBgFill="1">
        <p:nvSpPr>
          <p:cNvPr id="76" name="Rectangle 75">
            <a:extLst>
              <a:ext uri="{FF2B5EF4-FFF2-40B4-BE49-F238E27FC236}">
                <a16:creationId xmlns:a16="http://schemas.microsoft.com/office/drawing/2014/main" id="{E2E0C929-96C6-41B1-A001-566036DF04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8740" y="0"/>
            <a:ext cx="500325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Image result for corporate farming">
            <a:extLst>
              <a:ext uri="{FF2B5EF4-FFF2-40B4-BE49-F238E27FC236}">
                <a16:creationId xmlns:a16="http://schemas.microsoft.com/office/drawing/2014/main" id="{667E4CD8-A58B-4637-99DF-AFB2D6D0C3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504" r="32187"/>
          <a:stretch/>
        </p:blipFill>
        <p:spPr bwMode="auto">
          <a:xfrm>
            <a:off x="7519416" y="10"/>
            <a:ext cx="4672584" cy="6857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984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7A920-E0C2-4765-859E-80BE77DBA1DA}"/>
              </a:ext>
            </a:extLst>
          </p:cNvPr>
          <p:cNvSpPr>
            <a:spLocks noGrp="1"/>
          </p:cNvSpPr>
          <p:nvPr>
            <p:ph type="title"/>
          </p:nvPr>
        </p:nvSpPr>
        <p:spPr>
          <a:xfrm>
            <a:off x="685799" y="764373"/>
            <a:ext cx="3977639" cy="1600200"/>
          </a:xfrm>
        </p:spPr>
        <p:txBody>
          <a:bodyPr anchor="b">
            <a:normAutofit/>
          </a:bodyPr>
          <a:lstStyle/>
          <a:p>
            <a:pPr algn="l"/>
            <a:r>
              <a:rPr lang="en-US" sz="4400" b="1" dirty="0"/>
              <a:t>advantages</a:t>
            </a:r>
          </a:p>
        </p:txBody>
      </p:sp>
      <p:sp>
        <p:nvSpPr>
          <p:cNvPr id="5" name="Content Placeholder 4">
            <a:extLst>
              <a:ext uri="{FF2B5EF4-FFF2-40B4-BE49-F238E27FC236}">
                <a16:creationId xmlns:a16="http://schemas.microsoft.com/office/drawing/2014/main" id="{7A749062-79DE-46B8-BFC7-42EB9C1EA4B0}"/>
              </a:ext>
            </a:extLst>
          </p:cNvPr>
          <p:cNvSpPr>
            <a:spLocks noGrp="1"/>
          </p:cNvSpPr>
          <p:nvPr>
            <p:ph idx="1"/>
          </p:nvPr>
        </p:nvSpPr>
        <p:spPr>
          <a:xfrm>
            <a:off x="787788" y="3108196"/>
            <a:ext cx="3977639" cy="2404708"/>
          </a:xfrm>
        </p:spPr>
        <p:txBody>
          <a:bodyPr>
            <a:noAutofit/>
          </a:bodyPr>
          <a:lstStyle/>
          <a:p>
            <a:r>
              <a:rPr lang="en-US" sz="2400" dirty="0"/>
              <a:t>Consolidation of land holdings</a:t>
            </a:r>
          </a:p>
          <a:p>
            <a:r>
              <a:rPr lang="en-US" sz="2400" dirty="0"/>
              <a:t>Production for exports</a:t>
            </a:r>
          </a:p>
          <a:p>
            <a:r>
              <a:rPr lang="en-US" sz="2400" dirty="0"/>
              <a:t>Marketing of agricultural produce</a:t>
            </a:r>
          </a:p>
        </p:txBody>
      </p:sp>
      <p:sp useBgFill="1">
        <p:nvSpPr>
          <p:cNvPr id="11" name="Rectangle 10">
            <a:extLst>
              <a:ext uri="{FF2B5EF4-FFF2-40B4-BE49-F238E27FC236}">
                <a16:creationId xmlns:a16="http://schemas.microsoft.com/office/drawing/2014/main" id="{8D25211A-4CA0-4B53-82BB-1EE7C7F3C7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1379" y="0"/>
            <a:ext cx="724061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Close up of Barley in the wild">
            <a:extLst>
              <a:ext uri="{FF2B5EF4-FFF2-40B4-BE49-F238E27FC236}">
                <a16:creationId xmlns:a16="http://schemas.microsoft.com/office/drawing/2014/main" id="{23FF3183-6F73-4B23-811E-C8960CE37BAA}"/>
              </a:ext>
            </a:extLst>
          </p:cNvPr>
          <p:cNvPicPr>
            <a:picLocks noChangeAspect="1"/>
          </p:cNvPicPr>
          <p:nvPr/>
        </p:nvPicPr>
        <p:blipFill rotWithShape="1">
          <a:blip r:embed="rId2"/>
          <a:srcRect l="2905" r="30054" b="-1"/>
          <a:stretch/>
        </p:blipFill>
        <p:spPr>
          <a:xfrm>
            <a:off x="5304147" y="10"/>
            <a:ext cx="6887853" cy="6857990"/>
          </a:xfrm>
          <a:prstGeom prst="rect">
            <a:avLst/>
          </a:prstGeom>
        </p:spPr>
      </p:pic>
    </p:spTree>
    <p:extLst>
      <p:ext uri="{BB962C8B-B14F-4D97-AF65-F5344CB8AC3E}">
        <p14:creationId xmlns:p14="http://schemas.microsoft.com/office/powerpoint/2010/main" val="359456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30C7A-5CF7-455B-8D7E-62B5B5BF5118}"/>
              </a:ext>
            </a:extLst>
          </p:cNvPr>
          <p:cNvSpPr>
            <a:spLocks noGrp="1"/>
          </p:cNvSpPr>
          <p:nvPr>
            <p:ph type="title"/>
          </p:nvPr>
        </p:nvSpPr>
        <p:spPr>
          <a:xfrm>
            <a:off x="581192" y="1124999"/>
            <a:ext cx="4076149" cy="4608003"/>
          </a:xfrm>
        </p:spPr>
        <p:txBody>
          <a:bodyPr anchor="ctr">
            <a:normAutofit/>
          </a:bodyPr>
          <a:lstStyle/>
          <a:p>
            <a:r>
              <a:rPr lang="en-US" sz="4000" dirty="0">
                <a:solidFill>
                  <a:schemeClr val="accent1"/>
                </a:solidFill>
              </a:rPr>
              <a:t>UNIT-III : Ecology</a:t>
            </a:r>
          </a:p>
        </p:txBody>
      </p:sp>
      <p:sp>
        <p:nvSpPr>
          <p:cNvPr id="3" name="Content Placeholder 2">
            <a:extLst>
              <a:ext uri="{FF2B5EF4-FFF2-40B4-BE49-F238E27FC236}">
                <a16:creationId xmlns:a16="http://schemas.microsoft.com/office/drawing/2014/main" id="{935819DE-C307-47FE-BA22-911E23745CA3}"/>
              </a:ext>
            </a:extLst>
          </p:cNvPr>
          <p:cNvSpPr>
            <a:spLocks noGrp="1"/>
          </p:cNvSpPr>
          <p:nvPr>
            <p:ph idx="1"/>
          </p:nvPr>
        </p:nvSpPr>
        <p:spPr>
          <a:xfrm>
            <a:off x="5117586" y="1124998"/>
            <a:ext cx="6143248" cy="4608003"/>
          </a:xfrm>
        </p:spPr>
        <p:txBody>
          <a:bodyPr>
            <a:normAutofit/>
          </a:bodyPr>
          <a:lstStyle/>
          <a:p>
            <a:r>
              <a:rPr lang="en-US" sz="2000"/>
              <a:t>Importance of Environment studies in the current developmental context ,. Understanding concept of Environment , Ecology, and their interconnectedness . Environment as natural capital and connection to quality of human life. Environmental degradation –Cause and impact of human life. Sustainable development concept and components, poverty and Environment .</a:t>
            </a:r>
          </a:p>
        </p:txBody>
      </p:sp>
    </p:spTree>
    <p:extLst>
      <p:ext uri="{BB962C8B-B14F-4D97-AF65-F5344CB8AC3E}">
        <p14:creationId xmlns:p14="http://schemas.microsoft.com/office/powerpoint/2010/main" val="222948934"/>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ounded Rectangle 11">
            <a:extLst>
              <a:ext uri="{FF2B5EF4-FFF2-40B4-BE49-F238E27FC236}">
                <a16:creationId xmlns:a16="http://schemas.microsoft.com/office/drawing/2014/main" id="{2770B5F4-AED0-4A3A-859D-B6239ED38A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03" y="643464"/>
            <a:ext cx="10905195" cy="5571072"/>
          </a:xfrm>
          <a:prstGeom prst="roundRect">
            <a:avLst>
              <a:gd name="adj" fmla="val 2403"/>
            </a:avLst>
          </a:prstGeom>
          <a:solidFill>
            <a:srgbClr val="FFFFFF"/>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Few Cases Of Corpotate farming in India&#10;   Company               Area/region and&#10;                         crops&#10;&#10;   1, IEE...">
            <a:extLst>
              <a:ext uri="{FF2B5EF4-FFF2-40B4-BE49-F238E27FC236}">
                <a16:creationId xmlns:a16="http://schemas.microsoft.com/office/drawing/2014/main" id="{7C67922A-AD27-421B-9731-D1DF6154EA26}"/>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tretch>
            <a:fillRect/>
          </a:stretch>
        </p:blipFill>
        <p:spPr bwMode="auto">
          <a:xfrm>
            <a:off x="2688336" y="873252"/>
            <a:ext cx="6815328" cy="5111496"/>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9303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5" name="Picture 134">
            <a:extLst>
              <a:ext uri="{FF2B5EF4-FFF2-40B4-BE49-F238E27FC236}">
                <a16:creationId xmlns:a16="http://schemas.microsoft.com/office/drawing/2014/main" id="{BDFADFB3-3D44-49A8-AE3B-A87C61607F7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37" name="Picture 136">
            <a:extLst>
              <a:ext uri="{FF2B5EF4-FFF2-40B4-BE49-F238E27FC236}">
                <a16:creationId xmlns:a16="http://schemas.microsoft.com/office/drawing/2014/main" id="{BB912AE0-CAD9-4F8F-A2A2-BDF07D4EDD2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useBgFill="1">
        <p:nvSpPr>
          <p:cNvPr id="10247" name="Rectangle 138">
            <a:extLst>
              <a:ext uri="{FF2B5EF4-FFF2-40B4-BE49-F238E27FC236}">
                <a16:creationId xmlns:a16="http://schemas.microsoft.com/office/drawing/2014/main" id="{BD7C2DEF-63C5-495B-BBE5-720E5D12B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1" name="Picture 140">
            <a:extLst>
              <a:ext uri="{FF2B5EF4-FFF2-40B4-BE49-F238E27FC236}">
                <a16:creationId xmlns:a16="http://schemas.microsoft.com/office/drawing/2014/main" id="{FE21E403-0B61-4473-BE57-AB0F1637967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1">
            <a:extLst>
              <a:ext uri="{FF2B5EF4-FFF2-40B4-BE49-F238E27FC236}">
                <a16:creationId xmlns:a16="http://schemas.microsoft.com/office/drawing/2014/main" id="{0FAE2E30-A290-4CCB-8B2D-072F6D5E7D65}"/>
              </a:ext>
            </a:extLst>
          </p:cNvPr>
          <p:cNvSpPr>
            <a:spLocks noGrp="1"/>
          </p:cNvSpPr>
          <p:nvPr>
            <p:ph type="title"/>
          </p:nvPr>
        </p:nvSpPr>
        <p:spPr>
          <a:xfrm>
            <a:off x="529405" y="1431593"/>
            <a:ext cx="3987843" cy="3273061"/>
          </a:xfrm>
          <a:noFill/>
          <a:ln w="19050">
            <a:noFill/>
            <a:prstDash val="dash"/>
          </a:ln>
        </p:spPr>
        <p:txBody>
          <a:bodyPr vert="horz" lIns="91440" tIns="45720" rIns="91440" bIns="45720" rtlCol="0" anchor="b">
            <a:normAutofit/>
          </a:bodyPr>
          <a:lstStyle/>
          <a:p>
            <a:r>
              <a:rPr lang="en-US" sz="6000" b="1" dirty="0"/>
              <a:t>Farmer’s suicide</a:t>
            </a:r>
          </a:p>
        </p:txBody>
      </p:sp>
      <p:pic>
        <p:nvPicPr>
          <p:cNvPr id="10242" name="Picture 2">
            <a:extLst>
              <a:ext uri="{FF2B5EF4-FFF2-40B4-BE49-F238E27FC236}">
                <a16:creationId xmlns:a16="http://schemas.microsoft.com/office/drawing/2014/main" id="{5D3B705E-E297-4FCA-A52C-37AB2056B3D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781" r="11109" b="1"/>
          <a:stretch/>
        </p:blipFill>
        <p:spPr bwMode="auto">
          <a:xfrm>
            <a:off x="5046653" y="1761096"/>
            <a:ext cx="6177937" cy="347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48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5DD5BC2-A8E7-4CAD-955A-3807355EC9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useBgFill="1">
        <p:nvSpPr>
          <p:cNvPr id="18" name="Rectangle 17">
            <a:extLst>
              <a:ext uri="{FF2B5EF4-FFF2-40B4-BE49-F238E27FC236}">
                <a16:creationId xmlns:a16="http://schemas.microsoft.com/office/drawing/2014/main" id="{7D993AC9-3A4A-4CF2-9BEF-8002E58F6B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1">
            <a:extLst>
              <a:ext uri="{FF2B5EF4-FFF2-40B4-BE49-F238E27FC236}">
                <a16:creationId xmlns:a16="http://schemas.microsoft.com/office/drawing/2014/main" id="{DE4144AD-8278-4A35-8DF4-1629E28960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03" y="643464"/>
            <a:ext cx="10905195" cy="5571072"/>
          </a:xfrm>
          <a:prstGeom prst="roundRect">
            <a:avLst>
              <a:gd name="adj" fmla="val 2403"/>
            </a:avLst>
          </a:prstGeom>
          <a:solidFill>
            <a:srgbClr val="FFFFFF"/>
          </a:solidFill>
          <a:ln w="31750">
            <a:solidFill>
              <a:schemeClr val="accent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4BA138F3-2BCC-47A5-BAA9-FCE34D637683}"/>
              </a:ext>
            </a:extLst>
          </p:cNvPr>
          <p:cNvGraphicFramePr/>
          <p:nvPr>
            <p:extLst>
              <p:ext uri="{D42A27DB-BD31-4B8C-83A1-F6EECF244321}">
                <p14:modId xmlns:p14="http://schemas.microsoft.com/office/powerpoint/2010/main" val="4278580132"/>
              </p:ext>
            </p:extLst>
          </p:nvPr>
        </p:nvGraphicFramePr>
        <p:xfrm>
          <a:off x="870204" y="873252"/>
          <a:ext cx="10451592" cy="51114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777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graphicEl>
                                              <a:chart seriesIdx="-4" categoryIdx="2" bldStep="category"/>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graphicEl>
                                              <a:chart seriesIdx="-4" categoryIdx="3" bldStep="category"/>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graphicEl>
                                              <a:chart seriesIdx="-4" categoryIdx="4"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Chart bld="category"/>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 name="Picture 136">
            <a:extLst>
              <a:ext uri="{FF2B5EF4-FFF2-40B4-BE49-F238E27FC236}">
                <a16:creationId xmlns:a16="http://schemas.microsoft.com/office/drawing/2014/main" id="{1FBDED38-E809-47DF-A501-94A1EC4CF7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useBgFill="1">
        <p:nvSpPr>
          <p:cNvPr id="139" name="Rectangle 138">
            <a:extLst>
              <a:ext uri="{FF2B5EF4-FFF2-40B4-BE49-F238E27FC236}">
                <a16:creationId xmlns:a16="http://schemas.microsoft.com/office/drawing/2014/main" id="{7D3066CB-F1D7-4B22-AAD8-EDDB625F9E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ounded Rectangle 11">
            <a:extLst>
              <a:ext uri="{FF2B5EF4-FFF2-40B4-BE49-F238E27FC236}">
                <a16:creationId xmlns:a16="http://schemas.microsoft.com/office/drawing/2014/main" id="{39634629-2027-4274-B784-6089326A1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9308" y="562356"/>
            <a:ext cx="11073384" cy="5733288"/>
          </a:xfrm>
          <a:prstGeom prst="roundRect">
            <a:avLst>
              <a:gd name="adj" fmla="val 3242"/>
            </a:avLst>
          </a:prstGeom>
          <a:solidFill>
            <a:srgbClr val="FFFFFF"/>
          </a:solidFill>
          <a:ln w="317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ounded Rectangle 11">
            <a:extLst>
              <a:ext uri="{FF2B5EF4-FFF2-40B4-BE49-F238E27FC236}">
                <a16:creationId xmlns:a16="http://schemas.microsoft.com/office/drawing/2014/main" id="{0381B5E6-EFDB-41ED-B736-AF2A52C5F3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03" y="643464"/>
            <a:ext cx="10905195" cy="5571072"/>
          </a:xfrm>
          <a:prstGeom prst="roundRect">
            <a:avLst>
              <a:gd name="adj" fmla="val 2403"/>
            </a:avLst>
          </a:prstGeom>
          <a:solidFill>
            <a:srgbClr val="FFFFFF"/>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2" name="Picture 4" descr="Image result for thank yoU SLIDE">
            <a:extLst>
              <a:ext uri="{FF2B5EF4-FFF2-40B4-BE49-F238E27FC236}">
                <a16:creationId xmlns:a16="http://schemas.microsoft.com/office/drawing/2014/main" id="{2D8C0A00-DA2E-4CEC-A5A7-B6DEA3D65D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97" b="8058"/>
          <a:stretch/>
        </p:blipFill>
        <p:spPr bwMode="auto">
          <a:xfrm>
            <a:off x="870204" y="873252"/>
            <a:ext cx="10451592" cy="5111496"/>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88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08765-DE26-4C00-91E4-0716E9F63ABD}"/>
              </a:ext>
            </a:extLst>
          </p:cNvPr>
          <p:cNvSpPr>
            <a:spLocks noGrp="1"/>
          </p:cNvSpPr>
          <p:nvPr>
            <p:ph type="title"/>
          </p:nvPr>
        </p:nvSpPr>
        <p:spPr>
          <a:xfrm>
            <a:off x="581192" y="1124999"/>
            <a:ext cx="4076149" cy="4608003"/>
          </a:xfrm>
        </p:spPr>
        <p:txBody>
          <a:bodyPr anchor="ctr">
            <a:normAutofit/>
          </a:bodyPr>
          <a:lstStyle/>
          <a:p>
            <a:r>
              <a:rPr lang="en-US" sz="3700" dirty="0">
                <a:solidFill>
                  <a:schemeClr val="accent1"/>
                </a:solidFill>
              </a:rPr>
              <a:t>UNIT-IV : Understanding Stress and Conflict</a:t>
            </a:r>
          </a:p>
        </p:txBody>
      </p:sp>
      <p:sp>
        <p:nvSpPr>
          <p:cNvPr id="3" name="Content Placeholder 2">
            <a:extLst>
              <a:ext uri="{FF2B5EF4-FFF2-40B4-BE49-F238E27FC236}">
                <a16:creationId xmlns:a16="http://schemas.microsoft.com/office/drawing/2014/main" id="{9A9BCD33-D726-40C3-9608-6EA5C54A1E74}"/>
              </a:ext>
            </a:extLst>
          </p:cNvPr>
          <p:cNvSpPr>
            <a:spLocks noGrp="1"/>
          </p:cNvSpPr>
          <p:nvPr>
            <p:ph idx="1"/>
          </p:nvPr>
        </p:nvSpPr>
        <p:spPr>
          <a:xfrm>
            <a:off x="5117586" y="1124998"/>
            <a:ext cx="6143248" cy="4608003"/>
          </a:xfrm>
        </p:spPr>
        <p:txBody>
          <a:bodyPr>
            <a:normAutofit/>
          </a:bodyPr>
          <a:lstStyle/>
          <a:p>
            <a:r>
              <a:rPr lang="en-US" sz="2000"/>
              <a:t>Causes of stress and conflict in individual life and society. Agents of socialization and the roll played by them in developing the individual. Significance of values , ethics, and prejudices in developing the individual. Stereotyping and prejudice as significant factors in causing conflict in society. Aggression and violence as the public expression of conflict</a:t>
            </a:r>
          </a:p>
        </p:txBody>
      </p:sp>
    </p:spTree>
    <p:extLst>
      <p:ext uri="{BB962C8B-B14F-4D97-AF65-F5344CB8AC3E}">
        <p14:creationId xmlns:p14="http://schemas.microsoft.com/office/powerpoint/2010/main" val="97321918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7BF6A-F4DB-4A41-9103-BA3B3CA26299}"/>
              </a:ext>
            </a:extLst>
          </p:cNvPr>
          <p:cNvSpPr>
            <a:spLocks noGrp="1"/>
          </p:cNvSpPr>
          <p:nvPr>
            <p:ph type="title"/>
          </p:nvPr>
        </p:nvSpPr>
        <p:spPr>
          <a:xfrm>
            <a:off x="581192" y="1124999"/>
            <a:ext cx="4076149" cy="4608003"/>
          </a:xfrm>
        </p:spPr>
        <p:txBody>
          <a:bodyPr anchor="ctr">
            <a:normAutofit/>
          </a:bodyPr>
          <a:lstStyle/>
          <a:p>
            <a:r>
              <a:rPr lang="en-US" sz="4000">
                <a:solidFill>
                  <a:schemeClr val="accent1"/>
                </a:solidFill>
              </a:rPr>
              <a:t>UNIT-V : Managing stress and conflicts in contemporary society.</a:t>
            </a:r>
          </a:p>
        </p:txBody>
      </p:sp>
      <p:sp>
        <p:nvSpPr>
          <p:cNvPr id="3" name="Content Placeholder 2">
            <a:extLst>
              <a:ext uri="{FF2B5EF4-FFF2-40B4-BE49-F238E27FC236}">
                <a16:creationId xmlns:a16="http://schemas.microsoft.com/office/drawing/2014/main" id="{64DADC8E-8076-4458-9064-F8A14B00FDC5}"/>
              </a:ext>
            </a:extLst>
          </p:cNvPr>
          <p:cNvSpPr>
            <a:spLocks noGrp="1"/>
          </p:cNvSpPr>
          <p:nvPr>
            <p:ph idx="1"/>
          </p:nvPr>
        </p:nvSpPr>
        <p:spPr>
          <a:xfrm>
            <a:off x="5117586" y="1124998"/>
            <a:ext cx="6143248" cy="4608003"/>
          </a:xfrm>
        </p:spPr>
        <p:txBody>
          <a:bodyPr>
            <a:normAutofit/>
          </a:bodyPr>
          <a:lstStyle/>
          <a:p>
            <a:r>
              <a:rPr lang="en-US" sz="2000" dirty="0"/>
              <a:t>Types of conflict and use of coping mechanisms for Managing individual stress. Mallows Theory of Self-</a:t>
            </a:r>
            <a:r>
              <a:rPr lang="en-US" sz="2000" dirty="0" err="1"/>
              <a:t>actulazation</a:t>
            </a:r>
            <a:r>
              <a:rPr lang="en-US" sz="2000" dirty="0"/>
              <a:t>., Different methods of responding to conflicts in society. Conflict – resolution and efforts toward the building Peace and harmony in society.</a:t>
            </a:r>
          </a:p>
        </p:txBody>
      </p:sp>
    </p:spTree>
    <p:extLst>
      <p:ext uri="{BB962C8B-B14F-4D97-AF65-F5344CB8AC3E}">
        <p14:creationId xmlns:p14="http://schemas.microsoft.com/office/powerpoint/2010/main" val="204765870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able&#10;&#10;Description automatically generated">
            <a:extLst>
              <a:ext uri="{FF2B5EF4-FFF2-40B4-BE49-F238E27FC236}">
                <a16:creationId xmlns:a16="http://schemas.microsoft.com/office/drawing/2014/main" id="{58C93114-7AA9-4018-B59D-6F8FA742E6B7}"/>
              </a:ext>
            </a:extLst>
          </p:cNvPr>
          <p:cNvPicPr>
            <a:picLocks noChangeAspect="1"/>
          </p:cNvPicPr>
          <p:nvPr/>
        </p:nvPicPr>
        <p:blipFill rotWithShape="1">
          <a:blip r:embed="rId2"/>
          <a:srcRect t="2519" b="13212"/>
          <a:stretch/>
        </p:blipFill>
        <p:spPr>
          <a:xfrm>
            <a:off x="-3047" y="10"/>
            <a:ext cx="12191999" cy="6857990"/>
          </a:xfrm>
          <a:prstGeom prst="rect">
            <a:avLst/>
          </a:prstGeom>
        </p:spPr>
      </p:pic>
      <p:sp>
        <p:nvSpPr>
          <p:cNvPr id="2" name="Title 1">
            <a:extLst>
              <a:ext uri="{FF2B5EF4-FFF2-40B4-BE49-F238E27FC236}">
                <a16:creationId xmlns:a16="http://schemas.microsoft.com/office/drawing/2014/main" id="{1529637F-2FCB-4BCC-A07E-336BC965681A}"/>
              </a:ext>
            </a:extLst>
          </p:cNvPr>
          <p:cNvSpPr>
            <a:spLocks noGrp="1"/>
          </p:cNvSpPr>
          <p:nvPr>
            <p:ph type="title"/>
          </p:nvPr>
        </p:nvSpPr>
        <p:spPr>
          <a:xfrm>
            <a:off x="643466" y="643467"/>
            <a:ext cx="10905059" cy="3330353"/>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3600">
                <a:solidFill>
                  <a:schemeClr val="bg1"/>
                </a:solidFill>
              </a:rPr>
              <a:t>UNIT VI: Contemporary societal issues</a:t>
            </a:r>
          </a:p>
        </p:txBody>
      </p:sp>
    </p:spTree>
    <p:extLst>
      <p:ext uri="{BB962C8B-B14F-4D97-AF65-F5344CB8AC3E}">
        <p14:creationId xmlns:p14="http://schemas.microsoft.com/office/powerpoint/2010/main" val="3287210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AE9211-5213-494F-B551-106ED67D3A20}"/>
              </a:ext>
            </a:extLst>
          </p:cNvPr>
          <p:cNvSpPr>
            <a:spLocks noGrp="1"/>
          </p:cNvSpPr>
          <p:nvPr>
            <p:ph idx="1"/>
          </p:nvPr>
        </p:nvSpPr>
        <p:spPr>
          <a:xfrm>
            <a:off x="685801" y="2194560"/>
            <a:ext cx="3306742" cy="4024125"/>
          </a:xfrm>
        </p:spPr>
        <p:txBody>
          <a:bodyPr vert="horz" lIns="91440" tIns="45720" rIns="91440" bIns="45720" rtlCol="0">
            <a:normAutofit/>
          </a:bodyPr>
          <a:lstStyle/>
          <a:p>
            <a:pPr marL="0" indent="0">
              <a:buNone/>
            </a:pPr>
            <a:r>
              <a:rPr lang="en-US" sz="1600" b="1" cap="all">
                <a:latin typeface="Times New Roman" panose="02020603050405020304" pitchFamily="18" charset="0"/>
                <a:cs typeface="Times New Roman" panose="02020603050405020304" pitchFamily="18" charset="0"/>
              </a:rPr>
              <a:t>Globalization and Indian Society.</a:t>
            </a:r>
          </a:p>
        </p:txBody>
      </p:sp>
      <p:pic>
        <p:nvPicPr>
          <p:cNvPr id="2050" name="Picture 2" descr="Is globalisation doomed? | VOX, CEPR Policy Portal">
            <a:extLst>
              <a:ext uri="{FF2B5EF4-FFF2-40B4-BE49-F238E27FC236}">
                <a16:creationId xmlns:a16="http://schemas.microsoft.com/office/drawing/2014/main" id="{E3FF6477-5972-4823-A9F4-6FA09CFF9A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056" r="16146" b="-1"/>
          <a:stretch/>
        </p:blipFill>
        <p:spPr bwMode="auto">
          <a:xfrm>
            <a:off x="4955339" y="1336566"/>
            <a:ext cx="6127287" cy="4607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67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25DE5-DE5C-4D7D-B319-61EA0492DD80}"/>
              </a:ext>
            </a:extLst>
          </p:cNvPr>
          <p:cNvSpPr>
            <a:spLocks noGrp="1"/>
          </p:cNvSpPr>
          <p:nvPr>
            <p:ph type="title"/>
          </p:nvPr>
        </p:nvSpPr>
        <p:spPr>
          <a:xfrm>
            <a:off x="685800" y="764373"/>
            <a:ext cx="3687417" cy="1920372"/>
          </a:xfrm>
        </p:spPr>
        <p:txBody>
          <a:bodyPr>
            <a:normAutofit/>
          </a:bodyPr>
          <a:lstStyle/>
          <a:p>
            <a:pPr algn="l"/>
            <a:r>
              <a:rPr lang="en-US" sz="3600" b="1" i="0" u="none" strike="noStrike" baseline="0">
                <a:solidFill>
                  <a:schemeClr val="bg1"/>
                </a:solidFill>
                <a:latin typeface="SouvenirITCbyBT-Demi"/>
              </a:rPr>
              <a:t>LIBERALIZATION</a:t>
            </a:r>
            <a:endParaRPr lang="en-US" sz="3600">
              <a:solidFill>
                <a:schemeClr val="bg1"/>
              </a:solidFill>
            </a:endParaRPr>
          </a:p>
        </p:txBody>
      </p:sp>
      <p:sp>
        <p:nvSpPr>
          <p:cNvPr id="3" name="Content Placeholder 2">
            <a:extLst>
              <a:ext uri="{FF2B5EF4-FFF2-40B4-BE49-F238E27FC236}">
                <a16:creationId xmlns:a16="http://schemas.microsoft.com/office/drawing/2014/main" id="{7C9EFB65-6F32-44E0-8B6D-AE8DF4E870CD}"/>
              </a:ext>
            </a:extLst>
          </p:cNvPr>
          <p:cNvSpPr>
            <a:spLocks noGrp="1"/>
          </p:cNvSpPr>
          <p:nvPr>
            <p:ph idx="1"/>
          </p:nvPr>
        </p:nvSpPr>
        <p:spPr>
          <a:xfrm>
            <a:off x="685800" y="2821774"/>
            <a:ext cx="3687417" cy="3148329"/>
          </a:xfrm>
        </p:spPr>
        <p:txBody>
          <a:bodyPr>
            <a:normAutofit/>
          </a:bodyPr>
          <a:lstStyle/>
          <a:p>
            <a:r>
              <a:rPr lang="en-US" sz="1600" b="0" i="0" u="none" strike="noStrike" baseline="0">
                <a:solidFill>
                  <a:schemeClr val="bg1"/>
                </a:solidFill>
                <a:latin typeface="TimesNewRomanPSMT"/>
              </a:rPr>
              <a:t>The term liberalization indicates freedom or relaxation to business enterprises from government control.</a:t>
            </a:r>
          </a:p>
          <a:p>
            <a:r>
              <a:rPr lang="en-US" sz="1600" b="0" i="0" u="none" strike="noStrike" baseline="0">
                <a:solidFill>
                  <a:schemeClr val="bg1"/>
                </a:solidFill>
                <a:latin typeface="TimesNewRomanPSMT"/>
              </a:rPr>
              <a:t>Liberalization can be defined as a process of moving from directed planning and controlled economy to gradual decontrol, deregulation and indicative planning.</a:t>
            </a:r>
            <a:endParaRPr lang="en-US" sz="1600">
              <a:solidFill>
                <a:schemeClr val="bg1"/>
              </a:solidFill>
            </a:endParaRPr>
          </a:p>
        </p:txBody>
      </p:sp>
      <p:pic>
        <p:nvPicPr>
          <p:cNvPr id="3074" name="Picture 2" descr="Liberalisation: Meaning, impact, objective, reforms under Liberalisation">
            <a:extLst>
              <a:ext uri="{FF2B5EF4-FFF2-40B4-BE49-F238E27FC236}">
                <a16:creationId xmlns:a16="http://schemas.microsoft.com/office/drawing/2014/main" id="{E70B6187-BB75-4970-B2E6-8B6896E2A76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39568" y="643467"/>
            <a:ext cx="5548872"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853989"/>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95FD5-1F25-4FA5-84C8-2AB1AFB896F4}">
  <ds:schemaRefs>
    <ds:schemaRef ds:uri="http://schemas.microsoft.com/office/2006/metadata/contentType"/>
    <ds:schemaRef ds:uri="http://schemas.microsoft.com/office/2006/metadata/properties/metaAttributes"/>
    <ds:schemaRef ds:uri="http://www.w3.org/2000/xmlns/"/>
    <ds:schemaRef ds:uri="http://www.w3.org/2001/XMLSchema"/>
    <ds:schemaRef ds:uri="71af3243-3dd4-4a8d-8c0d-dd76da1f02a5"/>
    <ds:schemaRef ds:uri="16c05727-aa75-4e4a-9b5f-8a80a1165891"/>
  </ds:schemaRefs>
</ds:datastoreItem>
</file>

<file path=customXml/itemProps2.xml><?xml version="1.0" encoding="utf-8"?>
<ds:datastoreItem xmlns:ds="http://schemas.openxmlformats.org/officeDocument/2006/customXml" ds:itemID="{F2455B2D-BAB7-438A-85DA-0266A24CB79F}">
  <ds:schemaRefs>
    <ds:schemaRef ds:uri="http://schemas.microsoft.com/office/2006/metadata/properties"/>
    <ds:schemaRef ds:uri="http://www.w3.org/2000/xmlns/"/>
    <ds:schemaRef ds:uri="71af3243-3dd4-4a8d-8c0d-dd76da1f02a5"/>
    <ds:schemaRef ds:uri="http://www.w3.org/2001/XMLSchema-instance"/>
  </ds:schemaRefs>
</ds:datastoreItem>
</file>

<file path=customXml/itemProps3.xml><?xml version="1.0" encoding="utf-8"?>
<ds:datastoreItem xmlns:ds="http://schemas.openxmlformats.org/officeDocument/2006/customXml" ds:itemID="{D8C6403A-684A-431F-8F36-A24C99E286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1978</Words>
  <Application>Microsoft Office PowerPoint</Application>
  <PresentationFormat>Widescreen</PresentationFormat>
  <Paragraphs>168</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Vapor Trail</vt:lpstr>
      <vt:lpstr>FOUNDATION COURSE II</vt:lpstr>
      <vt:lpstr>UNIT I</vt:lpstr>
      <vt:lpstr>UNIT II</vt:lpstr>
      <vt:lpstr>UNIT-III : Ecology</vt:lpstr>
      <vt:lpstr>UNIT-IV : Understanding Stress and Conflict</vt:lpstr>
      <vt:lpstr>UNIT-V : Managing stress and conflicts in contemporary society.</vt:lpstr>
      <vt:lpstr>UNIT VI: Contemporary societal issues</vt:lpstr>
      <vt:lpstr>PowerPoint Presentation</vt:lpstr>
      <vt:lpstr>LIBERALIZATION</vt:lpstr>
      <vt:lpstr>Meaning of Liberalization </vt:lpstr>
      <vt:lpstr>Objectives </vt:lpstr>
      <vt:lpstr>Economic liberalisation involves the following major changes. </vt:lpstr>
      <vt:lpstr>PowerPoint Presentation</vt:lpstr>
      <vt:lpstr>Benefits of Economic Liberalization</vt:lpstr>
      <vt:lpstr>Limitations of Economic Liberalization</vt:lpstr>
      <vt:lpstr>PRIVATISATION</vt:lpstr>
      <vt:lpstr>PowerPoint Presentation</vt:lpstr>
      <vt:lpstr>Objectives Benefits or Advantages of Privatization</vt:lpstr>
      <vt:lpstr>Criticism/Arguments against Privatization</vt:lpstr>
      <vt:lpstr>PowerPoint Presentation</vt:lpstr>
      <vt:lpstr>globalization</vt:lpstr>
      <vt:lpstr>PowerPoint Presentation</vt:lpstr>
      <vt:lpstr>PowerPoint Presentation</vt:lpstr>
      <vt:lpstr>Features/Characteristics of Globalization</vt:lpstr>
      <vt:lpstr>PowerPoint Presentation</vt:lpstr>
      <vt:lpstr>Positive Impact of Globalization</vt:lpstr>
      <vt:lpstr>positive impact</vt:lpstr>
      <vt:lpstr>Negative impact of Globalization</vt:lpstr>
      <vt:lpstr>NEGATIVE IMPACT OF GLOBALIZATION</vt:lpstr>
      <vt:lpstr>PowerPoint Presentation</vt:lpstr>
      <vt:lpstr>Positive Impact</vt:lpstr>
      <vt:lpstr>NEGATIVE IMPACT</vt:lpstr>
      <vt:lpstr>MIGRATION</vt:lpstr>
      <vt:lpstr>CAUSES</vt:lpstr>
      <vt:lpstr>EFFECTS</vt:lpstr>
      <vt:lpstr>Globalization and agrarian sector</vt:lpstr>
      <vt:lpstr>PowerPoint Presentation</vt:lpstr>
      <vt:lpstr>Corporate farming </vt:lpstr>
      <vt:lpstr>advantages</vt:lpstr>
      <vt:lpstr>PowerPoint Presentation</vt:lpstr>
      <vt:lpstr>Farmer’s suicide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 COURSE II</dc:title>
  <dc:creator>ICTC</dc:creator>
  <cp:lastModifiedBy>Unknown User</cp:lastModifiedBy>
  <cp:revision>2</cp:revision>
  <dcterms:created xsi:type="dcterms:W3CDTF">2021-02-05T06:48:59Z</dcterms:created>
  <dcterms:modified xsi:type="dcterms:W3CDTF">2021-02-05T08:11:39Z</dcterms:modified>
</cp:coreProperties>
</file>