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6"/>
  </p:notesMasterIdLst>
  <p:sldIdLst>
    <p:sldId id="256" r:id="rId2"/>
    <p:sldId id="351" r:id="rId3"/>
    <p:sldId id="352" r:id="rId4"/>
    <p:sldId id="558" r:id="rId5"/>
    <p:sldId id="559" r:id="rId6"/>
    <p:sldId id="560" r:id="rId7"/>
    <p:sldId id="476" r:id="rId8"/>
    <p:sldId id="28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61" r:id="rId18"/>
    <p:sldId id="462" r:id="rId19"/>
    <p:sldId id="463" r:id="rId20"/>
    <p:sldId id="464" r:id="rId21"/>
    <p:sldId id="465" r:id="rId22"/>
    <p:sldId id="466" r:id="rId23"/>
    <p:sldId id="467" r:id="rId24"/>
    <p:sldId id="468" r:id="rId25"/>
    <p:sldId id="469" r:id="rId26"/>
    <p:sldId id="470" r:id="rId27"/>
    <p:sldId id="471" r:id="rId28"/>
    <p:sldId id="472" r:id="rId29"/>
    <p:sldId id="475" r:id="rId30"/>
    <p:sldId id="480" r:id="rId31"/>
    <p:sldId id="482" r:id="rId32"/>
    <p:sldId id="499" r:id="rId33"/>
    <p:sldId id="500" r:id="rId34"/>
    <p:sldId id="501" r:id="rId35"/>
    <p:sldId id="502" r:id="rId36"/>
    <p:sldId id="503" r:id="rId37"/>
    <p:sldId id="504" r:id="rId38"/>
    <p:sldId id="478" r:id="rId39"/>
    <p:sldId id="479" r:id="rId40"/>
    <p:sldId id="505" r:id="rId41"/>
    <p:sldId id="506" r:id="rId42"/>
    <p:sldId id="507" r:id="rId43"/>
    <p:sldId id="508" r:id="rId44"/>
    <p:sldId id="509" r:id="rId45"/>
    <p:sldId id="510" r:id="rId46"/>
    <p:sldId id="511" r:id="rId47"/>
    <p:sldId id="512" r:id="rId48"/>
    <p:sldId id="514" r:id="rId49"/>
    <p:sldId id="515" r:id="rId50"/>
    <p:sldId id="516" r:id="rId51"/>
    <p:sldId id="517" r:id="rId52"/>
    <p:sldId id="518" r:id="rId53"/>
    <p:sldId id="519" r:id="rId54"/>
    <p:sldId id="520" r:id="rId55"/>
    <p:sldId id="521" r:id="rId56"/>
    <p:sldId id="533" r:id="rId57"/>
    <p:sldId id="523" r:id="rId58"/>
    <p:sldId id="524" r:id="rId59"/>
    <p:sldId id="525" r:id="rId60"/>
    <p:sldId id="526" r:id="rId61"/>
    <p:sldId id="527" r:id="rId62"/>
    <p:sldId id="528" r:id="rId63"/>
    <p:sldId id="529" r:id="rId64"/>
    <p:sldId id="530" r:id="rId65"/>
    <p:sldId id="531" r:id="rId66"/>
    <p:sldId id="532" r:id="rId67"/>
    <p:sldId id="534" r:id="rId68"/>
    <p:sldId id="537" r:id="rId69"/>
    <p:sldId id="535" r:id="rId70"/>
    <p:sldId id="536" r:id="rId71"/>
    <p:sldId id="538" r:id="rId72"/>
    <p:sldId id="539" r:id="rId73"/>
    <p:sldId id="540" r:id="rId74"/>
    <p:sldId id="541" r:id="rId75"/>
    <p:sldId id="542" r:id="rId76"/>
    <p:sldId id="545" r:id="rId77"/>
    <p:sldId id="546" r:id="rId78"/>
    <p:sldId id="551" r:id="rId79"/>
    <p:sldId id="552" r:id="rId80"/>
    <p:sldId id="557" r:id="rId81"/>
    <p:sldId id="553" r:id="rId82"/>
    <p:sldId id="554" r:id="rId83"/>
    <p:sldId id="555" r:id="rId84"/>
    <p:sldId id="556" r:id="rId8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79" y="2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6E0869-C125-4098-A3FA-B451EF9A3B70}" type="doc">
      <dgm:prSet loTypeId="urn:microsoft.com/office/officeart/2005/8/layout/cycle6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43DF81E8-0223-48A8-80D9-292E14ED1494}">
      <dgm:prSet phldrT="[Text]"/>
      <dgm:spPr/>
      <dgm:t>
        <a:bodyPr/>
        <a:lstStyle/>
        <a:p>
          <a:r>
            <a:rPr lang="en-IN" dirty="0"/>
            <a:t>Provide services as per customer expectations</a:t>
          </a:r>
        </a:p>
      </dgm:t>
    </dgm:pt>
    <dgm:pt modelId="{C2E2026F-1480-4F59-9175-FCF50259ED09}" type="parTrans" cxnId="{5DE754E1-62AB-4380-9BFC-738029C0C078}">
      <dgm:prSet/>
      <dgm:spPr/>
      <dgm:t>
        <a:bodyPr/>
        <a:lstStyle/>
        <a:p>
          <a:endParaRPr lang="en-IN"/>
        </a:p>
      </dgm:t>
    </dgm:pt>
    <dgm:pt modelId="{70C2ADEB-6EE0-42CA-94FB-9159A2E89C2B}" type="sibTrans" cxnId="{5DE754E1-62AB-4380-9BFC-738029C0C078}">
      <dgm:prSet/>
      <dgm:spPr/>
      <dgm:t>
        <a:bodyPr/>
        <a:lstStyle/>
        <a:p>
          <a:endParaRPr lang="en-IN"/>
        </a:p>
      </dgm:t>
    </dgm:pt>
    <dgm:pt modelId="{53F2EF5D-7DED-406F-A70E-66C6E7E11612}">
      <dgm:prSet phldrT="[Text]"/>
      <dgm:spPr/>
      <dgm:t>
        <a:bodyPr/>
        <a:lstStyle/>
        <a:p>
          <a:r>
            <a:rPr lang="en-IN" dirty="0"/>
            <a:t>Establish Customer Loyalty</a:t>
          </a:r>
        </a:p>
      </dgm:t>
    </dgm:pt>
    <dgm:pt modelId="{E26B8F18-F23C-4C87-843A-32E2681CB4C7}" type="parTrans" cxnId="{1F37A399-02FE-4F30-B90D-70724450DA55}">
      <dgm:prSet/>
      <dgm:spPr/>
      <dgm:t>
        <a:bodyPr/>
        <a:lstStyle/>
        <a:p>
          <a:endParaRPr lang="en-IN"/>
        </a:p>
      </dgm:t>
    </dgm:pt>
    <dgm:pt modelId="{BF03803B-D36D-4598-A67E-52BE531CE7E8}" type="sibTrans" cxnId="{1F37A399-02FE-4F30-B90D-70724450DA55}">
      <dgm:prSet/>
      <dgm:spPr/>
      <dgm:t>
        <a:bodyPr/>
        <a:lstStyle/>
        <a:p>
          <a:endParaRPr lang="en-IN"/>
        </a:p>
      </dgm:t>
    </dgm:pt>
    <dgm:pt modelId="{6088E204-7FE5-4C22-887F-288EC2362278}">
      <dgm:prSet phldrT="[Text]"/>
      <dgm:spPr/>
      <dgm:t>
        <a:bodyPr/>
        <a:lstStyle/>
        <a:p>
          <a:r>
            <a:rPr lang="en-IN" dirty="0"/>
            <a:t>Retain Customers &amp; discover new ones</a:t>
          </a:r>
        </a:p>
      </dgm:t>
    </dgm:pt>
    <dgm:pt modelId="{49B2BC77-B65F-4556-BDB7-550BBCB71DE4}" type="parTrans" cxnId="{BCB04B2A-426E-40AF-A0BF-7265358E43AA}">
      <dgm:prSet/>
      <dgm:spPr/>
      <dgm:t>
        <a:bodyPr/>
        <a:lstStyle/>
        <a:p>
          <a:endParaRPr lang="en-IN"/>
        </a:p>
      </dgm:t>
    </dgm:pt>
    <dgm:pt modelId="{6B858436-AD66-4E0C-9F6A-7BD095A7A8BA}" type="sibTrans" cxnId="{BCB04B2A-426E-40AF-A0BF-7265358E43AA}">
      <dgm:prSet/>
      <dgm:spPr/>
      <dgm:t>
        <a:bodyPr/>
        <a:lstStyle/>
        <a:p>
          <a:endParaRPr lang="en-IN"/>
        </a:p>
      </dgm:t>
    </dgm:pt>
    <dgm:pt modelId="{18B2E481-8F98-411C-94DF-4D86B4BD6E0C}">
      <dgm:prSet phldrT="[Text]"/>
      <dgm:spPr/>
      <dgm:t>
        <a:bodyPr/>
        <a:lstStyle/>
        <a:p>
          <a:r>
            <a:rPr lang="en-IN" dirty="0"/>
            <a:t>Low Operating Costs</a:t>
          </a:r>
        </a:p>
      </dgm:t>
    </dgm:pt>
    <dgm:pt modelId="{2A272653-545A-4C30-83BF-A88BF33FB5D7}" type="parTrans" cxnId="{5AAA302B-02AE-4D23-8B7F-BABA8084CE3A}">
      <dgm:prSet/>
      <dgm:spPr/>
      <dgm:t>
        <a:bodyPr/>
        <a:lstStyle/>
        <a:p>
          <a:endParaRPr lang="en-IN"/>
        </a:p>
      </dgm:t>
    </dgm:pt>
    <dgm:pt modelId="{56ED2267-780E-41F8-86F8-FD51AF07F80A}" type="sibTrans" cxnId="{5AAA302B-02AE-4D23-8B7F-BABA8084CE3A}">
      <dgm:prSet/>
      <dgm:spPr/>
      <dgm:t>
        <a:bodyPr/>
        <a:lstStyle/>
        <a:p>
          <a:endParaRPr lang="en-IN"/>
        </a:p>
      </dgm:t>
    </dgm:pt>
    <dgm:pt modelId="{F17BB484-8B9B-49AE-B4E8-EAECE3D10D9F}">
      <dgm:prSet phldrT="[Text]"/>
      <dgm:spPr/>
      <dgm:t>
        <a:bodyPr/>
        <a:lstStyle/>
        <a:p>
          <a:r>
            <a:rPr lang="en-IN" dirty="0"/>
            <a:t>Assist Marketing </a:t>
          </a:r>
          <a:r>
            <a:rPr lang="en-IN" dirty="0" err="1"/>
            <a:t>Deptt</a:t>
          </a:r>
          <a:endParaRPr lang="en-IN" dirty="0"/>
        </a:p>
      </dgm:t>
    </dgm:pt>
    <dgm:pt modelId="{99704912-0485-4BD9-AD1F-FE0C17BD560E}" type="parTrans" cxnId="{A89973B7-65F6-4B53-B01E-DC91968A92F9}">
      <dgm:prSet/>
      <dgm:spPr/>
      <dgm:t>
        <a:bodyPr/>
        <a:lstStyle/>
        <a:p>
          <a:endParaRPr lang="en-IN"/>
        </a:p>
      </dgm:t>
    </dgm:pt>
    <dgm:pt modelId="{EEBCEDD2-136D-42CE-96AA-188D81AB0E2F}" type="sibTrans" cxnId="{A89973B7-65F6-4B53-B01E-DC91968A92F9}">
      <dgm:prSet/>
      <dgm:spPr/>
      <dgm:t>
        <a:bodyPr/>
        <a:lstStyle/>
        <a:p>
          <a:endParaRPr lang="en-IN"/>
        </a:p>
      </dgm:t>
    </dgm:pt>
    <dgm:pt modelId="{019E4E7C-717F-4C4A-A541-8D730B4C29A1}" type="pres">
      <dgm:prSet presAssocID="{8E6E0869-C125-4098-A3FA-B451EF9A3B70}" presName="cycle" presStyleCnt="0">
        <dgm:presLayoutVars>
          <dgm:dir/>
          <dgm:resizeHandles val="exact"/>
        </dgm:presLayoutVars>
      </dgm:prSet>
      <dgm:spPr/>
    </dgm:pt>
    <dgm:pt modelId="{626035E1-3F64-4DAF-9D07-F4424BD2C806}" type="pres">
      <dgm:prSet presAssocID="{43DF81E8-0223-48A8-80D9-292E14ED1494}" presName="node" presStyleLbl="node1" presStyleIdx="0" presStyleCnt="5">
        <dgm:presLayoutVars>
          <dgm:bulletEnabled val="1"/>
        </dgm:presLayoutVars>
      </dgm:prSet>
      <dgm:spPr/>
    </dgm:pt>
    <dgm:pt modelId="{272B16E5-7848-4047-AF75-C4C4CAE8D7AD}" type="pres">
      <dgm:prSet presAssocID="{43DF81E8-0223-48A8-80D9-292E14ED1494}" presName="spNode" presStyleCnt="0"/>
      <dgm:spPr/>
    </dgm:pt>
    <dgm:pt modelId="{2E6D81A6-48D9-4B41-A41E-1E0D175A06B0}" type="pres">
      <dgm:prSet presAssocID="{70C2ADEB-6EE0-42CA-94FB-9159A2E89C2B}" presName="sibTrans" presStyleLbl="sibTrans1D1" presStyleIdx="0" presStyleCnt="5"/>
      <dgm:spPr/>
    </dgm:pt>
    <dgm:pt modelId="{A1306581-CC91-44A7-9097-6BC1F80AAC91}" type="pres">
      <dgm:prSet presAssocID="{53F2EF5D-7DED-406F-A70E-66C6E7E11612}" presName="node" presStyleLbl="node1" presStyleIdx="1" presStyleCnt="5">
        <dgm:presLayoutVars>
          <dgm:bulletEnabled val="1"/>
        </dgm:presLayoutVars>
      </dgm:prSet>
      <dgm:spPr/>
    </dgm:pt>
    <dgm:pt modelId="{24D6DA07-071E-4771-8DF1-FC0BC3CD91D0}" type="pres">
      <dgm:prSet presAssocID="{53F2EF5D-7DED-406F-A70E-66C6E7E11612}" presName="spNode" presStyleCnt="0"/>
      <dgm:spPr/>
    </dgm:pt>
    <dgm:pt modelId="{23E54776-D17F-417D-8E1F-96CD3D2425D4}" type="pres">
      <dgm:prSet presAssocID="{BF03803B-D36D-4598-A67E-52BE531CE7E8}" presName="sibTrans" presStyleLbl="sibTrans1D1" presStyleIdx="1" presStyleCnt="5"/>
      <dgm:spPr/>
    </dgm:pt>
    <dgm:pt modelId="{8FEE034C-B992-48AE-BF70-94F3D725B40D}" type="pres">
      <dgm:prSet presAssocID="{6088E204-7FE5-4C22-887F-288EC2362278}" presName="node" presStyleLbl="node1" presStyleIdx="2" presStyleCnt="5">
        <dgm:presLayoutVars>
          <dgm:bulletEnabled val="1"/>
        </dgm:presLayoutVars>
      </dgm:prSet>
      <dgm:spPr/>
    </dgm:pt>
    <dgm:pt modelId="{B413C142-3F6E-4E9B-A01A-6E93CFD35003}" type="pres">
      <dgm:prSet presAssocID="{6088E204-7FE5-4C22-887F-288EC2362278}" presName="spNode" presStyleCnt="0"/>
      <dgm:spPr/>
    </dgm:pt>
    <dgm:pt modelId="{7F9322C4-43C3-4824-8FFF-7C52C1FCB28E}" type="pres">
      <dgm:prSet presAssocID="{6B858436-AD66-4E0C-9F6A-7BD095A7A8BA}" presName="sibTrans" presStyleLbl="sibTrans1D1" presStyleIdx="2" presStyleCnt="5"/>
      <dgm:spPr/>
    </dgm:pt>
    <dgm:pt modelId="{CCCEA68F-0C19-49D7-8BAF-1AC06118B195}" type="pres">
      <dgm:prSet presAssocID="{18B2E481-8F98-411C-94DF-4D86B4BD6E0C}" presName="node" presStyleLbl="node1" presStyleIdx="3" presStyleCnt="5">
        <dgm:presLayoutVars>
          <dgm:bulletEnabled val="1"/>
        </dgm:presLayoutVars>
      </dgm:prSet>
      <dgm:spPr/>
    </dgm:pt>
    <dgm:pt modelId="{25AD34E6-9738-4F7D-96E8-0CE759C48897}" type="pres">
      <dgm:prSet presAssocID="{18B2E481-8F98-411C-94DF-4D86B4BD6E0C}" presName="spNode" presStyleCnt="0"/>
      <dgm:spPr/>
    </dgm:pt>
    <dgm:pt modelId="{97A7219B-3203-4926-B289-0363FFA8EF24}" type="pres">
      <dgm:prSet presAssocID="{56ED2267-780E-41F8-86F8-FD51AF07F80A}" presName="sibTrans" presStyleLbl="sibTrans1D1" presStyleIdx="3" presStyleCnt="5"/>
      <dgm:spPr/>
    </dgm:pt>
    <dgm:pt modelId="{B3C96812-0C40-42EA-A8E6-526FC864F72B}" type="pres">
      <dgm:prSet presAssocID="{F17BB484-8B9B-49AE-B4E8-EAECE3D10D9F}" presName="node" presStyleLbl="node1" presStyleIdx="4" presStyleCnt="5">
        <dgm:presLayoutVars>
          <dgm:bulletEnabled val="1"/>
        </dgm:presLayoutVars>
      </dgm:prSet>
      <dgm:spPr/>
    </dgm:pt>
    <dgm:pt modelId="{D2125E53-0DC9-4AB9-8E61-CAFC08E8AB56}" type="pres">
      <dgm:prSet presAssocID="{F17BB484-8B9B-49AE-B4E8-EAECE3D10D9F}" presName="spNode" presStyleCnt="0"/>
      <dgm:spPr/>
    </dgm:pt>
    <dgm:pt modelId="{1E2CCEC5-6EA2-413B-9E4C-670D5844B8A3}" type="pres">
      <dgm:prSet presAssocID="{EEBCEDD2-136D-42CE-96AA-188D81AB0E2F}" presName="sibTrans" presStyleLbl="sibTrans1D1" presStyleIdx="4" presStyleCnt="5"/>
      <dgm:spPr/>
    </dgm:pt>
  </dgm:ptLst>
  <dgm:cxnLst>
    <dgm:cxn modelId="{C608C801-E4A9-4962-A63A-BD9954219977}" type="presOf" srcId="{18B2E481-8F98-411C-94DF-4D86B4BD6E0C}" destId="{CCCEA68F-0C19-49D7-8BAF-1AC06118B195}" srcOrd="0" destOrd="0" presId="urn:microsoft.com/office/officeart/2005/8/layout/cycle6"/>
    <dgm:cxn modelId="{E2571009-A6B2-4302-8ABD-100585A84DEF}" type="presOf" srcId="{6088E204-7FE5-4C22-887F-288EC2362278}" destId="{8FEE034C-B992-48AE-BF70-94F3D725B40D}" srcOrd="0" destOrd="0" presId="urn:microsoft.com/office/officeart/2005/8/layout/cycle6"/>
    <dgm:cxn modelId="{BCB04B2A-426E-40AF-A0BF-7265358E43AA}" srcId="{8E6E0869-C125-4098-A3FA-B451EF9A3B70}" destId="{6088E204-7FE5-4C22-887F-288EC2362278}" srcOrd="2" destOrd="0" parTransId="{49B2BC77-B65F-4556-BDB7-550BBCB71DE4}" sibTransId="{6B858436-AD66-4E0C-9F6A-7BD095A7A8BA}"/>
    <dgm:cxn modelId="{5AAA302B-02AE-4D23-8B7F-BABA8084CE3A}" srcId="{8E6E0869-C125-4098-A3FA-B451EF9A3B70}" destId="{18B2E481-8F98-411C-94DF-4D86B4BD6E0C}" srcOrd="3" destOrd="0" parTransId="{2A272653-545A-4C30-83BF-A88BF33FB5D7}" sibTransId="{56ED2267-780E-41F8-86F8-FD51AF07F80A}"/>
    <dgm:cxn modelId="{FE621635-BD79-476B-B665-3D45B962E00F}" type="presOf" srcId="{53F2EF5D-7DED-406F-A70E-66C6E7E11612}" destId="{A1306581-CC91-44A7-9097-6BC1F80AAC91}" srcOrd="0" destOrd="0" presId="urn:microsoft.com/office/officeart/2005/8/layout/cycle6"/>
    <dgm:cxn modelId="{5611846E-751F-4237-B088-7FC4978FF9E0}" type="presOf" srcId="{BF03803B-D36D-4598-A67E-52BE531CE7E8}" destId="{23E54776-D17F-417D-8E1F-96CD3D2425D4}" srcOrd="0" destOrd="0" presId="urn:microsoft.com/office/officeart/2005/8/layout/cycle6"/>
    <dgm:cxn modelId="{7E609898-ECC5-4624-BA2F-39F0CF982E6C}" type="presOf" srcId="{8E6E0869-C125-4098-A3FA-B451EF9A3B70}" destId="{019E4E7C-717F-4C4A-A541-8D730B4C29A1}" srcOrd="0" destOrd="0" presId="urn:microsoft.com/office/officeart/2005/8/layout/cycle6"/>
    <dgm:cxn modelId="{1F37A399-02FE-4F30-B90D-70724450DA55}" srcId="{8E6E0869-C125-4098-A3FA-B451EF9A3B70}" destId="{53F2EF5D-7DED-406F-A70E-66C6E7E11612}" srcOrd="1" destOrd="0" parTransId="{E26B8F18-F23C-4C87-843A-32E2681CB4C7}" sibTransId="{BF03803B-D36D-4598-A67E-52BE531CE7E8}"/>
    <dgm:cxn modelId="{A89973B7-65F6-4B53-B01E-DC91968A92F9}" srcId="{8E6E0869-C125-4098-A3FA-B451EF9A3B70}" destId="{F17BB484-8B9B-49AE-B4E8-EAECE3D10D9F}" srcOrd="4" destOrd="0" parTransId="{99704912-0485-4BD9-AD1F-FE0C17BD560E}" sibTransId="{EEBCEDD2-136D-42CE-96AA-188D81AB0E2F}"/>
    <dgm:cxn modelId="{A167CCD2-CAC2-46F8-BBA1-3A61A1267D6A}" type="presOf" srcId="{6B858436-AD66-4E0C-9F6A-7BD095A7A8BA}" destId="{7F9322C4-43C3-4824-8FFF-7C52C1FCB28E}" srcOrd="0" destOrd="0" presId="urn:microsoft.com/office/officeart/2005/8/layout/cycle6"/>
    <dgm:cxn modelId="{569C66D3-CE7F-47C5-87AA-4266DB7255BB}" type="presOf" srcId="{F17BB484-8B9B-49AE-B4E8-EAECE3D10D9F}" destId="{B3C96812-0C40-42EA-A8E6-526FC864F72B}" srcOrd="0" destOrd="0" presId="urn:microsoft.com/office/officeart/2005/8/layout/cycle6"/>
    <dgm:cxn modelId="{5DE754E1-62AB-4380-9BFC-738029C0C078}" srcId="{8E6E0869-C125-4098-A3FA-B451EF9A3B70}" destId="{43DF81E8-0223-48A8-80D9-292E14ED1494}" srcOrd="0" destOrd="0" parTransId="{C2E2026F-1480-4F59-9175-FCF50259ED09}" sibTransId="{70C2ADEB-6EE0-42CA-94FB-9159A2E89C2B}"/>
    <dgm:cxn modelId="{7314FEE8-E94F-4996-AF55-2CD123FE16C4}" type="presOf" srcId="{70C2ADEB-6EE0-42CA-94FB-9159A2E89C2B}" destId="{2E6D81A6-48D9-4B41-A41E-1E0D175A06B0}" srcOrd="0" destOrd="0" presId="urn:microsoft.com/office/officeart/2005/8/layout/cycle6"/>
    <dgm:cxn modelId="{04B65FEE-DD3A-428B-AFB8-7C64ACDDF6B6}" type="presOf" srcId="{43DF81E8-0223-48A8-80D9-292E14ED1494}" destId="{626035E1-3F64-4DAF-9D07-F4424BD2C806}" srcOrd="0" destOrd="0" presId="urn:microsoft.com/office/officeart/2005/8/layout/cycle6"/>
    <dgm:cxn modelId="{BE1002FE-AD8E-48D5-ADEF-5671A13C054D}" type="presOf" srcId="{56ED2267-780E-41F8-86F8-FD51AF07F80A}" destId="{97A7219B-3203-4926-B289-0363FFA8EF24}" srcOrd="0" destOrd="0" presId="urn:microsoft.com/office/officeart/2005/8/layout/cycle6"/>
    <dgm:cxn modelId="{6983B9FE-46C9-4145-A15F-94B4F14EFD82}" type="presOf" srcId="{EEBCEDD2-136D-42CE-96AA-188D81AB0E2F}" destId="{1E2CCEC5-6EA2-413B-9E4C-670D5844B8A3}" srcOrd="0" destOrd="0" presId="urn:microsoft.com/office/officeart/2005/8/layout/cycle6"/>
    <dgm:cxn modelId="{0BFC4285-2141-4130-8CA3-3D8AA6189A8F}" type="presParOf" srcId="{019E4E7C-717F-4C4A-A541-8D730B4C29A1}" destId="{626035E1-3F64-4DAF-9D07-F4424BD2C806}" srcOrd="0" destOrd="0" presId="urn:microsoft.com/office/officeart/2005/8/layout/cycle6"/>
    <dgm:cxn modelId="{C4012C55-AF6C-464E-9111-ACF624E88A9F}" type="presParOf" srcId="{019E4E7C-717F-4C4A-A541-8D730B4C29A1}" destId="{272B16E5-7848-4047-AF75-C4C4CAE8D7AD}" srcOrd="1" destOrd="0" presId="urn:microsoft.com/office/officeart/2005/8/layout/cycle6"/>
    <dgm:cxn modelId="{8B6BEA0E-0DFB-4948-A1EE-587CC8D0FFA9}" type="presParOf" srcId="{019E4E7C-717F-4C4A-A541-8D730B4C29A1}" destId="{2E6D81A6-48D9-4B41-A41E-1E0D175A06B0}" srcOrd="2" destOrd="0" presId="urn:microsoft.com/office/officeart/2005/8/layout/cycle6"/>
    <dgm:cxn modelId="{90A854EC-9055-47FA-ACC4-7797FE86CD7E}" type="presParOf" srcId="{019E4E7C-717F-4C4A-A541-8D730B4C29A1}" destId="{A1306581-CC91-44A7-9097-6BC1F80AAC91}" srcOrd="3" destOrd="0" presId="urn:microsoft.com/office/officeart/2005/8/layout/cycle6"/>
    <dgm:cxn modelId="{A2BE79D0-1F6F-4575-B0C4-E7DBDCFA4919}" type="presParOf" srcId="{019E4E7C-717F-4C4A-A541-8D730B4C29A1}" destId="{24D6DA07-071E-4771-8DF1-FC0BC3CD91D0}" srcOrd="4" destOrd="0" presId="urn:microsoft.com/office/officeart/2005/8/layout/cycle6"/>
    <dgm:cxn modelId="{9B96B953-BF7A-4340-984B-5DE58057C9A3}" type="presParOf" srcId="{019E4E7C-717F-4C4A-A541-8D730B4C29A1}" destId="{23E54776-D17F-417D-8E1F-96CD3D2425D4}" srcOrd="5" destOrd="0" presId="urn:microsoft.com/office/officeart/2005/8/layout/cycle6"/>
    <dgm:cxn modelId="{E2A14468-672E-4813-AA2B-178489FB5C2B}" type="presParOf" srcId="{019E4E7C-717F-4C4A-A541-8D730B4C29A1}" destId="{8FEE034C-B992-48AE-BF70-94F3D725B40D}" srcOrd="6" destOrd="0" presId="urn:microsoft.com/office/officeart/2005/8/layout/cycle6"/>
    <dgm:cxn modelId="{BD688212-3746-45B4-B91F-3CFE93E83F78}" type="presParOf" srcId="{019E4E7C-717F-4C4A-A541-8D730B4C29A1}" destId="{B413C142-3F6E-4E9B-A01A-6E93CFD35003}" srcOrd="7" destOrd="0" presId="urn:microsoft.com/office/officeart/2005/8/layout/cycle6"/>
    <dgm:cxn modelId="{56C0279A-31DB-41BB-8947-22CC25812E89}" type="presParOf" srcId="{019E4E7C-717F-4C4A-A541-8D730B4C29A1}" destId="{7F9322C4-43C3-4824-8FFF-7C52C1FCB28E}" srcOrd="8" destOrd="0" presId="urn:microsoft.com/office/officeart/2005/8/layout/cycle6"/>
    <dgm:cxn modelId="{3A2344F2-5B52-4687-A181-E9064410EC99}" type="presParOf" srcId="{019E4E7C-717F-4C4A-A541-8D730B4C29A1}" destId="{CCCEA68F-0C19-49D7-8BAF-1AC06118B195}" srcOrd="9" destOrd="0" presId="urn:microsoft.com/office/officeart/2005/8/layout/cycle6"/>
    <dgm:cxn modelId="{E1B18355-72B0-4723-A817-0675CE6A9360}" type="presParOf" srcId="{019E4E7C-717F-4C4A-A541-8D730B4C29A1}" destId="{25AD34E6-9738-4F7D-96E8-0CE759C48897}" srcOrd="10" destOrd="0" presId="urn:microsoft.com/office/officeart/2005/8/layout/cycle6"/>
    <dgm:cxn modelId="{A665C724-4E4E-4004-A3D9-255A8691CEF6}" type="presParOf" srcId="{019E4E7C-717F-4C4A-A541-8D730B4C29A1}" destId="{97A7219B-3203-4926-B289-0363FFA8EF24}" srcOrd="11" destOrd="0" presId="urn:microsoft.com/office/officeart/2005/8/layout/cycle6"/>
    <dgm:cxn modelId="{0B91D700-3646-43FD-A691-C207BDF5DC19}" type="presParOf" srcId="{019E4E7C-717F-4C4A-A541-8D730B4C29A1}" destId="{B3C96812-0C40-42EA-A8E6-526FC864F72B}" srcOrd="12" destOrd="0" presId="urn:microsoft.com/office/officeart/2005/8/layout/cycle6"/>
    <dgm:cxn modelId="{87171AAF-C915-456C-8DC9-2F6F253F666A}" type="presParOf" srcId="{019E4E7C-717F-4C4A-A541-8D730B4C29A1}" destId="{D2125E53-0DC9-4AB9-8E61-CAFC08E8AB56}" srcOrd="13" destOrd="0" presId="urn:microsoft.com/office/officeart/2005/8/layout/cycle6"/>
    <dgm:cxn modelId="{7D9E9D18-515A-4FC2-874B-9D874479526F}" type="presParOf" srcId="{019E4E7C-717F-4C4A-A541-8D730B4C29A1}" destId="{1E2CCEC5-6EA2-413B-9E4C-670D5844B8A3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6E0869-C125-4098-A3FA-B451EF9A3B70}" type="doc">
      <dgm:prSet loTypeId="urn:microsoft.com/office/officeart/2005/8/layout/cycle6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43DF81E8-0223-48A8-80D9-292E14ED1494}">
      <dgm:prSet phldrT="[Text]"/>
      <dgm:spPr/>
      <dgm:t>
        <a:bodyPr/>
        <a:lstStyle/>
        <a:p>
          <a:r>
            <a:rPr lang="en-IN" dirty="0"/>
            <a:t>Customer Loyalty Program</a:t>
          </a:r>
        </a:p>
      </dgm:t>
    </dgm:pt>
    <dgm:pt modelId="{C2E2026F-1480-4F59-9175-FCF50259ED09}" type="parTrans" cxnId="{5DE754E1-62AB-4380-9BFC-738029C0C078}">
      <dgm:prSet/>
      <dgm:spPr/>
      <dgm:t>
        <a:bodyPr/>
        <a:lstStyle/>
        <a:p>
          <a:endParaRPr lang="en-IN"/>
        </a:p>
      </dgm:t>
    </dgm:pt>
    <dgm:pt modelId="{70C2ADEB-6EE0-42CA-94FB-9159A2E89C2B}" type="sibTrans" cxnId="{5DE754E1-62AB-4380-9BFC-738029C0C078}">
      <dgm:prSet/>
      <dgm:spPr/>
      <dgm:t>
        <a:bodyPr/>
        <a:lstStyle/>
        <a:p>
          <a:endParaRPr lang="en-IN"/>
        </a:p>
      </dgm:t>
    </dgm:pt>
    <dgm:pt modelId="{53F2EF5D-7DED-406F-A70E-66C6E7E11612}">
      <dgm:prSet phldrT="[Text]"/>
      <dgm:spPr/>
      <dgm:t>
        <a:bodyPr/>
        <a:lstStyle/>
        <a:p>
          <a:r>
            <a:rPr lang="en-IN" dirty="0"/>
            <a:t>Campaign Management</a:t>
          </a:r>
        </a:p>
      </dgm:t>
    </dgm:pt>
    <dgm:pt modelId="{E26B8F18-F23C-4C87-843A-32E2681CB4C7}" type="parTrans" cxnId="{1F37A399-02FE-4F30-B90D-70724450DA55}">
      <dgm:prSet/>
      <dgm:spPr/>
      <dgm:t>
        <a:bodyPr/>
        <a:lstStyle/>
        <a:p>
          <a:endParaRPr lang="en-IN"/>
        </a:p>
      </dgm:t>
    </dgm:pt>
    <dgm:pt modelId="{BF03803B-D36D-4598-A67E-52BE531CE7E8}" type="sibTrans" cxnId="{1F37A399-02FE-4F30-B90D-70724450DA55}">
      <dgm:prSet/>
      <dgm:spPr/>
      <dgm:t>
        <a:bodyPr/>
        <a:lstStyle/>
        <a:p>
          <a:endParaRPr lang="en-IN"/>
        </a:p>
      </dgm:t>
    </dgm:pt>
    <dgm:pt modelId="{6088E204-7FE5-4C22-887F-288EC2362278}">
      <dgm:prSet phldrT="[Text]"/>
      <dgm:spPr/>
      <dgm:t>
        <a:bodyPr/>
        <a:lstStyle/>
        <a:p>
          <a:r>
            <a:rPr lang="en-IN" dirty="0" err="1"/>
            <a:t>Instore</a:t>
          </a:r>
          <a:r>
            <a:rPr lang="en-IN" dirty="0"/>
            <a:t> CRM</a:t>
          </a:r>
        </a:p>
      </dgm:t>
    </dgm:pt>
    <dgm:pt modelId="{49B2BC77-B65F-4556-BDB7-550BBCB71DE4}" type="parTrans" cxnId="{BCB04B2A-426E-40AF-A0BF-7265358E43AA}">
      <dgm:prSet/>
      <dgm:spPr/>
      <dgm:t>
        <a:bodyPr/>
        <a:lstStyle/>
        <a:p>
          <a:endParaRPr lang="en-IN"/>
        </a:p>
      </dgm:t>
    </dgm:pt>
    <dgm:pt modelId="{6B858436-AD66-4E0C-9F6A-7BD095A7A8BA}" type="sibTrans" cxnId="{BCB04B2A-426E-40AF-A0BF-7265358E43AA}">
      <dgm:prSet/>
      <dgm:spPr/>
      <dgm:t>
        <a:bodyPr/>
        <a:lstStyle/>
        <a:p>
          <a:endParaRPr lang="en-IN"/>
        </a:p>
      </dgm:t>
    </dgm:pt>
    <dgm:pt modelId="{18B2E481-8F98-411C-94DF-4D86B4BD6E0C}">
      <dgm:prSet phldrT="[Text]"/>
      <dgm:spPr/>
      <dgm:t>
        <a:bodyPr/>
        <a:lstStyle/>
        <a:p>
          <a:r>
            <a:rPr lang="en-IN" dirty="0"/>
            <a:t>Point of Sales</a:t>
          </a:r>
        </a:p>
      </dgm:t>
    </dgm:pt>
    <dgm:pt modelId="{2A272653-545A-4C30-83BF-A88BF33FB5D7}" type="parTrans" cxnId="{5AAA302B-02AE-4D23-8B7F-BABA8084CE3A}">
      <dgm:prSet/>
      <dgm:spPr/>
      <dgm:t>
        <a:bodyPr/>
        <a:lstStyle/>
        <a:p>
          <a:endParaRPr lang="en-IN"/>
        </a:p>
      </dgm:t>
    </dgm:pt>
    <dgm:pt modelId="{56ED2267-780E-41F8-86F8-FD51AF07F80A}" type="sibTrans" cxnId="{5AAA302B-02AE-4D23-8B7F-BABA8084CE3A}">
      <dgm:prSet/>
      <dgm:spPr/>
      <dgm:t>
        <a:bodyPr/>
        <a:lstStyle/>
        <a:p>
          <a:endParaRPr lang="en-IN"/>
        </a:p>
      </dgm:t>
    </dgm:pt>
    <dgm:pt modelId="{F17BB484-8B9B-49AE-B4E8-EAECE3D10D9F}">
      <dgm:prSet phldrT="[Text]"/>
      <dgm:spPr/>
      <dgm:t>
        <a:bodyPr/>
        <a:lstStyle/>
        <a:p>
          <a:r>
            <a:rPr lang="en-IN" dirty="0"/>
            <a:t>Master Data </a:t>
          </a:r>
          <a:r>
            <a:rPr lang="en-IN" dirty="0" err="1"/>
            <a:t>Mgmt</a:t>
          </a:r>
          <a:endParaRPr lang="en-IN" dirty="0"/>
        </a:p>
      </dgm:t>
    </dgm:pt>
    <dgm:pt modelId="{99704912-0485-4BD9-AD1F-FE0C17BD560E}" type="parTrans" cxnId="{A89973B7-65F6-4B53-B01E-DC91968A92F9}">
      <dgm:prSet/>
      <dgm:spPr/>
      <dgm:t>
        <a:bodyPr/>
        <a:lstStyle/>
        <a:p>
          <a:endParaRPr lang="en-IN"/>
        </a:p>
      </dgm:t>
    </dgm:pt>
    <dgm:pt modelId="{EEBCEDD2-136D-42CE-96AA-188D81AB0E2F}" type="sibTrans" cxnId="{A89973B7-65F6-4B53-B01E-DC91968A92F9}">
      <dgm:prSet/>
      <dgm:spPr/>
      <dgm:t>
        <a:bodyPr/>
        <a:lstStyle/>
        <a:p>
          <a:endParaRPr lang="en-IN"/>
        </a:p>
      </dgm:t>
    </dgm:pt>
    <dgm:pt modelId="{288C5244-A4ED-4D68-B35D-1852721DD25D}">
      <dgm:prSet phldrT="[Text]"/>
      <dgm:spPr/>
      <dgm:t>
        <a:bodyPr/>
        <a:lstStyle/>
        <a:p>
          <a:r>
            <a:rPr lang="en-IN" dirty="0"/>
            <a:t>Customer Analytics</a:t>
          </a:r>
        </a:p>
      </dgm:t>
    </dgm:pt>
    <dgm:pt modelId="{73E594AC-FDE4-4D7A-B02A-1D4D454E6B02}" type="parTrans" cxnId="{54D9A30E-6AFA-4B3F-B073-DD9491D0701E}">
      <dgm:prSet/>
      <dgm:spPr/>
      <dgm:t>
        <a:bodyPr/>
        <a:lstStyle/>
        <a:p>
          <a:endParaRPr lang="en-IN"/>
        </a:p>
      </dgm:t>
    </dgm:pt>
    <dgm:pt modelId="{85717DFB-7E1A-4DE5-A0E2-6F32AE82373B}" type="sibTrans" cxnId="{54D9A30E-6AFA-4B3F-B073-DD9491D0701E}">
      <dgm:prSet/>
      <dgm:spPr/>
      <dgm:t>
        <a:bodyPr/>
        <a:lstStyle/>
        <a:p>
          <a:endParaRPr lang="en-IN"/>
        </a:p>
      </dgm:t>
    </dgm:pt>
    <dgm:pt modelId="{019E4E7C-717F-4C4A-A541-8D730B4C29A1}" type="pres">
      <dgm:prSet presAssocID="{8E6E0869-C125-4098-A3FA-B451EF9A3B70}" presName="cycle" presStyleCnt="0">
        <dgm:presLayoutVars>
          <dgm:dir/>
          <dgm:resizeHandles val="exact"/>
        </dgm:presLayoutVars>
      </dgm:prSet>
      <dgm:spPr/>
    </dgm:pt>
    <dgm:pt modelId="{626035E1-3F64-4DAF-9D07-F4424BD2C806}" type="pres">
      <dgm:prSet presAssocID="{43DF81E8-0223-48A8-80D9-292E14ED1494}" presName="node" presStyleLbl="node1" presStyleIdx="0" presStyleCnt="6">
        <dgm:presLayoutVars>
          <dgm:bulletEnabled val="1"/>
        </dgm:presLayoutVars>
      </dgm:prSet>
      <dgm:spPr/>
    </dgm:pt>
    <dgm:pt modelId="{272B16E5-7848-4047-AF75-C4C4CAE8D7AD}" type="pres">
      <dgm:prSet presAssocID="{43DF81E8-0223-48A8-80D9-292E14ED1494}" presName="spNode" presStyleCnt="0"/>
      <dgm:spPr/>
    </dgm:pt>
    <dgm:pt modelId="{2E6D81A6-48D9-4B41-A41E-1E0D175A06B0}" type="pres">
      <dgm:prSet presAssocID="{70C2ADEB-6EE0-42CA-94FB-9159A2E89C2B}" presName="sibTrans" presStyleLbl="sibTrans1D1" presStyleIdx="0" presStyleCnt="6"/>
      <dgm:spPr/>
    </dgm:pt>
    <dgm:pt modelId="{A1306581-CC91-44A7-9097-6BC1F80AAC91}" type="pres">
      <dgm:prSet presAssocID="{53F2EF5D-7DED-406F-A70E-66C6E7E11612}" presName="node" presStyleLbl="node1" presStyleIdx="1" presStyleCnt="6">
        <dgm:presLayoutVars>
          <dgm:bulletEnabled val="1"/>
        </dgm:presLayoutVars>
      </dgm:prSet>
      <dgm:spPr/>
    </dgm:pt>
    <dgm:pt modelId="{24D6DA07-071E-4771-8DF1-FC0BC3CD91D0}" type="pres">
      <dgm:prSet presAssocID="{53F2EF5D-7DED-406F-A70E-66C6E7E11612}" presName="spNode" presStyleCnt="0"/>
      <dgm:spPr/>
    </dgm:pt>
    <dgm:pt modelId="{23E54776-D17F-417D-8E1F-96CD3D2425D4}" type="pres">
      <dgm:prSet presAssocID="{BF03803B-D36D-4598-A67E-52BE531CE7E8}" presName="sibTrans" presStyleLbl="sibTrans1D1" presStyleIdx="1" presStyleCnt="6"/>
      <dgm:spPr/>
    </dgm:pt>
    <dgm:pt modelId="{8FEE034C-B992-48AE-BF70-94F3D725B40D}" type="pres">
      <dgm:prSet presAssocID="{6088E204-7FE5-4C22-887F-288EC2362278}" presName="node" presStyleLbl="node1" presStyleIdx="2" presStyleCnt="6">
        <dgm:presLayoutVars>
          <dgm:bulletEnabled val="1"/>
        </dgm:presLayoutVars>
      </dgm:prSet>
      <dgm:spPr/>
    </dgm:pt>
    <dgm:pt modelId="{B413C142-3F6E-4E9B-A01A-6E93CFD35003}" type="pres">
      <dgm:prSet presAssocID="{6088E204-7FE5-4C22-887F-288EC2362278}" presName="spNode" presStyleCnt="0"/>
      <dgm:spPr/>
    </dgm:pt>
    <dgm:pt modelId="{7F9322C4-43C3-4824-8FFF-7C52C1FCB28E}" type="pres">
      <dgm:prSet presAssocID="{6B858436-AD66-4E0C-9F6A-7BD095A7A8BA}" presName="sibTrans" presStyleLbl="sibTrans1D1" presStyleIdx="2" presStyleCnt="6"/>
      <dgm:spPr/>
    </dgm:pt>
    <dgm:pt modelId="{CCCEA68F-0C19-49D7-8BAF-1AC06118B195}" type="pres">
      <dgm:prSet presAssocID="{18B2E481-8F98-411C-94DF-4D86B4BD6E0C}" presName="node" presStyleLbl="node1" presStyleIdx="3" presStyleCnt="6" custRadScaleRad="99490" custRadScaleInc="-7463">
        <dgm:presLayoutVars>
          <dgm:bulletEnabled val="1"/>
        </dgm:presLayoutVars>
      </dgm:prSet>
      <dgm:spPr/>
    </dgm:pt>
    <dgm:pt modelId="{25AD34E6-9738-4F7D-96E8-0CE759C48897}" type="pres">
      <dgm:prSet presAssocID="{18B2E481-8F98-411C-94DF-4D86B4BD6E0C}" presName="spNode" presStyleCnt="0"/>
      <dgm:spPr/>
    </dgm:pt>
    <dgm:pt modelId="{97A7219B-3203-4926-B289-0363FFA8EF24}" type="pres">
      <dgm:prSet presAssocID="{56ED2267-780E-41F8-86F8-FD51AF07F80A}" presName="sibTrans" presStyleLbl="sibTrans1D1" presStyleIdx="3" presStyleCnt="6"/>
      <dgm:spPr/>
    </dgm:pt>
    <dgm:pt modelId="{B3C96812-0C40-42EA-A8E6-526FC864F72B}" type="pres">
      <dgm:prSet presAssocID="{F17BB484-8B9B-49AE-B4E8-EAECE3D10D9F}" presName="node" presStyleLbl="node1" presStyleIdx="4" presStyleCnt="6">
        <dgm:presLayoutVars>
          <dgm:bulletEnabled val="1"/>
        </dgm:presLayoutVars>
      </dgm:prSet>
      <dgm:spPr/>
    </dgm:pt>
    <dgm:pt modelId="{D2125E53-0DC9-4AB9-8E61-CAFC08E8AB56}" type="pres">
      <dgm:prSet presAssocID="{F17BB484-8B9B-49AE-B4E8-EAECE3D10D9F}" presName="spNode" presStyleCnt="0"/>
      <dgm:spPr/>
    </dgm:pt>
    <dgm:pt modelId="{1E2CCEC5-6EA2-413B-9E4C-670D5844B8A3}" type="pres">
      <dgm:prSet presAssocID="{EEBCEDD2-136D-42CE-96AA-188D81AB0E2F}" presName="sibTrans" presStyleLbl="sibTrans1D1" presStyleIdx="4" presStyleCnt="6"/>
      <dgm:spPr/>
    </dgm:pt>
    <dgm:pt modelId="{EDDA49D4-6ED7-43C2-A981-7CED4DF19FA2}" type="pres">
      <dgm:prSet presAssocID="{288C5244-A4ED-4D68-B35D-1852721DD25D}" presName="node" presStyleLbl="node1" presStyleIdx="5" presStyleCnt="6">
        <dgm:presLayoutVars>
          <dgm:bulletEnabled val="1"/>
        </dgm:presLayoutVars>
      </dgm:prSet>
      <dgm:spPr/>
    </dgm:pt>
    <dgm:pt modelId="{F60F4F25-BEAF-40F2-A140-8ABD6D3DAA54}" type="pres">
      <dgm:prSet presAssocID="{288C5244-A4ED-4D68-B35D-1852721DD25D}" presName="spNode" presStyleCnt="0"/>
      <dgm:spPr/>
    </dgm:pt>
    <dgm:pt modelId="{0435C8AF-908F-44CF-8572-2F55361B0CFA}" type="pres">
      <dgm:prSet presAssocID="{85717DFB-7E1A-4DE5-A0E2-6F32AE82373B}" presName="sibTrans" presStyleLbl="sibTrans1D1" presStyleIdx="5" presStyleCnt="6"/>
      <dgm:spPr/>
    </dgm:pt>
  </dgm:ptLst>
  <dgm:cxnLst>
    <dgm:cxn modelId="{54D9A30E-6AFA-4B3F-B073-DD9491D0701E}" srcId="{8E6E0869-C125-4098-A3FA-B451EF9A3B70}" destId="{288C5244-A4ED-4D68-B35D-1852721DD25D}" srcOrd="5" destOrd="0" parTransId="{73E594AC-FDE4-4D7A-B02A-1D4D454E6B02}" sibTransId="{85717DFB-7E1A-4DE5-A0E2-6F32AE82373B}"/>
    <dgm:cxn modelId="{0FE37613-5F4F-4999-B61F-CF145988502F}" type="presOf" srcId="{F17BB484-8B9B-49AE-B4E8-EAECE3D10D9F}" destId="{B3C96812-0C40-42EA-A8E6-526FC864F72B}" srcOrd="0" destOrd="0" presId="urn:microsoft.com/office/officeart/2005/8/layout/cycle6"/>
    <dgm:cxn modelId="{C3AC3729-751B-4428-A891-32B283FC76BB}" type="presOf" srcId="{8E6E0869-C125-4098-A3FA-B451EF9A3B70}" destId="{019E4E7C-717F-4C4A-A541-8D730B4C29A1}" srcOrd="0" destOrd="0" presId="urn:microsoft.com/office/officeart/2005/8/layout/cycle6"/>
    <dgm:cxn modelId="{BCB04B2A-426E-40AF-A0BF-7265358E43AA}" srcId="{8E6E0869-C125-4098-A3FA-B451EF9A3B70}" destId="{6088E204-7FE5-4C22-887F-288EC2362278}" srcOrd="2" destOrd="0" parTransId="{49B2BC77-B65F-4556-BDB7-550BBCB71DE4}" sibTransId="{6B858436-AD66-4E0C-9F6A-7BD095A7A8BA}"/>
    <dgm:cxn modelId="{5AAA302B-02AE-4D23-8B7F-BABA8084CE3A}" srcId="{8E6E0869-C125-4098-A3FA-B451EF9A3B70}" destId="{18B2E481-8F98-411C-94DF-4D86B4BD6E0C}" srcOrd="3" destOrd="0" parTransId="{2A272653-545A-4C30-83BF-A88BF33FB5D7}" sibTransId="{56ED2267-780E-41F8-86F8-FD51AF07F80A}"/>
    <dgm:cxn modelId="{899A8833-769E-4049-B565-68587081B5D3}" type="presOf" srcId="{53F2EF5D-7DED-406F-A70E-66C6E7E11612}" destId="{A1306581-CC91-44A7-9097-6BC1F80AAC91}" srcOrd="0" destOrd="0" presId="urn:microsoft.com/office/officeart/2005/8/layout/cycle6"/>
    <dgm:cxn modelId="{DFF43038-2FA4-4DE2-9CC2-3F82720DAAB1}" type="presOf" srcId="{18B2E481-8F98-411C-94DF-4D86B4BD6E0C}" destId="{CCCEA68F-0C19-49D7-8BAF-1AC06118B195}" srcOrd="0" destOrd="0" presId="urn:microsoft.com/office/officeart/2005/8/layout/cycle6"/>
    <dgm:cxn modelId="{3E33A843-8CF0-499E-936A-3EEE92280224}" type="presOf" srcId="{56ED2267-780E-41F8-86F8-FD51AF07F80A}" destId="{97A7219B-3203-4926-B289-0363FFA8EF24}" srcOrd="0" destOrd="0" presId="urn:microsoft.com/office/officeart/2005/8/layout/cycle6"/>
    <dgm:cxn modelId="{A1E39C76-990C-424A-A135-59C8EC4AA183}" type="presOf" srcId="{6B858436-AD66-4E0C-9F6A-7BD095A7A8BA}" destId="{7F9322C4-43C3-4824-8FFF-7C52C1FCB28E}" srcOrd="0" destOrd="0" presId="urn:microsoft.com/office/officeart/2005/8/layout/cycle6"/>
    <dgm:cxn modelId="{BFE6707D-8EB0-477B-8D89-FC960E888943}" type="presOf" srcId="{6088E204-7FE5-4C22-887F-288EC2362278}" destId="{8FEE034C-B992-48AE-BF70-94F3D725B40D}" srcOrd="0" destOrd="0" presId="urn:microsoft.com/office/officeart/2005/8/layout/cycle6"/>
    <dgm:cxn modelId="{1F37A399-02FE-4F30-B90D-70724450DA55}" srcId="{8E6E0869-C125-4098-A3FA-B451EF9A3B70}" destId="{53F2EF5D-7DED-406F-A70E-66C6E7E11612}" srcOrd="1" destOrd="0" parTransId="{E26B8F18-F23C-4C87-843A-32E2681CB4C7}" sibTransId="{BF03803B-D36D-4598-A67E-52BE531CE7E8}"/>
    <dgm:cxn modelId="{A89973B7-65F6-4B53-B01E-DC91968A92F9}" srcId="{8E6E0869-C125-4098-A3FA-B451EF9A3B70}" destId="{F17BB484-8B9B-49AE-B4E8-EAECE3D10D9F}" srcOrd="4" destOrd="0" parTransId="{99704912-0485-4BD9-AD1F-FE0C17BD560E}" sibTransId="{EEBCEDD2-136D-42CE-96AA-188D81AB0E2F}"/>
    <dgm:cxn modelId="{72ED40BC-9C9C-450A-981C-2A2523CF3C4C}" type="presOf" srcId="{EEBCEDD2-136D-42CE-96AA-188D81AB0E2F}" destId="{1E2CCEC5-6EA2-413B-9E4C-670D5844B8A3}" srcOrd="0" destOrd="0" presId="urn:microsoft.com/office/officeart/2005/8/layout/cycle6"/>
    <dgm:cxn modelId="{89A6CBCB-545A-4890-807A-1946CFC0F190}" type="presOf" srcId="{70C2ADEB-6EE0-42CA-94FB-9159A2E89C2B}" destId="{2E6D81A6-48D9-4B41-A41E-1E0D175A06B0}" srcOrd="0" destOrd="0" presId="urn:microsoft.com/office/officeart/2005/8/layout/cycle6"/>
    <dgm:cxn modelId="{85F123D8-7513-4AF3-BAB7-EF1165D2EAC3}" type="presOf" srcId="{288C5244-A4ED-4D68-B35D-1852721DD25D}" destId="{EDDA49D4-6ED7-43C2-A981-7CED4DF19FA2}" srcOrd="0" destOrd="0" presId="urn:microsoft.com/office/officeart/2005/8/layout/cycle6"/>
    <dgm:cxn modelId="{5DE754E1-62AB-4380-9BFC-738029C0C078}" srcId="{8E6E0869-C125-4098-A3FA-B451EF9A3B70}" destId="{43DF81E8-0223-48A8-80D9-292E14ED1494}" srcOrd="0" destOrd="0" parTransId="{C2E2026F-1480-4F59-9175-FCF50259ED09}" sibTransId="{70C2ADEB-6EE0-42CA-94FB-9159A2E89C2B}"/>
    <dgm:cxn modelId="{E7B42DE7-900B-4AAE-8E4D-FFAFD5AD62FD}" type="presOf" srcId="{BF03803B-D36D-4598-A67E-52BE531CE7E8}" destId="{23E54776-D17F-417D-8E1F-96CD3D2425D4}" srcOrd="0" destOrd="0" presId="urn:microsoft.com/office/officeart/2005/8/layout/cycle6"/>
    <dgm:cxn modelId="{26619CEE-58CA-41FC-A10C-E87D95F80E34}" type="presOf" srcId="{85717DFB-7E1A-4DE5-A0E2-6F32AE82373B}" destId="{0435C8AF-908F-44CF-8572-2F55361B0CFA}" srcOrd="0" destOrd="0" presId="urn:microsoft.com/office/officeart/2005/8/layout/cycle6"/>
    <dgm:cxn modelId="{694B15FD-1D4A-4078-9B6E-4D01A82CC338}" type="presOf" srcId="{43DF81E8-0223-48A8-80D9-292E14ED1494}" destId="{626035E1-3F64-4DAF-9D07-F4424BD2C806}" srcOrd="0" destOrd="0" presId="urn:microsoft.com/office/officeart/2005/8/layout/cycle6"/>
    <dgm:cxn modelId="{1DEFFE16-5B11-4A39-990B-DD0F35D2B30C}" type="presParOf" srcId="{019E4E7C-717F-4C4A-A541-8D730B4C29A1}" destId="{626035E1-3F64-4DAF-9D07-F4424BD2C806}" srcOrd="0" destOrd="0" presId="urn:microsoft.com/office/officeart/2005/8/layout/cycle6"/>
    <dgm:cxn modelId="{C039B6A3-8115-4701-9D9A-608F91073FED}" type="presParOf" srcId="{019E4E7C-717F-4C4A-A541-8D730B4C29A1}" destId="{272B16E5-7848-4047-AF75-C4C4CAE8D7AD}" srcOrd="1" destOrd="0" presId="urn:microsoft.com/office/officeart/2005/8/layout/cycle6"/>
    <dgm:cxn modelId="{A3271BB3-F7D0-4852-8D73-B58FF4E69B8D}" type="presParOf" srcId="{019E4E7C-717F-4C4A-A541-8D730B4C29A1}" destId="{2E6D81A6-48D9-4B41-A41E-1E0D175A06B0}" srcOrd="2" destOrd="0" presId="urn:microsoft.com/office/officeart/2005/8/layout/cycle6"/>
    <dgm:cxn modelId="{3CC0831E-BBE0-4826-9D96-90B41AE5A4B1}" type="presParOf" srcId="{019E4E7C-717F-4C4A-A541-8D730B4C29A1}" destId="{A1306581-CC91-44A7-9097-6BC1F80AAC91}" srcOrd="3" destOrd="0" presId="urn:microsoft.com/office/officeart/2005/8/layout/cycle6"/>
    <dgm:cxn modelId="{55737D05-5D44-44B6-B07A-82847BB06290}" type="presParOf" srcId="{019E4E7C-717F-4C4A-A541-8D730B4C29A1}" destId="{24D6DA07-071E-4771-8DF1-FC0BC3CD91D0}" srcOrd="4" destOrd="0" presId="urn:microsoft.com/office/officeart/2005/8/layout/cycle6"/>
    <dgm:cxn modelId="{EBE025D9-CBC3-463E-9CC8-3BDD07DADCA6}" type="presParOf" srcId="{019E4E7C-717F-4C4A-A541-8D730B4C29A1}" destId="{23E54776-D17F-417D-8E1F-96CD3D2425D4}" srcOrd="5" destOrd="0" presId="urn:microsoft.com/office/officeart/2005/8/layout/cycle6"/>
    <dgm:cxn modelId="{7604B40A-BA16-4E67-B55D-F27BEB2C2A85}" type="presParOf" srcId="{019E4E7C-717F-4C4A-A541-8D730B4C29A1}" destId="{8FEE034C-B992-48AE-BF70-94F3D725B40D}" srcOrd="6" destOrd="0" presId="urn:microsoft.com/office/officeart/2005/8/layout/cycle6"/>
    <dgm:cxn modelId="{E887E6A2-22D4-4637-A5B4-14A0247178CA}" type="presParOf" srcId="{019E4E7C-717F-4C4A-A541-8D730B4C29A1}" destId="{B413C142-3F6E-4E9B-A01A-6E93CFD35003}" srcOrd="7" destOrd="0" presId="urn:microsoft.com/office/officeart/2005/8/layout/cycle6"/>
    <dgm:cxn modelId="{85DD9CBC-2E4C-428B-8351-331F2960363C}" type="presParOf" srcId="{019E4E7C-717F-4C4A-A541-8D730B4C29A1}" destId="{7F9322C4-43C3-4824-8FFF-7C52C1FCB28E}" srcOrd="8" destOrd="0" presId="urn:microsoft.com/office/officeart/2005/8/layout/cycle6"/>
    <dgm:cxn modelId="{4197FAEE-2348-442A-9F5F-AE172FC0D708}" type="presParOf" srcId="{019E4E7C-717F-4C4A-A541-8D730B4C29A1}" destId="{CCCEA68F-0C19-49D7-8BAF-1AC06118B195}" srcOrd="9" destOrd="0" presId="urn:microsoft.com/office/officeart/2005/8/layout/cycle6"/>
    <dgm:cxn modelId="{A762D942-CC70-4F49-BCA9-B2E4DB7BE1EB}" type="presParOf" srcId="{019E4E7C-717F-4C4A-A541-8D730B4C29A1}" destId="{25AD34E6-9738-4F7D-96E8-0CE759C48897}" srcOrd="10" destOrd="0" presId="urn:microsoft.com/office/officeart/2005/8/layout/cycle6"/>
    <dgm:cxn modelId="{CB79B2C7-9484-4D0D-A3B0-44BA4F3FBC64}" type="presParOf" srcId="{019E4E7C-717F-4C4A-A541-8D730B4C29A1}" destId="{97A7219B-3203-4926-B289-0363FFA8EF24}" srcOrd="11" destOrd="0" presId="urn:microsoft.com/office/officeart/2005/8/layout/cycle6"/>
    <dgm:cxn modelId="{70EE7E8F-8C43-4B8C-A38D-5677A1E04B7E}" type="presParOf" srcId="{019E4E7C-717F-4C4A-A541-8D730B4C29A1}" destId="{B3C96812-0C40-42EA-A8E6-526FC864F72B}" srcOrd="12" destOrd="0" presId="urn:microsoft.com/office/officeart/2005/8/layout/cycle6"/>
    <dgm:cxn modelId="{DB4B0F08-7786-4798-AB2C-2EFBBB60BD24}" type="presParOf" srcId="{019E4E7C-717F-4C4A-A541-8D730B4C29A1}" destId="{D2125E53-0DC9-4AB9-8E61-CAFC08E8AB56}" srcOrd="13" destOrd="0" presId="urn:microsoft.com/office/officeart/2005/8/layout/cycle6"/>
    <dgm:cxn modelId="{A56D90E5-9C48-4E71-AD63-E0EE673AB949}" type="presParOf" srcId="{019E4E7C-717F-4C4A-A541-8D730B4C29A1}" destId="{1E2CCEC5-6EA2-413B-9E4C-670D5844B8A3}" srcOrd="14" destOrd="0" presId="urn:microsoft.com/office/officeart/2005/8/layout/cycle6"/>
    <dgm:cxn modelId="{6A064E4D-06BE-4EF0-8D8F-085D13AC7772}" type="presParOf" srcId="{019E4E7C-717F-4C4A-A541-8D730B4C29A1}" destId="{EDDA49D4-6ED7-43C2-A981-7CED4DF19FA2}" srcOrd="15" destOrd="0" presId="urn:microsoft.com/office/officeart/2005/8/layout/cycle6"/>
    <dgm:cxn modelId="{52E52FBB-57EA-4E97-BFFA-88CAFEBF8F22}" type="presParOf" srcId="{019E4E7C-717F-4C4A-A541-8D730B4C29A1}" destId="{F60F4F25-BEAF-40F2-A140-8ABD6D3DAA54}" srcOrd="16" destOrd="0" presId="urn:microsoft.com/office/officeart/2005/8/layout/cycle6"/>
    <dgm:cxn modelId="{A2A76544-972B-4285-AC12-31BD3E5BD22D}" type="presParOf" srcId="{019E4E7C-717F-4C4A-A541-8D730B4C29A1}" destId="{0435C8AF-908F-44CF-8572-2F55361B0CFA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035E1-3F64-4DAF-9D07-F4424BD2C806}">
      <dsp:nvSpPr>
        <dsp:cNvPr id="0" name=""/>
        <dsp:cNvSpPr/>
      </dsp:nvSpPr>
      <dsp:spPr>
        <a:xfrm>
          <a:off x="3594664" y="2541"/>
          <a:ext cx="1802271" cy="1171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Provide services as per customer expectations</a:t>
          </a:r>
        </a:p>
      </dsp:txBody>
      <dsp:txXfrm>
        <a:off x="3651851" y="59728"/>
        <a:ext cx="1687897" cy="1057102"/>
      </dsp:txXfrm>
    </dsp:sp>
    <dsp:sp modelId="{2E6D81A6-48D9-4B41-A41E-1E0D175A06B0}">
      <dsp:nvSpPr>
        <dsp:cNvPr id="0" name=""/>
        <dsp:cNvSpPr/>
      </dsp:nvSpPr>
      <dsp:spPr>
        <a:xfrm>
          <a:off x="2156146" y="588279"/>
          <a:ext cx="4679306" cy="4679306"/>
        </a:xfrm>
        <a:custGeom>
          <a:avLst/>
          <a:gdLst/>
          <a:ahLst/>
          <a:cxnLst/>
          <a:rect l="0" t="0" r="0" b="0"/>
          <a:pathLst>
            <a:path>
              <a:moveTo>
                <a:pt x="3253159" y="185707"/>
              </a:moveTo>
              <a:arcTo wR="2339653" hR="2339653" stAng="17578932" swAng="19606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06581-CC91-44A7-9097-6BC1F80AAC91}">
      <dsp:nvSpPr>
        <dsp:cNvPr id="0" name=""/>
        <dsp:cNvSpPr/>
      </dsp:nvSpPr>
      <dsp:spPr>
        <a:xfrm>
          <a:off x="5819806" y="1619202"/>
          <a:ext cx="1802271" cy="1171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Establish Customer Loyalty</a:t>
          </a:r>
        </a:p>
      </dsp:txBody>
      <dsp:txXfrm>
        <a:off x="5876993" y="1676389"/>
        <a:ext cx="1687897" cy="1057102"/>
      </dsp:txXfrm>
    </dsp:sp>
    <dsp:sp modelId="{23E54776-D17F-417D-8E1F-96CD3D2425D4}">
      <dsp:nvSpPr>
        <dsp:cNvPr id="0" name=""/>
        <dsp:cNvSpPr/>
      </dsp:nvSpPr>
      <dsp:spPr>
        <a:xfrm>
          <a:off x="2156146" y="588279"/>
          <a:ext cx="4679306" cy="4679306"/>
        </a:xfrm>
        <a:custGeom>
          <a:avLst/>
          <a:gdLst/>
          <a:ahLst/>
          <a:cxnLst/>
          <a:rect l="0" t="0" r="0" b="0"/>
          <a:pathLst>
            <a:path>
              <a:moveTo>
                <a:pt x="4676107" y="2217349"/>
              </a:moveTo>
              <a:arcTo wR="2339653" hR="2339653" stAng="21420213" swAng="219559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E034C-B992-48AE-BF70-94F3D725B40D}">
      <dsp:nvSpPr>
        <dsp:cNvPr id="0" name=""/>
        <dsp:cNvSpPr/>
      </dsp:nvSpPr>
      <dsp:spPr>
        <a:xfrm>
          <a:off x="4969877" y="4235013"/>
          <a:ext cx="1802271" cy="1171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Retain Customers &amp; discover new ones</a:t>
          </a:r>
        </a:p>
      </dsp:txBody>
      <dsp:txXfrm>
        <a:off x="5027064" y="4292200"/>
        <a:ext cx="1687897" cy="1057102"/>
      </dsp:txXfrm>
    </dsp:sp>
    <dsp:sp modelId="{7F9322C4-43C3-4824-8FFF-7C52C1FCB28E}">
      <dsp:nvSpPr>
        <dsp:cNvPr id="0" name=""/>
        <dsp:cNvSpPr/>
      </dsp:nvSpPr>
      <dsp:spPr>
        <a:xfrm>
          <a:off x="2156146" y="588279"/>
          <a:ext cx="4679306" cy="4679306"/>
        </a:xfrm>
        <a:custGeom>
          <a:avLst/>
          <a:gdLst/>
          <a:ahLst/>
          <a:cxnLst/>
          <a:rect l="0" t="0" r="0" b="0"/>
          <a:pathLst>
            <a:path>
              <a:moveTo>
                <a:pt x="2804442" y="4632674"/>
              </a:moveTo>
              <a:arcTo wR="2339653" hR="2339653" stAng="4712493" swAng="13750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CEA68F-0C19-49D7-8BAF-1AC06118B195}">
      <dsp:nvSpPr>
        <dsp:cNvPr id="0" name=""/>
        <dsp:cNvSpPr/>
      </dsp:nvSpPr>
      <dsp:spPr>
        <a:xfrm>
          <a:off x="2219450" y="4235013"/>
          <a:ext cx="1802271" cy="1171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Low Operating Costs</a:t>
          </a:r>
        </a:p>
      </dsp:txBody>
      <dsp:txXfrm>
        <a:off x="2276637" y="4292200"/>
        <a:ext cx="1687897" cy="1057102"/>
      </dsp:txXfrm>
    </dsp:sp>
    <dsp:sp modelId="{97A7219B-3203-4926-B289-0363FFA8EF24}">
      <dsp:nvSpPr>
        <dsp:cNvPr id="0" name=""/>
        <dsp:cNvSpPr/>
      </dsp:nvSpPr>
      <dsp:spPr>
        <a:xfrm>
          <a:off x="2156146" y="588279"/>
          <a:ext cx="4679306" cy="4679306"/>
        </a:xfrm>
        <a:custGeom>
          <a:avLst/>
          <a:gdLst/>
          <a:ahLst/>
          <a:cxnLst/>
          <a:rect l="0" t="0" r="0" b="0"/>
          <a:pathLst>
            <a:path>
              <a:moveTo>
                <a:pt x="390833" y="3634288"/>
              </a:moveTo>
              <a:arcTo wR="2339653" hR="2339653" stAng="8784193" swAng="219559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C96812-0C40-42EA-A8E6-526FC864F72B}">
      <dsp:nvSpPr>
        <dsp:cNvPr id="0" name=""/>
        <dsp:cNvSpPr/>
      </dsp:nvSpPr>
      <dsp:spPr>
        <a:xfrm>
          <a:off x="1369521" y="1619202"/>
          <a:ext cx="1802271" cy="11714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Assist Marketing </a:t>
          </a:r>
          <a:r>
            <a:rPr lang="en-IN" sz="1700" kern="1200" dirty="0" err="1"/>
            <a:t>Deptt</a:t>
          </a:r>
          <a:endParaRPr lang="en-IN" sz="1700" kern="1200" dirty="0"/>
        </a:p>
      </dsp:txBody>
      <dsp:txXfrm>
        <a:off x="1426708" y="1676389"/>
        <a:ext cx="1687897" cy="1057102"/>
      </dsp:txXfrm>
    </dsp:sp>
    <dsp:sp modelId="{1E2CCEC5-6EA2-413B-9E4C-670D5844B8A3}">
      <dsp:nvSpPr>
        <dsp:cNvPr id="0" name=""/>
        <dsp:cNvSpPr/>
      </dsp:nvSpPr>
      <dsp:spPr>
        <a:xfrm>
          <a:off x="2156146" y="588279"/>
          <a:ext cx="4679306" cy="4679306"/>
        </a:xfrm>
        <a:custGeom>
          <a:avLst/>
          <a:gdLst/>
          <a:ahLst/>
          <a:cxnLst/>
          <a:rect l="0" t="0" r="0" b="0"/>
          <a:pathLst>
            <a:path>
              <a:moveTo>
                <a:pt x="407810" y="1019819"/>
              </a:moveTo>
              <a:arcTo wR="2339653" hR="2339653" stAng="12860452" swAng="19606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035E1-3F64-4DAF-9D07-F4424BD2C806}">
      <dsp:nvSpPr>
        <dsp:cNvPr id="0" name=""/>
        <dsp:cNvSpPr/>
      </dsp:nvSpPr>
      <dsp:spPr>
        <a:xfrm>
          <a:off x="3757110" y="1892"/>
          <a:ext cx="1477379" cy="9602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Customer Loyalty Program</a:t>
          </a:r>
        </a:p>
      </dsp:txBody>
      <dsp:txXfrm>
        <a:off x="3803988" y="48770"/>
        <a:ext cx="1383623" cy="866540"/>
      </dsp:txXfrm>
    </dsp:sp>
    <dsp:sp modelId="{2E6D81A6-48D9-4B41-A41E-1E0D175A06B0}">
      <dsp:nvSpPr>
        <dsp:cNvPr id="0" name=""/>
        <dsp:cNvSpPr/>
      </dsp:nvSpPr>
      <dsp:spPr>
        <a:xfrm>
          <a:off x="2234641" y="482041"/>
          <a:ext cx="4522317" cy="4522317"/>
        </a:xfrm>
        <a:custGeom>
          <a:avLst/>
          <a:gdLst/>
          <a:ahLst/>
          <a:cxnLst/>
          <a:rect l="0" t="0" r="0" b="0"/>
          <a:pathLst>
            <a:path>
              <a:moveTo>
                <a:pt x="3009276" y="127345"/>
              </a:moveTo>
              <a:arcTo wR="2261158" hR="2261158" stAng="17359244" swAng="15000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06581-CC91-44A7-9097-6BC1F80AAC91}">
      <dsp:nvSpPr>
        <dsp:cNvPr id="0" name=""/>
        <dsp:cNvSpPr/>
      </dsp:nvSpPr>
      <dsp:spPr>
        <a:xfrm>
          <a:off x="5715331" y="1132472"/>
          <a:ext cx="1477379" cy="9602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Campaign Management</a:t>
          </a:r>
        </a:p>
      </dsp:txBody>
      <dsp:txXfrm>
        <a:off x="5762209" y="1179350"/>
        <a:ext cx="1383623" cy="866540"/>
      </dsp:txXfrm>
    </dsp:sp>
    <dsp:sp modelId="{23E54776-D17F-417D-8E1F-96CD3D2425D4}">
      <dsp:nvSpPr>
        <dsp:cNvPr id="0" name=""/>
        <dsp:cNvSpPr/>
      </dsp:nvSpPr>
      <dsp:spPr>
        <a:xfrm>
          <a:off x="2234641" y="482041"/>
          <a:ext cx="4522317" cy="4522317"/>
        </a:xfrm>
        <a:custGeom>
          <a:avLst/>
          <a:gdLst/>
          <a:ahLst/>
          <a:cxnLst/>
          <a:rect l="0" t="0" r="0" b="0"/>
          <a:pathLst>
            <a:path>
              <a:moveTo>
                <a:pt x="4430454" y="1623197"/>
              </a:moveTo>
              <a:arcTo wR="2261158" hR="2261158" stAng="20616725" swAng="196655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E034C-B992-48AE-BF70-94F3D725B40D}">
      <dsp:nvSpPr>
        <dsp:cNvPr id="0" name=""/>
        <dsp:cNvSpPr/>
      </dsp:nvSpPr>
      <dsp:spPr>
        <a:xfrm>
          <a:off x="5715331" y="3393631"/>
          <a:ext cx="1477379" cy="9602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 err="1"/>
            <a:t>Instore</a:t>
          </a:r>
          <a:r>
            <a:rPr lang="en-IN" sz="1700" kern="1200" dirty="0"/>
            <a:t> CRM</a:t>
          </a:r>
        </a:p>
      </dsp:txBody>
      <dsp:txXfrm>
        <a:off x="5762209" y="3440509"/>
        <a:ext cx="1383623" cy="866540"/>
      </dsp:txXfrm>
    </dsp:sp>
    <dsp:sp modelId="{7F9322C4-43C3-4824-8FFF-7C52C1FCB28E}">
      <dsp:nvSpPr>
        <dsp:cNvPr id="0" name=""/>
        <dsp:cNvSpPr/>
      </dsp:nvSpPr>
      <dsp:spPr>
        <a:xfrm>
          <a:off x="2255134" y="462104"/>
          <a:ext cx="4522317" cy="4522317"/>
        </a:xfrm>
        <a:custGeom>
          <a:avLst/>
          <a:gdLst/>
          <a:ahLst/>
          <a:cxnLst/>
          <a:rect l="0" t="0" r="0" b="0"/>
          <a:pathLst>
            <a:path>
              <a:moveTo>
                <a:pt x="3820884" y="3898258"/>
              </a:moveTo>
              <a:arcTo wR="2261158" hR="2261158" stAng="2783188" swAng="13971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CEA68F-0C19-49D7-8BAF-1AC06118B195}">
      <dsp:nvSpPr>
        <dsp:cNvPr id="0" name=""/>
        <dsp:cNvSpPr/>
      </dsp:nvSpPr>
      <dsp:spPr>
        <a:xfrm>
          <a:off x="3815708" y="4511915"/>
          <a:ext cx="1477379" cy="9602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Point of Sales</a:t>
          </a:r>
        </a:p>
      </dsp:txBody>
      <dsp:txXfrm>
        <a:off x="3862586" y="4558793"/>
        <a:ext cx="1383623" cy="866540"/>
      </dsp:txXfrm>
    </dsp:sp>
    <dsp:sp modelId="{97A7219B-3203-4926-B289-0363FFA8EF24}">
      <dsp:nvSpPr>
        <dsp:cNvPr id="0" name=""/>
        <dsp:cNvSpPr/>
      </dsp:nvSpPr>
      <dsp:spPr>
        <a:xfrm>
          <a:off x="2216411" y="464281"/>
          <a:ext cx="4522317" cy="4522317"/>
        </a:xfrm>
        <a:custGeom>
          <a:avLst/>
          <a:gdLst/>
          <a:ahLst/>
          <a:cxnLst/>
          <a:rect l="0" t="0" r="0" b="0"/>
          <a:pathLst>
            <a:path>
              <a:moveTo>
                <a:pt x="1589242" y="4420179"/>
              </a:moveTo>
              <a:arcTo wR="2261158" hR="2261158" stAng="6437211" swAng="158253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C96812-0C40-42EA-A8E6-526FC864F72B}">
      <dsp:nvSpPr>
        <dsp:cNvPr id="0" name=""/>
        <dsp:cNvSpPr/>
      </dsp:nvSpPr>
      <dsp:spPr>
        <a:xfrm>
          <a:off x="1798889" y="3393631"/>
          <a:ext cx="1477379" cy="9602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Master Data </a:t>
          </a:r>
          <a:r>
            <a:rPr lang="en-IN" sz="1700" kern="1200" dirty="0" err="1"/>
            <a:t>Mgmt</a:t>
          </a:r>
          <a:endParaRPr lang="en-IN" sz="1700" kern="1200" dirty="0"/>
        </a:p>
      </dsp:txBody>
      <dsp:txXfrm>
        <a:off x="1845767" y="3440509"/>
        <a:ext cx="1383623" cy="866540"/>
      </dsp:txXfrm>
    </dsp:sp>
    <dsp:sp modelId="{1E2CCEC5-6EA2-413B-9E4C-670D5844B8A3}">
      <dsp:nvSpPr>
        <dsp:cNvPr id="0" name=""/>
        <dsp:cNvSpPr/>
      </dsp:nvSpPr>
      <dsp:spPr>
        <a:xfrm>
          <a:off x="2234641" y="482041"/>
          <a:ext cx="4522317" cy="4522317"/>
        </a:xfrm>
        <a:custGeom>
          <a:avLst/>
          <a:gdLst/>
          <a:ahLst/>
          <a:cxnLst/>
          <a:rect l="0" t="0" r="0" b="0"/>
          <a:pathLst>
            <a:path>
              <a:moveTo>
                <a:pt x="91863" y="2899120"/>
              </a:moveTo>
              <a:arcTo wR="2261158" hR="2261158" stAng="9816725" swAng="196655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A49D4-6ED7-43C2-A981-7CED4DF19FA2}">
      <dsp:nvSpPr>
        <dsp:cNvPr id="0" name=""/>
        <dsp:cNvSpPr/>
      </dsp:nvSpPr>
      <dsp:spPr>
        <a:xfrm>
          <a:off x="1798889" y="1132472"/>
          <a:ext cx="1477379" cy="9602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Customer Analytics</a:t>
          </a:r>
        </a:p>
      </dsp:txBody>
      <dsp:txXfrm>
        <a:off x="1845767" y="1179350"/>
        <a:ext cx="1383623" cy="866540"/>
      </dsp:txXfrm>
    </dsp:sp>
    <dsp:sp modelId="{0435C8AF-908F-44CF-8572-2F55361B0CFA}">
      <dsp:nvSpPr>
        <dsp:cNvPr id="0" name=""/>
        <dsp:cNvSpPr/>
      </dsp:nvSpPr>
      <dsp:spPr>
        <a:xfrm>
          <a:off x="2234641" y="482041"/>
          <a:ext cx="4522317" cy="4522317"/>
        </a:xfrm>
        <a:custGeom>
          <a:avLst/>
          <a:gdLst/>
          <a:ahLst/>
          <a:cxnLst/>
          <a:rect l="0" t="0" r="0" b="0"/>
          <a:pathLst>
            <a:path>
              <a:moveTo>
                <a:pt x="681340" y="643440"/>
              </a:moveTo>
              <a:arcTo wR="2261158" hR="2261158" stAng="13540745" swAng="15000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5284A-A8C7-44C8-B315-78E85CAAB25C}" type="datetimeFigureOut">
              <a:rPr lang="en-IN" smtClean="0"/>
              <a:t>11/12/2021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2719-C5CB-4200-B0E9-663792F1FCA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1957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fld id="{520C6250-7224-4BCA-BCFF-9E893BD565CB}" type="datetime1">
              <a:rPr lang="en-US" smtClean="0"/>
              <a:t>12/11/2021</a:t>
            </a:fld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8156" y="6568998"/>
            <a:ext cx="3819043" cy="289001"/>
          </a:xfrm>
        </p:spPr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r>
              <a:rPr lang="en-IN" dirty="0" err="1"/>
              <a:t>Dr.Rupal</a:t>
            </a:r>
            <a:r>
              <a:rPr lang="en-IN" dirty="0"/>
              <a:t> </a:t>
            </a:r>
            <a:r>
              <a:rPr lang="en-IN" dirty="0" err="1"/>
              <a:t>Shroff</a:t>
            </a:r>
            <a:r>
              <a:rPr lang="en-IN" dirty="0"/>
              <a:t> - Retail Management</a:t>
            </a: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fld id="{D957791A-1E3E-4D5D-BA4B-D9A1A29779A2}" type="datetime1">
              <a:rPr lang="en-US" smtClean="0"/>
              <a:t>12/11/2021</a:t>
            </a:fld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48156" y="6568998"/>
            <a:ext cx="5038244" cy="365201"/>
          </a:xfrm>
        </p:spPr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4C86783E-CB60-4D0C-80E7-F8453451B45A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701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spc="-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fld id="{40BB1360-B070-47EE-BA03-A3096E82B990}" type="datetime1">
              <a:rPr lang="en-US" smtClean="0"/>
              <a:t>12/11/2021</a:t>
            </a:fld>
            <a:endParaRPr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g object 17"/>
          <p:cNvSpPr/>
          <p:nvPr/>
        </p:nvSpPr>
        <p:spPr>
          <a:xfrm>
            <a:off x="2390775" y="3057525"/>
            <a:ext cx="6753225" cy="1000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 userDrawn="1"/>
        </p:nvSpPr>
        <p:spPr>
          <a:xfrm>
            <a:off x="0" y="6457948"/>
            <a:ext cx="9144000" cy="4000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448156" y="6457948"/>
            <a:ext cx="4047643" cy="230832"/>
          </a:xfrm>
        </p:spPr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spc="-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fld id="{91E5E848-3FE9-42E4-A408-AD33A7B16264}" type="datetime1">
              <a:rPr lang="en-US" smtClean="0"/>
              <a:t>12/11/2021</a:t>
            </a:fld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457948"/>
            <a:ext cx="9144000" cy="4000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0"/>
            <a:ext cx="6772275" cy="100965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791575" y="0"/>
            <a:ext cx="352425" cy="100965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-48310"/>
            <a:ext cx="6242685" cy="1002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2249" y="1292860"/>
            <a:ext cx="8306434" cy="2999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8157" y="6568999"/>
            <a:ext cx="664844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0126" y="6568999"/>
            <a:ext cx="1845309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810"/>
              </a:lnSpc>
            </a:pPr>
            <a:fld id="{4C86783E-CB60-4D0C-80E7-F8453451B45A}" type="datetime1">
              <a:rPr lang="en-US" smtClean="0"/>
              <a:t>12/11/2021</a:t>
            </a:fld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3" r:id="rId4"/>
    <p:sldLayoutId id="2147483664" r:id="rId5"/>
    <p:sldLayoutId id="2147483665" r:id="rId6"/>
  </p:sldLayoutIdLst>
  <p:hf hd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01546" cy="6858000"/>
            <a:chOff x="0" y="0"/>
            <a:chExt cx="7501546" cy="6858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6786880" cy="6858000"/>
            </a:xfrm>
            <a:custGeom>
              <a:avLst/>
              <a:gdLst/>
              <a:ahLst/>
              <a:cxnLst/>
              <a:rect l="l" t="t" r="r" b="b"/>
              <a:pathLst>
                <a:path w="6786880" h="6858000">
                  <a:moveTo>
                    <a:pt x="6786626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6786626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14287" y="0"/>
              <a:ext cx="7287259" cy="6858000"/>
            </a:xfrm>
            <a:custGeom>
              <a:avLst/>
              <a:gdLst/>
              <a:ahLst/>
              <a:cxnLst/>
              <a:rect l="l" t="t" r="r" b="b"/>
              <a:pathLst>
                <a:path w="7287259" h="6858000">
                  <a:moveTo>
                    <a:pt x="7286713" y="0"/>
                  </a:moveTo>
                  <a:lnTo>
                    <a:pt x="6765251" y="0"/>
                  </a:lnTo>
                  <a:lnTo>
                    <a:pt x="0" y="6857999"/>
                  </a:lnTo>
                  <a:lnTo>
                    <a:pt x="521385" y="6857999"/>
                  </a:lnTo>
                  <a:lnTo>
                    <a:pt x="7286713" y="0"/>
                  </a:lnTo>
                  <a:close/>
                </a:path>
              </a:pathLst>
            </a:custGeom>
            <a:solidFill>
              <a:srgbClr val="8EB4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5335524" cy="22372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50062" y="106756"/>
            <a:ext cx="5185461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6600" dirty="0">
                <a:latin typeface="Carlito"/>
                <a:cs typeface="Carlito"/>
              </a:rPr>
              <a:t>Retail  Management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5364479" y="2136648"/>
            <a:ext cx="3779520" cy="2894330"/>
            <a:chOff x="5364479" y="2136648"/>
            <a:chExt cx="3779520" cy="2894330"/>
          </a:xfrm>
        </p:grpSpPr>
        <p:sp>
          <p:nvSpPr>
            <p:cNvPr id="9" name="object 9"/>
            <p:cNvSpPr/>
            <p:nvPr/>
          </p:nvSpPr>
          <p:spPr>
            <a:xfrm>
              <a:off x="5364479" y="2136648"/>
              <a:ext cx="3779520" cy="28940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444997" y="2196719"/>
              <a:ext cx="3643376" cy="273253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425947" y="2177669"/>
              <a:ext cx="3681729" cy="2771140"/>
            </a:xfrm>
            <a:custGeom>
              <a:avLst/>
              <a:gdLst/>
              <a:ahLst/>
              <a:cxnLst/>
              <a:rect l="l" t="t" r="r" b="b"/>
              <a:pathLst>
                <a:path w="3681729" h="2771140">
                  <a:moveTo>
                    <a:pt x="0" y="2770631"/>
                  </a:moveTo>
                  <a:lnTo>
                    <a:pt x="3681476" y="2770631"/>
                  </a:lnTo>
                  <a:lnTo>
                    <a:pt x="3681476" y="0"/>
                  </a:lnTo>
                  <a:lnTo>
                    <a:pt x="0" y="0"/>
                  </a:lnTo>
                  <a:lnTo>
                    <a:pt x="0" y="2770631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5"/>
          </p:nvPr>
        </p:nvSpPr>
        <p:spPr>
          <a:xfrm>
            <a:off x="448156" y="6324600"/>
            <a:ext cx="4809643" cy="230832"/>
          </a:xfrm>
        </p:spPr>
        <p:txBody>
          <a:bodyPr/>
          <a:lstStyle/>
          <a:p>
            <a:pPr marL="12700" algn="ctr">
              <a:lnSpc>
                <a:spcPts val="1810"/>
              </a:lnSpc>
            </a:pPr>
            <a:r>
              <a:rPr lang="en-IN" dirty="0" err="1">
                <a:solidFill>
                  <a:schemeClr val="tx2"/>
                </a:solidFill>
              </a:rPr>
              <a:t>Dr.Rupal</a:t>
            </a:r>
            <a:r>
              <a:rPr lang="en-IN" dirty="0">
                <a:solidFill>
                  <a:schemeClr val="tx2"/>
                </a:solidFill>
              </a:rPr>
              <a:t> </a:t>
            </a:r>
            <a:r>
              <a:rPr lang="en-IN" dirty="0" err="1">
                <a:solidFill>
                  <a:schemeClr val="tx2"/>
                </a:solidFill>
              </a:rPr>
              <a:t>Shroff</a:t>
            </a:r>
            <a:r>
              <a:rPr lang="en-IN" dirty="0">
                <a:solidFill>
                  <a:schemeClr val="tx2"/>
                </a:solidFill>
              </a:rPr>
              <a:t> - Retail Management</a:t>
            </a:r>
            <a:endParaRPr lang="en-IN" spc="-5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</a:t>
            </a:fld>
            <a:endParaRPr lang="en-I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1143000"/>
            <a:ext cx="8229600" cy="5715000"/>
          </a:xfrm>
          <a:custGeom>
            <a:avLst/>
            <a:gdLst/>
            <a:ahLst/>
            <a:cxnLst/>
            <a:rect l="l" t="t" r="r" b="b"/>
            <a:pathLst>
              <a:path w="8229600" h="5715000">
                <a:moveTo>
                  <a:pt x="0" y="5715000"/>
                </a:moveTo>
                <a:lnTo>
                  <a:pt x="0" y="0"/>
                </a:lnTo>
                <a:lnTo>
                  <a:pt x="8229600" y="0"/>
                </a:lnTo>
                <a:lnTo>
                  <a:pt x="8229600" y="5715000"/>
                </a:lnTo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72440" y="1139190"/>
            <a:ext cx="8146415" cy="479552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19100" marR="642620" indent="-342900">
              <a:lnSpc>
                <a:spcPts val="2590"/>
              </a:lnSpc>
              <a:spcBef>
                <a:spcPts val="425"/>
              </a:spcBef>
              <a:buClr>
                <a:srgbClr val="006600"/>
              </a:buClr>
              <a:buFont typeface="Symbol"/>
              <a:buChar char=""/>
              <a:tabLst>
                <a:tab pos="419100" algn="l"/>
              </a:tabLst>
            </a:pPr>
            <a:r>
              <a:rPr sz="2400" spc="-10" dirty="0">
                <a:latin typeface="Garamond"/>
                <a:cs typeface="Garamond"/>
              </a:rPr>
              <a:t>Location becomes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critical decision for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retailer for </a:t>
            </a:r>
            <a:r>
              <a:rPr sz="2400" spc="-15" dirty="0">
                <a:latin typeface="Garamond"/>
                <a:cs typeface="Garamond"/>
              </a:rPr>
              <a:t>several  </a:t>
            </a:r>
            <a:r>
              <a:rPr sz="2400" spc="-20" dirty="0">
                <a:latin typeface="Garamond"/>
                <a:cs typeface="Garamond"/>
              </a:rPr>
              <a:t>reasons. </a:t>
            </a:r>
            <a:r>
              <a:rPr sz="2400" spc="-5" dirty="0">
                <a:latin typeface="Garamond"/>
                <a:cs typeface="Garamond"/>
              </a:rPr>
              <a:t>As</a:t>
            </a:r>
            <a:r>
              <a:rPr sz="2400" spc="10" dirty="0">
                <a:latin typeface="Garamond"/>
                <a:cs typeface="Garamond"/>
              </a:rPr>
              <a:t> </a:t>
            </a:r>
            <a:r>
              <a:rPr sz="2400" spc="-10" dirty="0">
                <a:latin typeface="Garamond"/>
                <a:cs typeface="Garamond"/>
              </a:rPr>
              <a:t>like;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006600"/>
              </a:buClr>
              <a:buFont typeface="Symbol"/>
              <a:buChar char=""/>
            </a:pPr>
            <a:endParaRPr sz="3250">
              <a:latin typeface="Times New Roman"/>
              <a:cs typeface="Times New Roman"/>
            </a:endParaRPr>
          </a:p>
          <a:p>
            <a:pPr marL="419100" marR="1167130" indent="-342900">
              <a:lnSpc>
                <a:spcPts val="2590"/>
              </a:lnSpc>
              <a:buClr>
                <a:srgbClr val="006600"/>
              </a:buClr>
              <a:buFont typeface="Symbol"/>
              <a:buChar char=""/>
              <a:tabLst>
                <a:tab pos="419100" algn="l"/>
              </a:tabLst>
            </a:pPr>
            <a:r>
              <a:rPr sz="2400" spc="-10" dirty="0">
                <a:latin typeface="Garamond"/>
                <a:cs typeface="Garamond"/>
              </a:rPr>
              <a:t>Location </a:t>
            </a:r>
            <a:r>
              <a:rPr sz="2400" dirty="0">
                <a:latin typeface="Garamond"/>
                <a:cs typeface="Garamond"/>
              </a:rPr>
              <a:t>is generally </a:t>
            </a:r>
            <a:r>
              <a:rPr sz="2400" spc="-5" dirty="0">
                <a:latin typeface="Garamond"/>
                <a:cs typeface="Garamond"/>
              </a:rPr>
              <a:t>one of the most </a:t>
            </a:r>
            <a:r>
              <a:rPr sz="2400" dirty="0">
                <a:latin typeface="Garamond"/>
                <a:cs typeface="Garamond"/>
              </a:rPr>
              <a:t>important </a:t>
            </a:r>
            <a:r>
              <a:rPr sz="2400" spc="-10" dirty="0">
                <a:latin typeface="Garamond"/>
                <a:cs typeface="Garamond"/>
              </a:rPr>
              <a:t>factors  </a:t>
            </a:r>
            <a:r>
              <a:rPr sz="2400" spc="-5" dirty="0">
                <a:latin typeface="Garamond"/>
                <a:cs typeface="Garamond"/>
              </a:rPr>
              <a:t>customers consider while </a:t>
            </a:r>
            <a:r>
              <a:rPr sz="2400" spc="-10" dirty="0">
                <a:latin typeface="Garamond"/>
                <a:cs typeface="Garamond"/>
              </a:rPr>
              <a:t>choosing </a:t>
            </a:r>
            <a:r>
              <a:rPr sz="2400" dirty="0">
                <a:latin typeface="Garamond"/>
                <a:cs typeface="Garamond"/>
              </a:rPr>
              <a:t>a</a:t>
            </a:r>
            <a:r>
              <a:rPr sz="2400" spc="-10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store.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006600"/>
              </a:buClr>
              <a:buFont typeface="Symbol"/>
              <a:buChar char=""/>
            </a:pPr>
            <a:endParaRPr sz="3250">
              <a:latin typeface="Times New Roman"/>
              <a:cs typeface="Times New Roman"/>
            </a:endParaRPr>
          </a:p>
          <a:p>
            <a:pPr marL="419100" marR="55880" indent="-342900">
              <a:lnSpc>
                <a:spcPts val="2590"/>
              </a:lnSpc>
              <a:buClr>
                <a:srgbClr val="006600"/>
              </a:buClr>
              <a:buFont typeface="Symbol"/>
              <a:buChar char=""/>
              <a:tabLst>
                <a:tab pos="419100" algn="l"/>
              </a:tabLst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10" dirty="0">
                <a:latin typeface="Garamond"/>
                <a:cs typeface="Garamond"/>
              </a:rPr>
              <a:t>bad </a:t>
            </a:r>
            <a:r>
              <a:rPr sz="2400" spc="-5" dirty="0">
                <a:latin typeface="Garamond"/>
                <a:cs typeface="Garamond"/>
              </a:rPr>
              <a:t>location </a:t>
            </a:r>
            <a:r>
              <a:rPr sz="2400" spc="-15" dirty="0">
                <a:latin typeface="Garamond"/>
                <a:cs typeface="Garamond"/>
              </a:rPr>
              <a:t>may </a:t>
            </a:r>
            <a:r>
              <a:rPr sz="2400" spc="-5" dirty="0">
                <a:latin typeface="Garamond"/>
                <a:cs typeface="Garamond"/>
              </a:rPr>
              <a:t>cause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retailer </a:t>
            </a:r>
            <a:r>
              <a:rPr sz="2400" spc="-10" dirty="0">
                <a:latin typeface="Garamond"/>
                <a:cs typeface="Garamond"/>
              </a:rPr>
              <a:t>to </a:t>
            </a:r>
            <a:r>
              <a:rPr sz="2400" spc="-5" dirty="0">
                <a:latin typeface="Garamond"/>
                <a:cs typeface="Garamond"/>
              </a:rPr>
              <a:t>fail </a:t>
            </a:r>
            <a:r>
              <a:rPr sz="2400" spc="-15" dirty="0">
                <a:latin typeface="Garamond"/>
                <a:cs typeface="Garamond"/>
              </a:rPr>
              <a:t>even </a:t>
            </a:r>
            <a:r>
              <a:rPr sz="2400" dirty="0">
                <a:latin typeface="Garamond"/>
                <a:cs typeface="Garamond"/>
              </a:rPr>
              <a:t>if its </a:t>
            </a:r>
            <a:r>
              <a:rPr sz="2400" spc="-5" dirty="0">
                <a:latin typeface="Garamond"/>
                <a:cs typeface="Garamond"/>
              </a:rPr>
              <a:t>strategic mix 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10" dirty="0">
                <a:latin typeface="Garamond"/>
                <a:cs typeface="Garamond"/>
              </a:rPr>
              <a:t>excellent.. </a:t>
            </a:r>
            <a:r>
              <a:rPr sz="2400" dirty="0">
                <a:latin typeface="Garamond"/>
                <a:cs typeface="Garamond"/>
              </a:rPr>
              <a:t>On </a:t>
            </a:r>
            <a:r>
              <a:rPr sz="2400" spc="-5" dirty="0">
                <a:latin typeface="Garamond"/>
                <a:cs typeface="Garamond"/>
              </a:rPr>
              <a:t>the </a:t>
            </a:r>
            <a:r>
              <a:rPr sz="2400" spc="-10" dirty="0">
                <a:latin typeface="Garamond"/>
                <a:cs typeface="Garamond"/>
              </a:rPr>
              <a:t>other </a:t>
            </a:r>
            <a:r>
              <a:rPr sz="2400" spc="-5" dirty="0">
                <a:latin typeface="Garamond"/>
                <a:cs typeface="Garamond"/>
              </a:rPr>
              <a:t>hand </a:t>
            </a:r>
            <a:r>
              <a:rPr sz="2400" dirty="0">
                <a:latin typeface="Garamond"/>
                <a:cs typeface="Garamond"/>
              </a:rPr>
              <a:t>, a </a:t>
            </a:r>
            <a:r>
              <a:rPr sz="2400" spc="10" dirty="0">
                <a:latin typeface="Garamond"/>
                <a:cs typeface="Garamond"/>
              </a:rPr>
              <a:t>good </a:t>
            </a:r>
            <a:r>
              <a:rPr sz="2400" spc="-5" dirty="0">
                <a:latin typeface="Garamond"/>
                <a:cs typeface="Garamond"/>
              </a:rPr>
              <a:t>location </a:t>
            </a:r>
            <a:r>
              <a:rPr sz="2400" spc="-20" dirty="0">
                <a:latin typeface="Garamond"/>
                <a:cs typeface="Garamond"/>
              </a:rPr>
              <a:t>may </a:t>
            </a:r>
            <a:r>
              <a:rPr sz="2400" spc="-5" dirty="0">
                <a:latin typeface="Garamond"/>
                <a:cs typeface="Garamond"/>
              </a:rPr>
              <a:t>help </a:t>
            </a:r>
            <a:r>
              <a:rPr sz="2400" dirty="0">
                <a:latin typeface="Garamond"/>
                <a:cs typeface="Garamond"/>
              </a:rPr>
              <a:t>a  </a:t>
            </a:r>
            <a:r>
              <a:rPr sz="2400" spc="-5" dirty="0">
                <a:latin typeface="Garamond"/>
                <a:cs typeface="Garamond"/>
              </a:rPr>
              <a:t>retailer succeed </a:t>
            </a:r>
            <a:r>
              <a:rPr sz="2400" spc="-15" dirty="0">
                <a:latin typeface="Garamond"/>
                <a:cs typeface="Garamond"/>
              </a:rPr>
              <a:t>even </a:t>
            </a:r>
            <a:r>
              <a:rPr sz="2400" dirty="0">
                <a:latin typeface="Garamond"/>
                <a:cs typeface="Garamond"/>
              </a:rPr>
              <a:t>if </a:t>
            </a:r>
            <a:r>
              <a:rPr sz="2400" spc="-5" dirty="0">
                <a:latin typeface="Garamond"/>
                <a:cs typeface="Garamond"/>
              </a:rPr>
              <a:t>its strategic mix </a:t>
            </a:r>
            <a:r>
              <a:rPr sz="2400" dirty="0">
                <a:latin typeface="Garamond"/>
                <a:cs typeface="Garamond"/>
              </a:rPr>
              <a:t>is</a:t>
            </a:r>
            <a:r>
              <a:rPr sz="2400" spc="-280" dirty="0">
                <a:latin typeface="Garamond"/>
                <a:cs typeface="Garamond"/>
              </a:rPr>
              <a:t> </a:t>
            </a:r>
            <a:r>
              <a:rPr sz="2400" spc="-10" dirty="0">
                <a:latin typeface="Garamond"/>
                <a:cs typeface="Garamond"/>
              </a:rPr>
              <a:t>mediocre.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006600"/>
              </a:buClr>
              <a:buFont typeface="Symbol"/>
              <a:buChar char=""/>
            </a:pPr>
            <a:endParaRPr sz="3250">
              <a:latin typeface="Times New Roman"/>
              <a:cs typeface="Times New Roman"/>
            </a:endParaRPr>
          </a:p>
          <a:p>
            <a:pPr marL="419100" marR="153670" indent="-342900">
              <a:lnSpc>
                <a:spcPts val="2590"/>
              </a:lnSpc>
              <a:buClr>
                <a:srgbClr val="006600"/>
              </a:buClr>
              <a:buFont typeface="Symbol"/>
              <a:buChar char=""/>
              <a:tabLst>
                <a:tab pos="419100" algn="l"/>
                <a:tab pos="1664335" algn="l"/>
                <a:tab pos="4001135" algn="l"/>
                <a:tab pos="5451475" algn="l"/>
              </a:tabLst>
            </a:pPr>
            <a:r>
              <a:rPr sz="2400" spc="-5" dirty="0">
                <a:latin typeface="Garamond"/>
                <a:cs typeface="Garamond"/>
              </a:rPr>
              <a:t>Store location </a:t>
            </a:r>
            <a:r>
              <a:rPr sz="2400" dirty="0">
                <a:latin typeface="Garamond"/>
                <a:cs typeface="Garamond"/>
              </a:rPr>
              <a:t>is</a:t>
            </a:r>
            <a:r>
              <a:rPr sz="2400" spc="1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least</a:t>
            </a:r>
            <a:r>
              <a:rPr sz="2400" dirty="0">
                <a:latin typeface="Garamond"/>
                <a:cs typeface="Garamond"/>
              </a:rPr>
              <a:t> </a:t>
            </a:r>
            <a:r>
              <a:rPr sz="2400" spc="5" dirty="0">
                <a:latin typeface="Garamond"/>
                <a:cs typeface="Garamond"/>
              </a:rPr>
              <a:t>flexible	</a:t>
            </a:r>
            <a:r>
              <a:rPr sz="2400" spc="-5" dirty="0">
                <a:latin typeface="Garamond"/>
                <a:cs typeface="Garamond"/>
              </a:rPr>
              <a:t>element</a:t>
            </a:r>
            <a:r>
              <a:rPr sz="2400" spc="-10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of	</a:t>
            </a:r>
            <a:r>
              <a:rPr sz="2400" spc="-20" dirty="0">
                <a:latin typeface="Garamond"/>
                <a:cs typeface="Garamond"/>
              </a:rPr>
              <a:t>retailer’s </a:t>
            </a:r>
            <a:r>
              <a:rPr sz="2400" spc="-5" dirty="0">
                <a:latin typeface="Garamond"/>
                <a:cs typeface="Garamond"/>
              </a:rPr>
              <a:t>strategic</a:t>
            </a:r>
            <a:r>
              <a:rPr sz="2400" spc="-8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mix  due to </a:t>
            </a:r>
            <a:r>
              <a:rPr sz="2400" dirty="0">
                <a:latin typeface="Garamond"/>
                <a:cs typeface="Garamond"/>
              </a:rPr>
              <a:t>its	</a:t>
            </a:r>
            <a:r>
              <a:rPr sz="2400" spc="-10" dirty="0">
                <a:latin typeface="Garamond"/>
                <a:cs typeface="Garamond"/>
              </a:rPr>
              <a:t>fixed nature, </a:t>
            </a:r>
            <a:r>
              <a:rPr sz="2400" spc="-5" dirty="0">
                <a:latin typeface="Garamond"/>
                <a:cs typeface="Garamond"/>
              </a:rPr>
              <a:t>the amount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15" dirty="0">
                <a:latin typeface="Garamond"/>
                <a:cs typeface="Garamond"/>
              </a:rPr>
              <a:t>investment, </a:t>
            </a:r>
            <a:r>
              <a:rPr sz="2400" spc="-5" dirty="0">
                <a:latin typeface="Garamond"/>
                <a:cs typeface="Garamond"/>
              </a:rPr>
              <a:t>and the  length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lease</a:t>
            </a:r>
            <a:r>
              <a:rPr sz="2400" spc="-305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agreements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991869" y="415290"/>
            <a:ext cx="601027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solidFill>
                  <a:srgbClr val="F7F7F7"/>
                </a:solidFill>
                <a:latin typeface="Garamond"/>
                <a:cs typeface="Garamond"/>
              </a:rPr>
              <a:t>Importance of retail Location</a:t>
            </a:r>
            <a:r>
              <a:rPr sz="2800" b="1" spc="-95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800" b="1" spc="-5" dirty="0">
                <a:solidFill>
                  <a:srgbClr val="F7F7F7"/>
                </a:solidFill>
                <a:latin typeface="Garamond"/>
                <a:cs typeface="Garamond"/>
              </a:rPr>
              <a:t>Decisions</a:t>
            </a:r>
            <a:endParaRPr sz="2800">
              <a:latin typeface="Garamond"/>
              <a:cs typeface="Garamond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B529BAB1-7998-4ADE-87D0-2FE3AFFA9CA3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9769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35940" y="160274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878839" y="1633220"/>
            <a:ext cx="58654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0000"/>
                </a:solidFill>
                <a:latin typeface="Garamond"/>
                <a:cs typeface="Garamond"/>
              </a:rPr>
              <a:t>Change in </a:t>
            </a:r>
            <a:r>
              <a:rPr sz="2400" spc="-5" dirty="0">
                <a:solidFill>
                  <a:srgbClr val="000000"/>
                </a:solidFill>
                <a:latin typeface="Garamond"/>
                <a:cs typeface="Garamond"/>
              </a:rPr>
              <a:t>location </a:t>
            </a:r>
            <a:r>
              <a:rPr sz="2400" spc="-20" dirty="0">
                <a:solidFill>
                  <a:srgbClr val="000000"/>
                </a:solidFill>
                <a:latin typeface="Garamond"/>
                <a:cs typeface="Garamond"/>
              </a:rPr>
              <a:t>gives </a:t>
            </a:r>
            <a:r>
              <a:rPr sz="2400" spc="-5" dirty="0">
                <a:solidFill>
                  <a:srgbClr val="000000"/>
                </a:solidFill>
                <a:latin typeface="Garamond"/>
                <a:cs typeface="Garamond"/>
              </a:rPr>
              <a:t>three potential</a:t>
            </a:r>
            <a:r>
              <a:rPr sz="2400" spc="-65" dirty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sz="2400" spc="-5" dirty="0">
                <a:solidFill>
                  <a:srgbClr val="000000"/>
                </a:solidFill>
                <a:latin typeface="Garamond"/>
                <a:cs typeface="Garamond"/>
              </a:rPr>
              <a:t>problems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93139" y="1974850"/>
            <a:ext cx="139700" cy="101981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1800" dirty="0">
                <a:latin typeface="Garamond"/>
                <a:cs typeface="Garamond"/>
              </a:rPr>
              <a:t>–</a:t>
            </a:r>
            <a:endParaRPr sz="18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1800" dirty="0">
                <a:latin typeface="Garamond"/>
                <a:cs typeface="Garamond"/>
              </a:rPr>
              <a:t>–</a:t>
            </a:r>
            <a:endParaRPr sz="18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1800" dirty="0">
                <a:latin typeface="Garamond"/>
                <a:cs typeface="Garamond"/>
              </a:rPr>
              <a:t>–</a:t>
            </a:r>
            <a:endParaRPr sz="1800">
              <a:latin typeface="Garamond"/>
              <a:cs typeface="Garamond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78889" y="1998979"/>
            <a:ext cx="5974715" cy="101854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1800" spc="-5" dirty="0">
                <a:latin typeface="Garamond"/>
                <a:cs typeface="Garamond"/>
              </a:rPr>
              <a:t>Loss </a:t>
            </a:r>
            <a:r>
              <a:rPr sz="1800" spc="5" dirty="0">
                <a:latin typeface="Garamond"/>
                <a:cs typeface="Garamond"/>
              </a:rPr>
              <a:t>of </a:t>
            </a:r>
            <a:r>
              <a:rPr sz="1800" spc="-15" dirty="0">
                <a:latin typeface="Garamond"/>
                <a:cs typeface="Garamond"/>
              </a:rPr>
              <a:t>loyal </a:t>
            </a:r>
            <a:r>
              <a:rPr sz="1800" spc="-5" dirty="0">
                <a:latin typeface="Garamond"/>
                <a:cs typeface="Garamond"/>
              </a:rPr>
              <a:t>customers </a:t>
            </a:r>
            <a:r>
              <a:rPr sz="1800" dirty="0">
                <a:latin typeface="Garamond"/>
                <a:cs typeface="Garamond"/>
              </a:rPr>
              <a:t>and</a:t>
            </a:r>
            <a:r>
              <a:rPr sz="1800" spc="-195" dirty="0">
                <a:latin typeface="Garamond"/>
                <a:cs typeface="Garamond"/>
              </a:rPr>
              <a:t> </a:t>
            </a:r>
            <a:r>
              <a:rPr sz="1800" spc="-10" dirty="0">
                <a:latin typeface="Garamond"/>
                <a:cs typeface="Garamond"/>
              </a:rPr>
              <a:t>employers</a:t>
            </a:r>
            <a:endParaRPr sz="1800">
              <a:latin typeface="Garamond"/>
              <a:cs typeface="Garamond"/>
            </a:endParaRPr>
          </a:p>
          <a:p>
            <a:pPr marL="12700" marR="5080">
              <a:lnSpc>
                <a:spcPct val="120400"/>
              </a:lnSpc>
              <a:spcBef>
                <a:spcPts val="10"/>
              </a:spcBef>
            </a:pPr>
            <a:r>
              <a:rPr sz="1800" spc="-5" dirty="0">
                <a:latin typeface="Garamond"/>
                <a:cs typeface="Garamond"/>
              </a:rPr>
              <a:t>New location </a:t>
            </a:r>
            <a:r>
              <a:rPr sz="1800" spc="-10" dirty="0">
                <a:latin typeface="Garamond"/>
                <a:cs typeface="Garamond"/>
              </a:rPr>
              <a:t>may </a:t>
            </a:r>
            <a:r>
              <a:rPr sz="1800" spc="-5" dirty="0">
                <a:latin typeface="Garamond"/>
                <a:cs typeface="Garamond"/>
              </a:rPr>
              <a:t>not </a:t>
            </a:r>
            <a:r>
              <a:rPr sz="1800" spc="-15" dirty="0">
                <a:latin typeface="Garamond"/>
                <a:cs typeface="Garamond"/>
              </a:rPr>
              <a:t>have </a:t>
            </a:r>
            <a:r>
              <a:rPr sz="1800" spc="-5" dirty="0">
                <a:latin typeface="Garamond"/>
                <a:cs typeface="Garamond"/>
              </a:rPr>
              <a:t>the same </a:t>
            </a:r>
            <a:r>
              <a:rPr sz="1800" spc="-10" dirty="0">
                <a:latin typeface="Garamond"/>
                <a:cs typeface="Garamond"/>
              </a:rPr>
              <a:t>characteristics </a:t>
            </a:r>
            <a:r>
              <a:rPr sz="1800" spc="-5" dirty="0">
                <a:latin typeface="Garamond"/>
                <a:cs typeface="Garamond"/>
              </a:rPr>
              <a:t>of old location  Store fixtures cannot </a:t>
            </a:r>
            <a:r>
              <a:rPr sz="1800" spc="5" dirty="0">
                <a:latin typeface="Garamond"/>
                <a:cs typeface="Garamond"/>
              </a:rPr>
              <a:t>be </a:t>
            </a:r>
            <a:r>
              <a:rPr sz="1800" spc="-15" dirty="0">
                <a:latin typeface="Garamond"/>
                <a:cs typeface="Garamond"/>
              </a:rPr>
              <a:t>moved </a:t>
            </a:r>
            <a:r>
              <a:rPr sz="1800" dirty="0">
                <a:latin typeface="Garamond"/>
                <a:cs typeface="Garamond"/>
              </a:rPr>
              <a:t>to new</a:t>
            </a:r>
            <a:r>
              <a:rPr sz="1800" spc="5" dirty="0">
                <a:latin typeface="Garamond"/>
                <a:cs typeface="Garamond"/>
              </a:rPr>
              <a:t> </a:t>
            </a:r>
            <a:r>
              <a:rPr sz="1800" spc="-5" dirty="0">
                <a:latin typeface="Garamond"/>
                <a:cs typeface="Garamond"/>
              </a:rPr>
              <a:t>location</a:t>
            </a:r>
            <a:endParaRPr sz="1800">
              <a:latin typeface="Garamond"/>
              <a:cs typeface="Garamond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5940" y="2961640"/>
            <a:ext cx="133350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78839" y="2992120"/>
            <a:ext cx="6246495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spc="-10" dirty="0">
                <a:latin typeface="Garamond"/>
                <a:cs typeface="Garamond"/>
              </a:rPr>
              <a:t>Location </a:t>
            </a:r>
            <a:r>
              <a:rPr sz="2400" spc="-5" dirty="0">
                <a:latin typeface="Garamond"/>
                <a:cs typeface="Garamond"/>
              </a:rPr>
              <a:t>affects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30" dirty="0">
                <a:latin typeface="Garamond"/>
                <a:cs typeface="Garamond"/>
              </a:rPr>
              <a:t>store’s </a:t>
            </a:r>
            <a:r>
              <a:rPr sz="2400" spc="-5" dirty="0">
                <a:latin typeface="Garamond"/>
                <a:cs typeface="Garamond"/>
              </a:rPr>
              <a:t>long </a:t>
            </a:r>
            <a:r>
              <a:rPr sz="2400" spc="25" dirty="0">
                <a:latin typeface="Garamond"/>
                <a:cs typeface="Garamond"/>
              </a:rPr>
              <a:t>run</a:t>
            </a:r>
            <a:r>
              <a:rPr sz="2400" spc="-5" dirty="0">
                <a:latin typeface="Garamond"/>
                <a:cs typeface="Garamond"/>
              </a:rPr>
              <a:t> strategies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Garamond"/>
                <a:cs typeface="Garamond"/>
              </a:rPr>
              <a:t>In </a:t>
            </a:r>
            <a:r>
              <a:rPr sz="2400" spc="5" dirty="0">
                <a:latin typeface="Garamond"/>
                <a:cs typeface="Garamond"/>
              </a:rPr>
              <a:t>short </a:t>
            </a:r>
            <a:r>
              <a:rPr sz="2400" spc="10" dirty="0">
                <a:latin typeface="Garamond"/>
                <a:cs typeface="Garamond"/>
              </a:rPr>
              <a:t>run, </a:t>
            </a:r>
            <a:r>
              <a:rPr sz="2400" dirty="0">
                <a:latin typeface="Garamond"/>
                <a:cs typeface="Garamond"/>
              </a:rPr>
              <a:t>it </a:t>
            </a:r>
            <a:r>
              <a:rPr sz="2400" spc="-5" dirty="0">
                <a:latin typeface="Garamond"/>
                <a:cs typeface="Garamond"/>
              </a:rPr>
              <a:t>affects specific elements of retail</a:t>
            </a:r>
            <a:r>
              <a:rPr sz="2400" spc="-35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mix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6FBFF2E1-6A93-4B6E-B4FB-45B7B123598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0113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2065020" y="871220"/>
            <a:ext cx="499237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Factors affecting</a:t>
            </a:r>
            <a:r>
              <a:rPr spc="-30" dirty="0"/>
              <a:t> </a:t>
            </a:r>
            <a:r>
              <a:rPr spc="-5" dirty="0"/>
              <a:t>location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35940" y="1526540"/>
            <a:ext cx="133350" cy="444246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78839" y="1557020"/>
            <a:ext cx="5516245" cy="4442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Size and </a:t>
            </a:r>
            <a:r>
              <a:rPr sz="2400" spc="-10" dirty="0">
                <a:solidFill>
                  <a:srgbClr val="006699"/>
                </a:solidFill>
                <a:latin typeface="Garamond"/>
                <a:cs typeface="Garamond"/>
              </a:rPr>
              <a:t>characteristics </a:t>
            </a: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of </a:t>
            </a:r>
            <a:r>
              <a:rPr sz="2400" spc="-10" dirty="0">
                <a:solidFill>
                  <a:srgbClr val="006699"/>
                </a:solidFill>
                <a:latin typeface="Garamond"/>
                <a:cs typeface="Garamond"/>
              </a:rPr>
              <a:t>market (population)  </a:t>
            </a:r>
            <a:r>
              <a:rPr sz="2400" spc="-15" dirty="0">
                <a:solidFill>
                  <a:srgbClr val="006699"/>
                </a:solidFill>
                <a:latin typeface="Garamond"/>
                <a:cs typeface="Garamond"/>
              </a:rPr>
              <a:t>Level </a:t>
            </a: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of</a:t>
            </a:r>
            <a:r>
              <a:rPr sz="2400" spc="315" dirty="0">
                <a:solidFill>
                  <a:srgbClr val="006699"/>
                </a:solidFill>
                <a:latin typeface="Garamond"/>
                <a:cs typeface="Garamond"/>
              </a:rPr>
              <a:t> </a:t>
            </a: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competition</a:t>
            </a:r>
            <a:endParaRPr sz="2400">
              <a:latin typeface="Garamond"/>
              <a:cs typeface="Garamond"/>
            </a:endParaRPr>
          </a:p>
          <a:p>
            <a:pPr marL="12700" marR="2310130">
              <a:lnSpc>
                <a:spcPct val="120700"/>
              </a:lnSpc>
              <a:spcBef>
                <a:spcPts val="5"/>
              </a:spcBef>
            </a:pPr>
            <a:r>
              <a:rPr sz="2400" spc="-10" dirty="0">
                <a:solidFill>
                  <a:srgbClr val="006699"/>
                </a:solidFill>
                <a:latin typeface="Garamond"/>
                <a:cs typeface="Garamond"/>
              </a:rPr>
              <a:t>Access to </a:t>
            </a: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transportation  </a:t>
            </a:r>
            <a:r>
              <a:rPr sz="2400" spc="-15" dirty="0">
                <a:solidFill>
                  <a:srgbClr val="006699"/>
                </a:solidFill>
                <a:latin typeface="Garamond"/>
                <a:cs typeface="Garamond"/>
              </a:rPr>
              <a:t>Parking </a:t>
            </a: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space </a:t>
            </a:r>
            <a:r>
              <a:rPr sz="2400" spc="-10" dirty="0">
                <a:solidFill>
                  <a:srgbClr val="006699"/>
                </a:solidFill>
                <a:latin typeface="Garamond"/>
                <a:cs typeface="Garamond"/>
              </a:rPr>
              <a:t>availability  Attributes </a:t>
            </a: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of </a:t>
            </a:r>
            <a:r>
              <a:rPr sz="2400" spc="-10" dirty="0">
                <a:solidFill>
                  <a:srgbClr val="006699"/>
                </a:solidFill>
                <a:latin typeface="Garamond"/>
                <a:cs typeface="Garamond"/>
              </a:rPr>
              <a:t>nearby </a:t>
            </a: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stores  </a:t>
            </a: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Property</a:t>
            </a:r>
            <a:r>
              <a:rPr sz="2400" spc="-10" dirty="0">
                <a:solidFill>
                  <a:srgbClr val="006699"/>
                </a:solidFill>
                <a:latin typeface="Garamond"/>
                <a:cs typeface="Garamond"/>
              </a:rPr>
              <a:t> costs</a:t>
            </a:r>
            <a:endParaRPr sz="2400">
              <a:latin typeface="Garamond"/>
              <a:cs typeface="Garamond"/>
            </a:endParaRPr>
          </a:p>
          <a:p>
            <a:pPr marL="12700" marR="2985135">
              <a:lnSpc>
                <a:spcPct val="120700"/>
              </a:lnSpc>
            </a:pP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Length of </a:t>
            </a:r>
            <a:r>
              <a:rPr sz="2400" dirty="0">
                <a:solidFill>
                  <a:srgbClr val="006699"/>
                </a:solidFill>
                <a:latin typeface="Garamond"/>
                <a:cs typeface="Garamond"/>
              </a:rPr>
              <a:t>agreement  </a:t>
            </a:r>
            <a:r>
              <a:rPr sz="2400" spc="-15" dirty="0">
                <a:solidFill>
                  <a:srgbClr val="006699"/>
                </a:solidFill>
                <a:latin typeface="Garamond"/>
                <a:cs typeface="Garamond"/>
              </a:rPr>
              <a:t>Population </a:t>
            </a: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trends  </a:t>
            </a:r>
            <a:r>
              <a:rPr sz="2400" spc="5" dirty="0">
                <a:solidFill>
                  <a:srgbClr val="006699"/>
                </a:solidFill>
                <a:latin typeface="Garamond"/>
                <a:cs typeface="Garamond"/>
              </a:rPr>
              <a:t>Legal </a:t>
            </a:r>
            <a:r>
              <a:rPr sz="2400" spc="-5" dirty="0">
                <a:solidFill>
                  <a:srgbClr val="006699"/>
                </a:solidFill>
                <a:latin typeface="Garamond"/>
                <a:cs typeface="Garamond"/>
              </a:rPr>
              <a:t>restrictions  </a:t>
            </a:r>
            <a:r>
              <a:rPr sz="2400" spc="-10" dirty="0">
                <a:solidFill>
                  <a:srgbClr val="006699"/>
                </a:solidFill>
                <a:latin typeface="Garamond"/>
                <a:cs typeface="Garamond"/>
              </a:rPr>
              <a:t>Other factors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259A70C9-B822-4994-AB36-C5E2551C9B2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1194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1371600"/>
            <a:ext cx="8229600" cy="4876800"/>
          </a:xfrm>
          <a:custGeom>
            <a:avLst/>
            <a:gdLst/>
            <a:ahLst/>
            <a:cxnLst/>
            <a:rect l="l" t="t" r="r" b="b"/>
            <a:pathLst>
              <a:path w="8229600" h="4876800">
                <a:moveTo>
                  <a:pt x="4114800" y="4876800"/>
                </a:moveTo>
                <a:lnTo>
                  <a:pt x="0" y="4876800"/>
                </a:lnTo>
                <a:lnTo>
                  <a:pt x="0" y="0"/>
                </a:lnTo>
                <a:lnTo>
                  <a:pt x="8229600" y="0"/>
                </a:lnTo>
                <a:lnTo>
                  <a:pt x="8229600" y="4876800"/>
                </a:lnTo>
                <a:lnTo>
                  <a:pt x="4114800" y="487680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0" marR="75692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80365" algn="l"/>
                <a:tab pos="381000" algn="l"/>
              </a:tabLst>
            </a:pPr>
            <a:r>
              <a:rPr sz="2400" spc="-30" dirty="0"/>
              <a:t>Various </a:t>
            </a:r>
            <a:r>
              <a:rPr sz="2400" spc="-5" dirty="0"/>
              <a:t>option are </a:t>
            </a:r>
            <a:r>
              <a:rPr sz="2400" spc="-15" dirty="0"/>
              <a:t>available </a:t>
            </a:r>
            <a:r>
              <a:rPr sz="2400" spc="-10" dirty="0"/>
              <a:t>to </a:t>
            </a:r>
            <a:r>
              <a:rPr sz="2400" spc="-5" dirty="0"/>
              <a:t>the retailer for </a:t>
            </a:r>
            <a:r>
              <a:rPr sz="2400" spc="-10" dirty="0"/>
              <a:t>choosing </a:t>
            </a:r>
            <a:r>
              <a:rPr sz="2400" spc="-5" dirty="0"/>
              <a:t>the  location of</a:t>
            </a:r>
            <a:r>
              <a:rPr sz="2400" spc="310" dirty="0"/>
              <a:t> </a:t>
            </a:r>
            <a:r>
              <a:rPr sz="2400" spc="-15" dirty="0"/>
              <a:t>store.</a:t>
            </a:r>
            <a:endParaRPr sz="2400"/>
          </a:p>
          <a:p>
            <a:pPr>
              <a:lnSpc>
                <a:spcPct val="100000"/>
              </a:lnSpc>
              <a:spcBef>
                <a:spcPts val="45"/>
              </a:spcBef>
              <a:buFont typeface="Garamond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81000" marR="421640" indent="-342900">
              <a:lnSpc>
                <a:spcPct val="100000"/>
              </a:lnSpc>
              <a:buChar char="•"/>
              <a:tabLst>
                <a:tab pos="380365" algn="l"/>
                <a:tab pos="381000" algn="l"/>
              </a:tabLst>
            </a:pPr>
            <a:r>
              <a:rPr sz="2400" spc="5" dirty="0"/>
              <a:t>The </a:t>
            </a:r>
            <a:r>
              <a:rPr sz="2400" spc="-10" dirty="0"/>
              <a:t>choice </a:t>
            </a:r>
            <a:r>
              <a:rPr sz="2400" dirty="0"/>
              <a:t>of </a:t>
            </a:r>
            <a:r>
              <a:rPr sz="2400" spc="-5" dirty="0"/>
              <a:t>the location </a:t>
            </a:r>
            <a:r>
              <a:rPr sz="2400" dirty="0"/>
              <a:t>of </a:t>
            </a:r>
            <a:r>
              <a:rPr sz="2400" spc="-5" dirty="0"/>
              <a:t>the store </a:t>
            </a:r>
            <a:r>
              <a:rPr sz="2400" dirty="0"/>
              <a:t>depends on </a:t>
            </a:r>
            <a:r>
              <a:rPr sz="2400" spc="-5" dirty="0"/>
              <a:t>the </a:t>
            </a:r>
            <a:r>
              <a:rPr sz="2400" dirty="0"/>
              <a:t>target  </a:t>
            </a:r>
            <a:r>
              <a:rPr sz="2400" spc="-5" dirty="0"/>
              <a:t>audience and the </a:t>
            </a:r>
            <a:r>
              <a:rPr sz="2400" dirty="0"/>
              <a:t>kind </a:t>
            </a:r>
            <a:r>
              <a:rPr sz="2400" spc="-5" dirty="0"/>
              <a:t>of </a:t>
            </a:r>
            <a:r>
              <a:rPr sz="2400" spc="-10" dirty="0"/>
              <a:t>merchandise </a:t>
            </a:r>
            <a:r>
              <a:rPr sz="2400" spc="-5" dirty="0"/>
              <a:t>to </a:t>
            </a:r>
            <a:r>
              <a:rPr sz="2400" dirty="0"/>
              <a:t>be</a:t>
            </a:r>
            <a:r>
              <a:rPr sz="2400" spc="-305" dirty="0"/>
              <a:t> </a:t>
            </a:r>
            <a:r>
              <a:rPr sz="2400" spc="-5" dirty="0"/>
              <a:t>sold.</a:t>
            </a:r>
            <a:endParaRPr sz="2400"/>
          </a:p>
          <a:p>
            <a:pPr>
              <a:lnSpc>
                <a:spcPct val="100000"/>
              </a:lnSpc>
              <a:spcBef>
                <a:spcPts val="55"/>
              </a:spcBef>
              <a:buFont typeface="Garamond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81000" marR="30480" indent="-342900">
              <a:lnSpc>
                <a:spcPct val="100000"/>
              </a:lnSpc>
              <a:buChar char="•"/>
              <a:tabLst>
                <a:tab pos="380365" algn="l"/>
                <a:tab pos="381000" algn="l"/>
              </a:tabLst>
            </a:pPr>
            <a:r>
              <a:rPr sz="2400" dirty="0"/>
              <a:t>A </a:t>
            </a:r>
            <a:r>
              <a:rPr sz="2400" spc="-5" dirty="0"/>
              <a:t>retailer has to </a:t>
            </a:r>
            <a:r>
              <a:rPr sz="2400" spc="-10" dirty="0"/>
              <a:t>choosing among </a:t>
            </a:r>
            <a:r>
              <a:rPr sz="2400" dirty="0"/>
              <a:t>alternate </a:t>
            </a:r>
            <a:r>
              <a:rPr sz="2400" spc="-5" dirty="0"/>
              <a:t>types of retail  locations </a:t>
            </a:r>
            <a:r>
              <a:rPr sz="2400" spc="-15" dirty="0"/>
              <a:t>available </a:t>
            </a:r>
            <a:r>
              <a:rPr sz="2400" dirty="0"/>
              <a:t>. It </a:t>
            </a:r>
            <a:r>
              <a:rPr sz="2400" spc="-15" dirty="0"/>
              <a:t>may </a:t>
            </a:r>
            <a:r>
              <a:rPr sz="2400" spc="-5" dirty="0"/>
              <a:t>locate </a:t>
            </a:r>
            <a:r>
              <a:rPr sz="2400" dirty="0"/>
              <a:t>in </a:t>
            </a:r>
            <a:r>
              <a:rPr sz="2400" spc="-5" dirty="0"/>
              <a:t>an isolated place and pull the  customer to the store on its </a:t>
            </a:r>
            <a:r>
              <a:rPr sz="2400" spc="-20" dirty="0"/>
              <a:t>own </a:t>
            </a:r>
            <a:r>
              <a:rPr sz="2400" spc="-10" dirty="0"/>
              <a:t>strength, </a:t>
            </a:r>
            <a:r>
              <a:rPr sz="2400" spc="-15" dirty="0"/>
              <a:t>such </a:t>
            </a:r>
            <a:r>
              <a:rPr sz="2400" spc="-5" dirty="0"/>
              <a:t>as </a:t>
            </a:r>
            <a:r>
              <a:rPr sz="2400" dirty="0"/>
              <a:t>a </a:t>
            </a:r>
            <a:r>
              <a:rPr sz="2400" spc="-5" dirty="0"/>
              <a:t>small  </a:t>
            </a:r>
            <a:r>
              <a:rPr sz="2400" spc="15" dirty="0"/>
              <a:t>grocery </a:t>
            </a:r>
            <a:r>
              <a:rPr sz="2400" spc="-5" dirty="0"/>
              <a:t>store or </a:t>
            </a:r>
            <a:r>
              <a:rPr sz="2400" spc="-10" dirty="0"/>
              <a:t>paan </a:t>
            </a:r>
            <a:r>
              <a:rPr sz="2400" spc="-5" dirty="0"/>
              <a:t>shop </a:t>
            </a:r>
            <a:r>
              <a:rPr sz="2400" dirty="0"/>
              <a:t>in a </a:t>
            </a:r>
            <a:r>
              <a:rPr sz="2400" spc="-5" dirty="0"/>
              <a:t>colony </a:t>
            </a:r>
            <a:r>
              <a:rPr sz="2400" spc="-15" dirty="0"/>
              <a:t>which </a:t>
            </a:r>
            <a:r>
              <a:rPr sz="2400" spc="-10" dirty="0"/>
              <a:t>attracts </a:t>
            </a:r>
            <a:r>
              <a:rPr sz="2400" spc="-5" dirty="0"/>
              <a:t>the  customers </a:t>
            </a:r>
            <a:r>
              <a:rPr sz="2400" spc="-10" dirty="0"/>
              <a:t>staying </a:t>
            </a:r>
            <a:r>
              <a:rPr sz="2400" spc="-5" dirty="0"/>
              <a:t>close </a:t>
            </a:r>
            <a:r>
              <a:rPr sz="2400" spc="-25" dirty="0"/>
              <a:t>by</a:t>
            </a:r>
            <a:endParaRPr sz="2400"/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443230" y="455930"/>
            <a:ext cx="8243570" cy="610870"/>
          </a:xfrm>
          <a:prstGeom prst="rect">
            <a:avLst/>
          </a:prstGeom>
          <a:ln w="28393">
            <a:solidFill>
              <a:srgbClr val="336600"/>
            </a:solidFill>
          </a:ln>
        </p:spPr>
        <p:txBody>
          <a:bodyPr vert="horz" wrap="square" lIns="0" tIns="774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10"/>
              </a:spcBef>
            </a:pPr>
            <a:r>
              <a:rPr spc="-5" dirty="0">
                <a:solidFill>
                  <a:srgbClr val="CC3300"/>
                </a:solidFill>
              </a:rPr>
              <a:t>Types of </a:t>
            </a:r>
            <a:r>
              <a:rPr dirty="0">
                <a:solidFill>
                  <a:srgbClr val="CC3300"/>
                </a:solidFill>
              </a:rPr>
              <a:t>Retail</a:t>
            </a:r>
            <a:r>
              <a:rPr spc="-10" dirty="0">
                <a:solidFill>
                  <a:srgbClr val="CC3300"/>
                </a:solidFill>
              </a:rPr>
              <a:t> </a:t>
            </a:r>
            <a:r>
              <a:rPr spc="-5" dirty="0">
                <a:solidFill>
                  <a:srgbClr val="CC3300"/>
                </a:solidFill>
              </a:rPr>
              <a:t>Location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C950BF0-3B9F-4C18-AF58-F7E2C3CD0BC5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3339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7200" y="457200"/>
            <a:ext cx="8229600" cy="5599430"/>
          </a:xfrm>
          <a:custGeom>
            <a:avLst/>
            <a:gdLst/>
            <a:ahLst/>
            <a:cxnLst/>
            <a:rect l="l" t="t" r="r" b="b"/>
            <a:pathLst>
              <a:path w="8229600" h="5599430">
                <a:moveTo>
                  <a:pt x="4114800" y="5599430"/>
                </a:moveTo>
                <a:lnTo>
                  <a:pt x="0" y="559943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599430"/>
                </a:lnTo>
                <a:lnTo>
                  <a:pt x="4114800" y="559943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35940" y="490220"/>
            <a:ext cx="7567295" cy="2374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latin typeface="Garamond"/>
                <a:cs typeface="Garamond"/>
              </a:rPr>
              <a:t>Typically </a:t>
            </a:r>
            <a:r>
              <a:rPr sz="1800" dirty="0">
                <a:latin typeface="Garamond"/>
                <a:cs typeface="Garamond"/>
              </a:rPr>
              <a:t>a </a:t>
            </a:r>
            <a:r>
              <a:rPr sz="1800" spc="-5" dirty="0">
                <a:latin typeface="Garamond"/>
                <a:cs typeface="Garamond"/>
              </a:rPr>
              <a:t>store location </a:t>
            </a:r>
            <a:r>
              <a:rPr sz="1800" spc="-10" dirty="0">
                <a:latin typeface="Garamond"/>
                <a:cs typeface="Garamond"/>
              </a:rPr>
              <a:t>may</a:t>
            </a:r>
            <a:r>
              <a:rPr sz="1800" spc="20" dirty="0">
                <a:latin typeface="Garamond"/>
                <a:cs typeface="Garamond"/>
              </a:rPr>
              <a:t> </a:t>
            </a:r>
            <a:r>
              <a:rPr sz="1800" spc="-5" dirty="0">
                <a:latin typeface="Garamond"/>
                <a:cs typeface="Garamond"/>
              </a:rPr>
              <a:t>be:</a:t>
            </a:r>
            <a:endParaRPr sz="1800">
              <a:latin typeface="Garamond"/>
              <a:cs typeface="Garamond"/>
            </a:endParaRPr>
          </a:p>
          <a:p>
            <a:pPr>
              <a:lnSpc>
                <a:spcPct val="100000"/>
              </a:lnSpc>
            </a:pPr>
            <a:endParaRPr sz="265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Clr>
                <a:srgbClr val="006600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1800" spc="-5" dirty="0">
                <a:latin typeface="Comic Sans MS"/>
                <a:cs typeface="Comic Sans MS"/>
              </a:rPr>
              <a:t>Freestanding /Isolated</a:t>
            </a:r>
            <a:r>
              <a:rPr sz="180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store.</a:t>
            </a:r>
            <a:endParaRPr sz="18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006600"/>
              </a:buClr>
              <a:buFont typeface="Comic Sans MS"/>
              <a:buAutoNum type="arabicPeriod"/>
            </a:pPr>
            <a:endParaRPr sz="295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Clr>
                <a:srgbClr val="006600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1800" spc="-5" dirty="0">
                <a:latin typeface="Comic Sans MS"/>
                <a:cs typeface="Comic Sans MS"/>
              </a:rPr>
              <a:t>Part </a:t>
            </a:r>
            <a:r>
              <a:rPr sz="1800" dirty="0">
                <a:latin typeface="Comic Sans MS"/>
                <a:cs typeface="Comic Sans MS"/>
              </a:rPr>
              <a:t>of </a:t>
            </a:r>
            <a:r>
              <a:rPr sz="1800" spc="-5" dirty="0">
                <a:latin typeface="Comic Sans MS"/>
                <a:cs typeface="Comic Sans MS"/>
              </a:rPr>
              <a:t>Business District/Centers (unplanned Business</a:t>
            </a:r>
            <a:r>
              <a:rPr sz="1800" spc="4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Districts).</a:t>
            </a:r>
            <a:endParaRPr sz="18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006600"/>
              </a:buClr>
              <a:buFont typeface="Comic Sans MS"/>
              <a:buAutoNum type="arabicPeriod"/>
            </a:pPr>
            <a:endParaRPr sz="295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Clr>
                <a:srgbClr val="006600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1800" spc="-5" dirty="0">
                <a:latin typeface="Comic Sans MS"/>
                <a:cs typeface="Comic Sans MS"/>
              </a:rPr>
              <a:t>Part </a:t>
            </a:r>
            <a:r>
              <a:rPr sz="1800" dirty="0">
                <a:latin typeface="Comic Sans MS"/>
                <a:cs typeface="Comic Sans MS"/>
              </a:rPr>
              <a:t>of a </a:t>
            </a:r>
            <a:r>
              <a:rPr sz="1800" spc="-5" dirty="0">
                <a:latin typeface="Comic Sans MS"/>
                <a:cs typeface="Comic Sans MS"/>
              </a:rPr>
              <a:t>Shopping Center (Planned Shopping</a:t>
            </a:r>
            <a:r>
              <a:rPr sz="1800" spc="1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Centers)</a:t>
            </a:r>
            <a:endParaRPr sz="1800">
              <a:latin typeface="Comic Sans MS"/>
              <a:cs typeface="Comic Sans MS"/>
            </a:endParaRPr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39ACB896-31E1-42E5-A8C1-3AD91FB0653C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3067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443230" y="304800"/>
            <a:ext cx="8243570" cy="609600"/>
          </a:xfrm>
          <a:prstGeom prst="rect">
            <a:avLst/>
          </a:prstGeom>
          <a:ln w="28393">
            <a:solidFill>
              <a:srgbClr val="336600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919480">
              <a:lnSpc>
                <a:spcPct val="100000"/>
              </a:lnSpc>
              <a:spcBef>
                <a:spcPts val="600"/>
              </a:spcBef>
              <a:tabLst>
                <a:tab pos="1757045" algn="l"/>
              </a:tabLst>
            </a:pPr>
            <a:r>
              <a:rPr spc="-5" dirty="0">
                <a:solidFill>
                  <a:srgbClr val="006600"/>
                </a:solidFill>
              </a:rPr>
              <a:t>1.	</a:t>
            </a:r>
            <a:r>
              <a:rPr spc="-5" dirty="0">
                <a:solidFill>
                  <a:srgbClr val="CC3300"/>
                </a:solidFill>
              </a:rPr>
              <a:t>Freestanding /Isolated</a:t>
            </a:r>
            <a:r>
              <a:rPr spc="5" dirty="0">
                <a:solidFill>
                  <a:srgbClr val="CC3300"/>
                </a:solidFill>
              </a:rPr>
              <a:t> </a:t>
            </a:r>
            <a:r>
              <a:rPr spc="-5" dirty="0">
                <a:solidFill>
                  <a:srgbClr val="CC3300"/>
                </a:solidFill>
              </a:rPr>
              <a:t>store</a:t>
            </a:r>
          </a:p>
        </p:txBody>
      </p:sp>
      <p:sp>
        <p:nvSpPr>
          <p:cNvPr id="27" name="object 27"/>
          <p:cNvSpPr/>
          <p:nvPr/>
        </p:nvSpPr>
        <p:spPr>
          <a:xfrm>
            <a:off x="457200" y="1219200"/>
            <a:ext cx="8229600" cy="5105400"/>
          </a:xfrm>
          <a:custGeom>
            <a:avLst/>
            <a:gdLst/>
            <a:ahLst/>
            <a:cxnLst/>
            <a:rect l="l" t="t" r="r" b="b"/>
            <a:pathLst>
              <a:path w="8229600" h="5105400">
                <a:moveTo>
                  <a:pt x="4114800" y="5105400"/>
                </a:moveTo>
                <a:lnTo>
                  <a:pt x="0" y="510540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105400"/>
                </a:lnTo>
                <a:lnTo>
                  <a:pt x="4114800" y="510540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35940" y="1215390"/>
            <a:ext cx="8029575" cy="491363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355600" marR="5080" indent="-342900">
              <a:lnSpc>
                <a:spcPts val="2590"/>
              </a:lnSpc>
              <a:spcBef>
                <a:spcPts val="42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Garamond"/>
                <a:cs typeface="Garamond"/>
              </a:rPr>
              <a:t>Where </a:t>
            </a:r>
            <a:r>
              <a:rPr sz="2400" spc="-5" dirty="0">
                <a:latin typeface="Garamond"/>
                <a:cs typeface="Garamond"/>
              </a:rPr>
              <a:t>there are no other outlets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the vicinity of the store </a:t>
            </a:r>
            <a:r>
              <a:rPr sz="2400" spc="-10" dirty="0">
                <a:latin typeface="Garamond"/>
                <a:cs typeface="Garamond"/>
              </a:rPr>
              <a:t>and  </a:t>
            </a:r>
            <a:r>
              <a:rPr sz="2400" spc="-5" dirty="0">
                <a:latin typeface="Garamond"/>
                <a:cs typeface="Garamond"/>
              </a:rPr>
              <a:t>therefore store depends on its </a:t>
            </a:r>
            <a:r>
              <a:rPr sz="2400" spc="-20" dirty="0">
                <a:latin typeface="Garamond"/>
                <a:cs typeface="Garamond"/>
              </a:rPr>
              <a:t>own </a:t>
            </a:r>
            <a:r>
              <a:rPr sz="2400" spc="-5" dirty="0">
                <a:latin typeface="Garamond"/>
                <a:cs typeface="Garamond"/>
              </a:rPr>
              <a:t>pulling </a:t>
            </a:r>
            <a:r>
              <a:rPr sz="2400" spc="-20" dirty="0">
                <a:latin typeface="Garamond"/>
                <a:cs typeface="Garamond"/>
              </a:rPr>
              <a:t>power </a:t>
            </a:r>
            <a:r>
              <a:rPr sz="2400" spc="-10" dirty="0">
                <a:latin typeface="Garamond"/>
                <a:cs typeface="Garamond"/>
              </a:rPr>
              <a:t>and </a:t>
            </a:r>
            <a:r>
              <a:rPr sz="2400" spc="-5" dirty="0">
                <a:latin typeface="Garamond"/>
                <a:cs typeface="Garamond"/>
              </a:rPr>
              <a:t>promotion  to </a:t>
            </a:r>
            <a:r>
              <a:rPr sz="2400" spc="-10" dirty="0">
                <a:latin typeface="Garamond"/>
                <a:cs typeface="Garamond"/>
              </a:rPr>
              <a:t>attracts </a:t>
            </a:r>
            <a:r>
              <a:rPr sz="2400" spc="-15" dirty="0">
                <a:latin typeface="Garamond"/>
                <a:cs typeface="Garamond"/>
              </a:rPr>
              <a:t>customers.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Garamond"/>
              <a:buChar char="•"/>
            </a:pPr>
            <a:endParaRPr sz="3350">
              <a:latin typeface="Times New Roman"/>
              <a:cs typeface="Times New Roman"/>
            </a:endParaRPr>
          </a:p>
          <a:p>
            <a:pPr marL="355600" marR="351790" indent="-342900">
              <a:lnSpc>
                <a:spcPts val="2590"/>
              </a:lnSpc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15" dirty="0">
                <a:latin typeface="Garamond"/>
                <a:cs typeface="Garamond"/>
              </a:rPr>
              <a:t>biggest </a:t>
            </a:r>
            <a:r>
              <a:rPr sz="2400" spc="-5" dirty="0">
                <a:latin typeface="Garamond"/>
                <a:cs typeface="Garamond"/>
              </a:rPr>
              <a:t>advantages for freestanding stores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10" dirty="0">
                <a:latin typeface="Garamond"/>
                <a:cs typeface="Garamond"/>
              </a:rPr>
              <a:t>that there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5" dirty="0">
                <a:latin typeface="Garamond"/>
                <a:cs typeface="Garamond"/>
              </a:rPr>
              <a:t>no  competition</a:t>
            </a:r>
            <a:r>
              <a:rPr sz="2400" spc="-1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around.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Garamond"/>
              <a:buChar char="•"/>
            </a:pPr>
            <a:endParaRPr sz="3350">
              <a:latin typeface="Times New Roman"/>
              <a:cs typeface="Times New Roman"/>
            </a:endParaRPr>
          </a:p>
          <a:p>
            <a:pPr marL="355600" marR="193040" indent="-342900">
              <a:lnSpc>
                <a:spcPts val="2590"/>
              </a:lnSpc>
              <a:buChar char="•"/>
              <a:tabLst>
                <a:tab pos="354965" algn="l"/>
                <a:tab pos="355600" algn="l"/>
              </a:tabLst>
            </a:pPr>
            <a:r>
              <a:rPr sz="2400" spc="5" dirty="0">
                <a:latin typeface="Garamond"/>
                <a:cs typeface="Garamond"/>
              </a:rPr>
              <a:t>This </a:t>
            </a:r>
            <a:r>
              <a:rPr sz="2400" spc="-5" dirty="0">
                <a:latin typeface="Garamond"/>
                <a:cs typeface="Garamond"/>
              </a:rPr>
              <a:t>type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location has </a:t>
            </a:r>
            <a:r>
              <a:rPr sz="2400" spc="-10" dirty="0">
                <a:latin typeface="Garamond"/>
                <a:cs typeface="Garamond"/>
              </a:rPr>
              <a:t>several advantages </a:t>
            </a:r>
            <a:r>
              <a:rPr sz="2400" spc="-5" dirty="0">
                <a:latin typeface="Garamond"/>
                <a:cs typeface="Garamond"/>
              </a:rPr>
              <a:t>including no  </a:t>
            </a:r>
            <a:r>
              <a:rPr sz="2400" spc="-10" dirty="0">
                <a:latin typeface="Garamond"/>
                <a:cs typeface="Garamond"/>
              </a:rPr>
              <a:t>competition, </a:t>
            </a:r>
            <a:r>
              <a:rPr sz="2400" spc="-15" dirty="0">
                <a:latin typeface="Garamond"/>
                <a:cs typeface="Garamond"/>
              </a:rPr>
              <a:t>low </a:t>
            </a:r>
            <a:r>
              <a:rPr sz="2400" spc="-5" dirty="0">
                <a:latin typeface="Garamond"/>
                <a:cs typeface="Garamond"/>
              </a:rPr>
              <a:t>rent, often better </a:t>
            </a:r>
            <a:r>
              <a:rPr sz="2400" dirty="0">
                <a:latin typeface="Garamond"/>
                <a:cs typeface="Garamond"/>
              </a:rPr>
              <a:t>visibility </a:t>
            </a:r>
            <a:r>
              <a:rPr sz="2400" spc="-5" dirty="0">
                <a:latin typeface="Garamond"/>
                <a:cs typeface="Garamond"/>
              </a:rPr>
              <a:t>from the road, easy  parking and </a:t>
            </a:r>
            <a:r>
              <a:rPr sz="2400" spc="-20" dirty="0">
                <a:latin typeface="Garamond"/>
                <a:cs typeface="Garamond"/>
              </a:rPr>
              <a:t>lower </a:t>
            </a:r>
            <a:r>
              <a:rPr sz="2400" dirty="0">
                <a:latin typeface="Garamond"/>
                <a:cs typeface="Garamond"/>
              </a:rPr>
              <a:t>property</a:t>
            </a:r>
            <a:r>
              <a:rPr sz="2400" spc="15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1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omic Sans MS"/>
                <a:cs typeface="Comic Sans MS"/>
              </a:rPr>
              <a:t>Neighborhood Stores; </a:t>
            </a:r>
            <a:r>
              <a:rPr sz="2400" spc="-5" dirty="0">
                <a:latin typeface="Garamond"/>
                <a:cs typeface="Garamond"/>
              </a:rPr>
              <a:t>colony </a:t>
            </a:r>
            <a:r>
              <a:rPr sz="2400" spc="-10" dirty="0">
                <a:latin typeface="Garamond"/>
                <a:cs typeface="Garamond"/>
              </a:rPr>
              <a:t>shops </a:t>
            </a:r>
            <a:r>
              <a:rPr sz="2400" spc="5" dirty="0">
                <a:latin typeface="Garamond"/>
                <a:cs typeface="Garamond"/>
              </a:rPr>
              <a:t>serves </a:t>
            </a:r>
            <a:r>
              <a:rPr sz="2400" spc="-5" dirty="0">
                <a:latin typeface="Garamond"/>
                <a:cs typeface="Garamond"/>
              </a:rPr>
              <a:t>small</a:t>
            </a:r>
            <a:r>
              <a:rPr sz="2400" spc="25" dirty="0">
                <a:latin typeface="Garamond"/>
                <a:cs typeface="Garamond"/>
              </a:rPr>
              <a:t> </a:t>
            </a:r>
            <a:r>
              <a:rPr sz="2400" spc="-25" dirty="0">
                <a:latin typeface="Garamond"/>
                <a:cs typeface="Garamond"/>
              </a:rPr>
              <a:t>locality.</a:t>
            </a:r>
            <a:endParaRPr sz="2400">
              <a:latin typeface="Garamond"/>
              <a:cs typeface="Garamond"/>
            </a:endParaRPr>
          </a:p>
          <a:p>
            <a:pPr marL="355600" indent="-342900">
              <a:lnSpc>
                <a:spcPct val="100000"/>
              </a:lnSpc>
              <a:spcBef>
                <a:spcPts val="30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omic Sans MS"/>
                <a:cs typeface="Comic Sans MS"/>
              </a:rPr>
              <a:t>Highway Stores </a:t>
            </a:r>
            <a:r>
              <a:rPr sz="2400" spc="-5" dirty="0">
                <a:latin typeface="Garamond"/>
                <a:cs typeface="Garamond"/>
              </a:rPr>
              <a:t>:Ebony store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Ludhiana</a:t>
            </a:r>
            <a:r>
              <a:rPr sz="2400" spc="-125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D456FFA-A541-4E20-B824-6F42B3AEA631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3761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601980" y="871220"/>
            <a:ext cx="791273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How far the customer is willing to</a:t>
            </a:r>
            <a:r>
              <a:rPr spc="25" dirty="0"/>
              <a:t> </a:t>
            </a:r>
            <a:r>
              <a:rPr dirty="0"/>
              <a:t>travel?</a:t>
            </a:r>
          </a:p>
        </p:txBody>
      </p:sp>
      <p:sp>
        <p:nvSpPr>
          <p:cNvPr id="25" name="object 25"/>
          <p:cNvSpPr/>
          <p:nvPr/>
        </p:nvSpPr>
        <p:spPr>
          <a:xfrm>
            <a:off x="2052727" y="1900327"/>
            <a:ext cx="4886144" cy="47337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495800" y="2286000"/>
            <a:ext cx="457200" cy="2057400"/>
          </a:xfrm>
          <a:custGeom>
            <a:avLst/>
            <a:gdLst/>
            <a:ahLst/>
            <a:cxnLst/>
            <a:rect l="l" t="t" r="r" b="b"/>
            <a:pathLst>
              <a:path w="457200" h="2057400">
                <a:moveTo>
                  <a:pt x="0" y="2057400"/>
                </a:moveTo>
                <a:lnTo>
                  <a:pt x="457200" y="0"/>
                </a:lnTo>
              </a:path>
            </a:pathLst>
          </a:custGeom>
          <a:ln w="57146">
            <a:solidFill>
              <a:srgbClr val="CC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495800" y="4343400"/>
            <a:ext cx="609600" cy="1676400"/>
          </a:xfrm>
          <a:custGeom>
            <a:avLst/>
            <a:gdLst/>
            <a:ahLst/>
            <a:cxnLst/>
            <a:rect l="l" t="t" r="r" b="b"/>
            <a:pathLst>
              <a:path w="609600" h="1676400">
                <a:moveTo>
                  <a:pt x="0" y="0"/>
                </a:moveTo>
                <a:lnTo>
                  <a:pt x="609600" y="1676400"/>
                </a:lnTo>
              </a:path>
            </a:pathLst>
          </a:custGeom>
          <a:ln w="571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495800" y="4343400"/>
            <a:ext cx="1295400" cy="0"/>
          </a:xfrm>
          <a:custGeom>
            <a:avLst/>
            <a:gdLst/>
            <a:ahLst/>
            <a:cxnLst/>
            <a:rect l="l" t="t" r="r" b="b"/>
            <a:pathLst>
              <a:path w="1295400">
                <a:moveTo>
                  <a:pt x="0" y="0"/>
                </a:moveTo>
                <a:lnTo>
                  <a:pt x="1295400" y="0"/>
                </a:lnTo>
              </a:path>
            </a:pathLst>
          </a:custGeom>
          <a:ln w="380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886200" y="3429000"/>
            <a:ext cx="609600" cy="914400"/>
          </a:xfrm>
          <a:custGeom>
            <a:avLst/>
            <a:gdLst/>
            <a:ahLst/>
            <a:cxnLst/>
            <a:rect l="l" t="t" r="r" b="b"/>
            <a:pathLst>
              <a:path w="609600" h="914400">
                <a:moveTo>
                  <a:pt x="609600" y="914400"/>
                </a:moveTo>
                <a:lnTo>
                  <a:pt x="0" y="0"/>
                </a:lnTo>
              </a:path>
            </a:pathLst>
          </a:custGeom>
          <a:ln w="57146">
            <a:solidFill>
              <a:srgbClr val="CC99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86200" y="4343400"/>
            <a:ext cx="609600" cy="457200"/>
          </a:xfrm>
          <a:custGeom>
            <a:avLst/>
            <a:gdLst/>
            <a:ahLst/>
            <a:cxnLst/>
            <a:rect l="l" t="t" r="r" b="b"/>
            <a:pathLst>
              <a:path w="609600" h="457200">
                <a:moveTo>
                  <a:pt x="609600" y="0"/>
                </a:moveTo>
                <a:lnTo>
                  <a:pt x="0" y="457200"/>
                </a:lnTo>
              </a:path>
            </a:pathLst>
          </a:custGeom>
          <a:ln w="57146">
            <a:solidFill>
              <a:srgbClr val="9966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497070" y="4301490"/>
            <a:ext cx="244983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Garamond"/>
                <a:cs typeface="Garamond"/>
              </a:rPr>
              <a:t>1km 2km 3km 4km</a:t>
            </a:r>
            <a:r>
              <a:rPr sz="2000" spc="-45" dirty="0">
                <a:latin typeface="Garamond"/>
                <a:cs typeface="Garamond"/>
              </a:rPr>
              <a:t> </a:t>
            </a:r>
            <a:r>
              <a:rPr sz="2000" dirty="0">
                <a:latin typeface="Garamond"/>
                <a:cs typeface="Garamond"/>
              </a:rPr>
              <a:t>5km</a:t>
            </a:r>
            <a:endParaRPr sz="2000">
              <a:latin typeface="Garamond"/>
              <a:cs typeface="Garamond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953000" y="2065020"/>
            <a:ext cx="1835150" cy="220979"/>
          </a:xfrm>
          <a:custGeom>
            <a:avLst/>
            <a:gdLst/>
            <a:ahLst/>
            <a:cxnLst/>
            <a:rect l="l" t="t" r="r" b="b"/>
            <a:pathLst>
              <a:path w="1835150" h="220980">
                <a:moveTo>
                  <a:pt x="0" y="220979"/>
                </a:moveTo>
                <a:lnTo>
                  <a:pt x="1835150" y="0"/>
                </a:lnTo>
              </a:path>
            </a:pathLst>
          </a:custGeom>
          <a:ln w="8890">
            <a:solidFill>
              <a:srgbClr val="0066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777990" y="2028189"/>
            <a:ext cx="80010" cy="74930"/>
          </a:xfrm>
          <a:custGeom>
            <a:avLst/>
            <a:gdLst/>
            <a:ahLst/>
            <a:cxnLst/>
            <a:rect l="l" t="t" r="r" b="b"/>
            <a:pathLst>
              <a:path w="80009" h="74930">
                <a:moveTo>
                  <a:pt x="0" y="0"/>
                </a:moveTo>
                <a:lnTo>
                  <a:pt x="8889" y="74930"/>
                </a:lnTo>
                <a:lnTo>
                  <a:pt x="80009" y="29210"/>
                </a:lnTo>
                <a:lnTo>
                  <a:pt x="0" y="0"/>
                </a:lnTo>
                <a:close/>
              </a:path>
            </a:pathLst>
          </a:custGeom>
          <a:solidFill>
            <a:srgbClr val="00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6935469" y="1786890"/>
            <a:ext cx="1470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Cosmetics</a:t>
            </a:r>
            <a:r>
              <a:rPr sz="2400" spc="-85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–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4.05</a:t>
            </a:r>
            <a:r>
              <a:rPr sz="2400" spc="-15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km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816100" y="2467610"/>
            <a:ext cx="2070100" cy="961390"/>
          </a:xfrm>
          <a:custGeom>
            <a:avLst/>
            <a:gdLst/>
            <a:ahLst/>
            <a:cxnLst/>
            <a:rect l="l" t="t" r="r" b="b"/>
            <a:pathLst>
              <a:path w="2070100" h="961389">
                <a:moveTo>
                  <a:pt x="2070100" y="961389"/>
                </a:moveTo>
                <a:lnTo>
                  <a:pt x="0" y="0"/>
                </a:lnTo>
              </a:path>
            </a:pathLst>
          </a:custGeom>
          <a:ln w="8890">
            <a:solidFill>
              <a:srgbClr val="0066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752600" y="2435860"/>
            <a:ext cx="83820" cy="68580"/>
          </a:xfrm>
          <a:custGeom>
            <a:avLst/>
            <a:gdLst/>
            <a:ahLst/>
            <a:cxnLst/>
            <a:rect l="l" t="t" r="r" b="b"/>
            <a:pathLst>
              <a:path w="83819" h="68580">
                <a:moveTo>
                  <a:pt x="83819" y="0"/>
                </a:moveTo>
                <a:lnTo>
                  <a:pt x="0" y="2539"/>
                </a:lnTo>
                <a:lnTo>
                  <a:pt x="52069" y="68579"/>
                </a:lnTo>
                <a:lnTo>
                  <a:pt x="83819" y="0"/>
                </a:lnTo>
                <a:close/>
              </a:path>
            </a:pathLst>
          </a:custGeom>
          <a:solidFill>
            <a:srgbClr val="00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77469" y="1710690"/>
            <a:ext cx="96329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7F7F7"/>
                </a:solidFill>
                <a:latin typeface="Garamond"/>
                <a:cs typeface="Garamond"/>
              </a:rPr>
              <a:t>Ap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p</a:t>
            </a:r>
            <a:r>
              <a:rPr sz="2400" spc="-10" dirty="0">
                <a:solidFill>
                  <a:srgbClr val="F7F7F7"/>
                </a:solidFill>
                <a:latin typeface="Garamond"/>
                <a:cs typeface="Garamond"/>
              </a:rPr>
              <a:t>a</a:t>
            </a: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rel  2.5Km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897379" y="4800600"/>
            <a:ext cx="1988820" cy="515620"/>
          </a:xfrm>
          <a:custGeom>
            <a:avLst/>
            <a:gdLst/>
            <a:ahLst/>
            <a:cxnLst/>
            <a:rect l="l" t="t" r="r" b="b"/>
            <a:pathLst>
              <a:path w="1988820" h="515620">
                <a:moveTo>
                  <a:pt x="1988820" y="0"/>
                </a:moveTo>
                <a:lnTo>
                  <a:pt x="0" y="515619"/>
                </a:lnTo>
              </a:path>
            </a:pathLst>
          </a:custGeom>
          <a:ln w="8890">
            <a:solidFill>
              <a:srgbClr val="0066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28800" y="5278120"/>
            <a:ext cx="82550" cy="73660"/>
          </a:xfrm>
          <a:custGeom>
            <a:avLst/>
            <a:gdLst/>
            <a:ahLst/>
            <a:cxnLst/>
            <a:rect l="l" t="t" r="r" b="b"/>
            <a:pathLst>
              <a:path w="82550" h="73660">
                <a:moveTo>
                  <a:pt x="63500" y="0"/>
                </a:moveTo>
                <a:lnTo>
                  <a:pt x="0" y="55879"/>
                </a:lnTo>
                <a:lnTo>
                  <a:pt x="82550" y="73659"/>
                </a:lnTo>
                <a:lnTo>
                  <a:pt x="63500" y="0"/>
                </a:lnTo>
                <a:close/>
              </a:path>
            </a:pathLst>
          </a:custGeom>
          <a:solidFill>
            <a:srgbClr val="00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105400" y="5943600"/>
            <a:ext cx="1606550" cy="292100"/>
          </a:xfrm>
          <a:custGeom>
            <a:avLst/>
            <a:gdLst/>
            <a:ahLst/>
            <a:cxnLst/>
            <a:rect l="l" t="t" r="r" b="b"/>
            <a:pathLst>
              <a:path w="1606550" h="292100">
                <a:moveTo>
                  <a:pt x="0" y="0"/>
                </a:moveTo>
                <a:lnTo>
                  <a:pt x="1606550" y="292100"/>
                </a:lnTo>
              </a:path>
            </a:pathLst>
          </a:custGeom>
          <a:ln w="8890">
            <a:solidFill>
              <a:srgbClr val="0066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700519" y="6197600"/>
            <a:ext cx="81280" cy="74930"/>
          </a:xfrm>
          <a:custGeom>
            <a:avLst/>
            <a:gdLst/>
            <a:ahLst/>
            <a:cxnLst/>
            <a:rect l="l" t="t" r="r" b="b"/>
            <a:pathLst>
              <a:path w="81279" h="74929">
                <a:moveTo>
                  <a:pt x="13970" y="0"/>
                </a:moveTo>
                <a:lnTo>
                  <a:pt x="0" y="74929"/>
                </a:lnTo>
                <a:lnTo>
                  <a:pt x="81279" y="50800"/>
                </a:lnTo>
                <a:lnTo>
                  <a:pt x="13970" y="0"/>
                </a:lnTo>
                <a:close/>
              </a:path>
            </a:pathLst>
          </a:custGeom>
          <a:solidFill>
            <a:srgbClr val="00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6935469" y="5901690"/>
            <a:ext cx="18986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Grocery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– 4</a:t>
            </a:r>
            <a:r>
              <a:rPr sz="2400" spc="-105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km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791200" y="3760470"/>
            <a:ext cx="1383030" cy="582930"/>
          </a:xfrm>
          <a:custGeom>
            <a:avLst/>
            <a:gdLst/>
            <a:ahLst/>
            <a:cxnLst/>
            <a:rect l="l" t="t" r="r" b="b"/>
            <a:pathLst>
              <a:path w="1383029" h="582929">
                <a:moveTo>
                  <a:pt x="0" y="582929"/>
                </a:moveTo>
                <a:lnTo>
                  <a:pt x="1383029" y="0"/>
                </a:lnTo>
              </a:path>
            </a:pathLst>
          </a:custGeom>
          <a:ln w="8890">
            <a:solidFill>
              <a:srgbClr val="0066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155180" y="3728720"/>
            <a:ext cx="83820" cy="68580"/>
          </a:xfrm>
          <a:custGeom>
            <a:avLst/>
            <a:gdLst/>
            <a:ahLst/>
            <a:cxnLst/>
            <a:rect l="l" t="t" r="r" b="b"/>
            <a:pathLst>
              <a:path w="83820" h="68579">
                <a:moveTo>
                  <a:pt x="0" y="0"/>
                </a:moveTo>
                <a:lnTo>
                  <a:pt x="29210" y="68579"/>
                </a:lnTo>
                <a:lnTo>
                  <a:pt x="83820" y="5079"/>
                </a:lnTo>
                <a:lnTo>
                  <a:pt x="0" y="0"/>
                </a:lnTo>
                <a:close/>
              </a:path>
            </a:pathLst>
          </a:custGeom>
          <a:solidFill>
            <a:srgbClr val="00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7468869" y="3387090"/>
            <a:ext cx="10052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Books</a:t>
            </a:r>
            <a:r>
              <a:rPr sz="2400" spc="-105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–  </a:t>
            </a: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2.74km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352800" y="3886200"/>
            <a:ext cx="1066800" cy="457200"/>
          </a:xfrm>
          <a:custGeom>
            <a:avLst/>
            <a:gdLst/>
            <a:ahLst/>
            <a:cxnLst/>
            <a:rect l="l" t="t" r="r" b="b"/>
            <a:pathLst>
              <a:path w="1066800" h="457200">
                <a:moveTo>
                  <a:pt x="1066800" y="457200"/>
                </a:moveTo>
                <a:lnTo>
                  <a:pt x="0" y="0"/>
                </a:lnTo>
              </a:path>
            </a:pathLst>
          </a:custGeom>
          <a:ln w="57146">
            <a:solidFill>
              <a:srgbClr val="66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524000" y="3848100"/>
            <a:ext cx="74930" cy="76200"/>
          </a:xfrm>
          <a:custGeom>
            <a:avLst/>
            <a:gdLst/>
            <a:ahLst/>
            <a:cxnLst/>
            <a:rect l="l" t="t" r="r" b="b"/>
            <a:pathLst>
              <a:path w="74930" h="76200">
                <a:moveTo>
                  <a:pt x="74930" y="0"/>
                </a:moveTo>
                <a:lnTo>
                  <a:pt x="0" y="38100"/>
                </a:lnTo>
                <a:lnTo>
                  <a:pt x="74930" y="76200"/>
                </a:lnTo>
                <a:lnTo>
                  <a:pt x="74930" y="0"/>
                </a:lnTo>
                <a:close/>
              </a:path>
            </a:pathLst>
          </a:custGeom>
          <a:solidFill>
            <a:srgbClr val="006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77469" y="3539490"/>
            <a:ext cx="336105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15745" algn="l"/>
                <a:tab pos="3347720" algn="l"/>
              </a:tabLst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Music</a:t>
            </a:r>
            <a:r>
              <a:rPr sz="2400" spc="-90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–	</a:t>
            </a:r>
            <a:r>
              <a:rPr sz="2400" u="sng" dirty="0">
                <a:solidFill>
                  <a:srgbClr val="F7F7F7"/>
                </a:solidFill>
                <a:uFill>
                  <a:solidFill>
                    <a:srgbClr val="006699"/>
                  </a:solidFill>
                </a:uFill>
                <a:latin typeface="Times New Roman"/>
                <a:cs typeface="Times New Roman"/>
              </a:rPr>
              <a:t> 	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2.54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km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29870" y="4911090"/>
            <a:ext cx="2071370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Jwellery</a:t>
            </a:r>
            <a:r>
              <a:rPr sz="2400" spc="-15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–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7F7F7"/>
                </a:solidFill>
                <a:latin typeface="Garamond"/>
                <a:cs typeface="Garamond"/>
              </a:rPr>
              <a:t>1.5</a:t>
            </a:r>
            <a:r>
              <a:rPr sz="2400" spc="-10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2400" dirty="0">
                <a:solidFill>
                  <a:srgbClr val="F7F7F7"/>
                </a:solidFill>
                <a:latin typeface="Garamond"/>
                <a:cs typeface="Garamond"/>
              </a:rPr>
              <a:t>km</a:t>
            </a:r>
            <a:endParaRPr sz="2400">
              <a:latin typeface="Garamond"/>
              <a:cs typeface="Garamond"/>
            </a:endParaRPr>
          </a:p>
          <a:p>
            <a:pPr marL="88900" marR="5080">
              <a:lnSpc>
                <a:spcPct val="100000"/>
              </a:lnSpc>
              <a:spcBef>
                <a:spcPts val="1440"/>
              </a:spcBef>
            </a:pPr>
            <a:r>
              <a:rPr sz="1400" spc="-5" dirty="0">
                <a:solidFill>
                  <a:srgbClr val="F7F7F7"/>
                </a:solidFill>
                <a:latin typeface="Garamond"/>
                <a:cs typeface="Garamond"/>
              </a:rPr>
              <a:t>Source </a:t>
            </a:r>
            <a:r>
              <a:rPr sz="1400" dirty="0">
                <a:solidFill>
                  <a:srgbClr val="F7F7F7"/>
                </a:solidFill>
                <a:latin typeface="Garamond"/>
                <a:cs typeface="Garamond"/>
              </a:rPr>
              <a:t>: KSA –</a:t>
            </a:r>
            <a:r>
              <a:rPr sz="1400" spc="-70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1400" dirty="0">
                <a:solidFill>
                  <a:srgbClr val="F7F7F7"/>
                </a:solidFill>
                <a:latin typeface="Garamond"/>
                <a:cs typeface="Garamond"/>
              </a:rPr>
              <a:t>Technopack  </a:t>
            </a:r>
            <a:r>
              <a:rPr sz="1400" spc="-5" dirty="0">
                <a:solidFill>
                  <a:srgbClr val="F7F7F7"/>
                </a:solidFill>
                <a:latin typeface="Garamond"/>
                <a:cs typeface="Garamond"/>
              </a:rPr>
              <a:t>consumer outlook,</a:t>
            </a:r>
            <a:r>
              <a:rPr sz="1400" spc="-10" dirty="0">
                <a:solidFill>
                  <a:srgbClr val="F7F7F7"/>
                </a:solidFill>
                <a:latin typeface="Garamond"/>
                <a:cs typeface="Garamond"/>
              </a:rPr>
              <a:t> </a:t>
            </a:r>
            <a:r>
              <a:rPr sz="1400" dirty="0">
                <a:solidFill>
                  <a:srgbClr val="F7F7F7"/>
                </a:solidFill>
                <a:latin typeface="Garamond"/>
                <a:cs typeface="Garamond"/>
              </a:rPr>
              <a:t>2004</a:t>
            </a:r>
            <a:endParaRPr sz="1400">
              <a:latin typeface="Garamond"/>
              <a:cs typeface="Garamond"/>
            </a:endParaRPr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1" name="Date Placeholder 50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2C873660-CB8D-402B-8A16-9AEEA46C203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251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1447800"/>
            <a:ext cx="8229600" cy="5034280"/>
          </a:xfrm>
          <a:custGeom>
            <a:avLst/>
            <a:gdLst/>
            <a:ahLst/>
            <a:cxnLst/>
            <a:rect l="l" t="t" r="r" b="b"/>
            <a:pathLst>
              <a:path w="8229600" h="5034280">
                <a:moveTo>
                  <a:pt x="4114800" y="5034280"/>
                </a:moveTo>
                <a:lnTo>
                  <a:pt x="0" y="503428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034280"/>
                </a:lnTo>
                <a:lnTo>
                  <a:pt x="4114800" y="503428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647700" marR="5080" indent="-6096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Comic Sans MS"/>
                <a:cs typeface="Comic Sans MS"/>
              </a:rPr>
              <a:t>Business Associated Location: </a:t>
            </a:r>
            <a:r>
              <a:rPr dirty="0"/>
              <a:t>These </a:t>
            </a:r>
            <a:r>
              <a:rPr spc="-5" dirty="0"/>
              <a:t>are location where </a:t>
            </a:r>
            <a:r>
              <a:rPr dirty="0"/>
              <a:t>a  </a:t>
            </a:r>
            <a:r>
              <a:rPr spc="10" dirty="0"/>
              <a:t>group </a:t>
            </a:r>
            <a:r>
              <a:rPr spc="-5" dirty="0"/>
              <a:t>of retail outlets offering </a:t>
            </a:r>
            <a:r>
              <a:rPr dirty="0"/>
              <a:t>a </a:t>
            </a:r>
            <a:r>
              <a:rPr spc="-15" dirty="0"/>
              <a:t>variety </a:t>
            </a:r>
            <a:r>
              <a:rPr spc="-5" dirty="0"/>
              <a:t>of </a:t>
            </a:r>
            <a:r>
              <a:rPr spc="-10" dirty="0"/>
              <a:t>merchandise </a:t>
            </a:r>
            <a:r>
              <a:rPr spc="-25" dirty="0"/>
              <a:t>work  </a:t>
            </a:r>
            <a:r>
              <a:rPr spc="-5" dirty="0"/>
              <a:t>together to </a:t>
            </a:r>
            <a:r>
              <a:rPr spc="-10" dirty="0"/>
              <a:t>attract </a:t>
            </a:r>
            <a:r>
              <a:rPr spc="-5" dirty="0"/>
              <a:t>customers </a:t>
            </a:r>
            <a:r>
              <a:rPr spc="-10" dirty="0"/>
              <a:t>to their </a:t>
            </a:r>
            <a:r>
              <a:rPr spc="-5" dirty="0"/>
              <a:t>retail area, but also  </a:t>
            </a:r>
            <a:r>
              <a:rPr spc="-10" dirty="0"/>
              <a:t>compete </a:t>
            </a:r>
            <a:r>
              <a:rPr dirty="0"/>
              <a:t>against </a:t>
            </a:r>
            <a:r>
              <a:rPr spc="-15" dirty="0"/>
              <a:t>each </a:t>
            </a:r>
            <a:r>
              <a:rPr spc="-5" dirty="0"/>
              <a:t>other for the same </a:t>
            </a:r>
            <a:r>
              <a:rPr spc="-20" dirty="0"/>
              <a:t>customers.two </a:t>
            </a:r>
            <a:r>
              <a:rPr spc="-5" dirty="0"/>
              <a:t>types  includes </a:t>
            </a:r>
            <a:r>
              <a:rPr dirty="0"/>
              <a:t>in ;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35940" y="3884929"/>
            <a:ext cx="7020559" cy="2063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2300" marR="5080" indent="-609600">
              <a:lnSpc>
                <a:spcPct val="100000"/>
              </a:lnSpc>
              <a:spcBef>
                <a:spcPts val="100"/>
              </a:spcBef>
              <a:buClr>
                <a:srgbClr val="006600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2400" spc="-5" dirty="0">
                <a:solidFill>
                  <a:srgbClr val="CC3300"/>
                </a:solidFill>
                <a:latin typeface="Comic Sans MS"/>
                <a:cs typeface="Comic Sans MS"/>
              </a:rPr>
              <a:t>Part of Business District/Centers (unplanned  Business</a:t>
            </a:r>
            <a:r>
              <a:rPr sz="2400" spc="-15" dirty="0">
                <a:solidFill>
                  <a:srgbClr val="CC3300"/>
                </a:solidFill>
                <a:latin typeface="Comic Sans MS"/>
                <a:cs typeface="Comic Sans MS"/>
              </a:rPr>
              <a:t> </a:t>
            </a:r>
            <a:r>
              <a:rPr sz="2400" spc="-5" dirty="0">
                <a:solidFill>
                  <a:srgbClr val="CC3300"/>
                </a:solidFill>
                <a:latin typeface="Comic Sans MS"/>
                <a:cs typeface="Comic Sans MS"/>
              </a:rPr>
              <a:t>Districts).</a:t>
            </a:r>
            <a:endParaRPr sz="24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006600"/>
              </a:buClr>
              <a:buFont typeface="Comic Sans MS"/>
              <a:buAutoNum type="arabicPeriod"/>
            </a:pPr>
            <a:endParaRPr sz="3900">
              <a:latin typeface="Times New Roman"/>
              <a:cs typeface="Times New Roman"/>
            </a:endParaRPr>
          </a:p>
          <a:p>
            <a:pPr marL="622300" marR="66675" indent="-609600">
              <a:lnSpc>
                <a:spcPct val="100000"/>
              </a:lnSpc>
              <a:buClr>
                <a:srgbClr val="006600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2400" spc="-5" dirty="0">
                <a:solidFill>
                  <a:srgbClr val="CC3300"/>
                </a:solidFill>
                <a:latin typeface="Comic Sans MS"/>
                <a:cs typeface="Comic Sans MS"/>
              </a:rPr>
              <a:t>Part of </a:t>
            </a:r>
            <a:r>
              <a:rPr sz="2400" dirty="0">
                <a:solidFill>
                  <a:srgbClr val="CC3300"/>
                </a:solidFill>
                <a:latin typeface="Comic Sans MS"/>
                <a:cs typeface="Comic Sans MS"/>
              </a:rPr>
              <a:t>a </a:t>
            </a:r>
            <a:r>
              <a:rPr sz="2400" spc="-5" dirty="0">
                <a:solidFill>
                  <a:srgbClr val="CC3300"/>
                </a:solidFill>
                <a:latin typeface="Comic Sans MS"/>
                <a:cs typeface="Comic Sans MS"/>
              </a:rPr>
              <a:t>Shopping Center (Planned </a:t>
            </a:r>
            <a:r>
              <a:rPr sz="2400" dirty="0">
                <a:solidFill>
                  <a:srgbClr val="CC3300"/>
                </a:solidFill>
                <a:latin typeface="Comic Sans MS"/>
                <a:cs typeface="Comic Sans MS"/>
              </a:rPr>
              <a:t>Shopping  </a:t>
            </a:r>
            <a:r>
              <a:rPr sz="2400" spc="-5" dirty="0">
                <a:solidFill>
                  <a:srgbClr val="CC3300"/>
                </a:solidFill>
                <a:latin typeface="Comic Sans MS"/>
                <a:cs typeface="Comic Sans MS"/>
              </a:rPr>
              <a:t>Centers)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3A65AF4-86A1-49F9-A3F6-2BC954441F16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7571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43230" y="250190"/>
            <a:ext cx="8243570" cy="969010"/>
          </a:xfrm>
          <a:custGeom>
            <a:avLst/>
            <a:gdLst/>
            <a:ahLst/>
            <a:cxnLst/>
            <a:rect l="l" t="t" r="r" b="b"/>
            <a:pathLst>
              <a:path w="8243570" h="969010">
                <a:moveTo>
                  <a:pt x="4121150" y="969009"/>
                </a:moveTo>
                <a:lnTo>
                  <a:pt x="0" y="969009"/>
                </a:lnTo>
                <a:lnTo>
                  <a:pt x="0" y="0"/>
                </a:lnTo>
                <a:lnTo>
                  <a:pt x="8243570" y="0"/>
                </a:lnTo>
                <a:lnTo>
                  <a:pt x="8243570" y="969009"/>
                </a:lnTo>
                <a:lnTo>
                  <a:pt x="4121150" y="969009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924560" y="234950"/>
            <a:ext cx="7270750" cy="95123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150620" marR="5080" indent="-1137920">
              <a:lnSpc>
                <a:spcPts val="3450"/>
              </a:lnSpc>
              <a:spcBef>
                <a:spcPts val="540"/>
              </a:spcBef>
              <a:tabLst>
                <a:tab pos="850265" algn="l"/>
              </a:tabLst>
            </a:pPr>
            <a:r>
              <a:rPr spc="-5" dirty="0">
                <a:solidFill>
                  <a:srgbClr val="CC3300"/>
                </a:solidFill>
              </a:rPr>
              <a:t>2.	</a:t>
            </a:r>
            <a:r>
              <a:rPr dirty="0">
                <a:solidFill>
                  <a:srgbClr val="CC3300"/>
                </a:solidFill>
              </a:rPr>
              <a:t>Part </a:t>
            </a:r>
            <a:r>
              <a:rPr spc="-5" dirty="0">
                <a:solidFill>
                  <a:srgbClr val="CC3300"/>
                </a:solidFill>
              </a:rPr>
              <a:t>of Business District/Centers  </a:t>
            </a:r>
            <a:r>
              <a:rPr dirty="0">
                <a:solidFill>
                  <a:srgbClr val="CC3300"/>
                </a:solidFill>
              </a:rPr>
              <a:t>(unplanned </a:t>
            </a:r>
            <a:r>
              <a:rPr spc="-5" dirty="0">
                <a:solidFill>
                  <a:srgbClr val="CC3300"/>
                </a:solidFill>
              </a:rPr>
              <a:t>Business</a:t>
            </a:r>
            <a:r>
              <a:rPr spc="-10" dirty="0">
                <a:solidFill>
                  <a:srgbClr val="CC3300"/>
                </a:solidFill>
              </a:rPr>
              <a:t> </a:t>
            </a:r>
            <a:r>
              <a:rPr spc="-5" dirty="0">
                <a:solidFill>
                  <a:srgbClr val="CC3300"/>
                </a:solidFill>
              </a:rPr>
              <a:t>Districts).</a:t>
            </a:r>
          </a:p>
        </p:txBody>
      </p:sp>
      <p:sp>
        <p:nvSpPr>
          <p:cNvPr id="28" name="object 28"/>
          <p:cNvSpPr/>
          <p:nvPr/>
        </p:nvSpPr>
        <p:spPr>
          <a:xfrm>
            <a:off x="304800" y="1600200"/>
            <a:ext cx="8534400" cy="5012690"/>
          </a:xfrm>
          <a:custGeom>
            <a:avLst/>
            <a:gdLst/>
            <a:ahLst/>
            <a:cxnLst/>
            <a:rect l="l" t="t" r="r" b="b"/>
            <a:pathLst>
              <a:path w="8534400" h="5012690">
                <a:moveTo>
                  <a:pt x="4267200" y="5012690"/>
                </a:moveTo>
                <a:lnTo>
                  <a:pt x="0" y="5012690"/>
                </a:lnTo>
                <a:lnTo>
                  <a:pt x="0" y="0"/>
                </a:lnTo>
                <a:lnTo>
                  <a:pt x="8534400" y="0"/>
                </a:lnTo>
                <a:lnTo>
                  <a:pt x="8534400" y="5012690"/>
                </a:lnTo>
                <a:lnTo>
                  <a:pt x="4267200" y="501269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83540" y="160147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26440" y="1633220"/>
            <a:ext cx="79025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retail store can also </a:t>
            </a:r>
            <a:r>
              <a:rPr sz="2400" dirty="0">
                <a:latin typeface="Garamond"/>
                <a:cs typeface="Garamond"/>
              </a:rPr>
              <a:t>be </a:t>
            </a:r>
            <a:r>
              <a:rPr sz="2400" spc="-5" dirty="0">
                <a:latin typeface="Garamond"/>
                <a:cs typeface="Garamond"/>
              </a:rPr>
              <a:t>located as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5" dirty="0">
                <a:latin typeface="Garamond"/>
                <a:cs typeface="Garamond"/>
              </a:rPr>
              <a:t>part </a:t>
            </a:r>
            <a:r>
              <a:rPr sz="2400" dirty="0">
                <a:latin typeface="Garamond"/>
                <a:cs typeface="Garamond"/>
              </a:rPr>
              <a:t>of a </a:t>
            </a:r>
            <a:r>
              <a:rPr sz="2400" spc="-5" dirty="0">
                <a:latin typeface="Garamond"/>
                <a:cs typeface="Garamond"/>
              </a:rPr>
              <a:t>business district. Or  </a:t>
            </a:r>
            <a:r>
              <a:rPr sz="2400" spc="-20" dirty="0">
                <a:latin typeface="Garamond"/>
                <a:cs typeface="Garamond"/>
              </a:rPr>
              <a:t>we </a:t>
            </a:r>
            <a:r>
              <a:rPr sz="2400" spc="-5" dirty="0">
                <a:latin typeface="Garamond"/>
                <a:cs typeface="Garamond"/>
              </a:rPr>
              <a:t>can refer this as unplanned business</a:t>
            </a:r>
            <a:r>
              <a:rPr sz="2400" spc="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centers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83540" y="285115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26440" y="2881629"/>
            <a:ext cx="801179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business district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5" dirty="0">
                <a:latin typeface="Garamond"/>
                <a:cs typeface="Garamond"/>
              </a:rPr>
              <a:t>place of </a:t>
            </a:r>
            <a:r>
              <a:rPr sz="2400" spc="-10" dirty="0">
                <a:latin typeface="Garamond"/>
                <a:cs typeface="Garamond"/>
              </a:rPr>
              <a:t>commerce </a:t>
            </a:r>
            <a:r>
              <a:rPr sz="2400" dirty="0">
                <a:latin typeface="Garamond"/>
                <a:cs typeface="Garamond"/>
              </a:rPr>
              <a:t>in a </a:t>
            </a:r>
            <a:r>
              <a:rPr sz="2400" spc="-5" dirty="0">
                <a:latin typeface="Garamond"/>
                <a:cs typeface="Garamond"/>
              </a:rPr>
              <a:t>city </a:t>
            </a:r>
            <a:r>
              <a:rPr sz="2400" spc="-15" dirty="0">
                <a:latin typeface="Garamond"/>
                <a:cs typeface="Garamond"/>
              </a:rPr>
              <a:t>which </a:t>
            </a:r>
            <a:r>
              <a:rPr sz="2400" spc="-10" dirty="0">
                <a:latin typeface="Garamond"/>
                <a:cs typeface="Garamond"/>
              </a:rPr>
              <a:t>developed  </a:t>
            </a:r>
            <a:r>
              <a:rPr sz="2400" spc="-5" dirty="0">
                <a:latin typeface="Garamond"/>
                <a:cs typeface="Garamond"/>
              </a:rPr>
              <a:t>historically as the </a:t>
            </a:r>
            <a:r>
              <a:rPr sz="2400" spc="-10" dirty="0">
                <a:latin typeface="Garamond"/>
                <a:cs typeface="Garamond"/>
              </a:rPr>
              <a:t>center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trade </a:t>
            </a:r>
            <a:r>
              <a:rPr sz="2400" spc="-10" dirty="0">
                <a:latin typeface="Garamond"/>
                <a:cs typeface="Garamond"/>
              </a:rPr>
              <a:t>and </a:t>
            </a:r>
            <a:r>
              <a:rPr sz="2400" spc="-5" dirty="0">
                <a:latin typeface="Garamond"/>
                <a:cs typeface="Garamond"/>
              </a:rPr>
              <a:t>commerce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the </a:t>
            </a:r>
            <a:r>
              <a:rPr sz="2400" spc="-10" dirty="0">
                <a:latin typeface="Garamond"/>
                <a:cs typeface="Garamond"/>
              </a:rPr>
              <a:t>city </a:t>
            </a:r>
            <a:r>
              <a:rPr sz="2400" dirty="0">
                <a:latin typeface="Garamond"/>
                <a:cs typeface="Garamond"/>
              </a:rPr>
              <a:t>or</a:t>
            </a:r>
            <a:r>
              <a:rPr sz="2400" spc="-280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town.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83540" y="4100829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26440" y="4131309"/>
            <a:ext cx="78930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business districts </a:t>
            </a:r>
            <a:r>
              <a:rPr sz="2400" spc="-10" dirty="0">
                <a:latin typeface="Garamond"/>
                <a:cs typeface="Garamond"/>
              </a:rPr>
              <a:t>can </a:t>
            </a:r>
            <a:r>
              <a:rPr sz="2400" spc="-5" dirty="0">
                <a:latin typeface="Garamond"/>
                <a:cs typeface="Garamond"/>
              </a:rPr>
              <a:t>be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central, </a:t>
            </a:r>
            <a:r>
              <a:rPr sz="2400" dirty="0">
                <a:latin typeface="Garamond"/>
                <a:cs typeface="Garamond"/>
              </a:rPr>
              <a:t>secondary </a:t>
            </a:r>
            <a:r>
              <a:rPr sz="2400" spc="-5" dirty="0">
                <a:latin typeface="Garamond"/>
                <a:cs typeface="Garamond"/>
              </a:rPr>
              <a:t>or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Neighborhood  business district.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83540" y="534924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26440" y="5380990"/>
            <a:ext cx="77673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Central business District </a:t>
            </a:r>
            <a:r>
              <a:rPr sz="2400" b="1" spc="-10" dirty="0">
                <a:latin typeface="Garamond"/>
                <a:cs typeface="Garamond"/>
              </a:rPr>
              <a:t>CBD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5" dirty="0">
                <a:latin typeface="Garamond"/>
                <a:cs typeface="Garamond"/>
              </a:rPr>
              <a:t>the main </a:t>
            </a:r>
            <a:r>
              <a:rPr sz="2400" spc="-10" dirty="0">
                <a:latin typeface="Garamond"/>
                <a:cs typeface="Garamond"/>
              </a:rPr>
              <a:t>center </a:t>
            </a:r>
            <a:r>
              <a:rPr sz="2400" spc="-5" dirty="0">
                <a:latin typeface="Garamond"/>
                <a:cs typeface="Garamond"/>
              </a:rPr>
              <a:t>of </a:t>
            </a:r>
            <a:r>
              <a:rPr sz="2400" spc="-10" dirty="0">
                <a:latin typeface="Garamond"/>
                <a:cs typeface="Garamond"/>
              </a:rPr>
              <a:t>commerce  </a:t>
            </a:r>
            <a:r>
              <a:rPr sz="2400" spc="-5" dirty="0">
                <a:latin typeface="Garamond"/>
                <a:cs typeface="Garamond"/>
              </a:rPr>
              <a:t>and trade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the </a:t>
            </a:r>
            <a:r>
              <a:rPr sz="2400" spc="-45" dirty="0">
                <a:latin typeface="Garamond"/>
                <a:cs typeface="Garamond"/>
              </a:rPr>
              <a:t>city. </a:t>
            </a:r>
            <a:r>
              <a:rPr sz="2400" spc="-5" dirty="0">
                <a:latin typeface="Garamond"/>
                <a:cs typeface="Garamond"/>
              </a:rPr>
              <a:t>(high land </a:t>
            </a:r>
            <a:r>
              <a:rPr sz="2400" spc="-10" dirty="0">
                <a:latin typeface="Garamond"/>
                <a:cs typeface="Garamond"/>
              </a:rPr>
              <a:t>rates </a:t>
            </a:r>
            <a:r>
              <a:rPr sz="2400" dirty="0">
                <a:latin typeface="Garamond"/>
                <a:cs typeface="Garamond"/>
              </a:rPr>
              <a:t>, </a:t>
            </a:r>
            <a:r>
              <a:rPr sz="2400" spc="-5" dirty="0">
                <a:latin typeface="Garamond"/>
                <a:cs typeface="Garamond"/>
              </a:rPr>
              <a:t>intense</a:t>
            </a:r>
            <a:r>
              <a:rPr sz="2400" spc="45" dirty="0">
                <a:latin typeface="Garamond"/>
                <a:cs typeface="Garamond"/>
              </a:rPr>
              <a:t> </a:t>
            </a:r>
            <a:r>
              <a:rPr sz="2400" spc="-10" dirty="0">
                <a:latin typeface="Garamond"/>
                <a:cs typeface="Garamond"/>
              </a:rPr>
              <a:t>development)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B422B89C-24C7-48AC-90AF-323182C04E3F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0032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7200" y="838200"/>
            <a:ext cx="8229600" cy="5486400"/>
          </a:xfrm>
          <a:custGeom>
            <a:avLst/>
            <a:gdLst/>
            <a:ahLst/>
            <a:cxnLst/>
            <a:rect l="l" t="t" r="r" b="b"/>
            <a:pathLst>
              <a:path w="8229600" h="5486400">
                <a:moveTo>
                  <a:pt x="4114800" y="5486400"/>
                </a:moveTo>
                <a:lnTo>
                  <a:pt x="0" y="548640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486400"/>
                </a:lnTo>
                <a:lnTo>
                  <a:pt x="4114800" y="548640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35940" y="84074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78839" y="871220"/>
            <a:ext cx="54883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CBD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10" dirty="0">
                <a:latin typeface="Garamond"/>
                <a:cs typeface="Garamond"/>
              </a:rPr>
              <a:t>the </a:t>
            </a:r>
            <a:r>
              <a:rPr sz="2400" spc="-5" dirty="0">
                <a:latin typeface="Garamond"/>
                <a:cs typeface="Garamond"/>
              </a:rPr>
              <a:t>hub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retailing </a:t>
            </a:r>
            <a:r>
              <a:rPr sz="2400" spc="-10" dirty="0">
                <a:latin typeface="Garamond"/>
                <a:cs typeface="Garamond"/>
              </a:rPr>
              <a:t>activity </a:t>
            </a:r>
            <a:r>
              <a:rPr sz="2400" dirty="0">
                <a:latin typeface="Garamond"/>
                <a:cs typeface="Garamond"/>
              </a:rPr>
              <a:t>in a</a:t>
            </a:r>
            <a:r>
              <a:rPr sz="2400" spc="-340" dirty="0">
                <a:latin typeface="Garamond"/>
                <a:cs typeface="Garamond"/>
              </a:rPr>
              <a:t> </a:t>
            </a:r>
            <a:r>
              <a:rPr sz="2400" spc="-45" dirty="0">
                <a:latin typeface="Garamond"/>
                <a:cs typeface="Garamond"/>
              </a:rPr>
              <a:t>city.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35940" y="172339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78839" y="1755140"/>
            <a:ext cx="767905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94995" algn="l"/>
                <a:tab pos="4107815" algn="l"/>
              </a:tabLst>
            </a:pPr>
            <a:r>
              <a:rPr sz="2400" spc="-5" dirty="0">
                <a:latin typeface="Garamond"/>
                <a:cs typeface="Garamond"/>
              </a:rPr>
              <a:t>CBD </a:t>
            </a:r>
            <a:r>
              <a:rPr sz="2400" dirty="0">
                <a:latin typeface="Garamond"/>
                <a:cs typeface="Garamond"/>
              </a:rPr>
              <a:t>served </a:t>
            </a:r>
            <a:r>
              <a:rPr sz="2400" spc="-5" dirty="0">
                <a:latin typeface="Garamond"/>
                <a:cs typeface="Garamond"/>
              </a:rPr>
              <a:t>different</a:t>
            </a:r>
            <a:r>
              <a:rPr sz="2400" spc="1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sections</a:t>
            </a:r>
            <a:r>
              <a:rPr sz="2400" dirty="0">
                <a:latin typeface="Garamond"/>
                <a:cs typeface="Garamond"/>
              </a:rPr>
              <a:t> of	</a:t>
            </a:r>
            <a:r>
              <a:rPr sz="2400" spc="-5" dirty="0">
                <a:latin typeface="Garamond"/>
                <a:cs typeface="Garamond"/>
              </a:rPr>
              <a:t>population for Examples of  Cannaught place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Delhi, </a:t>
            </a:r>
            <a:r>
              <a:rPr sz="2400" spc="-10" dirty="0">
                <a:latin typeface="Garamond"/>
                <a:cs typeface="Garamond"/>
              </a:rPr>
              <a:t>Colaba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Mumbai, Commercial Street  and	</a:t>
            </a:r>
            <a:r>
              <a:rPr sz="2400" dirty="0">
                <a:latin typeface="Garamond"/>
                <a:cs typeface="Garamond"/>
              </a:rPr>
              <a:t>in Bangalore </a:t>
            </a:r>
            <a:r>
              <a:rPr sz="2400" spc="-5" dirty="0">
                <a:latin typeface="Garamond"/>
                <a:cs typeface="Garamond"/>
              </a:rPr>
              <a:t>are </a:t>
            </a:r>
            <a:r>
              <a:rPr sz="2400" dirty="0">
                <a:latin typeface="Garamond"/>
                <a:cs typeface="Garamond"/>
              </a:rPr>
              <a:t>up </a:t>
            </a:r>
            <a:r>
              <a:rPr sz="2400" spc="-10" dirty="0">
                <a:latin typeface="Garamond"/>
                <a:cs typeface="Garamond"/>
              </a:rPr>
              <a:t>market</a:t>
            </a:r>
            <a:r>
              <a:rPr sz="2400" spc="-45" dirty="0">
                <a:latin typeface="Garamond"/>
                <a:cs typeface="Garamond"/>
              </a:rPr>
              <a:t> </a:t>
            </a:r>
            <a:r>
              <a:rPr sz="2400" spc="-50" dirty="0">
                <a:latin typeface="Garamond"/>
                <a:cs typeface="Garamond"/>
              </a:rPr>
              <a:t>CBD’s.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35940" y="3338829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78839" y="3369309"/>
            <a:ext cx="710247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40" dirty="0">
                <a:latin typeface="Garamond"/>
                <a:cs typeface="Garamond"/>
              </a:rPr>
              <a:t>CBD’s </a:t>
            </a:r>
            <a:r>
              <a:rPr sz="2400" spc="10" dirty="0">
                <a:latin typeface="Garamond"/>
                <a:cs typeface="Garamond"/>
              </a:rPr>
              <a:t>serving </a:t>
            </a:r>
            <a:r>
              <a:rPr sz="2400" spc="-5" dirty="0">
                <a:latin typeface="Garamond"/>
                <a:cs typeface="Garamond"/>
              </a:rPr>
              <a:t>the upper </a:t>
            </a:r>
            <a:r>
              <a:rPr sz="2400" spc="-10" dirty="0">
                <a:latin typeface="Garamond"/>
                <a:cs typeface="Garamond"/>
              </a:rPr>
              <a:t>and </a:t>
            </a:r>
            <a:r>
              <a:rPr sz="2400" spc="-5" dirty="0">
                <a:latin typeface="Garamond"/>
                <a:cs typeface="Garamond"/>
              </a:rPr>
              <a:t>upper middle class </a:t>
            </a:r>
            <a:r>
              <a:rPr sz="2400" spc="-10" dirty="0">
                <a:latin typeface="Garamond"/>
                <a:cs typeface="Garamond"/>
              </a:rPr>
              <a:t>customers  </a:t>
            </a:r>
            <a:r>
              <a:rPr sz="2400" spc="-5" dirty="0">
                <a:latin typeface="Garamond"/>
                <a:cs typeface="Garamond"/>
              </a:rPr>
              <a:t>across these cities </a:t>
            </a:r>
            <a:r>
              <a:rPr sz="2400" spc="-15" dirty="0">
                <a:latin typeface="Garamond"/>
                <a:cs typeface="Garamond"/>
              </a:rPr>
              <a:t>like, </a:t>
            </a:r>
            <a:r>
              <a:rPr sz="2400" spc="-10" dirty="0">
                <a:latin typeface="Garamond"/>
                <a:cs typeface="Garamond"/>
              </a:rPr>
              <a:t>chandani </a:t>
            </a:r>
            <a:r>
              <a:rPr sz="2400" spc="-20" dirty="0">
                <a:latin typeface="Garamond"/>
                <a:cs typeface="Garamond"/>
              </a:rPr>
              <a:t>chowk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Delhi, </a:t>
            </a:r>
            <a:r>
              <a:rPr sz="2400" dirty="0">
                <a:latin typeface="Garamond"/>
                <a:cs typeface="Garamond"/>
              </a:rPr>
              <a:t>Kalbadevi-  </a:t>
            </a:r>
            <a:r>
              <a:rPr sz="2400" spc="-10" dirty="0">
                <a:latin typeface="Garamond"/>
                <a:cs typeface="Garamond"/>
              </a:rPr>
              <a:t>Bhuleswar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Mumbai, </a:t>
            </a:r>
            <a:r>
              <a:rPr sz="2400" spc="-10" dirty="0">
                <a:latin typeface="Garamond"/>
                <a:cs typeface="Garamond"/>
              </a:rPr>
              <a:t>Chickpet </a:t>
            </a:r>
            <a:r>
              <a:rPr sz="2400" dirty="0">
                <a:latin typeface="Garamond"/>
                <a:cs typeface="Garamond"/>
              </a:rPr>
              <a:t>in</a:t>
            </a:r>
            <a:r>
              <a:rPr sz="2400" spc="-5" dirty="0">
                <a:latin typeface="Garamond"/>
                <a:cs typeface="Garamond"/>
              </a:rPr>
              <a:t> Bangalore.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35940" y="495300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78839" y="4984750"/>
            <a:ext cx="7569834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5" dirty="0">
                <a:latin typeface="Garamond"/>
                <a:cs typeface="Garamond"/>
              </a:rPr>
              <a:t>Secondary </a:t>
            </a:r>
            <a:r>
              <a:rPr sz="2400" spc="-5" dirty="0">
                <a:latin typeface="Garamond"/>
                <a:cs typeface="Garamond"/>
              </a:rPr>
              <a:t>Business District are composed of unplanned cluster  of store often located on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major intersection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10" dirty="0">
                <a:latin typeface="Garamond"/>
                <a:cs typeface="Garamond"/>
              </a:rPr>
              <a:t>city </a:t>
            </a:r>
            <a:r>
              <a:rPr sz="2400" spc="-5" dirty="0">
                <a:latin typeface="Garamond"/>
                <a:cs typeface="Garamond"/>
              </a:rPr>
              <a:t>they </a:t>
            </a:r>
            <a:r>
              <a:rPr sz="2400" dirty="0">
                <a:latin typeface="Garamond"/>
                <a:cs typeface="Garamond"/>
              </a:rPr>
              <a:t>a  </a:t>
            </a:r>
            <a:r>
              <a:rPr sz="2400" spc="-5" dirty="0">
                <a:latin typeface="Garamond"/>
                <a:cs typeface="Garamond"/>
              </a:rPr>
              <a:t>customers from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5" dirty="0">
                <a:latin typeface="Garamond"/>
                <a:cs typeface="Garamond"/>
              </a:rPr>
              <a:t>large part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the</a:t>
            </a:r>
            <a:r>
              <a:rPr sz="2400" spc="-35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city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46" name="Date Placeholder 4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5F17BE75-1A87-43B3-95EF-562EEFB3D701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4460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4"/>
          </p:nvPr>
        </p:nvSpPr>
        <p:spPr>
          <a:xfrm>
            <a:off x="304800" y="1600200"/>
            <a:ext cx="8458200" cy="28655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b="1" dirty="0"/>
              <a:t>Syllabus</a:t>
            </a:r>
          </a:p>
          <a:p>
            <a:pPr>
              <a:lnSpc>
                <a:spcPct val="150000"/>
              </a:lnSpc>
            </a:pPr>
            <a:r>
              <a:rPr lang="en-IN" b="1" dirty="0"/>
              <a:t>Unit I – Retail Management – An Overview</a:t>
            </a:r>
          </a:p>
          <a:p>
            <a:pPr>
              <a:lnSpc>
                <a:spcPct val="150000"/>
              </a:lnSpc>
            </a:pPr>
            <a:r>
              <a:rPr lang="en-IN" b="1" dirty="0"/>
              <a:t>Unit II – Retail Consumer &amp; Retail Strategy</a:t>
            </a:r>
          </a:p>
          <a:p>
            <a:pPr>
              <a:lnSpc>
                <a:spcPct val="150000"/>
              </a:lnSpc>
            </a:pPr>
            <a:r>
              <a:rPr lang="en-IN" b="1" dirty="0"/>
              <a:t>Unit III - Merchandise Management &amp; Pricing</a:t>
            </a:r>
          </a:p>
          <a:p>
            <a:pPr>
              <a:lnSpc>
                <a:spcPct val="150000"/>
              </a:lnSpc>
            </a:pPr>
            <a:r>
              <a:rPr lang="en-IN" b="1" dirty="0"/>
              <a:t>Unit IV – Managing &amp; Sustaining Retail</a:t>
            </a:r>
          </a:p>
          <a:p>
            <a:pPr>
              <a:lnSpc>
                <a:spcPct val="150000"/>
              </a:lnSpc>
            </a:pPr>
            <a:endParaRPr lang="en-IN" b="1" dirty="0"/>
          </a:p>
          <a:p>
            <a:pPr>
              <a:lnSpc>
                <a:spcPct val="150000"/>
              </a:lnSpc>
            </a:pPr>
            <a:endParaRPr lang="en-IN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5"/>
          </p:nvPr>
        </p:nvSpPr>
        <p:spPr>
          <a:xfrm>
            <a:off x="448156" y="6568999"/>
            <a:ext cx="4200043" cy="230832"/>
          </a:xfrm>
        </p:spPr>
        <p:txBody>
          <a:bodyPr/>
          <a:lstStyle/>
          <a:p>
            <a:pPr marL="12700">
              <a:lnSpc>
                <a:spcPts val="1810"/>
              </a:lnSpc>
            </a:pPr>
            <a:r>
              <a:rPr lang="en-IN" dirty="0" err="1">
                <a:solidFill>
                  <a:schemeClr val="tx2"/>
                </a:solidFill>
              </a:rPr>
              <a:t>Dr.Rupal</a:t>
            </a:r>
            <a:r>
              <a:rPr lang="en-IN" dirty="0">
                <a:solidFill>
                  <a:schemeClr val="tx2"/>
                </a:solidFill>
              </a:rPr>
              <a:t> </a:t>
            </a:r>
            <a:r>
              <a:rPr lang="en-IN" dirty="0" err="1">
                <a:solidFill>
                  <a:schemeClr val="tx2"/>
                </a:solidFill>
              </a:rPr>
              <a:t>Shroff</a:t>
            </a:r>
            <a:r>
              <a:rPr lang="en-IN" dirty="0">
                <a:solidFill>
                  <a:schemeClr val="tx2"/>
                </a:solidFill>
              </a:rPr>
              <a:t> - Retail Management</a:t>
            </a:r>
            <a:endParaRPr lang="en-IN" spc="-5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FB4A0928-93EF-4374-9DA7-70D5E20B3609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8521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143000" y="914400"/>
            <a:ext cx="6772909" cy="507619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396ACEAD-7EE5-4703-946F-026A57D97A89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6947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43230" y="21590"/>
            <a:ext cx="8243570" cy="969010"/>
          </a:xfrm>
          <a:custGeom>
            <a:avLst/>
            <a:gdLst/>
            <a:ahLst/>
            <a:cxnLst/>
            <a:rect l="l" t="t" r="r" b="b"/>
            <a:pathLst>
              <a:path w="8243570" h="969010">
                <a:moveTo>
                  <a:pt x="4121150" y="969009"/>
                </a:moveTo>
                <a:lnTo>
                  <a:pt x="0" y="969009"/>
                </a:lnTo>
                <a:lnTo>
                  <a:pt x="0" y="0"/>
                </a:lnTo>
                <a:lnTo>
                  <a:pt x="8243570" y="0"/>
                </a:lnTo>
                <a:lnTo>
                  <a:pt x="8243570" y="969009"/>
                </a:lnTo>
                <a:lnTo>
                  <a:pt x="4121150" y="969009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822960" y="6350"/>
            <a:ext cx="7472045" cy="95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645"/>
              </a:lnSpc>
              <a:spcBef>
                <a:spcPts val="100"/>
              </a:spcBef>
              <a:tabLst>
                <a:tab pos="850265" algn="l"/>
              </a:tabLst>
            </a:pPr>
            <a:r>
              <a:rPr spc="-5" dirty="0">
                <a:solidFill>
                  <a:srgbClr val="CC3300"/>
                </a:solidFill>
              </a:rPr>
              <a:t>3.	</a:t>
            </a:r>
            <a:r>
              <a:rPr dirty="0">
                <a:solidFill>
                  <a:srgbClr val="CC3300"/>
                </a:solidFill>
              </a:rPr>
              <a:t>Part </a:t>
            </a:r>
            <a:r>
              <a:rPr spc="-5" dirty="0">
                <a:solidFill>
                  <a:srgbClr val="CC3300"/>
                </a:solidFill>
              </a:rPr>
              <a:t>of </a:t>
            </a:r>
            <a:r>
              <a:rPr dirty="0">
                <a:solidFill>
                  <a:srgbClr val="CC3300"/>
                </a:solidFill>
              </a:rPr>
              <a:t>a </a:t>
            </a:r>
            <a:r>
              <a:rPr spc="-5" dirty="0">
                <a:solidFill>
                  <a:srgbClr val="CC3300"/>
                </a:solidFill>
              </a:rPr>
              <a:t>Shopping Center (Planned</a:t>
            </a:r>
          </a:p>
          <a:p>
            <a:pPr marL="2423795">
              <a:lnSpc>
                <a:spcPts val="3645"/>
              </a:lnSpc>
            </a:pPr>
            <a:r>
              <a:rPr spc="-5" dirty="0">
                <a:solidFill>
                  <a:srgbClr val="CC3300"/>
                </a:solidFill>
              </a:rPr>
              <a:t>Shopping</a:t>
            </a:r>
            <a:r>
              <a:rPr spc="-10" dirty="0">
                <a:solidFill>
                  <a:srgbClr val="CC3300"/>
                </a:solidFill>
              </a:rPr>
              <a:t> </a:t>
            </a:r>
            <a:r>
              <a:rPr spc="-5" dirty="0">
                <a:solidFill>
                  <a:srgbClr val="CC3300"/>
                </a:solidFill>
              </a:rPr>
              <a:t>Centers)</a:t>
            </a:r>
          </a:p>
        </p:txBody>
      </p:sp>
      <p:sp>
        <p:nvSpPr>
          <p:cNvPr id="28" name="object 28"/>
          <p:cNvSpPr/>
          <p:nvPr/>
        </p:nvSpPr>
        <p:spPr>
          <a:xfrm>
            <a:off x="457200" y="1447800"/>
            <a:ext cx="8229600" cy="4936490"/>
          </a:xfrm>
          <a:custGeom>
            <a:avLst/>
            <a:gdLst/>
            <a:ahLst/>
            <a:cxnLst/>
            <a:rect l="l" t="t" r="r" b="b"/>
            <a:pathLst>
              <a:path w="8229600" h="4936490">
                <a:moveTo>
                  <a:pt x="4114800" y="4936490"/>
                </a:moveTo>
                <a:lnTo>
                  <a:pt x="0" y="4936490"/>
                </a:lnTo>
                <a:lnTo>
                  <a:pt x="0" y="0"/>
                </a:lnTo>
                <a:lnTo>
                  <a:pt x="8229600" y="0"/>
                </a:lnTo>
                <a:lnTo>
                  <a:pt x="8229600" y="4936490"/>
                </a:lnTo>
                <a:lnTo>
                  <a:pt x="4114800" y="493649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35940" y="145034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78839" y="1480820"/>
            <a:ext cx="738187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912485" algn="l"/>
              </a:tabLst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shopping </a:t>
            </a:r>
            <a:r>
              <a:rPr sz="2400" spc="-10" dirty="0">
                <a:latin typeface="Garamond"/>
                <a:cs typeface="Garamond"/>
              </a:rPr>
              <a:t>center has </a:t>
            </a:r>
            <a:r>
              <a:rPr sz="2400" spc="-5" dirty="0">
                <a:latin typeface="Garamond"/>
                <a:cs typeface="Garamond"/>
              </a:rPr>
              <a:t>been defined as </a:t>
            </a:r>
            <a:r>
              <a:rPr sz="2400" dirty="0">
                <a:latin typeface="Garamond"/>
                <a:cs typeface="Garamond"/>
              </a:rPr>
              <a:t>“</a:t>
            </a:r>
            <a:r>
              <a:rPr sz="2400" spc="70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a</a:t>
            </a:r>
            <a:r>
              <a:rPr sz="2400" spc="-5" dirty="0">
                <a:latin typeface="Garamond"/>
                <a:cs typeface="Garamond"/>
              </a:rPr>
              <a:t> </a:t>
            </a:r>
            <a:r>
              <a:rPr sz="2400" spc="10" dirty="0">
                <a:latin typeface="Garamond"/>
                <a:cs typeface="Garamond"/>
              </a:rPr>
              <a:t>group	</a:t>
            </a:r>
            <a:r>
              <a:rPr sz="2400" spc="-5" dirty="0">
                <a:latin typeface="Garamond"/>
                <a:cs typeface="Garamond"/>
              </a:rPr>
              <a:t>of retail and  </a:t>
            </a:r>
            <a:r>
              <a:rPr sz="2400" spc="-10" dirty="0">
                <a:latin typeface="Garamond"/>
                <a:cs typeface="Garamond"/>
              </a:rPr>
              <a:t>other </a:t>
            </a:r>
            <a:r>
              <a:rPr sz="2400" spc="-5" dirty="0">
                <a:latin typeface="Garamond"/>
                <a:cs typeface="Garamond"/>
              </a:rPr>
              <a:t>commercial establishments </a:t>
            </a:r>
            <a:r>
              <a:rPr sz="2400" spc="-10" dirty="0">
                <a:latin typeface="Garamond"/>
                <a:cs typeface="Garamond"/>
              </a:rPr>
              <a:t>that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5" dirty="0">
                <a:latin typeface="Garamond"/>
                <a:cs typeface="Garamond"/>
              </a:rPr>
              <a:t>planned </a:t>
            </a:r>
            <a:r>
              <a:rPr sz="2400" dirty="0">
                <a:latin typeface="Garamond"/>
                <a:cs typeface="Garamond"/>
              </a:rPr>
              <a:t>, </a:t>
            </a:r>
            <a:r>
              <a:rPr sz="2400" spc="-10" dirty="0">
                <a:latin typeface="Garamond"/>
                <a:cs typeface="Garamond"/>
              </a:rPr>
              <a:t>developed,  </a:t>
            </a:r>
            <a:r>
              <a:rPr sz="2400" spc="-15" dirty="0">
                <a:latin typeface="Garamond"/>
                <a:cs typeface="Garamond"/>
              </a:rPr>
              <a:t>owned </a:t>
            </a:r>
            <a:r>
              <a:rPr sz="2400" spc="-5" dirty="0">
                <a:latin typeface="Garamond"/>
                <a:cs typeface="Garamond"/>
              </a:rPr>
              <a:t>and </a:t>
            </a:r>
            <a:r>
              <a:rPr sz="2400" dirty="0">
                <a:latin typeface="Garamond"/>
                <a:cs typeface="Garamond"/>
              </a:rPr>
              <a:t>managed </a:t>
            </a:r>
            <a:r>
              <a:rPr sz="2400" spc="-5" dirty="0">
                <a:latin typeface="Garamond"/>
                <a:cs typeface="Garamond"/>
              </a:rPr>
              <a:t>as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single </a:t>
            </a:r>
            <a:r>
              <a:rPr sz="2400" dirty="0">
                <a:latin typeface="Garamond"/>
                <a:cs typeface="Garamond"/>
              </a:rPr>
              <a:t>property”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5940" y="3064509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78839" y="3096259"/>
            <a:ext cx="76276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5" dirty="0">
                <a:latin typeface="Garamond"/>
                <a:cs typeface="Garamond"/>
              </a:rPr>
              <a:t>The </a:t>
            </a:r>
            <a:r>
              <a:rPr sz="2400" spc="-5" dirty="0">
                <a:latin typeface="Garamond"/>
                <a:cs typeface="Garamond"/>
              </a:rPr>
              <a:t>basic configuration of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shopping centre </a:t>
            </a:r>
            <a:r>
              <a:rPr sz="2400" dirty="0">
                <a:latin typeface="Garamond"/>
                <a:cs typeface="Garamond"/>
              </a:rPr>
              <a:t>is a </a:t>
            </a:r>
            <a:r>
              <a:rPr sz="2400" spc="10" dirty="0">
                <a:latin typeface="Garamond"/>
                <a:cs typeface="Garamond"/>
              </a:rPr>
              <a:t>“</a:t>
            </a:r>
            <a:r>
              <a:rPr sz="2400" i="1" spc="10" dirty="0">
                <a:latin typeface="Garamond"/>
                <a:cs typeface="Garamond"/>
              </a:rPr>
              <a:t>Mall </a:t>
            </a:r>
            <a:r>
              <a:rPr sz="2400" i="1" dirty="0">
                <a:latin typeface="Garamond"/>
                <a:cs typeface="Garamond"/>
              </a:rPr>
              <a:t>” or </a:t>
            </a:r>
            <a:r>
              <a:rPr sz="2400" i="1" spc="-5" dirty="0">
                <a:latin typeface="Garamond"/>
                <a:cs typeface="Garamond"/>
              </a:rPr>
              <a:t>Strip  </a:t>
            </a:r>
            <a:r>
              <a:rPr sz="2400" i="1" dirty="0">
                <a:latin typeface="Garamond"/>
                <a:cs typeface="Garamond"/>
              </a:rPr>
              <a:t>centre.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35940" y="431419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78839" y="4344670"/>
            <a:ext cx="755459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mall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5" dirty="0">
                <a:latin typeface="Garamond"/>
                <a:cs typeface="Garamond"/>
              </a:rPr>
              <a:t>typically enclosed and climate controlled.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20" dirty="0">
                <a:latin typeface="Garamond"/>
                <a:cs typeface="Garamond"/>
              </a:rPr>
              <a:t>walkway </a:t>
            </a:r>
            <a:r>
              <a:rPr sz="2400" dirty="0">
                <a:latin typeface="Garamond"/>
                <a:cs typeface="Garamond"/>
              </a:rPr>
              <a:t>is  </a:t>
            </a:r>
            <a:r>
              <a:rPr sz="2400" spc="-10" dirty="0">
                <a:latin typeface="Garamond"/>
                <a:cs typeface="Garamond"/>
              </a:rPr>
              <a:t>provided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front of the</a:t>
            </a:r>
            <a:r>
              <a:rPr sz="2400" spc="-280" dirty="0">
                <a:latin typeface="Garamond"/>
                <a:cs typeface="Garamond"/>
              </a:rPr>
              <a:t> </a:t>
            </a:r>
            <a:r>
              <a:rPr sz="2400" spc="-20" dirty="0">
                <a:latin typeface="Garamond"/>
                <a:cs typeface="Garamond"/>
              </a:rPr>
              <a:t>stores.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35940" y="556387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78839" y="5594350"/>
            <a:ext cx="71958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strip centre </a:t>
            </a:r>
            <a:r>
              <a:rPr sz="2400" dirty="0">
                <a:latin typeface="Garamond"/>
                <a:cs typeface="Garamond"/>
              </a:rPr>
              <a:t>is a </a:t>
            </a:r>
            <a:r>
              <a:rPr sz="2400" spc="-15" dirty="0">
                <a:latin typeface="Garamond"/>
                <a:cs typeface="Garamond"/>
              </a:rPr>
              <a:t>row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stores </a:t>
            </a:r>
            <a:r>
              <a:rPr sz="2400" spc="-10" dirty="0">
                <a:latin typeface="Garamond"/>
                <a:cs typeface="Garamond"/>
              </a:rPr>
              <a:t>with </a:t>
            </a:r>
            <a:r>
              <a:rPr sz="2400" spc="-5" dirty="0">
                <a:latin typeface="Garamond"/>
                <a:cs typeface="Garamond"/>
              </a:rPr>
              <a:t>parking </a:t>
            </a:r>
            <a:r>
              <a:rPr sz="2400" spc="-10" dirty="0">
                <a:latin typeface="Garamond"/>
                <a:cs typeface="Garamond"/>
              </a:rPr>
              <a:t>provided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the  front of the</a:t>
            </a:r>
            <a:r>
              <a:rPr sz="2400" spc="-290" dirty="0">
                <a:latin typeface="Garamond"/>
                <a:cs typeface="Garamond"/>
              </a:rPr>
              <a:t> </a:t>
            </a:r>
            <a:r>
              <a:rPr sz="2400" spc="-20" dirty="0">
                <a:latin typeface="Garamond"/>
                <a:cs typeface="Garamond"/>
              </a:rPr>
              <a:t>stores.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E3EA1A8-DF54-47BE-997E-03D99F55A3A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673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7200" y="457200"/>
            <a:ext cx="8229600" cy="5957570"/>
          </a:xfrm>
          <a:custGeom>
            <a:avLst/>
            <a:gdLst/>
            <a:ahLst/>
            <a:cxnLst/>
            <a:rect l="l" t="t" r="r" b="b"/>
            <a:pathLst>
              <a:path w="8229600" h="5957570">
                <a:moveTo>
                  <a:pt x="4114800" y="5957570"/>
                </a:moveTo>
                <a:lnTo>
                  <a:pt x="0" y="595757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957570"/>
                </a:lnTo>
                <a:lnTo>
                  <a:pt x="4114800" y="595757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497840" y="490220"/>
            <a:ext cx="8135620" cy="5449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0" marR="35242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India </a:t>
            </a:r>
            <a:r>
              <a:rPr sz="2400" spc="-20" dirty="0">
                <a:latin typeface="Garamond"/>
                <a:cs typeface="Garamond"/>
              </a:rPr>
              <a:t>we </a:t>
            </a:r>
            <a:r>
              <a:rPr sz="2400" spc="-5" dirty="0">
                <a:latin typeface="Garamond"/>
                <a:cs typeface="Garamond"/>
              </a:rPr>
              <a:t>can planned shopping centre </a:t>
            </a:r>
            <a:r>
              <a:rPr sz="2400" spc="-10" dirty="0">
                <a:latin typeface="Garamond"/>
                <a:cs typeface="Garamond"/>
              </a:rPr>
              <a:t>can </a:t>
            </a:r>
            <a:r>
              <a:rPr sz="2400" dirty="0">
                <a:latin typeface="Garamond"/>
                <a:cs typeface="Garamond"/>
              </a:rPr>
              <a:t>categorize in </a:t>
            </a:r>
            <a:r>
              <a:rPr sz="2400" spc="-30" dirty="0">
                <a:latin typeface="Garamond"/>
                <a:cs typeface="Garamond"/>
              </a:rPr>
              <a:t>two  </a:t>
            </a:r>
            <a:r>
              <a:rPr sz="2400" spc="10" dirty="0">
                <a:latin typeface="Garamond"/>
                <a:cs typeface="Garamond"/>
              </a:rPr>
              <a:t>category</a:t>
            </a:r>
            <a:endParaRPr sz="2400">
              <a:latin typeface="Garamond"/>
              <a:cs typeface="Garamond"/>
            </a:endParaRPr>
          </a:p>
          <a:p>
            <a:pPr marL="393700" marR="43180" indent="-342900">
              <a:lnSpc>
                <a:spcPct val="100000"/>
              </a:lnSpc>
              <a:spcBef>
                <a:spcPts val="600"/>
              </a:spcBef>
            </a:pPr>
            <a:r>
              <a:rPr sz="2400" b="1" spc="-10" dirty="0">
                <a:solidFill>
                  <a:srgbClr val="0000FF"/>
                </a:solidFill>
                <a:latin typeface="Garamond"/>
                <a:cs typeface="Garamond"/>
              </a:rPr>
              <a:t>Regional shopping </a:t>
            </a:r>
            <a:r>
              <a:rPr sz="2400" b="1" dirty="0">
                <a:solidFill>
                  <a:srgbClr val="0000FF"/>
                </a:solidFill>
                <a:latin typeface="Garamond"/>
                <a:cs typeface="Garamond"/>
              </a:rPr>
              <a:t>centers </a:t>
            </a:r>
            <a:r>
              <a:rPr sz="2400" b="1" spc="-5" dirty="0">
                <a:solidFill>
                  <a:srgbClr val="0000FF"/>
                </a:solidFill>
                <a:latin typeface="Garamond"/>
                <a:cs typeface="Garamond"/>
              </a:rPr>
              <a:t>or Mall: </a:t>
            </a:r>
            <a:r>
              <a:rPr sz="2400" spc="-15" dirty="0">
                <a:latin typeface="Garamond"/>
                <a:cs typeface="Garamond"/>
              </a:rPr>
              <a:t>Regional </a:t>
            </a:r>
            <a:r>
              <a:rPr sz="2400" spc="-5" dirty="0">
                <a:latin typeface="Garamond"/>
                <a:cs typeface="Garamond"/>
              </a:rPr>
              <a:t>shopping </a:t>
            </a:r>
            <a:r>
              <a:rPr sz="2400" spc="-10" dirty="0">
                <a:latin typeface="Garamond"/>
                <a:cs typeface="Garamond"/>
              </a:rPr>
              <a:t>centers </a:t>
            </a:r>
            <a:r>
              <a:rPr sz="2400" spc="-5" dirty="0">
                <a:latin typeface="Garamond"/>
                <a:cs typeface="Garamond"/>
              </a:rPr>
              <a:t>or  mall are </a:t>
            </a:r>
            <a:r>
              <a:rPr sz="2400" spc="-10" dirty="0">
                <a:latin typeface="Garamond"/>
                <a:cs typeface="Garamond"/>
              </a:rPr>
              <a:t>the </a:t>
            </a:r>
            <a:r>
              <a:rPr sz="2400" dirty="0">
                <a:latin typeface="Garamond"/>
                <a:cs typeface="Garamond"/>
              </a:rPr>
              <a:t>largest </a:t>
            </a:r>
            <a:r>
              <a:rPr sz="2400" spc="-5" dirty="0">
                <a:latin typeface="Garamond"/>
                <a:cs typeface="Garamond"/>
              </a:rPr>
              <a:t>planned shopping</a:t>
            </a:r>
            <a:r>
              <a:rPr sz="2400" spc="-10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centers..</a:t>
            </a:r>
            <a:endParaRPr sz="2400">
              <a:latin typeface="Garamond"/>
              <a:cs typeface="Garamond"/>
            </a:endParaRPr>
          </a:p>
          <a:p>
            <a:pPr marL="393700" marR="52705" indent="-342900">
              <a:lnSpc>
                <a:spcPct val="100000"/>
              </a:lnSpc>
              <a:spcBef>
                <a:spcPts val="600"/>
              </a:spcBef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latin typeface="Garamond"/>
                <a:cs typeface="Garamond"/>
              </a:rPr>
              <a:t>Often </a:t>
            </a:r>
            <a:r>
              <a:rPr sz="2400" spc="-10" dirty="0">
                <a:latin typeface="Garamond"/>
                <a:cs typeface="Garamond"/>
              </a:rPr>
              <a:t>they </a:t>
            </a:r>
            <a:r>
              <a:rPr sz="2400" spc="-5" dirty="0">
                <a:latin typeface="Garamond"/>
                <a:cs typeface="Garamond"/>
              </a:rPr>
              <a:t>are </a:t>
            </a:r>
            <a:r>
              <a:rPr sz="2400" spc="-10" dirty="0">
                <a:latin typeface="Garamond"/>
                <a:cs typeface="Garamond"/>
              </a:rPr>
              <a:t>anchored </a:t>
            </a:r>
            <a:r>
              <a:rPr sz="2400" spc="-20" dirty="0">
                <a:latin typeface="Garamond"/>
                <a:cs typeface="Garamond"/>
              </a:rPr>
              <a:t>by </a:t>
            </a:r>
            <a:r>
              <a:rPr sz="2400" spc="-25" dirty="0">
                <a:latin typeface="Garamond"/>
                <a:cs typeface="Garamond"/>
              </a:rPr>
              <a:t>two </a:t>
            </a:r>
            <a:r>
              <a:rPr sz="2400" dirty="0">
                <a:latin typeface="Garamond"/>
                <a:cs typeface="Garamond"/>
              </a:rPr>
              <a:t>or </a:t>
            </a:r>
            <a:r>
              <a:rPr sz="2400" spc="-5" dirty="0">
                <a:latin typeface="Garamond"/>
                <a:cs typeface="Garamond"/>
              </a:rPr>
              <a:t>more major </a:t>
            </a:r>
            <a:r>
              <a:rPr sz="2400" dirty="0">
                <a:latin typeface="Garamond"/>
                <a:cs typeface="Garamond"/>
              </a:rPr>
              <a:t>department  </a:t>
            </a:r>
            <a:r>
              <a:rPr sz="2400" spc="-5" dirty="0">
                <a:latin typeface="Garamond"/>
                <a:cs typeface="Garamond"/>
              </a:rPr>
              <a:t>stores </a:t>
            </a:r>
            <a:r>
              <a:rPr sz="2400" spc="-25" dirty="0">
                <a:latin typeface="Garamond"/>
                <a:cs typeface="Garamond"/>
              </a:rPr>
              <a:t>have </a:t>
            </a:r>
            <a:r>
              <a:rPr sz="2400" spc="-5" dirty="0">
                <a:latin typeface="Garamond"/>
                <a:cs typeface="Garamond"/>
              </a:rPr>
              <a:t>enclosed mall </a:t>
            </a:r>
            <a:r>
              <a:rPr sz="2400" spc="5" dirty="0">
                <a:latin typeface="Garamond"/>
                <a:cs typeface="Garamond"/>
              </a:rPr>
              <a:t>serve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5" dirty="0">
                <a:latin typeface="Garamond"/>
                <a:cs typeface="Garamond"/>
              </a:rPr>
              <a:t>large </a:t>
            </a:r>
            <a:r>
              <a:rPr sz="2400" spc="-5" dirty="0">
                <a:latin typeface="Garamond"/>
                <a:cs typeface="Garamond"/>
              </a:rPr>
              <a:t>trading area </a:t>
            </a:r>
            <a:r>
              <a:rPr sz="2400" spc="-10" dirty="0">
                <a:latin typeface="Garamond"/>
                <a:cs typeface="Garamond"/>
              </a:rPr>
              <a:t>and </a:t>
            </a:r>
            <a:r>
              <a:rPr sz="2400" spc="-25" dirty="0">
                <a:latin typeface="Garamond"/>
                <a:cs typeface="Garamond"/>
              </a:rPr>
              <a:t>have </a:t>
            </a:r>
            <a:r>
              <a:rPr sz="2400" spc="-5" dirty="0">
                <a:latin typeface="Garamond"/>
                <a:cs typeface="Garamond"/>
              </a:rPr>
              <a:t>high  </a:t>
            </a:r>
            <a:r>
              <a:rPr sz="2400" spc="-20" dirty="0">
                <a:latin typeface="Garamond"/>
                <a:cs typeface="Garamond"/>
              </a:rPr>
              <a:t>rents. </a:t>
            </a:r>
            <a:r>
              <a:rPr sz="2400" spc="-10" dirty="0">
                <a:latin typeface="Garamond"/>
                <a:cs typeface="Garamond"/>
              </a:rPr>
              <a:t>(ansal plaza,spencers </a:t>
            </a:r>
            <a:r>
              <a:rPr sz="2400" spc="-5" dirty="0">
                <a:latin typeface="Garamond"/>
                <a:cs typeface="Garamond"/>
              </a:rPr>
              <a:t>plaza </a:t>
            </a:r>
            <a:r>
              <a:rPr sz="2400" spc="-15" dirty="0">
                <a:latin typeface="Garamond"/>
                <a:cs typeface="Garamond"/>
              </a:rPr>
              <a:t>crossroads, </a:t>
            </a:r>
            <a:r>
              <a:rPr sz="2400" spc="-5" dirty="0">
                <a:latin typeface="Garamond"/>
                <a:cs typeface="Garamond"/>
              </a:rPr>
              <a:t>DLF </a:t>
            </a:r>
            <a:r>
              <a:rPr sz="2400" spc="-10" dirty="0">
                <a:latin typeface="Garamond"/>
                <a:cs typeface="Garamond"/>
              </a:rPr>
              <a:t>city </a:t>
            </a:r>
            <a:r>
              <a:rPr sz="2400" dirty="0">
                <a:latin typeface="Garamond"/>
                <a:cs typeface="Garamond"/>
              </a:rPr>
              <a:t>in  Gurgaon)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93700" marR="88900" indent="-342900">
              <a:lnSpc>
                <a:spcPct val="100000"/>
              </a:lnSpc>
              <a:buFont typeface="Garamond"/>
              <a:buChar char="•"/>
              <a:tabLst>
                <a:tab pos="393065" algn="l"/>
                <a:tab pos="393700" algn="l"/>
              </a:tabLst>
            </a:pPr>
            <a:r>
              <a:rPr sz="2400" b="1" spc="-10" dirty="0">
                <a:solidFill>
                  <a:srgbClr val="0000FF"/>
                </a:solidFill>
                <a:latin typeface="Garamond"/>
                <a:cs typeface="Garamond"/>
              </a:rPr>
              <a:t>Neighborhood/community/shopping </a:t>
            </a:r>
            <a:r>
              <a:rPr sz="2400" b="1" dirty="0">
                <a:solidFill>
                  <a:srgbClr val="0000FF"/>
                </a:solidFill>
                <a:latin typeface="Garamond"/>
                <a:cs typeface="Garamond"/>
              </a:rPr>
              <a:t>centers: </a:t>
            </a:r>
            <a:r>
              <a:rPr sz="2400" b="1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Neighborhood </a:t>
            </a:r>
            <a:r>
              <a:rPr sz="2400" spc="-10" dirty="0">
                <a:latin typeface="Garamond"/>
                <a:cs typeface="Garamond"/>
              </a:rPr>
              <a:t>/community centers </a:t>
            </a:r>
            <a:r>
              <a:rPr sz="2400" spc="-5" dirty="0">
                <a:latin typeface="Garamond"/>
                <a:cs typeface="Garamond"/>
              </a:rPr>
              <a:t>usually </a:t>
            </a:r>
            <a:r>
              <a:rPr sz="2400" spc="-25" dirty="0">
                <a:latin typeface="Garamond"/>
                <a:cs typeface="Garamond"/>
              </a:rPr>
              <a:t>have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balanced mix  of stores including </a:t>
            </a:r>
            <a:r>
              <a:rPr sz="2400" dirty="0">
                <a:latin typeface="Garamond"/>
                <a:cs typeface="Garamond"/>
              </a:rPr>
              <a:t>a few </a:t>
            </a:r>
            <a:r>
              <a:rPr sz="2400" spc="10" dirty="0">
                <a:latin typeface="Garamond"/>
                <a:cs typeface="Garamond"/>
              </a:rPr>
              <a:t>grocery </a:t>
            </a:r>
            <a:r>
              <a:rPr sz="2400" spc="-5" dirty="0">
                <a:latin typeface="Garamond"/>
                <a:cs typeface="Garamond"/>
              </a:rPr>
              <a:t>stores </a:t>
            </a:r>
            <a:r>
              <a:rPr sz="2400" dirty="0">
                <a:latin typeface="Garamond"/>
                <a:cs typeface="Garamond"/>
              </a:rPr>
              <a:t>, a </a:t>
            </a:r>
            <a:r>
              <a:rPr sz="2400" spc="-10" dirty="0">
                <a:latin typeface="Garamond"/>
                <a:cs typeface="Garamond"/>
              </a:rPr>
              <a:t>chemist,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15" dirty="0">
                <a:latin typeface="Garamond"/>
                <a:cs typeface="Garamond"/>
              </a:rPr>
              <a:t>verity </a:t>
            </a:r>
            <a:r>
              <a:rPr sz="2400" spc="-5" dirty="0">
                <a:latin typeface="Garamond"/>
                <a:cs typeface="Garamond"/>
              </a:rPr>
              <a:t>store  and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few </a:t>
            </a:r>
            <a:r>
              <a:rPr sz="2400" spc="-10" dirty="0">
                <a:latin typeface="Garamond"/>
                <a:cs typeface="Garamond"/>
              </a:rPr>
              <a:t>other </a:t>
            </a:r>
            <a:r>
              <a:rPr sz="2400" spc="-5" dirty="0">
                <a:latin typeface="Garamond"/>
                <a:cs typeface="Garamond"/>
              </a:rPr>
              <a:t>stores selling </a:t>
            </a:r>
            <a:r>
              <a:rPr sz="2400" spc="-15" dirty="0">
                <a:latin typeface="Garamond"/>
                <a:cs typeface="Garamond"/>
              </a:rPr>
              <a:t>convenience </a:t>
            </a:r>
            <a:r>
              <a:rPr sz="2400" spc="10" dirty="0">
                <a:latin typeface="Garamond"/>
                <a:cs typeface="Garamond"/>
              </a:rPr>
              <a:t>goods </a:t>
            </a:r>
            <a:r>
              <a:rPr sz="2400" spc="-5" dirty="0">
                <a:latin typeface="Garamond"/>
                <a:cs typeface="Garamond"/>
              </a:rPr>
              <a:t>to the residents  of </a:t>
            </a:r>
            <a:r>
              <a:rPr sz="2400" spc="-10" dirty="0">
                <a:latin typeface="Garamond"/>
                <a:cs typeface="Garamond"/>
              </a:rPr>
              <a:t>the</a:t>
            </a:r>
            <a:r>
              <a:rPr sz="2400" spc="-28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neighborhood.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5B7BC9E6-05C0-44D9-B5A3-0908BD224988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0301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14400" y="228600"/>
            <a:ext cx="7467600" cy="5562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395132EA-E217-40FA-9F06-0ECF84996F19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9009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38200" y="609600"/>
            <a:ext cx="7467600" cy="52959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FEF61F4A-712F-414E-8A6C-44A3C918EF3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6008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43230" y="21590"/>
            <a:ext cx="8243570" cy="969010"/>
          </a:xfrm>
          <a:custGeom>
            <a:avLst/>
            <a:gdLst/>
            <a:ahLst/>
            <a:cxnLst/>
            <a:rect l="l" t="t" r="r" b="b"/>
            <a:pathLst>
              <a:path w="8243570" h="969010">
                <a:moveTo>
                  <a:pt x="4121150" y="969009"/>
                </a:moveTo>
                <a:lnTo>
                  <a:pt x="0" y="969009"/>
                </a:lnTo>
                <a:lnTo>
                  <a:pt x="0" y="0"/>
                </a:lnTo>
                <a:lnTo>
                  <a:pt x="8243570" y="0"/>
                </a:lnTo>
                <a:lnTo>
                  <a:pt x="8243570" y="969009"/>
                </a:lnTo>
                <a:lnTo>
                  <a:pt x="4121150" y="969009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101090" marR="5080" indent="-916940">
              <a:lnSpc>
                <a:spcPts val="3450"/>
              </a:lnSpc>
              <a:spcBef>
                <a:spcPts val="540"/>
              </a:spcBef>
            </a:pPr>
            <a:r>
              <a:rPr b="1" spc="-5" dirty="0">
                <a:solidFill>
                  <a:srgbClr val="CC3300"/>
                </a:solidFill>
                <a:latin typeface="Comic Sans MS"/>
                <a:cs typeface="Comic Sans MS"/>
              </a:rPr>
              <a:t>Step involved in choosing </a:t>
            </a:r>
            <a:r>
              <a:rPr b="1" dirty="0">
                <a:solidFill>
                  <a:srgbClr val="CC3300"/>
                </a:solidFill>
                <a:latin typeface="Comic Sans MS"/>
                <a:cs typeface="Comic Sans MS"/>
              </a:rPr>
              <a:t>a </a:t>
            </a:r>
            <a:r>
              <a:rPr b="1" spc="-5" dirty="0">
                <a:solidFill>
                  <a:srgbClr val="CC3300"/>
                </a:solidFill>
                <a:latin typeface="Comic Sans MS"/>
                <a:cs typeface="Comic Sans MS"/>
              </a:rPr>
              <a:t>Retail  Location </a:t>
            </a:r>
            <a:r>
              <a:rPr b="1" dirty="0">
                <a:solidFill>
                  <a:srgbClr val="CC3300"/>
                </a:solidFill>
                <a:latin typeface="Comic Sans MS"/>
                <a:cs typeface="Comic Sans MS"/>
              </a:rPr>
              <a:t>/ </a:t>
            </a:r>
            <a:r>
              <a:rPr b="1" spc="-5" dirty="0">
                <a:solidFill>
                  <a:srgbClr val="CC3300"/>
                </a:solidFill>
                <a:latin typeface="Comic Sans MS"/>
                <a:cs typeface="Comic Sans MS"/>
              </a:rPr>
              <a:t>site</a:t>
            </a:r>
            <a:r>
              <a:rPr b="1" spc="-20" dirty="0">
                <a:solidFill>
                  <a:srgbClr val="CC3300"/>
                </a:solidFill>
                <a:latin typeface="Comic Sans MS"/>
                <a:cs typeface="Comic Sans MS"/>
              </a:rPr>
              <a:t> </a:t>
            </a:r>
            <a:r>
              <a:rPr b="1" spc="-5" dirty="0">
                <a:solidFill>
                  <a:srgbClr val="CC3300"/>
                </a:solidFill>
                <a:latin typeface="Comic Sans MS"/>
                <a:cs typeface="Comic Sans MS"/>
              </a:rPr>
              <a:t>selection</a:t>
            </a:r>
          </a:p>
        </p:txBody>
      </p:sp>
      <p:sp>
        <p:nvSpPr>
          <p:cNvPr id="28" name="object 28"/>
          <p:cNvSpPr/>
          <p:nvPr/>
        </p:nvSpPr>
        <p:spPr>
          <a:xfrm>
            <a:off x="457200" y="1143000"/>
            <a:ext cx="8229600" cy="5105400"/>
          </a:xfrm>
          <a:custGeom>
            <a:avLst/>
            <a:gdLst/>
            <a:ahLst/>
            <a:cxnLst/>
            <a:rect l="l" t="t" r="r" b="b"/>
            <a:pathLst>
              <a:path w="8229600" h="5105400">
                <a:moveTo>
                  <a:pt x="4114800" y="5105400"/>
                </a:moveTo>
                <a:lnTo>
                  <a:pt x="0" y="510540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105400"/>
                </a:lnTo>
                <a:lnTo>
                  <a:pt x="4114800" y="510540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35940" y="1108709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5940" y="217170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5940" y="1139190"/>
            <a:ext cx="7812405" cy="218821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622300" marR="5080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order to arrive at the decision on where to locate the retail  store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retailer </a:t>
            </a:r>
            <a:r>
              <a:rPr sz="2400" spc="-10" dirty="0">
                <a:latin typeface="Garamond"/>
                <a:cs typeface="Garamond"/>
              </a:rPr>
              <a:t>needs </a:t>
            </a:r>
            <a:r>
              <a:rPr sz="2400" spc="-5" dirty="0">
                <a:latin typeface="Garamond"/>
                <a:cs typeface="Garamond"/>
              </a:rPr>
              <a:t>to first on the region </a:t>
            </a:r>
            <a:r>
              <a:rPr sz="2400" spc="-10" dirty="0">
                <a:latin typeface="Garamond"/>
                <a:cs typeface="Garamond"/>
              </a:rPr>
              <a:t>that </a:t>
            </a:r>
            <a:r>
              <a:rPr sz="2400" spc="-5" dirty="0">
                <a:latin typeface="Garamond"/>
                <a:cs typeface="Garamond"/>
              </a:rPr>
              <a:t>he </a:t>
            </a:r>
            <a:r>
              <a:rPr sz="2400" spc="-15" dirty="0">
                <a:latin typeface="Garamond"/>
                <a:cs typeface="Garamond"/>
              </a:rPr>
              <a:t>wants </a:t>
            </a:r>
            <a:r>
              <a:rPr sz="2400" spc="-10" dirty="0">
                <a:latin typeface="Garamond"/>
                <a:cs typeface="Garamond"/>
              </a:rPr>
              <a:t>to  </a:t>
            </a:r>
            <a:r>
              <a:rPr sz="2400" spc="-5" dirty="0">
                <a:latin typeface="Garamond"/>
                <a:cs typeface="Garamond"/>
              </a:rPr>
              <a:t>locate the</a:t>
            </a:r>
            <a:r>
              <a:rPr sz="2400" spc="-25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store.</a:t>
            </a:r>
            <a:endParaRPr sz="2400">
              <a:latin typeface="Garamond"/>
              <a:cs typeface="Garamond"/>
            </a:endParaRPr>
          </a:p>
          <a:p>
            <a:pPr marL="622300" marR="295275">
              <a:lnSpc>
                <a:spcPts val="2590"/>
              </a:lnSpc>
              <a:spcBef>
                <a:spcPts val="600"/>
              </a:spcBef>
            </a:pPr>
            <a:r>
              <a:rPr sz="2400" spc="-10" dirty="0">
                <a:latin typeface="Garamond"/>
                <a:cs typeface="Garamond"/>
              </a:rPr>
              <a:t>After </a:t>
            </a:r>
            <a:r>
              <a:rPr sz="2400" spc="-5" dirty="0">
                <a:latin typeface="Garamond"/>
                <a:cs typeface="Garamond"/>
              </a:rPr>
              <a:t>identifying the region the </a:t>
            </a:r>
            <a:r>
              <a:rPr sz="2400" spc="-10" dirty="0">
                <a:latin typeface="Garamond"/>
                <a:cs typeface="Garamond"/>
              </a:rPr>
              <a:t>following </a:t>
            </a:r>
            <a:r>
              <a:rPr sz="2400" spc="-5" dirty="0">
                <a:latin typeface="Garamond"/>
                <a:cs typeface="Garamond"/>
              </a:rPr>
              <a:t>steps </a:t>
            </a:r>
            <a:r>
              <a:rPr sz="2400" spc="-25" dirty="0">
                <a:latin typeface="Garamond"/>
                <a:cs typeface="Garamond"/>
              </a:rPr>
              <a:t>Have </a:t>
            </a:r>
            <a:r>
              <a:rPr sz="2400" spc="-5" dirty="0">
                <a:latin typeface="Garamond"/>
                <a:cs typeface="Garamond"/>
              </a:rPr>
              <a:t>to </a:t>
            </a:r>
            <a:r>
              <a:rPr sz="2400" dirty="0">
                <a:latin typeface="Garamond"/>
                <a:cs typeface="Garamond"/>
              </a:rPr>
              <a:t>be  </a:t>
            </a:r>
            <a:r>
              <a:rPr sz="2400" spc="-15" dirty="0">
                <a:latin typeface="Garamond"/>
                <a:cs typeface="Garamond"/>
              </a:rPr>
              <a:t>followed</a:t>
            </a:r>
            <a:r>
              <a:rPr sz="2400" spc="-5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.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  <a:tabLst>
                <a:tab pos="621665" algn="l"/>
              </a:tabLst>
            </a:pPr>
            <a:r>
              <a:rPr sz="2400" dirty="0">
                <a:solidFill>
                  <a:srgbClr val="0000FF"/>
                </a:solidFill>
                <a:latin typeface="Garamond"/>
                <a:cs typeface="Garamond"/>
              </a:rPr>
              <a:t>1.	</a:t>
            </a:r>
            <a:r>
              <a:rPr sz="2400" spc="-5" dirty="0">
                <a:solidFill>
                  <a:srgbClr val="0000FF"/>
                </a:solidFill>
                <a:latin typeface="Garamond"/>
                <a:cs typeface="Garamond"/>
              </a:rPr>
              <a:t>Identifying the </a:t>
            </a: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market </a:t>
            </a:r>
            <a:r>
              <a:rPr sz="2400" dirty="0">
                <a:solidFill>
                  <a:srgbClr val="0000FF"/>
                </a:solidFill>
                <a:latin typeface="Garamond"/>
                <a:cs typeface="Garamond"/>
              </a:rPr>
              <a:t>in </a:t>
            </a:r>
            <a:r>
              <a:rPr sz="2400" spc="-15" dirty="0">
                <a:solidFill>
                  <a:srgbClr val="0000FF"/>
                </a:solidFill>
                <a:latin typeface="Garamond"/>
                <a:cs typeface="Garamond"/>
              </a:rPr>
              <a:t>which </a:t>
            </a: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to </a:t>
            </a:r>
            <a:r>
              <a:rPr sz="2400" spc="-5" dirty="0">
                <a:solidFill>
                  <a:srgbClr val="0000FF"/>
                </a:solidFill>
                <a:latin typeface="Garamond"/>
                <a:cs typeface="Garamond"/>
              </a:rPr>
              <a:t>locate the</a:t>
            </a:r>
            <a:r>
              <a:rPr sz="2400" spc="10" dirty="0">
                <a:solidFill>
                  <a:srgbClr val="0000FF"/>
                </a:solidFill>
                <a:latin typeface="Garamond"/>
                <a:cs typeface="Garamond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Garamond"/>
                <a:cs typeface="Garamond"/>
              </a:rPr>
              <a:t>store.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35940" y="3760470"/>
            <a:ext cx="7175500" cy="236855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622300" marR="5080" indent="-609600">
              <a:lnSpc>
                <a:spcPts val="2590"/>
              </a:lnSpc>
              <a:spcBef>
                <a:spcPts val="425"/>
              </a:spcBef>
              <a:buAutoNum type="arabicPeriod" startAt="2"/>
              <a:tabLst>
                <a:tab pos="621665" algn="l"/>
                <a:tab pos="622300" algn="l"/>
              </a:tabLst>
            </a:pP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Evaluate </a:t>
            </a:r>
            <a:r>
              <a:rPr sz="2400" spc="-5" dirty="0">
                <a:solidFill>
                  <a:srgbClr val="0000FF"/>
                </a:solidFill>
                <a:latin typeface="Garamond"/>
                <a:cs typeface="Garamond"/>
              </a:rPr>
              <a:t>the demand and supply within </a:t>
            </a: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that market. </a:t>
            </a:r>
            <a:r>
              <a:rPr sz="2400" spc="-15" dirty="0">
                <a:solidFill>
                  <a:srgbClr val="0000FF"/>
                </a:solidFill>
                <a:latin typeface="Garamond"/>
                <a:cs typeface="Garamond"/>
              </a:rPr>
              <a:t>i.e.  </a:t>
            </a:r>
            <a:r>
              <a:rPr sz="2400" spc="5" dirty="0">
                <a:solidFill>
                  <a:srgbClr val="0000FF"/>
                </a:solidFill>
                <a:latin typeface="Garamond"/>
                <a:cs typeface="Garamond"/>
              </a:rPr>
              <a:t>determine </a:t>
            </a:r>
            <a:r>
              <a:rPr sz="2400" spc="-5" dirty="0">
                <a:solidFill>
                  <a:srgbClr val="0000FF"/>
                </a:solidFill>
                <a:latin typeface="Garamond"/>
                <a:cs typeface="Garamond"/>
              </a:rPr>
              <a:t>the </a:t>
            </a: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market</a:t>
            </a:r>
            <a:r>
              <a:rPr sz="2400" spc="-35" dirty="0">
                <a:solidFill>
                  <a:srgbClr val="0000FF"/>
                </a:solidFill>
                <a:latin typeface="Garamond"/>
                <a:cs typeface="Garamond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potential.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0000FF"/>
              </a:buClr>
              <a:buFont typeface="Garamond"/>
              <a:buAutoNum type="arabicPeriod" startAt="2"/>
            </a:pPr>
            <a:endParaRPr sz="310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AutoNum type="arabicPeriod" startAt="2"/>
              <a:tabLst>
                <a:tab pos="621665" algn="l"/>
                <a:tab pos="622300" algn="l"/>
              </a:tabLst>
            </a:pPr>
            <a:r>
              <a:rPr sz="2400" spc="-5" dirty="0">
                <a:solidFill>
                  <a:srgbClr val="0000FF"/>
                </a:solidFill>
                <a:latin typeface="Garamond"/>
                <a:cs typeface="Garamond"/>
              </a:rPr>
              <a:t>Identify the most </a:t>
            </a:r>
            <a:r>
              <a:rPr sz="2400" spc="-15" dirty="0">
                <a:solidFill>
                  <a:srgbClr val="0000FF"/>
                </a:solidFill>
                <a:latin typeface="Garamond"/>
                <a:cs typeface="Garamond"/>
              </a:rPr>
              <a:t>attractive </a:t>
            </a: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sites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0000FF"/>
              </a:buClr>
              <a:buFont typeface="Garamond"/>
              <a:buAutoNum type="arabicPeriod" startAt="2"/>
            </a:pPr>
            <a:endParaRPr sz="310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AutoNum type="arabicPeriod" startAt="2"/>
              <a:tabLst>
                <a:tab pos="621665" algn="l"/>
                <a:tab pos="622300" algn="l"/>
                <a:tab pos="2461895" algn="l"/>
              </a:tabLst>
            </a:pPr>
            <a:r>
              <a:rPr sz="2400" spc="-5" dirty="0">
                <a:solidFill>
                  <a:srgbClr val="0000FF"/>
                </a:solidFill>
                <a:latin typeface="Garamond"/>
                <a:cs typeface="Garamond"/>
              </a:rPr>
              <a:t>Select</a:t>
            </a:r>
            <a:r>
              <a:rPr sz="2400" dirty="0">
                <a:solidFill>
                  <a:srgbClr val="0000FF"/>
                </a:solidFill>
                <a:latin typeface="Garamond"/>
                <a:cs typeface="Garamond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Garamond"/>
                <a:cs typeface="Garamond"/>
              </a:rPr>
              <a:t>the best	site</a:t>
            </a:r>
            <a:r>
              <a:rPr sz="2400" spc="-10" dirty="0">
                <a:solidFill>
                  <a:srgbClr val="0000FF"/>
                </a:solidFill>
                <a:latin typeface="Garamond"/>
                <a:cs typeface="Garamond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Garamond"/>
                <a:cs typeface="Garamond"/>
              </a:rPr>
              <a:t>available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FB0EFEA7-2CC6-48CE-8643-10D7ABA578AC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0263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7200" y="381000"/>
            <a:ext cx="8229600" cy="6261100"/>
          </a:xfrm>
          <a:custGeom>
            <a:avLst/>
            <a:gdLst/>
            <a:ahLst/>
            <a:cxnLst/>
            <a:rect l="l" t="t" r="r" b="b"/>
            <a:pathLst>
              <a:path w="8229600" h="6261100">
                <a:moveTo>
                  <a:pt x="4114800" y="6261100"/>
                </a:moveTo>
                <a:lnTo>
                  <a:pt x="0" y="6261100"/>
                </a:lnTo>
                <a:lnTo>
                  <a:pt x="0" y="0"/>
                </a:lnTo>
                <a:lnTo>
                  <a:pt x="8229600" y="0"/>
                </a:lnTo>
                <a:lnTo>
                  <a:pt x="8229600" y="6261100"/>
                </a:lnTo>
                <a:lnTo>
                  <a:pt x="4114800" y="626110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48640" y="824229"/>
            <a:ext cx="1079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35940" y="1631950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48640" y="2881629"/>
            <a:ext cx="1079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5940" y="3611879"/>
            <a:ext cx="133350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35940" y="4937759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5940" y="5745479"/>
            <a:ext cx="1333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48640" y="337820"/>
            <a:ext cx="8051800" cy="58293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608965" indent="-608965">
              <a:lnSpc>
                <a:spcPct val="100000"/>
              </a:lnSpc>
              <a:spcBef>
                <a:spcPts val="700"/>
              </a:spcBef>
              <a:buAutoNum type="arabicPeriod"/>
              <a:tabLst>
                <a:tab pos="608965" algn="l"/>
                <a:tab pos="609600" algn="l"/>
              </a:tabLst>
            </a:pPr>
            <a:r>
              <a:rPr sz="2400" b="1" spc="-5" dirty="0">
                <a:solidFill>
                  <a:srgbClr val="CC3300"/>
                </a:solidFill>
                <a:latin typeface="Garamond"/>
                <a:cs typeface="Garamond"/>
              </a:rPr>
              <a:t>Market</a:t>
            </a:r>
            <a:r>
              <a:rPr sz="2400" b="1" dirty="0">
                <a:solidFill>
                  <a:srgbClr val="CC3300"/>
                </a:solidFill>
                <a:latin typeface="Garamond"/>
                <a:cs typeface="Garamond"/>
              </a:rPr>
              <a:t> </a:t>
            </a:r>
            <a:r>
              <a:rPr sz="2400" b="1" spc="-5" dirty="0">
                <a:solidFill>
                  <a:srgbClr val="CC3300"/>
                </a:solidFill>
                <a:latin typeface="Garamond"/>
                <a:cs typeface="Garamond"/>
              </a:rPr>
              <a:t>Identification:</a:t>
            </a:r>
            <a:endParaRPr sz="2400">
              <a:latin typeface="Garamond"/>
              <a:cs typeface="Garamond"/>
            </a:endParaRPr>
          </a:p>
          <a:p>
            <a:pPr marL="609600" marR="400050">
              <a:lnSpc>
                <a:spcPct val="100000"/>
              </a:lnSpc>
              <a:spcBef>
                <a:spcPts val="600"/>
              </a:spcBef>
            </a:pPr>
            <a:r>
              <a:rPr sz="2400" spc="5" dirty="0">
                <a:latin typeface="Garamond"/>
                <a:cs typeface="Garamond"/>
              </a:rPr>
              <a:t>The </a:t>
            </a:r>
            <a:r>
              <a:rPr sz="2400" spc="-5" dirty="0">
                <a:latin typeface="Garamond"/>
                <a:cs typeface="Garamond"/>
              </a:rPr>
              <a:t>first </a:t>
            </a:r>
            <a:r>
              <a:rPr sz="2400" dirty="0">
                <a:latin typeface="Garamond"/>
                <a:cs typeface="Garamond"/>
              </a:rPr>
              <a:t>step in arriving </a:t>
            </a:r>
            <a:r>
              <a:rPr sz="2400" spc="-5" dirty="0">
                <a:latin typeface="Garamond"/>
                <a:cs typeface="Garamond"/>
              </a:rPr>
              <a:t>at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decision </a:t>
            </a:r>
            <a:r>
              <a:rPr sz="2400" dirty="0">
                <a:latin typeface="Garamond"/>
                <a:cs typeface="Garamond"/>
              </a:rPr>
              <a:t>on </a:t>
            </a:r>
            <a:r>
              <a:rPr sz="2400" spc="-5" dirty="0">
                <a:latin typeface="Garamond"/>
                <a:cs typeface="Garamond"/>
              </a:rPr>
              <a:t>retail location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10" dirty="0">
                <a:latin typeface="Garamond"/>
                <a:cs typeface="Garamond"/>
              </a:rPr>
              <a:t>to  </a:t>
            </a:r>
            <a:r>
              <a:rPr sz="2400" spc="-5" dirty="0">
                <a:latin typeface="Garamond"/>
                <a:cs typeface="Garamond"/>
              </a:rPr>
              <a:t>identify </a:t>
            </a:r>
            <a:r>
              <a:rPr sz="2400" spc="-10" dirty="0">
                <a:latin typeface="Garamond"/>
                <a:cs typeface="Garamond"/>
              </a:rPr>
              <a:t>the market </a:t>
            </a:r>
            <a:r>
              <a:rPr sz="2400" spc="-15" dirty="0">
                <a:latin typeface="Garamond"/>
                <a:cs typeface="Garamond"/>
              </a:rPr>
              <a:t>attractiveness </a:t>
            </a:r>
            <a:r>
              <a:rPr sz="2400" spc="-5" dirty="0">
                <a:latin typeface="Garamond"/>
                <a:cs typeface="Garamond"/>
              </a:rPr>
              <a:t>to </a:t>
            </a:r>
            <a:r>
              <a:rPr sz="2400" dirty="0">
                <a:latin typeface="Garamond"/>
                <a:cs typeface="Garamond"/>
              </a:rPr>
              <a:t>a</a:t>
            </a:r>
            <a:r>
              <a:rPr sz="2400" spc="10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retailer.</a:t>
            </a:r>
            <a:endParaRPr sz="2400">
              <a:latin typeface="Garamond"/>
              <a:cs typeface="Garamond"/>
            </a:endParaRPr>
          </a:p>
          <a:p>
            <a:pPr marL="609600" marR="412115">
              <a:lnSpc>
                <a:spcPct val="100000"/>
              </a:lnSpc>
              <a:spcBef>
                <a:spcPts val="590"/>
              </a:spcBef>
            </a:pPr>
            <a:r>
              <a:rPr sz="2400" spc="5" dirty="0">
                <a:latin typeface="Garamond"/>
                <a:cs typeface="Garamond"/>
              </a:rPr>
              <a:t>This </a:t>
            </a:r>
            <a:r>
              <a:rPr sz="2400" dirty="0">
                <a:latin typeface="Garamond"/>
                <a:cs typeface="Garamond"/>
              </a:rPr>
              <a:t>is important </a:t>
            </a:r>
            <a:r>
              <a:rPr sz="2400" spc="-10" dirty="0">
                <a:latin typeface="Garamond"/>
                <a:cs typeface="Garamond"/>
              </a:rPr>
              <a:t>that </a:t>
            </a:r>
            <a:r>
              <a:rPr sz="2400" spc="-5" dirty="0">
                <a:latin typeface="Garamond"/>
                <a:cs typeface="Garamond"/>
              </a:rPr>
              <a:t>retail </a:t>
            </a:r>
            <a:r>
              <a:rPr sz="2400" spc="-10" dirty="0">
                <a:latin typeface="Garamond"/>
                <a:cs typeface="Garamond"/>
              </a:rPr>
              <a:t>needs </a:t>
            </a:r>
            <a:r>
              <a:rPr sz="2400" spc="-5" dirty="0">
                <a:latin typeface="Garamond"/>
                <a:cs typeface="Garamond"/>
              </a:rPr>
              <a:t>to understand the </a:t>
            </a:r>
            <a:r>
              <a:rPr sz="2400" spc="-15" dirty="0">
                <a:latin typeface="Garamond"/>
                <a:cs typeface="Garamond"/>
              </a:rPr>
              <a:t>market  well.</a:t>
            </a:r>
            <a:endParaRPr sz="2400">
              <a:latin typeface="Garamond"/>
              <a:cs typeface="Garamond"/>
            </a:endParaRPr>
          </a:p>
          <a:p>
            <a:pPr marL="608965" indent="-608965">
              <a:lnSpc>
                <a:spcPct val="100000"/>
              </a:lnSpc>
              <a:spcBef>
                <a:spcPts val="600"/>
              </a:spcBef>
              <a:buAutoNum type="arabicPeriod" startAt="2"/>
              <a:tabLst>
                <a:tab pos="608965" algn="l"/>
                <a:tab pos="609600" algn="l"/>
              </a:tabLst>
            </a:pPr>
            <a:r>
              <a:rPr sz="2400" b="1" dirty="0">
                <a:solidFill>
                  <a:srgbClr val="CC3300"/>
                </a:solidFill>
                <a:latin typeface="Garamond"/>
                <a:cs typeface="Garamond"/>
              </a:rPr>
              <a:t>Determining </a:t>
            </a:r>
            <a:r>
              <a:rPr sz="2400" b="1" spc="-5" dirty="0">
                <a:solidFill>
                  <a:srgbClr val="CC3300"/>
                </a:solidFill>
                <a:latin typeface="Garamond"/>
                <a:cs typeface="Garamond"/>
              </a:rPr>
              <a:t>the market</a:t>
            </a:r>
            <a:r>
              <a:rPr sz="2400" b="1" dirty="0">
                <a:solidFill>
                  <a:srgbClr val="CC3300"/>
                </a:solidFill>
                <a:latin typeface="Garamond"/>
                <a:cs typeface="Garamond"/>
              </a:rPr>
              <a:t> </a:t>
            </a:r>
            <a:r>
              <a:rPr sz="2400" b="1" spc="-10" dirty="0">
                <a:solidFill>
                  <a:srgbClr val="CC3300"/>
                </a:solidFill>
                <a:latin typeface="Garamond"/>
                <a:cs typeface="Garamond"/>
              </a:rPr>
              <a:t>Potential::</a:t>
            </a:r>
            <a:endParaRPr sz="2400">
              <a:latin typeface="Garamond"/>
              <a:cs typeface="Garamond"/>
            </a:endParaRPr>
          </a:p>
          <a:p>
            <a:pPr marL="609600" marR="5080">
              <a:lnSpc>
                <a:spcPct val="100000"/>
              </a:lnSpc>
              <a:spcBef>
                <a:spcPts val="600"/>
              </a:spcBef>
            </a:pPr>
            <a:r>
              <a:rPr sz="2400" spc="5" dirty="0">
                <a:latin typeface="Garamond"/>
                <a:cs typeface="Garamond"/>
              </a:rPr>
              <a:t>The </a:t>
            </a:r>
            <a:r>
              <a:rPr sz="2400" spc="-5" dirty="0">
                <a:latin typeface="Garamond"/>
                <a:cs typeface="Garamond"/>
              </a:rPr>
              <a:t>retailer need to </a:t>
            </a:r>
            <a:r>
              <a:rPr sz="2400" spc="-15" dirty="0">
                <a:latin typeface="Garamond"/>
                <a:cs typeface="Garamond"/>
              </a:rPr>
              <a:t>take </a:t>
            </a:r>
            <a:r>
              <a:rPr sz="2400" spc="-5" dirty="0">
                <a:latin typeface="Garamond"/>
                <a:cs typeface="Garamond"/>
              </a:rPr>
              <a:t>into consideration </a:t>
            </a:r>
            <a:r>
              <a:rPr sz="2400" spc="-10" dirty="0">
                <a:latin typeface="Garamond"/>
                <a:cs typeface="Garamond"/>
              </a:rPr>
              <a:t>various </a:t>
            </a:r>
            <a:r>
              <a:rPr sz="2400" spc="-5" dirty="0">
                <a:latin typeface="Garamond"/>
                <a:cs typeface="Garamond"/>
              </a:rPr>
              <a:t>elements as  </a:t>
            </a:r>
            <a:r>
              <a:rPr sz="2400" spc="-15" dirty="0">
                <a:latin typeface="Garamond"/>
                <a:cs typeface="Garamond"/>
              </a:rPr>
              <a:t>shown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5" dirty="0">
                <a:latin typeface="Garamond"/>
                <a:cs typeface="Garamond"/>
              </a:rPr>
              <a:t>format. </a:t>
            </a:r>
            <a:r>
              <a:rPr sz="2400" spc="-5" dirty="0">
                <a:latin typeface="Garamond"/>
                <a:cs typeface="Garamond"/>
              </a:rPr>
              <a:t>(features of</a:t>
            </a:r>
            <a:r>
              <a:rPr sz="2400" spc="31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population)</a:t>
            </a:r>
            <a:endParaRPr sz="2400">
              <a:latin typeface="Garamond"/>
              <a:cs typeface="Garamond"/>
            </a:endParaRPr>
          </a:p>
          <a:p>
            <a:pPr marL="6096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Garamond"/>
                <a:cs typeface="Garamond"/>
              </a:rPr>
              <a:t>Demographic </a:t>
            </a:r>
            <a:r>
              <a:rPr sz="2400" spc="-5" dirty="0">
                <a:latin typeface="Garamond"/>
                <a:cs typeface="Garamond"/>
              </a:rPr>
              <a:t>features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the</a:t>
            </a:r>
            <a:r>
              <a:rPr sz="2400" spc="-31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population</a:t>
            </a:r>
            <a:endParaRPr sz="2400">
              <a:latin typeface="Garamond"/>
              <a:cs typeface="Garamond"/>
            </a:endParaRPr>
          </a:p>
          <a:p>
            <a:pPr marL="609600" marR="777240">
              <a:lnSpc>
                <a:spcPct val="100000"/>
              </a:lnSpc>
              <a:spcBef>
                <a:spcPts val="600"/>
              </a:spcBef>
            </a:pPr>
            <a:r>
              <a:rPr sz="2400" spc="5" dirty="0">
                <a:latin typeface="Garamond"/>
                <a:cs typeface="Garamond"/>
              </a:rPr>
              <a:t>The </a:t>
            </a:r>
            <a:r>
              <a:rPr sz="2400" spc="-10" dirty="0">
                <a:latin typeface="Garamond"/>
                <a:cs typeface="Garamond"/>
              </a:rPr>
              <a:t>characteristics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the household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the area </a:t>
            </a:r>
            <a:r>
              <a:rPr sz="2400" spc="-10" dirty="0">
                <a:latin typeface="Garamond"/>
                <a:cs typeface="Garamond"/>
              </a:rPr>
              <a:t>(average  </a:t>
            </a:r>
            <a:r>
              <a:rPr sz="2400" spc="-5" dirty="0">
                <a:latin typeface="Garamond"/>
                <a:cs typeface="Garamond"/>
              </a:rPr>
              <a:t>household</a:t>
            </a:r>
            <a:r>
              <a:rPr sz="2400" spc="-1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income)</a:t>
            </a:r>
            <a:endParaRPr sz="2400">
              <a:latin typeface="Garamond"/>
              <a:cs typeface="Garamond"/>
            </a:endParaRPr>
          </a:p>
          <a:p>
            <a:pPr marL="609600" marR="68580">
              <a:lnSpc>
                <a:spcPct val="100000"/>
              </a:lnSpc>
              <a:spcBef>
                <a:spcPts val="590"/>
              </a:spcBef>
            </a:pPr>
            <a:r>
              <a:rPr sz="2400" spc="-5" dirty="0">
                <a:latin typeface="Garamond"/>
                <a:cs typeface="Garamond"/>
              </a:rPr>
              <a:t>Competition </a:t>
            </a:r>
            <a:r>
              <a:rPr sz="2400" spc="-10" dirty="0">
                <a:latin typeface="Garamond"/>
                <a:cs typeface="Garamond"/>
              </a:rPr>
              <a:t>and </a:t>
            </a:r>
            <a:r>
              <a:rPr sz="2400" spc="-5" dirty="0">
                <a:latin typeface="Garamond"/>
                <a:cs typeface="Garamond"/>
              </a:rPr>
              <a:t>compatibility </a:t>
            </a:r>
            <a:r>
              <a:rPr sz="2400" spc="-10" dirty="0">
                <a:latin typeface="Garamond"/>
                <a:cs typeface="Garamond"/>
              </a:rPr>
              <a:t>(Need to know </a:t>
            </a:r>
            <a:r>
              <a:rPr sz="2400" spc="-5" dirty="0">
                <a:latin typeface="Garamond"/>
                <a:cs typeface="Garamond"/>
              </a:rPr>
              <a:t>compatibility </a:t>
            </a:r>
            <a:r>
              <a:rPr sz="2400" dirty="0">
                <a:latin typeface="Garamond"/>
                <a:cs typeface="Garamond"/>
              </a:rPr>
              <a:t>&amp;  </a:t>
            </a:r>
            <a:r>
              <a:rPr sz="2400" spc="-5" dirty="0">
                <a:latin typeface="Garamond"/>
                <a:cs typeface="Garamond"/>
              </a:rPr>
              <a:t>competition </a:t>
            </a:r>
            <a:r>
              <a:rPr sz="2400" dirty="0">
                <a:latin typeface="Garamond"/>
                <a:cs typeface="Garamond"/>
              </a:rPr>
              <a:t>in</a:t>
            </a:r>
            <a:r>
              <a:rPr sz="2400" spc="-10" dirty="0">
                <a:latin typeface="Garamond"/>
                <a:cs typeface="Garamond"/>
              </a:rPr>
              <a:t> market)</a:t>
            </a:r>
            <a:endParaRPr sz="2400">
              <a:latin typeface="Garamond"/>
              <a:cs typeface="Garamond"/>
            </a:endParaRPr>
          </a:p>
          <a:p>
            <a:pPr marL="609600">
              <a:lnSpc>
                <a:spcPct val="100000"/>
              </a:lnSpc>
              <a:spcBef>
                <a:spcPts val="600"/>
              </a:spcBef>
            </a:pPr>
            <a:r>
              <a:rPr sz="2400" spc="-15" dirty="0">
                <a:latin typeface="Garamond"/>
                <a:cs typeface="Garamond"/>
              </a:rPr>
              <a:t>Laws </a:t>
            </a:r>
            <a:r>
              <a:rPr sz="2400" dirty="0">
                <a:latin typeface="Garamond"/>
                <a:cs typeface="Garamond"/>
              </a:rPr>
              <a:t>&amp; </a:t>
            </a:r>
            <a:r>
              <a:rPr sz="2400" spc="-5" dirty="0">
                <a:latin typeface="Garamond"/>
                <a:cs typeface="Garamond"/>
              </a:rPr>
              <a:t>regulations:( </a:t>
            </a:r>
            <a:r>
              <a:rPr sz="2400" spc="10" dirty="0">
                <a:latin typeface="Garamond"/>
                <a:cs typeface="Garamond"/>
              </a:rPr>
              <a:t>good </a:t>
            </a:r>
            <a:r>
              <a:rPr sz="2400" spc="-5" dirty="0">
                <a:latin typeface="Garamond"/>
                <a:cs typeface="Garamond"/>
              </a:rPr>
              <a:t>understanding of the</a:t>
            </a:r>
            <a:r>
              <a:rPr sz="2400" spc="-295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laws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45" name="Date Placeholder 4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3503EE87-002D-4449-A477-6F53248F27C2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2630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3529" y="256540"/>
            <a:ext cx="77470" cy="0"/>
          </a:xfrm>
          <a:custGeom>
            <a:avLst/>
            <a:gdLst/>
            <a:ahLst/>
            <a:cxnLst/>
            <a:rect l="l" t="t" r="r" b="b"/>
            <a:pathLst>
              <a:path w="77470">
                <a:moveTo>
                  <a:pt x="0" y="0"/>
                </a:moveTo>
                <a:lnTo>
                  <a:pt x="7747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3529" y="2565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3529" y="2882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3529" y="3200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7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3529" y="3517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6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3529" y="3835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6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3529" y="4152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5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3529" y="4470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4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3529" y="4787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3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3529" y="5105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3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03529" y="5422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2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03529" y="5740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1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3529" y="6057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0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3529" y="6375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9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3529" y="6692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3529" y="7010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03529" y="7327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3529" y="76454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D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3529" y="796290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C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3529" y="828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B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3529" y="859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A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3529" y="891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A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3529" y="923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9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3529" y="955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8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3529" y="986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7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3529" y="1018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7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3529" y="1050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3529" y="1082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5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3529" y="1113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4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3529" y="1145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4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3529" y="1177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3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03529" y="1209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2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3529" y="1240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1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03529" y="1272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1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3529" y="1304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80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03529" y="1336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F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03529" y="1367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E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03529" y="1399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03529" y="1431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D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03529" y="1463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C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03529" y="1494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B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03529" y="1526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B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03529" y="1558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A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03529" y="1590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9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03529" y="1621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8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03529" y="1653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8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03529" y="1685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7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03529" y="1717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6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03529" y="1748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5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03529" y="1780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5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03529" y="1812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4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03529" y="1844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3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03529" y="1875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2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03529" y="1907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2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3529" y="1939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1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03529" y="1971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70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03529" y="2002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F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03529" y="2034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F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03529" y="2066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E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03529" y="20980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6D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03529" y="2129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C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03529" y="2161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C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03529" y="2193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B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03529" y="2225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A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03529" y="22567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69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03529" y="2288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9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03529" y="2320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8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03529" y="2352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7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03529" y="2383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6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03529" y="24155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66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03529" y="2447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6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03529" y="2479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4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03529" y="2510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4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03529" y="25425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63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03529" y="25742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62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03529" y="26060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1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03529" y="26377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1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03529" y="2669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6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03529" y="27012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03529" y="27330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03529" y="27647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E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03529" y="279653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5D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03529" y="28282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03529" y="28600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B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03529" y="28917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B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03529" y="29235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A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03529" y="295528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59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03529" y="29870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8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03529" y="30187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8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03529" y="30505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7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03529" y="30822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6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03529" y="31140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5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03529" y="31457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5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03529" y="31775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4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03529" y="320928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3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03529" y="324103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2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03529" y="32727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2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03529" y="330454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03529" y="33362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5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03529" y="336804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F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03529" y="33997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F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03529" y="3432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E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03529" y="34632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D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03529" y="349504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C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03529" y="35267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C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03529" y="355854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B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03529" y="3591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A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03529" y="3623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9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303529" y="36537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9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03529" y="368554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8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03529" y="3718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7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03529" y="3750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6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03529" y="3782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6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03529" y="381254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5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03529" y="38442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4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03529" y="3877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3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303529" y="3909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3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03529" y="3940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2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03529" y="397129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41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03529" y="4004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0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03529" y="4036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40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03529" y="4067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03529" y="4099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03529" y="4130040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3D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03529" y="4163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D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03529" y="4194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C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3529" y="4226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B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03529" y="4258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A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03529" y="4290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A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03529" y="4321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9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03529" y="4353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8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03529" y="4385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7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03529" y="4417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7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03529" y="4448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6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03529" y="4480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5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03529" y="4512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4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03529" y="4544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4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03529" y="4575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3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03529" y="4607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03529" y="4639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3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03529" y="4671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1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03529" y="4702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3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03529" y="4734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03529" y="4766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F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03529" y="4798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E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03529" y="4829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D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03529" y="4861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03529" y="4893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C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03529" y="4925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B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03529" y="4956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A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03529" y="4988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9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03529" y="5020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9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03529" y="5052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8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03529" y="5083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7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03529" y="5115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6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03529" y="5147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6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303529" y="5179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5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03529" y="5210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4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03529" y="5242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3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03529" y="5274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303529" y="5306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2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03529" y="5337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1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303529" y="5369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03529" y="5401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20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303529" y="5433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F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03529" y="5464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E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303529" y="5496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D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03529" y="5528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D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303529" y="5560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C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03529" y="5591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B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303529" y="5623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A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03529" y="5655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A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303529" y="5687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9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03529" y="5718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8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303529" y="5750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7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303529" y="5782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7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303529" y="5814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6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303529" y="5845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5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303529" y="5877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4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03529" y="5909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4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303529" y="5941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3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03529" y="5972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2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03529" y="6004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1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03529" y="6036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1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303529" y="6068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10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03529" y="6099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F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03529" y="6131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03529" y="6163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E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03529" y="6195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D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03529" y="6226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C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03529" y="6258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B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03529" y="6290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B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03529" y="6322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A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03529" y="6353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9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03529" y="6385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8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03529" y="641730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60">
                <a:moveTo>
                  <a:pt x="0" y="0"/>
                </a:moveTo>
                <a:lnTo>
                  <a:pt x="77470" y="0"/>
                </a:lnTo>
                <a:lnTo>
                  <a:pt x="77470" y="35559"/>
                </a:lnTo>
                <a:lnTo>
                  <a:pt x="0" y="35559"/>
                </a:lnTo>
                <a:lnTo>
                  <a:pt x="0" y="0"/>
                </a:lnTo>
                <a:close/>
              </a:path>
            </a:pathLst>
          </a:custGeom>
          <a:solidFill>
            <a:srgbClr val="0008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03529" y="6449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89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7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03529" y="6480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89"/>
                </a:lnTo>
                <a:lnTo>
                  <a:pt x="0" y="34289"/>
                </a:lnTo>
                <a:lnTo>
                  <a:pt x="0" y="0"/>
                </a:lnTo>
                <a:close/>
              </a:path>
            </a:pathLst>
          </a:custGeom>
          <a:solidFill>
            <a:srgbClr val="0006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303529" y="6512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90"/>
                </a:lnTo>
                <a:lnTo>
                  <a:pt x="0" y="34290"/>
                </a:lnTo>
                <a:lnTo>
                  <a:pt x="0" y="0"/>
                </a:lnTo>
                <a:close/>
              </a:path>
            </a:pathLst>
          </a:custGeom>
          <a:solidFill>
            <a:srgbClr val="0005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03529" y="6544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90"/>
                </a:lnTo>
                <a:lnTo>
                  <a:pt x="0" y="34290"/>
                </a:lnTo>
                <a:lnTo>
                  <a:pt x="0" y="0"/>
                </a:lnTo>
                <a:close/>
              </a:path>
            </a:pathLst>
          </a:custGeom>
          <a:solidFill>
            <a:srgbClr val="0005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303529" y="6576059"/>
            <a:ext cx="77470" cy="35560"/>
          </a:xfrm>
          <a:custGeom>
            <a:avLst/>
            <a:gdLst/>
            <a:ahLst/>
            <a:cxnLst/>
            <a:rect l="l" t="t" r="r" b="b"/>
            <a:pathLst>
              <a:path w="77470" h="35559">
                <a:moveTo>
                  <a:pt x="0" y="0"/>
                </a:moveTo>
                <a:lnTo>
                  <a:pt x="77470" y="0"/>
                </a:lnTo>
                <a:lnTo>
                  <a:pt x="77470" y="35560"/>
                </a:lnTo>
                <a:lnTo>
                  <a:pt x="0" y="35560"/>
                </a:lnTo>
                <a:lnTo>
                  <a:pt x="0" y="0"/>
                </a:lnTo>
                <a:close/>
              </a:path>
            </a:pathLst>
          </a:custGeom>
          <a:solidFill>
            <a:srgbClr val="0004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03529" y="66078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90"/>
                </a:lnTo>
                <a:lnTo>
                  <a:pt x="0" y="34290"/>
                </a:lnTo>
                <a:lnTo>
                  <a:pt x="0" y="0"/>
                </a:lnTo>
                <a:close/>
              </a:path>
            </a:pathLst>
          </a:custGeom>
          <a:solidFill>
            <a:srgbClr val="00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03529" y="66395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90"/>
                </a:lnTo>
                <a:lnTo>
                  <a:pt x="0" y="34290"/>
                </a:lnTo>
                <a:lnTo>
                  <a:pt x="0" y="0"/>
                </a:lnTo>
                <a:close/>
              </a:path>
            </a:pathLst>
          </a:custGeom>
          <a:solidFill>
            <a:srgbClr val="0002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03529" y="667130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90"/>
                </a:lnTo>
                <a:lnTo>
                  <a:pt x="0" y="34290"/>
                </a:lnTo>
                <a:lnTo>
                  <a:pt x="0" y="0"/>
                </a:lnTo>
                <a:close/>
              </a:path>
            </a:pathLst>
          </a:custGeom>
          <a:solidFill>
            <a:srgbClr val="0002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303529" y="6703059"/>
            <a:ext cx="77470" cy="34290"/>
          </a:xfrm>
          <a:custGeom>
            <a:avLst/>
            <a:gdLst/>
            <a:ahLst/>
            <a:cxnLst/>
            <a:rect l="l" t="t" r="r" b="b"/>
            <a:pathLst>
              <a:path w="77470" h="34290">
                <a:moveTo>
                  <a:pt x="0" y="0"/>
                </a:moveTo>
                <a:lnTo>
                  <a:pt x="77470" y="0"/>
                </a:lnTo>
                <a:lnTo>
                  <a:pt x="77470" y="34290"/>
                </a:lnTo>
                <a:lnTo>
                  <a:pt x="0" y="34290"/>
                </a:lnTo>
                <a:lnTo>
                  <a:pt x="0" y="0"/>
                </a:lnTo>
                <a:close/>
              </a:path>
            </a:pathLst>
          </a:custGeom>
          <a:solidFill>
            <a:srgbClr val="00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15900" y="228600"/>
            <a:ext cx="39370" cy="0"/>
          </a:xfrm>
          <a:custGeom>
            <a:avLst/>
            <a:gdLst/>
            <a:ahLst/>
            <a:cxnLst/>
            <a:rect l="l" t="t" r="r" b="b"/>
            <a:pathLst>
              <a:path w="39370">
                <a:moveTo>
                  <a:pt x="0" y="0"/>
                </a:moveTo>
                <a:lnTo>
                  <a:pt x="3937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176529" y="2286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176529" y="2540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176529" y="2781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176529" y="3022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176529" y="3263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176529" y="3517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176529" y="3759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176529" y="4000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176529" y="4254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176529" y="4495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176529" y="4737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176529" y="4991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176529" y="5232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176529" y="5473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176529" y="5727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176529" y="5969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176529" y="6210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176529" y="6464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176529" y="6705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176529" y="6946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176529" y="7200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176529" y="7442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176529" y="7683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176529" y="79248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40">
                <a:moveTo>
                  <a:pt x="0" y="0"/>
                </a:moveTo>
                <a:lnTo>
                  <a:pt x="78740" y="0"/>
                </a:lnTo>
                <a:lnTo>
                  <a:pt x="7874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00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176529" y="8178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176529" y="8420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176529" y="8674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176529" y="8915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176529" y="9156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176529" y="9410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176529" y="9652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76529" y="9893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176529" y="1014730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39" h="25400">
                <a:moveTo>
                  <a:pt x="0" y="0"/>
                </a:moveTo>
                <a:lnTo>
                  <a:pt x="78740" y="0"/>
                </a:lnTo>
                <a:lnTo>
                  <a:pt x="78740" y="25400"/>
                </a:lnTo>
                <a:lnTo>
                  <a:pt x="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00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176529" y="10388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176529" y="10629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176529" y="10883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176529" y="11125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176529" y="1136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176529" y="11607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176529" y="11861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176529" y="12103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176529" y="12357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176529" y="12598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176529" y="12839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176529" y="13081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176529" y="13335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176529" y="13576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176529" y="1383030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39" h="25400">
                <a:moveTo>
                  <a:pt x="0" y="0"/>
                </a:moveTo>
                <a:lnTo>
                  <a:pt x="78740" y="0"/>
                </a:lnTo>
                <a:lnTo>
                  <a:pt x="78740" y="25400"/>
                </a:lnTo>
                <a:lnTo>
                  <a:pt x="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0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176529" y="14071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176529" y="14312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E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176529" y="14554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C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176529" y="14808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176529" y="15049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176529" y="15290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176529" y="15544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9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176529" y="15786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C8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176529" y="16027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176529" y="16281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176529" y="16522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176529" y="16764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176529" y="17018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3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176529" y="17259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176529" y="17500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C1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176529" y="1774189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176529" y="17995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176529" y="18237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176529" y="18491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176529" y="18732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176529" y="18973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176529" y="192151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0BA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176529" y="19469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B9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176529" y="19710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176529" y="19964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176529" y="20205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176529" y="20447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176529" y="2068829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00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176529" y="20942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176529" y="21183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176529" y="21424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1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176529" y="21678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B0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176529" y="21920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AF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176529" y="221615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0AE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176529" y="22415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D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176529" y="22656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C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176529" y="22898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176529" y="23152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AA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176529" y="23393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176529" y="2364739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39" h="25400">
                <a:moveTo>
                  <a:pt x="0" y="0"/>
                </a:moveTo>
                <a:lnTo>
                  <a:pt x="78740" y="0"/>
                </a:lnTo>
                <a:lnTo>
                  <a:pt x="78740" y="25400"/>
                </a:lnTo>
                <a:lnTo>
                  <a:pt x="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00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176529" y="23888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176529" y="24130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176529" y="24371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176529" y="24625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176529" y="24866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176529" y="25107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176529" y="25361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176529" y="25603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A0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176529" y="25844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176529" y="26098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176529" y="26339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176529" y="26581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9C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176529" y="26835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176529" y="27076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A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176529" y="27317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176529" y="27559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176529" y="27813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7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176529" y="28054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176529" y="28308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5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176529" y="28549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176529" y="28790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176529" y="29032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176529" y="29286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176529" y="29527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176529" y="29781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F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176529" y="30022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176529" y="30264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176529" y="3050539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0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176529" y="30759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176529" y="31000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176529" y="31242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9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176529" y="31496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176529" y="31737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7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176529" y="319786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086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176529" y="32232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176529" y="32473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4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176529" y="32715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176529" y="32969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76529" y="33210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1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176529" y="33451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176529" y="33705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176529" y="33947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76529" y="34188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176529" y="34442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176529" y="34683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B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176529" y="34925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176529" y="35179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176529" y="35420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8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176529" y="35661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176529" y="35915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176529" y="36156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5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176529" y="36398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176529" y="36652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176529" y="36893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2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176529" y="37134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71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176529" y="37376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176529" y="37630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176529" y="37871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6E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176529" y="38125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6D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176529" y="38366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176529" y="38608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176529" y="38849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6A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176529" y="39103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69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176529" y="39344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176529" y="39598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7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176529" y="39839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176529" y="40081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176529" y="40322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4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176529" y="4057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3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176529" y="40817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62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176529" y="41059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176529" y="41313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6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176529" y="41554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176529" y="41795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E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176529" y="42049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176529" y="42291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C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176529" y="42532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5B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176529" y="42786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5A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176529" y="43027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176529" y="43268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176529" y="43522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57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176529" y="43764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176529" y="44005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176529" y="44259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176529" y="44500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176529" y="44742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176529" y="44996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176529" y="45237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176529" y="45478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176529" y="45732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176529" y="45974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176529" y="46215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4C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176529" y="46469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176529" y="46710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A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176529" y="46951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49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176529" y="4720590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39" h="25400">
                <a:moveTo>
                  <a:pt x="0" y="0"/>
                </a:moveTo>
                <a:lnTo>
                  <a:pt x="78740" y="0"/>
                </a:lnTo>
                <a:lnTo>
                  <a:pt x="78740" y="25400"/>
                </a:lnTo>
                <a:lnTo>
                  <a:pt x="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00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176529" y="47447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176529" y="47688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176529" y="47942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176529" y="48183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176529" y="48425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176529" y="48666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176529" y="48920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41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176529" y="49161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176529" y="49415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176529" y="49657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176529" y="49898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176529" y="50139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C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176529" y="50393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176529" y="50634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176529" y="50876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176529" y="51130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176529" y="51371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7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176529" y="51612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36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176529" y="51866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176529" y="52108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4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176529" y="52349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176529" y="52603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176529" y="52844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1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176529" y="53086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30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176529" y="53340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176529" y="53581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176529" y="53822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D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176529" y="54076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176529" y="54317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2B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176529" y="54559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A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176529" y="548005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00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176529" y="55054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176529" y="55295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2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176529" y="55549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176529" y="55791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176529" y="56032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176529" y="562737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023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176529" y="56527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2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176529" y="56769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21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176529" y="5702300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39" h="25400">
                <a:moveTo>
                  <a:pt x="0" y="0"/>
                </a:moveTo>
                <a:lnTo>
                  <a:pt x="78740" y="0"/>
                </a:lnTo>
                <a:lnTo>
                  <a:pt x="78740" y="25400"/>
                </a:lnTo>
                <a:lnTo>
                  <a:pt x="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0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176529" y="57264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176529" y="57505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1E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176529" y="577469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39" h="27939">
                <a:moveTo>
                  <a:pt x="0" y="0"/>
                </a:moveTo>
                <a:lnTo>
                  <a:pt x="78740" y="0"/>
                </a:lnTo>
                <a:lnTo>
                  <a:pt x="7874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001D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176529" y="58000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C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176529" y="58242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176529" y="58483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1A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176529" y="58737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19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176529" y="58978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176529" y="59232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7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176529" y="59474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176529" y="59715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5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176529" y="59956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14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176529" y="60210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13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176529" y="60452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176529" y="60693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1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176529" y="60947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10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176529" y="61188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176529" y="61429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E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176529" y="61683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176529" y="61925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C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176529" y="6216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B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176529" y="62420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176529" y="62661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9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176529" y="62903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8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176529" y="63157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7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176529" y="63398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6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176529" y="63639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5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176529" y="63893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4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176529" y="64135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3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176529" y="64376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2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176529" y="64617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39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8923019" y="219709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85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8923019" y="2197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8923019" y="2451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8923019" y="269240"/>
            <a:ext cx="69850" cy="25400"/>
          </a:xfrm>
          <a:custGeom>
            <a:avLst/>
            <a:gdLst/>
            <a:ahLst/>
            <a:cxnLst/>
            <a:rect l="l" t="t" r="r" b="b"/>
            <a:pathLst>
              <a:path w="69850" h="25400">
                <a:moveTo>
                  <a:pt x="0" y="25400"/>
                </a:moveTo>
                <a:lnTo>
                  <a:pt x="69850" y="25400"/>
                </a:lnTo>
                <a:lnTo>
                  <a:pt x="69850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8923019" y="2946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0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8923019" y="31877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001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8923019" y="3441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8923019" y="3695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102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8923019" y="3937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103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8923019" y="4191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203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8923019" y="44323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204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8923019" y="46863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204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8923019" y="49275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305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8923019" y="5181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306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8923019" y="54229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406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8923019" y="5676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407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8923019" y="5930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407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8923019" y="61721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508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8923019" y="64261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509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8923019" y="66675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609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8923019" y="6921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60A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8923019" y="71628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060A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8923019" y="74168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70B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8923019" y="76580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70C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8923019" y="7912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80C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8923019" y="81661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80D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8923019" y="8407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80D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8923019" y="8661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90E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8923019" y="89026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90F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8923019" y="91566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A0F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8923019" y="93980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A10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8923019" y="9652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A10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8923019" y="9906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B1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8923019" y="101473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B12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923019" y="104013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C1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8923019" y="106426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C13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8923019" y="108966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C13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8923019" y="111378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D1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923019" y="113918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D15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8923019" y="116331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0E15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8923019" y="118871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E1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8923019" y="121411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E1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8923019" y="12382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F1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8923019" y="12636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F1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8923019" y="128778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018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8923019" y="131318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019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8923019" y="133731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019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8923019" y="136271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11A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8923019" y="138683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1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8923019" y="14122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21B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8923019" y="14376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21C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8923019" y="146176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21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8923019" y="148716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31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8923019" y="151130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3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8923019" y="15367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4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8923019" y="156083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40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141F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8923019" y="158623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41F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8923019" y="161163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520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8923019" y="163576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521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8923019" y="166116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621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8923019" y="168528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622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8923019" y="171068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622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8923019" y="173482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7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8923019" y="17602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724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8923019" y="178435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824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8923019" y="18097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825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8923019" y="18351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825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8923019" y="18592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926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8923019" y="18846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927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8923019" y="190881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A27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8923019" y="193421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A28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8923019" y="195833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A28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8923019" y="19837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B29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8923019" y="200787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B2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8923019" y="20332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C2A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8923019" y="20586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C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8923019" y="20828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C2B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8923019" y="21082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D2C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8923019" y="213232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1D2D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8923019" y="21577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E2D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8923019" y="218186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E2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8923019" y="220726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E2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8923019" y="223138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1F2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8923019" y="225678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F3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8923019" y="228218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030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8923019" y="23063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031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8923019" y="23317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031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8923019" y="235585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133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8923019" y="23812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133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8923019" y="240537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2233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8923019" y="24307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234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8923019" y="24561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2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8923019" y="248031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335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8923019" y="250571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335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8923019" y="25298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436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8923019" y="25552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437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8923019" y="257937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437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8923019" y="26047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538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8923019" y="262890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538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8923019" y="26543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639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8923019" y="26797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63A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8923019" y="27038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63A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8923019" y="27292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73B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8923019" y="275336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73B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8923019" y="277876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83C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8923019" y="280288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83D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8923019" y="282828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83D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8923019" y="285242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93E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8923019" y="28778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93E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8923019" y="29032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A3F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8923019" y="29273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A4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8923019" y="29527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A40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8923019" y="297687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2B41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8923019" y="30022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B41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8923019" y="302641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C42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8923019" y="305181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C4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8923019" y="307593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C43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8923019" y="31013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D44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8923019" y="312673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D44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8923019" y="31508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E45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8923019" y="31762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69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E46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8923019" y="320040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E4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8923019" y="32258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F4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8923019" y="324992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2F47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8923019" y="32753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048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8923019" y="33007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049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8923019" y="33248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049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8923019" y="33502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14A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8923019" y="33743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14A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8923019" y="33997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34B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8923019" y="342392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334C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8923019" y="34493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34C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8923019" y="347345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334D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8923019" y="34988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34D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8923019" y="35242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34E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8923019" y="35483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44F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8923019" y="35737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44F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8923019" y="35979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550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8923019" y="36233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550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8923019" y="364744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3551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8923019" y="36728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652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8923019" y="369697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3652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8923019" y="37223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753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8923019" y="37477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75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8923019" y="37719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754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8923019" y="37973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855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8923019" y="382142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3855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8923019" y="38468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956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8923019" y="387095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3956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8923019" y="38963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957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8923019" y="392049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3A58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8923019" y="39458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A58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8923019" y="39712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B59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8923019" y="39954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B59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8923019" y="40208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B5A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8923019" y="404495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3C5B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8923019" y="40703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C5B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8923019" y="409447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3D5C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8923019" y="41198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D5C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8923019" y="41452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D5D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8923019" y="41694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E5E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8923019" y="41948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E5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8923019" y="42189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F5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8923019" y="42443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F5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8923019" y="426847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3F6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8923019" y="42938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06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8923019" y="431800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4061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8923019" y="43434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162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8923019" y="43688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162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8923019" y="43929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163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8923019" y="44183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26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8923019" y="44424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264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8923019" y="44678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366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8923019" y="449199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4366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8923019" y="45173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366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8923019" y="454152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4466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8923019" y="45669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467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8923019" y="45923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568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8923019" y="46164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568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8923019" y="46418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569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8923019" y="466597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4669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8923019" y="46913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66A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8923019" y="471550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476B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8923019" y="47409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76B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8923019" y="47663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76C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8923019" y="47904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86C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8923019" y="48158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86D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8923019" y="48399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96E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8923019" y="48653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96E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8923019" y="488950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496F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8923019" y="49149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A6F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8923019" y="493902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4A7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8923019" y="49644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B7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8923019" y="49898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B71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8923019" y="50139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B72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8923019" y="50393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C72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8923019" y="50634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C73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8923019" y="50888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D74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8923019" y="511302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4D7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8923019" y="51384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D75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8923019" y="516255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4E7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8923019" y="51879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E7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8923019" y="52133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F7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8923019" y="52374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F7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8923019" y="52628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F7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8923019" y="528700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5078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8923019" y="53124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07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8923019" y="533654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517A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8923019" y="53619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17A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8923019" y="538607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517B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8923019" y="54114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27B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8923019" y="54368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27C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8923019" y="54610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37D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8923019" y="54864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37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8923019" y="551052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537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8923019" y="55359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47E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8923019" y="556005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547F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8923019" y="55854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580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8923019" y="56108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580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8923019" y="56349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581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8923019" y="56603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681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8923019" y="56845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682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8923019" y="57099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783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8923019" y="573405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5783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8923019" y="57594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784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8923019" y="578357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5884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8923019" y="58089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885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8923019" y="58343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986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8923019" y="58585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986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8923019" y="58839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987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8923019" y="59080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A87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8923019" y="59334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A88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8923019" y="595757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5B89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8923019" y="598297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B89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8923019" y="600710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5B8A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8923019" y="60325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C8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8923019" y="605790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C8B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8923019" y="60820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D8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8923019" y="610742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D8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8923019" y="613155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5D8D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8923019" y="615695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E8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8923019" y="618109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5E8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8923019" y="620649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F8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8923019" y="6230620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5F8F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8923019" y="62560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F9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8923019" y="628142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090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8923019" y="63055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091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8923019" y="633095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19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8923019" y="635507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6192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8923019" y="638047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193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8923019" y="6404609"/>
            <a:ext cx="69850" cy="27940"/>
          </a:xfrm>
          <a:custGeom>
            <a:avLst/>
            <a:gdLst/>
            <a:ahLst/>
            <a:cxnLst/>
            <a:rect l="l" t="t" r="r" b="b"/>
            <a:pathLst>
              <a:path w="69850" h="27939">
                <a:moveTo>
                  <a:pt x="0" y="0"/>
                </a:moveTo>
                <a:lnTo>
                  <a:pt x="69850" y="0"/>
                </a:lnTo>
                <a:lnTo>
                  <a:pt x="6985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6293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8923019" y="64300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294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8923019" y="645540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395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8923019" y="64795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395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8923019" y="6504940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396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8923019" y="6529069"/>
            <a:ext cx="69850" cy="26670"/>
          </a:xfrm>
          <a:custGeom>
            <a:avLst/>
            <a:gdLst/>
            <a:ahLst/>
            <a:cxnLst/>
            <a:rect l="l" t="t" r="r" b="b"/>
            <a:pathLst>
              <a:path w="69850" h="26670">
                <a:moveTo>
                  <a:pt x="0" y="0"/>
                </a:moveTo>
                <a:lnTo>
                  <a:pt x="69850" y="0"/>
                </a:lnTo>
                <a:lnTo>
                  <a:pt x="6985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496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8792209" y="378459"/>
            <a:ext cx="78740" cy="0"/>
          </a:xfrm>
          <a:custGeom>
            <a:avLst/>
            <a:gdLst/>
            <a:ahLst/>
            <a:cxnLst/>
            <a:rect l="l" t="t" r="r" b="b"/>
            <a:pathLst>
              <a:path w="78740">
                <a:moveTo>
                  <a:pt x="0" y="0"/>
                </a:moveTo>
                <a:lnTo>
                  <a:pt x="7874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8792209" y="3784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8792209" y="4038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8792209" y="427990"/>
            <a:ext cx="78740" cy="24130"/>
          </a:xfrm>
          <a:custGeom>
            <a:avLst/>
            <a:gdLst/>
            <a:ahLst/>
            <a:cxnLst/>
            <a:rect l="l" t="t" r="r" b="b"/>
            <a:pathLst>
              <a:path w="78740" h="24129">
                <a:moveTo>
                  <a:pt x="0" y="24130"/>
                </a:moveTo>
                <a:lnTo>
                  <a:pt x="78740" y="24130"/>
                </a:lnTo>
                <a:lnTo>
                  <a:pt x="78740" y="0"/>
                </a:lnTo>
                <a:lnTo>
                  <a:pt x="0" y="0"/>
                </a:lnTo>
                <a:lnTo>
                  <a:pt x="0" y="241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8792209" y="4521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000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8792209" y="4775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100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8792209" y="501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100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8792209" y="5257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200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8792209" y="5499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300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8792209" y="5753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300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8792209" y="5994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400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8792209" y="6235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400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8792209" y="6489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501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8792209" y="6731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601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8792209" y="6972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601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8792209" y="7226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701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8792209" y="7467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701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8792209" y="7708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802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8792209" y="7950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902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8792209" y="8204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902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8792209" y="8445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A02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8792209" y="8686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A0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8792209" y="8940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B03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8792209" y="9182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C03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8792209" y="9423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C03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8792209" y="9677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D03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8792209" y="9918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0D03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8792209" y="10160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E04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8792209" y="10401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F04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8792209" y="10655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F04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8792209" y="10896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004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8792209" y="11137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004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8792209" y="11391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105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8792209" y="11633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205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8792209" y="11874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205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8792209" y="121158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40" h="27940">
                <a:moveTo>
                  <a:pt x="0" y="0"/>
                </a:moveTo>
                <a:lnTo>
                  <a:pt x="78740" y="0"/>
                </a:lnTo>
                <a:lnTo>
                  <a:pt x="7874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1305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8792209" y="12369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305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8792209" y="12611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406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8792209" y="12865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50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8792209" y="13106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506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8792209" y="13347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60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8792209" y="13589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60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8792209" y="13843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70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8792209" y="140843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807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8792209" y="14325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807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8792209" y="14566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907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8792209" y="14820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907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8792209" y="15062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A08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8792209" y="153161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B08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8792209" y="15557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B08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8792209" y="157988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C08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8792209" y="16040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C08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8792209" y="16294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D09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8792209" y="16535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E09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8792209" y="16776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1E09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8792209" y="1703070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40" h="25400">
                <a:moveTo>
                  <a:pt x="0" y="0"/>
                </a:moveTo>
                <a:lnTo>
                  <a:pt x="78740" y="0"/>
                </a:lnTo>
                <a:lnTo>
                  <a:pt x="78740" y="25400"/>
                </a:lnTo>
                <a:lnTo>
                  <a:pt x="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1F09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8792209" y="17272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1F09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8792209" y="17513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00A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8792209" y="177546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40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210A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8792209" y="18008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10A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8792209" y="18249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20A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8792209" y="18491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20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8792209" y="18745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30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8792209" y="1898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40B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8792209" y="19227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40B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8792209" y="19481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50B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8792209" y="19723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50B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8792209" y="19964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60C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8792209" y="20205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70C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8792209" y="20459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70C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8792209" y="20701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80C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8792209" y="20942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80C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8792209" y="21196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90D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8792209" y="21437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A0D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8792209" y="21678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A0D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8792209" y="21932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B0D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8792209" y="22174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B0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8792209" y="22415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C0E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8792209" y="22656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D0E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8792209" y="22910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D0E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8792209" y="23152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2E0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8792209" y="23393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E0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8792209" y="23647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2F0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8792209" y="23888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00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8792209" y="24130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00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8792209" y="24384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10F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8792209" y="24625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10F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8792209" y="24866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310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8792209" y="25107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310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8792209" y="25361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310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8792209" y="25603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410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8792209" y="25844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410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8792209" y="26098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511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8792209" y="26339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511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8792209" y="26581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611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8792209" y="26835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711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8792209" y="27076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711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8792209" y="27317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812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8792209" y="27559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812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8792209" y="27813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912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8792209" y="28054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A12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8792209" y="28295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A12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8792209" y="28549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B13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8792209" y="28790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B13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8792209" y="29032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C13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8792209" y="292735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40" h="27939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3D13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8792209" y="29527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D13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8792209" y="29768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E14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8792209" y="30022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3E14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8792209" y="302641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3F14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8792209" y="305053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014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8792209" y="30746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014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8792209" y="31000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115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8792209" y="31242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115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8792209" y="31483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215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8792209" y="31724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315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8792209" y="319786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315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8792209" y="32219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69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416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8792209" y="324738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416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8792209" y="32715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516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8792209" y="3295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616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8792209" y="33197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61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8792209" y="33451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71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8792209" y="33693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717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8792209" y="33934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817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8792209" y="34175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917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8792209" y="34429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917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8792209" y="34671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A18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8792209" y="3491229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40" h="27939">
                <a:moveTo>
                  <a:pt x="0" y="0"/>
                </a:moveTo>
                <a:lnTo>
                  <a:pt x="78740" y="0"/>
                </a:lnTo>
                <a:lnTo>
                  <a:pt x="7874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4A18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8792209" y="35166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B18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8792209" y="35407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C18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8792209" y="35648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C18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8792209" y="35902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D19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8792209" y="36144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D19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8792209" y="36385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E19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8792209" y="36639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4F19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8792209" y="36880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4F19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8792209" y="37122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01A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8792209" y="37363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01A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8792209" y="37617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11A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8792209" y="37858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21A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8792209" y="38100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21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8792209" y="38354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31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8792209" y="38595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31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8792209" y="38836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41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8792209" y="39090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51B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8792209" y="39331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51B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8792209" y="39573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61C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8792209" y="39814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61C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8792209" y="40068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71C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8792209" y="40309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81C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8792209" y="40551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81C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8792209" y="40805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91D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8792209" y="41046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91D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8792209" y="41287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A1D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8792209" y="41541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B1D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8792209" y="41783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B1D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8792209" y="42024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C1E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8792209" y="42265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C1E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8792209" y="42519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D1E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8792209" y="42760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5E1E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8792209" y="43002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E1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8792209" y="43256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F1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8792209" y="43497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5F1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8792209" y="43738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01F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8792209" y="43992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11F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8792209" y="44234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11F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8792209" y="44475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220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8792209" y="44716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220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8792209" y="44970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320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8792209" y="45212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420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8792209" y="45453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420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8792209" y="45707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621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8792209" y="45948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621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8792209" y="46189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621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8792209" y="46443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621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8792209" y="46685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721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8792209" y="4692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822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8792209" y="4718050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40" h="25400">
                <a:moveTo>
                  <a:pt x="0" y="0"/>
                </a:moveTo>
                <a:lnTo>
                  <a:pt x="78740" y="0"/>
                </a:lnTo>
                <a:lnTo>
                  <a:pt x="78740" y="25400"/>
                </a:lnTo>
                <a:lnTo>
                  <a:pt x="0" y="25400"/>
                </a:lnTo>
                <a:lnTo>
                  <a:pt x="0" y="0"/>
                </a:lnTo>
                <a:close/>
              </a:path>
            </a:pathLst>
          </a:custGeom>
          <a:solidFill>
            <a:srgbClr val="6822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8792209" y="47421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92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8792209" y="47663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922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8792209" y="47904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A2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8792209" y="48158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B2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8792209" y="48399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B23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8792209" y="48641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C23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8792209" y="48882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C23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8792209" y="49136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D23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8792209" y="49377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E24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8792209" y="49631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E24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8792209" y="49872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6F24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8792209" y="50114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6F24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8792209" y="50355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024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8792209" y="50609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125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8792209" y="50850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125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8792209" y="51092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225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8792209" y="51333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225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8792209" y="51587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325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8792209" y="51828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426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8792209" y="520700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40" h="27939">
                <a:moveTo>
                  <a:pt x="0" y="0"/>
                </a:moveTo>
                <a:lnTo>
                  <a:pt x="78740" y="0"/>
                </a:lnTo>
                <a:lnTo>
                  <a:pt x="78740" y="27940"/>
                </a:lnTo>
                <a:lnTo>
                  <a:pt x="0" y="27940"/>
                </a:lnTo>
                <a:lnTo>
                  <a:pt x="0" y="0"/>
                </a:lnTo>
                <a:close/>
              </a:path>
            </a:pathLst>
          </a:custGeom>
          <a:solidFill>
            <a:srgbClr val="7426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8792209" y="52324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526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8792209" y="52565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526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8792209" y="52806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62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8792209" y="53060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72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8792209" y="53301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72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8792209" y="53543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827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8792209" y="53797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827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8792209" y="54038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927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8792209" y="54279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A28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8792209" y="54521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A2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8792209" y="54775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B28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8792209" y="55016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B2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8792209" y="55257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C28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8792209" y="55511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D2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8792209" y="55753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D29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8792209" y="55994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E29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8792209" y="56248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7E29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8792209" y="56489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7F29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8792209" y="56730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02A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8792209" y="56972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02A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8792209" y="57226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12A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8792209" y="57467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12A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8792209" y="57708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22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8792209" y="57962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32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8792209" y="58204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32B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8792209" y="58445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42B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8792209" y="58699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42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8792209" y="58940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52B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8792209" y="59182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62C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8792209" y="59423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62C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8792209" y="59677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72C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8792209" y="59918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72C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8792209" y="60159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82C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8792209" y="60413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92D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8792209" y="60655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92D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8792209" y="60896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A2D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8792209" y="61150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A2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8792209" y="61391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B2D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8792209" y="61633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C2E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8792209" y="61874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C2E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8792209" y="62128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D2E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8792209" y="623697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8D2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8792209" y="62611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E2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8792209" y="628650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F2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8792209" y="631062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8F2F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8792209" y="63347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902F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8792209" y="636015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902F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8792209" y="638429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912F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8792209" y="640842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9230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8792209" y="6433820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40" h="25400">
                <a:moveTo>
                  <a:pt x="0" y="0"/>
                </a:moveTo>
                <a:lnTo>
                  <a:pt x="78740" y="0"/>
                </a:lnTo>
                <a:lnTo>
                  <a:pt x="78740" y="25399"/>
                </a:lnTo>
                <a:lnTo>
                  <a:pt x="0" y="25399"/>
                </a:lnTo>
                <a:lnTo>
                  <a:pt x="0" y="0"/>
                </a:lnTo>
                <a:close/>
              </a:path>
            </a:pathLst>
          </a:custGeom>
          <a:solidFill>
            <a:srgbClr val="9230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8792209" y="645795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9330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8792209" y="648207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9330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8792209" y="65062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9430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8792209" y="653160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70"/>
                </a:lnTo>
                <a:lnTo>
                  <a:pt x="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9531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8792209" y="6555740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9531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8792209" y="6579869"/>
            <a:ext cx="78740" cy="26670"/>
          </a:xfrm>
          <a:custGeom>
            <a:avLst/>
            <a:gdLst/>
            <a:ahLst/>
            <a:cxnLst/>
            <a:rect l="l" t="t" r="r" b="b"/>
            <a:pathLst>
              <a:path w="78740" h="26670">
                <a:moveTo>
                  <a:pt x="0" y="0"/>
                </a:moveTo>
                <a:lnTo>
                  <a:pt x="78740" y="0"/>
                </a:lnTo>
                <a:lnTo>
                  <a:pt x="78740" y="26669"/>
                </a:lnTo>
                <a:lnTo>
                  <a:pt x="0" y="26669"/>
                </a:lnTo>
                <a:lnTo>
                  <a:pt x="0" y="0"/>
                </a:lnTo>
                <a:close/>
              </a:path>
            </a:pathLst>
          </a:custGeom>
          <a:solidFill>
            <a:srgbClr val="9631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8792209" y="6604000"/>
            <a:ext cx="78740" cy="27940"/>
          </a:xfrm>
          <a:custGeom>
            <a:avLst/>
            <a:gdLst/>
            <a:ahLst/>
            <a:cxnLst/>
            <a:rect l="l" t="t" r="r" b="b"/>
            <a:pathLst>
              <a:path w="78740" h="27940">
                <a:moveTo>
                  <a:pt x="0" y="0"/>
                </a:moveTo>
                <a:lnTo>
                  <a:pt x="78740" y="0"/>
                </a:lnTo>
                <a:lnTo>
                  <a:pt x="78740" y="27939"/>
                </a:lnTo>
                <a:lnTo>
                  <a:pt x="0" y="27939"/>
                </a:lnTo>
                <a:lnTo>
                  <a:pt x="0" y="0"/>
                </a:lnTo>
                <a:close/>
              </a:path>
            </a:pathLst>
          </a:custGeom>
          <a:solidFill>
            <a:srgbClr val="9631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412750" y="6474459"/>
            <a:ext cx="0" cy="78740"/>
          </a:xfrm>
          <a:custGeom>
            <a:avLst/>
            <a:gdLst/>
            <a:ahLst/>
            <a:cxnLst/>
            <a:rect l="l" t="t" r="r" b="b"/>
            <a:pathLst>
              <a:path h="78740">
                <a:moveTo>
                  <a:pt x="0" y="78739"/>
                </a:moveTo>
                <a:lnTo>
                  <a:pt x="0" y="0"/>
                </a:lnTo>
                <a:lnTo>
                  <a:pt x="0" y="78739"/>
                </a:lnTo>
                <a:close/>
              </a:path>
            </a:pathLst>
          </a:custGeom>
          <a:solidFill>
            <a:srgbClr val="66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4127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6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44576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6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4800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697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5143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497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5486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496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5829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496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6159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395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6502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394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6845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294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7188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293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7531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29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7874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19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82041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191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85471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09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8890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09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92328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609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95758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F8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99186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F8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102488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E8E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105918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E8D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109346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E8D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112776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D8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11620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D8B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119506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C8B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122936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C8A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12636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C8A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129793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B89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13322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B88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13665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A88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139953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A87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143383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A87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14681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986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150241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985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15367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885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157098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884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160401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884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16383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783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167258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782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17068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682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17411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681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177546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681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180847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580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184277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57F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187706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47F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19113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47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194563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47E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197866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37D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20129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37C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204723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27C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20815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27B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21158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27B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215011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17A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218312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17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221742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079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225171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07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22860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5078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232028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F7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23545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F7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23888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E76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242188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E75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245617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E75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24904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D74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252476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D73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25590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C73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259333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C72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262636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C72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26606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B7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269493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B7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27292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A70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27635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A6F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279781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A6F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283082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96E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286512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96D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289941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86D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29337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86C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296798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86C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30022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76B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30353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76A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306958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66A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310387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669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31381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669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317246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568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32067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567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323977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467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327405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466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33083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466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33426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366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33769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366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34112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26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34442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263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347852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263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35128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162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35471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162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35814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06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36156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06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364870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4060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36830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F5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37172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F5F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37515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E5E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37858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E5D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38201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E5D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385317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D5C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388747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D5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39217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C5B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39560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C5A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39903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C5A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40246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B59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40576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B59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40919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A58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41262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A57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41605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A57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41948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956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422782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956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426212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855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42964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854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43307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854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43649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753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43992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753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44323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652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446659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651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45008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651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45351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550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45694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550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46037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44F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463677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44E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467105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44E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47053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34D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47396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34D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47739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34C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48069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34B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48412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34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48755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14A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49098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14A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49441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149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49784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048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501142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3048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504570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F4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50800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F47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51142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F46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51485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E45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51828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E45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521589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D44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525017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D44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52844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D4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53187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C42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53530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C42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53873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B41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542035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B41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54546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B4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54889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A3F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55232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A3F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55575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93E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55905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93E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562482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93D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565912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83C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56934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8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57277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73B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57619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73B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579500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73A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58293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639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586359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639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589787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538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593217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538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59664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537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60007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436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603377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436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606805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335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61023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335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61366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334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617092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233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62052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233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62382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133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627252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13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630682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131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63411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03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63754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203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64096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F2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644270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F2F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64770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F2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651129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E2E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654558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E2D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657986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D2C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66141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D2C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664718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D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668146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C2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671575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C2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67500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B29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67843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B29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68186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B28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68516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A2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68859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A27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69202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926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69545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926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69888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925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70231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825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705611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824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709040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7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71247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723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71589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722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719328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622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722756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621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726059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520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729488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520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732916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51F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73634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41F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73977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4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74320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31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746505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31D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74993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31C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75336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21C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75679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2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76022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11A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76365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11A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766953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119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77038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01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77381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101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77724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F1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78066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F17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783970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F1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78740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E16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79082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E15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794258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D1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797686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D14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80111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D13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804418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C1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807846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C12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81127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B1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81470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B11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81813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B10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82156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A10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824865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A0F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82829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90E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83172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90E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83515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90D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83858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80D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841883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80C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845311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70B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848740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70B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852170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70A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855599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60A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859028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609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862330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508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865759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508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869188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507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872616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407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876045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30" y="0"/>
                </a:lnTo>
                <a:lnTo>
                  <a:pt x="3683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406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87947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305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882776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305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8862059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304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889635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204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893064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203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8964930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102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8999219" y="6474459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39"/>
                </a:moveTo>
                <a:lnTo>
                  <a:pt x="0" y="0"/>
                </a:lnTo>
                <a:lnTo>
                  <a:pt x="36829" y="0"/>
                </a:lnTo>
                <a:lnTo>
                  <a:pt x="36829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102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9032240" y="6474459"/>
            <a:ext cx="38100" cy="78740"/>
          </a:xfrm>
          <a:custGeom>
            <a:avLst/>
            <a:gdLst/>
            <a:ahLst/>
            <a:cxnLst/>
            <a:rect l="l" t="t" r="r" b="b"/>
            <a:pathLst>
              <a:path w="38100" h="78740">
                <a:moveTo>
                  <a:pt x="0" y="78739"/>
                </a:moveTo>
                <a:lnTo>
                  <a:pt x="0" y="0"/>
                </a:lnTo>
                <a:lnTo>
                  <a:pt x="38100" y="0"/>
                </a:lnTo>
                <a:lnTo>
                  <a:pt x="38100" y="78739"/>
                </a:lnTo>
                <a:lnTo>
                  <a:pt x="0" y="78739"/>
                </a:lnTo>
                <a:close/>
              </a:path>
            </a:pathLst>
          </a:custGeom>
          <a:solidFill>
            <a:srgbClr val="0101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9066530" y="6477000"/>
            <a:ext cx="33020" cy="76200"/>
          </a:xfrm>
          <a:custGeom>
            <a:avLst/>
            <a:gdLst/>
            <a:ahLst/>
            <a:cxnLst/>
            <a:rect l="l" t="t" r="r" b="b"/>
            <a:pathLst>
              <a:path w="33020" h="76200">
                <a:moveTo>
                  <a:pt x="0" y="76200"/>
                </a:moveTo>
                <a:lnTo>
                  <a:pt x="0" y="0"/>
                </a:lnTo>
                <a:lnTo>
                  <a:pt x="33020" y="0"/>
                </a:lnTo>
                <a:lnTo>
                  <a:pt x="33020" y="76200"/>
                </a:lnTo>
                <a:lnTo>
                  <a:pt x="0" y="76200"/>
                </a:lnTo>
                <a:close/>
              </a:path>
            </a:pathLst>
          </a:custGeom>
          <a:solidFill>
            <a:srgbClr val="00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412750" y="6628130"/>
            <a:ext cx="0" cy="78740"/>
          </a:xfrm>
          <a:custGeom>
            <a:avLst/>
            <a:gdLst/>
            <a:ahLst/>
            <a:cxnLst/>
            <a:rect l="l" t="t" r="r" b="b"/>
            <a:pathLst>
              <a:path h="78740">
                <a:moveTo>
                  <a:pt x="0" y="78740"/>
                </a:moveTo>
                <a:lnTo>
                  <a:pt x="0" y="0"/>
                </a:lnTo>
                <a:lnTo>
                  <a:pt x="0" y="7874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41275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44576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4787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5118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54483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57911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6121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6451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6781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71246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7454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7785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81153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84581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8788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91186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9448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97916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10121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104521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107950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111251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11455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117856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12115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124586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12788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131191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13462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137921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14122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144526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14782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151256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15455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157861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16129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16459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16789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171196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174625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17792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18122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184531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18796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19126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19456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197866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201295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20459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E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20789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211201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21463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21793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22123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9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22466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8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22796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23126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23456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237871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24130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3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24460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24790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1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25133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25463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25793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26123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264541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26797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27127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A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27457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9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27800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28130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28460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28790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291337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29464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29794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301243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1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30467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B0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30797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F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31127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E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314578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D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318007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C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32131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30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32461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A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32791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33134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33464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33794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34137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34467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34798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35128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35458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35801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A0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36131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36461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36804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37134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C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37465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37795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A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38125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38468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38798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7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39128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39471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5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39801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40132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40462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408050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411352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41465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F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41795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42138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42468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42799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43129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434720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9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43802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44132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7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44462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6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44805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45135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4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45466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45796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46139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1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46469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46799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47129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47472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47802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48133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B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48463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48806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49136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8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49466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49796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50139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5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50469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50800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51130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2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51473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1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51803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52133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524637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E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528065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D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53136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53467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53797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A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54140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9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54470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54800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7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551434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55473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55803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4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56134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3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56464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2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56807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57137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6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57467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57810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E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58140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58470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C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58801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B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591312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A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59474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59804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60134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7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60477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60807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61137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61468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618109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62141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624712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62801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631444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63474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638047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C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641350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644779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60" h="78740">
                <a:moveTo>
                  <a:pt x="0" y="78740"/>
                </a:moveTo>
                <a:lnTo>
                  <a:pt x="0" y="0"/>
                </a:lnTo>
                <a:lnTo>
                  <a:pt x="35560" y="0"/>
                </a:lnTo>
                <a:lnTo>
                  <a:pt x="3556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A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64808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9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651383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65468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658114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66141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66471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66814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67144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67475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1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678053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68135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684784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68808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69138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C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69481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69811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70142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704723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708025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7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711454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6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71475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71805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4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72148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72478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72809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1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731393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30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734821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73812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74142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D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74472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74815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B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75145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A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75476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758063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761491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76479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76809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77139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77482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3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77812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2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78143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1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784860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788161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79146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E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79476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D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79806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C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80149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80479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A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80810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9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811530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814831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7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81813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82143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5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824738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4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82816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3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83146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83477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1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2" name="object 1472"/>
          <p:cNvSpPr/>
          <p:nvPr/>
        </p:nvSpPr>
        <p:spPr>
          <a:xfrm>
            <a:off x="838200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10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3" name="object 1473"/>
          <p:cNvSpPr/>
          <p:nvPr/>
        </p:nvSpPr>
        <p:spPr>
          <a:xfrm>
            <a:off x="841501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4" name="object 1474"/>
          <p:cNvSpPr/>
          <p:nvPr/>
        </p:nvSpPr>
        <p:spPr>
          <a:xfrm>
            <a:off x="84480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E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5" name="object 1475"/>
          <p:cNvSpPr/>
          <p:nvPr/>
        </p:nvSpPr>
        <p:spPr>
          <a:xfrm>
            <a:off x="84810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6" name="object 1476"/>
          <p:cNvSpPr/>
          <p:nvPr/>
        </p:nvSpPr>
        <p:spPr>
          <a:xfrm>
            <a:off x="851535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C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7" name="object 1477"/>
          <p:cNvSpPr/>
          <p:nvPr/>
        </p:nvSpPr>
        <p:spPr>
          <a:xfrm>
            <a:off x="8548369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B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8" name="object 1478"/>
          <p:cNvSpPr/>
          <p:nvPr/>
        </p:nvSpPr>
        <p:spPr>
          <a:xfrm>
            <a:off x="85813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9" name="object 1479"/>
          <p:cNvSpPr/>
          <p:nvPr/>
        </p:nvSpPr>
        <p:spPr>
          <a:xfrm>
            <a:off x="861440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9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0" name="object 1480"/>
          <p:cNvSpPr/>
          <p:nvPr/>
        </p:nvSpPr>
        <p:spPr>
          <a:xfrm>
            <a:off x="864870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8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1" name="object 1481"/>
          <p:cNvSpPr/>
          <p:nvPr/>
        </p:nvSpPr>
        <p:spPr>
          <a:xfrm>
            <a:off x="868171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7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2" name="object 1482"/>
          <p:cNvSpPr/>
          <p:nvPr/>
        </p:nvSpPr>
        <p:spPr>
          <a:xfrm>
            <a:off x="871474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6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3" name="object 1483"/>
          <p:cNvSpPr/>
          <p:nvPr/>
        </p:nvSpPr>
        <p:spPr>
          <a:xfrm>
            <a:off x="874775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30" y="0"/>
                </a:lnTo>
                <a:lnTo>
                  <a:pt x="36830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5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4" name="object 1484"/>
          <p:cNvSpPr/>
          <p:nvPr/>
        </p:nvSpPr>
        <p:spPr>
          <a:xfrm>
            <a:off x="8782050" y="6628130"/>
            <a:ext cx="35560" cy="78740"/>
          </a:xfrm>
          <a:custGeom>
            <a:avLst/>
            <a:gdLst/>
            <a:ahLst/>
            <a:cxnLst/>
            <a:rect l="l" t="t" r="r" b="b"/>
            <a:pathLst>
              <a:path w="35559" h="78740">
                <a:moveTo>
                  <a:pt x="0" y="78740"/>
                </a:moveTo>
                <a:lnTo>
                  <a:pt x="0" y="0"/>
                </a:lnTo>
                <a:lnTo>
                  <a:pt x="35559" y="0"/>
                </a:lnTo>
                <a:lnTo>
                  <a:pt x="3555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4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5" name="object 1485"/>
          <p:cNvSpPr/>
          <p:nvPr/>
        </p:nvSpPr>
        <p:spPr>
          <a:xfrm>
            <a:off x="8815069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3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6" name="object 1486"/>
          <p:cNvSpPr/>
          <p:nvPr/>
        </p:nvSpPr>
        <p:spPr>
          <a:xfrm>
            <a:off x="8848090" y="6628130"/>
            <a:ext cx="36830" cy="78740"/>
          </a:xfrm>
          <a:custGeom>
            <a:avLst/>
            <a:gdLst/>
            <a:ahLst/>
            <a:cxnLst/>
            <a:rect l="l" t="t" r="r" b="b"/>
            <a:pathLst>
              <a:path w="36829" h="78740">
                <a:moveTo>
                  <a:pt x="0" y="78740"/>
                </a:moveTo>
                <a:lnTo>
                  <a:pt x="0" y="0"/>
                </a:lnTo>
                <a:lnTo>
                  <a:pt x="36829" y="0"/>
                </a:lnTo>
                <a:lnTo>
                  <a:pt x="36829" y="78740"/>
                </a:lnTo>
                <a:lnTo>
                  <a:pt x="0" y="78740"/>
                </a:lnTo>
                <a:close/>
              </a:path>
            </a:pathLst>
          </a:custGeom>
          <a:solidFill>
            <a:srgbClr val="0002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7" name="object 1487"/>
          <p:cNvSpPr/>
          <p:nvPr/>
        </p:nvSpPr>
        <p:spPr>
          <a:xfrm>
            <a:off x="8881109" y="6629400"/>
            <a:ext cx="31750" cy="76200"/>
          </a:xfrm>
          <a:custGeom>
            <a:avLst/>
            <a:gdLst/>
            <a:ahLst/>
            <a:cxnLst/>
            <a:rect l="l" t="t" r="r" b="b"/>
            <a:pathLst>
              <a:path w="31750" h="76200">
                <a:moveTo>
                  <a:pt x="0" y="0"/>
                </a:moveTo>
                <a:lnTo>
                  <a:pt x="31750" y="0"/>
                </a:lnTo>
                <a:lnTo>
                  <a:pt x="31750" y="76200"/>
                </a:lnTo>
                <a:lnTo>
                  <a:pt x="0" y="76200"/>
                </a:lnTo>
                <a:lnTo>
                  <a:pt x="0" y="0"/>
                </a:lnTo>
                <a:close/>
              </a:path>
            </a:pathLst>
          </a:custGeom>
          <a:solidFill>
            <a:srgbClr val="00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8" name="object 1488"/>
          <p:cNvSpPr/>
          <p:nvPr/>
        </p:nvSpPr>
        <p:spPr>
          <a:xfrm>
            <a:off x="295909" y="278129"/>
            <a:ext cx="0" cy="6096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60960"/>
                </a:moveTo>
                <a:lnTo>
                  <a:pt x="0" y="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9" name="object 1489"/>
          <p:cNvSpPr/>
          <p:nvPr/>
        </p:nvSpPr>
        <p:spPr>
          <a:xfrm>
            <a:off x="2959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0" name="object 1490"/>
          <p:cNvSpPr/>
          <p:nvPr/>
        </p:nvSpPr>
        <p:spPr>
          <a:xfrm>
            <a:off x="3289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1" name="object 1491"/>
          <p:cNvSpPr/>
          <p:nvPr/>
        </p:nvSpPr>
        <p:spPr>
          <a:xfrm>
            <a:off x="3632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2" name="object 1492"/>
          <p:cNvSpPr/>
          <p:nvPr/>
        </p:nvSpPr>
        <p:spPr>
          <a:xfrm>
            <a:off x="3962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3" name="object 1493"/>
          <p:cNvSpPr/>
          <p:nvPr/>
        </p:nvSpPr>
        <p:spPr>
          <a:xfrm>
            <a:off x="4292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2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4" name="object 1494"/>
          <p:cNvSpPr/>
          <p:nvPr/>
        </p:nvSpPr>
        <p:spPr>
          <a:xfrm>
            <a:off x="4635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3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5" name="object 1495"/>
          <p:cNvSpPr/>
          <p:nvPr/>
        </p:nvSpPr>
        <p:spPr>
          <a:xfrm>
            <a:off x="4965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4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6" name="object 1496"/>
          <p:cNvSpPr/>
          <p:nvPr/>
        </p:nvSpPr>
        <p:spPr>
          <a:xfrm>
            <a:off x="53085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5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7" name="object 1497"/>
          <p:cNvSpPr/>
          <p:nvPr/>
        </p:nvSpPr>
        <p:spPr>
          <a:xfrm>
            <a:off x="5638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6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8" name="object 1498"/>
          <p:cNvSpPr/>
          <p:nvPr/>
        </p:nvSpPr>
        <p:spPr>
          <a:xfrm>
            <a:off x="5969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7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9" name="object 1499"/>
          <p:cNvSpPr/>
          <p:nvPr/>
        </p:nvSpPr>
        <p:spPr>
          <a:xfrm>
            <a:off x="6299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8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0" name="object 1500"/>
          <p:cNvSpPr/>
          <p:nvPr/>
        </p:nvSpPr>
        <p:spPr>
          <a:xfrm>
            <a:off x="6642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9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1" name="object 1501"/>
          <p:cNvSpPr/>
          <p:nvPr/>
        </p:nvSpPr>
        <p:spPr>
          <a:xfrm>
            <a:off x="6972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2" name="object 1502"/>
          <p:cNvSpPr/>
          <p:nvPr/>
        </p:nvSpPr>
        <p:spPr>
          <a:xfrm>
            <a:off x="7302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B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3" name="object 1503"/>
          <p:cNvSpPr/>
          <p:nvPr/>
        </p:nvSpPr>
        <p:spPr>
          <a:xfrm>
            <a:off x="7645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C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4" name="object 1504"/>
          <p:cNvSpPr/>
          <p:nvPr/>
        </p:nvSpPr>
        <p:spPr>
          <a:xfrm>
            <a:off x="7975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5" name="object 1505"/>
          <p:cNvSpPr/>
          <p:nvPr/>
        </p:nvSpPr>
        <p:spPr>
          <a:xfrm>
            <a:off x="83185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E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6" name="object 1506"/>
          <p:cNvSpPr/>
          <p:nvPr/>
        </p:nvSpPr>
        <p:spPr>
          <a:xfrm>
            <a:off x="8648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7" name="object 1507"/>
          <p:cNvSpPr/>
          <p:nvPr/>
        </p:nvSpPr>
        <p:spPr>
          <a:xfrm>
            <a:off x="89788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0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8" name="object 1508"/>
          <p:cNvSpPr/>
          <p:nvPr/>
        </p:nvSpPr>
        <p:spPr>
          <a:xfrm>
            <a:off x="93091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1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9" name="object 1509"/>
          <p:cNvSpPr/>
          <p:nvPr/>
        </p:nvSpPr>
        <p:spPr>
          <a:xfrm>
            <a:off x="9652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0" name="object 1510"/>
          <p:cNvSpPr/>
          <p:nvPr/>
        </p:nvSpPr>
        <p:spPr>
          <a:xfrm>
            <a:off x="9982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3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1" name="object 1511"/>
          <p:cNvSpPr/>
          <p:nvPr/>
        </p:nvSpPr>
        <p:spPr>
          <a:xfrm>
            <a:off x="103123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4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2" name="object 1512"/>
          <p:cNvSpPr/>
          <p:nvPr/>
        </p:nvSpPr>
        <p:spPr>
          <a:xfrm>
            <a:off x="10655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5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3" name="object 1513"/>
          <p:cNvSpPr/>
          <p:nvPr/>
        </p:nvSpPr>
        <p:spPr>
          <a:xfrm>
            <a:off x="10985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4" name="object 1514"/>
          <p:cNvSpPr/>
          <p:nvPr/>
        </p:nvSpPr>
        <p:spPr>
          <a:xfrm>
            <a:off x="11315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7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5" name="object 1515"/>
          <p:cNvSpPr/>
          <p:nvPr/>
        </p:nvSpPr>
        <p:spPr>
          <a:xfrm>
            <a:off x="116586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6" name="object 1516"/>
          <p:cNvSpPr/>
          <p:nvPr/>
        </p:nvSpPr>
        <p:spPr>
          <a:xfrm>
            <a:off x="11988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9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7" name="object 1517"/>
          <p:cNvSpPr/>
          <p:nvPr/>
        </p:nvSpPr>
        <p:spPr>
          <a:xfrm>
            <a:off x="12319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A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8" name="object 1518"/>
          <p:cNvSpPr/>
          <p:nvPr/>
        </p:nvSpPr>
        <p:spPr>
          <a:xfrm>
            <a:off x="126618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9" name="object 1519"/>
          <p:cNvSpPr/>
          <p:nvPr/>
        </p:nvSpPr>
        <p:spPr>
          <a:xfrm>
            <a:off x="129921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C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0" name="object 1520"/>
          <p:cNvSpPr/>
          <p:nvPr/>
        </p:nvSpPr>
        <p:spPr>
          <a:xfrm>
            <a:off x="13322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D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1" name="object 1521"/>
          <p:cNvSpPr/>
          <p:nvPr/>
        </p:nvSpPr>
        <p:spPr>
          <a:xfrm>
            <a:off x="13665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E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2" name="object 1522"/>
          <p:cNvSpPr/>
          <p:nvPr/>
        </p:nvSpPr>
        <p:spPr>
          <a:xfrm>
            <a:off x="139953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3" name="object 1523"/>
          <p:cNvSpPr/>
          <p:nvPr/>
        </p:nvSpPr>
        <p:spPr>
          <a:xfrm>
            <a:off x="143256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4" name="object 1524"/>
          <p:cNvSpPr/>
          <p:nvPr/>
        </p:nvSpPr>
        <p:spPr>
          <a:xfrm>
            <a:off x="146685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1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5" name="object 1525"/>
          <p:cNvSpPr/>
          <p:nvPr/>
        </p:nvSpPr>
        <p:spPr>
          <a:xfrm>
            <a:off x="14998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2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6" name="object 1526"/>
          <p:cNvSpPr/>
          <p:nvPr/>
        </p:nvSpPr>
        <p:spPr>
          <a:xfrm>
            <a:off x="153288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3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7" name="object 1527"/>
          <p:cNvSpPr/>
          <p:nvPr/>
        </p:nvSpPr>
        <p:spPr>
          <a:xfrm>
            <a:off x="15671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8" name="object 1528"/>
          <p:cNvSpPr/>
          <p:nvPr/>
        </p:nvSpPr>
        <p:spPr>
          <a:xfrm>
            <a:off x="16002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9" name="object 1529"/>
          <p:cNvSpPr/>
          <p:nvPr/>
        </p:nvSpPr>
        <p:spPr>
          <a:xfrm>
            <a:off x="16332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0" name="object 1530"/>
          <p:cNvSpPr/>
          <p:nvPr/>
        </p:nvSpPr>
        <p:spPr>
          <a:xfrm>
            <a:off x="166751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1" name="object 1531"/>
          <p:cNvSpPr/>
          <p:nvPr/>
        </p:nvSpPr>
        <p:spPr>
          <a:xfrm>
            <a:off x="17005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2" name="object 1532"/>
          <p:cNvSpPr/>
          <p:nvPr/>
        </p:nvSpPr>
        <p:spPr>
          <a:xfrm>
            <a:off x="17335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3" name="object 1533"/>
          <p:cNvSpPr/>
          <p:nvPr/>
        </p:nvSpPr>
        <p:spPr>
          <a:xfrm>
            <a:off x="176783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A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4" name="object 1534"/>
          <p:cNvSpPr/>
          <p:nvPr/>
        </p:nvSpPr>
        <p:spPr>
          <a:xfrm>
            <a:off x="180086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B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5" name="object 1535"/>
          <p:cNvSpPr/>
          <p:nvPr/>
        </p:nvSpPr>
        <p:spPr>
          <a:xfrm>
            <a:off x="18338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6" name="object 1536"/>
          <p:cNvSpPr/>
          <p:nvPr/>
        </p:nvSpPr>
        <p:spPr>
          <a:xfrm>
            <a:off x="18681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D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7" name="object 1537"/>
          <p:cNvSpPr/>
          <p:nvPr/>
        </p:nvSpPr>
        <p:spPr>
          <a:xfrm>
            <a:off x="190118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8" name="object 1538"/>
          <p:cNvSpPr/>
          <p:nvPr/>
        </p:nvSpPr>
        <p:spPr>
          <a:xfrm>
            <a:off x="193421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9" name="object 1539"/>
          <p:cNvSpPr/>
          <p:nvPr/>
        </p:nvSpPr>
        <p:spPr>
          <a:xfrm>
            <a:off x="19685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0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0" name="object 1540"/>
          <p:cNvSpPr/>
          <p:nvPr/>
        </p:nvSpPr>
        <p:spPr>
          <a:xfrm>
            <a:off x="20015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1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1" name="object 1541"/>
          <p:cNvSpPr/>
          <p:nvPr/>
        </p:nvSpPr>
        <p:spPr>
          <a:xfrm>
            <a:off x="203453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2" name="object 1542"/>
          <p:cNvSpPr/>
          <p:nvPr/>
        </p:nvSpPr>
        <p:spPr>
          <a:xfrm>
            <a:off x="206882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3" name="object 1543"/>
          <p:cNvSpPr/>
          <p:nvPr/>
        </p:nvSpPr>
        <p:spPr>
          <a:xfrm>
            <a:off x="21018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4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4" name="object 1544"/>
          <p:cNvSpPr/>
          <p:nvPr/>
        </p:nvSpPr>
        <p:spPr>
          <a:xfrm>
            <a:off x="21348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5" name="object 1545"/>
          <p:cNvSpPr/>
          <p:nvPr/>
        </p:nvSpPr>
        <p:spPr>
          <a:xfrm>
            <a:off x="216916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6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6" name="object 1546"/>
          <p:cNvSpPr/>
          <p:nvPr/>
        </p:nvSpPr>
        <p:spPr>
          <a:xfrm>
            <a:off x="22021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7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7" name="object 1547"/>
          <p:cNvSpPr/>
          <p:nvPr/>
        </p:nvSpPr>
        <p:spPr>
          <a:xfrm>
            <a:off x="22352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8" name="object 1548"/>
          <p:cNvSpPr/>
          <p:nvPr/>
        </p:nvSpPr>
        <p:spPr>
          <a:xfrm>
            <a:off x="226948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9" name="object 1549"/>
          <p:cNvSpPr/>
          <p:nvPr/>
        </p:nvSpPr>
        <p:spPr>
          <a:xfrm>
            <a:off x="230251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0" name="object 1550"/>
          <p:cNvSpPr/>
          <p:nvPr/>
        </p:nvSpPr>
        <p:spPr>
          <a:xfrm>
            <a:off x="23355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1" name="object 1551"/>
          <p:cNvSpPr/>
          <p:nvPr/>
        </p:nvSpPr>
        <p:spPr>
          <a:xfrm>
            <a:off x="23685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C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2" name="object 1552"/>
          <p:cNvSpPr/>
          <p:nvPr/>
        </p:nvSpPr>
        <p:spPr>
          <a:xfrm>
            <a:off x="240283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3" name="object 1553"/>
          <p:cNvSpPr/>
          <p:nvPr/>
        </p:nvSpPr>
        <p:spPr>
          <a:xfrm>
            <a:off x="243586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4" name="object 1554"/>
          <p:cNvSpPr/>
          <p:nvPr/>
        </p:nvSpPr>
        <p:spPr>
          <a:xfrm>
            <a:off x="247015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5" name="object 1555"/>
          <p:cNvSpPr/>
          <p:nvPr/>
        </p:nvSpPr>
        <p:spPr>
          <a:xfrm>
            <a:off x="25031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6" name="object 1556"/>
          <p:cNvSpPr/>
          <p:nvPr/>
        </p:nvSpPr>
        <p:spPr>
          <a:xfrm>
            <a:off x="253618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1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7" name="object 1557"/>
          <p:cNvSpPr/>
          <p:nvPr/>
        </p:nvSpPr>
        <p:spPr>
          <a:xfrm>
            <a:off x="257047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8" name="object 1558"/>
          <p:cNvSpPr/>
          <p:nvPr/>
        </p:nvSpPr>
        <p:spPr>
          <a:xfrm>
            <a:off x="26035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9" name="object 1559"/>
          <p:cNvSpPr/>
          <p:nvPr/>
        </p:nvSpPr>
        <p:spPr>
          <a:xfrm>
            <a:off x="26365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0" name="object 1560"/>
          <p:cNvSpPr/>
          <p:nvPr/>
        </p:nvSpPr>
        <p:spPr>
          <a:xfrm>
            <a:off x="266953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1" name="object 1561"/>
          <p:cNvSpPr/>
          <p:nvPr/>
        </p:nvSpPr>
        <p:spPr>
          <a:xfrm>
            <a:off x="27038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2" name="object 1562"/>
          <p:cNvSpPr/>
          <p:nvPr/>
        </p:nvSpPr>
        <p:spPr>
          <a:xfrm>
            <a:off x="27368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3" name="object 1563"/>
          <p:cNvSpPr/>
          <p:nvPr/>
        </p:nvSpPr>
        <p:spPr>
          <a:xfrm>
            <a:off x="277113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4" name="object 1564"/>
          <p:cNvSpPr/>
          <p:nvPr/>
        </p:nvSpPr>
        <p:spPr>
          <a:xfrm>
            <a:off x="280416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9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5" name="object 1565"/>
          <p:cNvSpPr/>
          <p:nvPr/>
        </p:nvSpPr>
        <p:spPr>
          <a:xfrm>
            <a:off x="28371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A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6" name="object 1566"/>
          <p:cNvSpPr/>
          <p:nvPr/>
        </p:nvSpPr>
        <p:spPr>
          <a:xfrm>
            <a:off x="28702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7" name="object 1567"/>
          <p:cNvSpPr/>
          <p:nvPr/>
        </p:nvSpPr>
        <p:spPr>
          <a:xfrm>
            <a:off x="290448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C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8" name="object 1568"/>
          <p:cNvSpPr/>
          <p:nvPr/>
        </p:nvSpPr>
        <p:spPr>
          <a:xfrm>
            <a:off x="293751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9" name="object 1569"/>
          <p:cNvSpPr/>
          <p:nvPr/>
        </p:nvSpPr>
        <p:spPr>
          <a:xfrm>
            <a:off x="29705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0" name="object 1570"/>
          <p:cNvSpPr/>
          <p:nvPr/>
        </p:nvSpPr>
        <p:spPr>
          <a:xfrm>
            <a:off x="30048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1" name="object 1571"/>
          <p:cNvSpPr/>
          <p:nvPr/>
        </p:nvSpPr>
        <p:spPr>
          <a:xfrm>
            <a:off x="303783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2" name="object 1572"/>
          <p:cNvSpPr/>
          <p:nvPr/>
        </p:nvSpPr>
        <p:spPr>
          <a:xfrm>
            <a:off x="307212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3" name="object 1573"/>
          <p:cNvSpPr/>
          <p:nvPr/>
        </p:nvSpPr>
        <p:spPr>
          <a:xfrm>
            <a:off x="31051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4" name="object 1574"/>
          <p:cNvSpPr/>
          <p:nvPr/>
        </p:nvSpPr>
        <p:spPr>
          <a:xfrm>
            <a:off x="31381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5" name="object 1575"/>
          <p:cNvSpPr/>
          <p:nvPr/>
        </p:nvSpPr>
        <p:spPr>
          <a:xfrm>
            <a:off x="317118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6" name="object 1576"/>
          <p:cNvSpPr/>
          <p:nvPr/>
        </p:nvSpPr>
        <p:spPr>
          <a:xfrm>
            <a:off x="32054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7" name="object 1577"/>
          <p:cNvSpPr/>
          <p:nvPr/>
        </p:nvSpPr>
        <p:spPr>
          <a:xfrm>
            <a:off x="32385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8" name="object 1578"/>
          <p:cNvSpPr/>
          <p:nvPr/>
        </p:nvSpPr>
        <p:spPr>
          <a:xfrm>
            <a:off x="32715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7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9" name="object 1579"/>
          <p:cNvSpPr/>
          <p:nvPr/>
        </p:nvSpPr>
        <p:spPr>
          <a:xfrm>
            <a:off x="33058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0" name="object 1580"/>
          <p:cNvSpPr/>
          <p:nvPr/>
        </p:nvSpPr>
        <p:spPr>
          <a:xfrm>
            <a:off x="33388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1" name="object 1581"/>
          <p:cNvSpPr/>
          <p:nvPr/>
        </p:nvSpPr>
        <p:spPr>
          <a:xfrm>
            <a:off x="33718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A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2" name="object 1582"/>
          <p:cNvSpPr/>
          <p:nvPr/>
        </p:nvSpPr>
        <p:spPr>
          <a:xfrm>
            <a:off x="340614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B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3" name="object 1583"/>
          <p:cNvSpPr/>
          <p:nvPr/>
        </p:nvSpPr>
        <p:spPr>
          <a:xfrm>
            <a:off x="34391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C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4" name="object 1584"/>
          <p:cNvSpPr/>
          <p:nvPr/>
        </p:nvSpPr>
        <p:spPr>
          <a:xfrm>
            <a:off x="34721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5" name="object 1585"/>
          <p:cNvSpPr/>
          <p:nvPr/>
        </p:nvSpPr>
        <p:spPr>
          <a:xfrm>
            <a:off x="35064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E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6" name="object 1586"/>
          <p:cNvSpPr/>
          <p:nvPr/>
        </p:nvSpPr>
        <p:spPr>
          <a:xfrm>
            <a:off x="35394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7" name="object 1587"/>
          <p:cNvSpPr/>
          <p:nvPr/>
        </p:nvSpPr>
        <p:spPr>
          <a:xfrm>
            <a:off x="35725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8" name="object 1588"/>
          <p:cNvSpPr/>
          <p:nvPr/>
        </p:nvSpPr>
        <p:spPr>
          <a:xfrm>
            <a:off x="36068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9" name="object 1589"/>
          <p:cNvSpPr/>
          <p:nvPr/>
        </p:nvSpPr>
        <p:spPr>
          <a:xfrm>
            <a:off x="36398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2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0" name="object 1590"/>
          <p:cNvSpPr/>
          <p:nvPr/>
        </p:nvSpPr>
        <p:spPr>
          <a:xfrm>
            <a:off x="36728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3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1" name="object 1591"/>
          <p:cNvSpPr/>
          <p:nvPr/>
        </p:nvSpPr>
        <p:spPr>
          <a:xfrm>
            <a:off x="370712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4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2" name="object 1592"/>
          <p:cNvSpPr/>
          <p:nvPr/>
        </p:nvSpPr>
        <p:spPr>
          <a:xfrm>
            <a:off x="37401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3" name="object 1593"/>
          <p:cNvSpPr/>
          <p:nvPr/>
        </p:nvSpPr>
        <p:spPr>
          <a:xfrm>
            <a:off x="37731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4" name="object 1594"/>
          <p:cNvSpPr/>
          <p:nvPr/>
        </p:nvSpPr>
        <p:spPr>
          <a:xfrm>
            <a:off x="38074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7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5" name="object 1595"/>
          <p:cNvSpPr/>
          <p:nvPr/>
        </p:nvSpPr>
        <p:spPr>
          <a:xfrm>
            <a:off x="38404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6" name="object 1596"/>
          <p:cNvSpPr/>
          <p:nvPr/>
        </p:nvSpPr>
        <p:spPr>
          <a:xfrm>
            <a:off x="38735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9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7" name="object 1597"/>
          <p:cNvSpPr/>
          <p:nvPr/>
        </p:nvSpPr>
        <p:spPr>
          <a:xfrm>
            <a:off x="39077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A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8" name="object 1598"/>
          <p:cNvSpPr/>
          <p:nvPr/>
        </p:nvSpPr>
        <p:spPr>
          <a:xfrm>
            <a:off x="39408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9" name="object 1599"/>
          <p:cNvSpPr/>
          <p:nvPr/>
        </p:nvSpPr>
        <p:spPr>
          <a:xfrm>
            <a:off x="39738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0" name="object 1600"/>
          <p:cNvSpPr/>
          <p:nvPr/>
        </p:nvSpPr>
        <p:spPr>
          <a:xfrm>
            <a:off x="400812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D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1" name="object 1601"/>
          <p:cNvSpPr/>
          <p:nvPr/>
        </p:nvSpPr>
        <p:spPr>
          <a:xfrm>
            <a:off x="40411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E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2" name="object 1602"/>
          <p:cNvSpPr/>
          <p:nvPr/>
        </p:nvSpPr>
        <p:spPr>
          <a:xfrm>
            <a:off x="40741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3" name="object 1603"/>
          <p:cNvSpPr/>
          <p:nvPr/>
        </p:nvSpPr>
        <p:spPr>
          <a:xfrm>
            <a:off x="41084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4" name="object 1604"/>
          <p:cNvSpPr/>
          <p:nvPr/>
        </p:nvSpPr>
        <p:spPr>
          <a:xfrm>
            <a:off x="41414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1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5" name="object 1605"/>
          <p:cNvSpPr/>
          <p:nvPr/>
        </p:nvSpPr>
        <p:spPr>
          <a:xfrm>
            <a:off x="41744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2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6" name="object 1606"/>
          <p:cNvSpPr/>
          <p:nvPr/>
        </p:nvSpPr>
        <p:spPr>
          <a:xfrm>
            <a:off x="42087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7" name="object 1607"/>
          <p:cNvSpPr/>
          <p:nvPr/>
        </p:nvSpPr>
        <p:spPr>
          <a:xfrm>
            <a:off x="42418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8" name="object 1608"/>
          <p:cNvSpPr/>
          <p:nvPr/>
        </p:nvSpPr>
        <p:spPr>
          <a:xfrm>
            <a:off x="42748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5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9" name="object 1609"/>
          <p:cNvSpPr/>
          <p:nvPr/>
        </p:nvSpPr>
        <p:spPr>
          <a:xfrm>
            <a:off x="43078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0" name="object 1610"/>
          <p:cNvSpPr/>
          <p:nvPr/>
        </p:nvSpPr>
        <p:spPr>
          <a:xfrm>
            <a:off x="434212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1" name="object 1611"/>
          <p:cNvSpPr/>
          <p:nvPr/>
        </p:nvSpPr>
        <p:spPr>
          <a:xfrm>
            <a:off x="43751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8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2" name="object 1612"/>
          <p:cNvSpPr/>
          <p:nvPr/>
        </p:nvSpPr>
        <p:spPr>
          <a:xfrm>
            <a:off x="44081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3" name="object 1613"/>
          <p:cNvSpPr/>
          <p:nvPr/>
        </p:nvSpPr>
        <p:spPr>
          <a:xfrm>
            <a:off x="44424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4" name="object 1614"/>
          <p:cNvSpPr/>
          <p:nvPr/>
        </p:nvSpPr>
        <p:spPr>
          <a:xfrm>
            <a:off x="44754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B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5" name="object 1615"/>
          <p:cNvSpPr/>
          <p:nvPr/>
        </p:nvSpPr>
        <p:spPr>
          <a:xfrm>
            <a:off x="45085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6" name="object 1616"/>
          <p:cNvSpPr/>
          <p:nvPr/>
        </p:nvSpPr>
        <p:spPr>
          <a:xfrm>
            <a:off x="454279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7" name="object 1617"/>
          <p:cNvSpPr/>
          <p:nvPr/>
        </p:nvSpPr>
        <p:spPr>
          <a:xfrm>
            <a:off x="45758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8" name="object 1618"/>
          <p:cNvSpPr/>
          <p:nvPr/>
        </p:nvSpPr>
        <p:spPr>
          <a:xfrm>
            <a:off x="46088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9" name="object 1619"/>
          <p:cNvSpPr/>
          <p:nvPr/>
        </p:nvSpPr>
        <p:spPr>
          <a:xfrm>
            <a:off x="464312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0" name="object 1620"/>
          <p:cNvSpPr/>
          <p:nvPr/>
        </p:nvSpPr>
        <p:spPr>
          <a:xfrm>
            <a:off x="46761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1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1" name="object 1621"/>
          <p:cNvSpPr/>
          <p:nvPr/>
        </p:nvSpPr>
        <p:spPr>
          <a:xfrm>
            <a:off x="47091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2" name="object 1622"/>
          <p:cNvSpPr/>
          <p:nvPr/>
        </p:nvSpPr>
        <p:spPr>
          <a:xfrm>
            <a:off x="47434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3" name="object 1623"/>
          <p:cNvSpPr/>
          <p:nvPr/>
        </p:nvSpPr>
        <p:spPr>
          <a:xfrm>
            <a:off x="47764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4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4" name="object 1624"/>
          <p:cNvSpPr/>
          <p:nvPr/>
        </p:nvSpPr>
        <p:spPr>
          <a:xfrm>
            <a:off x="48094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5" name="object 1625"/>
          <p:cNvSpPr/>
          <p:nvPr/>
        </p:nvSpPr>
        <p:spPr>
          <a:xfrm>
            <a:off x="484377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6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6" name="object 1626"/>
          <p:cNvSpPr/>
          <p:nvPr/>
        </p:nvSpPr>
        <p:spPr>
          <a:xfrm>
            <a:off x="48768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7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7" name="object 1627"/>
          <p:cNvSpPr/>
          <p:nvPr/>
        </p:nvSpPr>
        <p:spPr>
          <a:xfrm>
            <a:off x="49098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8" name="object 1628"/>
          <p:cNvSpPr/>
          <p:nvPr/>
        </p:nvSpPr>
        <p:spPr>
          <a:xfrm>
            <a:off x="494410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9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9" name="object 1629"/>
          <p:cNvSpPr/>
          <p:nvPr/>
        </p:nvSpPr>
        <p:spPr>
          <a:xfrm>
            <a:off x="49771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0" name="object 1630"/>
          <p:cNvSpPr/>
          <p:nvPr/>
        </p:nvSpPr>
        <p:spPr>
          <a:xfrm>
            <a:off x="50101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1" name="object 1631"/>
          <p:cNvSpPr/>
          <p:nvPr/>
        </p:nvSpPr>
        <p:spPr>
          <a:xfrm>
            <a:off x="50444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2" name="object 1632"/>
          <p:cNvSpPr/>
          <p:nvPr/>
        </p:nvSpPr>
        <p:spPr>
          <a:xfrm>
            <a:off x="50774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3" name="object 1633"/>
          <p:cNvSpPr/>
          <p:nvPr/>
        </p:nvSpPr>
        <p:spPr>
          <a:xfrm>
            <a:off x="51104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4" name="object 1634"/>
          <p:cNvSpPr/>
          <p:nvPr/>
        </p:nvSpPr>
        <p:spPr>
          <a:xfrm>
            <a:off x="51435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F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5" name="object 1635"/>
          <p:cNvSpPr/>
          <p:nvPr/>
        </p:nvSpPr>
        <p:spPr>
          <a:xfrm>
            <a:off x="51777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6" name="object 1636"/>
          <p:cNvSpPr/>
          <p:nvPr/>
        </p:nvSpPr>
        <p:spPr>
          <a:xfrm>
            <a:off x="52108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7" name="object 1637"/>
          <p:cNvSpPr/>
          <p:nvPr/>
        </p:nvSpPr>
        <p:spPr>
          <a:xfrm>
            <a:off x="524510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8" name="object 1638"/>
          <p:cNvSpPr/>
          <p:nvPr/>
        </p:nvSpPr>
        <p:spPr>
          <a:xfrm>
            <a:off x="52781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9" name="object 1639"/>
          <p:cNvSpPr/>
          <p:nvPr/>
        </p:nvSpPr>
        <p:spPr>
          <a:xfrm>
            <a:off x="53111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0" name="object 1640"/>
          <p:cNvSpPr/>
          <p:nvPr/>
        </p:nvSpPr>
        <p:spPr>
          <a:xfrm>
            <a:off x="53454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5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1" name="object 1641"/>
          <p:cNvSpPr/>
          <p:nvPr/>
        </p:nvSpPr>
        <p:spPr>
          <a:xfrm>
            <a:off x="53784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2" name="object 1642"/>
          <p:cNvSpPr/>
          <p:nvPr/>
        </p:nvSpPr>
        <p:spPr>
          <a:xfrm>
            <a:off x="54114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7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3" name="object 1643"/>
          <p:cNvSpPr/>
          <p:nvPr/>
        </p:nvSpPr>
        <p:spPr>
          <a:xfrm>
            <a:off x="54444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4" name="object 1644"/>
          <p:cNvSpPr/>
          <p:nvPr/>
        </p:nvSpPr>
        <p:spPr>
          <a:xfrm>
            <a:off x="54787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5" name="object 1645"/>
          <p:cNvSpPr/>
          <p:nvPr/>
        </p:nvSpPr>
        <p:spPr>
          <a:xfrm>
            <a:off x="55118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A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6" name="object 1646"/>
          <p:cNvSpPr/>
          <p:nvPr/>
        </p:nvSpPr>
        <p:spPr>
          <a:xfrm>
            <a:off x="55448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7" name="object 1647"/>
          <p:cNvSpPr/>
          <p:nvPr/>
        </p:nvSpPr>
        <p:spPr>
          <a:xfrm>
            <a:off x="55791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C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8" name="object 1648"/>
          <p:cNvSpPr/>
          <p:nvPr/>
        </p:nvSpPr>
        <p:spPr>
          <a:xfrm>
            <a:off x="56121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9" name="object 1649"/>
          <p:cNvSpPr/>
          <p:nvPr/>
        </p:nvSpPr>
        <p:spPr>
          <a:xfrm>
            <a:off x="564642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0" name="object 1650"/>
          <p:cNvSpPr/>
          <p:nvPr/>
        </p:nvSpPr>
        <p:spPr>
          <a:xfrm>
            <a:off x="56794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1" name="object 1651"/>
          <p:cNvSpPr/>
          <p:nvPr/>
        </p:nvSpPr>
        <p:spPr>
          <a:xfrm>
            <a:off x="57124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0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2" name="object 1652"/>
          <p:cNvSpPr/>
          <p:nvPr/>
        </p:nvSpPr>
        <p:spPr>
          <a:xfrm>
            <a:off x="57454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3" name="object 1653"/>
          <p:cNvSpPr/>
          <p:nvPr/>
        </p:nvSpPr>
        <p:spPr>
          <a:xfrm>
            <a:off x="57797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4" name="object 1654"/>
          <p:cNvSpPr/>
          <p:nvPr/>
        </p:nvSpPr>
        <p:spPr>
          <a:xfrm>
            <a:off x="58127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5" name="object 1655"/>
          <p:cNvSpPr/>
          <p:nvPr/>
        </p:nvSpPr>
        <p:spPr>
          <a:xfrm>
            <a:off x="58458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6" name="object 1656"/>
          <p:cNvSpPr/>
          <p:nvPr/>
        </p:nvSpPr>
        <p:spPr>
          <a:xfrm>
            <a:off x="58801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7" name="object 1657"/>
          <p:cNvSpPr/>
          <p:nvPr/>
        </p:nvSpPr>
        <p:spPr>
          <a:xfrm>
            <a:off x="59131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8" name="object 1658"/>
          <p:cNvSpPr/>
          <p:nvPr/>
        </p:nvSpPr>
        <p:spPr>
          <a:xfrm>
            <a:off x="594740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9" name="object 1659"/>
          <p:cNvSpPr/>
          <p:nvPr/>
        </p:nvSpPr>
        <p:spPr>
          <a:xfrm>
            <a:off x="598042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0" name="object 1660"/>
          <p:cNvSpPr/>
          <p:nvPr/>
        </p:nvSpPr>
        <p:spPr>
          <a:xfrm>
            <a:off x="60134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1" name="object 1661"/>
          <p:cNvSpPr/>
          <p:nvPr/>
        </p:nvSpPr>
        <p:spPr>
          <a:xfrm>
            <a:off x="60464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A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2" name="object 1662"/>
          <p:cNvSpPr/>
          <p:nvPr/>
        </p:nvSpPr>
        <p:spPr>
          <a:xfrm>
            <a:off x="60807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3" name="object 1663"/>
          <p:cNvSpPr/>
          <p:nvPr/>
        </p:nvSpPr>
        <p:spPr>
          <a:xfrm>
            <a:off x="61137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C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4" name="object 1664"/>
          <p:cNvSpPr/>
          <p:nvPr/>
        </p:nvSpPr>
        <p:spPr>
          <a:xfrm>
            <a:off x="61468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D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5" name="object 1665"/>
          <p:cNvSpPr/>
          <p:nvPr/>
        </p:nvSpPr>
        <p:spPr>
          <a:xfrm>
            <a:off x="61810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E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6" name="object 1666"/>
          <p:cNvSpPr/>
          <p:nvPr/>
        </p:nvSpPr>
        <p:spPr>
          <a:xfrm>
            <a:off x="62141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F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7" name="object 1667"/>
          <p:cNvSpPr/>
          <p:nvPr/>
        </p:nvSpPr>
        <p:spPr>
          <a:xfrm>
            <a:off x="624840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0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8" name="object 1668"/>
          <p:cNvSpPr/>
          <p:nvPr/>
        </p:nvSpPr>
        <p:spPr>
          <a:xfrm>
            <a:off x="628142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1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9" name="object 1669"/>
          <p:cNvSpPr/>
          <p:nvPr/>
        </p:nvSpPr>
        <p:spPr>
          <a:xfrm>
            <a:off x="63144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0" name="object 1670"/>
          <p:cNvSpPr/>
          <p:nvPr/>
        </p:nvSpPr>
        <p:spPr>
          <a:xfrm>
            <a:off x="63474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1" name="object 1671"/>
          <p:cNvSpPr/>
          <p:nvPr/>
        </p:nvSpPr>
        <p:spPr>
          <a:xfrm>
            <a:off x="63817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2" name="object 1672"/>
          <p:cNvSpPr/>
          <p:nvPr/>
        </p:nvSpPr>
        <p:spPr>
          <a:xfrm>
            <a:off x="641477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3" name="object 1673"/>
          <p:cNvSpPr/>
          <p:nvPr/>
        </p:nvSpPr>
        <p:spPr>
          <a:xfrm>
            <a:off x="64477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4" name="object 1674"/>
          <p:cNvSpPr/>
          <p:nvPr/>
        </p:nvSpPr>
        <p:spPr>
          <a:xfrm>
            <a:off x="648207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5" name="object 1675"/>
          <p:cNvSpPr/>
          <p:nvPr/>
        </p:nvSpPr>
        <p:spPr>
          <a:xfrm>
            <a:off x="65151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6" name="object 1676"/>
          <p:cNvSpPr/>
          <p:nvPr/>
        </p:nvSpPr>
        <p:spPr>
          <a:xfrm>
            <a:off x="654939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9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7" name="object 1677"/>
          <p:cNvSpPr/>
          <p:nvPr/>
        </p:nvSpPr>
        <p:spPr>
          <a:xfrm>
            <a:off x="6582409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A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8" name="object 1678"/>
          <p:cNvSpPr/>
          <p:nvPr/>
        </p:nvSpPr>
        <p:spPr>
          <a:xfrm>
            <a:off x="66154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9" name="object 1679"/>
          <p:cNvSpPr/>
          <p:nvPr/>
        </p:nvSpPr>
        <p:spPr>
          <a:xfrm>
            <a:off x="66484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0" name="object 1680"/>
          <p:cNvSpPr/>
          <p:nvPr/>
        </p:nvSpPr>
        <p:spPr>
          <a:xfrm>
            <a:off x="66827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1" name="object 1681"/>
          <p:cNvSpPr/>
          <p:nvPr/>
        </p:nvSpPr>
        <p:spPr>
          <a:xfrm>
            <a:off x="67157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2" name="object 1682"/>
          <p:cNvSpPr/>
          <p:nvPr/>
        </p:nvSpPr>
        <p:spPr>
          <a:xfrm>
            <a:off x="67487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3" name="object 1683"/>
          <p:cNvSpPr/>
          <p:nvPr/>
        </p:nvSpPr>
        <p:spPr>
          <a:xfrm>
            <a:off x="67830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4" name="object 1684"/>
          <p:cNvSpPr/>
          <p:nvPr/>
        </p:nvSpPr>
        <p:spPr>
          <a:xfrm>
            <a:off x="68160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1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5" name="object 1685"/>
          <p:cNvSpPr/>
          <p:nvPr/>
        </p:nvSpPr>
        <p:spPr>
          <a:xfrm>
            <a:off x="68491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6" name="object 1686"/>
          <p:cNvSpPr/>
          <p:nvPr/>
        </p:nvSpPr>
        <p:spPr>
          <a:xfrm>
            <a:off x="688340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3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7" name="object 1687"/>
          <p:cNvSpPr/>
          <p:nvPr/>
        </p:nvSpPr>
        <p:spPr>
          <a:xfrm>
            <a:off x="69164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8" name="object 1688"/>
          <p:cNvSpPr/>
          <p:nvPr/>
        </p:nvSpPr>
        <p:spPr>
          <a:xfrm>
            <a:off x="69494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9" name="object 1689"/>
          <p:cNvSpPr/>
          <p:nvPr/>
        </p:nvSpPr>
        <p:spPr>
          <a:xfrm>
            <a:off x="69837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0" name="object 1690"/>
          <p:cNvSpPr/>
          <p:nvPr/>
        </p:nvSpPr>
        <p:spPr>
          <a:xfrm>
            <a:off x="70167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1" name="object 1691"/>
          <p:cNvSpPr/>
          <p:nvPr/>
        </p:nvSpPr>
        <p:spPr>
          <a:xfrm>
            <a:off x="70497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8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2" name="object 1692"/>
          <p:cNvSpPr/>
          <p:nvPr/>
        </p:nvSpPr>
        <p:spPr>
          <a:xfrm>
            <a:off x="70840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9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3" name="object 1693"/>
          <p:cNvSpPr/>
          <p:nvPr/>
        </p:nvSpPr>
        <p:spPr>
          <a:xfrm>
            <a:off x="71170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4" name="object 1694"/>
          <p:cNvSpPr/>
          <p:nvPr/>
        </p:nvSpPr>
        <p:spPr>
          <a:xfrm>
            <a:off x="71501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5" name="object 1695"/>
          <p:cNvSpPr/>
          <p:nvPr/>
        </p:nvSpPr>
        <p:spPr>
          <a:xfrm>
            <a:off x="718439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6" name="object 1696"/>
          <p:cNvSpPr/>
          <p:nvPr/>
        </p:nvSpPr>
        <p:spPr>
          <a:xfrm>
            <a:off x="72174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7" name="object 1697"/>
          <p:cNvSpPr/>
          <p:nvPr/>
        </p:nvSpPr>
        <p:spPr>
          <a:xfrm>
            <a:off x="72504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E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8" name="object 1698"/>
          <p:cNvSpPr/>
          <p:nvPr/>
        </p:nvSpPr>
        <p:spPr>
          <a:xfrm>
            <a:off x="72847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9" name="object 1699"/>
          <p:cNvSpPr/>
          <p:nvPr/>
        </p:nvSpPr>
        <p:spPr>
          <a:xfrm>
            <a:off x="73177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0" name="object 1700"/>
          <p:cNvSpPr/>
          <p:nvPr/>
        </p:nvSpPr>
        <p:spPr>
          <a:xfrm>
            <a:off x="73507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1" name="object 1701"/>
          <p:cNvSpPr/>
          <p:nvPr/>
        </p:nvSpPr>
        <p:spPr>
          <a:xfrm>
            <a:off x="738505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2" name="object 1702"/>
          <p:cNvSpPr/>
          <p:nvPr/>
        </p:nvSpPr>
        <p:spPr>
          <a:xfrm>
            <a:off x="74180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3" name="object 1703"/>
          <p:cNvSpPr/>
          <p:nvPr/>
        </p:nvSpPr>
        <p:spPr>
          <a:xfrm>
            <a:off x="74510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4" name="object 1704"/>
          <p:cNvSpPr/>
          <p:nvPr/>
        </p:nvSpPr>
        <p:spPr>
          <a:xfrm>
            <a:off x="748538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5" name="object 1705"/>
          <p:cNvSpPr/>
          <p:nvPr/>
        </p:nvSpPr>
        <p:spPr>
          <a:xfrm>
            <a:off x="75184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6" name="object 1706"/>
          <p:cNvSpPr/>
          <p:nvPr/>
        </p:nvSpPr>
        <p:spPr>
          <a:xfrm>
            <a:off x="75514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7" name="object 1707"/>
          <p:cNvSpPr/>
          <p:nvPr/>
        </p:nvSpPr>
        <p:spPr>
          <a:xfrm>
            <a:off x="75857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8" name="object 1708"/>
          <p:cNvSpPr/>
          <p:nvPr/>
        </p:nvSpPr>
        <p:spPr>
          <a:xfrm>
            <a:off x="76187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9" name="object 1709"/>
          <p:cNvSpPr/>
          <p:nvPr/>
        </p:nvSpPr>
        <p:spPr>
          <a:xfrm>
            <a:off x="76517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0" name="object 1710"/>
          <p:cNvSpPr/>
          <p:nvPr/>
        </p:nvSpPr>
        <p:spPr>
          <a:xfrm>
            <a:off x="768604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1" name="object 1711"/>
          <p:cNvSpPr/>
          <p:nvPr/>
        </p:nvSpPr>
        <p:spPr>
          <a:xfrm>
            <a:off x="77190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2" name="object 1712"/>
          <p:cNvSpPr/>
          <p:nvPr/>
        </p:nvSpPr>
        <p:spPr>
          <a:xfrm>
            <a:off x="77520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3" name="object 1713"/>
          <p:cNvSpPr/>
          <p:nvPr/>
        </p:nvSpPr>
        <p:spPr>
          <a:xfrm>
            <a:off x="77851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4" name="object 1714"/>
          <p:cNvSpPr/>
          <p:nvPr/>
        </p:nvSpPr>
        <p:spPr>
          <a:xfrm>
            <a:off x="78193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5" name="object 1715"/>
          <p:cNvSpPr/>
          <p:nvPr/>
        </p:nvSpPr>
        <p:spPr>
          <a:xfrm>
            <a:off x="78524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6" name="object 1716"/>
          <p:cNvSpPr/>
          <p:nvPr/>
        </p:nvSpPr>
        <p:spPr>
          <a:xfrm>
            <a:off x="788670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7" name="object 1717"/>
          <p:cNvSpPr/>
          <p:nvPr/>
        </p:nvSpPr>
        <p:spPr>
          <a:xfrm>
            <a:off x="79197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8" name="object 1718"/>
          <p:cNvSpPr/>
          <p:nvPr/>
        </p:nvSpPr>
        <p:spPr>
          <a:xfrm>
            <a:off x="79527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9" name="object 1719"/>
          <p:cNvSpPr/>
          <p:nvPr/>
        </p:nvSpPr>
        <p:spPr>
          <a:xfrm>
            <a:off x="79857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0" name="object 1720"/>
          <p:cNvSpPr/>
          <p:nvPr/>
        </p:nvSpPr>
        <p:spPr>
          <a:xfrm>
            <a:off x="80200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1" name="object 1721"/>
          <p:cNvSpPr/>
          <p:nvPr/>
        </p:nvSpPr>
        <p:spPr>
          <a:xfrm>
            <a:off x="80530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2" name="object 1722"/>
          <p:cNvSpPr/>
          <p:nvPr/>
        </p:nvSpPr>
        <p:spPr>
          <a:xfrm>
            <a:off x="80860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3" name="object 1723"/>
          <p:cNvSpPr/>
          <p:nvPr/>
        </p:nvSpPr>
        <p:spPr>
          <a:xfrm>
            <a:off x="81203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4" name="object 1724"/>
          <p:cNvSpPr/>
          <p:nvPr/>
        </p:nvSpPr>
        <p:spPr>
          <a:xfrm>
            <a:off x="81534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5" name="object 1725"/>
          <p:cNvSpPr/>
          <p:nvPr/>
        </p:nvSpPr>
        <p:spPr>
          <a:xfrm>
            <a:off x="818769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6" name="object 1726"/>
          <p:cNvSpPr/>
          <p:nvPr/>
        </p:nvSpPr>
        <p:spPr>
          <a:xfrm>
            <a:off x="822070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7" name="object 1727"/>
          <p:cNvSpPr/>
          <p:nvPr/>
        </p:nvSpPr>
        <p:spPr>
          <a:xfrm>
            <a:off x="82537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8" name="object 1728"/>
          <p:cNvSpPr/>
          <p:nvPr/>
        </p:nvSpPr>
        <p:spPr>
          <a:xfrm>
            <a:off x="82867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9" name="object 1729"/>
          <p:cNvSpPr/>
          <p:nvPr/>
        </p:nvSpPr>
        <p:spPr>
          <a:xfrm>
            <a:off x="83210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0" name="object 1730"/>
          <p:cNvSpPr/>
          <p:nvPr/>
        </p:nvSpPr>
        <p:spPr>
          <a:xfrm>
            <a:off x="83540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1" name="object 1731"/>
          <p:cNvSpPr/>
          <p:nvPr/>
        </p:nvSpPr>
        <p:spPr>
          <a:xfrm>
            <a:off x="83870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2" name="object 1732"/>
          <p:cNvSpPr/>
          <p:nvPr/>
        </p:nvSpPr>
        <p:spPr>
          <a:xfrm>
            <a:off x="84213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3" name="object 1733"/>
          <p:cNvSpPr/>
          <p:nvPr/>
        </p:nvSpPr>
        <p:spPr>
          <a:xfrm>
            <a:off x="845439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4" name="object 1734"/>
          <p:cNvSpPr/>
          <p:nvPr/>
        </p:nvSpPr>
        <p:spPr>
          <a:xfrm>
            <a:off x="8488680" y="27812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5" name="object 1735"/>
          <p:cNvSpPr/>
          <p:nvPr/>
        </p:nvSpPr>
        <p:spPr>
          <a:xfrm>
            <a:off x="852170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6" name="object 1736"/>
          <p:cNvSpPr/>
          <p:nvPr/>
        </p:nvSpPr>
        <p:spPr>
          <a:xfrm>
            <a:off x="855471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7" name="object 1737"/>
          <p:cNvSpPr/>
          <p:nvPr/>
        </p:nvSpPr>
        <p:spPr>
          <a:xfrm>
            <a:off x="858774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8" name="object 1738"/>
          <p:cNvSpPr/>
          <p:nvPr/>
        </p:nvSpPr>
        <p:spPr>
          <a:xfrm>
            <a:off x="862203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9" name="object 1739"/>
          <p:cNvSpPr/>
          <p:nvPr/>
        </p:nvSpPr>
        <p:spPr>
          <a:xfrm>
            <a:off x="865505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0" name="object 1740"/>
          <p:cNvSpPr/>
          <p:nvPr/>
        </p:nvSpPr>
        <p:spPr>
          <a:xfrm>
            <a:off x="868806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1" name="object 1741"/>
          <p:cNvSpPr/>
          <p:nvPr/>
        </p:nvSpPr>
        <p:spPr>
          <a:xfrm>
            <a:off x="8722359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2" name="object 1742"/>
          <p:cNvSpPr/>
          <p:nvPr/>
        </p:nvSpPr>
        <p:spPr>
          <a:xfrm>
            <a:off x="8755380" y="27812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3" name="object 1743"/>
          <p:cNvSpPr/>
          <p:nvPr/>
        </p:nvSpPr>
        <p:spPr>
          <a:xfrm>
            <a:off x="8789669" y="279400"/>
            <a:ext cx="30480" cy="58419"/>
          </a:xfrm>
          <a:custGeom>
            <a:avLst/>
            <a:gdLst/>
            <a:ahLst/>
            <a:cxnLst/>
            <a:rect l="l" t="t" r="r" b="b"/>
            <a:pathLst>
              <a:path w="30479" h="58420">
                <a:moveTo>
                  <a:pt x="0" y="0"/>
                </a:moveTo>
                <a:lnTo>
                  <a:pt x="30479" y="0"/>
                </a:lnTo>
                <a:lnTo>
                  <a:pt x="30479" y="58420"/>
                </a:lnTo>
                <a:lnTo>
                  <a:pt x="0" y="58420"/>
                </a:lnTo>
                <a:lnTo>
                  <a:pt x="0" y="0"/>
                </a:lnTo>
                <a:close/>
              </a:path>
            </a:pathLst>
          </a:custGeom>
          <a:solidFill>
            <a:srgbClr val="00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4" name="object 1744"/>
          <p:cNvSpPr/>
          <p:nvPr/>
        </p:nvSpPr>
        <p:spPr>
          <a:xfrm>
            <a:off x="76200" y="175260"/>
            <a:ext cx="0" cy="62230"/>
          </a:xfrm>
          <a:custGeom>
            <a:avLst/>
            <a:gdLst/>
            <a:ahLst/>
            <a:cxnLst/>
            <a:rect l="l" t="t" r="r" b="b"/>
            <a:pathLst>
              <a:path h="62229">
                <a:moveTo>
                  <a:pt x="0" y="62230"/>
                </a:moveTo>
                <a:lnTo>
                  <a:pt x="0" y="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5" name="object 1745"/>
          <p:cNvSpPr/>
          <p:nvPr/>
        </p:nvSpPr>
        <p:spPr>
          <a:xfrm>
            <a:off x="762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6" name="object 1746"/>
          <p:cNvSpPr/>
          <p:nvPr/>
        </p:nvSpPr>
        <p:spPr>
          <a:xfrm>
            <a:off x="11048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7" name="object 1747"/>
          <p:cNvSpPr/>
          <p:nvPr/>
        </p:nvSpPr>
        <p:spPr>
          <a:xfrm>
            <a:off x="144779" y="175260"/>
            <a:ext cx="27940" cy="62230"/>
          </a:xfrm>
          <a:custGeom>
            <a:avLst/>
            <a:gdLst/>
            <a:ahLst/>
            <a:cxnLst/>
            <a:rect l="l" t="t" r="r" b="b"/>
            <a:pathLst>
              <a:path w="27939" h="62229">
                <a:moveTo>
                  <a:pt x="0" y="62230"/>
                </a:moveTo>
                <a:lnTo>
                  <a:pt x="27939" y="62230"/>
                </a:lnTo>
                <a:lnTo>
                  <a:pt x="27939" y="0"/>
                </a:lnTo>
                <a:lnTo>
                  <a:pt x="0" y="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8" name="object 1748"/>
          <p:cNvSpPr/>
          <p:nvPr/>
        </p:nvSpPr>
        <p:spPr>
          <a:xfrm>
            <a:off x="210820" y="175260"/>
            <a:ext cx="5080" cy="62230"/>
          </a:xfrm>
          <a:custGeom>
            <a:avLst/>
            <a:gdLst/>
            <a:ahLst/>
            <a:cxnLst/>
            <a:rect l="l" t="t" r="r" b="b"/>
            <a:pathLst>
              <a:path w="5079" h="62229">
                <a:moveTo>
                  <a:pt x="0" y="62230"/>
                </a:moveTo>
                <a:lnTo>
                  <a:pt x="5079" y="62230"/>
                </a:lnTo>
                <a:lnTo>
                  <a:pt x="5079" y="0"/>
                </a:lnTo>
                <a:lnTo>
                  <a:pt x="0" y="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9" name="object 1749"/>
          <p:cNvSpPr/>
          <p:nvPr/>
        </p:nvSpPr>
        <p:spPr>
          <a:xfrm>
            <a:off x="2133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1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0" name="object 1750"/>
          <p:cNvSpPr/>
          <p:nvPr/>
        </p:nvSpPr>
        <p:spPr>
          <a:xfrm>
            <a:off x="2476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1" name="object 1751"/>
          <p:cNvSpPr/>
          <p:nvPr/>
        </p:nvSpPr>
        <p:spPr>
          <a:xfrm>
            <a:off x="2819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102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2" name="object 1752"/>
          <p:cNvSpPr/>
          <p:nvPr/>
        </p:nvSpPr>
        <p:spPr>
          <a:xfrm>
            <a:off x="3162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103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3" name="object 1753"/>
          <p:cNvSpPr/>
          <p:nvPr/>
        </p:nvSpPr>
        <p:spPr>
          <a:xfrm>
            <a:off x="3505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203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4" name="object 1754"/>
          <p:cNvSpPr/>
          <p:nvPr/>
        </p:nvSpPr>
        <p:spPr>
          <a:xfrm>
            <a:off x="3848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204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5" name="object 1755"/>
          <p:cNvSpPr/>
          <p:nvPr/>
        </p:nvSpPr>
        <p:spPr>
          <a:xfrm>
            <a:off x="4191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204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6" name="object 1756"/>
          <p:cNvSpPr/>
          <p:nvPr/>
        </p:nvSpPr>
        <p:spPr>
          <a:xfrm>
            <a:off x="4533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305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7" name="object 1757"/>
          <p:cNvSpPr/>
          <p:nvPr/>
        </p:nvSpPr>
        <p:spPr>
          <a:xfrm>
            <a:off x="4876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306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8" name="object 1758"/>
          <p:cNvSpPr/>
          <p:nvPr/>
        </p:nvSpPr>
        <p:spPr>
          <a:xfrm>
            <a:off x="5219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406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9" name="object 1759"/>
          <p:cNvSpPr/>
          <p:nvPr/>
        </p:nvSpPr>
        <p:spPr>
          <a:xfrm>
            <a:off x="5562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407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0" name="object 1760"/>
          <p:cNvSpPr/>
          <p:nvPr/>
        </p:nvSpPr>
        <p:spPr>
          <a:xfrm>
            <a:off x="5905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407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1" name="object 1761"/>
          <p:cNvSpPr/>
          <p:nvPr/>
        </p:nvSpPr>
        <p:spPr>
          <a:xfrm>
            <a:off x="6248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508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2" name="object 1762"/>
          <p:cNvSpPr/>
          <p:nvPr/>
        </p:nvSpPr>
        <p:spPr>
          <a:xfrm>
            <a:off x="6591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509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3" name="object 1763"/>
          <p:cNvSpPr/>
          <p:nvPr/>
        </p:nvSpPr>
        <p:spPr>
          <a:xfrm>
            <a:off x="69341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609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4" name="object 1764"/>
          <p:cNvSpPr/>
          <p:nvPr/>
        </p:nvSpPr>
        <p:spPr>
          <a:xfrm>
            <a:off x="7277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60A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5" name="object 1765"/>
          <p:cNvSpPr/>
          <p:nvPr/>
        </p:nvSpPr>
        <p:spPr>
          <a:xfrm>
            <a:off x="7620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60A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6" name="object 1766"/>
          <p:cNvSpPr/>
          <p:nvPr/>
        </p:nvSpPr>
        <p:spPr>
          <a:xfrm>
            <a:off x="7962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70B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7" name="object 1767"/>
          <p:cNvSpPr/>
          <p:nvPr/>
        </p:nvSpPr>
        <p:spPr>
          <a:xfrm>
            <a:off x="8305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70C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8" name="object 1768"/>
          <p:cNvSpPr/>
          <p:nvPr/>
        </p:nvSpPr>
        <p:spPr>
          <a:xfrm>
            <a:off x="8648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80C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9" name="object 1769"/>
          <p:cNvSpPr/>
          <p:nvPr/>
        </p:nvSpPr>
        <p:spPr>
          <a:xfrm>
            <a:off x="8991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80D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0" name="object 1770"/>
          <p:cNvSpPr/>
          <p:nvPr/>
        </p:nvSpPr>
        <p:spPr>
          <a:xfrm>
            <a:off x="9334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80D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1" name="object 1771"/>
          <p:cNvSpPr/>
          <p:nvPr/>
        </p:nvSpPr>
        <p:spPr>
          <a:xfrm>
            <a:off x="9677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90E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2" name="object 1772"/>
          <p:cNvSpPr/>
          <p:nvPr/>
        </p:nvSpPr>
        <p:spPr>
          <a:xfrm>
            <a:off x="10020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90F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3" name="object 1773"/>
          <p:cNvSpPr/>
          <p:nvPr/>
        </p:nvSpPr>
        <p:spPr>
          <a:xfrm>
            <a:off x="103631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A0F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4" name="object 1774"/>
          <p:cNvSpPr/>
          <p:nvPr/>
        </p:nvSpPr>
        <p:spPr>
          <a:xfrm>
            <a:off x="107061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A10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5" name="object 1775"/>
          <p:cNvSpPr/>
          <p:nvPr/>
        </p:nvSpPr>
        <p:spPr>
          <a:xfrm>
            <a:off x="11049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A10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6" name="object 1776"/>
          <p:cNvSpPr/>
          <p:nvPr/>
        </p:nvSpPr>
        <p:spPr>
          <a:xfrm>
            <a:off x="113918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B1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7" name="object 1777"/>
          <p:cNvSpPr/>
          <p:nvPr/>
        </p:nvSpPr>
        <p:spPr>
          <a:xfrm>
            <a:off x="11734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B12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8" name="object 1778"/>
          <p:cNvSpPr/>
          <p:nvPr/>
        </p:nvSpPr>
        <p:spPr>
          <a:xfrm>
            <a:off x="12077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C1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9" name="object 1779"/>
          <p:cNvSpPr/>
          <p:nvPr/>
        </p:nvSpPr>
        <p:spPr>
          <a:xfrm>
            <a:off x="12420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C13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0" name="object 1780"/>
          <p:cNvSpPr/>
          <p:nvPr/>
        </p:nvSpPr>
        <p:spPr>
          <a:xfrm>
            <a:off x="12763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C13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1" name="object 1781"/>
          <p:cNvSpPr/>
          <p:nvPr/>
        </p:nvSpPr>
        <p:spPr>
          <a:xfrm>
            <a:off x="13106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D1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2" name="object 1782"/>
          <p:cNvSpPr/>
          <p:nvPr/>
        </p:nvSpPr>
        <p:spPr>
          <a:xfrm>
            <a:off x="13449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D15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3" name="object 1783"/>
          <p:cNvSpPr/>
          <p:nvPr/>
        </p:nvSpPr>
        <p:spPr>
          <a:xfrm>
            <a:off x="137921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E15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4" name="object 1784"/>
          <p:cNvSpPr/>
          <p:nvPr/>
        </p:nvSpPr>
        <p:spPr>
          <a:xfrm>
            <a:off x="141351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E1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5" name="object 1785"/>
          <p:cNvSpPr/>
          <p:nvPr/>
        </p:nvSpPr>
        <p:spPr>
          <a:xfrm>
            <a:off x="14478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E1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6" name="object 1786"/>
          <p:cNvSpPr/>
          <p:nvPr/>
        </p:nvSpPr>
        <p:spPr>
          <a:xfrm>
            <a:off x="14820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F1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7" name="object 1787"/>
          <p:cNvSpPr/>
          <p:nvPr/>
        </p:nvSpPr>
        <p:spPr>
          <a:xfrm>
            <a:off x="15163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F1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8" name="object 1788"/>
          <p:cNvSpPr/>
          <p:nvPr/>
        </p:nvSpPr>
        <p:spPr>
          <a:xfrm>
            <a:off x="15506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018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9" name="object 1789"/>
          <p:cNvSpPr/>
          <p:nvPr/>
        </p:nvSpPr>
        <p:spPr>
          <a:xfrm>
            <a:off x="15849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019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0" name="object 1790"/>
          <p:cNvSpPr/>
          <p:nvPr/>
        </p:nvSpPr>
        <p:spPr>
          <a:xfrm>
            <a:off x="16192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019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1" name="object 1791"/>
          <p:cNvSpPr/>
          <p:nvPr/>
        </p:nvSpPr>
        <p:spPr>
          <a:xfrm>
            <a:off x="16535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11A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2" name="object 1792"/>
          <p:cNvSpPr/>
          <p:nvPr/>
        </p:nvSpPr>
        <p:spPr>
          <a:xfrm>
            <a:off x="16878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1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3" name="object 1793"/>
          <p:cNvSpPr/>
          <p:nvPr/>
        </p:nvSpPr>
        <p:spPr>
          <a:xfrm>
            <a:off x="17221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21B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4" name="object 1794"/>
          <p:cNvSpPr/>
          <p:nvPr/>
        </p:nvSpPr>
        <p:spPr>
          <a:xfrm>
            <a:off x="17564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21C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5" name="object 1795"/>
          <p:cNvSpPr/>
          <p:nvPr/>
        </p:nvSpPr>
        <p:spPr>
          <a:xfrm>
            <a:off x="17907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21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6" name="object 1796"/>
          <p:cNvSpPr/>
          <p:nvPr/>
        </p:nvSpPr>
        <p:spPr>
          <a:xfrm>
            <a:off x="182498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31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7" name="object 1797"/>
          <p:cNvSpPr/>
          <p:nvPr/>
        </p:nvSpPr>
        <p:spPr>
          <a:xfrm>
            <a:off x="18592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3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8" name="object 1798"/>
          <p:cNvSpPr/>
          <p:nvPr/>
        </p:nvSpPr>
        <p:spPr>
          <a:xfrm>
            <a:off x="18935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4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9" name="object 1799"/>
          <p:cNvSpPr/>
          <p:nvPr/>
        </p:nvSpPr>
        <p:spPr>
          <a:xfrm>
            <a:off x="19278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41F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0" name="object 1800"/>
          <p:cNvSpPr/>
          <p:nvPr/>
        </p:nvSpPr>
        <p:spPr>
          <a:xfrm>
            <a:off x="19621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41F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1" name="object 1801"/>
          <p:cNvSpPr/>
          <p:nvPr/>
        </p:nvSpPr>
        <p:spPr>
          <a:xfrm>
            <a:off x="19964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520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2" name="object 1802"/>
          <p:cNvSpPr/>
          <p:nvPr/>
        </p:nvSpPr>
        <p:spPr>
          <a:xfrm>
            <a:off x="20307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521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3" name="object 1803"/>
          <p:cNvSpPr/>
          <p:nvPr/>
        </p:nvSpPr>
        <p:spPr>
          <a:xfrm>
            <a:off x="20650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621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4" name="object 1804"/>
          <p:cNvSpPr/>
          <p:nvPr/>
        </p:nvSpPr>
        <p:spPr>
          <a:xfrm>
            <a:off x="209931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622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5" name="object 1805"/>
          <p:cNvSpPr/>
          <p:nvPr/>
        </p:nvSpPr>
        <p:spPr>
          <a:xfrm>
            <a:off x="21336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622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6" name="object 1806"/>
          <p:cNvSpPr/>
          <p:nvPr/>
        </p:nvSpPr>
        <p:spPr>
          <a:xfrm>
            <a:off x="21678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7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7" name="object 1807"/>
          <p:cNvSpPr/>
          <p:nvPr/>
        </p:nvSpPr>
        <p:spPr>
          <a:xfrm>
            <a:off x="22021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724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8" name="object 1808"/>
          <p:cNvSpPr/>
          <p:nvPr/>
        </p:nvSpPr>
        <p:spPr>
          <a:xfrm>
            <a:off x="22364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824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9" name="object 1809"/>
          <p:cNvSpPr/>
          <p:nvPr/>
        </p:nvSpPr>
        <p:spPr>
          <a:xfrm>
            <a:off x="227076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825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0" name="object 1810"/>
          <p:cNvSpPr/>
          <p:nvPr/>
        </p:nvSpPr>
        <p:spPr>
          <a:xfrm>
            <a:off x="23050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825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1" name="object 1811"/>
          <p:cNvSpPr/>
          <p:nvPr/>
        </p:nvSpPr>
        <p:spPr>
          <a:xfrm>
            <a:off x="23393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926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2" name="object 1812"/>
          <p:cNvSpPr/>
          <p:nvPr/>
        </p:nvSpPr>
        <p:spPr>
          <a:xfrm>
            <a:off x="23736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927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3" name="object 1813"/>
          <p:cNvSpPr/>
          <p:nvPr/>
        </p:nvSpPr>
        <p:spPr>
          <a:xfrm>
            <a:off x="24079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A27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4" name="object 1814"/>
          <p:cNvSpPr/>
          <p:nvPr/>
        </p:nvSpPr>
        <p:spPr>
          <a:xfrm>
            <a:off x="24422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A28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5" name="object 1815"/>
          <p:cNvSpPr/>
          <p:nvPr/>
        </p:nvSpPr>
        <p:spPr>
          <a:xfrm>
            <a:off x="24765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A28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6" name="object 1816"/>
          <p:cNvSpPr/>
          <p:nvPr/>
        </p:nvSpPr>
        <p:spPr>
          <a:xfrm>
            <a:off x="25107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B29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7" name="object 1817"/>
          <p:cNvSpPr/>
          <p:nvPr/>
        </p:nvSpPr>
        <p:spPr>
          <a:xfrm>
            <a:off x="25450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B2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8" name="object 1818"/>
          <p:cNvSpPr/>
          <p:nvPr/>
        </p:nvSpPr>
        <p:spPr>
          <a:xfrm>
            <a:off x="25793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C2A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9" name="object 1819"/>
          <p:cNvSpPr/>
          <p:nvPr/>
        </p:nvSpPr>
        <p:spPr>
          <a:xfrm>
            <a:off x="26136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C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0" name="object 1820"/>
          <p:cNvSpPr/>
          <p:nvPr/>
        </p:nvSpPr>
        <p:spPr>
          <a:xfrm>
            <a:off x="26479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C2B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1" name="object 1821"/>
          <p:cNvSpPr/>
          <p:nvPr/>
        </p:nvSpPr>
        <p:spPr>
          <a:xfrm>
            <a:off x="26822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D2C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2" name="object 1822"/>
          <p:cNvSpPr/>
          <p:nvPr/>
        </p:nvSpPr>
        <p:spPr>
          <a:xfrm>
            <a:off x="27165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D2D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3" name="object 1823"/>
          <p:cNvSpPr/>
          <p:nvPr/>
        </p:nvSpPr>
        <p:spPr>
          <a:xfrm>
            <a:off x="27508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E2D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4" name="object 1824"/>
          <p:cNvSpPr/>
          <p:nvPr/>
        </p:nvSpPr>
        <p:spPr>
          <a:xfrm>
            <a:off x="27851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E2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5" name="object 1825"/>
          <p:cNvSpPr/>
          <p:nvPr/>
        </p:nvSpPr>
        <p:spPr>
          <a:xfrm>
            <a:off x="28194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E2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6" name="object 1826"/>
          <p:cNvSpPr/>
          <p:nvPr/>
        </p:nvSpPr>
        <p:spPr>
          <a:xfrm>
            <a:off x="28536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F2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7" name="object 1827"/>
          <p:cNvSpPr/>
          <p:nvPr/>
        </p:nvSpPr>
        <p:spPr>
          <a:xfrm>
            <a:off x="28879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F3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8" name="object 1828"/>
          <p:cNvSpPr/>
          <p:nvPr/>
        </p:nvSpPr>
        <p:spPr>
          <a:xfrm>
            <a:off x="29222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030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9" name="object 1829"/>
          <p:cNvSpPr/>
          <p:nvPr/>
        </p:nvSpPr>
        <p:spPr>
          <a:xfrm>
            <a:off x="295656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031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0" name="object 1830"/>
          <p:cNvSpPr/>
          <p:nvPr/>
        </p:nvSpPr>
        <p:spPr>
          <a:xfrm>
            <a:off x="29908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031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1" name="object 1831"/>
          <p:cNvSpPr/>
          <p:nvPr/>
        </p:nvSpPr>
        <p:spPr>
          <a:xfrm>
            <a:off x="30251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133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2" name="object 1832"/>
          <p:cNvSpPr/>
          <p:nvPr/>
        </p:nvSpPr>
        <p:spPr>
          <a:xfrm>
            <a:off x="30594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133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3" name="object 1833"/>
          <p:cNvSpPr/>
          <p:nvPr/>
        </p:nvSpPr>
        <p:spPr>
          <a:xfrm>
            <a:off x="30937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233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4" name="object 1834"/>
          <p:cNvSpPr/>
          <p:nvPr/>
        </p:nvSpPr>
        <p:spPr>
          <a:xfrm>
            <a:off x="31280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234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5" name="object 1835"/>
          <p:cNvSpPr/>
          <p:nvPr/>
        </p:nvSpPr>
        <p:spPr>
          <a:xfrm>
            <a:off x="31623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2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6" name="object 1836"/>
          <p:cNvSpPr/>
          <p:nvPr/>
        </p:nvSpPr>
        <p:spPr>
          <a:xfrm>
            <a:off x="31965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335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7" name="object 1837"/>
          <p:cNvSpPr/>
          <p:nvPr/>
        </p:nvSpPr>
        <p:spPr>
          <a:xfrm>
            <a:off x="32308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099" y="0"/>
                </a:lnTo>
                <a:lnTo>
                  <a:pt x="3809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335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8" name="object 1838"/>
          <p:cNvSpPr/>
          <p:nvPr/>
        </p:nvSpPr>
        <p:spPr>
          <a:xfrm>
            <a:off x="32651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436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9" name="object 1839"/>
          <p:cNvSpPr/>
          <p:nvPr/>
        </p:nvSpPr>
        <p:spPr>
          <a:xfrm>
            <a:off x="32994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437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0" name="object 1840"/>
          <p:cNvSpPr/>
          <p:nvPr/>
        </p:nvSpPr>
        <p:spPr>
          <a:xfrm>
            <a:off x="33337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437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1" name="object 1841"/>
          <p:cNvSpPr/>
          <p:nvPr/>
        </p:nvSpPr>
        <p:spPr>
          <a:xfrm>
            <a:off x="33680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538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2" name="object 1842"/>
          <p:cNvSpPr/>
          <p:nvPr/>
        </p:nvSpPr>
        <p:spPr>
          <a:xfrm>
            <a:off x="34023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538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3" name="object 1843"/>
          <p:cNvSpPr/>
          <p:nvPr/>
        </p:nvSpPr>
        <p:spPr>
          <a:xfrm>
            <a:off x="34366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639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4" name="object 1844"/>
          <p:cNvSpPr/>
          <p:nvPr/>
        </p:nvSpPr>
        <p:spPr>
          <a:xfrm>
            <a:off x="34709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63A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5" name="object 1845"/>
          <p:cNvSpPr/>
          <p:nvPr/>
        </p:nvSpPr>
        <p:spPr>
          <a:xfrm>
            <a:off x="35052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63A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6" name="object 1846"/>
          <p:cNvSpPr/>
          <p:nvPr/>
        </p:nvSpPr>
        <p:spPr>
          <a:xfrm>
            <a:off x="35394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73B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7" name="object 1847"/>
          <p:cNvSpPr/>
          <p:nvPr/>
        </p:nvSpPr>
        <p:spPr>
          <a:xfrm>
            <a:off x="35737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73B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8" name="object 1848"/>
          <p:cNvSpPr/>
          <p:nvPr/>
        </p:nvSpPr>
        <p:spPr>
          <a:xfrm>
            <a:off x="36080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83C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9" name="object 1849"/>
          <p:cNvSpPr/>
          <p:nvPr/>
        </p:nvSpPr>
        <p:spPr>
          <a:xfrm>
            <a:off x="36423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83D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0" name="object 1850"/>
          <p:cNvSpPr/>
          <p:nvPr/>
        </p:nvSpPr>
        <p:spPr>
          <a:xfrm>
            <a:off x="36766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83D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1" name="object 1851"/>
          <p:cNvSpPr/>
          <p:nvPr/>
        </p:nvSpPr>
        <p:spPr>
          <a:xfrm>
            <a:off x="37109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93E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2" name="object 1852"/>
          <p:cNvSpPr/>
          <p:nvPr/>
        </p:nvSpPr>
        <p:spPr>
          <a:xfrm>
            <a:off x="37452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93E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3" name="object 1853"/>
          <p:cNvSpPr/>
          <p:nvPr/>
        </p:nvSpPr>
        <p:spPr>
          <a:xfrm>
            <a:off x="37795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A3F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4" name="object 1854"/>
          <p:cNvSpPr/>
          <p:nvPr/>
        </p:nvSpPr>
        <p:spPr>
          <a:xfrm>
            <a:off x="38138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A4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5" name="object 1855"/>
          <p:cNvSpPr/>
          <p:nvPr/>
        </p:nvSpPr>
        <p:spPr>
          <a:xfrm>
            <a:off x="38481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A40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6" name="object 1856"/>
          <p:cNvSpPr/>
          <p:nvPr/>
        </p:nvSpPr>
        <p:spPr>
          <a:xfrm>
            <a:off x="38823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B41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7" name="object 1857"/>
          <p:cNvSpPr/>
          <p:nvPr/>
        </p:nvSpPr>
        <p:spPr>
          <a:xfrm>
            <a:off x="39166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B41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8" name="object 1858"/>
          <p:cNvSpPr/>
          <p:nvPr/>
        </p:nvSpPr>
        <p:spPr>
          <a:xfrm>
            <a:off x="39509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C42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9" name="object 1859"/>
          <p:cNvSpPr/>
          <p:nvPr/>
        </p:nvSpPr>
        <p:spPr>
          <a:xfrm>
            <a:off x="39852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C4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0" name="object 1860"/>
          <p:cNvSpPr/>
          <p:nvPr/>
        </p:nvSpPr>
        <p:spPr>
          <a:xfrm>
            <a:off x="40195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C43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1" name="object 1861"/>
          <p:cNvSpPr/>
          <p:nvPr/>
        </p:nvSpPr>
        <p:spPr>
          <a:xfrm>
            <a:off x="40538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D44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2" name="object 1862"/>
          <p:cNvSpPr/>
          <p:nvPr/>
        </p:nvSpPr>
        <p:spPr>
          <a:xfrm>
            <a:off x="40881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D44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3" name="object 1863"/>
          <p:cNvSpPr/>
          <p:nvPr/>
        </p:nvSpPr>
        <p:spPr>
          <a:xfrm>
            <a:off x="41224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E45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4" name="object 1864"/>
          <p:cNvSpPr/>
          <p:nvPr/>
        </p:nvSpPr>
        <p:spPr>
          <a:xfrm>
            <a:off x="41567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E46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5" name="object 1865"/>
          <p:cNvSpPr/>
          <p:nvPr/>
        </p:nvSpPr>
        <p:spPr>
          <a:xfrm>
            <a:off x="41910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E4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6" name="object 1866"/>
          <p:cNvSpPr/>
          <p:nvPr/>
        </p:nvSpPr>
        <p:spPr>
          <a:xfrm>
            <a:off x="42252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F4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7" name="object 1867"/>
          <p:cNvSpPr/>
          <p:nvPr/>
        </p:nvSpPr>
        <p:spPr>
          <a:xfrm>
            <a:off x="42595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F47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8" name="object 1868"/>
          <p:cNvSpPr/>
          <p:nvPr/>
        </p:nvSpPr>
        <p:spPr>
          <a:xfrm>
            <a:off x="42938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048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9" name="object 1869"/>
          <p:cNvSpPr/>
          <p:nvPr/>
        </p:nvSpPr>
        <p:spPr>
          <a:xfrm>
            <a:off x="43281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049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0" name="object 1870"/>
          <p:cNvSpPr/>
          <p:nvPr/>
        </p:nvSpPr>
        <p:spPr>
          <a:xfrm>
            <a:off x="43624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049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1" name="object 1871"/>
          <p:cNvSpPr/>
          <p:nvPr/>
        </p:nvSpPr>
        <p:spPr>
          <a:xfrm>
            <a:off x="43967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14A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2" name="object 1872"/>
          <p:cNvSpPr/>
          <p:nvPr/>
        </p:nvSpPr>
        <p:spPr>
          <a:xfrm>
            <a:off x="44310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14A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3" name="object 1873"/>
          <p:cNvSpPr/>
          <p:nvPr/>
        </p:nvSpPr>
        <p:spPr>
          <a:xfrm>
            <a:off x="44653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B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4" name="object 1874"/>
          <p:cNvSpPr/>
          <p:nvPr/>
        </p:nvSpPr>
        <p:spPr>
          <a:xfrm>
            <a:off x="44996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C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5" name="object 1875"/>
          <p:cNvSpPr/>
          <p:nvPr/>
        </p:nvSpPr>
        <p:spPr>
          <a:xfrm>
            <a:off x="45339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C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6" name="object 1876"/>
          <p:cNvSpPr/>
          <p:nvPr/>
        </p:nvSpPr>
        <p:spPr>
          <a:xfrm>
            <a:off x="45681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D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7" name="object 1877"/>
          <p:cNvSpPr/>
          <p:nvPr/>
        </p:nvSpPr>
        <p:spPr>
          <a:xfrm>
            <a:off x="46024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D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8" name="object 1878"/>
          <p:cNvSpPr/>
          <p:nvPr/>
        </p:nvSpPr>
        <p:spPr>
          <a:xfrm>
            <a:off x="46367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E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9" name="object 1879"/>
          <p:cNvSpPr/>
          <p:nvPr/>
        </p:nvSpPr>
        <p:spPr>
          <a:xfrm>
            <a:off x="46710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44F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0" name="object 1880"/>
          <p:cNvSpPr/>
          <p:nvPr/>
        </p:nvSpPr>
        <p:spPr>
          <a:xfrm>
            <a:off x="47053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44F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1" name="object 1881"/>
          <p:cNvSpPr/>
          <p:nvPr/>
        </p:nvSpPr>
        <p:spPr>
          <a:xfrm>
            <a:off x="47396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550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2" name="object 1882"/>
          <p:cNvSpPr/>
          <p:nvPr/>
        </p:nvSpPr>
        <p:spPr>
          <a:xfrm>
            <a:off x="47739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550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3" name="object 1883"/>
          <p:cNvSpPr/>
          <p:nvPr/>
        </p:nvSpPr>
        <p:spPr>
          <a:xfrm>
            <a:off x="48082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551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4" name="object 1884"/>
          <p:cNvSpPr/>
          <p:nvPr/>
        </p:nvSpPr>
        <p:spPr>
          <a:xfrm>
            <a:off x="48425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652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5" name="object 1885"/>
          <p:cNvSpPr/>
          <p:nvPr/>
        </p:nvSpPr>
        <p:spPr>
          <a:xfrm>
            <a:off x="48768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652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6" name="object 1886"/>
          <p:cNvSpPr/>
          <p:nvPr/>
        </p:nvSpPr>
        <p:spPr>
          <a:xfrm>
            <a:off x="49110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753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7" name="object 1887"/>
          <p:cNvSpPr/>
          <p:nvPr/>
        </p:nvSpPr>
        <p:spPr>
          <a:xfrm>
            <a:off x="49453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75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8" name="object 1888"/>
          <p:cNvSpPr/>
          <p:nvPr/>
        </p:nvSpPr>
        <p:spPr>
          <a:xfrm>
            <a:off x="49796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754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9" name="object 1889"/>
          <p:cNvSpPr/>
          <p:nvPr/>
        </p:nvSpPr>
        <p:spPr>
          <a:xfrm>
            <a:off x="50139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855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0" name="object 1890"/>
          <p:cNvSpPr/>
          <p:nvPr/>
        </p:nvSpPr>
        <p:spPr>
          <a:xfrm>
            <a:off x="50482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855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1" name="object 1891"/>
          <p:cNvSpPr/>
          <p:nvPr/>
        </p:nvSpPr>
        <p:spPr>
          <a:xfrm>
            <a:off x="50825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956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2" name="object 1892"/>
          <p:cNvSpPr/>
          <p:nvPr/>
        </p:nvSpPr>
        <p:spPr>
          <a:xfrm>
            <a:off x="51168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956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3" name="object 1893"/>
          <p:cNvSpPr/>
          <p:nvPr/>
        </p:nvSpPr>
        <p:spPr>
          <a:xfrm>
            <a:off x="51511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957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4" name="object 1894"/>
          <p:cNvSpPr/>
          <p:nvPr/>
        </p:nvSpPr>
        <p:spPr>
          <a:xfrm>
            <a:off x="51854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A58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5" name="object 1895"/>
          <p:cNvSpPr/>
          <p:nvPr/>
        </p:nvSpPr>
        <p:spPr>
          <a:xfrm>
            <a:off x="52197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A58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6" name="object 1896"/>
          <p:cNvSpPr/>
          <p:nvPr/>
        </p:nvSpPr>
        <p:spPr>
          <a:xfrm>
            <a:off x="52539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B59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7" name="object 1897"/>
          <p:cNvSpPr/>
          <p:nvPr/>
        </p:nvSpPr>
        <p:spPr>
          <a:xfrm>
            <a:off x="52882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B59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8" name="object 1898"/>
          <p:cNvSpPr/>
          <p:nvPr/>
        </p:nvSpPr>
        <p:spPr>
          <a:xfrm>
            <a:off x="53225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B5A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9" name="object 1899"/>
          <p:cNvSpPr/>
          <p:nvPr/>
        </p:nvSpPr>
        <p:spPr>
          <a:xfrm>
            <a:off x="53568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C5B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0" name="object 1900"/>
          <p:cNvSpPr/>
          <p:nvPr/>
        </p:nvSpPr>
        <p:spPr>
          <a:xfrm>
            <a:off x="53911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C5B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1" name="object 1901"/>
          <p:cNvSpPr/>
          <p:nvPr/>
        </p:nvSpPr>
        <p:spPr>
          <a:xfrm>
            <a:off x="54254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D5C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2" name="object 1902"/>
          <p:cNvSpPr/>
          <p:nvPr/>
        </p:nvSpPr>
        <p:spPr>
          <a:xfrm>
            <a:off x="54597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D5C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3" name="object 1903"/>
          <p:cNvSpPr/>
          <p:nvPr/>
        </p:nvSpPr>
        <p:spPr>
          <a:xfrm>
            <a:off x="54940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D5D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4" name="object 1904"/>
          <p:cNvSpPr/>
          <p:nvPr/>
        </p:nvSpPr>
        <p:spPr>
          <a:xfrm>
            <a:off x="55283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E5E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5" name="object 1905"/>
          <p:cNvSpPr/>
          <p:nvPr/>
        </p:nvSpPr>
        <p:spPr>
          <a:xfrm>
            <a:off x="55626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E5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6" name="object 1906"/>
          <p:cNvSpPr/>
          <p:nvPr/>
        </p:nvSpPr>
        <p:spPr>
          <a:xfrm>
            <a:off x="55968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F5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7" name="object 1907"/>
          <p:cNvSpPr/>
          <p:nvPr/>
        </p:nvSpPr>
        <p:spPr>
          <a:xfrm>
            <a:off x="56311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F5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8" name="object 1908"/>
          <p:cNvSpPr/>
          <p:nvPr/>
        </p:nvSpPr>
        <p:spPr>
          <a:xfrm>
            <a:off x="56654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F6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9" name="object 1909"/>
          <p:cNvSpPr/>
          <p:nvPr/>
        </p:nvSpPr>
        <p:spPr>
          <a:xfrm>
            <a:off x="56997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06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0" name="object 1910"/>
          <p:cNvSpPr/>
          <p:nvPr/>
        </p:nvSpPr>
        <p:spPr>
          <a:xfrm>
            <a:off x="57340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061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1" name="object 1911"/>
          <p:cNvSpPr/>
          <p:nvPr/>
        </p:nvSpPr>
        <p:spPr>
          <a:xfrm>
            <a:off x="57683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162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2" name="object 1912"/>
          <p:cNvSpPr/>
          <p:nvPr/>
        </p:nvSpPr>
        <p:spPr>
          <a:xfrm>
            <a:off x="58026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162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3" name="object 1913"/>
          <p:cNvSpPr/>
          <p:nvPr/>
        </p:nvSpPr>
        <p:spPr>
          <a:xfrm>
            <a:off x="58369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163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4" name="object 1914"/>
          <p:cNvSpPr/>
          <p:nvPr/>
        </p:nvSpPr>
        <p:spPr>
          <a:xfrm>
            <a:off x="58712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26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5" name="object 1915"/>
          <p:cNvSpPr/>
          <p:nvPr/>
        </p:nvSpPr>
        <p:spPr>
          <a:xfrm>
            <a:off x="59055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264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6" name="object 1916"/>
          <p:cNvSpPr/>
          <p:nvPr/>
        </p:nvSpPr>
        <p:spPr>
          <a:xfrm>
            <a:off x="59397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366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7" name="object 1917"/>
          <p:cNvSpPr/>
          <p:nvPr/>
        </p:nvSpPr>
        <p:spPr>
          <a:xfrm>
            <a:off x="59740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366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8" name="object 1918"/>
          <p:cNvSpPr/>
          <p:nvPr/>
        </p:nvSpPr>
        <p:spPr>
          <a:xfrm>
            <a:off x="60083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366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9" name="object 1919"/>
          <p:cNvSpPr/>
          <p:nvPr/>
        </p:nvSpPr>
        <p:spPr>
          <a:xfrm>
            <a:off x="60426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466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0" name="object 1920"/>
          <p:cNvSpPr/>
          <p:nvPr/>
        </p:nvSpPr>
        <p:spPr>
          <a:xfrm>
            <a:off x="60769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467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1" name="object 1921"/>
          <p:cNvSpPr/>
          <p:nvPr/>
        </p:nvSpPr>
        <p:spPr>
          <a:xfrm>
            <a:off x="61112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568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2" name="object 1922"/>
          <p:cNvSpPr/>
          <p:nvPr/>
        </p:nvSpPr>
        <p:spPr>
          <a:xfrm>
            <a:off x="61455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568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3" name="object 1923"/>
          <p:cNvSpPr/>
          <p:nvPr/>
        </p:nvSpPr>
        <p:spPr>
          <a:xfrm>
            <a:off x="61798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569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4" name="object 1924"/>
          <p:cNvSpPr/>
          <p:nvPr/>
        </p:nvSpPr>
        <p:spPr>
          <a:xfrm>
            <a:off x="62141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669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5" name="object 1925"/>
          <p:cNvSpPr/>
          <p:nvPr/>
        </p:nvSpPr>
        <p:spPr>
          <a:xfrm>
            <a:off x="62484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66A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6" name="object 1926"/>
          <p:cNvSpPr/>
          <p:nvPr/>
        </p:nvSpPr>
        <p:spPr>
          <a:xfrm>
            <a:off x="62826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76B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7" name="object 1927"/>
          <p:cNvSpPr/>
          <p:nvPr/>
        </p:nvSpPr>
        <p:spPr>
          <a:xfrm>
            <a:off x="63169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76B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8" name="object 1928"/>
          <p:cNvSpPr/>
          <p:nvPr/>
        </p:nvSpPr>
        <p:spPr>
          <a:xfrm>
            <a:off x="63512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76C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9" name="object 1929"/>
          <p:cNvSpPr/>
          <p:nvPr/>
        </p:nvSpPr>
        <p:spPr>
          <a:xfrm>
            <a:off x="63855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86C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0" name="object 1930"/>
          <p:cNvSpPr/>
          <p:nvPr/>
        </p:nvSpPr>
        <p:spPr>
          <a:xfrm>
            <a:off x="64198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86D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1" name="object 1931"/>
          <p:cNvSpPr/>
          <p:nvPr/>
        </p:nvSpPr>
        <p:spPr>
          <a:xfrm>
            <a:off x="64541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96E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2" name="object 1932"/>
          <p:cNvSpPr/>
          <p:nvPr/>
        </p:nvSpPr>
        <p:spPr>
          <a:xfrm>
            <a:off x="64884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96E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3" name="object 1933"/>
          <p:cNvSpPr/>
          <p:nvPr/>
        </p:nvSpPr>
        <p:spPr>
          <a:xfrm>
            <a:off x="65227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96F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4" name="object 1934"/>
          <p:cNvSpPr/>
          <p:nvPr/>
        </p:nvSpPr>
        <p:spPr>
          <a:xfrm>
            <a:off x="65570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A6F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5" name="object 1935"/>
          <p:cNvSpPr/>
          <p:nvPr/>
        </p:nvSpPr>
        <p:spPr>
          <a:xfrm>
            <a:off x="65913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A7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6" name="object 1936"/>
          <p:cNvSpPr/>
          <p:nvPr/>
        </p:nvSpPr>
        <p:spPr>
          <a:xfrm>
            <a:off x="66255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B7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7" name="object 1937"/>
          <p:cNvSpPr/>
          <p:nvPr/>
        </p:nvSpPr>
        <p:spPr>
          <a:xfrm>
            <a:off x="66598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B71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8" name="object 1938"/>
          <p:cNvSpPr/>
          <p:nvPr/>
        </p:nvSpPr>
        <p:spPr>
          <a:xfrm>
            <a:off x="66941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B72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9" name="object 1939"/>
          <p:cNvSpPr/>
          <p:nvPr/>
        </p:nvSpPr>
        <p:spPr>
          <a:xfrm>
            <a:off x="67284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C72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0" name="object 1940"/>
          <p:cNvSpPr/>
          <p:nvPr/>
        </p:nvSpPr>
        <p:spPr>
          <a:xfrm>
            <a:off x="67627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C73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1" name="object 1941"/>
          <p:cNvSpPr/>
          <p:nvPr/>
        </p:nvSpPr>
        <p:spPr>
          <a:xfrm>
            <a:off x="67970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D74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2" name="object 1942"/>
          <p:cNvSpPr/>
          <p:nvPr/>
        </p:nvSpPr>
        <p:spPr>
          <a:xfrm>
            <a:off x="68313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D7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3" name="object 1943"/>
          <p:cNvSpPr/>
          <p:nvPr/>
        </p:nvSpPr>
        <p:spPr>
          <a:xfrm>
            <a:off x="68656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D75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4" name="object 1944"/>
          <p:cNvSpPr/>
          <p:nvPr/>
        </p:nvSpPr>
        <p:spPr>
          <a:xfrm>
            <a:off x="68999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E7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5" name="object 1945"/>
          <p:cNvSpPr/>
          <p:nvPr/>
        </p:nvSpPr>
        <p:spPr>
          <a:xfrm>
            <a:off x="69342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E7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6" name="object 1946"/>
          <p:cNvSpPr/>
          <p:nvPr/>
        </p:nvSpPr>
        <p:spPr>
          <a:xfrm>
            <a:off x="69684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F7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7" name="object 1947"/>
          <p:cNvSpPr/>
          <p:nvPr/>
        </p:nvSpPr>
        <p:spPr>
          <a:xfrm>
            <a:off x="70027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F7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8" name="object 1948"/>
          <p:cNvSpPr/>
          <p:nvPr/>
        </p:nvSpPr>
        <p:spPr>
          <a:xfrm>
            <a:off x="70370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F7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9" name="object 1949"/>
          <p:cNvSpPr/>
          <p:nvPr/>
        </p:nvSpPr>
        <p:spPr>
          <a:xfrm>
            <a:off x="70713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078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0" name="object 1950"/>
          <p:cNvSpPr/>
          <p:nvPr/>
        </p:nvSpPr>
        <p:spPr>
          <a:xfrm>
            <a:off x="71056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07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1" name="object 1951"/>
          <p:cNvSpPr/>
          <p:nvPr/>
        </p:nvSpPr>
        <p:spPr>
          <a:xfrm>
            <a:off x="71399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17A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2" name="object 1952"/>
          <p:cNvSpPr/>
          <p:nvPr/>
        </p:nvSpPr>
        <p:spPr>
          <a:xfrm>
            <a:off x="71742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17A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3" name="object 1953"/>
          <p:cNvSpPr/>
          <p:nvPr/>
        </p:nvSpPr>
        <p:spPr>
          <a:xfrm>
            <a:off x="72085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17B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4" name="object 1954"/>
          <p:cNvSpPr/>
          <p:nvPr/>
        </p:nvSpPr>
        <p:spPr>
          <a:xfrm>
            <a:off x="72428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27B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5" name="object 1955"/>
          <p:cNvSpPr/>
          <p:nvPr/>
        </p:nvSpPr>
        <p:spPr>
          <a:xfrm>
            <a:off x="72771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27C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6" name="object 1956"/>
          <p:cNvSpPr/>
          <p:nvPr/>
        </p:nvSpPr>
        <p:spPr>
          <a:xfrm>
            <a:off x="73113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37D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7" name="object 1957"/>
          <p:cNvSpPr/>
          <p:nvPr/>
        </p:nvSpPr>
        <p:spPr>
          <a:xfrm>
            <a:off x="73456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37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8" name="object 1958"/>
          <p:cNvSpPr/>
          <p:nvPr/>
        </p:nvSpPr>
        <p:spPr>
          <a:xfrm>
            <a:off x="73799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37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9" name="object 1959"/>
          <p:cNvSpPr/>
          <p:nvPr/>
        </p:nvSpPr>
        <p:spPr>
          <a:xfrm>
            <a:off x="74155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47E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0" name="object 1960"/>
          <p:cNvSpPr/>
          <p:nvPr/>
        </p:nvSpPr>
        <p:spPr>
          <a:xfrm>
            <a:off x="74485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47F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1" name="object 1961"/>
          <p:cNvSpPr/>
          <p:nvPr/>
        </p:nvSpPr>
        <p:spPr>
          <a:xfrm>
            <a:off x="74828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580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2" name="object 1962"/>
          <p:cNvSpPr/>
          <p:nvPr/>
        </p:nvSpPr>
        <p:spPr>
          <a:xfrm>
            <a:off x="75171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580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3" name="object 1963"/>
          <p:cNvSpPr/>
          <p:nvPr/>
        </p:nvSpPr>
        <p:spPr>
          <a:xfrm>
            <a:off x="75526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581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4" name="object 1964"/>
          <p:cNvSpPr/>
          <p:nvPr/>
        </p:nvSpPr>
        <p:spPr>
          <a:xfrm>
            <a:off x="75857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681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5" name="object 1965"/>
          <p:cNvSpPr/>
          <p:nvPr/>
        </p:nvSpPr>
        <p:spPr>
          <a:xfrm>
            <a:off x="76200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682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6" name="object 1966"/>
          <p:cNvSpPr/>
          <p:nvPr/>
        </p:nvSpPr>
        <p:spPr>
          <a:xfrm>
            <a:off x="76542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783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7" name="object 1967"/>
          <p:cNvSpPr/>
          <p:nvPr/>
        </p:nvSpPr>
        <p:spPr>
          <a:xfrm>
            <a:off x="76898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783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8" name="object 1968"/>
          <p:cNvSpPr/>
          <p:nvPr/>
        </p:nvSpPr>
        <p:spPr>
          <a:xfrm>
            <a:off x="77228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784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9" name="object 1969"/>
          <p:cNvSpPr/>
          <p:nvPr/>
        </p:nvSpPr>
        <p:spPr>
          <a:xfrm>
            <a:off x="77571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884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0" name="object 1970"/>
          <p:cNvSpPr/>
          <p:nvPr/>
        </p:nvSpPr>
        <p:spPr>
          <a:xfrm>
            <a:off x="77914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885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1" name="object 1971"/>
          <p:cNvSpPr/>
          <p:nvPr/>
        </p:nvSpPr>
        <p:spPr>
          <a:xfrm>
            <a:off x="78270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986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2" name="object 1972"/>
          <p:cNvSpPr/>
          <p:nvPr/>
        </p:nvSpPr>
        <p:spPr>
          <a:xfrm>
            <a:off x="78600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986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3" name="object 1973"/>
          <p:cNvSpPr/>
          <p:nvPr/>
        </p:nvSpPr>
        <p:spPr>
          <a:xfrm>
            <a:off x="78943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987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4" name="object 1974"/>
          <p:cNvSpPr/>
          <p:nvPr/>
        </p:nvSpPr>
        <p:spPr>
          <a:xfrm>
            <a:off x="79298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A87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5" name="object 1975"/>
          <p:cNvSpPr/>
          <p:nvPr/>
        </p:nvSpPr>
        <p:spPr>
          <a:xfrm>
            <a:off x="79641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A88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6" name="object 1976"/>
          <p:cNvSpPr/>
          <p:nvPr/>
        </p:nvSpPr>
        <p:spPr>
          <a:xfrm>
            <a:off x="79971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B89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7" name="object 1977"/>
          <p:cNvSpPr/>
          <p:nvPr/>
        </p:nvSpPr>
        <p:spPr>
          <a:xfrm>
            <a:off x="80314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B89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8" name="object 1978"/>
          <p:cNvSpPr/>
          <p:nvPr/>
        </p:nvSpPr>
        <p:spPr>
          <a:xfrm>
            <a:off x="80670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B8A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9" name="object 1979"/>
          <p:cNvSpPr/>
          <p:nvPr/>
        </p:nvSpPr>
        <p:spPr>
          <a:xfrm>
            <a:off x="81013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C8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0" name="object 1980"/>
          <p:cNvSpPr/>
          <p:nvPr/>
        </p:nvSpPr>
        <p:spPr>
          <a:xfrm>
            <a:off x="81343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C8B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1" name="object 1981"/>
          <p:cNvSpPr/>
          <p:nvPr/>
        </p:nvSpPr>
        <p:spPr>
          <a:xfrm>
            <a:off x="81686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D8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2" name="object 1982"/>
          <p:cNvSpPr/>
          <p:nvPr/>
        </p:nvSpPr>
        <p:spPr>
          <a:xfrm>
            <a:off x="82042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D8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3" name="object 1983"/>
          <p:cNvSpPr/>
          <p:nvPr/>
        </p:nvSpPr>
        <p:spPr>
          <a:xfrm>
            <a:off x="82384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D8D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4" name="object 1984"/>
          <p:cNvSpPr/>
          <p:nvPr/>
        </p:nvSpPr>
        <p:spPr>
          <a:xfrm>
            <a:off x="82715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E8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5" name="object 1985"/>
          <p:cNvSpPr/>
          <p:nvPr/>
        </p:nvSpPr>
        <p:spPr>
          <a:xfrm>
            <a:off x="83058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E8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6" name="object 1986"/>
          <p:cNvSpPr/>
          <p:nvPr/>
        </p:nvSpPr>
        <p:spPr>
          <a:xfrm>
            <a:off x="83413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F8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7" name="object 1987"/>
          <p:cNvSpPr/>
          <p:nvPr/>
        </p:nvSpPr>
        <p:spPr>
          <a:xfrm>
            <a:off x="83756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F8F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8" name="object 1988"/>
          <p:cNvSpPr/>
          <p:nvPr/>
        </p:nvSpPr>
        <p:spPr>
          <a:xfrm>
            <a:off x="84086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F9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9" name="object 1989"/>
          <p:cNvSpPr/>
          <p:nvPr/>
        </p:nvSpPr>
        <p:spPr>
          <a:xfrm>
            <a:off x="84442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090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0" name="object 1990"/>
          <p:cNvSpPr/>
          <p:nvPr/>
        </p:nvSpPr>
        <p:spPr>
          <a:xfrm>
            <a:off x="847851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091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1" name="object 1991"/>
          <p:cNvSpPr/>
          <p:nvPr/>
        </p:nvSpPr>
        <p:spPr>
          <a:xfrm>
            <a:off x="85128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19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2" name="object 1992"/>
          <p:cNvSpPr/>
          <p:nvPr/>
        </p:nvSpPr>
        <p:spPr>
          <a:xfrm>
            <a:off x="85458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192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3" name="object 1993"/>
          <p:cNvSpPr/>
          <p:nvPr/>
        </p:nvSpPr>
        <p:spPr>
          <a:xfrm>
            <a:off x="85813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193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4" name="object 1994"/>
          <p:cNvSpPr/>
          <p:nvPr/>
        </p:nvSpPr>
        <p:spPr>
          <a:xfrm>
            <a:off x="86156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293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5" name="object 1995"/>
          <p:cNvSpPr/>
          <p:nvPr/>
        </p:nvSpPr>
        <p:spPr>
          <a:xfrm>
            <a:off x="86499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294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6" name="object 1996"/>
          <p:cNvSpPr/>
          <p:nvPr/>
        </p:nvSpPr>
        <p:spPr>
          <a:xfrm>
            <a:off x="86829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395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7" name="object 1997"/>
          <p:cNvSpPr/>
          <p:nvPr/>
        </p:nvSpPr>
        <p:spPr>
          <a:xfrm>
            <a:off x="87185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395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8" name="object 1998"/>
          <p:cNvSpPr/>
          <p:nvPr/>
        </p:nvSpPr>
        <p:spPr>
          <a:xfrm>
            <a:off x="87528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396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9" name="object 1999"/>
          <p:cNvSpPr/>
          <p:nvPr/>
        </p:nvSpPr>
        <p:spPr>
          <a:xfrm>
            <a:off x="8787130" y="177800"/>
            <a:ext cx="31750" cy="59690"/>
          </a:xfrm>
          <a:custGeom>
            <a:avLst/>
            <a:gdLst/>
            <a:ahLst/>
            <a:cxnLst/>
            <a:rect l="l" t="t" r="r" b="b"/>
            <a:pathLst>
              <a:path w="31750" h="59689">
                <a:moveTo>
                  <a:pt x="0" y="59690"/>
                </a:moveTo>
                <a:lnTo>
                  <a:pt x="0" y="0"/>
                </a:lnTo>
                <a:lnTo>
                  <a:pt x="31750" y="0"/>
                </a:lnTo>
                <a:lnTo>
                  <a:pt x="31750" y="59690"/>
                </a:lnTo>
                <a:lnTo>
                  <a:pt x="0" y="59690"/>
                </a:lnTo>
                <a:close/>
              </a:path>
            </a:pathLst>
          </a:custGeom>
          <a:solidFill>
            <a:srgbClr val="6496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0" name="object 2000"/>
          <p:cNvSpPr/>
          <p:nvPr/>
        </p:nvSpPr>
        <p:spPr>
          <a:xfrm>
            <a:off x="289559" y="276859"/>
            <a:ext cx="0" cy="6096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60960"/>
                </a:moveTo>
                <a:lnTo>
                  <a:pt x="0" y="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1" name="object 2001"/>
          <p:cNvSpPr/>
          <p:nvPr/>
        </p:nvSpPr>
        <p:spPr>
          <a:xfrm>
            <a:off x="2895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2" name="object 2002"/>
          <p:cNvSpPr/>
          <p:nvPr/>
        </p:nvSpPr>
        <p:spPr>
          <a:xfrm>
            <a:off x="3225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3" name="object 2003"/>
          <p:cNvSpPr/>
          <p:nvPr/>
        </p:nvSpPr>
        <p:spPr>
          <a:xfrm>
            <a:off x="3556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4" name="object 2004"/>
          <p:cNvSpPr/>
          <p:nvPr/>
        </p:nvSpPr>
        <p:spPr>
          <a:xfrm>
            <a:off x="3898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1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5" name="object 2005"/>
          <p:cNvSpPr/>
          <p:nvPr/>
        </p:nvSpPr>
        <p:spPr>
          <a:xfrm>
            <a:off x="4229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2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6" name="object 2006"/>
          <p:cNvSpPr/>
          <p:nvPr/>
        </p:nvSpPr>
        <p:spPr>
          <a:xfrm>
            <a:off x="4559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3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7" name="object 2007"/>
          <p:cNvSpPr/>
          <p:nvPr/>
        </p:nvSpPr>
        <p:spPr>
          <a:xfrm>
            <a:off x="4902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4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8" name="object 2008"/>
          <p:cNvSpPr/>
          <p:nvPr/>
        </p:nvSpPr>
        <p:spPr>
          <a:xfrm>
            <a:off x="5232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5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9" name="object 2009"/>
          <p:cNvSpPr/>
          <p:nvPr/>
        </p:nvSpPr>
        <p:spPr>
          <a:xfrm>
            <a:off x="55753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6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0" name="object 2010"/>
          <p:cNvSpPr/>
          <p:nvPr/>
        </p:nvSpPr>
        <p:spPr>
          <a:xfrm>
            <a:off x="5905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7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1" name="object 2011"/>
          <p:cNvSpPr/>
          <p:nvPr/>
        </p:nvSpPr>
        <p:spPr>
          <a:xfrm>
            <a:off x="6235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8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2" name="object 2012"/>
          <p:cNvSpPr/>
          <p:nvPr/>
        </p:nvSpPr>
        <p:spPr>
          <a:xfrm>
            <a:off x="6565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9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3" name="object 2013"/>
          <p:cNvSpPr/>
          <p:nvPr/>
        </p:nvSpPr>
        <p:spPr>
          <a:xfrm>
            <a:off x="6908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4" name="object 2014"/>
          <p:cNvSpPr/>
          <p:nvPr/>
        </p:nvSpPr>
        <p:spPr>
          <a:xfrm>
            <a:off x="7239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B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5" name="object 2015"/>
          <p:cNvSpPr/>
          <p:nvPr/>
        </p:nvSpPr>
        <p:spPr>
          <a:xfrm>
            <a:off x="7569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C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6" name="object 2016"/>
          <p:cNvSpPr/>
          <p:nvPr/>
        </p:nvSpPr>
        <p:spPr>
          <a:xfrm>
            <a:off x="7912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D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7" name="object 2017"/>
          <p:cNvSpPr/>
          <p:nvPr/>
        </p:nvSpPr>
        <p:spPr>
          <a:xfrm>
            <a:off x="8242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E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8" name="object 2018"/>
          <p:cNvSpPr/>
          <p:nvPr/>
        </p:nvSpPr>
        <p:spPr>
          <a:xfrm>
            <a:off x="8572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0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9" name="object 2019"/>
          <p:cNvSpPr/>
          <p:nvPr/>
        </p:nvSpPr>
        <p:spPr>
          <a:xfrm>
            <a:off x="89153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0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0" name="object 2020"/>
          <p:cNvSpPr/>
          <p:nvPr/>
        </p:nvSpPr>
        <p:spPr>
          <a:xfrm>
            <a:off x="92456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1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1" name="object 2021"/>
          <p:cNvSpPr/>
          <p:nvPr/>
        </p:nvSpPr>
        <p:spPr>
          <a:xfrm>
            <a:off x="95885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2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2" name="object 2022"/>
          <p:cNvSpPr/>
          <p:nvPr/>
        </p:nvSpPr>
        <p:spPr>
          <a:xfrm>
            <a:off x="9918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3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3" name="object 2023"/>
          <p:cNvSpPr/>
          <p:nvPr/>
        </p:nvSpPr>
        <p:spPr>
          <a:xfrm>
            <a:off x="102488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4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4" name="object 2024"/>
          <p:cNvSpPr/>
          <p:nvPr/>
        </p:nvSpPr>
        <p:spPr>
          <a:xfrm>
            <a:off x="105791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5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5" name="object 2025"/>
          <p:cNvSpPr/>
          <p:nvPr/>
        </p:nvSpPr>
        <p:spPr>
          <a:xfrm>
            <a:off x="10922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6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6" name="object 2026"/>
          <p:cNvSpPr/>
          <p:nvPr/>
        </p:nvSpPr>
        <p:spPr>
          <a:xfrm>
            <a:off x="11252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7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7" name="object 2027"/>
          <p:cNvSpPr/>
          <p:nvPr/>
        </p:nvSpPr>
        <p:spPr>
          <a:xfrm>
            <a:off x="115823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8" name="object 2028"/>
          <p:cNvSpPr/>
          <p:nvPr/>
        </p:nvSpPr>
        <p:spPr>
          <a:xfrm>
            <a:off x="11925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9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9" name="object 2029"/>
          <p:cNvSpPr/>
          <p:nvPr/>
        </p:nvSpPr>
        <p:spPr>
          <a:xfrm>
            <a:off x="12255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A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0" name="object 2030"/>
          <p:cNvSpPr/>
          <p:nvPr/>
        </p:nvSpPr>
        <p:spPr>
          <a:xfrm>
            <a:off x="125983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B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1" name="object 2031"/>
          <p:cNvSpPr/>
          <p:nvPr/>
        </p:nvSpPr>
        <p:spPr>
          <a:xfrm>
            <a:off x="129286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C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2" name="object 2032"/>
          <p:cNvSpPr/>
          <p:nvPr/>
        </p:nvSpPr>
        <p:spPr>
          <a:xfrm>
            <a:off x="13258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D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3" name="object 2033"/>
          <p:cNvSpPr/>
          <p:nvPr/>
        </p:nvSpPr>
        <p:spPr>
          <a:xfrm>
            <a:off x="13589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E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4" name="object 2034"/>
          <p:cNvSpPr/>
          <p:nvPr/>
        </p:nvSpPr>
        <p:spPr>
          <a:xfrm>
            <a:off x="139318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1F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5" name="object 2035"/>
          <p:cNvSpPr/>
          <p:nvPr/>
        </p:nvSpPr>
        <p:spPr>
          <a:xfrm>
            <a:off x="142621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6" name="object 2036"/>
          <p:cNvSpPr/>
          <p:nvPr/>
        </p:nvSpPr>
        <p:spPr>
          <a:xfrm>
            <a:off x="14592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1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7" name="object 2037"/>
          <p:cNvSpPr/>
          <p:nvPr/>
        </p:nvSpPr>
        <p:spPr>
          <a:xfrm>
            <a:off x="14935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2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8" name="object 2038"/>
          <p:cNvSpPr/>
          <p:nvPr/>
        </p:nvSpPr>
        <p:spPr>
          <a:xfrm>
            <a:off x="152653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3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9" name="object 2039"/>
          <p:cNvSpPr/>
          <p:nvPr/>
        </p:nvSpPr>
        <p:spPr>
          <a:xfrm>
            <a:off x="156083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0" name="object 2040"/>
          <p:cNvSpPr/>
          <p:nvPr/>
        </p:nvSpPr>
        <p:spPr>
          <a:xfrm>
            <a:off x="15938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1" name="object 2041"/>
          <p:cNvSpPr/>
          <p:nvPr/>
        </p:nvSpPr>
        <p:spPr>
          <a:xfrm>
            <a:off x="16268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2" name="object 2042"/>
          <p:cNvSpPr/>
          <p:nvPr/>
        </p:nvSpPr>
        <p:spPr>
          <a:xfrm>
            <a:off x="165988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3" name="object 2043"/>
          <p:cNvSpPr/>
          <p:nvPr/>
        </p:nvSpPr>
        <p:spPr>
          <a:xfrm>
            <a:off x="16941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4" name="object 2044"/>
          <p:cNvSpPr/>
          <p:nvPr/>
        </p:nvSpPr>
        <p:spPr>
          <a:xfrm>
            <a:off x="17272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9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5" name="object 2045"/>
          <p:cNvSpPr/>
          <p:nvPr/>
        </p:nvSpPr>
        <p:spPr>
          <a:xfrm>
            <a:off x="17602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A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6" name="object 2046"/>
          <p:cNvSpPr/>
          <p:nvPr/>
        </p:nvSpPr>
        <p:spPr>
          <a:xfrm>
            <a:off x="179451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B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7" name="object 2047"/>
          <p:cNvSpPr/>
          <p:nvPr/>
        </p:nvSpPr>
        <p:spPr>
          <a:xfrm>
            <a:off x="18275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C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8" name="object 2048"/>
          <p:cNvSpPr/>
          <p:nvPr/>
        </p:nvSpPr>
        <p:spPr>
          <a:xfrm>
            <a:off x="186182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D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9" name="object 2049"/>
          <p:cNvSpPr/>
          <p:nvPr/>
        </p:nvSpPr>
        <p:spPr>
          <a:xfrm>
            <a:off x="189483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0" name="object 2050"/>
          <p:cNvSpPr/>
          <p:nvPr/>
        </p:nvSpPr>
        <p:spPr>
          <a:xfrm>
            <a:off x="192786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1" name="object 2051"/>
          <p:cNvSpPr/>
          <p:nvPr/>
        </p:nvSpPr>
        <p:spPr>
          <a:xfrm>
            <a:off x="196215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0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2" name="object 2052"/>
          <p:cNvSpPr/>
          <p:nvPr/>
        </p:nvSpPr>
        <p:spPr>
          <a:xfrm>
            <a:off x="19951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1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3" name="object 2053"/>
          <p:cNvSpPr/>
          <p:nvPr/>
        </p:nvSpPr>
        <p:spPr>
          <a:xfrm>
            <a:off x="202818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4" name="object 2054"/>
          <p:cNvSpPr/>
          <p:nvPr/>
        </p:nvSpPr>
        <p:spPr>
          <a:xfrm>
            <a:off x="206121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5" name="object 2055"/>
          <p:cNvSpPr/>
          <p:nvPr/>
        </p:nvSpPr>
        <p:spPr>
          <a:xfrm>
            <a:off x="20955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4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6" name="object 2056"/>
          <p:cNvSpPr/>
          <p:nvPr/>
        </p:nvSpPr>
        <p:spPr>
          <a:xfrm>
            <a:off x="21285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7" name="object 2057"/>
          <p:cNvSpPr/>
          <p:nvPr/>
        </p:nvSpPr>
        <p:spPr>
          <a:xfrm>
            <a:off x="216153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6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8" name="object 2058"/>
          <p:cNvSpPr/>
          <p:nvPr/>
        </p:nvSpPr>
        <p:spPr>
          <a:xfrm>
            <a:off x="21958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7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9" name="object 2059"/>
          <p:cNvSpPr/>
          <p:nvPr/>
        </p:nvSpPr>
        <p:spPr>
          <a:xfrm>
            <a:off x="22288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0" name="object 2060"/>
          <p:cNvSpPr/>
          <p:nvPr/>
        </p:nvSpPr>
        <p:spPr>
          <a:xfrm>
            <a:off x="226313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1" name="object 2061"/>
          <p:cNvSpPr/>
          <p:nvPr/>
        </p:nvSpPr>
        <p:spPr>
          <a:xfrm>
            <a:off x="229616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2" name="object 2062"/>
          <p:cNvSpPr/>
          <p:nvPr/>
        </p:nvSpPr>
        <p:spPr>
          <a:xfrm>
            <a:off x="23291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3" name="object 2063"/>
          <p:cNvSpPr/>
          <p:nvPr/>
        </p:nvSpPr>
        <p:spPr>
          <a:xfrm>
            <a:off x="23622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C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4" name="object 2064"/>
          <p:cNvSpPr/>
          <p:nvPr/>
        </p:nvSpPr>
        <p:spPr>
          <a:xfrm>
            <a:off x="239648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5" name="object 2065"/>
          <p:cNvSpPr/>
          <p:nvPr/>
        </p:nvSpPr>
        <p:spPr>
          <a:xfrm>
            <a:off x="242951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6" name="object 2066"/>
          <p:cNvSpPr/>
          <p:nvPr/>
        </p:nvSpPr>
        <p:spPr>
          <a:xfrm>
            <a:off x="24625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7" name="object 2067"/>
          <p:cNvSpPr/>
          <p:nvPr/>
        </p:nvSpPr>
        <p:spPr>
          <a:xfrm>
            <a:off x="24968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8" name="object 2068"/>
          <p:cNvSpPr/>
          <p:nvPr/>
        </p:nvSpPr>
        <p:spPr>
          <a:xfrm>
            <a:off x="252983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1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9" name="object 2069"/>
          <p:cNvSpPr/>
          <p:nvPr/>
        </p:nvSpPr>
        <p:spPr>
          <a:xfrm>
            <a:off x="256412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0" name="object 2070"/>
          <p:cNvSpPr/>
          <p:nvPr/>
        </p:nvSpPr>
        <p:spPr>
          <a:xfrm>
            <a:off x="25971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1" name="object 2071"/>
          <p:cNvSpPr/>
          <p:nvPr/>
        </p:nvSpPr>
        <p:spPr>
          <a:xfrm>
            <a:off x="26301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2" name="object 2072"/>
          <p:cNvSpPr/>
          <p:nvPr/>
        </p:nvSpPr>
        <p:spPr>
          <a:xfrm>
            <a:off x="266446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3" name="object 2073"/>
          <p:cNvSpPr/>
          <p:nvPr/>
        </p:nvSpPr>
        <p:spPr>
          <a:xfrm>
            <a:off x="26974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4" name="object 2074"/>
          <p:cNvSpPr/>
          <p:nvPr/>
        </p:nvSpPr>
        <p:spPr>
          <a:xfrm>
            <a:off x="27305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7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5" name="object 2075"/>
          <p:cNvSpPr/>
          <p:nvPr/>
        </p:nvSpPr>
        <p:spPr>
          <a:xfrm>
            <a:off x="27635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6" name="object 2076"/>
          <p:cNvSpPr/>
          <p:nvPr/>
        </p:nvSpPr>
        <p:spPr>
          <a:xfrm>
            <a:off x="279781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9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7" name="object 2077"/>
          <p:cNvSpPr/>
          <p:nvPr/>
        </p:nvSpPr>
        <p:spPr>
          <a:xfrm>
            <a:off x="28308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A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8" name="object 2078"/>
          <p:cNvSpPr/>
          <p:nvPr/>
        </p:nvSpPr>
        <p:spPr>
          <a:xfrm>
            <a:off x="286512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9" name="object 2079"/>
          <p:cNvSpPr/>
          <p:nvPr/>
        </p:nvSpPr>
        <p:spPr>
          <a:xfrm>
            <a:off x="289813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C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0" name="object 2080"/>
          <p:cNvSpPr/>
          <p:nvPr/>
        </p:nvSpPr>
        <p:spPr>
          <a:xfrm>
            <a:off x="293116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1" name="object 2081"/>
          <p:cNvSpPr/>
          <p:nvPr/>
        </p:nvSpPr>
        <p:spPr>
          <a:xfrm>
            <a:off x="29654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2" name="object 2082"/>
          <p:cNvSpPr/>
          <p:nvPr/>
        </p:nvSpPr>
        <p:spPr>
          <a:xfrm>
            <a:off x="29984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4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3" name="object 2083"/>
          <p:cNvSpPr/>
          <p:nvPr/>
        </p:nvSpPr>
        <p:spPr>
          <a:xfrm>
            <a:off x="303148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4" name="object 2084"/>
          <p:cNvSpPr/>
          <p:nvPr/>
        </p:nvSpPr>
        <p:spPr>
          <a:xfrm>
            <a:off x="306451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5" name="object 2085"/>
          <p:cNvSpPr/>
          <p:nvPr/>
        </p:nvSpPr>
        <p:spPr>
          <a:xfrm>
            <a:off x="30988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6" name="object 2086"/>
          <p:cNvSpPr/>
          <p:nvPr/>
        </p:nvSpPr>
        <p:spPr>
          <a:xfrm>
            <a:off x="31318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7" name="object 2087"/>
          <p:cNvSpPr/>
          <p:nvPr/>
        </p:nvSpPr>
        <p:spPr>
          <a:xfrm>
            <a:off x="316611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8" name="object 2088"/>
          <p:cNvSpPr/>
          <p:nvPr/>
        </p:nvSpPr>
        <p:spPr>
          <a:xfrm>
            <a:off x="31991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30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9" name="object 2089"/>
          <p:cNvSpPr/>
          <p:nvPr/>
        </p:nvSpPr>
        <p:spPr>
          <a:xfrm>
            <a:off x="32321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0" name="object 2090"/>
          <p:cNvSpPr/>
          <p:nvPr/>
        </p:nvSpPr>
        <p:spPr>
          <a:xfrm>
            <a:off x="32664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7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1" name="object 2091"/>
          <p:cNvSpPr/>
          <p:nvPr/>
        </p:nvSpPr>
        <p:spPr>
          <a:xfrm>
            <a:off x="32994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2" name="object 2092"/>
          <p:cNvSpPr/>
          <p:nvPr/>
        </p:nvSpPr>
        <p:spPr>
          <a:xfrm>
            <a:off x="33324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3" name="object 2093"/>
          <p:cNvSpPr/>
          <p:nvPr/>
        </p:nvSpPr>
        <p:spPr>
          <a:xfrm>
            <a:off x="33655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A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4" name="object 2094"/>
          <p:cNvSpPr/>
          <p:nvPr/>
        </p:nvSpPr>
        <p:spPr>
          <a:xfrm>
            <a:off x="33997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B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5" name="object 2095"/>
          <p:cNvSpPr/>
          <p:nvPr/>
        </p:nvSpPr>
        <p:spPr>
          <a:xfrm>
            <a:off x="34328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C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6" name="object 2096"/>
          <p:cNvSpPr/>
          <p:nvPr/>
        </p:nvSpPr>
        <p:spPr>
          <a:xfrm>
            <a:off x="34658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D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7" name="object 2097"/>
          <p:cNvSpPr/>
          <p:nvPr/>
        </p:nvSpPr>
        <p:spPr>
          <a:xfrm>
            <a:off x="35001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E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8" name="object 2098"/>
          <p:cNvSpPr/>
          <p:nvPr/>
        </p:nvSpPr>
        <p:spPr>
          <a:xfrm>
            <a:off x="35331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5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9" name="object 2099"/>
          <p:cNvSpPr/>
          <p:nvPr/>
        </p:nvSpPr>
        <p:spPr>
          <a:xfrm>
            <a:off x="356742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0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0" name="object 2100"/>
          <p:cNvSpPr/>
          <p:nvPr/>
        </p:nvSpPr>
        <p:spPr>
          <a:xfrm>
            <a:off x="36004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1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1" name="object 2101"/>
          <p:cNvSpPr/>
          <p:nvPr/>
        </p:nvSpPr>
        <p:spPr>
          <a:xfrm>
            <a:off x="36334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2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2" name="object 2102"/>
          <p:cNvSpPr/>
          <p:nvPr/>
        </p:nvSpPr>
        <p:spPr>
          <a:xfrm>
            <a:off x="366775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3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3" name="object 2103"/>
          <p:cNvSpPr/>
          <p:nvPr/>
        </p:nvSpPr>
        <p:spPr>
          <a:xfrm>
            <a:off x="37007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4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4" name="object 2104"/>
          <p:cNvSpPr/>
          <p:nvPr/>
        </p:nvSpPr>
        <p:spPr>
          <a:xfrm>
            <a:off x="37338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5" name="object 2105"/>
          <p:cNvSpPr/>
          <p:nvPr/>
        </p:nvSpPr>
        <p:spPr>
          <a:xfrm>
            <a:off x="37668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6" name="object 2106"/>
          <p:cNvSpPr/>
          <p:nvPr/>
        </p:nvSpPr>
        <p:spPr>
          <a:xfrm>
            <a:off x="38011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7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7" name="object 2107"/>
          <p:cNvSpPr/>
          <p:nvPr/>
        </p:nvSpPr>
        <p:spPr>
          <a:xfrm>
            <a:off x="38341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8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8" name="object 2108"/>
          <p:cNvSpPr/>
          <p:nvPr/>
        </p:nvSpPr>
        <p:spPr>
          <a:xfrm>
            <a:off x="386842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9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9" name="object 2109"/>
          <p:cNvSpPr/>
          <p:nvPr/>
        </p:nvSpPr>
        <p:spPr>
          <a:xfrm>
            <a:off x="39014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A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0" name="object 2110"/>
          <p:cNvSpPr/>
          <p:nvPr/>
        </p:nvSpPr>
        <p:spPr>
          <a:xfrm>
            <a:off x="39344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1" name="object 2111"/>
          <p:cNvSpPr/>
          <p:nvPr/>
        </p:nvSpPr>
        <p:spPr>
          <a:xfrm>
            <a:off x="39687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2" name="object 2112"/>
          <p:cNvSpPr/>
          <p:nvPr/>
        </p:nvSpPr>
        <p:spPr>
          <a:xfrm>
            <a:off x="40017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D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3" name="object 2113"/>
          <p:cNvSpPr/>
          <p:nvPr/>
        </p:nvSpPr>
        <p:spPr>
          <a:xfrm>
            <a:off x="40347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E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4" name="object 2114"/>
          <p:cNvSpPr/>
          <p:nvPr/>
        </p:nvSpPr>
        <p:spPr>
          <a:xfrm>
            <a:off x="40678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5" name="object 2115"/>
          <p:cNvSpPr/>
          <p:nvPr/>
        </p:nvSpPr>
        <p:spPr>
          <a:xfrm>
            <a:off x="41021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6" name="object 2116"/>
          <p:cNvSpPr/>
          <p:nvPr/>
        </p:nvSpPr>
        <p:spPr>
          <a:xfrm>
            <a:off x="41351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1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7" name="object 2117"/>
          <p:cNvSpPr/>
          <p:nvPr/>
        </p:nvSpPr>
        <p:spPr>
          <a:xfrm>
            <a:off x="416940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2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8" name="object 2118"/>
          <p:cNvSpPr/>
          <p:nvPr/>
        </p:nvSpPr>
        <p:spPr>
          <a:xfrm>
            <a:off x="42024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3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9" name="object 2119"/>
          <p:cNvSpPr/>
          <p:nvPr/>
        </p:nvSpPr>
        <p:spPr>
          <a:xfrm>
            <a:off x="42354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0" name="object 2120"/>
          <p:cNvSpPr/>
          <p:nvPr/>
        </p:nvSpPr>
        <p:spPr>
          <a:xfrm>
            <a:off x="42684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5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1" name="object 2121"/>
          <p:cNvSpPr/>
          <p:nvPr/>
        </p:nvSpPr>
        <p:spPr>
          <a:xfrm>
            <a:off x="43027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2" name="object 2122"/>
          <p:cNvSpPr/>
          <p:nvPr/>
        </p:nvSpPr>
        <p:spPr>
          <a:xfrm>
            <a:off x="43357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3" name="object 2123"/>
          <p:cNvSpPr/>
          <p:nvPr/>
        </p:nvSpPr>
        <p:spPr>
          <a:xfrm>
            <a:off x="43688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8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4" name="object 2124"/>
          <p:cNvSpPr/>
          <p:nvPr/>
        </p:nvSpPr>
        <p:spPr>
          <a:xfrm>
            <a:off x="44018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5" name="object 2125"/>
          <p:cNvSpPr/>
          <p:nvPr/>
        </p:nvSpPr>
        <p:spPr>
          <a:xfrm>
            <a:off x="44361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A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6" name="object 2126"/>
          <p:cNvSpPr/>
          <p:nvPr/>
        </p:nvSpPr>
        <p:spPr>
          <a:xfrm>
            <a:off x="44691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B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7" name="object 2127"/>
          <p:cNvSpPr/>
          <p:nvPr/>
        </p:nvSpPr>
        <p:spPr>
          <a:xfrm>
            <a:off x="450342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8" name="object 2128"/>
          <p:cNvSpPr/>
          <p:nvPr/>
        </p:nvSpPr>
        <p:spPr>
          <a:xfrm>
            <a:off x="45364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9" name="object 2129"/>
          <p:cNvSpPr/>
          <p:nvPr/>
        </p:nvSpPr>
        <p:spPr>
          <a:xfrm>
            <a:off x="45694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0" name="object 2130"/>
          <p:cNvSpPr/>
          <p:nvPr/>
        </p:nvSpPr>
        <p:spPr>
          <a:xfrm>
            <a:off x="46037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1" name="object 2131"/>
          <p:cNvSpPr/>
          <p:nvPr/>
        </p:nvSpPr>
        <p:spPr>
          <a:xfrm>
            <a:off x="46367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2" name="object 2132"/>
          <p:cNvSpPr/>
          <p:nvPr/>
        </p:nvSpPr>
        <p:spPr>
          <a:xfrm>
            <a:off x="46697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1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3" name="object 2133"/>
          <p:cNvSpPr/>
          <p:nvPr/>
        </p:nvSpPr>
        <p:spPr>
          <a:xfrm>
            <a:off x="470407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4" name="object 2134"/>
          <p:cNvSpPr/>
          <p:nvPr/>
        </p:nvSpPr>
        <p:spPr>
          <a:xfrm>
            <a:off x="47371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5" name="object 2135"/>
          <p:cNvSpPr/>
          <p:nvPr/>
        </p:nvSpPr>
        <p:spPr>
          <a:xfrm>
            <a:off x="47701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4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6" name="object 2136"/>
          <p:cNvSpPr/>
          <p:nvPr/>
        </p:nvSpPr>
        <p:spPr>
          <a:xfrm>
            <a:off x="480440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7" name="object 2137"/>
          <p:cNvSpPr/>
          <p:nvPr/>
        </p:nvSpPr>
        <p:spPr>
          <a:xfrm>
            <a:off x="48374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6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8" name="object 2138"/>
          <p:cNvSpPr/>
          <p:nvPr/>
        </p:nvSpPr>
        <p:spPr>
          <a:xfrm>
            <a:off x="48704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7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9" name="object 2139"/>
          <p:cNvSpPr/>
          <p:nvPr/>
        </p:nvSpPr>
        <p:spPr>
          <a:xfrm>
            <a:off x="49047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0" name="object 2140"/>
          <p:cNvSpPr/>
          <p:nvPr/>
        </p:nvSpPr>
        <p:spPr>
          <a:xfrm>
            <a:off x="49377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9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1" name="object 2141"/>
          <p:cNvSpPr/>
          <p:nvPr/>
        </p:nvSpPr>
        <p:spPr>
          <a:xfrm>
            <a:off x="49707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2" name="object 2142"/>
          <p:cNvSpPr/>
          <p:nvPr/>
        </p:nvSpPr>
        <p:spPr>
          <a:xfrm>
            <a:off x="50050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3" name="object 2143"/>
          <p:cNvSpPr/>
          <p:nvPr/>
        </p:nvSpPr>
        <p:spPr>
          <a:xfrm>
            <a:off x="50380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4" name="object 2144"/>
          <p:cNvSpPr/>
          <p:nvPr/>
        </p:nvSpPr>
        <p:spPr>
          <a:xfrm>
            <a:off x="50711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5" name="object 2145"/>
          <p:cNvSpPr/>
          <p:nvPr/>
        </p:nvSpPr>
        <p:spPr>
          <a:xfrm>
            <a:off x="510540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6" name="object 2146"/>
          <p:cNvSpPr/>
          <p:nvPr/>
        </p:nvSpPr>
        <p:spPr>
          <a:xfrm>
            <a:off x="51384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8F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7" name="object 2147"/>
          <p:cNvSpPr/>
          <p:nvPr/>
        </p:nvSpPr>
        <p:spPr>
          <a:xfrm>
            <a:off x="51714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8" name="object 2148"/>
          <p:cNvSpPr/>
          <p:nvPr/>
        </p:nvSpPr>
        <p:spPr>
          <a:xfrm>
            <a:off x="52057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9" name="object 2149"/>
          <p:cNvSpPr/>
          <p:nvPr/>
        </p:nvSpPr>
        <p:spPr>
          <a:xfrm>
            <a:off x="52387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0" name="object 2150"/>
          <p:cNvSpPr/>
          <p:nvPr/>
        </p:nvSpPr>
        <p:spPr>
          <a:xfrm>
            <a:off x="52717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1" name="object 2151"/>
          <p:cNvSpPr/>
          <p:nvPr/>
        </p:nvSpPr>
        <p:spPr>
          <a:xfrm>
            <a:off x="53060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2" name="object 2152"/>
          <p:cNvSpPr/>
          <p:nvPr/>
        </p:nvSpPr>
        <p:spPr>
          <a:xfrm>
            <a:off x="53390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5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3" name="object 2153"/>
          <p:cNvSpPr/>
          <p:nvPr/>
        </p:nvSpPr>
        <p:spPr>
          <a:xfrm>
            <a:off x="53721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4" name="object 2154"/>
          <p:cNvSpPr/>
          <p:nvPr/>
        </p:nvSpPr>
        <p:spPr>
          <a:xfrm>
            <a:off x="540639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7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5" name="object 2155"/>
          <p:cNvSpPr/>
          <p:nvPr/>
        </p:nvSpPr>
        <p:spPr>
          <a:xfrm>
            <a:off x="54394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6" name="object 2156"/>
          <p:cNvSpPr/>
          <p:nvPr/>
        </p:nvSpPr>
        <p:spPr>
          <a:xfrm>
            <a:off x="54724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7" name="object 2157"/>
          <p:cNvSpPr/>
          <p:nvPr/>
        </p:nvSpPr>
        <p:spPr>
          <a:xfrm>
            <a:off x="55067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A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8" name="object 2158"/>
          <p:cNvSpPr/>
          <p:nvPr/>
        </p:nvSpPr>
        <p:spPr>
          <a:xfrm>
            <a:off x="55397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9" name="object 2159"/>
          <p:cNvSpPr/>
          <p:nvPr/>
        </p:nvSpPr>
        <p:spPr>
          <a:xfrm>
            <a:off x="55727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C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0" name="object 2160"/>
          <p:cNvSpPr/>
          <p:nvPr/>
        </p:nvSpPr>
        <p:spPr>
          <a:xfrm>
            <a:off x="56070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1" name="object 2161"/>
          <p:cNvSpPr/>
          <p:nvPr/>
        </p:nvSpPr>
        <p:spPr>
          <a:xfrm>
            <a:off x="56400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2" name="object 2162"/>
          <p:cNvSpPr/>
          <p:nvPr/>
        </p:nvSpPr>
        <p:spPr>
          <a:xfrm>
            <a:off x="56730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9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3" name="object 2163"/>
          <p:cNvSpPr/>
          <p:nvPr/>
        </p:nvSpPr>
        <p:spPr>
          <a:xfrm>
            <a:off x="57073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0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4" name="object 2164"/>
          <p:cNvSpPr/>
          <p:nvPr/>
        </p:nvSpPr>
        <p:spPr>
          <a:xfrm>
            <a:off x="57404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5" name="object 2165"/>
          <p:cNvSpPr/>
          <p:nvPr/>
        </p:nvSpPr>
        <p:spPr>
          <a:xfrm>
            <a:off x="57734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6" name="object 2166"/>
          <p:cNvSpPr/>
          <p:nvPr/>
        </p:nvSpPr>
        <p:spPr>
          <a:xfrm>
            <a:off x="580770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7" name="object 2167"/>
          <p:cNvSpPr/>
          <p:nvPr/>
        </p:nvSpPr>
        <p:spPr>
          <a:xfrm>
            <a:off x="58407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8" name="object 2168"/>
          <p:cNvSpPr/>
          <p:nvPr/>
        </p:nvSpPr>
        <p:spPr>
          <a:xfrm>
            <a:off x="58737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9" name="object 2169"/>
          <p:cNvSpPr/>
          <p:nvPr/>
        </p:nvSpPr>
        <p:spPr>
          <a:xfrm>
            <a:off x="59080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0" name="object 2170"/>
          <p:cNvSpPr/>
          <p:nvPr/>
        </p:nvSpPr>
        <p:spPr>
          <a:xfrm>
            <a:off x="59410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1" name="object 2171"/>
          <p:cNvSpPr/>
          <p:nvPr/>
        </p:nvSpPr>
        <p:spPr>
          <a:xfrm>
            <a:off x="59740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2" name="object 2172"/>
          <p:cNvSpPr/>
          <p:nvPr/>
        </p:nvSpPr>
        <p:spPr>
          <a:xfrm>
            <a:off x="60083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3" name="object 2173"/>
          <p:cNvSpPr/>
          <p:nvPr/>
        </p:nvSpPr>
        <p:spPr>
          <a:xfrm>
            <a:off x="60413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A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4" name="object 2174"/>
          <p:cNvSpPr/>
          <p:nvPr/>
        </p:nvSpPr>
        <p:spPr>
          <a:xfrm>
            <a:off x="60744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5" name="object 2175"/>
          <p:cNvSpPr/>
          <p:nvPr/>
        </p:nvSpPr>
        <p:spPr>
          <a:xfrm>
            <a:off x="610870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C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6" name="object 2176"/>
          <p:cNvSpPr/>
          <p:nvPr/>
        </p:nvSpPr>
        <p:spPr>
          <a:xfrm>
            <a:off x="614172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D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7" name="object 2177"/>
          <p:cNvSpPr/>
          <p:nvPr/>
        </p:nvSpPr>
        <p:spPr>
          <a:xfrm>
            <a:off x="61747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E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8" name="object 2178"/>
          <p:cNvSpPr/>
          <p:nvPr/>
        </p:nvSpPr>
        <p:spPr>
          <a:xfrm>
            <a:off x="62090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AF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9" name="object 2179"/>
          <p:cNvSpPr/>
          <p:nvPr/>
        </p:nvSpPr>
        <p:spPr>
          <a:xfrm>
            <a:off x="62420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0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0" name="object 2180"/>
          <p:cNvSpPr/>
          <p:nvPr/>
        </p:nvSpPr>
        <p:spPr>
          <a:xfrm>
            <a:off x="627507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1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1" name="object 2181"/>
          <p:cNvSpPr/>
          <p:nvPr/>
        </p:nvSpPr>
        <p:spPr>
          <a:xfrm>
            <a:off x="63093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2" name="object 2182"/>
          <p:cNvSpPr/>
          <p:nvPr/>
        </p:nvSpPr>
        <p:spPr>
          <a:xfrm>
            <a:off x="634237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3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3" name="object 2183"/>
          <p:cNvSpPr/>
          <p:nvPr/>
        </p:nvSpPr>
        <p:spPr>
          <a:xfrm>
            <a:off x="63754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4" name="object 2184"/>
          <p:cNvSpPr/>
          <p:nvPr/>
        </p:nvSpPr>
        <p:spPr>
          <a:xfrm>
            <a:off x="640969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60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5" name="object 2185"/>
          <p:cNvSpPr/>
          <p:nvPr/>
        </p:nvSpPr>
        <p:spPr>
          <a:xfrm>
            <a:off x="64427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6" name="object 2186"/>
          <p:cNvSpPr/>
          <p:nvPr/>
        </p:nvSpPr>
        <p:spPr>
          <a:xfrm>
            <a:off x="647572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7" name="object 2187"/>
          <p:cNvSpPr/>
          <p:nvPr/>
        </p:nvSpPr>
        <p:spPr>
          <a:xfrm>
            <a:off x="65100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8" name="object 2188"/>
          <p:cNvSpPr/>
          <p:nvPr/>
        </p:nvSpPr>
        <p:spPr>
          <a:xfrm>
            <a:off x="65430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9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9" name="object 2189"/>
          <p:cNvSpPr/>
          <p:nvPr/>
        </p:nvSpPr>
        <p:spPr>
          <a:xfrm>
            <a:off x="65760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A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0" name="object 2190"/>
          <p:cNvSpPr/>
          <p:nvPr/>
        </p:nvSpPr>
        <p:spPr>
          <a:xfrm>
            <a:off x="66103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1" name="object 2191"/>
          <p:cNvSpPr/>
          <p:nvPr/>
        </p:nvSpPr>
        <p:spPr>
          <a:xfrm>
            <a:off x="66433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2" name="object 2192"/>
          <p:cNvSpPr/>
          <p:nvPr/>
        </p:nvSpPr>
        <p:spPr>
          <a:xfrm>
            <a:off x="66763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3" name="object 2193"/>
          <p:cNvSpPr/>
          <p:nvPr/>
        </p:nvSpPr>
        <p:spPr>
          <a:xfrm>
            <a:off x="67106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4" name="object 2194"/>
          <p:cNvSpPr/>
          <p:nvPr/>
        </p:nvSpPr>
        <p:spPr>
          <a:xfrm>
            <a:off x="67437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5" name="object 2195"/>
          <p:cNvSpPr/>
          <p:nvPr/>
        </p:nvSpPr>
        <p:spPr>
          <a:xfrm>
            <a:off x="67767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6" name="object 2196"/>
          <p:cNvSpPr/>
          <p:nvPr/>
        </p:nvSpPr>
        <p:spPr>
          <a:xfrm>
            <a:off x="6811009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60" y="0"/>
                </a:lnTo>
                <a:lnTo>
                  <a:pt x="3556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1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7" name="object 2197"/>
          <p:cNvSpPr/>
          <p:nvPr/>
        </p:nvSpPr>
        <p:spPr>
          <a:xfrm>
            <a:off x="68440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8" name="object 2198"/>
          <p:cNvSpPr/>
          <p:nvPr/>
        </p:nvSpPr>
        <p:spPr>
          <a:xfrm>
            <a:off x="68770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3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9" name="object 2199"/>
          <p:cNvSpPr/>
          <p:nvPr/>
        </p:nvSpPr>
        <p:spPr>
          <a:xfrm>
            <a:off x="69113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0" name="object 2200"/>
          <p:cNvSpPr/>
          <p:nvPr/>
        </p:nvSpPr>
        <p:spPr>
          <a:xfrm>
            <a:off x="69443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1" name="object 2201"/>
          <p:cNvSpPr/>
          <p:nvPr/>
        </p:nvSpPr>
        <p:spPr>
          <a:xfrm>
            <a:off x="69773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2" name="object 2202"/>
          <p:cNvSpPr/>
          <p:nvPr/>
        </p:nvSpPr>
        <p:spPr>
          <a:xfrm>
            <a:off x="70116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3" name="object 2203"/>
          <p:cNvSpPr/>
          <p:nvPr/>
        </p:nvSpPr>
        <p:spPr>
          <a:xfrm>
            <a:off x="70446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8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4" name="object 2204"/>
          <p:cNvSpPr/>
          <p:nvPr/>
        </p:nvSpPr>
        <p:spPr>
          <a:xfrm>
            <a:off x="70777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9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5" name="object 2205"/>
          <p:cNvSpPr/>
          <p:nvPr/>
        </p:nvSpPr>
        <p:spPr>
          <a:xfrm>
            <a:off x="711200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6" name="object 2206"/>
          <p:cNvSpPr/>
          <p:nvPr/>
        </p:nvSpPr>
        <p:spPr>
          <a:xfrm>
            <a:off x="71450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7" name="object 2207"/>
          <p:cNvSpPr/>
          <p:nvPr/>
        </p:nvSpPr>
        <p:spPr>
          <a:xfrm>
            <a:off x="71780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8" name="object 2208"/>
          <p:cNvSpPr/>
          <p:nvPr/>
        </p:nvSpPr>
        <p:spPr>
          <a:xfrm>
            <a:off x="72123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9" name="object 2209"/>
          <p:cNvSpPr/>
          <p:nvPr/>
        </p:nvSpPr>
        <p:spPr>
          <a:xfrm>
            <a:off x="72453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E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0" name="object 2210"/>
          <p:cNvSpPr/>
          <p:nvPr/>
        </p:nvSpPr>
        <p:spPr>
          <a:xfrm>
            <a:off x="72783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1" name="object 2211"/>
          <p:cNvSpPr/>
          <p:nvPr/>
        </p:nvSpPr>
        <p:spPr>
          <a:xfrm>
            <a:off x="73126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2" name="object 2212"/>
          <p:cNvSpPr/>
          <p:nvPr/>
        </p:nvSpPr>
        <p:spPr>
          <a:xfrm>
            <a:off x="73456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3" name="object 2213"/>
          <p:cNvSpPr/>
          <p:nvPr/>
        </p:nvSpPr>
        <p:spPr>
          <a:xfrm>
            <a:off x="73787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4" name="object 2214"/>
          <p:cNvSpPr/>
          <p:nvPr/>
        </p:nvSpPr>
        <p:spPr>
          <a:xfrm>
            <a:off x="74129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5" name="object 2215"/>
          <p:cNvSpPr/>
          <p:nvPr/>
        </p:nvSpPr>
        <p:spPr>
          <a:xfrm>
            <a:off x="74460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6" name="object 2216"/>
          <p:cNvSpPr/>
          <p:nvPr/>
        </p:nvSpPr>
        <p:spPr>
          <a:xfrm>
            <a:off x="74790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7" name="object 2217"/>
          <p:cNvSpPr/>
          <p:nvPr/>
        </p:nvSpPr>
        <p:spPr>
          <a:xfrm>
            <a:off x="75133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8" name="object 2218"/>
          <p:cNvSpPr/>
          <p:nvPr/>
        </p:nvSpPr>
        <p:spPr>
          <a:xfrm>
            <a:off x="75463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7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9" name="object 2219"/>
          <p:cNvSpPr/>
          <p:nvPr/>
        </p:nvSpPr>
        <p:spPr>
          <a:xfrm>
            <a:off x="75793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0" name="object 2220"/>
          <p:cNvSpPr/>
          <p:nvPr/>
        </p:nvSpPr>
        <p:spPr>
          <a:xfrm>
            <a:off x="76136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1" name="object 2221"/>
          <p:cNvSpPr/>
          <p:nvPr/>
        </p:nvSpPr>
        <p:spPr>
          <a:xfrm>
            <a:off x="76466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2" name="object 2222"/>
          <p:cNvSpPr/>
          <p:nvPr/>
        </p:nvSpPr>
        <p:spPr>
          <a:xfrm>
            <a:off x="76796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B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3" name="object 2223"/>
          <p:cNvSpPr/>
          <p:nvPr/>
        </p:nvSpPr>
        <p:spPr>
          <a:xfrm>
            <a:off x="77139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4" name="object 2224"/>
          <p:cNvSpPr/>
          <p:nvPr/>
        </p:nvSpPr>
        <p:spPr>
          <a:xfrm>
            <a:off x="77470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5" name="object 2225"/>
          <p:cNvSpPr/>
          <p:nvPr/>
        </p:nvSpPr>
        <p:spPr>
          <a:xfrm>
            <a:off x="778129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6" name="object 2226"/>
          <p:cNvSpPr/>
          <p:nvPr/>
        </p:nvSpPr>
        <p:spPr>
          <a:xfrm>
            <a:off x="78143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D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7" name="object 2227"/>
          <p:cNvSpPr/>
          <p:nvPr/>
        </p:nvSpPr>
        <p:spPr>
          <a:xfrm>
            <a:off x="78473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8" name="object 2228"/>
          <p:cNvSpPr/>
          <p:nvPr/>
        </p:nvSpPr>
        <p:spPr>
          <a:xfrm>
            <a:off x="78803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9" name="object 2229"/>
          <p:cNvSpPr/>
          <p:nvPr/>
        </p:nvSpPr>
        <p:spPr>
          <a:xfrm>
            <a:off x="79146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2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0" name="object 2230"/>
          <p:cNvSpPr/>
          <p:nvPr/>
        </p:nvSpPr>
        <p:spPr>
          <a:xfrm>
            <a:off x="79476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1" name="object 2231"/>
          <p:cNvSpPr/>
          <p:nvPr/>
        </p:nvSpPr>
        <p:spPr>
          <a:xfrm>
            <a:off x="79806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2" name="object 2232"/>
          <p:cNvSpPr/>
          <p:nvPr/>
        </p:nvSpPr>
        <p:spPr>
          <a:xfrm>
            <a:off x="80149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3" name="object 2233"/>
          <p:cNvSpPr/>
          <p:nvPr/>
        </p:nvSpPr>
        <p:spPr>
          <a:xfrm>
            <a:off x="80479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6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4" name="object 2234"/>
          <p:cNvSpPr/>
          <p:nvPr/>
        </p:nvSpPr>
        <p:spPr>
          <a:xfrm>
            <a:off x="80810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5" name="object 2235"/>
          <p:cNvSpPr/>
          <p:nvPr/>
        </p:nvSpPr>
        <p:spPr>
          <a:xfrm>
            <a:off x="8115300" y="276859"/>
            <a:ext cx="35560" cy="60960"/>
          </a:xfrm>
          <a:custGeom>
            <a:avLst/>
            <a:gdLst/>
            <a:ahLst/>
            <a:cxnLst/>
            <a:rect l="l" t="t" r="r" b="b"/>
            <a:pathLst>
              <a:path w="35559" h="60960">
                <a:moveTo>
                  <a:pt x="0" y="60960"/>
                </a:moveTo>
                <a:lnTo>
                  <a:pt x="0" y="0"/>
                </a:lnTo>
                <a:lnTo>
                  <a:pt x="35559" y="0"/>
                </a:lnTo>
                <a:lnTo>
                  <a:pt x="3555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8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6" name="object 2236"/>
          <p:cNvSpPr/>
          <p:nvPr/>
        </p:nvSpPr>
        <p:spPr>
          <a:xfrm>
            <a:off x="81483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7" name="object 2237"/>
          <p:cNvSpPr/>
          <p:nvPr/>
        </p:nvSpPr>
        <p:spPr>
          <a:xfrm>
            <a:off x="81813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8" name="object 2238"/>
          <p:cNvSpPr/>
          <p:nvPr/>
        </p:nvSpPr>
        <p:spPr>
          <a:xfrm>
            <a:off x="82156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9" name="object 2239"/>
          <p:cNvSpPr/>
          <p:nvPr/>
        </p:nvSpPr>
        <p:spPr>
          <a:xfrm>
            <a:off x="82486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0" name="object 2240"/>
          <p:cNvSpPr/>
          <p:nvPr/>
        </p:nvSpPr>
        <p:spPr>
          <a:xfrm>
            <a:off x="82816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1" name="object 2241"/>
          <p:cNvSpPr/>
          <p:nvPr/>
        </p:nvSpPr>
        <p:spPr>
          <a:xfrm>
            <a:off x="83159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2" name="object 2242"/>
          <p:cNvSpPr/>
          <p:nvPr/>
        </p:nvSpPr>
        <p:spPr>
          <a:xfrm>
            <a:off x="83489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3" name="object 2243"/>
          <p:cNvSpPr/>
          <p:nvPr/>
        </p:nvSpPr>
        <p:spPr>
          <a:xfrm>
            <a:off x="83820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4" name="object 2244"/>
          <p:cNvSpPr/>
          <p:nvPr/>
        </p:nvSpPr>
        <p:spPr>
          <a:xfrm>
            <a:off x="84162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5" name="object 2245"/>
          <p:cNvSpPr/>
          <p:nvPr/>
        </p:nvSpPr>
        <p:spPr>
          <a:xfrm>
            <a:off x="844930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6" name="object 2246"/>
          <p:cNvSpPr/>
          <p:nvPr/>
        </p:nvSpPr>
        <p:spPr>
          <a:xfrm>
            <a:off x="848233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7" name="object 2247"/>
          <p:cNvSpPr/>
          <p:nvPr/>
        </p:nvSpPr>
        <p:spPr>
          <a:xfrm>
            <a:off x="851661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4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8" name="object 2248"/>
          <p:cNvSpPr/>
          <p:nvPr/>
        </p:nvSpPr>
        <p:spPr>
          <a:xfrm>
            <a:off x="854964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9" name="object 2249"/>
          <p:cNvSpPr/>
          <p:nvPr/>
        </p:nvSpPr>
        <p:spPr>
          <a:xfrm>
            <a:off x="858265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30" y="0"/>
                </a:lnTo>
                <a:lnTo>
                  <a:pt x="36830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0" name="object 2250"/>
          <p:cNvSpPr/>
          <p:nvPr/>
        </p:nvSpPr>
        <p:spPr>
          <a:xfrm>
            <a:off x="861695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1" name="object 2251"/>
          <p:cNvSpPr/>
          <p:nvPr/>
        </p:nvSpPr>
        <p:spPr>
          <a:xfrm>
            <a:off x="8649969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2" name="object 2252"/>
          <p:cNvSpPr/>
          <p:nvPr/>
        </p:nvSpPr>
        <p:spPr>
          <a:xfrm>
            <a:off x="868299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3" name="object 2253"/>
          <p:cNvSpPr/>
          <p:nvPr/>
        </p:nvSpPr>
        <p:spPr>
          <a:xfrm>
            <a:off x="871728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4" name="object 2254"/>
          <p:cNvSpPr/>
          <p:nvPr/>
        </p:nvSpPr>
        <p:spPr>
          <a:xfrm>
            <a:off x="8750300" y="276859"/>
            <a:ext cx="36830" cy="60960"/>
          </a:xfrm>
          <a:custGeom>
            <a:avLst/>
            <a:gdLst/>
            <a:ahLst/>
            <a:cxnLst/>
            <a:rect l="l" t="t" r="r" b="b"/>
            <a:pathLst>
              <a:path w="36829" h="60960">
                <a:moveTo>
                  <a:pt x="0" y="60960"/>
                </a:moveTo>
                <a:lnTo>
                  <a:pt x="0" y="0"/>
                </a:lnTo>
                <a:lnTo>
                  <a:pt x="36829" y="0"/>
                </a:lnTo>
                <a:lnTo>
                  <a:pt x="36829" y="60960"/>
                </a:lnTo>
                <a:lnTo>
                  <a:pt x="0" y="60960"/>
                </a:lnTo>
                <a:close/>
              </a:path>
            </a:pathLst>
          </a:custGeom>
          <a:solidFill>
            <a:srgbClr val="00FB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5" name="object 2255"/>
          <p:cNvSpPr/>
          <p:nvPr/>
        </p:nvSpPr>
        <p:spPr>
          <a:xfrm>
            <a:off x="8784590" y="279400"/>
            <a:ext cx="30480" cy="58419"/>
          </a:xfrm>
          <a:custGeom>
            <a:avLst/>
            <a:gdLst/>
            <a:ahLst/>
            <a:cxnLst/>
            <a:rect l="l" t="t" r="r" b="b"/>
            <a:pathLst>
              <a:path w="30479" h="58420">
                <a:moveTo>
                  <a:pt x="0" y="58420"/>
                </a:moveTo>
                <a:lnTo>
                  <a:pt x="0" y="0"/>
                </a:lnTo>
                <a:lnTo>
                  <a:pt x="30479" y="0"/>
                </a:lnTo>
                <a:lnTo>
                  <a:pt x="30479" y="58420"/>
                </a:lnTo>
                <a:lnTo>
                  <a:pt x="0" y="58420"/>
                </a:lnTo>
                <a:close/>
              </a:path>
            </a:pathLst>
          </a:custGeom>
          <a:solidFill>
            <a:srgbClr val="00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6" name="object 2256"/>
          <p:cNvSpPr/>
          <p:nvPr/>
        </p:nvSpPr>
        <p:spPr>
          <a:xfrm>
            <a:off x="69850" y="175260"/>
            <a:ext cx="0" cy="62230"/>
          </a:xfrm>
          <a:custGeom>
            <a:avLst/>
            <a:gdLst/>
            <a:ahLst/>
            <a:cxnLst/>
            <a:rect l="l" t="t" r="r" b="b"/>
            <a:pathLst>
              <a:path h="62229">
                <a:moveTo>
                  <a:pt x="0" y="62230"/>
                </a:moveTo>
                <a:lnTo>
                  <a:pt x="0" y="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7" name="object 2257"/>
          <p:cNvSpPr/>
          <p:nvPr/>
        </p:nvSpPr>
        <p:spPr>
          <a:xfrm>
            <a:off x="698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8" name="object 2258"/>
          <p:cNvSpPr/>
          <p:nvPr/>
        </p:nvSpPr>
        <p:spPr>
          <a:xfrm>
            <a:off x="1041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9" name="object 2259"/>
          <p:cNvSpPr/>
          <p:nvPr/>
        </p:nvSpPr>
        <p:spPr>
          <a:xfrm>
            <a:off x="138429" y="175260"/>
            <a:ext cx="34290" cy="62230"/>
          </a:xfrm>
          <a:custGeom>
            <a:avLst/>
            <a:gdLst/>
            <a:ahLst/>
            <a:cxnLst/>
            <a:rect l="l" t="t" r="r" b="b"/>
            <a:pathLst>
              <a:path w="34289" h="62229">
                <a:moveTo>
                  <a:pt x="0" y="62230"/>
                </a:moveTo>
                <a:lnTo>
                  <a:pt x="34289" y="62230"/>
                </a:lnTo>
                <a:lnTo>
                  <a:pt x="34289" y="0"/>
                </a:lnTo>
                <a:lnTo>
                  <a:pt x="0" y="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0" name="object 2260"/>
          <p:cNvSpPr/>
          <p:nvPr/>
        </p:nvSpPr>
        <p:spPr>
          <a:xfrm>
            <a:off x="1727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0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1" name="object 2261"/>
          <p:cNvSpPr/>
          <p:nvPr/>
        </p:nvSpPr>
        <p:spPr>
          <a:xfrm>
            <a:off x="2070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1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2" name="object 2262"/>
          <p:cNvSpPr/>
          <p:nvPr/>
        </p:nvSpPr>
        <p:spPr>
          <a:xfrm>
            <a:off x="2413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0010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3" name="object 2263"/>
          <p:cNvSpPr/>
          <p:nvPr/>
        </p:nvSpPr>
        <p:spPr>
          <a:xfrm>
            <a:off x="2755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102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4" name="object 2264"/>
          <p:cNvSpPr/>
          <p:nvPr/>
        </p:nvSpPr>
        <p:spPr>
          <a:xfrm>
            <a:off x="3098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1030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5" name="object 2265"/>
          <p:cNvSpPr/>
          <p:nvPr/>
        </p:nvSpPr>
        <p:spPr>
          <a:xfrm>
            <a:off x="3441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2030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6" name="object 2266"/>
          <p:cNvSpPr/>
          <p:nvPr/>
        </p:nvSpPr>
        <p:spPr>
          <a:xfrm>
            <a:off x="3784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099" y="0"/>
                </a:lnTo>
                <a:lnTo>
                  <a:pt x="3809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2040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7" name="object 2267"/>
          <p:cNvSpPr/>
          <p:nvPr/>
        </p:nvSpPr>
        <p:spPr>
          <a:xfrm>
            <a:off x="4127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204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8" name="object 2268"/>
          <p:cNvSpPr/>
          <p:nvPr/>
        </p:nvSpPr>
        <p:spPr>
          <a:xfrm>
            <a:off x="4470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305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9" name="object 2269"/>
          <p:cNvSpPr/>
          <p:nvPr/>
        </p:nvSpPr>
        <p:spPr>
          <a:xfrm>
            <a:off x="4813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306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0" name="object 2270"/>
          <p:cNvSpPr/>
          <p:nvPr/>
        </p:nvSpPr>
        <p:spPr>
          <a:xfrm>
            <a:off x="5156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4060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1" name="object 2271"/>
          <p:cNvSpPr/>
          <p:nvPr/>
        </p:nvSpPr>
        <p:spPr>
          <a:xfrm>
            <a:off x="5499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4070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2" name="object 2272"/>
          <p:cNvSpPr/>
          <p:nvPr/>
        </p:nvSpPr>
        <p:spPr>
          <a:xfrm>
            <a:off x="5842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4070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3" name="object 2273"/>
          <p:cNvSpPr/>
          <p:nvPr/>
        </p:nvSpPr>
        <p:spPr>
          <a:xfrm>
            <a:off x="6184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508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4" name="object 2274"/>
          <p:cNvSpPr/>
          <p:nvPr/>
        </p:nvSpPr>
        <p:spPr>
          <a:xfrm>
            <a:off x="6527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509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5" name="object 2275"/>
          <p:cNvSpPr/>
          <p:nvPr/>
        </p:nvSpPr>
        <p:spPr>
          <a:xfrm>
            <a:off x="6870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6091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6" name="object 2276"/>
          <p:cNvSpPr/>
          <p:nvPr/>
        </p:nvSpPr>
        <p:spPr>
          <a:xfrm>
            <a:off x="7213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60A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7" name="object 2277"/>
          <p:cNvSpPr/>
          <p:nvPr/>
        </p:nvSpPr>
        <p:spPr>
          <a:xfrm>
            <a:off x="7556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60A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8" name="object 2278"/>
          <p:cNvSpPr/>
          <p:nvPr/>
        </p:nvSpPr>
        <p:spPr>
          <a:xfrm>
            <a:off x="7899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70B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9" name="object 2279"/>
          <p:cNvSpPr/>
          <p:nvPr/>
        </p:nvSpPr>
        <p:spPr>
          <a:xfrm>
            <a:off x="8242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70C1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0" name="object 2280"/>
          <p:cNvSpPr/>
          <p:nvPr/>
        </p:nvSpPr>
        <p:spPr>
          <a:xfrm>
            <a:off x="8585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80C1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1" name="object 2281"/>
          <p:cNvSpPr/>
          <p:nvPr/>
        </p:nvSpPr>
        <p:spPr>
          <a:xfrm>
            <a:off x="8928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80D1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2" name="object 2282"/>
          <p:cNvSpPr/>
          <p:nvPr/>
        </p:nvSpPr>
        <p:spPr>
          <a:xfrm>
            <a:off x="9271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80D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3" name="object 2283"/>
          <p:cNvSpPr/>
          <p:nvPr/>
        </p:nvSpPr>
        <p:spPr>
          <a:xfrm>
            <a:off x="9613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90E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4" name="object 2284"/>
          <p:cNvSpPr/>
          <p:nvPr/>
        </p:nvSpPr>
        <p:spPr>
          <a:xfrm>
            <a:off x="9956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90F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5" name="object 2285"/>
          <p:cNvSpPr/>
          <p:nvPr/>
        </p:nvSpPr>
        <p:spPr>
          <a:xfrm>
            <a:off x="10312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A0F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6" name="object 2286"/>
          <p:cNvSpPr/>
          <p:nvPr/>
        </p:nvSpPr>
        <p:spPr>
          <a:xfrm>
            <a:off x="106426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A10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7" name="object 2287"/>
          <p:cNvSpPr/>
          <p:nvPr/>
        </p:nvSpPr>
        <p:spPr>
          <a:xfrm>
            <a:off x="10985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A10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8" name="object 2288"/>
          <p:cNvSpPr/>
          <p:nvPr/>
        </p:nvSpPr>
        <p:spPr>
          <a:xfrm>
            <a:off x="11328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B1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9" name="object 2289"/>
          <p:cNvSpPr/>
          <p:nvPr/>
        </p:nvSpPr>
        <p:spPr>
          <a:xfrm>
            <a:off x="11684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B12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0" name="object 2290"/>
          <p:cNvSpPr/>
          <p:nvPr/>
        </p:nvSpPr>
        <p:spPr>
          <a:xfrm>
            <a:off x="12014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C1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1" name="object 2291"/>
          <p:cNvSpPr/>
          <p:nvPr/>
        </p:nvSpPr>
        <p:spPr>
          <a:xfrm>
            <a:off x="12357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C13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2" name="object 2292"/>
          <p:cNvSpPr/>
          <p:nvPr/>
        </p:nvSpPr>
        <p:spPr>
          <a:xfrm>
            <a:off x="12712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C13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3" name="object 2293"/>
          <p:cNvSpPr/>
          <p:nvPr/>
        </p:nvSpPr>
        <p:spPr>
          <a:xfrm>
            <a:off x="13055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D1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4" name="object 2294"/>
          <p:cNvSpPr/>
          <p:nvPr/>
        </p:nvSpPr>
        <p:spPr>
          <a:xfrm>
            <a:off x="13385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D15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5" name="object 2295"/>
          <p:cNvSpPr/>
          <p:nvPr/>
        </p:nvSpPr>
        <p:spPr>
          <a:xfrm>
            <a:off x="13741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E15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6" name="object 2296"/>
          <p:cNvSpPr/>
          <p:nvPr/>
        </p:nvSpPr>
        <p:spPr>
          <a:xfrm>
            <a:off x="14084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E1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7" name="object 2297"/>
          <p:cNvSpPr/>
          <p:nvPr/>
        </p:nvSpPr>
        <p:spPr>
          <a:xfrm>
            <a:off x="144271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E162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8" name="object 2298"/>
          <p:cNvSpPr/>
          <p:nvPr/>
        </p:nvSpPr>
        <p:spPr>
          <a:xfrm>
            <a:off x="14757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F1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9" name="object 2299"/>
          <p:cNvSpPr/>
          <p:nvPr/>
        </p:nvSpPr>
        <p:spPr>
          <a:xfrm>
            <a:off x="15113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0F1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0" name="object 2300"/>
          <p:cNvSpPr/>
          <p:nvPr/>
        </p:nvSpPr>
        <p:spPr>
          <a:xfrm>
            <a:off x="154558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018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1" name="object 2301"/>
          <p:cNvSpPr/>
          <p:nvPr/>
        </p:nvSpPr>
        <p:spPr>
          <a:xfrm>
            <a:off x="15798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019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2" name="object 2302"/>
          <p:cNvSpPr/>
          <p:nvPr/>
        </p:nvSpPr>
        <p:spPr>
          <a:xfrm>
            <a:off x="16141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019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3" name="object 2303"/>
          <p:cNvSpPr/>
          <p:nvPr/>
        </p:nvSpPr>
        <p:spPr>
          <a:xfrm>
            <a:off x="16484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11A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4" name="object 2304"/>
          <p:cNvSpPr/>
          <p:nvPr/>
        </p:nvSpPr>
        <p:spPr>
          <a:xfrm>
            <a:off x="16827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1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5" name="object 2305"/>
          <p:cNvSpPr/>
          <p:nvPr/>
        </p:nvSpPr>
        <p:spPr>
          <a:xfrm>
            <a:off x="17170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21B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6" name="object 2306"/>
          <p:cNvSpPr/>
          <p:nvPr/>
        </p:nvSpPr>
        <p:spPr>
          <a:xfrm>
            <a:off x="17513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21C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7" name="object 2307"/>
          <p:cNvSpPr/>
          <p:nvPr/>
        </p:nvSpPr>
        <p:spPr>
          <a:xfrm>
            <a:off x="17856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21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8" name="object 2308"/>
          <p:cNvSpPr/>
          <p:nvPr/>
        </p:nvSpPr>
        <p:spPr>
          <a:xfrm>
            <a:off x="181991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31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9" name="object 2309"/>
          <p:cNvSpPr/>
          <p:nvPr/>
        </p:nvSpPr>
        <p:spPr>
          <a:xfrm>
            <a:off x="18542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3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0" name="object 2310"/>
          <p:cNvSpPr/>
          <p:nvPr/>
        </p:nvSpPr>
        <p:spPr>
          <a:xfrm>
            <a:off x="188848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4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1" name="object 2311"/>
          <p:cNvSpPr/>
          <p:nvPr/>
        </p:nvSpPr>
        <p:spPr>
          <a:xfrm>
            <a:off x="19227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41F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2" name="object 2312"/>
          <p:cNvSpPr/>
          <p:nvPr/>
        </p:nvSpPr>
        <p:spPr>
          <a:xfrm>
            <a:off x="195707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41F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3" name="object 2313"/>
          <p:cNvSpPr/>
          <p:nvPr/>
        </p:nvSpPr>
        <p:spPr>
          <a:xfrm>
            <a:off x="19913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520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4" name="object 2314"/>
          <p:cNvSpPr/>
          <p:nvPr/>
        </p:nvSpPr>
        <p:spPr>
          <a:xfrm>
            <a:off x="20256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521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5" name="object 2315"/>
          <p:cNvSpPr/>
          <p:nvPr/>
        </p:nvSpPr>
        <p:spPr>
          <a:xfrm>
            <a:off x="20599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621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6" name="object 2316"/>
          <p:cNvSpPr/>
          <p:nvPr/>
        </p:nvSpPr>
        <p:spPr>
          <a:xfrm>
            <a:off x="20942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622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7" name="object 2317"/>
          <p:cNvSpPr/>
          <p:nvPr/>
        </p:nvSpPr>
        <p:spPr>
          <a:xfrm>
            <a:off x="21285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622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8" name="object 2318"/>
          <p:cNvSpPr/>
          <p:nvPr/>
        </p:nvSpPr>
        <p:spPr>
          <a:xfrm>
            <a:off x="216281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723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9" name="object 2319"/>
          <p:cNvSpPr/>
          <p:nvPr/>
        </p:nvSpPr>
        <p:spPr>
          <a:xfrm>
            <a:off x="21971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724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0" name="object 2320"/>
          <p:cNvSpPr/>
          <p:nvPr/>
        </p:nvSpPr>
        <p:spPr>
          <a:xfrm>
            <a:off x="223138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824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1" name="object 2321"/>
          <p:cNvSpPr/>
          <p:nvPr/>
        </p:nvSpPr>
        <p:spPr>
          <a:xfrm>
            <a:off x="22656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825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2" name="object 2322"/>
          <p:cNvSpPr/>
          <p:nvPr/>
        </p:nvSpPr>
        <p:spPr>
          <a:xfrm>
            <a:off x="22999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825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3" name="object 2323"/>
          <p:cNvSpPr/>
          <p:nvPr/>
        </p:nvSpPr>
        <p:spPr>
          <a:xfrm>
            <a:off x="233426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926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4" name="object 2324"/>
          <p:cNvSpPr/>
          <p:nvPr/>
        </p:nvSpPr>
        <p:spPr>
          <a:xfrm>
            <a:off x="23685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927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5" name="object 2325"/>
          <p:cNvSpPr/>
          <p:nvPr/>
        </p:nvSpPr>
        <p:spPr>
          <a:xfrm>
            <a:off x="24028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A27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6" name="object 2326"/>
          <p:cNvSpPr/>
          <p:nvPr/>
        </p:nvSpPr>
        <p:spPr>
          <a:xfrm>
            <a:off x="24371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A28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7" name="object 2327"/>
          <p:cNvSpPr/>
          <p:nvPr/>
        </p:nvSpPr>
        <p:spPr>
          <a:xfrm>
            <a:off x="24714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A28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8" name="object 2328"/>
          <p:cNvSpPr/>
          <p:nvPr/>
        </p:nvSpPr>
        <p:spPr>
          <a:xfrm>
            <a:off x="250571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B29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9" name="object 2329"/>
          <p:cNvSpPr/>
          <p:nvPr/>
        </p:nvSpPr>
        <p:spPr>
          <a:xfrm>
            <a:off x="25400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B2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0" name="object 2330"/>
          <p:cNvSpPr/>
          <p:nvPr/>
        </p:nvSpPr>
        <p:spPr>
          <a:xfrm>
            <a:off x="25742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C2A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1" name="object 2331"/>
          <p:cNvSpPr/>
          <p:nvPr/>
        </p:nvSpPr>
        <p:spPr>
          <a:xfrm>
            <a:off x="26085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C2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2" name="object 2332"/>
          <p:cNvSpPr/>
          <p:nvPr/>
        </p:nvSpPr>
        <p:spPr>
          <a:xfrm>
            <a:off x="26428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C2B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3" name="object 2333"/>
          <p:cNvSpPr/>
          <p:nvPr/>
        </p:nvSpPr>
        <p:spPr>
          <a:xfrm>
            <a:off x="267716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D2C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4" name="object 2334"/>
          <p:cNvSpPr/>
          <p:nvPr/>
        </p:nvSpPr>
        <p:spPr>
          <a:xfrm>
            <a:off x="27114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D2D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5" name="object 2335"/>
          <p:cNvSpPr/>
          <p:nvPr/>
        </p:nvSpPr>
        <p:spPr>
          <a:xfrm>
            <a:off x="274573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30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E2D4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6" name="object 2336"/>
          <p:cNvSpPr/>
          <p:nvPr/>
        </p:nvSpPr>
        <p:spPr>
          <a:xfrm>
            <a:off x="27800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E2E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7" name="object 2337"/>
          <p:cNvSpPr/>
          <p:nvPr/>
        </p:nvSpPr>
        <p:spPr>
          <a:xfrm>
            <a:off x="28143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E2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8" name="object 2338"/>
          <p:cNvSpPr/>
          <p:nvPr/>
        </p:nvSpPr>
        <p:spPr>
          <a:xfrm>
            <a:off x="28486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F2F4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9" name="object 2339"/>
          <p:cNvSpPr/>
          <p:nvPr/>
        </p:nvSpPr>
        <p:spPr>
          <a:xfrm>
            <a:off x="28829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1F3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0" name="object 2340"/>
          <p:cNvSpPr/>
          <p:nvPr/>
        </p:nvSpPr>
        <p:spPr>
          <a:xfrm>
            <a:off x="291718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030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1" name="object 2341"/>
          <p:cNvSpPr/>
          <p:nvPr/>
        </p:nvSpPr>
        <p:spPr>
          <a:xfrm>
            <a:off x="29514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031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2" name="object 2342"/>
          <p:cNvSpPr/>
          <p:nvPr/>
        </p:nvSpPr>
        <p:spPr>
          <a:xfrm>
            <a:off x="29857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031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3" name="object 2343"/>
          <p:cNvSpPr/>
          <p:nvPr/>
        </p:nvSpPr>
        <p:spPr>
          <a:xfrm>
            <a:off x="302006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133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4" name="object 2344"/>
          <p:cNvSpPr/>
          <p:nvPr/>
        </p:nvSpPr>
        <p:spPr>
          <a:xfrm>
            <a:off x="30543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133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5" name="object 2345"/>
          <p:cNvSpPr/>
          <p:nvPr/>
        </p:nvSpPr>
        <p:spPr>
          <a:xfrm>
            <a:off x="308863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233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6" name="object 2346"/>
          <p:cNvSpPr/>
          <p:nvPr/>
        </p:nvSpPr>
        <p:spPr>
          <a:xfrm>
            <a:off x="31229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234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7" name="object 2347"/>
          <p:cNvSpPr/>
          <p:nvPr/>
        </p:nvSpPr>
        <p:spPr>
          <a:xfrm>
            <a:off x="31572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234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8" name="object 2348"/>
          <p:cNvSpPr/>
          <p:nvPr/>
        </p:nvSpPr>
        <p:spPr>
          <a:xfrm>
            <a:off x="319151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335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9" name="object 2349"/>
          <p:cNvSpPr/>
          <p:nvPr/>
        </p:nvSpPr>
        <p:spPr>
          <a:xfrm>
            <a:off x="32258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335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0" name="object 2350"/>
          <p:cNvSpPr/>
          <p:nvPr/>
        </p:nvSpPr>
        <p:spPr>
          <a:xfrm>
            <a:off x="32600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436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1" name="object 2351"/>
          <p:cNvSpPr/>
          <p:nvPr/>
        </p:nvSpPr>
        <p:spPr>
          <a:xfrm>
            <a:off x="32943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437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2" name="object 2352"/>
          <p:cNvSpPr/>
          <p:nvPr/>
        </p:nvSpPr>
        <p:spPr>
          <a:xfrm>
            <a:off x="33286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437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3" name="object 2353"/>
          <p:cNvSpPr/>
          <p:nvPr/>
        </p:nvSpPr>
        <p:spPr>
          <a:xfrm>
            <a:off x="33629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538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4" name="object 2354"/>
          <p:cNvSpPr/>
          <p:nvPr/>
        </p:nvSpPr>
        <p:spPr>
          <a:xfrm>
            <a:off x="33972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538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5" name="object 2355"/>
          <p:cNvSpPr/>
          <p:nvPr/>
        </p:nvSpPr>
        <p:spPr>
          <a:xfrm>
            <a:off x="34315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6396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6" name="object 2356"/>
          <p:cNvSpPr/>
          <p:nvPr/>
        </p:nvSpPr>
        <p:spPr>
          <a:xfrm>
            <a:off x="34658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63A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7" name="object 2357"/>
          <p:cNvSpPr/>
          <p:nvPr/>
        </p:nvSpPr>
        <p:spPr>
          <a:xfrm>
            <a:off x="35001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63A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8" name="object 2358"/>
          <p:cNvSpPr/>
          <p:nvPr/>
        </p:nvSpPr>
        <p:spPr>
          <a:xfrm>
            <a:off x="35344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73B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9" name="object 2359"/>
          <p:cNvSpPr/>
          <p:nvPr/>
        </p:nvSpPr>
        <p:spPr>
          <a:xfrm>
            <a:off x="35687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73B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0" name="object 2360"/>
          <p:cNvSpPr/>
          <p:nvPr/>
        </p:nvSpPr>
        <p:spPr>
          <a:xfrm>
            <a:off x="36029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83C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1" name="object 2361"/>
          <p:cNvSpPr/>
          <p:nvPr/>
        </p:nvSpPr>
        <p:spPr>
          <a:xfrm>
            <a:off x="36372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83D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2" name="object 2362"/>
          <p:cNvSpPr/>
          <p:nvPr/>
        </p:nvSpPr>
        <p:spPr>
          <a:xfrm>
            <a:off x="36715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83D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3" name="object 2363"/>
          <p:cNvSpPr/>
          <p:nvPr/>
        </p:nvSpPr>
        <p:spPr>
          <a:xfrm>
            <a:off x="37058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93E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4" name="object 2364"/>
          <p:cNvSpPr/>
          <p:nvPr/>
        </p:nvSpPr>
        <p:spPr>
          <a:xfrm>
            <a:off x="37401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93E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5" name="object 2365"/>
          <p:cNvSpPr/>
          <p:nvPr/>
        </p:nvSpPr>
        <p:spPr>
          <a:xfrm>
            <a:off x="37744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A3F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6" name="object 2366"/>
          <p:cNvSpPr/>
          <p:nvPr/>
        </p:nvSpPr>
        <p:spPr>
          <a:xfrm>
            <a:off x="38087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A40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7" name="object 2367"/>
          <p:cNvSpPr/>
          <p:nvPr/>
        </p:nvSpPr>
        <p:spPr>
          <a:xfrm>
            <a:off x="38430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A40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8" name="object 2368"/>
          <p:cNvSpPr/>
          <p:nvPr/>
        </p:nvSpPr>
        <p:spPr>
          <a:xfrm>
            <a:off x="38773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B41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9" name="object 2369"/>
          <p:cNvSpPr/>
          <p:nvPr/>
        </p:nvSpPr>
        <p:spPr>
          <a:xfrm>
            <a:off x="39116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B41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0" name="object 2370"/>
          <p:cNvSpPr/>
          <p:nvPr/>
        </p:nvSpPr>
        <p:spPr>
          <a:xfrm>
            <a:off x="39458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C42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1" name="object 2371"/>
          <p:cNvSpPr/>
          <p:nvPr/>
        </p:nvSpPr>
        <p:spPr>
          <a:xfrm>
            <a:off x="39814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C43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2" name="object 2372"/>
          <p:cNvSpPr/>
          <p:nvPr/>
        </p:nvSpPr>
        <p:spPr>
          <a:xfrm>
            <a:off x="40144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C437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3" name="object 2373"/>
          <p:cNvSpPr/>
          <p:nvPr/>
        </p:nvSpPr>
        <p:spPr>
          <a:xfrm>
            <a:off x="40487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D44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4" name="object 2374"/>
          <p:cNvSpPr/>
          <p:nvPr/>
        </p:nvSpPr>
        <p:spPr>
          <a:xfrm>
            <a:off x="40830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D44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5" name="object 2375"/>
          <p:cNvSpPr/>
          <p:nvPr/>
        </p:nvSpPr>
        <p:spPr>
          <a:xfrm>
            <a:off x="41186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E45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6" name="object 2376"/>
          <p:cNvSpPr/>
          <p:nvPr/>
        </p:nvSpPr>
        <p:spPr>
          <a:xfrm>
            <a:off x="41516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E46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7" name="object 2377"/>
          <p:cNvSpPr/>
          <p:nvPr/>
        </p:nvSpPr>
        <p:spPr>
          <a:xfrm>
            <a:off x="41859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E46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8" name="object 2378"/>
          <p:cNvSpPr/>
          <p:nvPr/>
        </p:nvSpPr>
        <p:spPr>
          <a:xfrm>
            <a:off x="42214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F477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9" name="object 2379"/>
          <p:cNvSpPr/>
          <p:nvPr/>
        </p:nvSpPr>
        <p:spPr>
          <a:xfrm>
            <a:off x="42545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2F47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0" name="object 2380"/>
          <p:cNvSpPr/>
          <p:nvPr/>
        </p:nvSpPr>
        <p:spPr>
          <a:xfrm>
            <a:off x="42887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048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1" name="object 2381"/>
          <p:cNvSpPr/>
          <p:nvPr/>
        </p:nvSpPr>
        <p:spPr>
          <a:xfrm>
            <a:off x="43230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049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2" name="object 2382"/>
          <p:cNvSpPr/>
          <p:nvPr/>
        </p:nvSpPr>
        <p:spPr>
          <a:xfrm>
            <a:off x="43573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049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3" name="object 2383"/>
          <p:cNvSpPr/>
          <p:nvPr/>
        </p:nvSpPr>
        <p:spPr>
          <a:xfrm>
            <a:off x="43916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14A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4" name="object 2384"/>
          <p:cNvSpPr/>
          <p:nvPr/>
        </p:nvSpPr>
        <p:spPr>
          <a:xfrm>
            <a:off x="44259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14A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5" name="object 2385"/>
          <p:cNvSpPr/>
          <p:nvPr/>
        </p:nvSpPr>
        <p:spPr>
          <a:xfrm>
            <a:off x="44602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B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6" name="object 2386"/>
          <p:cNvSpPr/>
          <p:nvPr/>
        </p:nvSpPr>
        <p:spPr>
          <a:xfrm>
            <a:off x="44945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C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7" name="object 2387"/>
          <p:cNvSpPr/>
          <p:nvPr/>
        </p:nvSpPr>
        <p:spPr>
          <a:xfrm>
            <a:off x="45288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C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8" name="object 2388"/>
          <p:cNvSpPr/>
          <p:nvPr/>
        </p:nvSpPr>
        <p:spPr>
          <a:xfrm>
            <a:off x="45631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D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9" name="object 2389"/>
          <p:cNvSpPr/>
          <p:nvPr/>
        </p:nvSpPr>
        <p:spPr>
          <a:xfrm>
            <a:off x="45974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D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0" name="object 2390"/>
          <p:cNvSpPr/>
          <p:nvPr/>
        </p:nvSpPr>
        <p:spPr>
          <a:xfrm>
            <a:off x="46316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34E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1" name="object 2391"/>
          <p:cNvSpPr/>
          <p:nvPr/>
        </p:nvSpPr>
        <p:spPr>
          <a:xfrm>
            <a:off x="46659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44F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2" name="object 2392"/>
          <p:cNvSpPr/>
          <p:nvPr/>
        </p:nvSpPr>
        <p:spPr>
          <a:xfrm>
            <a:off x="47002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44F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3" name="object 2393"/>
          <p:cNvSpPr/>
          <p:nvPr/>
        </p:nvSpPr>
        <p:spPr>
          <a:xfrm>
            <a:off x="47345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550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4" name="object 2394"/>
          <p:cNvSpPr/>
          <p:nvPr/>
        </p:nvSpPr>
        <p:spPr>
          <a:xfrm>
            <a:off x="47688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550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5" name="object 2395"/>
          <p:cNvSpPr/>
          <p:nvPr/>
        </p:nvSpPr>
        <p:spPr>
          <a:xfrm>
            <a:off x="48044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551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6" name="object 2396"/>
          <p:cNvSpPr/>
          <p:nvPr/>
        </p:nvSpPr>
        <p:spPr>
          <a:xfrm>
            <a:off x="48374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652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7" name="object 2397"/>
          <p:cNvSpPr/>
          <p:nvPr/>
        </p:nvSpPr>
        <p:spPr>
          <a:xfrm>
            <a:off x="48717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652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8" name="object 2398"/>
          <p:cNvSpPr/>
          <p:nvPr/>
        </p:nvSpPr>
        <p:spPr>
          <a:xfrm>
            <a:off x="49060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753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9" name="object 2399"/>
          <p:cNvSpPr/>
          <p:nvPr/>
        </p:nvSpPr>
        <p:spPr>
          <a:xfrm>
            <a:off x="494157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753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0" name="object 2400"/>
          <p:cNvSpPr/>
          <p:nvPr/>
        </p:nvSpPr>
        <p:spPr>
          <a:xfrm>
            <a:off x="49745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754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1" name="object 2401"/>
          <p:cNvSpPr/>
          <p:nvPr/>
        </p:nvSpPr>
        <p:spPr>
          <a:xfrm>
            <a:off x="500887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855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2" name="object 2402"/>
          <p:cNvSpPr/>
          <p:nvPr/>
        </p:nvSpPr>
        <p:spPr>
          <a:xfrm>
            <a:off x="50444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855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3" name="object 2403"/>
          <p:cNvSpPr/>
          <p:nvPr/>
        </p:nvSpPr>
        <p:spPr>
          <a:xfrm>
            <a:off x="50787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956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4" name="object 2404"/>
          <p:cNvSpPr/>
          <p:nvPr/>
        </p:nvSpPr>
        <p:spPr>
          <a:xfrm>
            <a:off x="51117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956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5" name="object 2405"/>
          <p:cNvSpPr/>
          <p:nvPr/>
        </p:nvSpPr>
        <p:spPr>
          <a:xfrm>
            <a:off x="51460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957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6" name="object 2406"/>
          <p:cNvSpPr/>
          <p:nvPr/>
        </p:nvSpPr>
        <p:spPr>
          <a:xfrm>
            <a:off x="51816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A58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7" name="object 2407"/>
          <p:cNvSpPr/>
          <p:nvPr/>
        </p:nvSpPr>
        <p:spPr>
          <a:xfrm>
            <a:off x="52158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A58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8" name="object 2408"/>
          <p:cNvSpPr/>
          <p:nvPr/>
        </p:nvSpPr>
        <p:spPr>
          <a:xfrm>
            <a:off x="52489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B59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9" name="object 2409"/>
          <p:cNvSpPr/>
          <p:nvPr/>
        </p:nvSpPr>
        <p:spPr>
          <a:xfrm>
            <a:off x="528447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B59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0" name="object 2410"/>
          <p:cNvSpPr/>
          <p:nvPr/>
        </p:nvSpPr>
        <p:spPr>
          <a:xfrm>
            <a:off x="53187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B5A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1" name="object 2411"/>
          <p:cNvSpPr/>
          <p:nvPr/>
        </p:nvSpPr>
        <p:spPr>
          <a:xfrm>
            <a:off x="53530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C5B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2" name="object 2412"/>
          <p:cNvSpPr/>
          <p:nvPr/>
        </p:nvSpPr>
        <p:spPr>
          <a:xfrm>
            <a:off x="53860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C5B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3" name="object 2413"/>
          <p:cNvSpPr/>
          <p:nvPr/>
        </p:nvSpPr>
        <p:spPr>
          <a:xfrm>
            <a:off x="54216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D5C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4" name="object 2414"/>
          <p:cNvSpPr/>
          <p:nvPr/>
        </p:nvSpPr>
        <p:spPr>
          <a:xfrm>
            <a:off x="54559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D5C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5" name="object 2415"/>
          <p:cNvSpPr/>
          <p:nvPr/>
        </p:nvSpPr>
        <p:spPr>
          <a:xfrm>
            <a:off x="54902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D5D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6" name="object 2416"/>
          <p:cNvSpPr/>
          <p:nvPr/>
        </p:nvSpPr>
        <p:spPr>
          <a:xfrm>
            <a:off x="55245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E5E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7" name="object 2417"/>
          <p:cNvSpPr/>
          <p:nvPr/>
        </p:nvSpPr>
        <p:spPr>
          <a:xfrm>
            <a:off x="55587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E5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8" name="object 2418"/>
          <p:cNvSpPr/>
          <p:nvPr/>
        </p:nvSpPr>
        <p:spPr>
          <a:xfrm>
            <a:off x="55930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F5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9" name="object 2419"/>
          <p:cNvSpPr/>
          <p:nvPr/>
        </p:nvSpPr>
        <p:spPr>
          <a:xfrm>
            <a:off x="562737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F5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0" name="object 2420"/>
          <p:cNvSpPr/>
          <p:nvPr/>
        </p:nvSpPr>
        <p:spPr>
          <a:xfrm>
            <a:off x="56616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3F6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1" name="object 2421"/>
          <p:cNvSpPr/>
          <p:nvPr/>
        </p:nvSpPr>
        <p:spPr>
          <a:xfrm>
            <a:off x="56959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06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2" name="object 2422"/>
          <p:cNvSpPr/>
          <p:nvPr/>
        </p:nvSpPr>
        <p:spPr>
          <a:xfrm>
            <a:off x="57302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061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3" name="object 2423"/>
          <p:cNvSpPr/>
          <p:nvPr/>
        </p:nvSpPr>
        <p:spPr>
          <a:xfrm>
            <a:off x="57645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162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4" name="object 2424"/>
          <p:cNvSpPr/>
          <p:nvPr/>
        </p:nvSpPr>
        <p:spPr>
          <a:xfrm>
            <a:off x="57988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162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5" name="object 2425"/>
          <p:cNvSpPr/>
          <p:nvPr/>
        </p:nvSpPr>
        <p:spPr>
          <a:xfrm>
            <a:off x="58331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163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6" name="object 2426"/>
          <p:cNvSpPr/>
          <p:nvPr/>
        </p:nvSpPr>
        <p:spPr>
          <a:xfrm>
            <a:off x="58674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264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7" name="object 2427"/>
          <p:cNvSpPr/>
          <p:nvPr/>
        </p:nvSpPr>
        <p:spPr>
          <a:xfrm>
            <a:off x="59016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264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8" name="object 2428"/>
          <p:cNvSpPr/>
          <p:nvPr/>
        </p:nvSpPr>
        <p:spPr>
          <a:xfrm>
            <a:off x="59359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366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9" name="object 2429"/>
          <p:cNvSpPr/>
          <p:nvPr/>
        </p:nvSpPr>
        <p:spPr>
          <a:xfrm>
            <a:off x="597027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366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0" name="object 2430"/>
          <p:cNvSpPr/>
          <p:nvPr/>
        </p:nvSpPr>
        <p:spPr>
          <a:xfrm>
            <a:off x="60045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366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1" name="object 2431"/>
          <p:cNvSpPr/>
          <p:nvPr/>
        </p:nvSpPr>
        <p:spPr>
          <a:xfrm>
            <a:off x="60388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466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2" name="object 2432"/>
          <p:cNvSpPr/>
          <p:nvPr/>
        </p:nvSpPr>
        <p:spPr>
          <a:xfrm>
            <a:off x="60731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467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3" name="object 2433"/>
          <p:cNvSpPr/>
          <p:nvPr/>
        </p:nvSpPr>
        <p:spPr>
          <a:xfrm>
            <a:off x="610742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568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4" name="object 2434"/>
          <p:cNvSpPr/>
          <p:nvPr/>
        </p:nvSpPr>
        <p:spPr>
          <a:xfrm>
            <a:off x="614172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568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5" name="object 2435"/>
          <p:cNvSpPr/>
          <p:nvPr/>
        </p:nvSpPr>
        <p:spPr>
          <a:xfrm>
            <a:off x="61760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569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6" name="object 2436"/>
          <p:cNvSpPr/>
          <p:nvPr/>
        </p:nvSpPr>
        <p:spPr>
          <a:xfrm>
            <a:off x="62103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669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7" name="object 2437"/>
          <p:cNvSpPr/>
          <p:nvPr/>
        </p:nvSpPr>
        <p:spPr>
          <a:xfrm>
            <a:off x="62445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66A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8" name="object 2438"/>
          <p:cNvSpPr/>
          <p:nvPr/>
        </p:nvSpPr>
        <p:spPr>
          <a:xfrm>
            <a:off x="627887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76B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9" name="object 2439"/>
          <p:cNvSpPr/>
          <p:nvPr/>
        </p:nvSpPr>
        <p:spPr>
          <a:xfrm>
            <a:off x="631317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76B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0" name="object 2440"/>
          <p:cNvSpPr/>
          <p:nvPr/>
        </p:nvSpPr>
        <p:spPr>
          <a:xfrm>
            <a:off x="63474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76C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1" name="object 2441"/>
          <p:cNvSpPr/>
          <p:nvPr/>
        </p:nvSpPr>
        <p:spPr>
          <a:xfrm>
            <a:off x="63817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86C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2" name="object 2442"/>
          <p:cNvSpPr/>
          <p:nvPr/>
        </p:nvSpPr>
        <p:spPr>
          <a:xfrm>
            <a:off x="64160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86D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3" name="object 2443"/>
          <p:cNvSpPr/>
          <p:nvPr/>
        </p:nvSpPr>
        <p:spPr>
          <a:xfrm>
            <a:off x="645032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96E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4" name="object 2444"/>
          <p:cNvSpPr/>
          <p:nvPr/>
        </p:nvSpPr>
        <p:spPr>
          <a:xfrm>
            <a:off x="648462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96E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5" name="object 2445"/>
          <p:cNvSpPr/>
          <p:nvPr/>
        </p:nvSpPr>
        <p:spPr>
          <a:xfrm>
            <a:off x="65189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96F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6" name="object 2446"/>
          <p:cNvSpPr/>
          <p:nvPr/>
        </p:nvSpPr>
        <p:spPr>
          <a:xfrm>
            <a:off x="65532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A6F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7" name="object 2447"/>
          <p:cNvSpPr/>
          <p:nvPr/>
        </p:nvSpPr>
        <p:spPr>
          <a:xfrm>
            <a:off x="65874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A7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8" name="object 2448"/>
          <p:cNvSpPr/>
          <p:nvPr/>
        </p:nvSpPr>
        <p:spPr>
          <a:xfrm>
            <a:off x="66217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B7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9" name="object 2449"/>
          <p:cNvSpPr/>
          <p:nvPr/>
        </p:nvSpPr>
        <p:spPr>
          <a:xfrm>
            <a:off x="66560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B71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0" name="object 2450"/>
          <p:cNvSpPr/>
          <p:nvPr/>
        </p:nvSpPr>
        <p:spPr>
          <a:xfrm>
            <a:off x="66903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B72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1" name="object 2451"/>
          <p:cNvSpPr/>
          <p:nvPr/>
        </p:nvSpPr>
        <p:spPr>
          <a:xfrm>
            <a:off x="67246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C72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2" name="object 2452"/>
          <p:cNvSpPr/>
          <p:nvPr/>
        </p:nvSpPr>
        <p:spPr>
          <a:xfrm>
            <a:off x="67589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C73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3" name="object 2453"/>
          <p:cNvSpPr/>
          <p:nvPr/>
        </p:nvSpPr>
        <p:spPr>
          <a:xfrm>
            <a:off x="67932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D74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4" name="object 2454"/>
          <p:cNvSpPr/>
          <p:nvPr/>
        </p:nvSpPr>
        <p:spPr>
          <a:xfrm>
            <a:off x="68275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D74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5" name="object 2455"/>
          <p:cNvSpPr/>
          <p:nvPr/>
        </p:nvSpPr>
        <p:spPr>
          <a:xfrm>
            <a:off x="68618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D75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6" name="object 2456"/>
          <p:cNvSpPr/>
          <p:nvPr/>
        </p:nvSpPr>
        <p:spPr>
          <a:xfrm>
            <a:off x="68961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E7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7" name="object 2457"/>
          <p:cNvSpPr/>
          <p:nvPr/>
        </p:nvSpPr>
        <p:spPr>
          <a:xfrm>
            <a:off x="69303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E7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8" name="object 2458"/>
          <p:cNvSpPr/>
          <p:nvPr/>
        </p:nvSpPr>
        <p:spPr>
          <a:xfrm>
            <a:off x="69646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F7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9" name="object 2459"/>
          <p:cNvSpPr/>
          <p:nvPr/>
        </p:nvSpPr>
        <p:spPr>
          <a:xfrm>
            <a:off x="69989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F7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0" name="object 2460"/>
          <p:cNvSpPr/>
          <p:nvPr/>
        </p:nvSpPr>
        <p:spPr>
          <a:xfrm>
            <a:off x="70332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4F7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1" name="object 2461"/>
          <p:cNvSpPr/>
          <p:nvPr/>
        </p:nvSpPr>
        <p:spPr>
          <a:xfrm>
            <a:off x="70675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078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2" name="object 2462"/>
          <p:cNvSpPr/>
          <p:nvPr/>
        </p:nvSpPr>
        <p:spPr>
          <a:xfrm>
            <a:off x="71018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07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3" name="object 2463"/>
          <p:cNvSpPr/>
          <p:nvPr/>
        </p:nvSpPr>
        <p:spPr>
          <a:xfrm>
            <a:off x="71361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17A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4" name="object 2464"/>
          <p:cNvSpPr/>
          <p:nvPr/>
        </p:nvSpPr>
        <p:spPr>
          <a:xfrm>
            <a:off x="71704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17A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5" name="object 2465"/>
          <p:cNvSpPr/>
          <p:nvPr/>
        </p:nvSpPr>
        <p:spPr>
          <a:xfrm>
            <a:off x="72047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17B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6" name="object 2466"/>
          <p:cNvSpPr/>
          <p:nvPr/>
        </p:nvSpPr>
        <p:spPr>
          <a:xfrm>
            <a:off x="72390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27B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7" name="object 2467"/>
          <p:cNvSpPr/>
          <p:nvPr/>
        </p:nvSpPr>
        <p:spPr>
          <a:xfrm>
            <a:off x="72732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27C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8" name="object 2468"/>
          <p:cNvSpPr/>
          <p:nvPr/>
        </p:nvSpPr>
        <p:spPr>
          <a:xfrm>
            <a:off x="73075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37D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9" name="object 2469"/>
          <p:cNvSpPr/>
          <p:nvPr/>
        </p:nvSpPr>
        <p:spPr>
          <a:xfrm>
            <a:off x="73418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37D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0" name="object 2470"/>
          <p:cNvSpPr/>
          <p:nvPr/>
        </p:nvSpPr>
        <p:spPr>
          <a:xfrm>
            <a:off x="73761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37E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1" name="object 2471"/>
          <p:cNvSpPr/>
          <p:nvPr/>
        </p:nvSpPr>
        <p:spPr>
          <a:xfrm>
            <a:off x="74104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47E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2" name="object 2472"/>
          <p:cNvSpPr/>
          <p:nvPr/>
        </p:nvSpPr>
        <p:spPr>
          <a:xfrm>
            <a:off x="74447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47F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3" name="object 2473"/>
          <p:cNvSpPr/>
          <p:nvPr/>
        </p:nvSpPr>
        <p:spPr>
          <a:xfrm>
            <a:off x="74790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580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4" name="object 2474"/>
          <p:cNvSpPr/>
          <p:nvPr/>
        </p:nvSpPr>
        <p:spPr>
          <a:xfrm>
            <a:off x="75133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580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5" name="object 2475"/>
          <p:cNvSpPr/>
          <p:nvPr/>
        </p:nvSpPr>
        <p:spPr>
          <a:xfrm>
            <a:off x="754760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581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6" name="object 2476"/>
          <p:cNvSpPr/>
          <p:nvPr/>
        </p:nvSpPr>
        <p:spPr>
          <a:xfrm>
            <a:off x="75819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681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7" name="object 2477"/>
          <p:cNvSpPr/>
          <p:nvPr/>
        </p:nvSpPr>
        <p:spPr>
          <a:xfrm>
            <a:off x="76161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682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8" name="object 2478"/>
          <p:cNvSpPr/>
          <p:nvPr/>
        </p:nvSpPr>
        <p:spPr>
          <a:xfrm>
            <a:off x="76504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783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9" name="object 2479"/>
          <p:cNvSpPr/>
          <p:nvPr/>
        </p:nvSpPr>
        <p:spPr>
          <a:xfrm>
            <a:off x="768476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783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0" name="object 2480"/>
          <p:cNvSpPr/>
          <p:nvPr/>
        </p:nvSpPr>
        <p:spPr>
          <a:xfrm>
            <a:off x="77190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784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1" name="object 2481"/>
          <p:cNvSpPr/>
          <p:nvPr/>
        </p:nvSpPr>
        <p:spPr>
          <a:xfrm>
            <a:off x="775461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884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2" name="object 2482"/>
          <p:cNvSpPr/>
          <p:nvPr/>
        </p:nvSpPr>
        <p:spPr>
          <a:xfrm>
            <a:off x="778764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885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3" name="object 2483"/>
          <p:cNvSpPr/>
          <p:nvPr/>
        </p:nvSpPr>
        <p:spPr>
          <a:xfrm>
            <a:off x="782193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986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4" name="object 2484"/>
          <p:cNvSpPr/>
          <p:nvPr/>
        </p:nvSpPr>
        <p:spPr>
          <a:xfrm>
            <a:off x="78562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986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5" name="object 2485"/>
          <p:cNvSpPr/>
          <p:nvPr/>
        </p:nvSpPr>
        <p:spPr>
          <a:xfrm>
            <a:off x="78917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987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6" name="object 2486"/>
          <p:cNvSpPr/>
          <p:nvPr/>
        </p:nvSpPr>
        <p:spPr>
          <a:xfrm>
            <a:off x="792480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A87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7" name="object 2487"/>
          <p:cNvSpPr/>
          <p:nvPr/>
        </p:nvSpPr>
        <p:spPr>
          <a:xfrm>
            <a:off x="795909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A88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8" name="object 2488"/>
          <p:cNvSpPr/>
          <p:nvPr/>
        </p:nvSpPr>
        <p:spPr>
          <a:xfrm>
            <a:off x="79946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B89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9" name="object 2489"/>
          <p:cNvSpPr/>
          <p:nvPr/>
        </p:nvSpPr>
        <p:spPr>
          <a:xfrm>
            <a:off x="80289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B89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0" name="object 2490"/>
          <p:cNvSpPr/>
          <p:nvPr/>
        </p:nvSpPr>
        <p:spPr>
          <a:xfrm>
            <a:off x="806195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B8A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1" name="object 2491"/>
          <p:cNvSpPr/>
          <p:nvPr/>
        </p:nvSpPr>
        <p:spPr>
          <a:xfrm>
            <a:off x="809625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C8A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2" name="object 2492"/>
          <p:cNvSpPr/>
          <p:nvPr/>
        </p:nvSpPr>
        <p:spPr>
          <a:xfrm>
            <a:off x="81318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C8B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3" name="object 2493"/>
          <p:cNvSpPr/>
          <p:nvPr/>
        </p:nvSpPr>
        <p:spPr>
          <a:xfrm>
            <a:off x="81661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D8C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4" name="object 2494"/>
          <p:cNvSpPr/>
          <p:nvPr/>
        </p:nvSpPr>
        <p:spPr>
          <a:xfrm>
            <a:off x="8199119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D8C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5" name="object 2495"/>
          <p:cNvSpPr/>
          <p:nvPr/>
        </p:nvSpPr>
        <p:spPr>
          <a:xfrm>
            <a:off x="82346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D8D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6" name="object 2496"/>
          <p:cNvSpPr/>
          <p:nvPr/>
        </p:nvSpPr>
        <p:spPr>
          <a:xfrm>
            <a:off x="82689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E8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7" name="object 2497"/>
          <p:cNvSpPr/>
          <p:nvPr/>
        </p:nvSpPr>
        <p:spPr>
          <a:xfrm>
            <a:off x="83032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E8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8" name="object 2498"/>
          <p:cNvSpPr/>
          <p:nvPr/>
        </p:nvSpPr>
        <p:spPr>
          <a:xfrm>
            <a:off x="8336280" y="175260"/>
            <a:ext cx="38100" cy="62230"/>
          </a:xfrm>
          <a:custGeom>
            <a:avLst/>
            <a:gdLst/>
            <a:ahLst/>
            <a:cxnLst/>
            <a:rect l="l" t="t" r="r" b="b"/>
            <a:pathLst>
              <a:path w="38100" h="62229">
                <a:moveTo>
                  <a:pt x="0" y="62230"/>
                </a:moveTo>
                <a:lnTo>
                  <a:pt x="0" y="0"/>
                </a:lnTo>
                <a:lnTo>
                  <a:pt x="38100" y="0"/>
                </a:lnTo>
                <a:lnTo>
                  <a:pt x="3810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F8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9" name="object 2499"/>
          <p:cNvSpPr/>
          <p:nvPr/>
        </p:nvSpPr>
        <p:spPr>
          <a:xfrm>
            <a:off x="83718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F8F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0" name="object 2500"/>
          <p:cNvSpPr/>
          <p:nvPr/>
        </p:nvSpPr>
        <p:spPr>
          <a:xfrm>
            <a:off x="84061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5F9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1" name="object 2501"/>
          <p:cNvSpPr/>
          <p:nvPr/>
        </p:nvSpPr>
        <p:spPr>
          <a:xfrm>
            <a:off x="844041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090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2" name="object 2502"/>
          <p:cNvSpPr/>
          <p:nvPr/>
        </p:nvSpPr>
        <p:spPr>
          <a:xfrm>
            <a:off x="847470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091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3" name="object 2503"/>
          <p:cNvSpPr/>
          <p:nvPr/>
        </p:nvSpPr>
        <p:spPr>
          <a:xfrm>
            <a:off x="850900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192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4" name="object 2504"/>
          <p:cNvSpPr/>
          <p:nvPr/>
        </p:nvSpPr>
        <p:spPr>
          <a:xfrm>
            <a:off x="854329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192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5" name="object 2505"/>
          <p:cNvSpPr/>
          <p:nvPr/>
        </p:nvSpPr>
        <p:spPr>
          <a:xfrm>
            <a:off x="857758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193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6" name="object 2506"/>
          <p:cNvSpPr/>
          <p:nvPr/>
        </p:nvSpPr>
        <p:spPr>
          <a:xfrm>
            <a:off x="861186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293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7" name="object 2507"/>
          <p:cNvSpPr/>
          <p:nvPr/>
        </p:nvSpPr>
        <p:spPr>
          <a:xfrm>
            <a:off x="8646159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30" y="0"/>
                </a:lnTo>
                <a:lnTo>
                  <a:pt x="36830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294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8" name="object 2508"/>
          <p:cNvSpPr/>
          <p:nvPr/>
        </p:nvSpPr>
        <p:spPr>
          <a:xfrm>
            <a:off x="868045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395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9" name="object 2509"/>
          <p:cNvSpPr/>
          <p:nvPr/>
        </p:nvSpPr>
        <p:spPr>
          <a:xfrm>
            <a:off x="871474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395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0" name="object 2510"/>
          <p:cNvSpPr/>
          <p:nvPr/>
        </p:nvSpPr>
        <p:spPr>
          <a:xfrm>
            <a:off x="8749030" y="175260"/>
            <a:ext cx="36830" cy="62230"/>
          </a:xfrm>
          <a:custGeom>
            <a:avLst/>
            <a:gdLst/>
            <a:ahLst/>
            <a:cxnLst/>
            <a:rect l="l" t="t" r="r" b="b"/>
            <a:pathLst>
              <a:path w="36829" h="62229">
                <a:moveTo>
                  <a:pt x="0" y="62230"/>
                </a:moveTo>
                <a:lnTo>
                  <a:pt x="0" y="0"/>
                </a:lnTo>
                <a:lnTo>
                  <a:pt x="36829" y="0"/>
                </a:lnTo>
                <a:lnTo>
                  <a:pt x="36829" y="62230"/>
                </a:lnTo>
                <a:lnTo>
                  <a:pt x="0" y="62230"/>
                </a:lnTo>
                <a:close/>
              </a:path>
            </a:pathLst>
          </a:custGeom>
          <a:solidFill>
            <a:srgbClr val="6396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1" name="object 2511"/>
          <p:cNvSpPr/>
          <p:nvPr/>
        </p:nvSpPr>
        <p:spPr>
          <a:xfrm>
            <a:off x="8783319" y="177800"/>
            <a:ext cx="31750" cy="59690"/>
          </a:xfrm>
          <a:custGeom>
            <a:avLst/>
            <a:gdLst/>
            <a:ahLst/>
            <a:cxnLst/>
            <a:rect l="l" t="t" r="r" b="b"/>
            <a:pathLst>
              <a:path w="31750" h="59689">
                <a:moveTo>
                  <a:pt x="0" y="59690"/>
                </a:moveTo>
                <a:lnTo>
                  <a:pt x="0" y="0"/>
                </a:lnTo>
                <a:lnTo>
                  <a:pt x="31750" y="0"/>
                </a:lnTo>
                <a:lnTo>
                  <a:pt x="31750" y="59690"/>
                </a:lnTo>
                <a:lnTo>
                  <a:pt x="0" y="59690"/>
                </a:lnTo>
                <a:close/>
              </a:path>
            </a:pathLst>
          </a:custGeom>
          <a:solidFill>
            <a:srgbClr val="6496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2" name="object 2512"/>
          <p:cNvSpPr/>
          <p:nvPr/>
        </p:nvSpPr>
        <p:spPr>
          <a:xfrm>
            <a:off x="381000" y="703580"/>
            <a:ext cx="8001000" cy="457200"/>
          </a:xfrm>
          <a:custGeom>
            <a:avLst/>
            <a:gdLst/>
            <a:ahLst/>
            <a:cxnLst/>
            <a:rect l="l" t="t" r="r" b="b"/>
            <a:pathLst>
              <a:path w="8001000" h="457200">
                <a:moveTo>
                  <a:pt x="4000500" y="457200"/>
                </a:moveTo>
                <a:lnTo>
                  <a:pt x="0" y="457200"/>
                </a:lnTo>
                <a:lnTo>
                  <a:pt x="0" y="0"/>
                </a:lnTo>
                <a:lnTo>
                  <a:pt x="8001000" y="0"/>
                </a:lnTo>
                <a:lnTo>
                  <a:pt x="8001000" y="457200"/>
                </a:lnTo>
                <a:lnTo>
                  <a:pt x="4000500" y="457200"/>
                </a:lnTo>
                <a:close/>
              </a:path>
            </a:pathLst>
          </a:custGeom>
          <a:ln w="28393">
            <a:solidFill>
              <a:srgbClr val="0099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3" name="object 2513"/>
          <p:cNvSpPr txBox="1">
            <a:spLocks noGrp="1"/>
          </p:cNvSpPr>
          <p:nvPr>
            <p:ph type="title"/>
          </p:nvPr>
        </p:nvSpPr>
        <p:spPr>
          <a:xfrm>
            <a:off x="459740" y="736600"/>
            <a:ext cx="49568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omic Sans MS"/>
                <a:cs typeface="Comic Sans MS"/>
              </a:rPr>
              <a:t>Determining the market</a:t>
            </a:r>
            <a:r>
              <a:rPr sz="2400" b="1" spc="-40" dirty="0">
                <a:solidFill>
                  <a:srgbClr val="FFFFFF"/>
                </a:solidFill>
                <a:latin typeface="Comic Sans MS"/>
                <a:cs typeface="Comic Sans MS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omic Sans MS"/>
                <a:cs typeface="Comic Sans MS"/>
              </a:rPr>
              <a:t>Potential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2514" name="object 2514"/>
          <p:cNvSpPr/>
          <p:nvPr/>
        </p:nvSpPr>
        <p:spPr>
          <a:xfrm>
            <a:off x="457200" y="1447800"/>
            <a:ext cx="8229600" cy="4724400"/>
          </a:xfrm>
          <a:custGeom>
            <a:avLst/>
            <a:gdLst/>
            <a:ahLst/>
            <a:cxnLst/>
            <a:rect l="l" t="t" r="r" b="b"/>
            <a:pathLst>
              <a:path w="8229600" h="4724400">
                <a:moveTo>
                  <a:pt x="4114800" y="4724400"/>
                </a:moveTo>
                <a:lnTo>
                  <a:pt x="0" y="4724400"/>
                </a:lnTo>
                <a:lnTo>
                  <a:pt x="0" y="0"/>
                </a:lnTo>
                <a:lnTo>
                  <a:pt x="8229600" y="0"/>
                </a:lnTo>
                <a:lnTo>
                  <a:pt x="8229600" y="4724400"/>
                </a:lnTo>
                <a:lnTo>
                  <a:pt x="4114800" y="4724400"/>
                </a:lnTo>
                <a:close/>
              </a:path>
            </a:pathLst>
          </a:custGeom>
          <a:ln w="28393">
            <a:solidFill>
              <a:srgbClr val="0099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5" name="object 2515"/>
          <p:cNvSpPr/>
          <p:nvPr/>
        </p:nvSpPr>
        <p:spPr>
          <a:xfrm>
            <a:off x="4366259" y="2265679"/>
            <a:ext cx="1156970" cy="1689100"/>
          </a:xfrm>
          <a:custGeom>
            <a:avLst/>
            <a:gdLst/>
            <a:ahLst/>
            <a:cxnLst/>
            <a:rect l="l" t="t" r="r" b="b"/>
            <a:pathLst>
              <a:path w="1156970" h="1689100">
                <a:moveTo>
                  <a:pt x="1042669" y="1181100"/>
                </a:moveTo>
                <a:lnTo>
                  <a:pt x="935989" y="1181100"/>
                </a:lnTo>
                <a:lnTo>
                  <a:pt x="927100" y="1193800"/>
                </a:lnTo>
                <a:lnTo>
                  <a:pt x="916939" y="1206500"/>
                </a:lnTo>
                <a:lnTo>
                  <a:pt x="902969" y="1219200"/>
                </a:lnTo>
                <a:lnTo>
                  <a:pt x="889000" y="1219200"/>
                </a:lnTo>
                <a:lnTo>
                  <a:pt x="872489" y="1231900"/>
                </a:lnTo>
                <a:lnTo>
                  <a:pt x="584200" y="1231900"/>
                </a:lnTo>
                <a:lnTo>
                  <a:pt x="599439" y="1244600"/>
                </a:lnTo>
                <a:lnTo>
                  <a:pt x="640079" y="1244600"/>
                </a:lnTo>
                <a:lnTo>
                  <a:pt x="650239" y="1257300"/>
                </a:lnTo>
                <a:lnTo>
                  <a:pt x="661669" y="1257300"/>
                </a:lnTo>
                <a:lnTo>
                  <a:pt x="671829" y="1270000"/>
                </a:lnTo>
                <a:lnTo>
                  <a:pt x="706119" y="1308100"/>
                </a:lnTo>
                <a:lnTo>
                  <a:pt x="715010" y="1333500"/>
                </a:lnTo>
                <a:lnTo>
                  <a:pt x="720089" y="1346200"/>
                </a:lnTo>
                <a:lnTo>
                  <a:pt x="723900" y="1371600"/>
                </a:lnTo>
                <a:lnTo>
                  <a:pt x="723900" y="1397000"/>
                </a:lnTo>
                <a:lnTo>
                  <a:pt x="720089" y="1409700"/>
                </a:lnTo>
                <a:lnTo>
                  <a:pt x="715010" y="1435100"/>
                </a:lnTo>
                <a:lnTo>
                  <a:pt x="707389" y="1447800"/>
                </a:lnTo>
                <a:lnTo>
                  <a:pt x="698500" y="1473200"/>
                </a:lnTo>
                <a:lnTo>
                  <a:pt x="685800" y="1485900"/>
                </a:lnTo>
                <a:lnTo>
                  <a:pt x="661669" y="1524000"/>
                </a:lnTo>
                <a:lnTo>
                  <a:pt x="645160" y="1549400"/>
                </a:lnTo>
                <a:lnTo>
                  <a:pt x="640079" y="1549400"/>
                </a:lnTo>
                <a:lnTo>
                  <a:pt x="633729" y="1562100"/>
                </a:lnTo>
                <a:lnTo>
                  <a:pt x="632460" y="1574800"/>
                </a:lnTo>
                <a:lnTo>
                  <a:pt x="632460" y="1600200"/>
                </a:lnTo>
                <a:lnTo>
                  <a:pt x="636269" y="1600200"/>
                </a:lnTo>
                <a:lnTo>
                  <a:pt x="641350" y="1612900"/>
                </a:lnTo>
                <a:lnTo>
                  <a:pt x="656589" y="1625600"/>
                </a:lnTo>
                <a:lnTo>
                  <a:pt x="668019" y="1638300"/>
                </a:lnTo>
                <a:lnTo>
                  <a:pt x="679450" y="1638300"/>
                </a:lnTo>
                <a:lnTo>
                  <a:pt x="695960" y="1651000"/>
                </a:lnTo>
                <a:lnTo>
                  <a:pt x="715010" y="1651000"/>
                </a:lnTo>
                <a:lnTo>
                  <a:pt x="739139" y="1663700"/>
                </a:lnTo>
                <a:lnTo>
                  <a:pt x="787400" y="1676400"/>
                </a:lnTo>
                <a:lnTo>
                  <a:pt x="815339" y="1689100"/>
                </a:lnTo>
                <a:lnTo>
                  <a:pt x="1012189" y="1689100"/>
                </a:lnTo>
                <a:lnTo>
                  <a:pt x="1035050" y="1676400"/>
                </a:lnTo>
                <a:lnTo>
                  <a:pt x="1059179" y="1676400"/>
                </a:lnTo>
                <a:lnTo>
                  <a:pt x="1079500" y="1663700"/>
                </a:lnTo>
                <a:lnTo>
                  <a:pt x="1097279" y="1651000"/>
                </a:lnTo>
                <a:lnTo>
                  <a:pt x="1089660" y="1600200"/>
                </a:lnTo>
                <a:lnTo>
                  <a:pt x="1087119" y="1574800"/>
                </a:lnTo>
                <a:lnTo>
                  <a:pt x="1087119" y="1549400"/>
                </a:lnTo>
                <a:lnTo>
                  <a:pt x="1085850" y="1498600"/>
                </a:lnTo>
                <a:lnTo>
                  <a:pt x="1087119" y="1435100"/>
                </a:lnTo>
                <a:lnTo>
                  <a:pt x="1089660" y="1384300"/>
                </a:lnTo>
                <a:lnTo>
                  <a:pt x="1093469" y="1333500"/>
                </a:lnTo>
                <a:lnTo>
                  <a:pt x="1097279" y="1295400"/>
                </a:lnTo>
                <a:lnTo>
                  <a:pt x="1097279" y="1244600"/>
                </a:lnTo>
                <a:lnTo>
                  <a:pt x="1087119" y="1219200"/>
                </a:lnTo>
                <a:lnTo>
                  <a:pt x="1078229" y="1206500"/>
                </a:lnTo>
                <a:lnTo>
                  <a:pt x="1068069" y="1193800"/>
                </a:lnTo>
                <a:lnTo>
                  <a:pt x="1055369" y="1193800"/>
                </a:lnTo>
                <a:lnTo>
                  <a:pt x="1042669" y="1181100"/>
                </a:lnTo>
                <a:close/>
              </a:path>
              <a:path w="1156970" h="1689100">
                <a:moveTo>
                  <a:pt x="179069" y="1104900"/>
                </a:moveTo>
                <a:lnTo>
                  <a:pt x="106679" y="1104900"/>
                </a:lnTo>
                <a:lnTo>
                  <a:pt x="91439" y="1117600"/>
                </a:lnTo>
                <a:lnTo>
                  <a:pt x="77469" y="1130300"/>
                </a:lnTo>
                <a:lnTo>
                  <a:pt x="64769" y="1130300"/>
                </a:lnTo>
                <a:lnTo>
                  <a:pt x="52069" y="1143000"/>
                </a:lnTo>
                <a:lnTo>
                  <a:pt x="29210" y="1168400"/>
                </a:lnTo>
                <a:lnTo>
                  <a:pt x="21589" y="1181100"/>
                </a:lnTo>
                <a:lnTo>
                  <a:pt x="15239" y="1206500"/>
                </a:lnTo>
                <a:lnTo>
                  <a:pt x="10160" y="1219200"/>
                </a:lnTo>
                <a:lnTo>
                  <a:pt x="7619" y="1244600"/>
                </a:lnTo>
                <a:lnTo>
                  <a:pt x="10160" y="1270000"/>
                </a:lnTo>
                <a:lnTo>
                  <a:pt x="11429" y="1295400"/>
                </a:lnTo>
                <a:lnTo>
                  <a:pt x="31750" y="1422400"/>
                </a:lnTo>
                <a:lnTo>
                  <a:pt x="38100" y="1447800"/>
                </a:lnTo>
                <a:lnTo>
                  <a:pt x="43179" y="1485900"/>
                </a:lnTo>
                <a:lnTo>
                  <a:pt x="48260" y="1549400"/>
                </a:lnTo>
                <a:lnTo>
                  <a:pt x="48260" y="1574800"/>
                </a:lnTo>
                <a:lnTo>
                  <a:pt x="45719" y="1600200"/>
                </a:lnTo>
                <a:lnTo>
                  <a:pt x="45719" y="1612900"/>
                </a:lnTo>
                <a:lnTo>
                  <a:pt x="40639" y="1625600"/>
                </a:lnTo>
                <a:lnTo>
                  <a:pt x="38100" y="1638300"/>
                </a:lnTo>
                <a:lnTo>
                  <a:pt x="31750" y="1651000"/>
                </a:lnTo>
                <a:lnTo>
                  <a:pt x="73660" y="1638300"/>
                </a:lnTo>
                <a:lnTo>
                  <a:pt x="118110" y="1625600"/>
                </a:lnTo>
                <a:lnTo>
                  <a:pt x="204469" y="1625600"/>
                </a:lnTo>
                <a:lnTo>
                  <a:pt x="243839" y="1612900"/>
                </a:lnTo>
                <a:lnTo>
                  <a:pt x="492760" y="1612900"/>
                </a:lnTo>
                <a:lnTo>
                  <a:pt x="496569" y="1600200"/>
                </a:lnTo>
                <a:lnTo>
                  <a:pt x="499110" y="1587500"/>
                </a:lnTo>
                <a:lnTo>
                  <a:pt x="499110" y="1574800"/>
                </a:lnTo>
                <a:lnTo>
                  <a:pt x="495300" y="1562100"/>
                </a:lnTo>
                <a:lnTo>
                  <a:pt x="488950" y="1549400"/>
                </a:lnTo>
                <a:lnTo>
                  <a:pt x="482600" y="1524000"/>
                </a:lnTo>
                <a:lnTo>
                  <a:pt x="473710" y="1511300"/>
                </a:lnTo>
                <a:lnTo>
                  <a:pt x="458469" y="1498600"/>
                </a:lnTo>
                <a:lnTo>
                  <a:pt x="447039" y="1473200"/>
                </a:lnTo>
                <a:lnTo>
                  <a:pt x="438150" y="1460500"/>
                </a:lnTo>
                <a:lnTo>
                  <a:pt x="430529" y="1435100"/>
                </a:lnTo>
                <a:lnTo>
                  <a:pt x="425450" y="1409700"/>
                </a:lnTo>
                <a:lnTo>
                  <a:pt x="422910" y="1384300"/>
                </a:lnTo>
                <a:lnTo>
                  <a:pt x="422910" y="1371600"/>
                </a:lnTo>
                <a:lnTo>
                  <a:pt x="425450" y="1346200"/>
                </a:lnTo>
                <a:lnTo>
                  <a:pt x="430529" y="1320800"/>
                </a:lnTo>
                <a:lnTo>
                  <a:pt x="438150" y="1308100"/>
                </a:lnTo>
                <a:lnTo>
                  <a:pt x="443229" y="1295400"/>
                </a:lnTo>
                <a:lnTo>
                  <a:pt x="449579" y="1282700"/>
                </a:lnTo>
                <a:lnTo>
                  <a:pt x="457200" y="1270000"/>
                </a:lnTo>
                <a:lnTo>
                  <a:pt x="463550" y="1270000"/>
                </a:lnTo>
                <a:lnTo>
                  <a:pt x="471169" y="1257300"/>
                </a:lnTo>
                <a:lnTo>
                  <a:pt x="481329" y="1257300"/>
                </a:lnTo>
                <a:lnTo>
                  <a:pt x="491489" y="1244600"/>
                </a:lnTo>
                <a:lnTo>
                  <a:pt x="524510" y="1244600"/>
                </a:lnTo>
                <a:lnTo>
                  <a:pt x="538479" y="1231900"/>
                </a:lnTo>
                <a:lnTo>
                  <a:pt x="835660" y="1231900"/>
                </a:lnTo>
                <a:lnTo>
                  <a:pt x="815339" y="1219200"/>
                </a:lnTo>
                <a:lnTo>
                  <a:pt x="797560" y="1219200"/>
                </a:lnTo>
                <a:lnTo>
                  <a:pt x="779779" y="1206500"/>
                </a:lnTo>
                <a:lnTo>
                  <a:pt x="760729" y="1193800"/>
                </a:lnTo>
                <a:lnTo>
                  <a:pt x="744219" y="1181100"/>
                </a:lnTo>
                <a:lnTo>
                  <a:pt x="271779" y="1181100"/>
                </a:lnTo>
                <a:lnTo>
                  <a:pt x="255269" y="1168400"/>
                </a:lnTo>
                <a:lnTo>
                  <a:pt x="240029" y="1168400"/>
                </a:lnTo>
                <a:lnTo>
                  <a:pt x="226060" y="1155700"/>
                </a:lnTo>
                <a:lnTo>
                  <a:pt x="214629" y="1143000"/>
                </a:lnTo>
                <a:lnTo>
                  <a:pt x="204469" y="1130300"/>
                </a:lnTo>
                <a:lnTo>
                  <a:pt x="190500" y="1117600"/>
                </a:lnTo>
                <a:lnTo>
                  <a:pt x="179069" y="1104900"/>
                </a:lnTo>
                <a:close/>
              </a:path>
              <a:path w="1156970" h="1689100">
                <a:moveTo>
                  <a:pt x="467360" y="1638300"/>
                </a:moveTo>
                <a:lnTo>
                  <a:pt x="375919" y="1638300"/>
                </a:lnTo>
                <a:lnTo>
                  <a:pt x="397510" y="1651000"/>
                </a:lnTo>
                <a:lnTo>
                  <a:pt x="453389" y="1651000"/>
                </a:lnTo>
                <a:lnTo>
                  <a:pt x="467360" y="1638300"/>
                </a:lnTo>
                <a:close/>
              </a:path>
              <a:path w="1156970" h="1689100">
                <a:moveTo>
                  <a:pt x="492760" y="1612900"/>
                </a:moveTo>
                <a:lnTo>
                  <a:pt x="281939" y="1612900"/>
                </a:lnTo>
                <a:lnTo>
                  <a:pt x="300989" y="1625600"/>
                </a:lnTo>
                <a:lnTo>
                  <a:pt x="334010" y="1625600"/>
                </a:lnTo>
                <a:lnTo>
                  <a:pt x="350519" y="1638300"/>
                </a:lnTo>
                <a:lnTo>
                  <a:pt x="478789" y="1638300"/>
                </a:lnTo>
                <a:lnTo>
                  <a:pt x="485139" y="1625600"/>
                </a:lnTo>
                <a:lnTo>
                  <a:pt x="492760" y="1612900"/>
                </a:lnTo>
                <a:close/>
              </a:path>
              <a:path w="1156970" h="1689100">
                <a:moveTo>
                  <a:pt x="723900" y="1155700"/>
                </a:moveTo>
                <a:lnTo>
                  <a:pt x="359410" y="1155700"/>
                </a:lnTo>
                <a:lnTo>
                  <a:pt x="344169" y="1168400"/>
                </a:lnTo>
                <a:lnTo>
                  <a:pt x="306069" y="1181100"/>
                </a:lnTo>
                <a:lnTo>
                  <a:pt x="744219" y="1181100"/>
                </a:lnTo>
                <a:lnTo>
                  <a:pt x="728979" y="1168400"/>
                </a:lnTo>
                <a:lnTo>
                  <a:pt x="723900" y="1155700"/>
                </a:lnTo>
                <a:close/>
              </a:path>
              <a:path w="1156970" h="1689100">
                <a:moveTo>
                  <a:pt x="1016000" y="1168400"/>
                </a:moveTo>
                <a:lnTo>
                  <a:pt x="960119" y="1168400"/>
                </a:lnTo>
                <a:lnTo>
                  <a:pt x="948689" y="1181100"/>
                </a:lnTo>
                <a:lnTo>
                  <a:pt x="1029969" y="1181100"/>
                </a:lnTo>
                <a:lnTo>
                  <a:pt x="1016000" y="1168400"/>
                </a:lnTo>
                <a:close/>
              </a:path>
              <a:path w="1156970" h="1689100">
                <a:moveTo>
                  <a:pt x="1154429" y="901700"/>
                </a:moveTo>
                <a:lnTo>
                  <a:pt x="325119" y="901700"/>
                </a:lnTo>
                <a:lnTo>
                  <a:pt x="344169" y="914400"/>
                </a:lnTo>
                <a:lnTo>
                  <a:pt x="359410" y="927100"/>
                </a:lnTo>
                <a:lnTo>
                  <a:pt x="375919" y="939800"/>
                </a:lnTo>
                <a:lnTo>
                  <a:pt x="389889" y="952500"/>
                </a:lnTo>
                <a:lnTo>
                  <a:pt x="401319" y="965200"/>
                </a:lnTo>
                <a:lnTo>
                  <a:pt x="412750" y="990600"/>
                </a:lnTo>
                <a:lnTo>
                  <a:pt x="419100" y="1003300"/>
                </a:lnTo>
                <a:lnTo>
                  <a:pt x="425450" y="1028700"/>
                </a:lnTo>
                <a:lnTo>
                  <a:pt x="427989" y="1054100"/>
                </a:lnTo>
                <a:lnTo>
                  <a:pt x="425450" y="1079500"/>
                </a:lnTo>
                <a:lnTo>
                  <a:pt x="419100" y="1092200"/>
                </a:lnTo>
                <a:lnTo>
                  <a:pt x="412750" y="1117600"/>
                </a:lnTo>
                <a:lnTo>
                  <a:pt x="389889" y="1143000"/>
                </a:lnTo>
                <a:lnTo>
                  <a:pt x="375919" y="1155700"/>
                </a:lnTo>
                <a:lnTo>
                  <a:pt x="717550" y="1155700"/>
                </a:lnTo>
                <a:lnTo>
                  <a:pt x="706119" y="1117600"/>
                </a:lnTo>
                <a:lnTo>
                  <a:pt x="703579" y="1104900"/>
                </a:lnTo>
                <a:lnTo>
                  <a:pt x="702310" y="1092200"/>
                </a:lnTo>
                <a:lnTo>
                  <a:pt x="702310" y="1066800"/>
                </a:lnTo>
                <a:lnTo>
                  <a:pt x="706119" y="1028700"/>
                </a:lnTo>
                <a:lnTo>
                  <a:pt x="717550" y="990600"/>
                </a:lnTo>
                <a:lnTo>
                  <a:pt x="723900" y="977900"/>
                </a:lnTo>
                <a:lnTo>
                  <a:pt x="731519" y="977900"/>
                </a:lnTo>
                <a:lnTo>
                  <a:pt x="745489" y="952500"/>
                </a:lnTo>
                <a:lnTo>
                  <a:pt x="763269" y="939800"/>
                </a:lnTo>
                <a:lnTo>
                  <a:pt x="782319" y="927100"/>
                </a:lnTo>
                <a:lnTo>
                  <a:pt x="802639" y="914400"/>
                </a:lnTo>
                <a:lnTo>
                  <a:pt x="1149350" y="914400"/>
                </a:lnTo>
                <a:lnTo>
                  <a:pt x="1154429" y="901700"/>
                </a:lnTo>
                <a:close/>
              </a:path>
              <a:path w="1156970" h="1689100">
                <a:moveTo>
                  <a:pt x="1071879" y="977900"/>
                </a:moveTo>
                <a:lnTo>
                  <a:pt x="1008379" y="977900"/>
                </a:lnTo>
                <a:lnTo>
                  <a:pt x="1019810" y="990600"/>
                </a:lnTo>
                <a:lnTo>
                  <a:pt x="1059179" y="990600"/>
                </a:lnTo>
                <a:lnTo>
                  <a:pt x="1071879" y="977900"/>
                </a:lnTo>
                <a:close/>
              </a:path>
              <a:path w="1156970" h="1689100">
                <a:moveTo>
                  <a:pt x="1121410" y="952500"/>
                </a:moveTo>
                <a:lnTo>
                  <a:pt x="955039" y="952500"/>
                </a:lnTo>
                <a:lnTo>
                  <a:pt x="963929" y="965200"/>
                </a:lnTo>
                <a:lnTo>
                  <a:pt x="974089" y="965200"/>
                </a:lnTo>
                <a:lnTo>
                  <a:pt x="984250" y="977900"/>
                </a:lnTo>
                <a:lnTo>
                  <a:pt x="1097279" y="977900"/>
                </a:lnTo>
                <a:lnTo>
                  <a:pt x="1111250" y="965200"/>
                </a:lnTo>
                <a:lnTo>
                  <a:pt x="1121410" y="952500"/>
                </a:lnTo>
                <a:close/>
              </a:path>
              <a:path w="1156970" h="1689100">
                <a:moveTo>
                  <a:pt x="158750" y="952500"/>
                </a:moveTo>
                <a:lnTo>
                  <a:pt x="91439" y="952500"/>
                </a:lnTo>
                <a:lnTo>
                  <a:pt x="109219" y="965200"/>
                </a:lnTo>
                <a:lnTo>
                  <a:pt x="140969" y="965200"/>
                </a:lnTo>
                <a:lnTo>
                  <a:pt x="158750" y="952500"/>
                </a:lnTo>
                <a:close/>
              </a:path>
              <a:path w="1156970" h="1689100">
                <a:moveTo>
                  <a:pt x="728979" y="533400"/>
                </a:moveTo>
                <a:lnTo>
                  <a:pt x="31750" y="533400"/>
                </a:lnTo>
                <a:lnTo>
                  <a:pt x="26669" y="571500"/>
                </a:lnTo>
                <a:lnTo>
                  <a:pt x="19050" y="609600"/>
                </a:lnTo>
                <a:lnTo>
                  <a:pt x="2539" y="774700"/>
                </a:lnTo>
                <a:lnTo>
                  <a:pt x="0" y="825500"/>
                </a:lnTo>
                <a:lnTo>
                  <a:pt x="0" y="889000"/>
                </a:lnTo>
                <a:lnTo>
                  <a:pt x="6350" y="901700"/>
                </a:lnTo>
                <a:lnTo>
                  <a:pt x="11429" y="914400"/>
                </a:lnTo>
                <a:lnTo>
                  <a:pt x="31750" y="927100"/>
                </a:lnTo>
                <a:lnTo>
                  <a:pt x="59689" y="952500"/>
                </a:lnTo>
                <a:lnTo>
                  <a:pt x="175260" y="952500"/>
                </a:lnTo>
                <a:lnTo>
                  <a:pt x="189229" y="939800"/>
                </a:lnTo>
                <a:lnTo>
                  <a:pt x="201929" y="939800"/>
                </a:lnTo>
                <a:lnTo>
                  <a:pt x="214629" y="927100"/>
                </a:lnTo>
                <a:lnTo>
                  <a:pt x="226060" y="914400"/>
                </a:lnTo>
                <a:lnTo>
                  <a:pt x="240029" y="914400"/>
                </a:lnTo>
                <a:lnTo>
                  <a:pt x="255269" y="901700"/>
                </a:lnTo>
                <a:lnTo>
                  <a:pt x="1154429" y="901700"/>
                </a:lnTo>
                <a:lnTo>
                  <a:pt x="1156969" y="876300"/>
                </a:lnTo>
                <a:lnTo>
                  <a:pt x="1156969" y="825500"/>
                </a:lnTo>
                <a:lnTo>
                  <a:pt x="1149350" y="762000"/>
                </a:lnTo>
                <a:lnTo>
                  <a:pt x="1137919" y="698500"/>
                </a:lnTo>
                <a:lnTo>
                  <a:pt x="1125219" y="647700"/>
                </a:lnTo>
                <a:lnTo>
                  <a:pt x="1111250" y="584200"/>
                </a:lnTo>
                <a:lnTo>
                  <a:pt x="1101936" y="558800"/>
                </a:lnTo>
                <a:lnTo>
                  <a:pt x="878839" y="558800"/>
                </a:lnTo>
                <a:lnTo>
                  <a:pt x="798829" y="546100"/>
                </a:lnTo>
                <a:lnTo>
                  <a:pt x="756919" y="546100"/>
                </a:lnTo>
                <a:lnTo>
                  <a:pt x="728979" y="533400"/>
                </a:lnTo>
                <a:close/>
              </a:path>
              <a:path w="1156970" h="1689100">
                <a:moveTo>
                  <a:pt x="1149350" y="914400"/>
                </a:moveTo>
                <a:lnTo>
                  <a:pt x="901700" y="914400"/>
                </a:lnTo>
                <a:lnTo>
                  <a:pt x="920750" y="927100"/>
                </a:lnTo>
                <a:lnTo>
                  <a:pt x="948689" y="952500"/>
                </a:lnTo>
                <a:lnTo>
                  <a:pt x="1134110" y="952500"/>
                </a:lnTo>
                <a:lnTo>
                  <a:pt x="1137919" y="939800"/>
                </a:lnTo>
                <a:lnTo>
                  <a:pt x="1143000" y="939800"/>
                </a:lnTo>
                <a:lnTo>
                  <a:pt x="1146810" y="927100"/>
                </a:lnTo>
                <a:lnTo>
                  <a:pt x="1149350" y="914400"/>
                </a:lnTo>
                <a:close/>
              </a:path>
              <a:path w="1156970" h="1689100">
                <a:moveTo>
                  <a:pt x="1097279" y="546100"/>
                </a:moveTo>
                <a:lnTo>
                  <a:pt x="1068069" y="558800"/>
                </a:lnTo>
                <a:lnTo>
                  <a:pt x="1101936" y="558800"/>
                </a:lnTo>
                <a:lnTo>
                  <a:pt x="1097279" y="546100"/>
                </a:lnTo>
                <a:close/>
              </a:path>
              <a:path w="1156970" h="1689100">
                <a:moveTo>
                  <a:pt x="689610" y="63500"/>
                </a:moveTo>
                <a:lnTo>
                  <a:pt x="415289" y="63500"/>
                </a:lnTo>
                <a:lnTo>
                  <a:pt x="403860" y="88900"/>
                </a:lnTo>
                <a:lnTo>
                  <a:pt x="393700" y="101600"/>
                </a:lnTo>
                <a:lnTo>
                  <a:pt x="389889" y="127000"/>
                </a:lnTo>
                <a:lnTo>
                  <a:pt x="387350" y="152400"/>
                </a:lnTo>
                <a:lnTo>
                  <a:pt x="387350" y="177800"/>
                </a:lnTo>
                <a:lnTo>
                  <a:pt x="389889" y="190500"/>
                </a:lnTo>
                <a:lnTo>
                  <a:pt x="393700" y="215900"/>
                </a:lnTo>
                <a:lnTo>
                  <a:pt x="403860" y="228600"/>
                </a:lnTo>
                <a:lnTo>
                  <a:pt x="415289" y="254000"/>
                </a:lnTo>
                <a:lnTo>
                  <a:pt x="427989" y="266700"/>
                </a:lnTo>
                <a:lnTo>
                  <a:pt x="439419" y="279400"/>
                </a:lnTo>
                <a:lnTo>
                  <a:pt x="450850" y="304800"/>
                </a:lnTo>
                <a:lnTo>
                  <a:pt x="461010" y="317500"/>
                </a:lnTo>
                <a:lnTo>
                  <a:pt x="468629" y="355600"/>
                </a:lnTo>
                <a:lnTo>
                  <a:pt x="468629" y="381000"/>
                </a:lnTo>
                <a:lnTo>
                  <a:pt x="467360" y="393700"/>
                </a:lnTo>
                <a:lnTo>
                  <a:pt x="462279" y="419100"/>
                </a:lnTo>
                <a:lnTo>
                  <a:pt x="454660" y="431800"/>
                </a:lnTo>
                <a:lnTo>
                  <a:pt x="443229" y="457200"/>
                </a:lnTo>
                <a:lnTo>
                  <a:pt x="396239" y="495300"/>
                </a:lnTo>
                <a:lnTo>
                  <a:pt x="347979" y="520700"/>
                </a:lnTo>
                <a:lnTo>
                  <a:pt x="321310" y="533400"/>
                </a:lnTo>
                <a:lnTo>
                  <a:pt x="720089" y="533400"/>
                </a:lnTo>
                <a:lnTo>
                  <a:pt x="675639" y="508000"/>
                </a:lnTo>
                <a:lnTo>
                  <a:pt x="645160" y="482600"/>
                </a:lnTo>
                <a:lnTo>
                  <a:pt x="633729" y="457200"/>
                </a:lnTo>
                <a:lnTo>
                  <a:pt x="626110" y="444500"/>
                </a:lnTo>
                <a:lnTo>
                  <a:pt x="622300" y="419100"/>
                </a:lnTo>
                <a:lnTo>
                  <a:pt x="618489" y="406400"/>
                </a:lnTo>
                <a:lnTo>
                  <a:pt x="618489" y="393700"/>
                </a:lnTo>
                <a:lnTo>
                  <a:pt x="619760" y="368300"/>
                </a:lnTo>
                <a:lnTo>
                  <a:pt x="623569" y="355600"/>
                </a:lnTo>
                <a:lnTo>
                  <a:pt x="628650" y="342900"/>
                </a:lnTo>
                <a:lnTo>
                  <a:pt x="633729" y="317500"/>
                </a:lnTo>
                <a:lnTo>
                  <a:pt x="654050" y="292100"/>
                </a:lnTo>
                <a:lnTo>
                  <a:pt x="665479" y="279400"/>
                </a:lnTo>
                <a:lnTo>
                  <a:pt x="685800" y="254000"/>
                </a:lnTo>
                <a:lnTo>
                  <a:pt x="694689" y="241300"/>
                </a:lnTo>
                <a:lnTo>
                  <a:pt x="702310" y="215900"/>
                </a:lnTo>
                <a:lnTo>
                  <a:pt x="709929" y="177800"/>
                </a:lnTo>
                <a:lnTo>
                  <a:pt x="711200" y="152400"/>
                </a:lnTo>
                <a:lnTo>
                  <a:pt x="707389" y="127000"/>
                </a:lnTo>
                <a:lnTo>
                  <a:pt x="702310" y="101600"/>
                </a:lnTo>
                <a:lnTo>
                  <a:pt x="694689" y="76200"/>
                </a:lnTo>
                <a:lnTo>
                  <a:pt x="689610" y="63500"/>
                </a:lnTo>
                <a:close/>
              </a:path>
              <a:path w="1156970" h="1689100">
                <a:moveTo>
                  <a:pt x="665479" y="38100"/>
                </a:moveTo>
                <a:lnTo>
                  <a:pt x="438150" y="38100"/>
                </a:lnTo>
                <a:lnTo>
                  <a:pt x="421639" y="63500"/>
                </a:lnTo>
                <a:lnTo>
                  <a:pt x="681989" y="63500"/>
                </a:lnTo>
                <a:lnTo>
                  <a:pt x="674369" y="50800"/>
                </a:lnTo>
                <a:lnTo>
                  <a:pt x="665479" y="38100"/>
                </a:lnTo>
                <a:close/>
              </a:path>
              <a:path w="1156970" h="1689100">
                <a:moveTo>
                  <a:pt x="645160" y="25400"/>
                </a:moveTo>
                <a:lnTo>
                  <a:pt x="458469" y="25400"/>
                </a:lnTo>
                <a:lnTo>
                  <a:pt x="447039" y="38100"/>
                </a:lnTo>
                <a:lnTo>
                  <a:pt x="656589" y="38100"/>
                </a:lnTo>
                <a:lnTo>
                  <a:pt x="645160" y="25400"/>
                </a:lnTo>
                <a:close/>
              </a:path>
              <a:path w="1156970" h="1689100">
                <a:moveTo>
                  <a:pt x="619760" y="12700"/>
                </a:moveTo>
                <a:lnTo>
                  <a:pt x="482600" y="12700"/>
                </a:lnTo>
                <a:lnTo>
                  <a:pt x="468629" y="25400"/>
                </a:lnTo>
                <a:lnTo>
                  <a:pt x="632460" y="25400"/>
                </a:lnTo>
                <a:lnTo>
                  <a:pt x="619760" y="12700"/>
                </a:lnTo>
                <a:close/>
              </a:path>
              <a:path w="1156970" h="1689100">
                <a:moveTo>
                  <a:pt x="574039" y="0"/>
                </a:moveTo>
                <a:lnTo>
                  <a:pt x="538479" y="0"/>
                </a:lnTo>
                <a:lnTo>
                  <a:pt x="521969" y="12700"/>
                </a:lnTo>
                <a:lnTo>
                  <a:pt x="590550" y="12700"/>
                </a:lnTo>
                <a:lnTo>
                  <a:pt x="574039" y="0"/>
                </a:lnTo>
                <a:close/>
              </a:path>
            </a:pathLst>
          </a:custGeom>
          <a:solidFill>
            <a:srgbClr val="FFBD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6" name="object 2516"/>
          <p:cNvSpPr/>
          <p:nvPr/>
        </p:nvSpPr>
        <p:spPr>
          <a:xfrm>
            <a:off x="4366259" y="2265679"/>
            <a:ext cx="1156970" cy="1689100"/>
          </a:xfrm>
          <a:custGeom>
            <a:avLst/>
            <a:gdLst/>
            <a:ahLst/>
            <a:cxnLst/>
            <a:rect l="l" t="t" r="r" b="b"/>
            <a:pathLst>
              <a:path w="1156970" h="1689100">
                <a:moveTo>
                  <a:pt x="350519" y="1628140"/>
                </a:moveTo>
                <a:lnTo>
                  <a:pt x="375919" y="1638300"/>
                </a:lnTo>
                <a:lnTo>
                  <a:pt x="397510" y="1643380"/>
                </a:lnTo>
                <a:lnTo>
                  <a:pt x="419100" y="1644650"/>
                </a:lnTo>
                <a:lnTo>
                  <a:pt x="436879" y="1644650"/>
                </a:lnTo>
                <a:lnTo>
                  <a:pt x="453389" y="1640840"/>
                </a:lnTo>
                <a:lnTo>
                  <a:pt x="467360" y="1635760"/>
                </a:lnTo>
                <a:lnTo>
                  <a:pt x="478789" y="1628140"/>
                </a:lnTo>
                <a:lnTo>
                  <a:pt x="485139" y="1617980"/>
                </a:lnTo>
                <a:lnTo>
                  <a:pt x="492760" y="1606550"/>
                </a:lnTo>
                <a:lnTo>
                  <a:pt x="496569" y="1593850"/>
                </a:lnTo>
                <a:lnTo>
                  <a:pt x="499110" y="1581150"/>
                </a:lnTo>
                <a:lnTo>
                  <a:pt x="499110" y="1564640"/>
                </a:lnTo>
                <a:lnTo>
                  <a:pt x="495300" y="1550670"/>
                </a:lnTo>
                <a:lnTo>
                  <a:pt x="488950" y="1537970"/>
                </a:lnTo>
                <a:lnTo>
                  <a:pt x="482600" y="1522730"/>
                </a:lnTo>
                <a:lnTo>
                  <a:pt x="473710" y="1510030"/>
                </a:lnTo>
                <a:lnTo>
                  <a:pt x="458469" y="1492250"/>
                </a:lnTo>
                <a:lnTo>
                  <a:pt x="447039" y="1471930"/>
                </a:lnTo>
                <a:lnTo>
                  <a:pt x="438150" y="1450340"/>
                </a:lnTo>
                <a:lnTo>
                  <a:pt x="430529" y="1428750"/>
                </a:lnTo>
                <a:lnTo>
                  <a:pt x="425450" y="1405890"/>
                </a:lnTo>
                <a:lnTo>
                  <a:pt x="422910" y="1381760"/>
                </a:lnTo>
                <a:lnTo>
                  <a:pt x="422910" y="1360170"/>
                </a:lnTo>
                <a:lnTo>
                  <a:pt x="430529" y="1316990"/>
                </a:lnTo>
                <a:lnTo>
                  <a:pt x="449579" y="1277620"/>
                </a:lnTo>
                <a:lnTo>
                  <a:pt x="457200" y="1270000"/>
                </a:lnTo>
                <a:lnTo>
                  <a:pt x="463550" y="1262380"/>
                </a:lnTo>
                <a:lnTo>
                  <a:pt x="471169" y="1256030"/>
                </a:lnTo>
                <a:lnTo>
                  <a:pt x="481329" y="1249680"/>
                </a:lnTo>
                <a:lnTo>
                  <a:pt x="491489" y="1244600"/>
                </a:lnTo>
                <a:lnTo>
                  <a:pt x="500379" y="1239520"/>
                </a:lnTo>
                <a:lnTo>
                  <a:pt x="513079" y="1236980"/>
                </a:lnTo>
                <a:lnTo>
                  <a:pt x="524510" y="1233170"/>
                </a:lnTo>
                <a:lnTo>
                  <a:pt x="538479" y="1230630"/>
                </a:lnTo>
                <a:lnTo>
                  <a:pt x="552450" y="1230630"/>
                </a:lnTo>
                <a:lnTo>
                  <a:pt x="570229" y="1230630"/>
                </a:lnTo>
                <a:lnTo>
                  <a:pt x="584200" y="1230630"/>
                </a:lnTo>
                <a:lnTo>
                  <a:pt x="599439" y="1233170"/>
                </a:lnTo>
                <a:lnTo>
                  <a:pt x="614679" y="1236980"/>
                </a:lnTo>
                <a:lnTo>
                  <a:pt x="626110" y="1240790"/>
                </a:lnTo>
                <a:lnTo>
                  <a:pt x="640079" y="1244600"/>
                </a:lnTo>
                <a:lnTo>
                  <a:pt x="679450" y="1270000"/>
                </a:lnTo>
                <a:lnTo>
                  <a:pt x="687069" y="1277620"/>
                </a:lnTo>
                <a:lnTo>
                  <a:pt x="694689" y="1285240"/>
                </a:lnTo>
                <a:lnTo>
                  <a:pt x="706119" y="1303020"/>
                </a:lnTo>
                <a:lnTo>
                  <a:pt x="715010" y="1323340"/>
                </a:lnTo>
                <a:lnTo>
                  <a:pt x="720089" y="1343660"/>
                </a:lnTo>
                <a:lnTo>
                  <a:pt x="723900" y="1363980"/>
                </a:lnTo>
                <a:lnTo>
                  <a:pt x="723900" y="1385570"/>
                </a:lnTo>
                <a:lnTo>
                  <a:pt x="715010" y="1427480"/>
                </a:lnTo>
                <a:lnTo>
                  <a:pt x="698500" y="1465580"/>
                </a:lnTo>
                <a:lnTo>
                  <a:pt x="661669" y="1512570"/>
                </a:lnTo>
                <a:lnTo>
                  <a:pt x="645160" y="1537970"/>
                </a:lnTo>
                <a:lnTo>
                  <a:pt x="640079" y="1546860"/>
                </a:lnTo>
                <a:lnTo>
                  <a:pt x="633729" y="1559560"/>
                </a:lnTo>
                <a:lnTo>
                  <a:pt x="632460" y="1568450"/>
                </a:lnTo>
                <a:lnTo>
                  <a:pt x="632460" y="1578610"/>
                </a:lnTo>
                <a:lnTo>
                  <a:pt x="632460" y="1588770"/>
                </a:lnTo>
                <a:lnTo>
                  <a:pt x="656589" y="1619250"/>
                </a:lnTo>
                <a:lnTo>
                  <a:pt x="695960" y="1643380"/>
                </a:lnTo>
                <a:lnTo>
                  <a:pt x="739139" y="1659890"/>
                </a:lnTo>
                <a:lnTo>
                  <a:pt x="787400" y="1672590"/>
                </a:lnTo>
                <a:lnTo>
                  <a:pt x="843279" y="1682750"/>
                </a:lnTo>
                <a:lnTo>
                  <a:pt x="900429" y="1689100"/>
                </a:lnTo>
                <a:lnTo>
                  <a:pt x="928369" y="1689100"/>
                </a:lnTo>
                <a:lnTo>
                  <a:pt x="958850" y="1689100"/>
                </a:lnTo>
                <a:lnTo>
                  <a:pt x="1012189" y="1681480"/>
                </a:lnTo>
                <a:lnTo>
                  <a:pt x="1059179" y="1666240"/>
                </a:lnTo>
                <a:lnTo>
                  <a:pt x="1097279" y="1643380"/>
                </a:lnTo>
                <a:lnTo>
                  <a:pt x="1093469" y="1619250"/>
                </a:lnTo>
                <a:lnTo>
                  <a:pt x="1089660" y="1596390"/>
                </a:lnTo>
                <a:lnTo>
                  <a:pt x="1087119" y="1570990"/>
                </a:lnTo>
                <a:lnTo>
                  <a:pt x="1087119" y="1543050"/>
                </a:lnTo>
                <a:lnTo>
                  <a:pt x="1085850" y="1487170"/>
                </a:lnTo>
                <a:lnTo>
                  <a:pt x="1087119" y="1428750"/>
                </a:lnTo>
                <a:lnTo>
                  <a:pt x="1089660" y="1374140"/>
                </a:lnTo>
                <a:lnTo>
                  <a:pt x="1093469" y="1324610"/>
                </a:lnTo>
                <a:lnTo>
                  <a:pt x="1097279" y="1283970"/>
                </a:lnTo>
                <a:lnTo>
                  <a:pt x="1097279" y="1249680"/>
                </a:lnTo>
                <a:lnTo>
                  <a:pt x="1097279" y="1239520"/>
                </a:lnTo>
                <a:lnTo>
                  <a:pt x="1092200" y="1226820"/>
                </a:lnTo>
                <a:lnTo>
                  <a:pt x="1087119" y="1215390"/>
                </a:lnTo>
                <a:lnTo>
                  <a:pt x="1078229" y="1202690"/>
                </a:lnTo>
                <a:lnTo>
                  <a:pt x="1068069" y="1193800"/>
                </a:lnTo>
                <a:lnTo>
                  <a:pt x="1055369" y="1186180"/>
                </a:lnTo>
                <a:lnTo>
                  <a:pt x="1042669" y="1177290"/>
                </a:lnTo>
                <a:lnTo>
                  <a:pt x="1029969" y="1172210"/>
                </a:lnTo>
                <a:lnTo>
                  <a:pt x="1016000" y="1168400"/>
                </a:lnTo>
                <a:lnTo>
                  <a:pt x="1000760" y="1164590"/>
                </a:lnTo>
                <a:lnTo>
                  <a:pt x="988060" y="1164590"/>
                </a:lnTo>
                <a:lnTo>
                  <a:pt x="972819" y="1164590"/>
                </a:lnTo>
                <a:lnTo>
                  <a:pt x="960119" y="1168400"/>
                </a:lnTo>
                <a:lnTo>
                  <a:pt x="948689" y="1174750"/>
                </a:lnTo>
                <a:lnTo>
                  <a:pt x="935989" y="1181100"/>
                </a:lnTo>
                <a:lnTo>
                  <a:pt x="902969" y="1211580"/>
                </a:lnTo>
                <a:lnTo>
                  <a:pt x="854710" y="1223010"/>
                </a:lnTo>
                <a:lnTo>
                  <a:pt x="835660" y="1221740"/>
                </a:lnTo>
                <a:lnTo>
                  <a:pt x="797560" y="1212850"/>
                </a:lnTo>
                <a:lnTo>
                  <a:pt x="760729" y="1193800"/>
                </a:lnTo>
                <a:lnTo>
                  <a:pt x="728979" y="1165860"/>
                </a:lnTo>
                <a:lnTo>
                  <a:pt x="723900" y="1155700"/>
                </a:lnTo>
                <a:lnTo>
                  <a:pt x="717550" y="1146810"/>
                </a:lnTo>
                <a:lnTo>
                  <a:pt x="703579" y="1102360"/>
                </a:lnTo>
                <a:lnTo>
                  <a:pt x="702310" y="1087120"/>
                </a:lnTo>
                <a:lnTo>
                  <a:pt x="702310" y="1074420"/>
                </a:lnTo>
                <a:lnTo>
                  <a:pt x="702310" y="1057910"/>
                </a:lnTo>
                <a:lnTo>
                  <a:pt x="709929" y="1012190"/>
                </a:lnTo>
                <a:lnTo>
                  <a:pt x="731519" y="967740"/>
                </a:lnTo>
                <a:lnTo>
                  <a:pt x="763269" y="933450"/>
                </a:lnTo>
                <a:lnTo>
                  <a:pt x="802639" y="914400"/>
                </a:lnTo>
                <a:lnTo>
                  <a:pt x="843279" y="905510"/>
                </a:lnTo>
                <a:lnTo>
                  <a:pt x="863600" y="905510"/>
                </a:lnTo>
                <a:lnTo>
                  <a:pt x="901700" y="911860"/>
                </a:lnTo>
                <a:lnTo>
                  <a:pt x="934719" y="930910"/>
                </a:lnTo>
                <a:lnTo>
                  <a:pt x="955039" y="949960"/>
                </a:lnTo>
                <a:lnTo>
                  <a:pt x="963929" y="957580"/>
                </a:lnTo>
                <a:lnTo>
                  <a:pt x="974089" y="965200"/>
                </a:lnTo>
                <a:lnTo>
                  <a:pt x="984250" y="969010"/>
                </a:lnTo>
                <a:lnTo>
                  <a:pt x="996950" y="975360"/>
                </a:lnTo>
                <a:lnTo>
                  <a:pt x="1008379" y="977900"/>
                </a:lnTo>
                <a:lnTo>
                  <a:pt x="1019810" y="979170"/>
                </a:lnTo>
                <a:lnTo>
                  <a:pt x="1033779" y="980440"/>
                </a:lnTo>
                <a:lnTo>
                  <a:pt x="1046479" y="980440"/>
                </a:lnTo>
                <a:lnTo>
                  <a:pt x="1059179" y="979170"/>
                </a:lnTo>
                <a:lnTo>
                  <a:pt x="1071879" y="975360"/>
                </a:lnTo>
                <a:lnTo>
                  <a:pt x="1085850" y="971550"/>
                </a:lnTo>
                <a:lnTo>
                  <a:pt x="1121410" y="952500"/>
                </a:lnTo>
                <a:lnTo>
                  <a:pt x="1137919" y="935990"/>
                </a:lnTo>
                <a:lnTo>
                  <a:pt x="1143000" y="930910"/>
                </a:lnTo>
                <a:lnTo>
                  <a:pt x="1146810" y="922020"/>
                </a:lnTo>
                <a:lnTo>
                  <a:pt x="1149350" y="911860"/>
                </a:lnTo>
                <a:lnTo>
                  <a:pt x="1154429" y="892810"/>
                </a:lnTo>
                <a:lnTo>
                  <a:pt x="1156969" y="868680"/>
                </a:lnTo>
                <a:lnTo>
                  <a:pt x="1156969" y="842010"/>
                </a:lnTo>
                <a:lnTo>
                  <a:pt x="1156969" y="814070"/>
                </a:lnTo>
                <a:lnTo>
                  <a:pt x="1149350" y="755650"/>
                </a:lnTo>
                <a:lnTo>
                  <a:pt x="1137919" y="692150"/>
                </a:lnTo>
                <a:lnTo>
                  <a:pt x="1125219" y="636270"/>
                </a:lnTo>
                <a:lnTo>
                  <a:pt x="1111250" y="584200"/>
                </a:lnTo>
                <a:lnTo>
                  <a:pt x="1097279" y="544830"/>
                </a:lnTo>
                <a:lnTo>
                  <a:pt x="1068069" y="551180"/>
                </a:lnTo>
                <a:lnTo>
                  <a:pt x="1037589" y="554990"/>
                </a:lnTo>
                <a:lnTo>
                  <a:pt x="1005839" y="558800"/>
                </a:lnTo>
                <a:lnTo>
                  <a:pt x="972819" y="558800"/>
                </a:lnTo>
                <a:lnTo>
                  <a:pt x="942339" y="558800"/>
                </a:lnTo>
                <a:lnTo>
                  <a:pt x="878839" y="554990"/>
                </a:lnTo>
                <a:lnTo>
                  <a:pt x="798829" y="543560"/>
                </a:lnTo>
                <a:lnTo>
                  <a:pt x="756919" y="535940"/>
                </a:lnTo>
                <a:lnTo>
                  <a:pt x="695960" y="515620"/>
                </a:lnTo>
                <a:lnTo>
                  <a:pt x="657860" y="488950"/>
                </a:lnTo>
                <a:lnTo>
                  <a:pt x="633729" y="454660"/>
                </a:lnTo>
                <a:lnTo>
                  <a:pt x="622300" y="419100"/>
                </a:lnTo>
                <a:lnTo>
                  <a:pt x="618489" y="401320"/>
                </a:lnTo>
                <a:lnTo>
                  <a:pt x="618489" y="382270"/>
                </a:lnTo>
                <a:lnTo>
                  <a:pt x="619760" y="364490"/>
                </a:lnTo>
                <a:lnTo>
                  <a:pt x="623569" y="346710"/>
                </a:lnTo>
                <a:lnTo>
                  <a:pt x="628650" y="331470"/>
                </a:lnTo>
                <a:lnTo>
                  <a:pt x="633729" y="314960"/>
                </a:lnTo>
                <a:lnTo>
                  <a:pt x="643889" y="300990"/>
                </a:lnTo>
                <a:lnTo>
                  <a:pt x="654050" y="288290"/>
                </a:lnTo>
                <a:lnTo>
                  <a:pt x="665479" y="278130"/>
                </a:lnTo>
                <a:lnTo>
                  <a:pt x="675639" y="266700"/>
                </a:lnTo>
                <a:lnTo>
                  <a:pt x="694689" y="232410"/>
                </a:lnTo>
                <a:lnTo>
                  <a:pt x="707389" y="190500"/>
                </a:lnTo>
                <a:lnTo>
                  <a:pt x="711200" y="142240"/>
                </a:lnTo>
                <a:lnTo>
                  <a:pt x="707389" y="119380"/>
                </a:lnTo>
                <a:lnTo>
                  <a:pt x="694689" y="73660"/>
                </a:lnTo>
                <a:lnTo>
                  <a:pt x="665479" y="35560"/>
                </a:lnTo>
                <a:lnTo>
                  <a:pt x="645160" y="21590"/>
                </a:lnTo>
                <a:lnTo>
                  <a:pt x="632460" y="13970"/>
                </a:lnTo>
                <a:lnTo>
                  <a:pt x="619760" y="10160"/>
                </a:lnTo>
                <a:lnTo>
                  <a:pt x="604519" y="5080"/>
                </a:lnTo>
                <a:lnTo>
                  <a:pt x="590550" y="2540"/>
                </a:lnTo>
                <a:lnTo>
                  <a:pt x="574039" y="0"/>
                </a:lnTo>
                <a:lnTo>
                  <a:pt x="554989" y="0"/>
                </a:lnTo>
                <a:lnTo>
                  <a:pt x="538479" y="0"/>
                </a:lnTo>
                <a:lnTo>
                  <a:pt x="521969" y="2540"/>
                </a:lnTo>
                <a:lnTo>
                  <a:pt x="508000" y="5080"/>
                </a:lnTo>
                <a:lnTo>
                  <a:pt x="495300" y="8890"/>
                </a:lnTo>
                <a:lnTo>
                  <a:pt x="482600" y="12700"/>
                </a:lnTo>
                <a:lnTo>
                  <a:pt x="468629" y="16510"/>
                </a:lnTo>
                <a:lnTo>
                  <a:pt x="458469" y="22860"/>
                </a:lnTo>
                <a:lnTo>
                  <a:pt x="447039" y="30480"/>
                </a:lnTo>
                <a:lnTo>
                  <a:pt x="438150" y="35560"/>
                </a:lnTo>
                <a:lnTo>
                  <a:pt x="429260" y="44450"/>
                </a:lnTo>
                <a:lnTo>
                  <a:pt x="421639" y="52070"/>
                </a:lnTo>
                <a:lnTo>
                  <a:pt x="415289" y="62230"/>
                </a:lnTo>
                <a:lnTo>
                  <a:pt x="403860" y="78740"/>
                </a:lnTo>
                <a:lnTo>
                  <a:pt x="393700" y="100330"/>
                </a:lnTo>
                <a:lnTo>
                  <a:pt x="389889" y="120650"/>
                </a:lnTo>
                <a:lnTo>
                  <a:pt x="387350" y="144780"/>
                </a:lnTo>
                <a:lnTo>
                  <a:pt x="387350" y="166370"/>
                </a:lnTo>
                <a:lnTo>
                  <a:pt x="393700" y="209550"/>
                </a:lnTo>
                <a:lnTo>
                  <a:pt x="415289" y="246380"/>
                </a:lnTo>
                <a:lnTo>
                  <a:pt x="439419" y="279400"/>
                </a:lnTo>
                <a:lnTo>
                  <a:pt x="450850" y="297180"/>
                </a:lnTo>
                <a:lnTo>
                  <a:pt x="461010" y="314960"/>
                </a:lnTo>
                <a:lnTo>
                  <a:pt x="466089" y="332740"/>
                </a:lnTo>
                <a:lnTo>
                  <a:pt x="468629" y="353060"/>
                </a:lnTo>
                <a:lnTo>
                  <a:pt x="468629" y="372110"/>
                </a:lnTo>
                <a:lnTo>
                  <a:pt x="462279" y="410210"/>
                </a:lnTo>
                <a:lnTo>
                  <a:pt x="443229" y="447040"/>
                </a:lnTo>
                <a:lnTo>
                  <a:pt x="415289" y="480060"/>
                </a:lnTo>
                <a:lnTo>
                  <a:pt x="373379" y="505460"/>
                </a:lnTo>
                <a:lnTo>
                  <a:pt x="321310" y="527050"/>
                </a:lnTo>
                <a:lnTo>
                  <a:pt x="299719" y="527050"/>
                </a:lnTo>
                <a:lnTo>
                  <a:pt x="270510" y="527050"/>
                </a:lnTo>
                <a:lnTo>
                  <a:pt x="31750" y="527050"/>
                </a:lnTo>
                <a:lnTo>
                  <a:pt x="26669" y="561340"/>
                </a:lnTo>
                <a:lnTo>
                  <a:pt x="19050" y="608330"/>
                </a:lnTo>
                <a:lnTo>
                  <a:pt x="13969" y="659130"/>
                </a:lnTo>
                <a:lnTo>
                  <a:pt x="7619" y="713740"/>
                </a:lnTo>
                <a:lnTo>
                  <a:pt x="2539" y="767080"/>
                </a:lnTo>
                <a:lnTo>
                  <a:pt x="0" y="815340"/>
                </a:lnTo>
                <a:lnTo>
                  <a:pt x="0" y="854710"/>
                </a:lnTo>
                <a:lnTo>
                  <a:pt x="0" y="880110"/>
                </a:lnTo>
                <a:lnTo>
                  <a:pt x="6350" y="892810"/>
                </a:lnTo>
                <a:lnTo>
                  <a:pt x="11429" y="906780"/>
                </a:lnTo>
                <a:lnTo>
                  <a:pt x="21589" y="916940"/>
                </a:lnTo>
                <a:lnTo>
                  <a:pt x="59689" y="942340"/>
                </a:lnTo>
                <a:lnTo>
                  <a:pt x="109219" y="953770"/>
                </a:lnTo>
                <a:lnTo>
                  <a:pt x="125729" y="955040"/>
                </a:lnTo>
                <a:lnTo>
                  <a:pt x="140969" y="953770"/>
                </a:lnTo>
                <a:lnTo>
                  <a:pt x="158750" y="952500"/>
                </a:lnTo>
                <a:lnTo>
                  <a:pt x="175260" y="947420"/>
                </a:lnTo>
                <a:lnTo>
                  <a:pt x="189229" y="939800"/>
                </a:lnTo>
                <a:lnTo>
                  <a:pt x="201929" y="932180"/>
                </a:lnTo>
                <a:lnTo>
                  <a:pt x="214629" y="922020"/>
                </a:lnTo>
                <a:lnTo>
                  <a:pt x="226060" y="910590"/>
                </a:lnTo>
                <a:lnTo>
                  <a:pt x="240029" y="902970"/>
                </a:lnTo>
                <a:lnTo>
                  <a:pt x="255269" y="896620"/>
                </a:lnTo>
                <a:lnTo>
                  <a:pt x="271779" y="895350"/>
                </a:lnTo>
                <a:lnTo>
                  <a:pt x="289560" y="892810"/>
                </a:lnTo>
                <a:lnTo>
                  <a:pt x="344169" y="906780"/>
                </a:lnTo>
                <a:lnTo>
                  <a:pt x="375919" y="928370"/>
                </a:lnTo>
                <a:lnTo>
                  <a:pt x="401319" y="960120"/>
                </a:lnTo>
                <a:lnTo>
                  <a:pt x="419100" y="1000760"/>
                </a:lnTo>
                <a:lnTo>
                  <a:pt x="427989" y="1052830"/>
                </a:lnTo>
                <a:lnTo>
                  <a:pt x="425450" y="1071880"/>
                </a:lnTo>
                <a:lnTo>
                  <a:pt x="401319" y="1121410"/>
                </a:lnTo>
                <a:lnTo>
                  <a:pt x="359410" y="1155700"/>
                </a:lnTo>
                <a:lnTo>
                  <a:pt x="344169" y="1164590"/>
                </a:lnTo>
                <a:lnTo>
                  <a:pt x="325119" y="1169670"/>
                </a:lnTo>
                <a:lnTo>
                  <a:pt x="306069" y="1174750"/>
                </a:lnTo>
                <a:lnTo>
                  <a:pt x="289560" y="1174750"/>
                </a:lnTo>
                <a:lnTo>
                  <a:pt x="240029" y="1159510"/>
                </a:lnTo>
                <a:lnTo>
                  <a:pt x="204469" y="1122680"/>
                </a:lnTo>
                <a:lnTo>
                  <a:pt x="190500" y="1112520"/>
                </a:lnTo>
                <a:lnTo>
                  <a:pt x="179069" y="1104900"/>
                </a:lnTo>
                <a:lnTo>
                  <a:pt x="165100" y="1099820"/>
                </a:lnTo>
                <a:lnTo>
                  <a:pt x="151129" y="1097280"/>
                </a:lnTo>
                <a:lnTo>
                  <a:pt x="137160" y="1097280"/>
                </a:lnTo>
                <a:lnTo>
                  <a:pt x="121919" y="1099820"/>
                </a:lnTo>
                <a:lnTo>
                  <a:pt x="106679" y="1102360"/>
                </a:lnTo>
                <a:lnTo>
                  <a:pt x="91439" y="1111250"/>
                </a:lnTo>
                <a:lnTo>
                  <a:pt x="77469" y="1118870"/>
                </a:lnTo>
                <a:lnTo>
                  <a:pt x="40639" y="1151890"/>
                </a:lnTo>
                <a:lnTo>
                  <a:pt x="15239" y="1200150"/>
                </a:lnTo>
                <a:lnTo>
                  <a:pt x="7619" y="1239520"/>
                </a:lnTo>
                <a:lnTo>
                  <a:pt x="10160" y="1264920"/>
                </a:lnTo>
                <a:lnTo>
                  <a:pt x="11429" y="1290320"/>
                </a:lnTo>
                <a:lnTo>
                  <a:pt x="21589" y="1350010"/>
                </a:lnTo>
                <a:lnTo>
                  <a:pt x="31750" y="1413510"/>
                </a:lnTo>
                <a:lnTo>
                  <a:pt x="38100" y="1445260"/>
                </a:lnTo>
                <a:lnTo>
                  <a:pt x="43179" y="1478280"/>
                </a:lnTo>
                <a:lnTo>
                  <a:pt x="45719" y="1510030"/>
                </a:lnTo>
                <a:lnTo>
                  <a:pt x="48260" y="1541780"/>
                </a:lnTo>
                <a:lnTo>
                  <a:pt x="48260" y="1568450"/>
                </a:lnTo>
                <a:lnTo>
                  <a:pt x="45719" y="1596390"/>
                </a:lnTo>
                <a:lnTo>
                  <a:pt x="45719" y="1610360"/>
                </a:lnTo>
                <a:lnTo>
                  <a:pt x="40639" y="1621790"/>
                </a:lnTo>
                <a:lnTo>
                  <a:pt x="38100" y="1633220"/>
                </a:lnTo>
                <a:lnTo>
                  <a:pt x="31750" y="1643380"/>
                </a:lnTo>
                <a:lnTo>
                  <a:pt x="73660" y="1635760"/>
                </a:lnTo>
                <a:lnTo>
                  <a:pt x="118110" y="1625600"/>
                </a:lnTo>
                <a:lnTo>
                  <a:pt x="161289" y="1619250"/>
                </a:lnTo>
                <a:lnTo>
                  <a:pt x="204469" y="1614170"/>
                </a:lnTo>
                <a:lnTo>
                  <a:pt x="243839" y="1611630"/>
                </a:lnTo>
                <a:lnTo>
                  <a:pt x="281939" y="1611630"/>
                </a:lnTo>
                <a:lnTo>
                  <a:pt x="300989" y="1614170"/>
                </a:lnTo>
                <a:lnTo>
                  <a:pt x="320039" y="1617980"/>
                </a:lnTo>
                <a:lnTo>
                  <a:pt x="334010" y="1621790"/>
                </a:lnTo>
                <a:lnTo>
                  <a:pt x="350519" y="1628140"/>
                </a:lnTo>
                <a:close/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7" name="object 2517"/>
          <p:cNvSpPr/>
          <p:nvPr/>
        </p:nvSpPr>
        <p:spPr>
          <a:xfrm>
            <a:off x="4361179" y="226187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8" name="object 2518"/>
          <p:cNvSpPr/>
          <p:nvPr/>
        </p:nvSpPr>
        <p:spPr>
          <a:xfrm>
            <a:off x="5520690" y="39484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9" name="object 2519"/>
          <p:cNvSpPr/>
          <p:nvPr/>
        </p:nvSpPr>
        <p:spPr>
          <a:xfrm>
            <a:off x="4024629" y="3502659"/>
            <a:ext cx="1849120" cy="1524000"/>
          </a:xfrm>
          <a:custGeom>
            <a:avLst/>
            <a:gdLst/>
            <a:ahLst/>
            <a:cxnLst/>
            <a:rect l="l" t="t" r="r" b="b"/>
            <a:pathLst>
              <a:path w="1849120" h="1524000">
                <a:moveTo>
                  <a:pt x="1742440" y="901700"/>
                </a:moveTo>
                <a:lnTo>
                  <a:pt x="1663700" y="901700"/>
                </a:lnTo>
                <a:lnTo>
                  <a:pt x="1645920" y="914400"/>
                </a:lnTo>
                <a:lnTo>
                  <a:pt x="1639570" y="914400"/>
                </a:lnTo>
                <a:lnTo>
                  <a:pt x="1631950" y="927100"/>
                </a:lnTo>
                <a:lnTo>
                  <a:pt x="1625600" y="927100"/>
                </a:lnTo>
                <a:lnTo>
                  <a:pt x="1619250" y="939800"/>
                </a:lnTo>
                <a:lnTo>
                  <a:pt x="1607820" y="952500"/>
                </a:lnTo>
                <a:lnTo>
                  <a:pt x="1595120" y="965200"/>
                </a:lnTo>
                <a:lnTo>
                  <a:pt x="1581150" y="965200"/>
                </a:lnTo>
                <a:lnTo>
                  <a:pt x="1567180" y="977900"/>
                </a:lnTo>
                <a:lnTo>
                  <a:pt x="928370" y="977900"/>
                </a:lnTo>
                <a:lnTo>
                  <a:pt x="944880" y="990600"/>
                </a:lnTo>
                <a:lnTo>
                  <a:pt x="971550" y="990600"/>
                </a:lnTo>
                <a:lnTo>
                  <a:pt x="985520" y="1003300"/>
                </a:lnTo>
                <a:lnTo>
                  <a:pt x="995680" y="1003300"/>
                </a:lnTo>
                <a:lnTo>
                  <a:pt x="1005840" y="1016000"/>
                </a:lnTo>
                <a:lnTo>
                  <a:pt x="1014730" y="1028700"/>
                </a:lnTo>
                <a:lnTo>
                  <a:pt x="1029970" y="1041400"/>
                </a:lnTo>
                <a:lnTo>
                  <a:pt x="1035050" y="1054100"/>
                </a:lnTo>
                <a:lnTo>
                  <a:pt x="1043940" y="1079500"/>
                </a:lnTo>
                <a:lnTo>
                  <a:pt x="1050290" y="1092200"/>
                </a:lnTo>
                <a:lnTo>
                  <a:pt x="1051560" y="1117600"/>
                </a:lnTo>
                <a:lnTo>
                  <a:pt x="1051560" y="1143000"/>
                </a:lnTo>
                <a:lnTo>
                  <a:pt x="1047750" y="1168400"/>
                </a:lnTo>
                <a:lnTo>
                  <a:pt x="1042670" y="1193800"/>
                </a:lnTo>
                <a:lnTo>
                  <a:pt x="1035050" y="1206500"/>
                </a:lnTo>
                <a:lnTo>
                  <a:pt x="1027430" y="1231900"/>
                </a:lnTo>
                <a:lnTo>
                  <a:pt x="1017270" y="1244600"/>
                </a:lnTo>
                <a:lnTo>
                  <a:pt x="1005840" y="1257300"/>
                </a:lnTo>
                <a:lnTo>
                  <a:pt x="993140" y="1257300"/>
                </a:lnTo>
                <a:lnTo>
                  <a:pt x="982980" y="1270000"/>
                </a:lnTo>
                <a:lnTo>
                  <a:pt x="975360" y="1295400"/>
                </a:lnTo>
                <a:lnTo>
                  <a:pt x="962660" y="1320800"/>
                </a:lnTo>
                <a:lnTo>
                  <a:pt x="958850" y="1333500"/>
                </a:lnTo>
                <a:lnTo>
                  <a:pt x="957580" y="1358900"/>
                </a:lnTo>
                <a:lnTo>
                  <a:pt x="957580" y="1371600"/>
                </a:lnTo>
                <a:lnTo>
                  <a:pt x="961390" y="1397000"/>
                </a:lnTo>
                <a:lnTo>
                  <a:pt x="966470" y="1409700"/>
                </a:lnTo>
                <a:lnTo>
                  <a:pt x="974090" y="1422400"/>
                </a:lnTo>
                <a:lnTo>
                  <a:pt x="985520" y="1447800"/>
                </a:lnTo>
                <a:lnTo>
                  <a:pt x="999490" y="1460500"/>
                </a:lnTo>
                <a:lnTo>
                  <a:pt x="1017270" y="1473200"/>
                </a:lnTo>
                <a:lnTo>
                  <a:pt x="1037590" y="1485900"/>
                </a:lnTo>
                <a:lnTo>
                  <a:pt x="1061720" y="1498600"/>
                </a:lnTo>
                <a:lnTo>
                  <a:pt x="1071880" y="1498600"/>
                </a:lnTo>
                <a:lnTo>
                  <a:pt x="1099820" y="1511300"/>
                </a:lnTo>
                <a:lnTo>
                  <a:pt x="1140460" y="1511300"/>
                </a:lnTo>
                <a:lnTo>
                  <a:pt x="1195070" y="1524000"/>
                </a:lnTo>
                <a:lnTo>
                  <a:pt x="1413510" y="1524000"/>
                </a:lnTo>
                <a:lnTo>
                  <a:pt x="1446530" y="1511300"/>
                </a:lnTo>
                <a:lnTo>
                  <a:pt x="1440180" y="1498600"/>
                </a:lnTo>
                <a:lnTo>
                  <a:pt x="1436370" y="1485900"/>
                </a:lnTo>
                <a:lnTo>
                  <a:pt x="1433830" y="1460500"/>
                </a:lnTo>
                <a:lnTo>
                  <a:pt x="1431290" y="1447800"/>
                </a:lnTo>
                <a:lnTo>
                  <a:pt x="1428750" y="1397000"/>
                </a:lnTo>
                <a:lnTo>
                  <a:pt x="1428750" y="1346200"/>
                </a:lnTo>
                <a:lnTo>
                  <a:pt x="1433830" y="1244600"/>
                </a:lnTo>
                <a:lnTo>
                  <a:pt x="1440180" y="1193800"/>
                </a:lnTo>
                <a:lnTo>
                  <a:pt x="1446530" y="1155700"/>
                </a:lnTo>
                <a:lnTo>
                  <a:pt x="1461770" y="1117600"/>
                </a:lnTo>
                <a:lnTo>
                  <a:pt x="1471930" y="1104900"/>
                </a:lnTo>
                <a:lnTo>
                  <a:pt x="1482090" y="1104900"/>
                </a:lnTo>
                <a:lnTo>
                  <a:pt x="1494790" y="1092200"/>
                </a:lnTo>
                <a:lnTo>
                  <a:pt x="1842770" y="1092200"/>
                </a:lnTo>
                <a:lnTo>
                  <a:pt x="1849120" y="1066800"/>
                </a:lnTo>
                <a:lnTo>
                  <a:pt x="1849120" y="1028700"/>
                </a:lnTo>
                <a:lnTo>
                  <a:pt x="1847850" y="1016000"/>
                </a:lnTo>
                <a:lnTo>
                  <a:pt x="1842770" y="1003300"/>
                </a:lnTo>
                <a:lnTo>
                  <a:pt x="1840230" y="990600"/>
                </a:lnTo>
                <a:lnTo>
                  <a:pt x="1827530" y="977900"/>
                </a:lnTo>
                <a:lnTo>
                  <a:pt x="1814830" y="952500"/>
                </a:lnTo>
                <a:lnTo>
                  <a:pt x="1800860" y="939800"/>
                </a:lnTo>
                <a:lnTo>
                  <a:pt x="1762760" y="914400"/>
                </a:lnTo>
                <a:lnTo>
                  <a:pt x="1742440" y="901700"/>
                </a:lnTo>
                <a:close/>
              </a:path>
              <a:path w="1849120" h="1524000">
                <a:moveTo>
                  <a:pt x="750570" y="1041400"/>
                </a:moveTo>
                <a:lnTo>
                  <a:pt x="299720" y="1041400"/>
                </a:lnTo>
                <a:lnTo>
                  <a:pt x="308610" y="1054100"/>
                </a:lnTo>
                <a:lnTo>
                  <a:pt x="335280" y="1054100"/>
                </a:lnTo>
                <a:lnTo>
                  <a:pt x="342900" y="1066800"/>
                </a:lnTo>
                <a:lnTo>
                  <a:pt x="349250" y="1079500"/>
                </a:lnTo>
                <a:lnTo>
                  <a:pt x="356870" y="1092200"/>
                </a:lnTo>
                <a:lnTo>
                  <a:pt x="369570" y="1117600"/>
                </a:lnTo>
                <a:lnTo>
                  <a:pt x="375920" y="1143000"/>
                </a:lnTo>
                <a:lnTo>
                  <a:pt x="379730" y="1168400"/>
                </a:lnTo>
                <a:lnTo>
                  <a:pt x="384810" y="1181100"/>
                </a:lnTo>
                <a:lnTo>
                  <a:pt x="388620" y="1206500"/>
                </a:lnTo>
                <a:lnTo>
                  <a:pt x="391160" y="1231900"/>
                </a:lnTo>
                <a:lnTo>
                  <a:pt x="392430" y="1257300"/>
                </a:lnTo>
                <a:lnTo>
                  <a:pt x="392430" y="1346200"/>
                </a:lnTo>
                <a:lnTo>
                  <a:pt x="381000" y="1422400"/>
                </a:lnTo>
                <a:lnTo>
                  <a:pt x="373380" y="1447800"/>
                </a:lnTo>
                <a:lnTo>
                  <a:pt x="367030" y="1473200"/>
                </a:lnTo>
                <a:lnTo>
                  <a:pt x="359410" y="1498600"/>
                </a:lnTo>
                <a:lnTo>
                  <a:pt x="656590" y="1498600"/>
                </a:lnTo>
                <a:lnTo>
                  <a:pt x="709930" y="1473200"/>
                </a:lnTo>
                <a:lnTo>
                  <a:pt x="753110" y="1447800"/>
                </a:lnTo>
                <a:lnTo>
                  <a:pt x="767080" y="1435100"/>
                </a:lnTo>
                <a:lnTo>
                  <a:pt x="782320" y="1422400"/>
                </a:lnTo>
                <a:lnTo>
                  <a:pt x="791210" y="1397000"/>
                </a:lnTo>
                <a:lnTo>
                  <a:pt x="798830" y="1384300"/>
                </a:lnTo>
                <a:lnTo>
                  <a:pt x="805180" y="1358900"/>
                </a:lnTo>
                <a:lnTo>
                  <a:pt x="807720" y="1346200"/>
                </a:lnTo>
                <a:lnTo>
                  <a:pt x="807720" y="1320800"/>
                </a:lnTo>
                <a:lnTo>
                  <a:pt x="803910" y="1308100"/>
                </a:lnTo>
                <a:lnTo>
                  <a:pt x="797560" y="1295400"/>
                </a:lnTo>
                <a:lnTo>
                  <a:pt x="787400" y="1270000"/>
                </a:lnTo>
                <a:lnTo>
                  <a:pt x="779780" y="1257300"/>
                </a:lnTo>
                <a:lnTo>
                  <a:pt x="763270" y="1244600"/>
                </a:lnTo>
                <a:lnTo>
                  <a:pt x="750570" y="1219200"/>
                </a:lnTo>
                <a:lnTo>
                  <a:pt x="739140" y="1206500"/>
                </a:lnTo>
                <a:lnTo>
                  <a:pt x="732790" y="1181100"/>
                </a:lnTo>
                <a:lnTo>
                  <a:pt x="725170" y="1168400"/>
                </a:lnTo>
                <a:lnTo>
                  <a:pt x="722630" y="1143000"/>
                </a:lnTo>
                <a:lnTo>
                  <a:pt x="722630" y="1117600"/>
                </a:lnTo>
                <a:lnTo>
                  <a:pt x="730250" y="1079500"/>
                </a:lnTo>
                <a:lnTo>
                  <a:pt x="739140" y="1054100"/>
                </a:lnTo>
                <a:lnTo>
                  <a:pt x="750570" y="1041400"/>
                </a:lnTo>
                <a:close/>
              </a:path>
              <a:path w="1849120" h="1524000">
                <a:moveTo>
                  <a:pt x="1842770" y="1092200"/>
                </a:moveTo>
                <a:lnTo>
                  <a:pt x="1546860" y="1092200"/>
                </a:lnTo>
                <a:lnTo>
                  <a:pt x="1560830" y="1104900"/>
                </a:lnTo>
                <a:lnTo>
                  <a:pt x="1573530" y="1117600"/>
                </a:lnTo>
                <a:lnTo>
                  <a:pt x="1588770" y="1117600"/>
                </a:lnTo>
                <a:lnTo>
                  <a:pt x="1601470" y="1130300"/>
                </a:lnTo>
                <a:lnTo>
                  <a:pt x="1615440" y="1143000"/>
                </a:lnTo>
                <a:lnTo>
                  <a:pt x="1625600" y="1155700"/>
                </a:lnTo>
                <a:lnTo>
                  <a:pt x="1637030" y="1168400"/>
                </a:lnTo>
                <a:lnTo>
                  <a:pt x="1652270" y="1181100"/>
                </a:lnTo>
                <a:lnTo>
                  <a:pt x="1666240" y="1181100"/>
                </a:lnTo>
                <a:lnTo>
                  <a:pt x="1684020" y="1193800"/>
                </a:lnTo>
                <a:lnTo>
                  <a:pt x="1752600" y="1193800"/>
                </a:lnTo>
                <a:lnTo>
                  <a:pt x="1785620" y="1168400"/>
                </a:lnTo>
                <a:lnTo>
                  <a:pt x="1800860" y="1155700"/>
                </a:lnTo>
                <a:lnTo>
                  <a:pt x="1813560" y="1143000"/>
                </a:lnTo>
                <a:lnTo>
                  <a:pt x="1827530" y="1130300"/>
                </a:lnTo>
                <a:lnTo>
                  <a:pt x="1836420" y="1117600"/>
                </a:lnTo>
                <a:lnTo>
                  <a:pt x="1842770" y="1092200"/>
                </a:lnTo>
                <a:close/>
              </a:path>
              <a:path w="1849120" h="1524000">
                <a:moveTo>
                  <a:pt x="158750" y="1079500"/>
                </a:moveTo>
                <a:lnTo>
                  <a:pt x="102870" y="1079500"/>
                </a:lnTo>
                <a:lnTo>
                  <a:pt x="115570" y="1092200"/>
                </a:lnTo>
                <a:lnTo>
                  <a:pt x="143510" y="1092200"/>
                </a:lnTo>
                <a:lnTo>
                  <a:pt x="158750" y="1079500"/>
                </a:lnTo>
                <a:close/>
              </a:path>
              <a:path w="1849120" h="1524000">
                <a:moveTo>
                  <a:pt x="207010" y="1066800"/>
                </a:moveTo>
                <a:lnTo>
                  <a:pt x="62230" y="1066800"/>
                </a:lnTo>
                <a:lnTo>
                  <a:pt x="71120" y="1079500"/>
                </a:lnTo>
                <a:lnTo>
                  <a:pt x="190500" y="1079500"/>
                </a:lnTo>
                <a:lnTo>
                  <a:pt x="207010" y="1066800"/>
                </a:lnTo>
                <a:close/>
              </a:path>
              <a:path w="1849120" h="1524000">
                <a:moveTo>
                  <a:pt x="151130" y="825500"/>
                </a:moveTo>
                <a:lnTo>
                  <a:pt x="82550" y="825500"/>
                </a:lnTo>
                <a:lnTo>
                  <a:pt x="71120" y="838200"/>
                </a:lnTo>
                <a:lnTo>
                  <a:pt x="59690" y="838200"/>
                </a:lnTo>
                <a:lnTo>
                  <a:pt x="46990" y="850900"/>
                </a:lnTo>
                <a:lnTo>
                  <a:pt x="35560" y="863600"/>
                </a:lnTo>
                <a:lnTo>
                  <a:pt x="22860" y="889000"/>
                </a:lnTo>
                <a:lnTo>
                  <a:pt x="11430" y="901700"/>
                </a:lnTo>
                <a:lnTo>
                  <a:pt x="6350" y="914400"/>
                </a:lnTo>
                <a:lnTo>
                  <a:pt x="2540" y="927100"/>
                </a:lnTo>
                <a:lnTo>
                  <a:pt x="0" y="939800"/>
                </a:lnTo>
                <a:lnTo>
                  <a:pt x="0" y="965200"/>
                </a:lnTo>
                <a:lnTo>
                  <a:pt x="7620" y="1003300"/>
                </a:lnTo>
                <a:lnTo>
                  <a:pt x="15240" y="1016000"/>
                </a:lnTo>
                <a:lnTo>
                  <a:pt x="24130" y="1041400"/>
                </a:lnTo>
                <a:lnTo>
                  <a:pt x="52070" y="1066800"/>
                </a:lnTo>
                <a:lnTo>
                  <a:pt x="234950" y="1066800"/>
                </a:lnTo>
                <a:lnTo>
                  <a:pt x="256540" y="1054100"/>
                </a:lnTo>
                <a:lnTo>
                  <a:pt x="279400" y="1054100"/>
                </a:lnTo>
                <a:lnTo>
                  <a:pt x="299720" y="1041400"/>
                </a:lnTo>
                <a:lnTo>
                  <a:pt x="750570" y="1041400"/>
                </a:lnTo>
                <a:lnTo>
                  <a:pt x="758190" y="1028700"/>
                </a:lnTo>
                <a:lnTo>
                  <a:pt x="767080" y="1028700"/>
                </a:lnTo>
                <a:lnTo>
                  <a:pt x="774700" y="1016000"/>
                </a:lnTo>
                <a:lnTo>
                  <a:pt x="786130" y="1016000"/>
                </a:lnTo>
                <a:lnTo>
                  <a:pt x="795020" y="1003300"/>
                </a:lnTo>
                <a:lnTo>
                  <a:pt x="807720" y="1003300"/>
                </a:lnTo>
                <a:lnTo>
                  <a:pt x="820420" y="990600"/>
                </a:lnTo>
                <a:lnTo>
                  <a:pt x="845820" y="990600"/>
                </a:lnTo>
                <a:lnTo>
                  <a:pt x="861060" y="977900"/>
                </a:lnTo>
                <a:lnTo>
                  <a:pt x="1511300" y="977900"/>
                </a:lnTo>
                <a:lnTo>
                  <a:pt x="1498600" y="965200"/>
                </a:lnTo>
                <a:lnTo>
                  <a:pt x="1484630" y="965200"/>
                </a:lnTo>
                <a:lnTo>
                  <a:pt x="1473200" y="952500"/>
                </a:lnTo>
                <a:lnTo>
                  <a:pt x="1464310" y="939800"/>
                </a:lnTo>
                <a:lnTo>
                  <a:pt x="1457960" y="939800"/>
                </a:lnTo>
                <a:lnTo>
                  <a:pt x="1449070" y="927100"/>
                </a:lnTo>
                <a:lnTo>
                  <a:pt x="1446530" y="914400"/>
                </a:lnTo>
                <a:lnTo>
                  <a:pt x="1446530" y="901700"/>
                </a:lnTo>
                <a:lnTo>
                  <a:pt x="300990" y="901700"/>
                </a:lnTo>
                <a:lnTo>
                  <a:pt x="290830" y="889000"/>
                </a:lnTo>
                <a:lnTo>
                  <a:pt x="280670" y="889000"/>
                </a:lnTo>
                <a:lnTo>
                  <a:pt x="259080" y="876300"/>
                </a:lnTo>
                <a:lnTo>
                  <a:pt x="238760" y="876300"/>
                </a:lnTo>
                <a:lnTo>
                  <a:pt x="215900" y="850900"/>
                </a:lnTo>
                <a:lnTo>
                  <a:pt x="195580" y="850900"/>
                </a:lnTo>
                <a:lnTo>
                  <a:pt x="172720" y="838200"/>
                </a:lnTo>
                <a:lnTo>
                  <a:pt x="151130" y="825500"/>
                </a:lnTo>
                <a:close/>
              </a:path>
              <a:path w="1849120" h="1524000">
                <a:moveTo>
                  <a:pt x="1057910" y="406400"/>
                </a:moveTo>
                <a:lnTo>
                  <a:pt x="359410" y="406400"/>
                </a:lnTo>
                <a:lnTo>
                  <a:pt x="359410" y="457200"/>
                </a:lnTo>
                <a:lnTo>
                  <a:pt x="360680" y="482600"/>
                </a:lnTo>
                <a:lnTo>
                  <a:pt x="379730" y="673100"/>
                </a:lnTo>
                <a:lnTo>
                  <a:pt x="381000" y="711200"/>
                </a:lnTo>
                <a:lnTo>
                  <a:pt x="383540" y="749300"/>
                </a:lnTo>
                <a:lnTo>
                  <a:pt x="384810" y="787400"/>
                </a:lnTo>
                <a:lnTo>
                  <a:pt x="383540" y="812800"/>
                </a:lnTo>
                <a:lnTo>
                  <a:pt x="379730" y="838200"/>
                </a:lnTo>
                <a:lnTo>
                  <a:pt x="372110" y="863600"/>
                </a:lnTo>
                <a:lnTo>
                  <a:pt x="368300" y="863600"/>
                </a:lnTo>
                <a:lnTo>
                  <a:pt x="363220" y="876300"/>
                </a:lnTo>
                <a:lnTo>
                  <a:pt x="353060" y="876300"/>
                </a:lnTo>
                <a:lnTo>
                  <a:pt x="342900" y="889000"/>
                </a:lnTo>
                <a:lnTo>
                  <a:pt x="322580" y="901700"/>
                </a:lnTo>
                <a:lnTo>
                  <a:pt x="1446530" y="901700"/>
                </a:lnTo>
                <a:lnTo>
                  <a:pt x="1446530" y="444500"/>
                </a:lnTo>
                <a:lnTo>
                  <a:pt x="1215390" y="444500"/>
                </a:lnTo>
                <a:lnTo>
                  <a:pt x="1156970" y="431800"/>
                </a:lnTo>
                <a:lnTo>
                  <a:pt x="1130300" y="431800"/>
                </a:lnTo>
                <a:lnTo>
                  <a:pt x="1104900" y="419100"/>
                </a:lnTo>
                <a:lnTo>
                  <a:pt x="1080770" y="419100"/>
                </a:lnTo>
                <a:lnTo>
                  <a:pt x="1057910" y="406400"/>
                </a:lnTo>
                <a:close/>
              </a:path>
              <a:path w="1849120" h="1524000">
                <a:moveTo>
                  <a:pt x="1446530" y="406400"/>
                </a:moveTo>
                <a:lnTo>
                  <a:pt x="1427480" y="406400"/>
                </a:lnTo>
                <a:lnTo>
                  <a:pt x="1404620" y="419100"/>
                </a:lnTo>
                <a:lnTo>
                  <a:pt x="1383030" y="431800"/>
                </a:lnTo>
                <a:lnTo>
                  <a:pt x="1356360" y="431800"/>
                </a:lnTo>
                <a:lnTo>
                  <a:pt x="1330960" y="444500"/>
                </a:lnTo>
                <a:lnTo>
                  <a:pt x="1446530" y="444500"/>
                </a:lnTo>
                <a:lnTo>
                  <a:pt x="1446530" y="406400"/>
                </a:lnTo>
                <a:close/>
              </a:path>
              <a:path w="1849120" h="1524000">
                <a:moveTo>
                  <a:pt x="685800" y="381000"/>
                </a:moveTo>
                <a:lnTo>
                  <a:pt x="449580" y="381000"/>
                </a:lnTo>
                <a:lnTo>
                  <a:pt x="405130" y="393700"/>
                </a:lnTo>
                <a:lnTo>
                  <a:pt x="363220" y="406400"/>
                </a:lnTo>
                <a:lnTo>
                  <a:pt x="734060" y="406400"/>
                </a:lnTo>
                <a:lnTo>
                  <a:pt x="712470" y="393700"/>
                </a:lnTo>
                <a:lnTo>
                  <a:pt x="685800" y="381000"/>
                </a:lnTo>
                <a:close/>
              </a:path>
              <a:path w="1849120" h="1524000">
                <a:moveTo>
                  <a:pt x="1009650" y="381000"/>
                </a:moveTo>
                <a:lnTo>
                  <a:pt x="815340" y="381000"/>
                </a:lnTo>
                <a:lnTo>
                  <a:pt x="805180" y="393700"/>
                </a:lnTo>
                <a:lnTo>
                  <a:pt x="789940" y="393700"/>
                </a:lnTo>
                <a:lnTo>
                  <a:pt x="774700" y="406400"/>
                </a:lnTo>
                <a:lnTo>
                  <a:pt x="1037590" y="406400"/>
                </a:lnTo>
                <a:lnTo>
                  <a:pt x="1022350" y="393700"/>
                </a:lnTo>
                <a:lnTo>
                  <a:pt x="1009650" y="381000"/>
                </a:lnTo>
                <a:close/>
              </a:path>
              <a:path w="1849120" h="1524000">
                <a:moveTo>
                  <a:pt x="636270" y="368300"/>
                </a:moveTo>
                <a:lnTo>
                  <a:pt x="537210" y="368300"/>
                </a:lnTo>
                <a:lnTo>
                  <a:pt x="495300" y="381000"/>
                </a:lnTo>
                <a:lnTo>
                  <a:pt x="654050" y="381000"/>
                </a:lnTo>
                <a:lnTo>
                  <a:pt x="636270" y="368300"/>
                </a:lnTo>
                <a:close/>
              </a:path>
              <a:path w="1849120" h="1524000">
                <a:moveTo>
                  <a:pt x="1010920" y="25400"/>
                </a:moveTo>
                <a:lnTo>
                  <a:pt x="801370" y="25400"/>
                </a:lnTo>
                <a:lnTo>
                  <a:pt x="786130" y="38100"/>
                </a:lnTo>
                <a:lnTo>
                  <a:pt x="781050" y="50800"/>
                </a:lnTo>
                <a:lnTo>
                  <a:pt x="774700" y="63500"/>
                </a:lnTo>
                <a:lnTo>
                  <a:pt x="767080" y="76200"/>
                </a:lnTo>
                <a:lnTo>
                  <a:pt x="763270" y="101600"/>
                </a:lnTo>
                <a:lnTo>
                  <a:pt x="760730" y="127000"/>
                </a:lnTo>
                <a:lnTo>
                  <a:pt x="760730" y="139700"/>
                </a:lnTo>
                <a:lnTo>
                  <a:pt x="763270" y="165100"/>
                </a:lnTo>
                <a:lnTo>
                  <a:pt x="767080" y="190500"/>
                </a:lnTo>
                <a:lnTo>
                  <a:pt x="774700" y="215900"/>
                </a:lnTo>
                <a:lnTo>
                  <a:pt x="784860" y="228600"/>
                </a:lnTo>
                <a:lnTo>
                  <a:pt x="795020" y="254000"/>
                </a:lnTo>
                <a:lnTo>
                  <a:pt x="810260" y="266700"/>
                </a:lnTo>
                <a:lnTo>
                  <a:pt x="820420" y="279400"/>
                </a:lnTo>
                <a:lnTo>
                  <a:pt x="828040" y="292100"/>
                </a:lnTo>
                <a:lnTo>
                  <a:pt x="835660" y="330200"/>
                </a:lnTo>
                <a:lnTo>
                  <a:pt x="835660" y="342900"/>
                </a:lnTo>
                <a:lnTo>
                  <a:pt x="834390" y="355600"/>
                </a:lnTo>
                <a:lnTo>
                  <a:pt x="831850" y="368300"/>
                </a:lnTo>
                <a:lnTo>
                  <a:pt x="822960" y="381000"/>
                </a:lnTo>
                <a:lnTo>
                  <a:pt x="998220" y="381000"/>
                </a:lnTo>
                <a:lnTo>
                  <a:pt x="989330" y="368300"/>
                </a:lnTo>
                <a:lnTo>
                  <a:pt x="981710" y="368300"/>
                </a:lnTo>
                <a:lnTo>
                  <a:pt x="975360" y="355600"/>
                </a:lnTo>
                <a:lnTo>
                  <a:pt x="974090" y="342900"/>
                </a:lnTo>
                <a:lnTo>
                  <a:pt x="971550" y="342900"/>
                </a:lnTo>
                <a:lnTo>
                  <a:pt x="971550" y="330200"/>
                </a:lnTo>
                <a:lnTo>
                  <a:pt x="985520" y="292100"/>
                </a:lnTo>
                <a:lnTo>
                  <a:pt x="1026160" y="241300"/>
                </a:lnTo>
                <a:lnTo>
                  <a:pt x="1038860" y="228600"/>
                </a:lnTo>
                <a:lnTo>
                  <a:pt x="1047750" y="203200"/>
                </a:lnTo>
                <a:lnTo>
                  <a:pt x="1055370" y="190500"/>
                </a:lnTo>
                <a:lnTo>
                  <a:pt x="1061720" y="165100"/>
                </a:lnTo>
                <a:lnTo>
                  <a:pt x="1064260" y="152400"/>
                </a:lnTo>
                <a:lnTo>
                  <a:pt x="1064260" y="127000"/>
                </a:lnTo>
                <a:lnTo>
                  <a:pt x="1061720" y="101600"/>
                </a:lnTo>
                <a:lnTo>
                  <a:pt x="1055370" y="88900"/>
                </a:lnTo>
                <a:lnTo>
                  <a:pt x="1047750" y="63500"/>
                </a:lnTo>
                <a:lnTo>
                  <a:pt x="1035050" y="50800"/>
                </a:lnTo>
                <a:lnTo>
                  <a:pt x="1019810" y="38100"/>
                </a:lnTo>
                <a:lnTo>
                  <a:pt x="1010920" y="25400"/>
                </a:lnTo>
                <a:close/>
              </a:path>
              <a:path w="1849120" h="1524000">
                <a:moveTo>
                  <a:pt x="990600" y="12700"/>
                </a:moveTo>
                <a:lnTo>
                  <a:pt x="817880" y="12700"/>
                </a:lnTo>
                <a:lnTo>
                  <a:pt x="808990" y="25400"/>
                </a:lnTo>
                <a:lnTo>
                  <a:pt x="1002030" y="25400"/>
                </a:lnTo>
                <a:lnTo>
                  <a:pt x="990600" y="12700"/>
                </a:lnTo>
                <a:close/>
              </a:path>
              <a:path w="1849120" h="1524000">
                <a:moveTo>
                  <a:pt x="966470" y="0"/>
                </a:moveTo>
                <a:lnTo>
                  <a:pt x="838200" y="0"/>
                </a:lnTo>
                <a:lnTo>
                  <a:pt x="829310" y="12700"/>
                </a:lnTo>
                <a:lnTo>
                  <a:pt x="979170" y="12700"/>
                </a:lnTo>
                <a:lnTo>
                  <a:pt x="96647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0" name="object 2520"/>
          <p:cNvSpPr/>
          <p:nvPr/>
        </p:nvSpPr>
        <p:spPr>
          <a:xfrm>
            <a:off x="4024629" y="3492500"/>
            <a:ext cx="1849120" cy="1534160"/>
          </a:xfrm>
          <a:custGeom>
            <a:avLst/>
            <a:gdLst/>
            <a:ahLst/>
            <a:cxnLst/>
            <a:rect l="l" t="t" r="r" b="b"/>
            <a:pathLst>
              <a:path w="1849120" h="1534160">
                <a:moveTo>
                  <a:pt x="363220" y="876300"/>
                </a:moveTo>
                <a:lnTo>
                  <a:pt x="353060" y="885189"/>
                </a:lnTo>
                <a:lnTo>
                  <a:pt x="342900" y="892810"/>
                </a:lnTo>
                <a:lnTo>
                  <a:pt x="332740" y="896619"/>
                </a:lnTo>
                <a:lnTo>
                  <a:pt x="322580" y="900430"/>
                </a:lnTo>
                <a:lnTo>
                  <a:pt x="311150" y="900430"/>
                </a:lnTo>
                <a:lnTo>
                  <a:pt x="300990" y="900430"/>
                </a:lnTo>
                <a:lnTo>
                  <a:pt x="290830" y="897889"/>
                </a:lnTo>
                <a:lnTo>
                  <a:pt x="280670" y="894080"/>
                </a:lnTo>
                <a:lnTo>
                  <a:pt x="259080" y="886460"/>
                </a:lnTo>
                <a:lnTo>
                  <a:pt x="238760" y="875030"/>
                </a:lnTo>
                <a:lnTo>
                  <a:pt x="195580" y="849630"/>
                </a:lnTo>
                <a:lnTo>
                  <a:pt x="151130" y="828039"/>
                </a:lnTo>
                <a:lnTo>
                  <a:pt x="139700" y="826769"/>
                </a:lnTo>
                <a:lnTo>
                  <a:pt x="128270" y="825500"/>
                </a:lnTo>
                <a:lnTo>
                  <a:pt x="116840" y="825500"/>
                </a:lnTo>
                <a:lnTo>
                  <a:pt x="106680" y="825500"/>
                </a:lnTo>
                <a:lnTo>
                  <a:pt x="95250" y="826769"/>
                </a:lnTo>
                <a:lnTo>
                  <a:pt x="82550" y="831850"/>
                </a:lnTo>
                <a:lnTo>
                  <a:pt x="71120" y="838200"/>
                </a:lnTo>
                <a:lnTo>
                  <a:pt x="59690" y="848360"/>
                </a:lnTo>
                <a:lnTo>
                  <a:pt x="46990" y="857250"/>
                </a:lnTo>
                <a:lnTo>
                  <a:pt x="22860" y="889000"/>
                </a:lnTo>
                <a:lnTo>
                  <a:pt x="2540" y="932180"/>
                </a:lnTo>
                <a:lnTo>
                  <a:pt x="0" y="949960"/>
                </a:lnTo>
                <a:lnTo>
                  <a:pt x="0" y="967739"/>
                </a:lnTo>
                <a:lnTo>
                  <a:pt x="15240" y="1022350"/>
                </a:lnTo>
                <a:lnTo>
                  <a:pt x="38100" y="1054100"/>
                </a:lnTo>
                <a:lnTo>
                  <a:pt x="62230" y="1073150"/>
                </a:lnTo>
                <a:lnTo>
                  <a:pt x="71120" y="1079500"/>
                </a:lnTo>
                <a:lnTo>
                  <a:pt x="80010" y="1083310"/>
                </a:lnTo>
                <a:lnTo>
                  <a:pt x="91440" y="1088389"/>
                </a:lnTo>
                <a:lnTo>
                  <a:pt x="102870" y="1089660"/>
                </a:lnTo>
                <a:lnTo>
                  <a:pt x="115570" y="1092200"/>
                </a:lnTo>
                <a:lnTo>
                  <a:pt x="128270" y="1092200"/>
                </a:lnTo>
                <a:lnTo>
                  <a:pt x="143510" y="1092200"/>
                </a:lnTo>
                <a:lnTo>
                  <a:pt x="158750" y="1089660"/>
                </a:lnTo>
                <a:lnTo>
                  <a:pt x="172720" y="1088389"/>
                </a:lnTo>
                <a:lnTo>
                  <a:pt x="190500" y="1082039"/>
                </a:lnTo>
                <a:lnTo>
                  <a:pt x="207010" y="1075689"/>
                </a:lnTo>
                <a:lnTo>
                  <a:pt x="234950" y="1066800"/>
                </a:lnTo>
                <a:lnTo>
                  <a:pt x="256540" y="1059180"/>
                </a:lnTo>
                <a:lnTo>
                  <a:pt x="279400" y="1052830"/>
                </a:lnTo>
                <a:lnTo>
                  <a:pt x="299720" y="1050289"/>
                </a:lnTo>
                <a:lnTo>
                  <a:pt x="308610" y="1052830"/>
                </a:lnTo>
                <a:lnTo>
                  <a:pt x="318770" y="1054100"/>
                </a:lnTo>
                <a:lnTo>
                  <a:pt x="325120" y="1059180"/>
                </a:lnTo>
                <a:lnTo>
                  <a:pt x="335280" y="1064260"/>
                </a:lnTo>
                <a:lnTo>
                  <a:pt x="342900" y="1071880"/>
                </a:lnTo>
                <a:lnTo>
                  <a:pt x="349250" y="1082039"/>
                </a:lnTo>
                <a:lnTo>
                  <a:pt x="356870" y="1093470"/>
                </a:lnTo>
                <a:lnTo>
                  <a:pt x="363220" y="1108710"/>
                </a:lnTo>
                <a:lnTo>
                  <a:pt x="369570" y="1126489"/>
                </a:lnTo>
                <a:lnTo>
                  <a:pt x="375920" y="1145539"/>
                </a:lnTo>
                <a:lnTo>
                  <a:pt x="379730" y="1167130"/>
                </a:lnTo>
                <a:lnTo>
                  <a:pt x="384810" y="1188720"/>
                </a:lnTo>
                <a:lnTo>
                  <a:pt x="388620" y="1212850"/>
                </a:lnTo>
                <a:lnTo>
                  <a:pt x="391160" y="1238250"/>
                </a:lnTo>
                <a:lnTo>
                  <a:pt x="392430" y="1266189"/>
                </a:lnTo>
                <a:lnTo>
                  <a:pt x="392430" y="1291589"/>
                </a:lnTo>
                <a:lnTo>
                  <a:pt x="392430" y="1319530"/>
                </a:lnTo>
                <a:lnTo>
                  <a:pt x="392430" y="1347470"/>
                </a:lnTo>
                <a:lnTo>
                  <a:pt x="388620" y="1375410"/>
                </a:lnTo>
                <a:lnTo>
                  <a:pt x="384810" y="1402080"/>
                </a:lnTo>
                <a:lnTo>
                  <a:pt x="381000" y="1430020"/>
                </a:lnTo>
                <a:lnTo>
                  <a:pt x="373380" y="1454150"/>
                </a:lnTo>
                <a:lnTo>
                  <a:pt x="367030" y="1479550"/>
                </a:lnTo>
                <a:lnTo>
                  <a:pt x="359410" y="1502410"/>
                </a:lnTo>
                <a:lnTo>
                  <a:pt x="656590" y="1502410"/>
                </a:lnTo>
                <a:lnTo>
                  <a:pt x="685800" y="1492250"/>
                </a:lnTo>
                <a:lnTo>
                  <a:pt x="709930" y="1483360"/>
                </a:lnTo>
                <a:lnTo>
                  <a:pt x="732790" y="1469389"/>
                </a:lnTo>
                <a:lnTo>
                  <a:pt x="753110" y="1456689"/>
                </a:lnTo>
                <a:lnTo>
                  <a:pt x="767080" y="1440180"/>
                </a:lnTo>
                <a:lnTo>
                  <a:pt x="782320" y="1423670"/>
                </a:lnTo>
                <a:lnTo>
                  <a:pt x="791210" y="1405889"/>
                </a:lnTo>
                <a:lnTo>
                  <a:pt x="798830" y="1388110"/>
                </a:lnTo>
                <a:lnTo>
                  <a:pt x="805180" y="1369060"/>
                </a:lnTo>
                <a:lnTo>
                  <a:pt x="807720" y="1350010"/>
                </a:lnTo>
                <a:lnTo>
                  <a:pt x="807720" y="1330960"/>
                </a:lnTo>
                <a:lnTo>
                  <a:pt x="803910" y="1314450"/>
                </a:lnTo>
                <a:lnTo>
                  <a:pt x="797560" y="1294130"/>
                </a:lnTo>
                <a:lnTo>
                  <a:pt x="787400" y="1276350"/>
                </a:lnTo>
                <a:lnTo>
                  <a:pt x="779780" y="1259839"/>
                </a:lnTo>
                <a:lnTo>
                  <a:pt x="763270" y="1243330"/>
                </a:lnTo>
                <a:lnTo>
                  <a:pt x="750570" y="1226820"/>
                </a:lnTo>
                <a:lnTo>
                  <a:pt x="739140" y="1209039"/>
                </a:lnTo>
                <a:lnTo>
                  <a:pt x="732790" y="1189989"/>
                </a:lnTo>
                <a:lnTo>
                  <a:pt x="725170" y="1169670"/>
                </a:lnTo>
                <a:lnTo>
                  <a:pt x="722630" y="1146810"/>
                </a:lnTo>
                <a:lnTo>
                  <a:pt x="722630" y="1126489"/>
                </a:lnTo>
                <a:lnTo>
                  <a:pt x="730250" y="1083310"/>
                </a:lnTo>
                <a:lnTo>
                  <a:pt x="750570" y="1045210"/>
                </a:lnTo>
                <a:lnTo>
                  <a:pt x="758190" y="1037589"/>
                </a:lnTo>
                <a:lnTo>
                  <a:pt x="767080" y="1027430"/>
                </a:lnTo>
                <a:lnTo>
                  <a:pt x="774700" y="1019810"/>
                </a:lnTo>
                <a:lnTo>
                  <a:pt x="786130" y="1014730"/>
                </a:lnTo>
                <a:lnTo>
                  <a:pt x="795020" y="1008380"/>
                </a:lnTo>
                <a:lnTo>
                  <a:pt x="831850" y="993139"/>
                </a:lnTo>
                <a:lnTo>
                  <a:pt x="877570" y="985519"/>
                </a:lnTo>
                <a:lnTo>
                  <a:pt x="894080" y="985519"/>
                </a:lnTo>
                <a:lnTo>
                  <a:pt x="913130" y="985519"/>
                </a:lnTo>
                <a:lnTo>
                  <a:pt x="928370" y="986789"/>
                </a:lnTo>
                <a:lnTo>
                  <a:pt x="944880" y="990600"/>
                </a:lnTo>
                <a:lnTo>
                  <a:pt x="958850" y="995680"/>
                </a:lnTo>
                <a:lnTo>
                  <a:pt x="971550" y="1000760"/>
                </a:lnTo>
                <a:lnTo>
                  <a:pt x="985520" y="1005839"/>
                </a:lnTo>
                <a:lnTo>
                  <a:pt x="995680" y="1012189"/>
                </a:lnTo>
                <a:lnTo>
                  <a:pt x="1005840" y="1019810"/>
                </a:lnTo>
                <a:lnTo>
                  <a:pt x="1014730" y="1027430"/>
                </a:lnTo>
                <a:lnTo>
                  <a:pt x="1022350" y="1037589"/>
                </a:lnTo>
                <a:lnTo>
                  <a:pt x="1029970" y="1047750"/>
                </a:lnTo>
                <a:lnTo>
                  <a:pt x="1035050" y="1056639"/>
                </a:lnTo>
                <a:lnTo>
                  <a:pt x="1043940" y="1079500"/>
                </a:lnTo>
                <a:lnTo>
                  <a:pt x="1050290" y="1101089"/>
                </a:lnTo>
                <a:lnTo>
                  <a:pt x="1051560" y="1123950"/>
                </a:lnTo>
                <a:lnTo>
                  <a:pt x="1051560" y="1146810"/>
                </a:lnTo>
                <a:lnTo>
                  <a:pt x="1042670" y="1193800"/>
                </a:lnTo>
                <a:lnTo>
                  <a:pt x="1027430" y="1230630"/>
                </a:lnTo>
                <a:lnTo>
                  <a:pt x="993140" y="1266189"/>
                </a:lnTo>
                <a:lnTo>
                  <a:pt x="982980" y="1280160"/>
                </a:lnTo>
                <a:lnTo>
                  <a:pt x="962660" y="1324610"/>
                </a:lnTo>
                <a:lnTo>
                  <a:pt x="957580" y="1360170"/>
                </a:lnTo>
                <a:lnTo>
                  <a:pt x="957580" y="1379220"/>
                </a:lnTo>
                <a:lnTo>
                  <a:pt x="974090" y="1431289"/>
                </a:lnTo>
                <a:lnTo>
                  <a:pt x="999490" y="1463039"/>
                </a:lnTo>
                <a:lnTo>
                  <a:pt x="1037590" y="1490980"/>
                </a:lnTo>
                <a:lnTo>
                  <a:pt x="1099820" y="1511300"/>
                </a:lnTo>
                <a:lnTo>
                  <a:pt x="1140460" y="1517650"/>
                </a:lnTo>
                <a:lnTo>
                  <a:pt x="1195070" y="1525270"/>
                </a:lnTo>
                <a:lnTo>
                  <a:pt x="1225550" y="1530350"/>
                </a:lnTo>
                <a:lnTo>
                  <a:pt x="1253490" y="1531620"/>
                </a:lnTo>
                <a:lnTo>
                  <a:pt x="1286510" y="1534160"/>
                </a:lnTo>
                <a:lnTo>
                  <a:pt x="1319530" y="1534160"/>
                </a:lnTo>
                <a:lnTo>
                  <a:pt x="1351280" y="1534160"/>
                </a:lnTo>
                <a:lnTo>
                  <a:pt x="1384300" y="1531620"/>
                </a:lnTo>
                <a:lnTo>
                  <a:pt x="1413510" y="1525270"/>
                </a:lnTo>
                <a:lnTo>
                  <a:pt x="1446530" y="1520189"/>
                </a:lnTo>
                <a:lnTo>
                  <a:pt x="1433830" y="1468120"/>
                </a:lnTo>
                <a:lnTo>
                  <a:pt x="1428750" y="1400810"/>
                </a:lnTo>
                <a:lnTo>
                  <a:pt x="1428750" y="1350010"/>
                </a:lnTo>
                <a:lnTo>
                  <a:pt x="1431290" y="1299210"/>
                </a:lnTo>
                <a:lnTo>
                  <a:pt x="1433830" y="1249680"/>
                </a:lnTo>
                <a:lnTo>
                  <a:pt x="1440180" y="1203960"/>
                </a:lnTo>
                <a:lnTo>
                  <a:pt x="1446530" y="1163320"/>
                </a:lnTo>
                <a:lnTo>
                  <a:pt x="1449070" y="1145539"/>
                </a:lnTo>
                <a:lnTo>
                  <a:pt x="1471930" y="1111250"/>
                </a:lnTo>
                <a:lnTo>
                  <a:pt x="1494790" y="1101089"/>
                </a:lnTo>
                <a:lnTo>
                  <a:pt x="1506220" y="1097280"/>
                </a:lnTo>
                <a:lnTo>
                  <a:pt x="1520190" y="1097280"/>
                </a:lnTo>
                <a:lnTo>
                  <a:pt x="1532890" y="1098550"/>
                </a:lnTo>
                <a:lnTo>
                  <a:pt x="1546860" y="1102360"/>
                </a:lnTo>
                <a:lnTo>
                  <a:pt x="1560830" y="1108710"/>
                </a:lnTo>
                <a:lnTo>
                  <a:pt x="1573530" y="1116330"/>
                </a:lnTo>
                <a:lnTo>
                  <a:pt x="1588770" y="1123950"/>
                </a:lnTo>
                <a:lnTo>
                  <a:pt x="1601470" y="1134110"/>
                </a:lnTo>
                <a:lnTo>
                  <a:pt x="1615440" y="1145539"/>
                </a:lnTo>
                <a:lnTo>
                  <a:pt x="1625600" y="1159510"/>
                </a:lnTo>
                <a:lnTo>
                  <a:pt x="1637030" y="1169670"/>
                </a:lnTo>
                <a:lnTo>
                  <a:pt x="1652270" y="1179830"/>
                </a:lnTo>
                <a:lnTo>
                  <a:pt x="1666240" y="1188720"/>
                </a:lnTo>
                <a:lnTo>
                  <a:pt x="1684020" y="1193800"/>
                </a:lnTo>
                <a:lnTo>
                  <a:pt x="1700530" y="1195070"/>
                </a:lnTo>
                <a:lnTo>
                  <a:pt x="1717040" y="1197610"/>
                </a:lnTo>
                <a:lnTo>
                  <a:pt x="1734820" y="1195070"/>
                </a:lnTo>
                <a:lnTo>
                  <a:pt x="1752600" y="1192530"/>
                </a:lnTo>
                <a:lnTo>
                  <a:pt x="1769110" y="1186180"/>
                </a:lnTo>
                <a:lnTo>
                  <a:pt x="1785620" y="1176020"/>
                </a:lnTo>
                <a:lnTo>
                  <a:pt x="1800860" y="1164589"/>
                </a:lnTo>
                <a:lnTo>
                  <a:pt x="1813560" y="1150620"/>
                </a:lnTo>
                <a:lnTo>
                  <a:pt x="1827530" y="1136650"/>
                </a:lnTo>
                <a:lnTo>
                  <a:pt x="1836420" y="1116330"/>
                </a:lnTo>
                <a:lnTo>
                  <a:pt x="1842770" y="1096010"/>
                </a:lnTo>
                <a:lnTo>
                  <a:pt x="1849120" y="1070610"/>
                </a:lnTo>
                <a:lnTo>
                  <a:pt x="1849120" y="1056639"/>
                </a:lnTo>
                <a:lnTo>
                  <a:pt x="1849120" y="1045210"/>
                </a:lnTo>
                <a:lnTo>
                  <a:pt x="1849120" y="1031239"/>
                </a:lnTo>
                <a:lnTo>
                  <a:pt x="1847850" y="1019810"/>
                </a:lnTo>
                <a:lnTo>
                  <a:pt x="1842770" y="1008380"/>
                </a:lnTo>
                <a:lnTo>
                  <a:pt x="1840230" y="996950"/>
                </a:lnTo>
                <a:lnTo>
                  <a:pt x="1814830" y="957580"/>
                </a:lnTo>
                <a:lnTo>
                  <a:pt x="1781810" y="928369"/>
                </a:lnTo>
                <a:lnTo>
                  <a:pt x="1762760" y="919480"/>
                </a:lnTo>
                <a:lnTo>
                  <a:pt x="1742440" y="909319"/>
                </a:lnTo>
                <a:lnTo>
                  <a:pt x="1722120" y="905510"/>
                </a:lnTo>
                <a:lnTo>
                  <a:pt x="1701800" y="901700"/>
                </a:lnTo>
                <a:lnTo>
                  <a:pt x="1681480" y="902969"/>
                </a:lnTo>
                <a:lnTo>
                  <a:pt x="1639570" y="919480"/>
                </a:lnTo>
                <a:lnTo>
                  <a:pt x="1619250" y="941069"/>
                </a:lnTo>
                <a:lnTo>
                  <a:pt x="1607820" y="956310"/>
                </a:lnTo>
                <a:lnTo>
                  <a:pt x="1595120" y="967739"/>
                </a:lnTo>
                <a:lnTo>
                  <a:pt x="1581150" y="975360"/>
                </a:lnTo>
                <a:lnTo>
                  <a:pt x="1567180" y="981710"/>
                </a:lnTo>
                <a:lnTo>
                  <a:pt x="1553210" y="982980"/>
                </a:lnTo>
                <a:lnTo>
                  <a:pt x="1539240" y="985519"/>
                </a:lnTo>
                <a:lnTo>
                  <a:pt x="1498600" y="974089"/>
                </a:lnTo>
                <a:lnTo>
                  <a:pt x="1464310" y="949960"/>
                </a:lnTo>
                <a:lnTo>
                  <a:pt x="1457960" y="941069"/>
                </a:lnTo>
                <a:lnTo>
                  <a:pt x="1449070" y="930910"/>
                </a:lnTo>
                <a:lnTo>
                  <a:pt x="1446530" y="922019"/>
                </a:lnTo>
                <a:lnTo>
                  <a:pt x="1446530" y="911860"/>
                </a:lnTo>
                <a:lnTo>
                  <a:pt x="1446530" y="878839"/>
                </a:lnTo>
                <a:lnTo>
                  <a:pt x="1446530" y="406400"/>
                </a:lnTo>
                <a:lnTo>
                  <a:pt x="1427480" y="416560"/>
                </a:lnTo>
                <a:lnTo>
                  <a:pt x="1404620" y="426719"/>
                </a:lnTo>
                <a:lnTo>
                  <a:pt x="1383030" y="436880"/>
                </a:lnTo>
                <a:lnTo>
                  <a:pt x="1356360" y="441960"/>
                </a:lnTo>
                <a:lnTo>
                  <a:pt x="1330960" y="445769"/>
                </a:lnTo>
                <a:lnTo>
                  <a:pt x="1303020" y="448310"/>
                </a:lnTo>
                <a:lnTo>
                  <a:pt x="1272540" y="450850"/>
                </a:lnTo>
                <a:lnTo>
                  <a:pt x="1245870" y="450850"/>
                </a:lnTo>
                <a:lnTo>
                  <a:pt x="1215390" y="448310"/>
                </a:lnTo>
                <a:lnTo>
                  <a:pt x="1186180" y="444500"/>
                </a:lnTo>
                <a:lnTo>
                  <a:pt x="1156970" y="440689"/>
                </a:lnTo>
                <a:lnTo>
                  <a:pt x="1130300" y="435610"/>
                </a:lnTo>
                <a:lnTo>
                  <a:pt x="1104900" y="429260"/>
                </a:lnTo>
                <a:lnTo>
                  <a:pt x="1080770" y="421639"/>
                </a:lnTo>
                <a:lnTo>
                  <a:pt x="1057910" y="412750"/>
                </a:lnTo>
                <a:lnTo>
                  <a:pt x="1037590" y="406400"/>
                </a:lnTo>
                <a:lnTo>
                  <a:pt x="998220" y="382269"/>
                </a:lnTo>
                <a:lnTo>
                  <a:pt x="974090" y="349250"/>
                </a:lnTo>
                <a:lnTo>
                  <a:pt x="971550" y="341630"/>
                </a:lnTo>
                <a:lnTo>
                  <a:pt x="971550" y="332739"/>
                </a:lnTo>
                <a:lnTo>
                  <a:pt x="974090" y="322580"/>
                </a:lnTo>
                <a:lnTo>
                  <a:pt x="979170" y="311150"/>
                </a:lnTo>
                <a:lnTo>
                  <a:pt x="985520" y="299719"/>
                </a:lnTo>
                <a:lnTo>
                  <a:pt x="1002030" y="274319"/>
                </a:lnTo>
                <a:lnTo>
                  <a:pt x="1026160" y="247650"/>
                </a:lnTo>
                <a:lnTo>
                  <a:pt x="1038860" y="229869"/>
                </a:lnTo>
                <a:lnTo>
                  <a:pt x="1047750" y="213360"/>
                </a:lnTo>
                <a:lnTo>
                  <a:pt x="1055370" y="194310"/>
                </a:lnTo>
                <a:lnTo>
                  <a:pt x="1061720" y="171450"/>
                </a:lnTo>
                <a:lnTo>
                  <a:pt x="1064260" y="152400"/>
                </a:lnTo>
                <a:lnTo>
                  <a:pt x="1064260" y="132080"/>
                </a:lnTo>
                <a:lnTo>
                  <a:pt x="1055370" y="91439"/>
                </a:lnTo>
                <a:lnTo>
                  <a:pt x="1035050" y="54610"/>
                </a:lnTo>
                <a:lnTo>
                  <a:pt x="1002030" y="25400"/>
                </a:lnTo>
                <a:lnTo>
                  <a:pt x="990600" y="20320"/>
                </a:lnTo>
                <a:lnTo>
                  <a:pt x="979170" y="13970"/>
                </a:lnTo>
                <a:lnTo>
                  <a:pt x="966470" y="10160"/>
                </a:lnTo>
                <a:lnTo>
                  <a:pt x="952500" y="6350"/>
                </a:lnTo>
                <a:lnTo>
                  <a:pt x="938530" y="2539"/>
                </a:lnTo>
                <a:lnTo>
                  <a:pt x="924560" y="0"/>
                </a:lnTo>
                <a:lnTo>
                  <a:pt x="909320" y="0"/>
                </a:lnTo>
                <a:lnTo>
                  <a:pt x="890270" y="0"/>
                </a:lnTo>
                <a:lnTo>
                  <a:pt x="877570" y="0"/>
                </a:lnTo>
                <a:lnTo>
                  <a:pt x="862330" y="2539"/>
                </a:lnTo>
                <a:lnTo>
                  <a:pt x="852170" y="3810"/>
                </a:lnTo>
                <a:lnTo>
                  <a:pt x="838200" y="7620"/>
                </a:lnTo>
                <a:lnTo>
                  <a:pt x="829310" y="13970"/>
                </a:lnTo>
                <a:lnTo>
                  <a:pt x="817880" y="17779"/>
                </a:lnTo>
                <a:lnTo>
                  <a:pt x="808990" y="25400"/>
                </a:lnTo>
                <a:lnTo>
                  <a:pt x="801370" y="31750"/>
                </a:lnTo>
                <a:lnTo>
                  <a:pt x="793750" y="39370"/>
                </a:lnTo>
                <a:lnTo>
                  <a:pt x="767080" y="83820"/>
                </a:lnTo>
                <a:lnTo>
                  <a:pt x="760730" y="125730"/>
                </a:lnTo>
                <a:lnTo>
                  <a:pt x="760730" y="148589"/>
                </a:lnTo>
                <a:lnTo>
                  <a:pt x="767080" y="194310"/>
                </a:lnTo>
                <a:lnTo>
                  <a:pt x="784860" y="238760"/>
                </a:lnTo>
                <a:lnTo>
                  <a:pt x="810260" y="274319"/>
                </a:lnTo>
                <a:lnTo>
                  <a:pt x="820420" y="288289"/>
                </a:lnTo>
                <a:lnTo>
                  <a:pt x="828040" y="300989"/>
                </a:lnTo>
                <a:lnTo>
                  <a:pt x="831850" y="314960"/>
                </a:lnTo>
                <a:lnTo>
                  <a:pt x="835660" y="328930"/>
                </a:lnTo>
                <a:lnTo>
                  <a:pt x="835660" y="341630"/>
                </a:lnTo>
                <a:lnTo>
                  <a:pt x="834390" y="355600"/>
                </a:lnTo>
                <a:lnTo>
                  <a:pt x="815340" y="389889"/>
                </a:lnTo>
                <a:lnTo>
                  <a:pt x="774700" y="407669"/>
                </a:lnTo>
                <a:lnTo>
                  <a:pt x="756920" y="407669"/>
                </a:lnTo>
                <a:lnTo>
                  <a:pt x="734060" y="406400"/>
                </a:lnTo>
                <a:lnTo>
                  <a:pt x="712470" y="400050"/>
                </a:lnTo>
                <a:lnTo>
                  <a:pt x="685800" y="389889"/>
                </a:lnTo>
                <a:lnTo>
                  <a:pt x="670560" y="384810"/>
                </a:lnTo>
                <a:lnTo>
                  <a:pt x="654050" y="381000"/>
                </a:lnTo>
                <a:lnTo>
                  <a:pt x="636270" y="377189"/>
                </a:lnTo>
                <a:lnTo>
                  <a:pt x="619760" y="374650"/>
                </a:lnTo>
                <a:lnTo>
                  <a:pt x="577850" y="374650"/>
                </a:lnTo>
                <a:lnTo>
                  <a:pt x="537210" y="377189"/>
                </a:lnTo>
                <a:lnTo>
                  <a:pt x="495300" y="381000"/>
                </a:lnTo>
                <a:lnTo>
                  <a:pt x="449580" y="388619"/>
                </a:lnTo>
                <a:lnTo>
                  <a:pt x="405130" y="396239"/>
                </a:lnTo>
                <a:lnTo>
                  <a:pt x="363220" y="406400"/>
                </a:lnTo>
                <a:lnTo>
                  <a:pt x="359410" y="416560"/>
                </a:lnTo>
                <a:lnTo>
                  <a:pt x="359410" y="438150"/>
                </a:lnTo>
                <a:lnTo>
                  <a:pt x="359410" y="463550"/>
                </a:lnTo>
                <a:lnTo>
                  <a:pt x="360680" y="492760"/>
                </a:lnTo>
                <a:lnTo>
                  <a:pt x="368300" y="561339"/>
                </a:lnTo>
                <a:lnTo>
                  <a:pt x="375920" y="638810"/>
                </a:lnTo>
                <a:lnTo>
                  <a:pt x="379730" y="678180"/>
                </a:lnTo>
                <a:lnTo>
                  <a:pt x="381000" y="716280"/>
                </a:lnTo>
                <a:lnTo>
                  <a:pt x="383540" y="753110"/>
                </a:lnTo>
                <a:lnTo>
                  <a:pt x="384810" y="786130"/>
                </a:lnTo>
                <a:lnTo>
                  <a:pt x="383540" y="816610"/>
                </a:lnTo>
                <a:lnTo>
                  <a:pt x="379730" y="842010"/>
                </a:lnTo>
                <a:lnTo>
                  <a:pt x="375920" y="853439"/>
                </a:lnTo>
                <a:lnTo>
                  <a:pt x="372110" y="863600"/>
                </a:lnTo>
                <a:lnTo>
                  <a:pt x="368300" y="871219"/>
                </a:lnTo>
                <a:lnTo>
                  <a:pt x="363220" y="876300"/>
                </a:lnTo>
                <a:close/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1" name="object 2521"/>
          <p:cNvSpPr/>
          <p:nvPr/>
        </p:nvSpPr>
        <p:spPr>
          <a:xfrm>
            <a:off x="4024629" y="34899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2" name="object 2522"/>
          <p:cNvSpPr/>
          <p:nvPr/>
        </p:nvSpPr>
        <p:spPr>
          <a:xfrm>
            <a:off x="5873750" y="50266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3" name="object 2523"/>
          <p:cNvSpPr/>
          <p:nvPr/>
        </p:nvSpPr>
        <p:spPr>
          <a:xfrm>
            <a:off x="3313429" y="3472179"/>
            <a:ext cx="1111250" cy="1968500"/>
          </a:xfrm>
          <a:custGeom>
            <a:avLst/>
            <a:gdLst/>
            <a:ahLst/>
            <a:cxnLst/>
            <a:rect l="l" t="t" r="r" b="b"/>
            <a:pathLst>
              <a:path w="1111250" h="1968500">
                <a:moveTo>
                  <a:pt x="702310" y="1524000"/>
                </a:moveTo>
                <a:lnTo>
                  <a:pt x="374650" y="1524000"/>
                </a:lnTo>
                <a:lnTo>
                  <a:pt x="405130" y="1536700"/>
                </a:lnTo>
                <a:lnTo>
                  <a:pt x="431800" y="1536700"/>
                </a:lnTo>
                <a:lnTo>
                  <a:pt x="453390" y="1549400"/>
                </a:lnTo>
                <a:lnTo>
                  <a:pt x="488950" y="1574800"/>
                </a:lnTo>
                <a:lnTo>
                  <a:pt x="516890" y="1612900"/>
                </a:lnTo>
                <a:lnTo>
                  <a:pt x="520700" y="1638300"/>
                </a:lnTo>
                <a:lnTo>
                  <a:pt x="519430" y="1651000"/>
                </a:lnTo>
                <a:lnTo>
                  <a:pt x="515620" y="1663700"/>
                </a:lnTo>
                <a:lnTo>
                  <a:pt x="502920" y="1689100"/>
                </a:lnTo>
                <a:lnTo>
                  <a:pt x="482600" y="1714500"/>
                </a:lnTo>
                <a:lnTo>
                  <a:pt x="469900" y="1727200"/>
                </a:lnTo>
                <a:lnTo>
                  <a:pt x="461010" y="1752600"/>
                </a:lnTo>
                <a:lnTo>
                  <a:pt x="453390" y="1765300"/>
                </a:lnTo>
                <a:lnTo>
                  <a:pt x="449580" y="1790700"/>
                </a:lnTo>
                <a:lnTo>
                  <a:pt x="448310" y="1816100"/>
                </a:lnTo>
                <a:lnTo>
                  <a:pt x="448310" y="1828800"/>
                </a:lnTo>
                <a:lnTo>
                  <a:pt x="452120" y="1854200"/>
                </a:lnTo>
                <a:lnTo>
                  <a:pt x="457200" y="1879600"/>
                </a:lnTo>
                <a:lnTo>
                  <a:pt x="466090" y="1892300"/>
                </a:lnTo>
                <a:lnTo>
                  <a:pt x="477520" y="1917700"/>
                </a:lnTo>
                <a:lnTo>
                  <a:pt x="490220" y="1930400"/>
                </a:lnTo>
                <a:lnTo>
                  <a:pt x="508000" y="1943100"/>
                </a:lnTo>
                <a:lnTo>
                  <a:pt x="516890" y="1955800"/>
                </a:lnTo>
                <a:lnTo>
                  <a:pt x="528320" y="1955800"/>
                </a:lnTo>
                <a:lnTo>
                  <a:pt x="537210" y="1968500"/>
                </a:lnTo>
                <a:lnTo>
                  <a:pt x="654050" y="1968500"/>
                </a:lnTo>
                <a:lnTo>
                  <a:pt x="694690" y="1943100"/>
                </a:lnTo>
                <a:lnTo>
                  <a:pt x="740410" y="1905000"/>
                </a:lnTo>
                <a:lnTo>
                  <a:pt x="746760" y="1879600"/>
                </a:lnTo>
                <a:lnTo>
                  <a:pt x="754380" y="1866900"/>
                </a:lnTo>
                <a:lnTo>
                  <a:pt x="759460" y="1816100"/>
                </a:lnTo>
                <a:lnTo>
                  <a:pt x="754380" y="1803400"/>
                </a:lnTo>
                <a:lnTo>
                  <a:pt x="749300" y="1778000"/>
                </a:lnTo>
                <a:lnTo>
                  <a:pt x="740410" y="1765300"/>
                </a:lnTo>
                <a:lnTo>
                  <a:pt x="728980" y="1739900"/>
                </a:lnTo>
                <a:lnTo>
                  <a:pt x="713740" y="1727200"/>
                </a:lnTo>
                <a:lnTo>
                  <a:pt x="701040" y="1714500"/>
                </a:lnTo>
                <a:lnTo>
                  <a:pt x="689610" y="1689100"/>
                </a:lnTo>
                <a:lnTo>
                  <a:pt x="681990" y="1676400"/>
                </a:lnTo>
                <a:lnTo>
                  <a:pt x="675640" y="1651000"/>
                </a:lnTo>
                <a:lnTo>
                  <a:pt x="671830" y="1638300"/>
                </a:lnTo>
                <a:lnTo>
                  <a:pt x="671830" y="1600200"/>
                </a:lnTo>
                <a:lnTo>
                  <a:pt x="679450" y="1562100"/>
                </a:lnTo>
                <a:lnTo>
                  <a:pt x="685800" y="1549400"/>
                </a:lnTo>
                <a:lnTo>
                  <a:pt x="693420" y="1536700"/>
                </a:lnTo>
                <a:lnTo>
                  <a:pt x="702310" y="1524000"/>
                </a:lnTo>
                <a:close/>
              </a:path>
              <a:path w="1111250" h="1968500">
                <a:moveTo>
                  <a:pt x="133350" y="1130300"/>
                </a:moveTo>
                <a:lnTo>
                  <a:pt x="54610" y="1130300"/>
                </a:lnTo>
                <a:lnTo>
                  <a:pt x="44450" y="1143000"/>
                </a:lnTo>
                <a:lnTo>
                  <a:pt x="34290" y="1143000"/>
                </a:lnTo>
                <a:lnTo>
                  <a:pt x="26670" y="1155700"/>
                </a:lnTo>
                <a:lnTo>
                  <a:pt x="21590" y="1168400"/>
                </a:lnTo>
                <a:lnTo>
                  <a:pt x="17780" y="1193800"/>
                </a:lnTo>
                <a:lnTo>
                  <a:pt x="11430" y="1231900"/>
                </a:lnTo>
                <a:lnTo>
                  <a:pt x="6350" y="1270000"/>
                </a:lnTo>
                <a:lnTo>
                  <a:pt x="2540" y="1320800"/>
                </a:lnTo>
                <a:lnTo>
                  <a:pt x="0" y="1371600"/>
                </a:lnTo>
                <a:lnTo>
                  <a:pt x="0" y="1422400"/>
                </a:lnTo>
                <a:lnTo>
                  <a:pt x="3810" y="1498600"/>
                </a:lnTo>
                <a:lnTo>
                  <a:pt x="11430" y="1524000"/>
                </a:lnTo>
                <a:lnTo>
                  <a:pt x="17780" y="1549400"/>
                </a:lnTo>
                <a:lnTo>
                  <a:pt x="50800" y="1536700"/>
                </a:lnTo>
                <a:lnTo>
                  <a:pt x="95250" y="1536700"/>
                </a:lnTo>
                <a:lnTo>
                  <a:pt x="146050" y="1524000"/>
                </a:lnTo>
                <a:lnTo>
                  <a:pt x="702310" y="1524000"/>
                </a:lnTo>
                <a:lnTo>
                  <a:pt x="712470" y="1511300"/>
                </a:lnTo>
                <a:lnTo>
                  <a:pt x="722630" y="1511300"/>
                </a:lnTo>
                <a:lnTo>
                  <a:pt x="734060" y="1498600"/>
                </a:lnTo>
                <a:lnTo>
                  <a:pt x="1084580" y="1498600"/>
                </a:lnTo>
                <a:lnTo>
                  <a:pt x="1090930" y="1485900"/>
                </a:lnTo>
                <a:lnTo>
                  <a:pt x="1099820" y="1460500"/>
                </a:lnTo>
                <a:lnTo>
                  <a:pt x="1103630" y="1422400"/>
                </a:lnTo>
                <a:lnTo>
                  <a:pt x="1111250" y="1371600"/>
                </a:lnTo>
                <a:lnTo>
                  <a:pt x="1111250" y="1295400"/>
                </a:lnTo>
                <a:lnTo>
                  <a:pt x="1108710" y="1270000"/>
                </a:lnTo>
                <a:lnTo>
                  <a:pt x="1101090" y="1219200"/>
                </a:lnTo>
                <a:lnTo>
                  <a:pt x="240030" y="1219200"/>
                </a:lnTo>
                <a:lnTo>
                  <a:pt x="209550" y="1193800"/>
                </a:lnTo>
                <a:lnTo>
                  <a:pt x="199390" y="1181100"/>
                </a:lnTo>
                <a:lnTo>
                  <a:pt x="187960" y="1168400"/>
                </a:lnTo>
                <a:lnTo>
                  <a:pt x="175260" y="1155700"/>
                </a:lnTo>
                <a:lnTo>
                  <a:pt x="161290" y="1155700"/>
                </a:lnTo>
                <a:lnTo>
                  <a:pt x="146050" y="1143000"/>
                </a:lnTo>
                <a:lnTo>
                  <a:pt x="133350" y="1130300"/>
                </a:lnTo>
                <a:close/>
              </a:path>
              <a:path w="1111250" h="1968500">
                <a:moveTo>
                  <a:pt x="1084580" y="1498600"/>
                </a:moveTo>
                <a:lnTo>
                  <a:pt x="789940" y="1498600"/>
                </a:lnTo>
                <a:lnTo>
                  <a:pt x="826770" y="1511300"/>
                </a:lnTo>
                <a:lnTo>
                  <a:pt x="867410" y="1511300"/>
                </a:lnTo>
                <a:lnTo>
                  <a:pt x="914400" y="1524000"/>
                </a:lnTo>
                <a:lnTo>
                  <a:pt x="1074420" y="1524000"/>
                </a:lnTo>
                <a:lnTo>
                  <a:pt x="1084580" y="1498600"/>
                </a:lnTo>
                <a:close/>
              </a:path>
              <a:path w="1111250" h="1968500">
                <a:moveTo>
                  <a:pt x="732155" y="927100"/>
                </a:moveTo>
                <a:lnTo>
                  <a:pt x="297180" y="927100"/>
                </a:lnTo>
                <a:lnTo>
                  <a:pt x="337820" y="939800"/>
                </a:lnTo>
                <a:lnTo>
                  <a:pt x="355600" y="952500"/>
                </a:lnTo>
                <a:lnTo>
                  <a:pt x="374650" y="965200"/>
                </a:lnTo>
                <a:lnTo>
                  <a:pt x="389890" y="990600"/>
                </a:lnTo>
                <a:lnTo>
                  <a:pt x="402590" y="1003300"/>
                </a:lnTo>
                <a:lnTo>
                  <a:pt x="415290" y="1028700"/>
                </a:lnTo>
                <a:lnTo>
                  <a:pt x="417830" y="1041400"/>
                </a:lnTo>
                <a:lnTo>
                  <a:pt x="421640" y="1041400"/>
                </a:lnTo>
                <a:lnTo>
                  <a:pt x="422910" y="1054100"/>
                </a:lnTo>
                <a:lnTo>
                  <a:pt x="422910" y="1092200"/>
                </a:lnTo>
                <a:lnTo>
                  <a:pt x="417830" y="1117600"/>
                </a:lnTo>
                <a:lnTo>
                  <a:pt x="410210" y="1143000"/>
                </a:lnTo>
                <a:lnTo>
                  <a:pt x="401320" y="1155700"/>
                </a:lnTo>
                <a:lnTo>
                  <a:pt x="388620" y="1181100"/>
                </a:lnTo>
                <a:lnTo>
                  <a:pt x="374650" y="1193800"/>
                </a:lnTo>
                <a:lnTo>
                  <a:pt x="359410" y="1206500"/>
                </a:lnTo>
                <a:lnTo>
                  <a:pt x="342900" y="1206500"/>
                </a:lnTo>
                <a:lnTo>
                  <a:pt x="326390" y="1219200"/>
                </a:lnTo>
                <a:lnTo>
                  <a:pt x="1101090" y="1219200"/>
                </a:lnTo>
                <a:lnTo>
                  <a:pt x="1097280" y="1193800"/>
                </a:lnTo>
                <a:lnTo>
                  <a:pt x="1090930" y="1168400"/>
                </a:lnTo>
                <a:lnTo>
                  <a:pt x="1087120" y="1155700"/>
                </a:lnTo>
                <a:lnTo>
                  <a:pt x="1080770" y="1130300"/>
                </a:lnTo>
                <a:lnTo>
                  <a:pt x="1074420" y="1117600"/>
                </a:lnTo>
                <a:lnTo>
                  <a:pt x="807720" y="1117600"/>
                </a:lnTo>
                <a:lnTo>
                  <a:pt x="796290" y="1104900"/>
                </a:lnTo>
                <a:lnTo>
                  <a:pt x="777240" y="1104900"/>
                </a:lnTo>
                <a:lnTo>
                  <a:pt x="768350" y="1092200"/>
                </a:lnTo>
                <a:lnTo>
                  <a:pt x="753110" y="1079500"/>
                </a:lnTo>
                <a:lnTo>
                  <a:pt x="740410" y="1066800"/>
                </a:lnTo>
                <a:lnTo>
                  <a:pt x="730250" y="1054100"/>
                </a:lnTo>
                <a:lnTo>
                  <a:pt x="718820" y="1016000"/>
                </a:lnTo>
                <a:lnTo>
                  <a:pt x="716280" y="990600"/>
                </a:lnTo>
                <a:lnTo>
                  <a:pt x="716280" y="977900"/>
                </a:lnTo>
                <a:lnTo>
                  <a:pt x="717550" y="965200"/>
                </a:lnTo>
                <a:lnTo>
                  <a:pt x="721360" y="952500"/>
                </a:lnTo>
                <a:lnTo>
                  <a:pt x="726440" y="939800"/>
                </a:lnTo>
                <a:lnTo>
                  <a:pt x="732155" y="927100"/>
                </a:lnTo>
                <a:close/>
              </a:path>
              <a:path w="1111250" h="1968500">
                <a:moveTo>
                  <a:pt x="91440" y="1117600"/>
                </a:moveTo>
                <a:lnTo>
                  <a:pt x="78740" y="1117600"/>
                </a:lnTo>
                <a:lnTo>
                  <a:pt x="66040" y="1130300"/>
                </a:lnTo>
                <a:lnTo>
                  <a:pt x="105410" y="1130300"/>
                </a:lnTo>
                <a:lnTo>
                  <a:pt x="91440" y="1117600"/>
                </a:lnTo>
                <a:close/>
              </a:path>
              <a:path w="1111250" h="1968500">
                <a:moveTo>
                  <a:pt x="1066800" y="1104900"/>
                </a:moveTo>
                <a:lnTo>
                  <a:pt x="905510" y="1104900"/>
                </a:lnTo>
                <a:lnTo>
                  <a:pt x="889000" y="1117600"/>
                </a:lnTo>
                <a:lnTo>
                  <a:pt x="1074420" y="1117600"/>
                </a:lnTo>
                <a:lnTo>
                  <a:pt x="1066800" y="1104900"/>
                </a:lnTo>
                <a:close/>
              </a:path>
              <a:path w="1111250" h="1968500">
                <a:moveTo>
                  <a:pt x="1036320" y="1079500"/>
                </a:moveTo>
                <a:lnTo>
                  <a:pt x="995680" y="1079500"/>
                </a:lnTo>
                <a:lnTo>
                  <a:pt x="949960" y="1092200"/>
                </a:lnTo>
                <a:lnTo>
                  <a:pt x="923290" y="1104900"/>
                </a:lnTo>
                <a:lnTo>
                  <a:pt x="1060450" y="1104900"/>
                </a:lnTo>
                <a:lnTo>
                  <a:pt x="1052830" y="1092200"/>
                </a:lnTo>
                <a:lnTo>
                  <a:pt x="1042670" y="1092200"/>
                </a:lnTo>
                <a:lnTo>
                  <a:pt x="1036320" y="1079500"/>
                </a:lnTo>
                <a:close/>
              </a:path>
              <a:path w="1111250" h="1968500">
                <a:moveTo>
                  <a:pt x="138430" y="1003300"/>
                </a:moveTo>
                <a:lnTo>
                  <a:pt x="82550" y="1003300"/>
                </a:lnTo>
                <a:lnTo>
                  <a:pt x="95250" y="1016000"/>
                </a:lnTo>
                <a:lnTo>
                  <a:pt x="125730" y="1016000"/>
                </a:lnTo>
                <a:lnTo>
                  <a:pt x="138430" y="1003300"/>
                </a:lnTo>
                <a:close/>
              </a:path>
              <a:path w="1111250" h="1968500">
                <a:moveTo>
                  <a:pt x="205740" y="952500"/>
                </a:moveTo>
                <a:lnTo>
                  <a:pt x="22860" y="952500"/>
                </a:lnTo>
                <a:lnTo>
                  <a:pt x="27940" y="965200"/>
                </a:lnTo>
                <a:lnTo>
                  <a:pt x="36830" y="977900"/>
                </a:lnTo>
                <a:lnTo>
                  <a:pt x="44450" y="990600"/>
                </a:lnTo>
                <a:lnTo>
                  <a:pt x="57150" y="990600"/>
                </a:lnTo>
                <a:lnTo>
                  <a:pt x="69850" y="1003300"/>
                </a:lnTo>
                <a:lnTo>
                  <a:pt x="154940" y="1003300"/>
                </a:lnTo>
                <a:lnTo>
                  <a:pt x="180340" y="977900"/>
                </a:lnTo>
                <a:lnTo>
                  <a:pt x="191770" y="965200"/>
                </a:lnTo>
                <a:lnTo>
                  <a:pt x="196850" y="965200"/>
                </a:lnTo>
                <a:lnTo>
                  <a:pt x="205740" y="952500"/>
                </a:lnTo>
                <a:close/>
              </a:path>
              <a:path w="1111250" h="1968500">
                <a:moveTo>
                  <a:pt x="17780" y="431800"/>
                </a:moveTo>
                <a:lnTo>
                  <a:pt x="17780" y="939800"/>
                </a:lnTo>
                <a:lnTo>
                  <a:pt x="20320" y="952500"/>
                </a:lnTo>
                <a:lnTo>
                  <a:pt x="212090" y="952500"/>
                </a:lnTo>
                <a:lnTo>
                  <a:pt x="219710" y="939800"/>
                </a:lnTo>
                <a:lnTo>
                  <a:pt x="236220" y="939800"/>
                </a:lnTo>
                <a:lnTo>
                  <a:pt x="255270" y="927100"/>
                </a:lnTo>
                <a:lnTo>
                  <a:pt x="732155" y="927100"/>
                </a:lnTo>
                <a:lnTo>
                  <a:pt x="737870" y="914400"/>
                </a:lnTo>
                <a:lnTo>
                  <a:pt x="751840" y="901700"/>
                </a:lnTo>
                <a:lnTo>
                  <a:pt x="763270" y="889000"/>
                </a:lnTo>
                <a:lnTo>
                  <a:pt x="775970" y="876300"/>
                </a:lnTo>
                <a:lnTo>
                  <a:pt x="787400" y="863600"/>
                </a:lnTo>
                <a:lnTo>
                  <a:pt x="797560" y="863600"/>
                </a:lnTo>
                <a:lnTo>
                  <a:pt x="810260" y="850900"/>
                </a:lnTo>
                <a:lnTo>
                  <a:pt x="1101090" y="850900"/>
                </a:lnTo>
                <a:lnTo>
                  <a:pt x="1101090" y="787400"/>
                </a:lnTo>
                <a:lnTo>
                  <a:pt x="1099820" y="749300"/>
                </a:lnTo>
                <a:lnTo>
                  <a:pt x="1097280" y="711200"/>
                </a:lnTo>
                <a:lnTo>
                  <a:pt x="1093470" y="673100"/>
                </a:lnTo>
                <a:lnTo>
                  <a:pt x="1087120" y="596900"/>
                </a:lnTo>
                <a:lnTo>
                  <a:pt x="1076960" y="495300"/>
                </a:lnTo>
                <a:lnTo>
                  <a:pt x="1076960" y="482600"/>
                </a:lnTo>
                <a:lnTo>
                  <a:pt x="788670" y="482600"/>
                </a:lnTo>
                <a:lnTo>
                  <a:pt x="760730" y="469900"/>
                </a:lnTo>
                <a:lnTo>
                  <a:pt x="732790" y="469900"/>
                </a:lnTo>
                <a:lnTo>
                  <a:pt x="706120" y="457200"/>
                </a:lnTo>
                <a:lnTo>
                  <a:pt x="685800" y="457200"/>
                </a:lnTo>
                <a:lnTo>
                  <a:pt x="668020" y="444500"/>
                </a:lnTo>
                <a:lnTo>
                  <a:pt x="30480" y="444500"/>
                </a:lnTo>
                <a:lnTo>
                  <a:pt x="17780" y="431800"/>
                </a:lnTo>
                <a:close/>
              </a:path>
              <a:path w="1111250" h="1968500">
                <a:moveTo>
                  <a:pt x="1101090" y="850900"/>
                </a:moveTo>
                <a:lnTo>
                  <a:pt x="867410" y="850900"/>
                </a:lnTo>
                <a:lnTo>
                  <a:pt x="889000" y="863600"/>
                </a:lnTo>
                <a:lnTo>
                  <a:pt x="911860" y="876300"/>
                </a:lnTo>
                <a:lnTo>
                  <a:pt x="932180" y="889000"/>
                </a:lnTo>
                <a:lnTo>
                  <a:pt x="955040" y="901700"/>
                </a:lnTo>
                <a:lnTo>
                  <a:pt x="975360" y="914400"/>
                </a:lnTo>
                <a:lnTo>
                  <a:pt x="998220" y="927100"/>
                </a:lnTo>
                <a:lnTo>
                  <a:pt x="1049020" y="927100"/>
                </a:lnTo>
                <a:lnTo>
                  <a:pt x="1060450" y="914400"/>
                </a:lnTo>
                <a:lnTo>
                  <a:pt x="1070610" y="914400"/>
                </a:lnTo>
                <a:lnTo>
                  <a:pt x="1080770" y="901700"/>
                </a:lnTo>
                <a:lnTo>
                  <a:pt x="1087120" y="901700"/>
                </a:lnTo>
                <a:lnTo>
                  <a:pt x="1089660" y="889000"/>
                </a:lnTo>
                <a:lnTo>
                  <a:pt x="1093470" y="876300"/>
                </a:lnTo>
                <a:lnTo>
                  <a:pt x="1097280" y="876300"/>
                </a:lnTo>
                <a:lnTo>
                  <a:pt x="1101090" y="850900"/>
                </a:lnTo>
                <a:close/>
              </a:path>
              <a:path w="1111250" h="1968500">
                <a:moveTo>
                  <a:pt x="1080770" y="431800"/>
                </a:moveTo>
                <a:lnTo>
                  <a:pt x="1060450" y="444500"/>
                </a:lnTo>
                <a:lnTo>
                  <a:pt x="1007110" y="469900"/>
                </a:lnTo>
                <a:lnTo>
                  <a:pt x="977900" y="469900"/>
                </a:lnTo>
                <a:lnTo>
                  <a:pt x="948690" y="482600"/>
                </a:lnTo>
                <a:lnTo>
                  <a:pt x="1076960" y="482600"/>
                </a:lnTo>
                <a:lnTo>
                  <a:pt x="1076960" y="444500"/>
                </a:lnTo>
                <a:lnTo>
                  <a:pt x="1080770" y="431800"/>
                </a:lnTo>
                <a:close/>
              </a:path>
              <a:path w="1111250" h="1968500">
                <a:moveTo>
                  <a:pt x="638810" y="419100"/>
                </a:moveTo>
                <a:lnTo>
                  <a:pt x="468630" y="419100"/>
                </a:lnTo>
                <a:lnTo>
                  <a:pt x="459740" y="431800"/>
                </a:lnTo>
                <a:lnTo>
                  <a:pt x="361950" y="431800"/>
                </a:lnTo>
                <a:lnTo>
                  <a:pt x="302260" y="444500"/>
                </a:lnTo>
                <a:lnTo>
                  <a:pt x="668020" y="444500"/>
                </a:lnTo>
                <a:lnTo>
                  <a:pt x="651510" y="431800"/>
                </a:lnTo>
                <a:lnTo>
                  <a:pt x="638810" y="419100"/>
                </a:lnTo>
                <a:close/>
              </a:path>
              <a:path w="1111250" h="1968500">
                <a:moveTo>
                  <a:pt x="567690" y="0"/>
                </a:moveTo>
                <a:lnTo>
                  <a:pt x="544830" y="0"/>
                </a:lnTo>
                <a:lnTo>
                  <a:pt x="523240" y="12700"/>
                </a:lnTo>
                <a:lnTo>
                  <a:pt x="502920" y="25400"/>
                </a:lnTo>
                <a:lnTo>
                  <a:pt x="482600" y="25400"/>
                </a:lnTo>
                <a:lnTo>
                  <a:pt x="462280" y="50800"/>
                </a:lnTo>
                <a:lnTo>
                  <a:pt x="445770" y="63500"/>
                </a:lnTo>
                <a:lnTo>
                  <a:pt x="431800" y="76200"/>
                </a:lnTo>
                <a:lnTo>
                  <a:pt x="420370" y="101600"/>
                </a:lnTo>
                <a:lnTo>
                  <a:pt x="410210" y="114300"/>
                </a:lnTo>
                <a:lnTo>
                  <a:pt x="402590" y="139700"/>
                </a:lnTo>
                <a:lnTo>
                  <a:pt x="398780" y="165100"/>
                </a:lnTo>
                <a:lnTo>
                  <a:pt x="397510" y="177800"/>
                </a:lnTo>
                <a:lnTo>
                  <a:pt x="398780" y="203200"/>
                </a:lnTo>
                <a:lnTo>
                  <a:pt x="405130" y="228600"/>
                </a:lnTo>
                <a:lnTo>
                  <a:pt x="410210" y="241300"/>
                </a:lnTo>
                <a:lnTo>
                  <a:pt x="416560" y="241300"/>
                </a:lnTo>
                <a:lnTo>
                  <a:pt x="421640" y="254000"/>
                </a:lnTo>
                <a:lnTo>
                  <a:pt x="429260" y="266700"/>
                </a:lnTo>
                <a:lnTo>
                  <a:pt x="444500" y="279400"/>
                </a:lnTo>
                <a:lnTo>
                  <a:pt x="457200" y="292100"/>
                </a:lnTo>
                <a:lnTo>
                  <a:pt x="466090" y="317500"/>
                </a:lnTo>
                <a:lnTo>
                  <a:pt x="476250" y="330200"/>
                </a:lnTo>
                <a:lnTo>
                  <a:pt x="482600" y="342900"/>
                </a:lnTo>
                <a:lnTo>
                  <a:pt x="486410" y="355600"/>
                </a:lnTo>
                <a:lnTo>
                  <a:pt x="486410" y="393700"/>
                </a:lnTo>
                <a:lnTo>
                  <a:pt x="482600" y="406400"/>
                </a:lnTo>
                <a:lnTo>
                  <a:pt x="476250" y="419100"/>
                </a:lnTo>
                <a:lnTo>
                  <a:pt x="629920" y="419100"/>
                </a:lnTo>
                <a:lnTo>
                  <a:pt x="624840" y="406400"/>
                </a:lnTo>
                <a:lnTo>
                  <a:pt x="618490" y="393700"/>
                </a:lnTo>
                <a:lnTo>
                  <a:pt x="617220" y="381000"/>
                </a:lnTo>
                <a:lnTo>
                  <a:pt x="614680" y="381000"/>
                </a:lnTo>
                <a:lnTo>
                  <a:pt x="617220" y="368300"/>
                </a:lnTo>
                <a:lnTo>
                  <a:pt x="629920" y="330200"/>
                </a:lnTo>
                <a:lnTo>
                  <a:pt x="669290" y="279400"/>
                </a:lnTo>
                <a:lnTo>
                  <a:pt x="706120" y="241300"/>
                </a:lnTo>
                <a:lnTo>
                  <a:pt x="713740" y="215900"/>
                </a:lnTo>
                <a:lnTo>
                  <a:pt x="718820" y="203200"/>
                </a:lnTo>
                <a:lnTo>
                  <a:pt x="722630" y="177800"/>
                </a:lnTo>
                <a:lnTo>
                  <a:pt x="722630" y="165100"/>
                </a:lnTo>
                <a:lnTo>
                  <a:pt x="721360" y="139700"/>
                </a:lnTo>
                <a:lnTo>
                  <a:pt x="716280" y="114300"/>
                </a:lnTo>
                <a:lnTo>
                  <a:pt x="708660" y="101600"/>
                </a:lnTo>
                <a:lnTo>
                  <a:pt x="697230" y="76200"/>
                </a:lnTo>
                <a:lnTo>
                  <a:pt x="654050" y="38100"/>
                </a:lnTo>
                <a:lnTo>
                  <a:pt x="614680" y="12700"/>
                </a:lnTo>
                <a:lnTo>
                  <a:pt x="591820" y="12700"/>
                </a:lnTo>
                <a:lnTo>
                  <a:pt x="567690" y="0"/>
                </a:lnTo>
                <a:close/>
              </a:path>
            </a:pathLst>
          </a:custGeom>
          <a:solidFill>
            <a:srgbClr val="D7EA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4" name="object 2524"/>
          <p:cNvSpPr/>
          <p:nvPr/>
        </p:nvSpPr>
        <p:spPr>
          <a:xfrm>
            <a:off x="3313429" y="3472179"/>
            <a:ext cx="1111250" cy="1968500"/>
          </a:xfrm>
          <a:custGeom>
            <a:avLst/>
            <a:gdLst/>
            <a:ahLst/>
            <a:cxnLst/>
            <a:rect l="l" t="t" r="r" b="b"/>
            <a:pathLst>
              <a:path w="1111250" h="1968500">
                <a:moveTo>
                  <a:pt x="191770" y="961390"/>
                </a:moveTo>
                <a:lnTo>
                  <a:pt x="196850" y="955040"/>
                </a:lnTo>
                <a:lnTo>
                  <a:pt x="205740" y="947420"/>
                </a:lnTo>
                <a:lnTo>
                  <a:pt x="212090" y="941070"/>
                </a:lnTo>
                <a:lnTo>
                  <a:pt x="219710" y="937260"/>
                </a:lnTo>
                <a:lnTo>
                  <a:pt x="236220" y="929640"/>
                </a:lnTo>
                <a:lnTo>
                  <a:pt x="255270" y="925830"/>
                </a:lnTo>
                <a:lnTo>
                  <a:pt x="275590" y="923290"/>
                </a:lnTo>
                <a:lnTo>
                  <a:pt x="297180" y="925830"/>
                </a:lnTo>
                <a:lnTo>
                  <a:pt x="317500" y="932180"/>
                </a:lnTo>
                <a:lnTo>
                  <a:pt x="337820" y="938530"/>
                </a:lnTo>
                <a:lnTo>
                  <a:pt x="355600" y="951230"/>
                </a:lnTo>
                <a:lnTo>
                  <a:pt x="374650" y="963930"/>
                </a:lnTo>
                <a:lnTo>
                  <a:pt x="389890" y="980440"/>
                </a:lnTo>
                <a:lnTo>
                  <a:pt x="402590" y="999490"/>
                </a:lnTo>
                <a:lnTo>
                  <a:pt x="408940" y="1008380"/>
                </a:lnTo>
                <a:lnTo>
                  <a:pt x="415290" y="1018540"/>
                </a:lnTo>
                <a:lnTo>
                  <a:pt x="417830" y="1029970"/>
                </a:lnTo>
                <a:lnTo>
                  <a:pt x="421640" y="1041400"/>
                </a:lnTo>
                <a:lnTo>
                  <a:pt x="422910" y="1052830"/>
                </a:lnTo>
                <a:lnTo>
                  <a:pt x="422910" y="1064260"/>
                </a:lnTo>
                <a:lnTo>
                  <a:pt x="422910" y="1078230"/>
                </a:lnTo>
                <a:lnTo>
                  <a:pt x="422910" y="1090930"/>
                </a:lnTo>
                <a:lnTo>
                  <a:pt x="417830" y="1113790"/>
                </a:lnTo>
                <a:lnTo>
                  <a:pt x="401320" y="1154430"/>
                </a:lnTo>
                <a:lnTo>
                  <a:pt x="374650" y="1184910"/>
                </a:lnTo>
                <a:lnTo>
                  <a:pt x="342900" y="1203960"/>
                </a:lnTo>
                <a:lnTo>
                  <a:pt x="326390" y="1212850"/>
                </a:lnTo>
                <a:lnTo>
                  <a:pt x="309880" y="1216660"/>
                </a:lnTo>
                <a:lnTo>
                  <a:pt x="290830" y="1216660"/>
                </a:lnTo>
                <a:lnTo>
                  <a:pt x="274320" y="1216660"/>
                </a:lnTo>
                <a:lnTo>
                  <a:pt x="256540" y="1212850"/>
                </a:lnTo>
                <a:lnTo>
                  <a:pt x="240030" y="1209040"/>
                </a:lnTo>
                <a:lnTo>
                  <a:pt x="224790" y="1200150"/>
                </a:lnTo>
                <a:lnTo>
                  <a:pt x="209550" y="1191260"/>
                </a:lnTo>
                <a:lnTo>
                  <a:pt x="199390" y="1179830"/>
                </a:lnTo>
                <a:lnTo>
                  <a:pt x="187960" y="1165860"/>
                </a:lnTo>
                <a:lnTo>
                  <a:pt x="175260" y="1154430"/>
                </a:lnTo>
                <a:lnTo>
                  <a:pt x="161290" y="1145540"/>
                </a:lnTo>
                <a:lnTo>
                  <a:pt x="146050" y="1136650"/>
                </a:lnTo>
                <a:lnTo>
                  <a:pt x="133350" y="1129030"/>
                </a:lnTo>
                <a:lnTo>
                  <a:pt x="118110" y="1123950"/>
                </a:lnTo>
                <a:lnTo>
                  <a:pt x="105410" y="1120140"/>
                </a:lnTo>
                <a:lnTo>
                  <a:pt x="91440" y="1117600"/>
                </a:lnTo>
                <a:lnTo>
                  <a:pt x="78740" y="1117600"/>
                </a:lnTo>
                <a:lnTo>
                  <a:pt x="66040" y="1120140"/>
                </a:lnTo>
                <a:lnTo>
                  <a:pt x="54610" y="1126490"/>
                </a:lnTo>
                <a:lnTo>
                  <a:pt x="44450" y="1131570"/>
                </a:lnTo>
                <a:lnTo>
                  <a:pt x="21590" y="1165860"/>
                </a:lnTo>
                <a:lnTo>
                  <a:pt x="11430" y="1224280"/>
                </a:lnTo>
                <a:lnTo>
                  <a:pt x="6350" y="1270000"/>
                </a:lnTo>
                <a:lnTo>
                  <a:pt x="2540" y="1320800"/>
                </a:lnTo>
                <a:lnTo>
                  <a:pt x="0" y="1370330"/>
                </a:lnTo>
                <a:lnTo>
                  <a:pt x="0" y="1419860"/>
                </a:lnTo>
                <a:lnTo>
                  <a:pt x="2540" y="1465580"/>
                </a:lnTo>
                <a:lnTo>
                  <a:pt x="3810" y="1488440"/>
                </a:lnTo>
                <a:lnTo>
                  <a:pt x="7620" y="1507490"/>
                </a:lnTo>
                <a:lnTo>
                  <a:pt x="11430" y="1524000"/>
                </a:lnTo>
                <a:lnTo>
                  <a:pt x="17780" y="1539240"/>
                </a:lnTo>
                <a:lnTo>
                  <a:pt x="50800" y="1534160"/>
                </a:lnTo>
                <a:lnTo>
                  <a:pt x="95250" y="1526540"/>
                </a:lnTo>
                <a:lnTo>
                  <a:pt x="146050" y="1522730"/>
                </a:lnTo>
                <a:lnTo>
                  <a:pt x="199390" y="1517650"/>
                </a:lnTo>
                <a:lnTo>
                  <a:pt x="254000" y="1516380"/>
                </a:lnTo>
                <a:lnTo>
                  <a:pt x="302260" y="1516380"/>
                </a:lnTo>
                <a:lnTo>
                  <a:pt x="342900" y="1517650"/>
                </a:lnTo>
                <a:lnTo>
                  <a:pt x="374650" y="1522730"/>
                </a:lnTo>
                <a:lnTo>
                  <a:pt x="405130" y="1530350"/>
                </a:lnTo>
                <a:lnTo>
                  <a:pt x="431800" y="1536700"/>
                </a:lnTo>
                <a:lnTo>
                  <a:pt x="473710" y="1559560"/>
                </a:lnTo>
                <a:lnTo>
                  <a:pt x="509270" y="1595120"/>
                </a:lnTo>
                <a:lnTo>
                  <a:pt x="520700" y="1633220"/>
                </a:lnTo>
                <a:lnTo>
                  <a:pt x="519430" y="1647190"/>
                </a:lnTo>
                <a:lnTo>
                  <a:pt x="515620" y="1659890"/>
                </a:lnTo>
                <a:lnTo>
                  <a:pt x="509270" y="1673860"/>
                </a:lnTo>
                <a:lnTo>
                  <a:pt x="502920" y="1687830"/>
                </a:lnTo>
                <a:lnTo>
                  <a:pt x="469900" y="1727200"/>
                </a:lnTo>
                <a:lnTo>
                  <a:pt x="453390" y="1762760"/>
                </a:lnTo>
                <a:lnTo>
                  <a:pt x="448310" y="1804670"/>
                </a:lnTo>
                <a:lnTo>
                  <a:pt x="448310" y="1827530"/>
                </a:lnTo>
                <a:lnTo>
                  <a:pt x="457200" y="1870710"/>
                </a:lnTo>
                <a:lnTo>
                  <a:pt x="477520" y="1911350"/>
                </a:lnTo>
                <a:lnTo>
                  <a:pt x="508000" y="1941830"/>
                </a:lnTo>
                <a:lnTo>
                  <a:pt x="549910" y="1962150"/>
                </a:lnTo>
                <a:lnTo>
                  <a:pt x="561340" y="1967230"/>
                </a:lnTo>
                <a:lnTo>
                  <a:pt x="574040" y="1968500"/>
                </a:lnTo>
                <a:lnTo>
                  <a:pt x="588010" y="1968500"/>
                </a:lnTo>
                <a:lnTo>
                  <a:pt x="601980" y="1968500"/>
                </a:lnTo>
                <a:lnTo>
                  <a:pt x="654050" y="1960880"/>
                </a:lnTo>
                <a:lnTo>
                  <a:pt x="694690" y="1939290"/>
                </a:lnTo>
                <a:lnTo>
                  <a:pt x="726440" y="1911350"/>
                </a:lnTo>
                <a:lnTo>
                  <a:pt x="746760" y="1875790"/>
                </a:lnTo>
                <a:lnTo>
                  <a:pt x="754380" y="1856740"/>
                </a:lnTo>
                <a:lnTo>
                  <a:pt x="756920" y="1835150"/>
                </a:lnTo>
                <a:lnTo>
                  <a:pt x="759460" y="1816100"/>
                </a:lnTo>
                <a:lnTo>
                  <a:pt x="754380" y="1795780"/>
                </a:lnTo>
                <a:lnTo>
                  <a:pt x="749300" y="1776730"/>
                </a:lnTo>
                <a:lnTo>
                  <a:pt x="740410" y="1753870"/>
                </a:lnTo>
                <a:lnTo>
                  <a:pt x="728980" y="1736090"/>
                </a:lnTo>
                <a:lnTo>
                  <a:pt x="713740" y="1718310"/>
                </a:lnTo>
                <a:lnTo>
                  <a:pt x="701040" y="1703070"/>
                </a:lnTo>
                <a:lnTo>
                  <a:pt x="689610" y="1685290"/>
                </a:lnTo>
                <a:lnTo>
                  <a:pt x="681990" y="1666240"/>
                </a:lnTo>
                <a:lnTo>
                  <a:pt x="675640" y="1649730"/>
                </a:lnTo>
                <a:lnTo>
                  <a:pt x="671830" y="1630680"/>
                </a:lnTo>
                <a:lnTo>
                  <a:pt x="671830" y="1610360"/>
                </a:lnTo>
                <a:lnTo>
                  <a:pt x="671830" y="1592580"/>
                </a:lnTo>
                <a:lnTo>
                  <a:pt x="675640" y="1576070"/>
                </a:lnTo>
                <a:lnTo>
                  <a:pt x="679450" y="1559560"/>
                </a:lnTo>
                <a:lnTo>
                  <a:pt x="685800" y="1543050"/>
                </a:lnTo>
                <a:lnTo>
                  <a:pt x="712470" y="1508760"/>
                </a:lnTo>
                <a:lnTo>
                  <a:pt x="745490" y="1493520"/>
                </a:lnTo>
                <a:lnTo>
                  <a:pt x="764540" y="1494790"/>
                </a:lnTo>
                <a:lnTo>
                  <a:pt x="789940" y="1498600"/>
                </a:lnTo>
                <a:lnTo>
                  <a:pt x="826770" y="1502410"/>
                </a:lnTo>
                <a:lnTo>
                  <a:pt x="867410" y="1508760"/>
                </a:lnTo>
                <a:lnTo>
                  <a:pt x="914400" y="1512570"/>
                </a:lnTo>
                <a:lnTo>
                  <a:pt x="965200" y="1516380"/>
                </a:lnTo>
                <a:lnTo>
                  <a:pt x="1019810" y="1520190"/>
                </a:lnTo>
                <a:lnTo>
                  <a:pt x="1074420" y="1522730"/>
                </a:lnTo>
                <a:lnTo>
                  <a:pt x="1084580" y="1498600"/>
                </a:lnTo>
                <a:lnTo>
                  <a:pt x="1090930" y="1474470"/>
                </a:lnTo>
                <a:lnTo>
                  <a:pt x="1099820" y="1449070"/>
                </a:lnTo>
                <a:lnTo>
                  <a:pt x="1103630" y="1421130"/>
                </a:lnTo>
                <a:lnTo>
                  <a:pt x="1107440" y="1394460"/>
                </a:lnTo>
                <a:lnTo>
                  <a:pt x="1111250" y="1366520"/>
                </a:lnTo>
                <a:lnTo>
                  <a:pt x="1111250" y="1339850"/>
                </a:lnTo>
                <a:lnTo>
                  <a:pt x="1111250" y="1313180"/>
                </a:lnTo>
                <a:lnTo>
                  <a:pt x="1111250" y="1285240"/>
                </a:lnTo>
                <a:lnTo>
                  <a:pt x="1108710" y="1258570"/>
                </a:lnTo>
                <a:lnTo>
                  <a:pt x="1104900" y="1233170"/>
                </a:lnTo>
                <a:lnTo>
                  <a:pt x="1101090" y="1209040"/>
                </a:lnTo>
                <a:lnTo>
                  <a:pt x="1097280" y="1184910"/>
                </a:lnTo>
                <a:lnTo>
                  <a:pt x="1090930" y="1164590"/>
                </a:lnTo>
                <a:lnTo>
                  <a:pt x="1087120" y="1145540"/>
                </a:lnTo>
                <a:lnTo>
                  <a:pt x="1080770" y="1129030"/>
                </a:lnTo>
                <a:lnTo>
                  <a:pt x="1074420" y="1113790"/>
                </a:lnTo>
                <a:lnTo>
                  <a:pt x="1066800" y="1103630"/>
                </a:lnTo>
                <a:lnTo>
                  <a:pt x="1060450" y="1093470"/>
                </a:lnTo>
                <a:lnTo>
                  <a:pt x="1052830" y="1084580"/>
                </a:lnTo>
                <a:lnTo>
                  <a:pt x="1042670" y="1080770"/>
                </a:lnTo>
                <a:lnTo>
                  <a:pt x="1036320" y="1075690"/>
                </a:lnTo>
                <a:lnTo>
                  <a:pt x="1026160" y="1074420"/>
                </a:lnTo>
                <a:lnTo>
                  <a:pt x="1017270" y="1071880"/>
                </a:lnTo>
                <a:lnTo>
                  <a:pt x="995680" y="1074420"/>
                </a:lnTo>
                <a:lnTo>
                  <a:pt x="972820" y="1080770"/>
                </a:lnTo>
                <a:lnTo>
                  <a:pt x="949960" y="1087120"/>
                </a:lnTo>
                <a:lnTo>
                  <a:pt x="923290" y="1097280"/>
                </a:lnTo>
                <a:lnTo>
                  <a:pt x="905510" y="1103630"/>
                </a:lnTo>
                <a:lnTo>
                  <a:pt x="889000" y="1108710"/>
                </a:lnTo>
                <a:lnTo>
                  <a:pt x="875030" y="1109980"/>
                </a:lnTo>
                <a:lnTo>
                  <a:pt x="859790" y="1112520"/>
                </a:lnTo>
                <a:lnTo>
                  <a:pt x="844550" y="1112520"/>
                </a:lnTo>
                <a:lnTo>
                  <a:pt x="831850" y="1112520"/>
                </a:lnTo>
                <a:lnTo>
                  <a:pt x="820420" y="1109980"/>
                </a:lnTo>
                <a:lnTo>
                  <a:pt x="807720" y="1108710"/>
                </a:lnTo>
                <a:lnTo>
                  <a:pt x="796290" y="1103630"/>
                </a:lnTo>
                <a:lnTo>
                  <a:pt x="787400" y="1101090"/>
                </a:lnTo>
                <a:lnTo>
                  <a:pt x="777240" y="1094740"/>
                </a:lnTo>
                <a:lnTo>
                  <a:pt x="768350" y="1089660"/>
                </a:lnTo>
                <a:lnTo>
                  <a:pt x="753110" y="1075690"/>
                </a:lnTo>
                <a:lnTo>
                  <a:pt x="730250" y="1042670"/>
                </a:lnTo>
                <a:lnTo>
                  <a:pt x="716280" y="989330"/>
                </a:lnTo>
                <a:lnTo>
                  <a:pt x="716280" y="971550"/>
                </a:lnTo>
                <a:lnTo>
                  <a:pt x="726440" y="928370"/>
                </a:lnTo>
                <a:lnTo>
                  <a:pt x="751840" y="892810"/>
                </a:lnTo>
                <a:lnTo>
                  <a:pt x="763270" y="880110"/>
                </a:lnTo>
                <a:lnTo>
                  <a:pt x="775970" y="867410"/>
                </a:lnTo>
                <a:lnTo>
                  <a:pt x="787400" y="861060"/>
                </a:lnTo>
                <a:lnTo>
                  <a:pt x="797560" y="854710"/>
                </a:lnTo>
                <a:lnTo>
                  <a:pt x="810260" y="848360"/>
                </a:lnTo>
                <a:lnTo>
                  <a:pt x="821690" y="847090"/>
                </a:lnTo>
                <a:lnTo>
                  <a:pt x="834390" y="844550"/>
                </a:lnTo>
                <a:lnTo>
                  <a:pt x="844550" y="847090"/>
                </a:lnTo>
                <a:lnTo>
                  <a:pt x="855980" y="848360"/>
                </a:lnTo>
                <a:lnTo>
                  <a:pt x="867410" y="850900"/>
                </a:lnTo>
                <a:lnTo>
                  <a:pt x="889000" y="861060"/>
                </a:lnTo>
                <a:lnTo>
                  <a:pt x="911860" y="871220"/>
                </a:lnTo>
                <a:lnTo>
                  <a:pt x="932180" y="883920"/>
                </a:lnTo>
                <a:lnTo>
                  <a:pt x="955040" y="896620"/>
                </a:lnTo>
                <a:lnTo>
                  <a:pt x="975360" y="908050"/>
                </a:lnTo>
                <a:lnTo>
                  <a:pt x="998220" y="915670"/>
                </a:lnTo>
                <a:lnTo>
                  <a:pt x="1007110" y="919480"/>
                </a:lnTo>
                <a:lnTo>
                  <a:pt x="1019810" y="922020"/>
                </a:lnTo>
                <a:lnTo>
                  <a:pt x="1028700" y="922020"/>
                </a:lnTo>
                <a:lnTo>
                  <a:pt x="1040130" y="919480"/>
                </a:lnTo>
                <a:lnTo>
                  <a:pt x="1049020" y="918210"/>
                </a:lnTo>
                <a:lnTo>
                  <a:pt x="1087120" y="892810"/>
                </a:lnTo>
                <a:lnTo>
                  <a:pt x="1101090" y="839470"/>
                </a:lnTo>
                <a:lnTo>
                  <a:pt x="1101090" y="808990"/>
                </a:lnTo>
                <a:lnTo>
                  <a:pt x="1101090" y="775970"/>
                </a:lnTo>
                <a:lnTo>
                  <a:pt x="1099820" y="739140"/>
                </a:lnTo>
                <a:lnTo>
                  <a:pt x="1097280" y="701040"/>
                </a:lnTo>
                <a:lnTo>
                  <a:pt x="1093470" y="662940"/>
                </a:lnTo>
                <a:lnTo>
                  <a:pt x="1087120" y="585470"/>
                </a:lnTo>
                <a:lnTo>
                  <a:pt x="1079500" y="515620"/>
                </a:lnTo>
                <a:lnTo>
                  <a:pt x="1076960" y="487680"/>
                </a:lnTo>
                <a:lnTo>
                  <a:pt x="1076960" y="462280"/>
                </a:lnTo>
                <a:lnTo>
                  <a:pt x="1076960" y="440690"/>
                </a:lnTo>
                <a:lnTo>
                  <a:pt x="1080770" y="427990"/>
                </a:lnTo>
                <a:lnTo>
                  <a:pt x="1060450" y="440690"/>
                </a:lnTo>
                <a:lnTo>
                  <a:pt x="1033780" y="453390"/>
                </a:lnTo>
                <a:lnTo>
                  <a:pt x="1007110" y="459740"/>
                </a:lnTo>
                <a:lnTo>
                  <a:pt x="977900" y="468630"/>
                </a:lnTo>
                <a:lnTo>
                  <a:pt x="948690" y="472440"/>
                </a:lnTo>
                <a:lnTo>
                  <a:pt x="915670" y="476250"/>
                </a:lnTo>
                <a:lnTo>
                  <a:pt x="883920" y="477520"/>
                </a:lnTo>
                <a:lnTo>
                  <a:pt x="852170" y="477520"/>
                </a:lnTo>
                <a:lnTo>
                  <a:pt x="788670" y="472440"/>
                </a:lnTo>
                <a:lnTo>
                  <a:pt x="732790" y="462280"/>
                </a:lnTo>
                <a:lnTo>
                  <a:pt x="685800" y="447040"/>
                </a:lnTo>
                <a:lnTo>
                  <a:pt x="668020" y="436880"/>
                </a:lnTo>
                <a:lnTo>
                  <a:pt x="651510" y="427990"/>
                </a:lnTo>
                <a:lnTo>
                  <a:pt x="638810" y="417830"/>
                </a:lnTo>
                <a:lnTo>
                  <a:pt x="629920" y="407670"/>
                </a:lnTo>
                <a:lnTo>
                  <a:pt x="624840" y="398780"/>
                </a:lnTo>
                <a:lnTo>
                  <a:pt x="618490" y="388620"/>
                </a:lnTo>
                <a:lnTo>
                  <a:pt x="617220" y="379730"/>
                </a:lnTo>
                <a:lnTo>
                  <a:pt x="614680" y="369570"/>
                </a:lnTo>
                <a:lnTo>
                  <a:pt x="617220" y="359410"/>
                </a:lnTo>
                <a:lnTo>
                  <a:pt x="621030" y="350520"/>
                </a:lnTo>
                <a:lnTo>
                  <a:pt x="624840" y="339090"/>
                </a:lnTo>
                <a:lnTo>
                  <a:pt x="629920" y="327660"/>
                </a:lnTo>
                <a:lnTo>
                  <a:pt x="637540" y="316230"/>
                </a:lnTo>
                <a:lnTo>
                  <a:pt x="646430" y="304800"/>
                </a:lnTo>
                <a:lnTo>
                  <a:pt x="669290" y="279400"/>
                </a:lnTo>
                <a:lnTo>
                  <a:pt x="693420" y="250190"/>
                </a:lnTo>
                <a:lnTo>
                  <a:pt x="706120" y="233680"/>
                </a:lnTo>
                <a:lnTo>
                  <a:pt x="713740" y="215900"/>
                </a:lnTo>
                <a:lnTo>
                  <a:pt x="718820" y="196850"/>
                </a:lnTo>
                <a:lnTo>
                  <a:pt x="722630" y="177800"/>
                </a:lnTo>
                <a:lnTo>
                  <a:pt x="722630" y="156210"/>
                </a:lnTo>
                <a:lnTo>
                  <a:pt x="716280" y="114300"/>
                </a:lnTo>
                <a:lnTo>
                  <a:pt x="697230" y="74930"/>
                </a:lnTo>
                <a:lnTo>
                  <a:pt x="670560" y="40640"/>
                </a:lnTo>
                <a:lnTo>
                  <a:pt x="635000" y="16510"/>
                </a:lnTo>
                <a:lnTo>
                  <a:pt x="591820" y="2540"/>
                </a:lnTo>
                <a:lnTo>
                  <a:pt x="567690" y="0"/>
                </a:lnTo>
                <a:lnTo>
                  <a:pt x="544830" y="0"/>
                </a:lnTo>
                <a:lnTo>
                  <a:pt x="523240" y="6350"/>
                </a:lnTo>
                <a:lnTo>
                  <a:pt x="502920" y="16510"/>
                </a:lnTo>
                <a:lnTo>
                  <a:pt x="482600" y="25400"/>
                </a:lnTo>
                <a:lnTo>
                  <a:pt x="445770" y="55880"/>
                </a:lnTo>
                <a:lnTo>
                  <a:pt x="420370" y="92710"/>
                </a:lnTo>
                <a:lnTo>
                  <a:pt x="402590" y="133350"/>
                </a:lnTo>
                <a:lnTo>
                  <a:pt x="397510" y="177800"/>
                </a:lnTo>
                <a:lnTo>
                  <a:pt x="398780" y="198120"/>
                </a:lnTo>
                <a:lnTo>
                  <a:pt x="405130" y="217170"/>
                </a:lnTo>
                <a:lnTo>
                  <a:pt x="410210" y="229870"/>
                </a:lnTo>
                <a:lnTo>
                  <a:pt x="416560" y="240030"/>
                </a:lnTo>
                <a:lnTo>
                  <a:pt x="421640" y="248920"/>
                </a:lnTo>
                <a:lnTo>
                  <a:pt x="429260" y="256540"/>
                </a:lnTo>
                <a:lnTo>
                  <a:pt x="444500" y="273050"/>
                </a:lnTo>
                <a:lnTo>
                  <a:pt x="457200" y="290830"/>
                </a:lnTo>
                <a:lnTo>
                  <a:pt x="466090" y="308610"/>
                </a:lnTo>
                <a:lnTo>
                  <a:pt x="476250" y="323850"/>
                </a:lnTo>
                <a:lnTo>
                  <a:pt x="482600" y="339090"/>
                </a:lnTo>
                <a:lnTo>
                  <a:pt x="486410" y="353060"/>
                </a:lnTo>
                <a:lnTo>
                  <a:pt x="486410" y="365760"/>
                </a:lnTo>
                <a:lnTo>
                  <a:pt x="486410" y="377190"/>
                </a:lnTo>
                <a:lnTo>
                  <a:pt x="486410" y="388620"/>
                </a:lnTo>
                <a:lnTo>
                  <a:pt x="482600" y="398780"/>
                </a:lnTo>
                <a:lnTo>
                  <a:pt x="448310" y="425450"/>
                </a:lnTo>
                <a:lnTo>
                  <a:pt x="435610" y="427990"/>
                </a:lnTo>
                <a:lnTo>
                  <a:pt x="420370" y="427990"/>
                </a:lnTo>
                <a:lnTo>
                  <a:pt x="361950" y="429260"/>
                </a:lnTo>
                <a:lnTo>
                  <a:pt x="302260" y="433070"/>
                </a:lnTo>
                <a:lnTo>
                  <a:pt x="241300" y="436880"/>
                </a:lnTo>
                <a:lnTo>
                  <a:pt x="184150" y="440690"/>
                </a:lnTo>
                <a:lnTo>
                  <a:pt x="132080" y="443230"/>
                </a:lnTo>
                <a:lnTo>
                  <a:pt x="85090" y="443230"/>
                </a:lnTo>
                <a:lnTo>
                  <a:pt x="64770" y="440690"/>
                </a:lnTo>
                <a:lnTo>
                  <a:pt x="44450" y="439420"/>
                </a:lnTo>
                <a:lnTo>
                  <a:pt x="30480" y="433070"/>
                </a:lnTo>
                <a:lnTo>
                  <a:pt x="17780" y="427990"/>
                </a:lnTo>
                <a:lnTo>
                  <a:pt x="17780" y="482600"/>
                </a:lnTo>
                <a:lnTo>
                  <a:pt x="17780" y="552450"/>
                </a:lnTo>
                <a:lnTo>
                  <a:pt x="17780" y="933450"/>
                </a:lnTo>
                <a:lnTo>
                  <a:pt x="20320" y="942340"/>
                </a:lnTo>
                <a:lnTo>
                  <a:pt x="22860" y="952500"/>
                </a:lnTo>
                <a:lnTo>
                  <a:pt x="27940" y="961390"/>
                </a:lnTo>
                <a:lnTo>
                  <a:pt x="36830" y="971550"/>
                </a:lnTo>
                <a:lnTo>
                  <a:pt x="44450" y="981710"/>
                </a:lnTo>
                <a:lnTo>
                  <a:pt x="82550" y="1000760"/>
                </a:lnTo>
                <a:lnTo>
                  <a:pt x="111760" y="1007110"/>
                </a:lnTo>
                <a:lnTo>
                  <a:pt x="125730" y="1004570"/>
                </a:lnTo>
                <a:lnTo>
                  <a:pt x="138430" y="1003300"/>
                </a:lnTo>
                <a:lnTo>
                  <a:pt x="154940" y="996950"/>
                </a:lnTo>
                <a:lnTo>
                  <a:pt x="167640" y="989330"/>
                </a:lnTo>
                <a:lnTo>
                  <a:pt x="180340" y="977900"/>
                </a:lnTo>
                <a:lnTo>
                  <a:pt x="191770" y="961390"/>
                </a:lnTo>
                <a:close/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5" name="object 2525"/>
          <p:cNvSpPr/>
          <p:nvPr/>
        </p:nvSpPr>
        <p:spPr>
          <a:xfrm>
            <a:off x="3308350" y="347090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6" name="object 2526"/>
          <p:cNvSpPr/>
          <p:nvPr/>
        </p:nvSpPr>
        <p:spPr>
          <a:xfrm>
            <a:off x="4423409" y="54356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7" name="object 2527"/>
          <p:cNvSpPr/>
          <p:nvPr/>
        </p:nvSpPr>
        <p:spPr>
          <a:xfrm>
            <a:off x="2927350" y="2773679"/>
            <a:ext cx="1874520" cy="1176020"/>
          </a:xfrm>
          <a:custGeom>
            <a:avLst/>
            <a:gdLst/>
            <a:ahLst/>
            <a:cxnLst/>
            <a:rect l="l" t="t" r="r" b="b"/>
            <a:pathLst>
              <a:path w="1874520" h="1176020">
                <a:moveTo>
                  <a:pt x="1450926" y="695960"/>
                </a:moveTo>
                <a:lnTo>
                  <a:pt x="981710" y="695960"/>
                </a:lnTo>
                <a:lnTo>
                  <a:pt x="1004570" y="702310"/>
                </a:lnTo>
                <a:lnTo>
                  <a:pt x="1024889" y="712470"/>
                </a:lnTo>
                <a:lnTo>
                  <a:pt x="1060450" y="737870"/>
                </a:lnTo>
                <a:lnTo>
                  <a:pt x="1085850" y="769620"/>
                </a:lnTo>
                <a:lnTo>
                  <a:pt x="1111250" y="833120"/>
                </a:lnTo>
                <a:lnTo>
                  <a:pt x="1112520" y="852170"/>
                </a:lnTo>
                <a:lnTo>
                  <a:pt x="1112520" y="872490"/>
                </a:lnTo>
                <a:lnTo>
                  <a:pt x="1108710" y="895350"/>
                </a:lnTo>
                <a:lnTo>
                  <a:pt x="1096010" y="933450"/>
                </a:lnTo>
                <a:lnTo>
                  <a:pt x="1082039" y="947420"/>
                </a:lnTo>
                <a:lnTo>
                  <a:pt x="1057910" y="977900"/>
                </a:lnTo>
                <a:lnTo>
                  <a:pt x="1035050" y="1004570"/>
                </a:lnTo>
                <a:lnTo>
                  <a:pt x="1027429" y="1016000"/>
                </a:lnTo>
                <a:lnTo>
                  <a:pt x="1018539" y="1026160"/>
                </a:lnTo>
                <a:lnTo>
                  <a:pt x="1013460" y="1037590"/>
                </a:lnTo>
                <a:lnTo>
                  <a:pt x="1005839" y="1060450"/>
                </a:lnTo>
                <a:lnTo>
                  <a:pt x="1005839" y="1080770"/>
                </a:lnTo>
                <a:lnTo>
                  <a:pt x="1007110" y="1088390"/>
                </a:lnTo>
                <a:lnTo>
                  <a:pt x="1013460" y="1099820"/>
                </a:lnTo>
                <a:lnTo>
                  <a:pt x="1021079" y="1107440"/>
                </a:lnTo>
                <a:lnTo>
                  <a:pt x="1028700" y="1118870"/>
                </a:lnTo>
                <a:lnTo>
                  <a:pt x="1074420" y="1146810"/>
                </a:lnTo>
                <a:lnTo>
                  <a:pt x="1121410" y="1159510"/>
                </a:lnTo>
                <a:lnTo>
                  <a:pt x="1178560" y="1172210"/>
                </a:lnTo>
                <a:lnTo>
                  <a:pt x="1242060" y="1176020"/>
                </a:lnTo>
                <a:lnTo>
                  <a:pt x="1304289" y="1176020"/>
                </a:lnTo>
                <a:lnTo>
                  <a:pt x="1337310" y="1172210"/>
                </a:lnTo>
                <a:lnTo>
                  <a:pt x="1367789" y="1169670"/>
                </a:lnTo>
                <a:lnTo>
                  <a:pt x="1397000" y="1159510"/>
                </a:lnTo>
                <a:lnTo>
                  <a:pt x="1424939" y="1153160"/>
                </a:lnTo>
                <a:lnTo>
                  <a:pt x="1449070" y="1140460"/>
                </a:lnTo>
                <a:lnTo>
                  <a:pt x="1469389" y="1127760"/>
                </a:lnTo>
                <a:lnTo>
                  <a:pt x="1475739" y="1118870"/>
                </a:lnTo>
                <a:lnTo>
                  <a:pt x="1479550" y="1106170"/>
                </a:lnTo>
                <a:lnTo>
                  <a:pt x="1483360" y="1094740"/>
                </a:lnTo>
                <a:lnTo>
                  <a:pt x="1485900" y="1080770"/>
                </a:lnTo>
                <a:lnTo>
                  <a:pt x="1485900" y="996950"/>
                </a:lnTo>
                <a:lnTo>
                  <a:pt x="1482089" y="965200"/>
                </a:lnTo>
                <a:lnTo>
                  <a:pt x="1477010" y="934720"/>
                </a:lnTo>
                <a:lnTo>
                  <a:pt x="1471929" y="901700"/>
                </a:lnTo>
                <a:lnTo>
                  <a:pt x="1459229" y="839470"/>
                </a:lnTo>
                <a:lnTo>
                  <a:pt x="1449070" y="778510"/>
                </a:lnTo>
                <a:lnTo>
                  <a:pt x="1447800" y="753110"/>
                </a:lnTo>
                <a:lnTo>
                  <a:pt x="1445260" y="727710"/>
                </a:lnTo>
                <a:lnTo>
                  <a:pt x="1447800" y="706120"/>
                </a:lnTo>
                <a:lnTo>
                  <a:pt x="1450926" y="695960"/>
                </a:lnTo>
                <a:close/>
              </a:path>
              <a:path w="1874520" h="1176020">
                <a:moveTo>
                  <a:pt x="1470977" y="654050"/>
                </a:moveTo>
                <a:lnTo>
                  <a:pt x="307339" y="654050"/>
                </a:lnTo>
                <a:lnTo>
                  <a:pt x="320039" y="657860"/>
                </a:lnTo>
                <a:lnTo>
                  <a:pt x="336550" y="661670"/>
                </a:lnTo>
                <a:lnTo>
                  <a:pt x="350520" y="668020"/>
                </a:lnTo>
                <a:lnTo>
                  <a:pt x="364489" y="676910"/>
                </a:lnTo>
                <a:lnTo>
                  <a:pt x="374650" y="683260"/>
                </a:lnTo>
                <a:lnTo>
                  <a:pt x="387350" y="693420"/>
                </a:lnTo>
                <a:lnTo>
                  <a:pt x="393700" y="704850"/>
                </a:lnTo>
                <a:lnTo>
                  <a:pt x="401320" y="717550"/>
                </a:lnTo>
                <a:lnTo>
                  <a:pt x="405129" y="727710"/>
                </a:lnTo>
                <a:lnTo>
                  <a:pt x="407670" y="740410"/>
                </a:lnTo>
                <a:lnTo>
                  <a:pt x="405129" y="772160"/>
                </a:lnTo>
                <a:lnTo>
                  <a:pt x="401320" y="814070"/>
                </a:lnTo>
                <a:lnTo>
                  <a:pt x="397510" y="864870"/>
                </a:lnTo>
                <a:lnTo>
                  <a:pt x="394970" y="915670"/>
                </a:lnTo>
                <a:lnTo>
                  <a:pt x="393700" y="972820"/>
                </a:lnTo>
                <a:lnTo>
                  <a:pt x="393700" y="1029970"/>
                </a:lnTo>
                <a:lnTo>
                  <a:pt x="397510" y="1080770"/>
                </a:lnTo>
                <a:lnTo>
                  <a:pt x="407670" y="1127760"/>
                </a:lnTo>
                <a:lnTo>
                  <a:pt x="454660" y="1140460"/>
                </a:lnTo>
                <a:lnTo>
                  <a:pt x="472439" y="1144270"/>
                </a:lnTo>
                <a:lnTo>
                  <a:pt x="521970" y="1144270"/>
                </a:lnTo>
                <a:lnTo>
                  <a:pt x="572770" y="1140460"/>
                </a:lnTo>
                <a:lnTo>
                  <a:pt x="631189" y="1137920"/>
                </a:lnTo>
                <a:lnTo>
                  <a:pt x="751839" y="1127760"/>
                </a:lnTo>
                <a:lnTo>
                  <a:pt x="824229" y="1127760"/>
                </a:lnTo>
                <a:lnTo>
                  <a:pt x="836929" y="1125220"/>
                </a:lnTo>
                <a:lnTo>
                  <a:pt x="848360" y="1118870"/>
                </a:lnTo>
                <a:lnTo>
                  <a:pt x="858520" y="1113790"/>
                </a:lnTo>
                <a:lnTo>
                  <a:pt x="866139" y="1106170"/>
                </a:lnTo>
                <a:lnTo>
                  <a:pt x="871220" y="1099820"/>
                </a:lnTo>
                <a:lnTo>
                  <a:pt x="875029" y="1088390"/>
                </a:lnTo>
                <a:lnTo>
                  <a:pt x="876300" y="1076960"/>
                </a:lnTo>
                <a:lnTo>
                  <a:pt x="876300" y="1066800"/>
                </a:lnTo>
                <a:lnTo>
                  <a:pt x="866139" y="1023620"/>
                </a:lnTo>
                <a:lnTo>
                  <a:pt x="845820" y="990600"/>
                </a:lnTo>
                <a:lnTo>
                  <a:pt x="819150" y="955040"/>
                </a:lnTo>
                <a:lnTo>
                  <a:pt x="811529" y="946150"/>
                </a:lnTo>
                <a:lnTo>
                  <a:pt x="805179" y="935990"/>
                </a:lnTo>
                <a:lnTo>
                  <a:pt x="795020" y="915670"/>
                </a:lnTo>
                <a:lnTo>
                  <a:pt x="788670" y="895350"/>
                </a:lnTo>
                <a:lnTo>
                  <a:pt x="787400" y="872490"/>
                </a:lnTo>
                <a:lnTo>
                  <a:pt x="787400" y="852170"/>
                </a:lnTo>
                <a:lnTo>
                  <a:pt x="798829" y="810260"/>
                </a:lnTo>
                <a:lnTo>
                  <a:pt x="820420" y="769620"/>
                </a:lnTo>
                <a:lnTo>
                  <a:pt x="852170" y="736600"/>
                </a:lnTo>
                <a:lnTo>
                  <a:pt x="890270" y="711200"/>
                </a:lnTo>
                <a:lnTo>
                  <a:pt x="934720" y="695960"/>
                </a:lnTo>
                <a:lnTo>
                  <a:pt x="1450926" y="695960"/>
                </a:lnTo>
                <a:lnTo>
                  <a:pt x="1452879" y="689610"/>
                </a:lnTo>
                <a:lnTo>
                  <a:pt x="1459229" y="670560"/>
                </a:lnTo>
                <a:lnTo>
                  <a:pt x="1468120" y="657860"/>
                </a:lnTo>
                <a:lnTo>
                  <a:pt x="1470977" y="654050"/>
                </a:lnTo>
                <a:close/>
              </a:path>
              <a:path w="1874520" h="1176020">
                <a:moveTo>
                  <a:pt x="167639" y="401320"/>
                </a:moveTo>
                <a:lnTo>
                  <a:pt x="144780" y="401320"/>
                </a:lnTo>
                <a:lnTo>
                  <a:pt x="124460" y="403860"/>
                </a:lnTo>
                <a:lnTo>
                  <a:pt x="83819" y="416560"/>
                </a:lnTo>
                <a:lnTo>
                  <a:pt x="45719" y="444500"/>
                </a:lnTo>
                <a:lnTo>
                  <a:pt x="17780" y="482600"/>
                </a:lnTo>
                <a:lnTo>
                  <a:pt x="13969" y="495300"/>
                </a:lnTo>
                <a:lnTo>
                  <a:pt x="7619" y="505460"/>
                </a:lnTo>
                <a:lnTo>
                  <a:pt x="3810" y="520700"/>
                </a:lnTo>
                <a:lnTo>
                  <a:pt x="2539" y="533400"/>
                </a:lnTo>
                <a:lnTo>
                  <a:pt x="0" y="549910"/>
                </a:lnTo>
                <a:lnTo>
                  <a:pt x="0" y="577850"/>
                </a:lnTo>
                <a:lnTo>
                  <a:pt x="2539" y="594360"/>
                </a:lnTo>
                <a:lnTo>
                  <a:pt x="3810" y="603250"/>
                </a:lnTo>
                <a:lnTo>
                  <a:pt x="11430" y="628650"/>
                </a:lnTo>
                <a:lnTo>
                  <a:pt x="17780" y="638810"/>
                </a:lnTo>
                <a:lnTo>
                  <a:pt x="22860" y="647700"/>
                </a:lnTo>
                <a:lnTo>
                  <a:pt x="30480" y="657860"/>
                </a:lnTo>
                <a:lnTo>
                  <a:pt x="44450" y="670560"/>
                </a:lnTo>
                <a:lnTo>
                  <a:pt x="60960" y="685800"/>
                </a:lnTo>
                <a:lnTo>
                  <a:pt x="78739" y="695960"/>
                </a:lnTo>
                <a:lnTo>
                  <a:pt x="97789" y="702310"/>
                </a:lnTo>
                <a:lnTo>
                  <a:pt x="118110" y="708660"/>
                </a:lnTo>
                <a:lnTo>
                  <a:pt x="137160" y="712470"/>
                </a:lnTo>
                <a:lnTo>
                  <a:pt x="158750" y="712470"/>
                </a:lnTo>
                <a:lnTo>
                  <a:pt x="176530" y="711200"/>
                </a:lnTo>
                <a:lnTo>
                  <a:pt x="193039" y="706120"/>
                </a:lnTo>
                <a:lnTo>
                  <a:pt x="208280" y="702310"/>
                </a:lnTo>
                <a:lnTo>
                  <a:pt x="222250" y="692150"/>
                </a:lnTo>
                <a:lnTo>
                  <a:pt x="240030" y="670560"/>
                </a:lnTo>
                <a:lnTo>
                  <a:pt x="251460" y="664210"/>
                </a:lnTo>
                <a:lnTo>
                  <a:pt x="264160" y="657860"/>
                </a:lnTo>
                <a:lnTo>
                  <a:pt x="276860" y="654050"/>
                </a:lnTo>
                <a:lnTo>
                  <a:pt x="1470977" y="654050"/>
                </a:lnTo>
                <a:lnTo>
                  <a:pt x="1479550" y="642620"/>
                </a:lnTo>
                <a:lnTo>
                  <a:pt x="1489710" y="632460"/>
                </a:lnTo>
                <a:lnTo>
                  <a:pt x="1503679" y="619760"/>
                </a:lnTo>
                <a:lnTo>
                  <a:pt x="1516379" y="609600"/>
                </a:lnTo>
                <a:lnTo>
                  <a:pt x="1532889" y="603250"/>
                </a:lnTo>
                <a:lnTo>
                  <a:pt x="1546860" y="596900"/>
                </a:lnTo>
                <a:lnTo>
                  <a:pt x="1562100" y="590550"/>
                </a:lnTo>
                <a:lnTo>
                  <a:pt x="1863969" y="590550"/>
                </a:lnTo>
                <a:lnTo>
                  <a:pt x="1869439" y="581660"/>
                </a:lnTo>
                <a:lnTo>
                  <a:pt x="1873250" y="562610"/>
                </a:lnTo>
                <a:lnTo>
                  <a:pt x="1874520" y="546100"/>
                </a:lnTo>
                <a:lnTo>
                  <a:pt x="1873250" y="520700"/>
                </a:lnTo>
                <a:lnTo>
                  <a:pt x="1869439" y="495300"/>
                </a:lnTo>
                <a:lnTo>
                  <a:pt x="1860475" y="476250"/>
                </a:lnTo>
                <a:lnTo>
                  <a:pt x="340360" y="476250"/>
                </a:lnTo>
                <a:lnTo>
                  <a:pt x="326389" y="473710"/>
                </a:lnTo>
                <a:lnTo>
                  <a:pt x="314960" y="469900"/>
                </a:lnTo>
                <a:lnTo>
                  <a:pt x="302260" y="469900"/>
                </a:lnTo>
                <a:lnTo>
                  <a:pt x="290830" y="464820"/>
                </a:lnTo>
                <a:lnTo>
                  <a:pt x="279400" y="458470"/>
                </a:lnTo>
                <a:lnTo>
                  <a:pt x="269239" y="450850"/>
                </a:lnTo>
                <a:lnTo>
                  <a:pt x="259080" y="444500"/>
                </a:lnTo>
                <a:lnTo>
                  <a:pt x="223519" y="414020"/>
                </a:lnTo>
                <a:lnTo>
                  <a:pt x="185419" y="403860"/>
                </a:lnTo>
                <a:lnTo>
                  <a:pt x="167639" y="401320"/>
                </a:lnTo>
                <a:close/>
              </a:path>
              <a:path w="1874520" h="1176020">
                <a:moveTo>
                  <a:pt x="1863969" y="590550"/>
                </a:moveTo>
                <a:lnTo>
                  <a:pt x="1591310" y="590550"/>
                </a:lnTo>
                <a:lnTo>
                  <a:pt x="1606550" y="594360"/>
                </a:lnTo>
                <a:lnTo>
                  <a:pt x="1620520" y="596900"/>
                </a:lnTo>
                <a:lnTo>
                  <a:pt x="1633220" y="603250"/>
                </a:lnTo>
                <a:lnTo>
                  <a:pt x="1645920" y="613410"/>
                </a:lnTo>
                <a:lnTo>
                  <a:pt x="1668779" y="641350"/>
                </a:lnTo>
                <a:lnTo>
                  <a:pt x="1684020" y="651510"/>
                </a:lnTo>
                <a:lnTo>
                  <a:pt x="1697989" y="657860"/>
                </a:lnTo>
                <a:lnTo>
                  <a:pt x="1717039" y="664210"/>
                </a:lnTo>
                <a:lnTo>
                  <a:pt x="1752600" y="664210"/>
                </a:lnTo>
                <a:lnTo>
                  <a:pt x="1771650" y="660400"/>
                </a:lnTo>
                <a:lnTo>
                  <a:pt x="1788160" y="654050"/>
                </a:lnTo>
                <a:lnTo>
                  <a:pt x="1805939" y="647700"/>
                </a:lnTo>
                <a:lnTo>
                  <a:pt x="1822450" y="638810"/>
                </a:lnTo>
                <a:lnTo>
                  <a:pt x="1850389" y="613410"/>
                </a:lnTo>
                <a:lnTo>
                  <a:pt x="1859279" y="598170"/>
                </a:lnTo>
                <a:lnTo>
                  <a:pt x="1863969" y="590550"/>
                </a:lnTo>
                <a:close/>
              </a:path>
              <a:path w="1874520" h="1176020">
                <a:moveTo>
                  <a:pt x="731520" y="22860"/>
                </a:moveTo>
                <a:lnTo>
                  <a:pt x="589279" y="22860"/>
                </a:lnTo>
                <a:lnTo>
                  <a:pt x="534670" y="26670"/>
                </a:lnTo>
                <a:lnTo>
                  <a:pt x="440689" y="38100"/>
                </a:lnTo>
                <a:lnTo>
                  <a:pt x="407670" y="44450"/>
                </a:lnTo>
                <a:lnTo>
                  <a:pt x="417829" y="82550"/>
                </a:lnTo>
                <a:lnTo>
                  <a:pt x="433070" y="133350"/>
                </a:lnTo>
                <a:lnTo>
                  <a:pt x="445770" y="190500"/>
                </a:lnTo>
                <a:lnTo>
                  <a:pt x="457200" y="251460"/>
                </a:lnTo>
                <a:lnTo>
                  <a:pt x="464820" y="311150"/>
                </a:lnTo>
                <a:lnTo>
                  <a:pt x="467239" y="336550"/>
                </a:lnTo>
                <a:lnTo>
                  <a:pt x="467360" y="363220"/>
                </a:lnTo>
                <a:lnTo>
                  <a:pt x="462279" y="387350"/>
                </a:lnTo>
                <a:lnTo>
                  <a:pt x="458470" y="406400"/>
                </a:lnTo>
                <a:lnTo>
                  <a:pt x="455929" y="416560"/>
                </a:lnTo>
                <a:lnTo>
                  <a:pt x="452120" y="425450"/>
                </a:lnTo>
                <a:lnTo>
                  <a:pt x="448310" y="431800"/>
                </a:lnTo>
                <a:lnTo>
                  <a:pt x="441960" y="435610"/>
                </a:lnTo>
                <a:lnTo>
                  <a:pt x="431800" y="444500"/>
                </a:lnTo>
                <a:lnTo>
                  <a:pt x="417829" y="454660"/>
                </a:lnTo>
                <a:lnTo>
                  <a:pt x="407670" y="461010"/>
                </a:lnTo>
                <a:lnTo>
                  <a:pt x="393700" y="467360"/>
                </a:lnTo>
                <a:lnTo>
                  <a:pt x="381000" y="469900"/>
                </a:lnTo>
                <a:lnTo>
                  <a:pt x="353060" y="476250"/>
                </a:lnTo>
                <a:lnTo>
                  <a:pt x="951229" y="476250"/>
                </a:lnTo>
                <a:lnTo>
                  <a:pt x="938529" y="469900"/>
                </a:lnTo>
                <a:lnTo>
                  <a:pt x="927100" y="467360"/>
                </a:lnTo>
                <a:lnTo>
                  <a:pt x="916939" y="463550"/>
                </a:lnTo>
                <a:lnTo>
                  <a:pt x="880110" y="435610"/>
                </a:lnTo>
                <a:lnTo>
                  <a:pt x="855979" y="400050"/>
                </a:lnTo>
                <a:lnTo>
                  <a:pt x="842010" y="356870"/>
                </a:lnTo>
                <a:lnTo>
                  <a:pt x="836929" y="336550"/>
                </a:lnTo>
                <a:lnTo>
                  <a:pt x="835660" y="311150"/>
                </a:lnTo>
                <a:lnTo>
                  <a:pt x="836929" y="289560"/>
                </a:lnTo>
                <a:lnTo>
                  <a:pt x="849629" y="248920"/>
                </a:lnTo>
                <a:lnTo>
                  <a:pt x="859789" y="232410"/>
                </a:lnTo>
                <a:lnTo>
                  <a:pt x="871220" y="215900"/>
                </a:lnTo>
                <a:lnTo>
                  <a:pt x="892810" y="194310"/>
                </a:lnTo>
                <a:lnTo>
                  <a:pt x="899160" y="181610"/>
                </a:lnTo>
                <a:lnTo>
                  <a:pt x="909320" y="152400"/>
                </a:lnTo>
                <a:lnTo>
                  <a:pt x="910589" y="139700"/>
                </a:lnTo>
                <a:lnTo>
                  <a:pt x="909320" y="127000"/>
                </a:lnTo>
                <a:lnTo>
                  <a:pt x="890270" y="86360"/>
                </a:lnTo>
                <a:lnTo>
                  <a:pt x="843279" y="52070"/>
                </a:lnTo>
                <a:lnTo>
                  <a:pt x="820420" y="44450"/>
                </a:lnTo>
                <a:lnTo>
                  <a:pt x="795020" y="35560"/>
                </a:lnTo>
                <a:lnTo>
                  <a:pt x="764539" y="26670"/>
                </a:lnTo>
                <a:lnTo>
                  <a:pt x="731520" y="22860"/>
                </a:lnTo>
                <a:close/>
              </a:path>
              <a:path w="1874520" h="1176020">
                <a:moveTo>
                  <a:pt x="1153160" y="0"/>
                </a:moveTo>
                <a:lnTo>
                  <a:pt x="1123950" y="0"/>
                </a:lnTo>
                <a:lnTo>
                  <a:pt x="1112520" y="6350"/>
                </a:lnTo>
                <a:lnTo>
                  <a:pt x="1082039" y="35560"/>
                </a:lnTo>
                <a:lnTo>
                  <a:pt x="1065529" y="82550"/>
                </a:lnTo>
                <a:lnTo>
                  <a:pt x="1061720" y="99060"/>
                </a:lnTo>
                <a:lnTo>
                  <a:pt x="1060450" y="118110"/>
                </a:lnTo>
                <a:lnTo>
                  <a:pt x="1061720" y="137160"/>
                </a:lnTo>
                <a:lnTo>
                  <a:pt x="1065529" y="156210"/>
                </a:lnTo>
                <a:lnTo>
                  <a:pt x="1071879" y="175260"/>
                </a:lnTo>
                <a:lnTo>
                  <a:pt x="1078229" y="190500"/>
                </a:lnTo>
                <a:lnTo>
                  <a:pt x="1088389" y="209550"/>
                </a:lnTo>
                <a:lnTo>
                  <a:pt x="1102360" y="223520"/>
                </a:lnTo>
                <a:lnTo>
                  <a:pt x="1118870" y="241300"/>
                </a:lnTo>
                <a:lnTo>
                  <a:pt x="1129029" y="261620"/>
                </a:lnTo>
                <a:lnTo>
                  <a:pt x="1139189" y="283210"/>
                </a:lnTo>
                <a:lnTo>
                  <a:pt x="1144270" y="302260"/>
                </a:lnTo>
                <a:lnTo>
                  <a:pt x="1148079" y="323850"/>
                </a:lnTo>
                <a:lnTo>
                  <a:pt x="1145539" y="344170"/>
                </a:lnTo>
                <a:lnTo>
                  <a:pt x="1144270" y="363220"/>
                </a:lnTo>
                <a:lnTo>
                  <a:pt x="1129029" y="401320"/>
                </a:lnTo>
                <a:lnTo>
                  <a:pt x="1084579" y="448310"/>
                </a:lnTo>
                <a:lnTo>
                  <a:pt x="1043939" y="469900"/>
                </a:lnTo>
                <a:lnTo>
                  <a:pt x="1017270" y="476250"/>
                </a:lnTo>
                <a:lnTo>
                  <a:pt x="1860475" y="476250"/>
                </a:lnTo>
                <a:lnTo>
                  <a:pt x="1850389" y="454660"/>
                </a:lnTo>
                <a:lnTo>
                  <a:pt x="1847595" y="450850"/>
                </a:lnTo>
                <a:lnTo>
                  <a:pt x="1549400" y="450850"/>
                </a:lnTo>
                <a:lnTo>
                  <a:pt x="1532889" y="444500"/>
                </a:lnTo>
                <a:lnTo>
                  <a:pt x="1515110" y="441960"/>
                </a:lnTo>
                <a:lnTo>
                  <a:pt x="1498600" y="435610"/>
                </a:lnTo>
                <a:lnTo>
                  <a:pt x="1483360" y="431800"/>
                </a:lnTo>
                <a:lnTo>
                  <a:pt x="1469389" y="420370"/>
                </a:lnTo>
                <a:lnTo>
                  <a:pt x="1459229" y="410210"/>
                </a:lnTo>
                <a:lnTo>
                  <a:pt x="1449070" y="401320"/>
                </a:lnTo>
                <a:lnTo>
                  <a:pt x="1443989" y="387350"/>
                </a:lnTo>
                <a:lnTo>
                  <a:pt x="1440179" y="374650"/>
                </a:lnTo>
                <a:lnTo>
                  <a:pt x="1438910" y="350520"/>
                </a:lnTo>
                <a:lnTo>
                  <a:pt x="1438910" y="311150"/>
                </a:lnTo>
                <a:lnTo>
                  <a:pt x="1441450" y="264160"/>
                </a:lnTo>
                <a:lnTo>
                  <a:pt x="1445260" y="210820"/>
                </a:lnTo>
                <a:lnTo>
                  <a:pt x="1451610" y="158750"/>
                </a:lnTo>
                <a:lnTo>
                  <a:pt x="1456689" y="105410"/>
                </a:lnTo>
                <a:lnTo>
                  <a:pt x="1464310" y="63500"/>
                </a:lnTo>
                <a:lnTo>
                  <a:pt x="1469389" y="26670"/>
                </a:lnTo>
                <a:lnTo>
                  <a:pt x="1465579" y="26670"/>
                </a:lnTo>
                <a:lnTo>
                  <a:pt x="1408429" y="25400"/>
                </a:lnTo>
                <a:lnTo>
                  <a:pt x="1353820" y="22860"/>
                </a:lnTo>
                <a:lnTo>
                  <a:pt x="1304289" y="19050"/>
                </a:lnTo>
                <a:lnTo>
                  <a:pt x="1257300" y="13970"/>
                </a:lnTo>
                <a:lnTo>
                  <a:pt x="1215389" y="7620"/>
                </a:lnTo>
                <a:lnTo>
                  <a:pt x="1179829" y="3810"/>
                </a:lnTo>
                <a:lnTo>
                  <a:pt x="1153160" y="0"/>
                </a:lnTo>
                <a:close/>
              </a:path>
              <a:path w="1874520" h="1176020">
                <a:moveTo>
                  <a:pt x="1734820" y="387350"/>
                </a:moveTo>
                <a:lnTo>
                  <a:pt x="1684020" y="397510"/>
                </a:lnTo>
                <a:lnTo>
                  <a:pt x="1645920" y="425450"/>
                </a:lnTo>
                <a:lnTo>
                  <a:pt x="1630679" y="433070"/>
                </a:lnTo>
                <a:lnTo>
                  <a:pt x="1616710" y="441960"/>
                </a:lnTo>
                <a:lnTo>
                  <a:pt x="1600200" y="444500"/>
                </a:lnTo>
                <a:lnTo>
                  <a:pt x="1582420" y="448310"/>
                </a:lnTo>
                <a:lnTo>
                  <a:pt x="1565910" y="450850"/>
                </a:lnTo>
                <a:lnTo>
                  <a:pt x="1847595" y="450850"/>
                </a:lnTo>
                <a:lnTo>
                  <a:pt x="1805939" y="410210"/>
                </a:lnTo>
                <a:lnTo>
                  <a:pt x="1752600" y="388620"/>
                </a:lnTo>
                <a:lnTo>
                  <a:pt x="1734820" y="387350"/>
                </a:lnTo>
                <a:close/>
              </a:path>
            </a:pathLst>
          </a:custGeom>
          <a:solidFill>
            <a:srgbClr val="CC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8" name="object 2528"/>
          <p:cNvSpPr/>
          <p:nvPr/>
        </p:nvSpPr>
        <p:spPr>
          <a:xfrm>
            <a:off x="2927350" y="2772410"/>
            <a:ext cx="1874520" cy="1177290"/>
          </a:xfrm>
          <a:custGeom>
            <a:avLst/>
            <a:gdLst/>
            <a:ahLst/>
            <a:cxnLst/>
            <a:rect l="l" t="t" r="r" b="b"/>
            <a:pathLst>
              <a:path w="1874520" h="1177289">
                <a:moveTo>
                  <a:pt x="808989" y="1129029"/>
                </a:moveTo>
                <a:lnTo>
                  <a:pt x="824229" y="1129029"/>
                </a:lnTo>
                <a:lnTo>
                  <a:pt x="836929" y="1125220"/>
                </a:lnTo>
                <a:lnTo>
                  <a:pt x="871220" y="1099820"/>
                </a:lnTo>
                <a:lnTo>
                  <a:pt x="876300" y="1078229"/>
                </a:lnTo>
                <a:lnTo>
                  <a:pt x="876300" y="1066800"/>
                </a:lnTo>
                <a:lnTo>
                  <a:pt x="875029" y="1052829"/>
                </a:lnTo>
                <a:lnTo>
                  <a:pt x="871220" y="1036319"/>
                </a:lnTo>
                <a:lnTo>
                  <a:pt x="866139" y="1023619"/>
                </a:lnTo>
                <a:lnTo>
                  <a:pt x="855979" y="1008379"/>
                </a:lnTo>
                <a:lnTo>
                  <a:pt x="845820" y="990600"/>
                </a:lnTo>
                <a:lnTo>
                  <a:pt x="833120" y="972819"/>
                </a:lnTo>
                <a:lnTo>
                  <a:pt x="819150" y="956309"/>
                </a:lnTo>
                <a:lnTo>
                  <a:pt x="811529" y="946150"/>
                </a:lnTo>
                <a:lnTo>
                  <a:pt x="788670" y="895350"/>
                </a:lnTo>
                <a:lnTo>
                  <a:pt x="787400" y="873759"/>
                </a:lnTo>
                <a:lnTo>
                  <a:pt x="787400" y="853439"/>
                </a:lnTo>
                <a:lnTo>
                  <a:pt x="798829" y="810260"/>
                </a:lnTo>
                <a:lnTo>
                  <a:pt x="820420" y="770889"/>
                </a:lnTo>
                <a:lnTo>
                  <a:pt x="852170" y="736600"/>
                </a:lnTo>
                <a:lnTo>
                  <a:pt x="890270" y="712469"/>
                </a:lnTo>
                <a:lnTo>
                  <a:pt x="934720" y="697229"/>
                </a:lnTo>
                <a:lnTo>
                  <a:pt x="957579" y="697229"/>
                </a:lnTo>
                <a:lnTo>
                  <a:pt x="981710" y="697229"/>
                </a:lnTo>
                <a:lnTo>
                  <a:pt x="1024889" y="713739"/>
                </a:lnTo>
                <a:lnTo>
                  <a:pt x="1060450" y="739139"/>
                </a:lnTo>
                <a:lnTo>
                  <a:pt x="1085850" y="770889"/>
                </a:lnTo>
                <a:lnTo>
                  <a:pt x="1104900" y="812800"/>
                </a:lnTo>
                <a:lnTo>
                  <a:pt x="1111250" y="834389"/>
                </a:lnTo>
                <a:lnTo>
                  <a:pt x="1112520" y="853439"/>
                </a:lnTo>
                <a:lnTo>
                  <a:pt x="1112520" y="873759"/>
                </a:lnTo>
                <a:lnTo>
                  <a:pt x="1108710" y="895350"/>
                </a:lnTo>
                <a:lnTo>
                  <a:pt x="1102360" y="914400"/>
                </a:lnTo>
                <a:lnTo>
                  <a:pt x="1096010" y="933450"/>
                </a:lnTo>
                <a:lnTo>
                  <a:pt x="1082039" y="948689"/>
                </a:lnTo>
                <a:lnTo>
                  <a:pt x="1057910" y="977900"/>
                </a:lnTo>
                <a:lnTo>
                  <a:pt x="1035050" y="1004569"/>
                </a:lnTo>
                <a:lnTo>
                  <a:pt x="1027429" y="1016000"/>
                </a:lnTo>
                <a:lnTo>
                  <a:pt x="1018539" y="1027429"/>
                </a:lnTo>
                <a:lnTo>
                  <a:pt x="1013460" y="1038859"/>
                </a:lnTo>
                <a:lnTo>
                  <a:pt x="1009650" y="1049020"/>
                </a:lnTo>
                <a:lnTo>
                  <a:pt x="1005839" y="1060450"/>
                </a:lnTo>
                <a:lnTo>
                  <a:pt x="1005839" y="1070609"/>
                </a:lnTo>
                <a:lnTo>
                  <a:pt x="1005839" y="1080770"/>
                </a:lnTo>
                <a:lnTo>
                  <a:pt x="1007110" y="1089659"/>
                </a:lnTo>
                <a:lnTo>
                  <a:pt x="1013460" y="1099820"/>
                </a:lnTo>
                <a:lnTo>
                  <a:pt x="1021079" y="1108709"/>
                </a:lnTo>
                <a:lnTo>
                  <a:pt x="1028700" y="1118870"/>
                </a:lnTo>
                <a:lnTo>
                  <a:pt x="1074420" y="1148079"/>
                </a:lnTo>
                <a:lnTo>
                  <a:pt x="1121410" y="1160779"/>
                </a:lnTo>
                <a:lnTo>
                  <a:pt x="1178560" y="1173479"/>
                </a:lnTo>
                <a:lnTo>
                  <a:pt x="1210310" y="1174750"/>
                </a:lnTo>
                <a:lnTo>
                  <a:pt x="1242060" y="1177289"/>
                </a:lnTo>
                <a:lnTo>
                  <a:pt x="1273810" y="1177289"/>
                </a:lnTo>
                <a:lnTo>
                  <a:pt x="1304289" y="1177289"/>
                </a:lnTo>
                <a:lnTo>
                  <a:pt x="1337310" y="1173479"/>
                </a:lnTo>
                <a:lnTo>
                  <a:pt x="1367789" y="1169670"/>
                </a:lnTo>
                <a:lnTo>
                  <a:pt x="1397000" y="1160779"/>
                </a:lnTo>
                <a:lnTo>
                  <a:pt x="1424939" y="1154429"/>
                </a:lnTo>
                <a:lnTo>
                  <a:pt x="1449070" y="1141729"/>
                </a:lnTo>
                <a:lnTo>
                  <a:pt x="1469389" y="1129029"/>
                </a:lnTo>
                <a:lnTo>
                  <a:pt x="1475739" y="1118870"/>
                </a:lnTo>
                <a:lnTo>
                  <a:pt x="1479550" y="1106170"/>
                </a:lnTo>
                <a:lnTo>
                  <a:pt x="1483360" y="1096009"/>
                </a:lnTo>
                <a:lnTo>
                  <a:pt x="1485900" y="1082039"/>
                </a:lnTo>
                <a:lnTo>
                  <a:pt x="1485900" y="1055370"/>
                </a:lnTo>
                <a:lnTo>
                  <a:pt x="1485900" y="1027429"/>
                </a:lnTo>
                <a:lnTo>
                  <a:pt x="1485900" y="996950"/>
                </a:lnTo>
                <a:lnTo>
                  <a:pt x="1482089" y="965200"/>
                </a:lnTo>
                <a:lnTo>
                  <a:pt x="1477010" y="934719"/>
                </a:lnTo>
                <a:lnTo>
                  <a:pt x="1471929" y="901700"/>
                </a:lnTo>
                <a:lnTo>
                  <a:pt x="1459229" y="840739"/>
                </a:lnTo>
                <a:lnTo>
                  <a:pt x="1449070" y="779779"/>
                </a:lnTo>
                <a:lnTo>
                  <a:pt x="1447800" y="754379"/>
                </a:lnTo>
                <a:lnTo>
                  <a:pt x="1445260" y="728979"/>
                </a:lnTo>
                <a:lnTo>
                  <a:pt x="1452879" y="690879"/>
                </a:lnTo>
                <a:lnTo>
                  <a:pt x="1479550" y="643889"/>
                </a:lnTo>
                <a:lnTo>
                  <a:pt x="1516379" y="610869"/>
                </a:lnTo>
                <a:lnTo>
                  <a:pt x="1546860" y="598169"/>
                </a:lnTo>
                <a:lnTo>
                  <a:pt x="1562100" y="591819"/>
                </a:lnTo>
                <a:lnTo>
                  <a:pt x="1577339" y="590550"/>
                </a:lnTo>
                <a:lnTo>
                  <a:pt x="1591310" y="590550"/>
                </a:lnTo>
                <a:lnTo>
                  <a:pt x="1633220" y="604519"/>
                </a:lnTo>
                <a:lnTo>
                  <a:pt x="1657350" y="628650"/>
                </a:lnTo>
                <a:lnTo>
                  <a:pt x="1668779" y="642619"/>
                </a:lnTo>
                <a:lnTo>
                  <a:pt x="1684020" y="651510"/>
                </a:lnTo>
                <a:lnTo>
                  <a:pt x="1697989" y="659129"/>
                </a:lnTo>
                <a:lnTo>
                  <a:pt x="1717039" y="665479"/>
                </a:lnTo>
                <a:lnTo>
                  <a:pt x="1734820" y="665479"/>
                </a:lnTo>
                <a:lnTo>
                  <a:pt x="1752600" y="665479"/>
                </a:lnTo>
                <a:lnTo>
                  <a:pt x="1805939" y="647700"/>
                </a:lnTo>
                <a:lnTo>
                  <a:pt x="1850389" y="613410"/>
                </a:lnTo>
                <a:lnTo>
                  <a:pt x="1873250" y="563879"/>
                </a:lnTo>
                <a:lnTo>
                  <a:pt x="1874520" y="547369"/>
                </a:lnTo>
                <a:lnTo>
                  <a:pt x="1873250" y="520700"/>
                </a:lnTo>
                <a:lnTo>
                  <a:pt x="1869439" y="495300"/>
                </a:lnTo>
                <a:lnTo>
                  <a:pt x="1859279" y="473710"/>
                </a:lnTo>
                <a:lnTo>
                  <a:pt x="1850389" y="454660"/>
                </a:lnTo>
                <a:lnTo>
                  <a:pt x="1822450" y="422910"/>
                </a:lnTo>
                <a:lnTo>
                  <a:pt x="1788160" y="402589"/>
                </a:lnTo>
                <a:lnTo>
                  <a:pt x="1734820" y="388619"/>
                </a:lnTo>
                <a:lnTo>
                  <a:pt x="1717039" y="389889"/>
                </a:lnTo>
                <a:lnTo>
                  <a:pt x="1697989" y="392429"/>
                </a:lnTo>
                <a:lnTo>
                  <a:pt x="1684020" y="397510"/>
                </a:lnTo>
                <a:lnTo>
                  <a:pt x="1668779" y="406400"/>
                </a:lnTo>
                <a:lnTo>
                  <a:pt x="1657350" y="416560"/>
                </a:lnTo>
                <a:lnTo>
                  <a:pt x="1645920" y="426719"/>
                </a:lnTo>
                <a:lnTo>
                  <a:pt x="1630679" y="434339"/>
                </a:lnTo>
                <a:lnTo>
                  <a:pt x="1616710" y="441960"/>
                </a:lnTo>
                <a:lnTo>
                  <a:pt x="1600200" y="445769"/>
                </a:lnTo>
                <a:lnTo>
                  <a:pt x="1582420" y="448310"/>
                </a:lnTo>
                <a:lnTo>
                  <a:pt x="1565910" y="450850"/>
                </a:lnTo>
                <a:lnTo>
                  <a:pt x="1549400" y="450850"/>
                </a:lnTo>
                <a:lnTo>
                  <a:pt x="1532889" y="445769"/>
                </a:lnTo>
                <a:lnTo>
                  <a:pt x="1515110" y="441960"/>
                </a:lnTo>
                <a:lnTo>
                  <a:pt x="1498600" y="436879"/>
                </a:lnTo>
                <a:lnTo>
                  <a:pt x="1483360" y="431800"/>
                </a:lnTo>
                <a:lnTo>
                  <a:pt x="1469389" y="421639"/>
                </a:lnTo>
                <a:lnTo>
                  <a:pt x="1459229" y="411479"/>
                </a:lnTo>
                <a:lnTo>
                  <a:pt x="1449070" y="402589"/>
                </a:lnTo>
                <a:lnTo>
                  <a:pt x="1443989" y="388619"/>
                </a:lnTo>
                <a:lnTo>
                  <a:pt x="1440179" y="374650"/>
                </a:lnTo>
                <a:lnTo>
                  <a:pt x="1438910" y="351789"/>
                </a:lnTo>
                <a:lnTo>
                  <a:pt x="1438910" y="312419"/>
                </a:lnTo>
                <a:lnTo>
                  <a:pt x="1441450" y="265429"/>
                </a:lnTo>
                <a:lnTo>
                  <a:pt x="1445260" y="212089"/>
                </a:lnTo>
                <a:lnTo>
                  <a:pt x="1451610" y="160019"/>
                </a:lnTo>
                <a:lnTo>
                  <a:pt x="1456689" y="106679"/>
                </a:lnTo>
                <a:lnTo>
                  <a:pt x="1464310" y="63500"/>
                </a:lnTo>
                <a:lnTo>
                  <a:pt x="1469389" y="27939"/>
                </a:lnTo>
                <a:lnTo>
                  <a:pt x="1468120" y="27939"/>
                </a:lnTo>
                <a:lnTo>
                  <a:pt x="1465579" y="27939"/>
                </a:lnTo>
                <a:lnTo>
                  <a:pt x="1408429" y="25400"/>
                </a:lnTo>
                <a:lnTo>
                  <a:pt x="1353820" y="22860"/>
                </a:lnTo>
                <a:lnTo>
                  <a:pt x="1304289" y="19050"/>
                </a:lnTo>
                <a:lnTo>
                  <a:pt x="1257300" y="15239"/>
                </a:lnTo>
                <a:lnTo>
                  <a:pt x="1215389" y="8889"/>
                </a:lnTo>
                <a:lnTo>
                  <a:pt x="1179829" y="5079"/>
                </a:lnTo>
                <a:lnTo>
                  <a:pt x="1153160" y="0"/>
                </a:lnTo>
                <a:lnTo>
                  <a:pt x="1135379" y="0"/>
                </a:lnTo>
                <a:lnTo>
                  <a:pt x="1123950" y="0"/>
                </a:lnTo>
                <a:lnTo>
                  <a:pt x="1092200" y="24129"/>
                </a:lnTo>
                <a:lnTo>
                  <a:pt x="1069339" y="64769"/>
                </a:lnTo>
                <a:lnTo>
                  <a:pt x="1065529" y="82550"/>
                </a:lnTo>
                <a:lnTo>
                  <a:pt x="1061720" y="99060"/>
                </a:lnTo>
                <a:lnTo>
                  <a:pt x="1060450" y="119379"/>
                </a:lnTo>
                <a:lnTo>
                  <a:pt x="1061720" y="137160"/>
                </a:lnTo>
                <a:lnTo>
                  <a:pt x="1065529" y="156210"/>
                </a:lnTo>
                <a:lnTo>
                  <a:pt x="1071879" y="175260"/>
                </a:lnTo>
                <a:lnTo>
                  <a:pt x="1078229" y="191769"/>
                </a:lnTo>
                <a:lnTo>
                  <a:pt x="1088389" y="210819"/>
                </a:lnTo>
                <a:lnTo>
                  <a:pt x="1102360" y="224789"/>
                </a:lnTo>
                <a:lnTo>
                  <a:pt x="1118870" y="242569"/>
                </a:lnTo>
                <a:lnTo>
                  <a:pt x="1129029" y="262889"/>
                </a:lnTo>
                <a:lnTo>
                  <a:pt x="1139189" y="284479"/>
                </a:lnTo>
                <a:lnTo>
                  <a:pt x="1144270" y="303529"/>
                </a:lnTo>
                <a:lnTo>
                  <a:pt x="1148079" y="323850"/>
                </a:lnTo>
                <a:lnTo>
                  <a:pt x="1145539" y="345439"/>
                </a:lnTo>
                <a:lnTo>
                  <a:pt x="1144270" y="364489"/>
                </a:lnTo>
                <a:lnTo>
                  <a:pt x="1136650" y="383539"/>
                </a:lnTo>
                <a:lnTo>
                  <a:pt x="1129029" y="402589"/>
                </a:lnTo>
                <a:lnTo>
                  <a:pt x="1116329" y="419100"/>
                </a:lnTo>
                <a:lnTo>
                  <a:pt x="1084579" y="448310"/>
                </a:lnTo>
                <a:lnTo>
                  <a:pt x="1043939" y="469900"/>
                </a:lnTo>
                <a:lnTo>
                  <a:pt x="990600" y="477519"/>
                </a:lnTo>
                <a:lnTo>
                  <a:pt x="976629" y="477519"/>
                </a:lnTo>
                <a:lnTo>
                  <a:pt x="962660" y="477519"/>
                </a:lnTo>
                <a:lnTo>
                  <a:pt x="951229" y="476250"/>
                </a:lnTo>
                <a:lnTo>
                  <a:pt x="938529" y="471169"/>
                </a:lnTo>
                <a:lnTo>
                  <a:pt x="927100" y="467360"/>
                </a:lnTo>
                <a:lnTo>
                  <a:pt x="880110" y="436879"/>
                </a:lnTo>
                <a:lnTo>
                  <a:pt x="855979" y="400050"/>
                </a:lnTo>
                <a:lnTo>
                  <a:pt x="842010" y="358139"/>
                </a:lnTo>
                <a:lnTo>
                  <a:pt x="836929" y="336550"/>
                </a:lnTo>
                <a:lnTo>
                  <a:pt x="835660" y="312419"/>
                </a:lnTo>
                <a:lnTo>
                  <a:pt x="836929" y="290829"/>
                </a:lnTo>
                <a:lnTo>
                  <a:pt x="843279" y="270510"/>
                </a:lnTo>
                <a:lnTo>
                  <a:pt x="849629" y="250189"/>
                </a:lnTo>
                <a:lnTo>
                  <a:pt x="859789" y="233679"/>
                </a:lnTo>
                <a:lnTo>
                  <a:pt x="871220" y="217169"/>
                </a:lnTo>
                <a:lnTo>
                  <a:pt x="882650" y="205739"/>
                </a:lnTo>
                <a:lnTo>
                  <a:pt x="892810" y="194310"/>
                </a:lnTo>
                <a:lnTo>
                  <a:pt x="899160" y="181610"/>
                </a:lnTo>
                <a:lnTo>
                  <a:pt x="904239" y="167639"/>
                </a:lnTo>
                <a:lnTo>
                  <a:pt x="909320" y="153669"/>
                </a:lnTo>
                <a:lnTo>
                  <a:pt x="910589" y="140969"/>
                </a:lnTo>
                <a:lnTo>
                  <a:pt x="909320" y="127000"/>
                </a:lnTo>
                <a:lnTo>
                  <a:pt x="904239" y="115569"/>
                </a:lnTo>
                <a:lnTo>
                  <a:pt x="899160" y="101600"/>
                </a:lnTo>
                <a:lnTo>
                  <a:pt x="862329" y="64769"/>
                </a:lnTo>
                <a:lnTo>
                  <a:pt x="820420" y="44450"/>
                </a:lnTo>
                <a:lnTo>
                  <a:pt x="764539" y="27939"/>
                </a:lnTo>
                <a:lnTo>
                  <a:pt x="690879" y="22860"/>
                </a:lnTo>
                <a:lnTo>
                  <a:pt x="640079" y="22860"/>
                </a:lnTo>
                <a:lnTo>
                  <a:pt x="589279" y="24129"/>
                </a:lnTo>
                <a:lnTo>
                  <a:pt x="534670" y="27939"/>
                </a:lnTo>
                <a:lnTo>
                  <a:pt x="483870" y="34289"/>
                </a:lnTo>
                <a:lnTo>
                  <a:pt x="440689" y="39369"/>
                </a:lnTo>
                <a:lnTo>
                  <a:pt x="407670" y="45719"/>
                </a:lnTo>
                <a:lnTo>
                  <a:pt x="417829" y="83819"/>
                </a:lnTo>
                <a:lnTo>
                  <a:pt x="433070" y="134619"/>
                </a:lnTo>
                <a:lnTo>
                  <a:pt x="445770" y="191769"/>
                </a:lnTo>
                <a:lnTo>
                  <a:pt x="457200" y="252729"/>
                </a:lnTo>
                <a:lnTo>
                  <a:pt x="461010" y="281939"/>
                </a:lnTo>
                <a:lnTo>
                  <a:pt x="464820" y="311150"/>
                </a:lnTo>
                <a:lnTo>
                  <a:pt x="467360" y="339089"/>
                </a:lnTo>
                <a:lnTo>
                  <a:pt x="467360" y="364489"/>
                </a:lnTo>
                <a:lnTo>
                  <a:pt x="462279" y="388619"/>
                </a:lnTo>
                <a:lnTo>
                  <a:pt x="458470" y="407669"/>
                </a:lnTo>
                <a:lnTo>
                  <a:pt x="455929" y="416560"/>
                </a:lnTo>
                <a:lnTo>
                  <a:pt x="452120" y="425450"/>
                </a:lnTo>
                <a:lnTo>
                  <a:pt x="448310" y="431800"/>
                </a:lnTo>
                <a:lnTo>
                  <a:pt x="441960" y="436879"/>
                </a:lnTo>
                <a:lnTo>
                  <a:pt x="431800" y="445769"/>
                </a:lnTo>
                <a:lnTo>
                  <a:pt x="393700" y="467360"/>
                </a:lnTo>
                <a:lnTo>
                  <a:pt x="353060" y="476250"/>
                </a:lnTo>
                <a:lnTo>
                  <a:pt x="340360" y="476250"/>
                </a:lnTo>
                <a:lnTo>
                  <a:pt x="326389" y="473710"/>
                </a:lnTo>
                <a:lnTo>
                  <a:pt x="314960" y="471169"/>
                </a:lnTo>
                <a:lnTo>
                  <a:pt x="302260" y="469900"/>
                </a:lnTo>
                <a:lnTo>
                  <a:pt x="290830" y="466089"/>
                </a:lnTo>
                <a:lnTo>
                  <a:pt x="279400" y="459739"/>
                </a:lnTo>
                <a:lnTo>
                  <a:pt x="269239" y="452119"/>
                </a:lnTo>
                <a:lnTo>
                  <a:pt x="259080" y="445769"/>
                </a:lnTo>
                <a:lnTo>
                  <a:pt x="223519" y="415289"/>
                </a:lnTo>
                <a:lnTo>
                  <a:pt x="185419" y="403860"/>
                </a:lnTo>
                <a:lnTo>
                  <a:pt x="167639" y="402589"/>
                </a:lnTo>
                <a:lnTo>
                  <a:pt x="144780" y="402589"/>
                </a:lnTo>
                <a:lnTo>
                  <a:pt x="104139" y="408939"/>
                </a:lnTo>
                <a:lnTo>
                  <a:pt x="64769" y="429260"/>
                </a:lnTo>
                <a:lnTo>
                  <a:pt x="30480" y="461010"/>
                </a:lnTo>
                <a:lnTo>
                  <a:pt x="13969" y="495300"/>
                </a:lnTo>
                <a:lnTo>
                  <a:pt x="7619" y="506729"/>
                </a:lnTo>
                <a:lnTo>
                  <a:pt x="3810" y="520700"/>
                </a:lnTo>
                <a:lnTo>
                  <a:pt x="2539" y="534669"/>
                </a:lnTo>
                <a:lnTo>
                  <a:pt x="0" y="551179"/>
                </a:lnTo>
                <a:lnTo>
                  <a:pt x="0" y="566419"/>
                </a:lnTo>
                <a:lnTo>
                  <a:pt x="0" y="579119"/>
                </a:lnTo>
                <a:lnTo>
                  <a:pt x="2539" y="594360"/>
                </a:lnTo>
                <a:lnTo>
                  <a:pt x="3810" y="604519"/>
                </a:lnTo>
                <a:lnTo>
                  <a:pt x="7619" y="617219"/>
                </a:lnTo>
                <a:lnTo>
                  <a:pt x="11430" y="628650"/>
                </a:lnTo>
                <a:lnTo>
                  <a:pt x="17780" y="638810"/>
                </a:lnTo>
                <a:lnTo>
                  <a:pt x="22860" y="647700"/>
                </a:lnTo>
                <a:lnTo>
                  <a:pt x="60960" y="687069"/>
                </a:lnTo>
                <a:lnTo>
                  <a:pt x="97789" y="703579"/>
                </a:lnTo>
                <a:lnTo>
                  <a:pt x="137160" y="713739"/>
                </a:lnTo>
                <a:lnTo>
                  <a:pt x="158750" y="713739"/>
                </a:lnTo>
                <a:lnTo>
                  <a:pt x="208280" y="702310"/>
                </a:lnTo>
                <a:lnTo>
                  <a:pt x="231139" y="681989"/>
                </a:lnTo>
                <a:lnTo>
                  <a:pt x="240030" y="671829"/>
                </a:lnTo>
                <a:lnTo>
                  <a:pt x="251460" y="665479"/>
                </a:lnTo>
                <a:lnTo>
                  <a:pt x="264160" y="659129"/>
                </a:lnTo>
                <a:lnTo>
                  <a:pt x="276860" y="655319"/>
                </a:lnTo>
                <a:lnTo>
                  <a:pt x="293369" y="655319"/>
                </a:lnTo>
                <a:lnTo>
                  <a:pt x="307339" y="655319"/>
                </a:lnTo>
                <a:lnTo>
                  <a:pt x="320039" y="659129"/>
                </a:lnTo>
                <a:lnTo>
                  <a:pt x="336550" y="662939"/>
                </a:lnTo>
                <a:lnTo>
                  <a:pt x="350520" y="669289"/>
                </a:lnTo>
                <a:lnTo>
                  <a:pt x="364489" y="676910"/>
                </a:lnTo>
                <a:lnTo>
                  <a:pt x="374650" y="684529"/>
                </a:lnTo>
                <a:lnTo>
                  <a:pt x="387350" y="694689"/>
                </a:lnTo>
                <a:lnTo>
                  <a:pt x="393700" y="706119"/>
                </a:lnTo>
                <a:lnTo>
                  <a:pt x="401320" y="717550"/>
                </a:lnTo>
                <a:lnTo>
                  <a:pt x="405129" y="728979"/>
                </a:lnTo>
                <a:lnTo>
                  <a:pt x="407670" y="741679"/>
                </a:lnTo>
                <a:lnTo>
                  <a:pt x="405129" y="773429"/>
                </a:lnTo>
                <a:lnTo>
                  <a:pt x="401320" y="815339"/>
                </a:lnTo>
                <a:lnTo>
                  <a:pt x="397510" y="864869"/>
                </a:lnTo>
                <a:lnTo>
                  <a:pt x="394970" y="916939"/>
                </a:lnTo>
                <a:lnTo>
                  <a:pt x="393700" y="972819"/>
                </a:lnTo>
                <a:lnTo>
                  <a:pt x="393700" y="1029969"/>
                </a:lnTo>
                <a:lnTo>
                  <a:pt x="397510" y="1082039"/>
                </a:lnTo>
                <a:lnTo>
                  <a:pt x="407670" y="1129029"/>
                </a:lnTo>
                <a:lnTo>
                  <a:pt x="454660" y="1141729"/>
                </a:lnTo>
                <a:lnTo>
                  <a:pt x="472439" y="1144270"/>
                </a:lnTo>
                <a:lnTo>
                  <a:pt x="521970" y="1144270"/>
                </a:lnTo>
                <a:lnTo>
                  <a:pt x="572770" y="1141729"/>
                </a:lnTo>
                <a:lnTo>
                  <a:pt x="631189" y="1137920"/>
                </a:lnTo>
                <a:lnTo>
                  <a:pt x="690879" y="1134109"/>
                </a:lnTo>
                <a:lnTo>
                  <a:pt x="751839" y="1129029"/>
                </a:lnTo>
                <a:lnTo>
                  <a:pt x="808989" y="1129029"/>
                </a:lnTo>
                <a:close/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9" name="object 2529"/>
          <p:cNvSpPr/>
          <p:nvPr/>
        </p:nvSpPr>
        <p:spPr>
          <a:xfrm>
            <a:off x="2924810" y="277241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0" name="object 2530"/>
          <p:cNvSpPr/>
          <p:nvPr/>
        </p:nvSpPr>
        <p:spPr>
          <a:xfrm>
            <a:off x="4798059" y="39433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1" name="object 2531"/>
          <p:cNvSpPr/>
          <p:nvPr/>
        </p:nvSpPr>
        <p:spPr>
          <a:xfrm>
            <a:off x="3223260" y="2137410"/>
            <a:ext cx="382270" cy="1108710"/>
          </a:xfrm>
          <a:custGeom>
            <a:avLst/>
            <a:gdLst/>
            <a:ahLst/>
            <a:cxnLst/>
            <a:rect l="l" t="t" r="r" b="b"/>
            <a:pathLst>
              <a:path w="382270" h="1108710">
                <a:moveTo>
                  <a:pt x="382269" y="1108710"/>
                </a:moveTo>
                <a:lnTo>
                  <a:pt x="0" y="0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2" name="object 2532"/>
          <p:cNvSpPr/>
          <p:nvPr/>
        </p:nvSpPr>
        <p:spPr>
          <a:xfrm>
            <a:off x="3116579" y="213741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80">
                <a:moveTo>
                  <a:pt x="0" y="0"/>
                </a:moveTo>
                <a:lnTo>
                  <a:pt x="106680" y="0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3" name="object 2533"/>
          <p:cNvSpPr/>
          <p:nvPr/>
        </p:nvSpPr>
        <p:spPr>
          <a:xfrm>
            <a:off x="3116579" y="213741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80">
                <a:moveTo>
                  <a:pt x="10668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4" name="object 2534"/>
          <p:cNvSpPr/>
          <p:nvPr/>
        </p:nvSpPr>
        <p:spPr>
          <a:xfrm>
            <a:off x="3116579" y="1981200"/>
            <a:ext cx="0" cy="621030"/>
          </a:xfrm>
          <a:custGeom>
            <a:avLst/>
            <a:gdLst/>
            <a:ahLst/>
            <a:cxnLst/>
            <a:rect l="l" t="t" r="r" b="b"/>
            <a:pathLst>
              <a:path h="621030">
                <a:moveTo>
                  <a:pt x="0" y="0"/>
                </a:moveTo>
                <a:lnTo>
                  <a:pt x="0" y="621029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5" name="object 2535"/>
          <p:cNvSpPr/>
          <p:nvPr/>
        </p:nvSpPr>
        <p:spPr>
          <a:xfrm>
            <a:off x="3116579" y="1981200"/>
            <a:ext cx="0" cy="621030"/>
          </a:xfrm>
          <a:custGeom>
            <a:avLst/>
            <a:gdLst/>
            <a:ahLst/>
            <a:cxnLst/>
            <a:rect l="l" t="t" r="r" b="b"/>
            <a:pathLst>
              <a:path h="621030">
                <a:moveTo>
                  <a:pt x="0" y="0"/>
                </a:moveTo>
                <a:lnTo>
                  <a:pt x="0" y="621029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6" name="object 2536"/>
          <p:cNvSpPr txBox="1"/>
          <p:nvPr/>
        </p:nvSpPr>
        <p:spPr>
          <a:xfrm>
            <a:off x="990600" y="1981200"/>
            <a:ext cx="2028189" cy="621030"/>
          </a:xfrm>
          <a:prstGeom prst="rect">
            <a:avLst/>
          </a:prstGeom>
          <a:solidFill>
            <a:srgbClr val="FF9900"/>
          </a:solidFill>
          <a:ln w="9344">
            <a:solidFill>
              <a:srgbClr val="F7F7F7"/>
            </a:solidFill>
          </a:ln>
        </p:spPr>
        <p:txBody>
          <a:bodyPr vert="horz" wrap="square" lIns="0" tIns="55880" rIns="0" bIns="0" rtlCol="0">
            <a:spAutoFit/>
          </a:bodyPr>
          <a:lstStyle/>
          <a:p>
            <a:pPr marL="89535" marR="224790">
              <a:lnSpc>
                <a:spcPts val="1910"/>
              </a:lnSpc>
              <a:spcBef>
                <a:spcPts val="440"/>
              </a:spcBef>
            </a:pPr>
            <a:r>
              <a:rPr sz="1600" b="1" spc="-10" dirty="0">
                <a:solidFill>
                  <a:srgbClr val="F7F7F7"/>
                </a:solidFill>
                <a:latin typeface="Comic Sans MS"/>
                <a:cs typeface="Comic Sans MS"/>
              </a:rPr>
              <a:t>Demographics </a:t>
            </a:r>
            <a:r>
              <a:rPr sz="1600" b="1" spc="-5" dirty="0">
                <a:solidFill>
                  <a:srgbClr val="F7F7F7"/>
                </a:solidFill>
                <a:latin typeface="Comic Sans MS"/>
                <a:cs typeface="Comic Sans MS"/>
              </a:rPr>
              <a:t>of  </a:t>
            </a:r>
            <a:r>
              <a:rPr sz="1600" b="1" spc="-10" dirty="0">
                <a:solidFill>
                  <a:srgbClr val="F7F7F7"/>
                </a:solidFill>
                <a:latin typeface="Comic Sans MS"/>
                <a:cs typeface="Comic Sans MS"/>
              </a:rPr>
              <a:t>population </a:t>
            </a:r>
            <a:r>
              <a:rPr sz="1600" b="1" dirty="0">
                <a:solidFill>
                  <a:srgbClr val="F7F7F7"/>
                </a:solidFill>
                <a:latin typeface="Comic Sans MS"/>
                <a:cs typeface="Comic Sans MS"/>
              </a:rPr>
              <a:t>&amp;</a:t>
            </a:r>
            <a:r>
              <a:rPr sz="1600" b="1" spc="-35" dirty="0">
                <a:solidFill>
                  <a:srgbClr val="F7F7F7"/>
                </a:solidFill>
                <a:latin typeface="Comic Sans MS"/>
                <a:cs typeface="Comic Sans MS"/>
              </a:rPr>
              <a:t> </a:t>
            </a:r>
            <a:r>
              <a:rPr sz="1600" b="1" spc="-10" dirty="0">
                <a:solidFill>
                  <a:srgbClr val="F7F7F7"/>
                </a:solidFill>
                <a:latin typeface="Comic Sans MS"/>
                <a:cs typeface="Comic Sans MS"/>
              </a:rPr>
              <a:t>area</a:t>
            </a:r>
            <a:endParaRPr sz="1600">
              <a:latin typeface="Comic Sans MS"/>
              <a:cs typeface="Comic Sans MS"/>
            </a:endParaRPr>
          </a:p>
        </p:txBody>
      </p:sp>
      <p:sp>
        <p:nvSpPr>
          <p:cNvPr id="2537" name="object 2537"/>
          <p:cNvSpPr/>
          <p:nvPr/>
        </p:nvSpPr>
        <p:spPr>
          <a:xfrm>
            <a:off x="4874259" y="2137410"/>
            <a:ext cx="704850" cy="1021080"/>
          </a:xfrm>
          <a:custGeom>
            <a:avLst/>
            <a:gdLst/>
            <a:ahLst/>
            <a:cxnLst/>
            <a:rect l="l" t="t" r="r" b="b"/>
            <a:pathLst>
              <a:path w="704850" h="1021080">
                <a:moveTo>
                  <a:pt x="0" y="1021079"/>
                </a:moveTo>
                <a:lnTo>
                  <a:pt x="704850" y="0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8" name="object 2538"/>
          <p:cNvSpPr/>
          <p:nvPr/>
        </p:nvSpPr>
        <p:spPr>
          <a:xfrm>
            <a:off x="5579109" y="2137410"/>
            <a:ext cx="196850" cy="0"/>
          </a:xfrm>
          <a:custGeom>
            <a:avLst/>
            <a:gdLst/>
            <a:ahLst/>
            <a:cxnLst/>
            <a:rect l="l" t="t" r="r" b="b"/>
            <a:pathLst>
              <a:path w="196850">
                <a:moveTo>
                  <a:pt x="0" y="0"/>
                </a:moveTo>
                <a:lnTo>
                  <a:pt x="196850" y="0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9" name="object 2539"/>
          <p:cNvSpPr/>
          <p:nvPr/>
        </p:nvSpPr>
        <p:spPr>
          <a:xfrm>
            <a:off x="5579109" y="2137410"/>
            <a:ext cx="196850" cy="0"/>
          </a:xfrm>
          <a:custGeom>
            <a:avLst/>
            <a:gdLst/>
            <a:ahLst/>
            <a:cxnLst/>
            <a:rect l="l" t="t" r="r" b="b"/>
            <a:pathLst>
              <a:path w="196850">
                <a:moveTo>
                  <a:pt x="0" y="0"/>
                </a:moveTo>
                <a:lnTo>
                  <a:pt x="196850" y="0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0" name="object 2540"/>
          <p:cNvSpPr/>
          <p:nvPr/>
        </p:nvSpPr>
        <p:spPr>
          <a:xfrm>
            <a:off x="5775959" y="1981200"/>
            <a:ext cx="0" cy="621030"/>
          </a:xfrm>
          <a:custGeom>
            <a:avLst/>
            <a:gdLst/>
            <a:ahLst/>
            <a:cxnLst/>
            <a:rect l="l" t="t" r="r" b="b"/>
            <a:pathLst>
              <a:path h="621030">
                <a:moveTo>
                  <a:pt x="0" y="0"/>
                </a:moveTo>
                <a:lnTo>
                  <a:pt x="0" y="621029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1" name="object 2541"/>
          <p:cNvSpPr/>
          <p:nvPr/>
        </p:nvSpPr>
        <p:spPr>
          <a:xfrm>
            <a:off x="5775959" y="1981200"/>
            <a:ext cx="0" cy="621030"/>
          </a:xfrm>
          <a:custGeom>
            <a:avLst/>
            <a:gdLst/>
            <a:ahLst/>
            <a:cxnLst/>
            <a:rect l="l" t="t" r="r" b="b"/>
            <a:pathLst>
              <a:path h="621030">
                <a:moveTo>
                  <a:pt x="0" y="0"/>
                </a:moveTo>
                <a:lnTo>
                  <a:pt x="0" y="621029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2" name="object 2542"/>
          <p:cNvSpPr txBox="1"/>
          <p:nvPr/>
        </p:nvSpPr>
        <p:spPr>
          <a:xfrm>
            <a:off x="5873750" y="1981200"/>
            <a:ext cx="2029460" cy="621030"/>
          </a:xfrm>
          <a:prstGeom prst="rect">
            <a:avLst/>
          </a:prstGeom>
          <a:solidFill>
            <a:srgbClr val="FF9900"/>
          </a:solidFill>
          <a:ln w="9344">
            <a:solidFill>
              <a:srgbClr val="F7F7F7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370"/>
              </a:spcBef>
            </a:pPr>
            <a:r>
              <a:rPr sz="1600" b="1" spc="-10" dirty="0">
                <a:solidFill>
                  <a:srgbClr val="F7F7F7"/>
                </a:solidFill>
                <a:latin typeface="Comic Sans MS"/>
                <a:cs typeface="Comic Sans MS"/>
              </a:rPr>
              <a:t>Competition</a:t>
            </a:r>
            <a:endParaRPr sz="1600">
              <a:latin typeface="Comic Sans MS"/>
              <a:cs typeface="Comic Sans MS"/>
            </a:endParaRPr>
          </a:p>
        </p:txBody>
      </p:sp>
      <p:sp>
        <p:nvSpPr>
          <p:cNvPr id="2543" name="object 2543"/>
          <p:cNvSpPr/>
          <p:nvPr/>
        </p:nvSpPr>
        <p:spPr>
          <a:xfrm>
            <a:off x="5100320" y="4362450"/>
            <a:ext cx="604520" cy="811530"/>
          </a:xfrm>
          <a:custGeom>
            <a:avLst/>
            <a:gdLst/>
            <a:ahLst/>
            <a:cxnLst/>
            <a:rect l="l" t="t" r="r" b="b"/>
            <a:pathLst>
              <a:path w="604520" h="811529">
                <a:moveTo>
                  <a:pt x="0" y="0"/>
                </a:moveTo>
                <a:lnTo>
                  <a:pt x="604519" y="811530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4" name="object 2544"/>
          <p:cNvSpPr/>
          <p:nvPr/>
        </p:nvSpPr>
        <p:spPr>
          <a:xfrm>
            <a:off x="5704840" y="5173979"/>
            <a:ext cx="168910" cy="0"/>
          </a:xfrm>
          <a:custGeom>
            <a:avLst/>
            <a:gdLst/>
            <a:ahLst/>
            <a:cxnLst/>
            <a:rect l="l" t="t" r="r" b="b"/>
            <a:pathLst>
              <a:path w="168910">
                <a:moveTo>
                  <a:pt x="0" y="0"/>
                </a:moveTo>
                <a:lnTo>
                  <a:pt x="168910" y="0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5" name="object 2545"/>
          <p:cNvSpPr/>
          <p:nvPr/>
        </p:nvSpPr>
        <p:spPr>
          <a:xfrm>
            <a:off x="5704840" y="5173979"/>
            <a:ext cx="168910" cy="0"/>
          </a:xfrm>
          <a:custGeom>
            <a:avLst/>
            <a:gdLst/>
            <a:ahLst/>
            <a:cxnLst/>
            <a:rect l="l" t="t" r="r" b="b"/>
            <a:pathLst>
              <a:path w="168910">
                <a:moveTo>
                  <a:pt x="0" y="0"/>
                </a:moveTo>
                <a:lnTo>
                  <a:pt x="168910" y="0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6" name="object 2546"/>
          <p:cNvSpPr/>
          <p:nvPr/>
        </p:nvSpPr>
        <p:spPr>
          <a:xfrm>
            <a:off x="5873750" y="5016500"/>
            <a:ext cx="0" cy="622300"/>
          </a:xfrm>
          <a:custGeom>
            <a:avLst/>
            <a:gdLst/>
            <a:ahLst/>
            <a:cxnLst/>
            <a:rect l="l" t="t" r="r" b="b"/>
            <a:pathLst>
              <a:path h="622300">
                <a:moveTo>
                  <a:pt x="0" y="0"/>
                </a:moveTo>
                <a:lnTo>
                  <a:pt x="0" y="622300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7" name="object 2547"/>
          <p:cNvSpPr/>
          <p:nvPr/>
        </p:nvSpPr>
        <p:spPr>
          <a:xfrm>
            <a:off x="5873750" y="5016500"/>
            <a:ext cx="0" cy="622300"/>
          </a:xfrm>
          <a:custGeom>
            <a:avLst/>
            <a:gdLst/>
            <a:ahLst/>
            <a:cxnLst/>
            <a:rect l="l" t="t" r="r" b="b"/>
            <a:pathLst>
              <a:path h="622300">
                <a:moveTo>
                  <a:pt x="0" y="0"/>
                </a:moveTo>
                <a:lnTo>
                  <a:pt x="0" y="622300"/>
                </a:lnTo>
              </a:path>
            </a:pathLst>
          </a:custGeom>
          <a:ln w="9344">
            <a:solidFill>
              <a:srgbClr val="F7F7F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8" name="object 2548"/>
          <p:cNvSpPr txBox="1"/>
          <p:nvPr/>
        </p:nvSpPr>
        <p:spPr>
          <a:xfrm>
            <a:off x="5971540" y="5016500"/>
            <a:ext cx="2029460" cy="622300"/>
          </a:xfrm>
          <a:prstGeom prst="rect">
            <a:avLst/>
          </a:prstGeom>
          <a:solidFill>
            <a:srgbClr val="FF9900"/>
          </a:solidFill>
          <a:ln w="9344">
            <a:solidFill>
              <a:srgbClr val="F7F7F7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370"/>
              </a:spcBef>
            </a:pPr>
            <a:r>
              <a:rPr sz="1600" b="1" spc="-5" dirty="0">
                <a:solidFill>
                  <a:srgbClr val="F7F7F7"/>
                </a:solidFill>
                <a:latin typeface="Comic Sans MS"/>
                <a:cs typeface="Comic Sans MS"/>
              </a:rPr>
              <a:t>Laws </a:t>
            </a:r>
            <a:r>
              <a:rPr sz="1600" b="1" dirty="0">
                <a:solidFill>
                  <a:srgbClr val="F7F7F7"/>
                </a:solidFill>
                <a:latin typeface="Comic Sans MS"/>
                <a:cs typeface="Comic Sans MS"/>
              </a:rPr>
              <a:t>&amp;</a:t>
            </a:r>
            <a:r>
              <a:rPr sz="1600" b="1" spc="-30" dirty="0">
                <a:solidFill>
                  <a:srgbClr val="F7F7F7"/>
                </a:solidFill>
                <a:latin typeface="Comic Sans MS"/>
                <a:cs typeface="Comic Sans MS"/>
              </a:rPr>
              <a:t> </a:t>
            </a:r>
            <a:r>
              <a:rPr sz="1600" b="1" spc="-10" dirty="0">
                <a:solidFill>
                  <a:srgbClr val="F7F7F7"/>
                </a:solidFill>
                <a:latin typeface="Comic Sans MS"/>
                <a:cs typeface="Comic Sans MS"/>
              </a:rPr>
              <a:t>Regulation</a:t>
            </a:r>
            <a:endParaRPr sz="1600">
              <a:latin typeface="Comic Sans MS"/>
              <a:cs typeface="Comic Sans MS"/>
            </a:endParaRPr>
          </a:p>
        </p:txBody>
      </p:sp>
      <p:sp>
        <p:nvSpPr>
          <p:cNvPr id="2549" name="object 2549"/>
          <p:cNvSpPr/>
          <p:nvPr/>
        </p:nvSpPr>
        <p:spPr>
          <a:xfrm>
            <a:off x="3248660" y="4775200"/>
            <a:ext cx="478790" cy="293370"/>
          </a:xfrm>
          <a:custGeom>
            <a:avLst/>
            <a:gdLst/>
            <a:ahLst/>
            <a:cxnLst/>
            <a:rect l="l" t="t" r="r" b="b"/>
            <a:pathLst>
              <a:path w="478789" h="293370">
                <a:moveTo>
                  <a:pt x="478789" y="0"/>
                </a:moveTo>
                <a:lnTo>
                  <a:pt x="0" y="293369"/>
                </a:lnTo>
              </a:path>
            </a:pathLst>
          </a:custGeom>
          <a:ln w="9344">
            <a:solidFill>
              <a:srgbClr val="0099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0" name="object 2550"/>
          <p:cNvSpPr/>
          <p:nvPr/>
        </p:nvSpPr>
        <p:spPr>
          <a:xfrm>
            <a:off x="3116579" y="5068570"/>
            <a:ext cx="132080" cy="0"/>
          </a:xfrm>
          <a:custGeom>
            <a:avLst/>
            <a:gdLst/>
            <a:ahLst/>
            <a:cxnLst/>
            <a:rect l="l" t="t" r="r" b="b"/>
            <a:pathLst>
              <a:path w="132080">
                <a:moveTo>
                  <a:pt x="0" y="0"/>
                </a:moveTo>
                <a:lnTo>
                  <a:pt x="132080" y="0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1" name="object 2551"/>
          <p:cNvSpPr/>
          <p:nvPr/>
        </p:nvSpPr>
        <p:spPr>
          <a:xfrm>
            <a:off x="3116579" y="5068570"/>
            <a:ext cx="132080" cy="0"/>
          </a:xfrm>
          <a:custGeom>
            <a:avLst/>
            <a:gdLst/>
            <a:ahLst/>
            <a:cxnLst/>
            <a:rect l="l" t="t" r="r" b="b"/>
            <a:pathLst>
              <a:path w="132080">
                <a:moveTo>
                  <a:pt x="132080" y="0"/>
                </a:moveTo>
                <a:lnTo>
                  <a:pt x="0" y="0"/>
                </a:lnTo>
              </a:path>
            </a:pathLst>
          </a:custGeom>
          <a:ln w="9344">
            <a:solidFill>
              <a:srgbClr val="0099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2" name="object 2552"/>
          <p:cNvSpPr/>
          <p:nvPr/>
        </p:nvSpPr>
        <p:spPr>
          <a:xfrm>
            <a:off x="3116579" y="4912359"/>
            <a:ext cx="0" cy="621030"/>
          </a:xfrm>
          <a:custGeom>
            <a:avLst/>
            <a:gdLst/>
            <a:ahLst/>
            <a:cxnLst/>
            <a:rect l="l" t="t" r="r" b="b"/>
            <a:pathLst>
              <a:path h="621029">
                <a:moveTo>
                  <a:pt x="0" y="0"/>
                </a:moveTo>
                <a:lnTo>
                  <a:pt x="0" y="621029"/>
                </a:lnTo>
              </a:path>
            </a:pathLst>
          </a:custGeom>
          <a:ln w="3175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3" name="object 2553"/>
          <p:cNvSpPr/>
          <p:nvPr/>
        </p:nvSpPr>
        <p:spPr>
          <a:xfrm>
            <a:off x="3116579" y="4912359"/>
            <a:ext cx="0" cy="621030"/>
          </a:xfrm>
          <a:custGeom>
            <a:avLst/>
            <a:gdLst/>
            <a:ahLst/>
            <a:cxnLst/>
            <a:rect l="l" t="t" r="r" b="b"/>
            <a:pathLst>
              <a:path h="621029">
                <a:moveTo>
                  <a:pt x="0" y="0"/>
                </a:moveTo>
                <a:lnTo>
                  <a:pt x="0" y="621029"/>
                </a:lnTo>
              </a:path>
            </a:pathLst>
          </a:custGeom>
          <a:ln w="9344">
            <a:solidFill>
              <a:srgbClr val="0099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4" name="object 2554"/>
          <p:cNvSpPr txBox="1"/>
          <p:nvPr/>
        </p:nvSpPr>
        <p:spPr>
          <a:xfrm>
            <a:off x="990600" y="4912359"/>
            <a:ext cx="2028189" cy="621030"/>
          </a:xfrm>
          <a:prstGeom prst="rect">
            <a:avLst/>
          </a:prstGeom>
          <a:solidFill>
            <a:srgbClr val="FF9900"/>
          </a:solidFill>
          <a:ln w="9344">
            <a:solidFill>
              <a:srgbClr val="0099CC"/>
            </a:solidFill>
          </a:ln>
        </p:spPr>
        <p:txBody>
          <a:bodyPr vert="horz" wrap="square" lIns="0" tIns="45719" rIns="0" bIns="0" rtlCol="0">
            <a:spAutoFit/>
          </a:bodyPr>
          <a:lstStyle/>
          <a:p>
            <a:pPr marL="89535" marR="823594">
              <a:lnSpc>
                <a:spcPct val="100000"/>
              </a:lnSpc>
              <a:spcBef>
                <a:spcPts val="359"/>
              </a:spcBef>
            </a:pPr>
            <a:r>
              <a:rPr sz="1600" b="1" spc="-10" dirty="0">
                <a:solidFill>
                  <a:srgbClr val="F7F7F7"/>
                </a:solidFill>
                <a:latin typeface="Comic Sans MS"/>
                <a:cs typeface="Comic Sans MS"/>
              </a:rPr>
              <a:t>Trade</a:t>
            </a:r>
            <a:r>
              <a:rPr sz="1600" b="1" spc="-80" dirty="0">
                <a:solidFill>
                  <a:srgbClr val="F7F7F7"/>
                </a:solidFill>
                <a:latin typeface="Comic Sans MS"/>
                <a:cs typeface="Comic Sans MS"/>
              </a:rPr>
              <a:t> </a:t>
            </a:r>
            <a:r>
              <a:rPr sz="1600" b="1" spc="-5" dirty="0">
                <a:solidFill>
                  <a:srgbClr val="F7F7F7"/>
                </a:solidFill>
                <a:latin typeface="Comic Sans MS"/>
                <a:cs typeface="Comic Sans MS"/>
              </a:rPr>
              <a:t>area  analysis</a:t>
            </a:r>
            <a:endParaRPr sz="1600">
              <a:latin typeface="Comic Sans MS"/>
              <a:cs typeface="Comic Sans MS"/>
            </a:endParaRPr>
          </a:p>
        </p:txBody>
      </p:sp>
      <p:sp>
        <p:nvSpPr>
          <p:cNvPr id="2555" name="Footer Placeholder 2554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2556" name="Date Placeholder 255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C6969BA2-130F-4979-961F-D3B3ABCF42B0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2557" name="Slide Number Placeholder 255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02965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7200" y="533400"/>
            <a:ext cx="8229600" cy="5523230"/>
          </a:xfrm>
          <a:custGeom>
            <a:avLst/>
            <a:gdLst/>
            <a:ahLst/>
            <a:cxnLst/>
            <a:rect l="l" t="t" r="r" b="b"/>
            <a:pathLst>
              <a:path w="8229600" h="5523230">
                <a:moveTo>
                  <a:pt x="4114800" y="5523230"/>
                </a:moveTo>
                <a:lnTo>
                  <a:pt x="0" y="552323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523230"/>
                </a:lnTo>
                <a:lnTo>
                  <a:pt x="4114800" y="5523230"/>
                </a:lnTo>
                <a:close/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497840" y="490220"/>
            <a:ext cx="8032115" cy="37731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937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93065" algn="l"/>
                <a:tab pos="393700" algn="l"/>
                <a:tab pos="1429385" algn="l"/>
              </a:tabLst>
            </a:pPr>
            <a:r>
              <a:rPr sz="2400" spc="-5" dirty="0">
                <a:latin typeface="Comic Sans MS"/>
                <a:cs typeface="Comic Sans MS"/>
              </a:rPr>
              <a:t>Trade	area</a:t>
            </a:r>
            <a:r>
              <a:rPr sz="2400" spc="-15" dirty="0">
                <a:latin typeface="Comic Sans MS"/>
                <a:cs typeface="Comic Sans MS"/>
              </a:rPr>
              <a:t> </a:t>
            </a:r>
            <a:r>
              <a:rPr sz="2400" spc="-5" dirty="0">
                <a:latin typeface="Comic Sans MS"/>
                <a:cs typeface="Comic Sans MS"/>
              </a:rPr>
              <a:t>analysis:</a:t>
            </a:r>
            <a:endParaRPr sz="2400">
              <a:latin typeface="Comic Sans MS"/>
              <a:cs typeface="Comic Sans MS"/>
            </a:endParaRPr>
          </a:p>
          <a:p>
            <a:pPr marL="393700" marR="281305" indent="-342900">
              <a:lnSpc>
                <a:spcPct val="100000"/>
              </a:lnSpc>
              <a:spcBef>
                <a:spcPts val="600"/>
              </a:spcBef>
              <a:buFont typeface="Comic Sans MS"/>
              <a:buChar char="•"/>
              <a:tabLst>
                <a:tab pos="484505" algn="l"/>
                <a:tab pos="485140" algn="l"/>
              </a:tabLst>
            </a:pPr>
            <a:r>
              <a:rPr dirty="0"/>
              <a:t>	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5" dirty="0">
                <a:latin typeface="Garamond"/>
                <a:cs typeface="Garamond"/>
              </a:rPr>
              <a:t>trade area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5" dirty="0">
                <a:latin typeface="Garamond"/>
                <a:cs typeface="Garamond"/>
              </a:rPr>
              <a:t>the </a:t>
            </a:r>
            <a:r>
              <a:rPr sz="2400" spc="5" dirty="0">
                <a:latin typeface="Garamond"/>
                <a:cs typeface="Garamond"/>
              </a:rPr>
              <a:t>geographic </a:t>
            </a:r>
            <a:r>
              <a:rPr sz="2400" spc="-5" dirty="0">
                <a:latin typeface="Garamond"/>
                <a:cs typeface="Garamond"/>
              </a:rPr>
              <a:t>area </a:t>
            </a:r>
            <a:r>
              <a:rPr sz="2400" spc="-10" dirty="0">
                <a:latin typeface="Garamond"/>
                <a:cs typeface="Garamond"/>
              </a:rPr>
              <a:t>that </a:t>
            </a:r>
            <a:r>
              <a:rPr sz="2400" spc="-5" dirty="0">
                <a:latin typeface="Garamond"/>
                <a:cs typeface="Garamond"/>
              </a:rPr>
              <a:t>generates the majority  of </a:t>
            </a:r>
            <a:r>
              <a:rPr sz="2400" spc="-10" dirty="0">
                <a:latin typeface="Garamond"/>
                <a:cs typeface="Garamond"/>
              </a:rPr>
              <a:t>the </a:t>
            </a:r>
            <a:r>
              <a:rPr sz="2400" spc="-5" dirty="0">
                <a:latin typeface="Garamond"/>
                <a:cs typeface="Garamond"/>
              </a:rPr>
              <a:t>customers </a:t>
            </a:r>
            <a:r>
              <a:rPr sz="2400" dirty="0">
                <a:latin typeface="Garamond"/>
                <a:cs typeface="Garamond"/>
              </a:rPr>
              <a:t>for </a:t>
            </a:r>
            <a:r>
              <a:rPr sz="2400" spc="-5" dirty="0">
                <a:latin typeface="Garamond"/>
                <a:cs typeface="Garamond"/>
              </a:rPr>
              <a:t>the</a:t>
            </a:r>
            <a:r>
              <a:rPr sz="2400" spc="-295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store.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500">
              <a:latin typeface="Times New Roman"/>
              <a:cs typeface="Times New Roman"/>
            </a:endParaRPr>
          </a:p>
          <a:p>
            <a:pPr marL="393700" marR="43180" indent="-342900">
              <a:lnSpc>
                <a:spcPct val="100000"/>
              </a:lnSpc>
              <a:buFont typeface="Garamond"/>
              <a:buChar char="•"/>
              <a:tabLst>
                <a:tab pos="393065" algn="l"/>
                <a:tab pos="393700" algn="l"/>
              </a:tabLst>
            </a:pPr>
            <a:r>
              <a:rPr sz="2400" b="1" spc="10" dirty="0">
                <a:latin typeface="Garamond"/>
                <a:cs typeface="Garamond"/>
              </a:rPr>
              <a:t>Primary </a:t>
            </a:r>
            <a:r>
              <a:rPr sz="2400" b="1" spc="-5" dirty="0">
                <a:latin typeface="Garamond"/>
                <a:cs typeface="Garamond"/>
              </a:rPr>
              <a:t>trade </a:t>
            </a:r>
            <a:r>
              <a:rPr sz="2400" b="1" spc="5" dirty="0">
                <a:latin typeface="Garamond"/>
                <a:cs typeface="Garamond"/>
              </a:rPr>
              <a:t>area: </a:t>
            </a:r>
            <a:r>
              <a:rPr sz="2400" spc="5" dirty="0">
                <a:latin typeface="Garamond"/>
                <a:cs typeface="Garamond"/>
              </a:rPr>
              <a:t>primary </a:t>
            </a:r>
            <a:r>
              <a:rPr sz="2400" spc="-5" dirty="0">
                <a:latin typeface="Garamond"/>
                <a:cs typeface="Garamond"/>
              </a:rPr>
              <a:t>trading </a:t>
            </a:r>
            <a:r>
              <a:rPr sz="2400" spc="-20" dirty="0">
                <a:latin typeface="Garamond"/>
                <a:cs typeface="Garamond"/>
              </a:rPr>
              <a:t>covers </a:t>
            </a:r>
            <a:r>
              <a:rPr sz="2400" spc="-15" dirty="0">
                <a:latin typeface="Garamond"/>
                <a:cs typeface="Garamond"/>
              </a:rPr>
              <a:t>between </a:t>
            </a:r>
            <a:r>
              <a:rPr sz="2400" spc="-5" dirty="0">
                <a:latin typeface="Garamond"/>
                <a:cs typeface="Garamond"/>
              </a:rPr>
              <a:t>50-80% of  the </a:t>
            </a:r>
            <a:r>
              <a:rPr sz="2400" spc="-30" dirty="0">
                <a:latin typeface="Garamond"/>
                <a:cs typeface="Garamond"/>
              </a:rPr>
              <a:t>store’s</a:t>
            </a:r>
            <a:r>
              <a:rPr sz="2400" spc="-25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customers.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Garamond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393700" marR="186690" indent="-342900">
              <a:lnSpc>
                <a:spcPct val="100000"/>
              </a:lnSpc>
              <a:buFont typeface="Garamond"/>
              <a:buChar char="•"/>
              <a:tabLst>
                <a:tab pos="393065" algn="l"/>
                <a:tab pos="393700" algn="l"/>
                <a:tab pos="1403350" algn="l"/>
              </a:tabLst>
            </a:pPr>
            <a:r>
              <a:rPr sz="2400" b="1" spc="5" dirty="0">
                <a:latin typeface="Garamond"/>
                <a:cs typeface="Garamond"/>
              </a:rPr>
              <a:t>Secondary </a:t>
            </a:r>
            <a:r>
              <a:rPr sz="2400" b="1" spc="-25" dirty="0">
                <a:latin typeface="Garamond"/>
                <a:cs typeface="Garamond"/>
              </a:rPr>
              <a:t>Trading </a:t>
            </a:r>
            <a:r>
              <a:rPr sz="2400" b="1" spc="5" dirty="0">
                <a:latin typeface="Garamond"/>
                <a:cs typeface="Garamond"/>
              </a:rPr>
              <a:t>Area</a:t>
            </a:r>
            <a:r>
              <a:rPr sz="2400" spc="5" dirty="0">
                <a:latin typeface="Garamond"/>
                <a:cs typeface="Garamond"/>
              </a:rPr>
              <a:t>: </a:t>
            </a:r>
            <a:r>
              <a:rPr sz="2400" spc="-5" dirty="0">
                <a:latin typeface="Garamond"/>
                <a:cs typeface="Garamond"/>
              </a:rPr>
              <a:t>this area contains the additional </a:t>
            </a:r>
            <a:r>
              <a:rPr sz="2400" dirty="0">
                <a:latin typeface="Garamond"/>
                <a:cs typeface="Garamond"/>
              </a:rPr>
              <a:t>15-  </a:t>
            </a:r>
            <a:r>
              <a:rPr sz="2400" spc="-5" dirty="0">
                <a:latin typeface="Garamond"/>
                <a:cs typeface="Garamond"/>
              </a:rPr>
              <a:t>to</a:t>
            </a:r>
            <a:r>
              <a:rPr sz="2400" spc="-1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25%	of the </a:t>
            </a:r>
            <a:r>
              <a:rPr sz="2400" spc="-30" dirty="0">
                <a:latin typeface="Garamond"/>
                <a:cs typeface="Garamond"/>
              </a:rPr>
              <a:t>store’s</a:t>
            </a:r>
            <a:r>
              <a:rPr sz="2400" spc="-285" dirty="0">
                <a:latin typeface="Garamond"/>
                <a:cs typeface="Garamond"/>
              </a:rPr>
              <a:t> </a:t>
            </a:r>
            <a:r>
              <a:rPr sz="2400" spc="-15" dirty="0">
                <a:latin typeface="Garamond"/>
                <a:cs typeface="Garamond"/>
              </a:rPr>
              <a:t>customers.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35940" y="4648200"/>
            <a:ext cx="133350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78839" y="4681220"/>
            <a:ext cx="7656195" cy="1272540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2400" b="1" spc="-5" dirty="0">
                <a:latin typeface="Garamond"/>
                <a:cs typeface="Garamond"/>
              </a:rPr>
              <a:t>Tertiary trading </a:t>
            </a:r>
            <a:r>
              <a:rPr sz="2400" b="1" spc="5" dirty="0">
                <a:latin typeface="Garamond"/>
                <a:cs typeface="Garamond"/>
              </a:rPr>
              <a:t>area </a:t>
            </a:r>
            <a:r>
              <a:rPr sz="2400" b="1" spc="-10" dirty="0">
                <a:latin typeface="Garamond"/>
                <a:cs typeface="Garamond"/>
              </a:rPr>
              <a:t>covers </a:t>
            </a:r>
            <a:r>
              <a:rPr sz="2400" spc="-5" dirty="0">
                <a:latin typeface="Garamond"/>
                <a:cs typeface="Garamond"/>
              </a:rPr>
              <a:t>the balance</a:t>
            </a:r>
            <a:r>
              <a:rPr sz="2400" spc="15" dirty="0">
                <a:latin typeface="Garamond"/>
                <a:cs typeface="Garamond"/>
              </a:rPr>
              <a:t> </a:t>
            </a:r>
            <a:r>
              <a:rPr sz="2400" spc="-10" dirty="0">
                <a:latin typeface="Garamond"/>
                <a:cs typeface="Garamond"/>
              </a:rPr>
              <a:t>customers</a:t>
            </a:r>
            <a:endParaRPr sz="2400">
              <a:latin typeface="Garamond"/>
              <a:cs typeface="Garamond"/>
            </a:endParaRPr>
          </a:p>
          <a:p>
            <a:pPr marL="12700" marR="5080">
              <a:lnSpc>
                <a:spcPct val="100000"/>
              </a:lnSpc>
              <a:spcBef>
                <a:spcPts val="590"/>
              </a:spcBef>
            </a:pPr>
            <a:r>
              <a:rPr sz="2400" dirty="0">
                <a:latin typeface="Garamond"/>
                <a:cs typeface="Garamond"/>
              </a:rPr>
              <a:t>These </a:t>
            </a:r>
            <a:r>
              <a:rPr sz="2400" spc="-5" dirty="0">
                <a:latin typeface="Garamond"/>
                <a:cs typeface="Garamond"/>
              </a:rPr>
              <a:t>trading areas are dependent </a:t>
            </a:r>
            <a:r>
              <a:rPr sz="2400" dirty="0">
                <a:latin typeface="Garamond"/>
                <a:cs typeface="Garamond"/>
              </a:rPr>
              <a:t>on </a:t>
            </a:r>
            <a:r>
              <a:rPr sz="2400" spc="-5" dirty="0">
                <a:latin typeface="Garamond"/>
                <a:cs typeface="Garamond"/>
              </a:rPr>
              <a:t>distance and </a:t>
            </a:r>
            <a:r>
              <a:rPr sz="2400" dirty="0">
                <a:latin typeface="Garamond"/>
                <a:cs typeface="Garamond"/>
              </a:rPr>
              <a:t>do </a:t>
            </a:r>
            <a:r>
              <a:rPr sz="2400" spc="-5" dirty="0">
                <a:latin typeface="Garamond"/>
                <a:cs typeface="Garamond"/>
              </a:rPr>
              <a:t>not </a:t>
            </a:r>
            <a:r>
              <a:rPr sz="2400" spc="-20" dirty="0">
                <a:latin typeface="Garamond"/>
                <a:cs typeface="Garamond"/>
              </a:rPr>
              <a:t>always  </a:t>
            </a:r>
            <a:r>
              <a:rPr sz="2400" spc="-25" dirty="0">
                <a:latin typeface="Garamond"/>
                <a:cs typeface="Garamond"/>
              </a:rPr>
              <a:t>have </a:t>
            </a:r>
            <a:r>
              <a:rPr sz="2400" spc="-5" dirty="0">
                <a:latin typeface="Garamond"/>
                <a:cs typeface="Garamond"/>
              </a:rPr>
              <a:t>to </a:t>
            </a:r>
            <a:r>
              <a:rPr sz="2400" dirty="0">
                <a:latin typeface="Garamond"/>
                <a:cs typeface="Garamond"/>
              </a:rPr>
              <a:t>be </a:t>
            </a:r>
            <a:r>
              <a:rPr sz="2400" spc="-5" dirty="0">
                <a:latin typeface="Garamond"/>
                <a:cs typeface="Garamond"/>
              </a:rPr>
              <a:t>concentric </a:t>
            </a:r>
            <a:r>
              <a:rPr sz="2400" dirty="0">
                <a:latin typeface="Garamond"/>
                <a:cs typeface="Garamond"/>
              </a:rPr>
              <a:t>in</a:t>
            </a:r>
            <a:r>
              <a:rPr sz="2400" spc="-10" dirty="0">
                <a:latin typeface="Garamond"/>
                <a:cs typeface="Garamond"/>
              </a:rPr>
              <a:t> nature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F8A8B0CA-D33E-4018-8397-DDBC1A1CE36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57036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710" y="3921759"/>
            <a:ext cx="222250" cy="284480"/>
          </a:xfrm>
          <a:custGeom>
            <a:avLst/>
            <a:gdLst/>
            <a:ahLst/>
            <a:cxnLst/>
            <a:rect l="l" t="t" r="r" b="b"/>
            <a:pathLst>
              <a:path w="222250" h="284479">
                <a:moveTo>
                  <a:pt x="222250" y="0"/>
                </a:moveTo>
                <a:lnTo>
                  <a:pt x="0" y="162559"/>
                </a:lnTo>
                <a:lnTo>
                  <a:pt x="113029" y="284479"/>
                </a:lnTo>
                <a:lnTo>
                  <a:pt x="2222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5290" y="4201159"/>
            <a:ext cx="124460" cy="402590"/>
          </a:xfrm>
          <a:custGeom>
            <a:avLst/>
            <a:gdLst/>
            <a:ahLst/>
            <a:cxnLst/>
            <a:rect l="l" t="t" r="r" b="b"/>
            <a:pathLst>
              <a:path w="124459" h="402589">
                <a:moveTo>
                  <a:pt x="90169" y="0"/>
                </a:moveTo>
                <a:lnTo>
                  <a:pt x="0" y="383539"/>
                </a:lnTo>
                <a:lnTo>
                  <a:pt x="124459" y="402589"/>
                </a:lnTo>
                <a:lnTo>
                  <a:pt x="9016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5169" y="4034790"/>
            <a:ext cx="218440" cy="386080"/>
          </a:xfrm>
          <a:custGeom>
            <a:avLst/>
            <a:gdLst/>
            <a:ahLst/>
            <a:cxnLst/>
            <a:rect l="l" t="t" r="r" b="b"/>
            <a:pathLst>
              <a:path w="218440" h="386079">
                <a:moveTo>
                  <a:pt x="0" y="0"/>
                </a:moveTo>
                <a:lnTo>
                  <a:pt x="126999" y="386080"/>
                </a:lnTo>
                <a:lnTo>
                  <a:pt x="218439" y="30988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1566" y="2755900"/>
            <a:ext cx="1118870" cy="1219200"/>
          </a:xfrm>
          <a:custGeom>
            <a:avLst/>
            <a:gdLst/>
            <a:ahLst/>
            <a:cxnLst/>
            <a:rect l="l" t="t" r="r" b="b"/>
            <a:pathLst>
              <a:path w="1118870" h="1219200">
                <a:moveTo>
                  <a:pt x="1084160" y="684530"/>
                </a:moveTo>
                <a:lnTo>
                  <a:pt x="64174" y="684530"/>
                </a:lnTo>
                <a:lnTo>
                  <a:pt x="64615" y="685329"/>
                </a:lnTo>
                <a:lnTo>
                  <a:pt x="67596" y="698970"/>
                </a:lnTo>
                <a:lnTo>
                  <a:pt x="77033" y="736600"/>
                </a:lnTo>
                <a:lnTo>
                  <a:pt x="89556" y="786106"/>
                </a:lnTo>
                <a:lnTo>
                  <a:pt x="96788" y="814305"/>
                </a:lnTo>
                <a:lnTo>
                  <a:pt x="100845" y="831214"/>
                </a:lnTo>
                <a:lnTo>
                  <a:pt x="103844" y="846854"/>
                </a:lnTo>
                <a:lnTo>
                  <a:pt x="107901" y="871243"/>
                </a:lnTo>
                <a:lnTo>
                  <a:pt x="115133" y="914400"/>
                </a:lnTo>
                <a:lnTo>
                  <a:pt x="149958" y="968513"/>
                </a:lnTo>
                <a:lnTo>
                  <a:pt x="174565" y="1000839"/>
                </a:lnTo>
                <a:lnTo>
                  <a:pt x="204033" y="1028700"/>
                </a:lnTo>
                <a:lnTo>
                  <a:pt x="244494" y="1053980"/>
                </a:lnTo>
                <a:lnTo>
                  <a:pt x="288646" y="1070927"/>
                </a:lnTo>
                <a:lnTo>
                  <a:pt x="334942" y="1082635"/>
                </a:lnTo>
                <a:lnTo>
                  <a:pt x="381833" y="1092200"/>
                </a:lnTo>
                <a:lnTo>
                  <a:pt x="456622" y="1093046"/>
                </a:lnTo>
                <a:lnTo>
                  <a:pt x="521374" y="1095533"/>
                </a:lnTo>
                <a:lnTo>
                  <a:pt x="588984" y="1101513"/>
                </a:lnTo>
                <a:lnTo>
                  <a:pt x="647915" y="1112572"/>
                </a:lnTo>
                <a:lnTo>
                  <a:pt x="686633" y="1130300"/>
                </a:lnTo>
                <a:lnTo>
                  <a:pt x="704571" y="1171416"/>
                </a:lnTo>
                <a:lnTo>
                  <a:pt x="707171" y="1195843"/>
                </a:lnTo>
                <a:lnTo>
                  <a:pt x="712033" y="1219200"/>
                </a:lnTo>
                <a:lnTo>
                  <a:pt x="766147" y="1202590"/>
                </a:lnTo>
                <a:lnTo>
                  <a:pt x="807283" y="1180623"/>
                </a:lnTo>
                <a:lnTo>
                  <a:pt x="816450" y="1173618"/>
                </a:lnTo>
                <a:lnTo>
                  <a:pt x="826333" y="1168400"/>
                </a:lnTo>
                <a:lnTo>
                  <a:pt x="846276" y="1163895"/>
                </a:lnTo>
                <a:lnTo>
                  <a:pt x="866814" y="1159986"/>
                </a:lnTo>
                <a:lnTo>
                  <a:pt x="886162" y="1153933"/>
                </a:lnTo>
                <a:lnTo>
                  <a:pt x="902533" y="1143000"/>
                </a:lnTo>
                <a:lnTo>
                  <a:pt x="905013" y="1134546"/>
                </a:lnTo>
                <a:lnTo>
                  <a:pt x="901421" y="1124902"/>
                </a:lnTo>
                <a:lnTo>
                  <a:pt x="895210" y="1114782"/>
                </a:lnTo>
                <a:lnTo>
                  <a:pt x="889833" y="1104900"/>
                </a:lnTo>
                <a:lnTo>
                  <a:pt x="836254" y="1086683"/>
                </a:lnTo>
                <a:lnTo>
                  <a:pt x="813633" y="1079500"/>
                </a:lnTo>
                <a:lnTo>
                  <a:pt x="791011" y="1076067"/>
                </a:lnTo>
                <a:lnTo>
                  <a:pt x="766008" y="1073943"/>
                </a:lnTo>
                <a:lnTo>
                  <a:pt x="745767" y="1068248"/>
                </a:lnTo>
                <a:lnTo>
                  <a:pt x="737433" y="1054100"/>
                </a:lnTo>
                <a:lnTo>
                  <a:pt x="745946" y="1042650"/>
                </a:lnTo>
                <a:lnTo>
                  <a:pt x="766484" y="1041558"/>
                </a:lnTo>
                <a:lnTo>
                  <a:pt x="812012" y="1041558"/>
                </a:lnTo>
                <a:lnTo>
                  <a:pt x="813633" y="1041400"/>
                </a:lnTo>
                <a:lnTo>
                  <a:pt x="827107" y="1033482"/>
                </a:lnTo>
                <a:lnTo>
                  <a:pt x="839509" y="1023778"/>
                </a:lnTo>
                <a:lnTo>
                  <a:pt x="851673" y="1013360"/>
                </a:lnTo>
                <a:lnTo>
                  <a:pt x="864433" y="1003300"/>
                </a:lnTo>
                <a:lnTo>
                  <a:pt x="905720" y="983247"/>
                </a:lnTo>
                <a:lnTo>
                  <a:pt x="939938" y="954801"/>
                </a:lnTo>
                <a:lnTo>
                  <a:pt x="968352" y="919807"/>
                </a:lnTo>
                <a:lnTo>
                  <a:pt x="992226" y="880109"/>
                </a:lnTo>
                <a:lnTo>
                  <a:pt x="1012827" y="837555"/>
                </a:lnTo>
                <a:lnTo>
                  <a:pt x="1031418" y="793988"/>
                </a:lnTo>
                <a:lnTo>
                  <a:pt x="1049265" y="751254"/>
                </a:lnTo>
                <a:lnTo>
                  <a:pt x="1067633" y="711200"/>
                </a:lnTo>
                <a:lnTo>
                  <a:pt x="1079479" y="691078"/>
                </a:lnTo>
                <a:lnTo>
                  <a:pt x="1084160" y="684530"/>
                </a:lnTo>
                <a:close/>
              </a:path>
              <a:path w="1118870" h="1219200">
                <a:moveTo>
                  <a:pt x="812012" y="1041558"/>
                </a:moveTo>
                <a:lnTo>
                  <a:pt x="766484" y="1041558"/>
                </a:lnTo>
                <a:lnTo>
                  <a:pt x="791547" y="1043562"/>
                </a:lnTo>
                <a:lnTo>
                  <a:pt x="812012" y="1041558"/>
                </a:lnTo>
                <a:close/>
              </a:path>
              <a:path w="1118870" h="1219200">
                <a:moveTo>
                  <a:pt x="1107275" y="609600"/>
                </a:moveTo>
                <a:lnTo>
                  <a:pt x="26233" y="609600"/>
                </a:lnTo>
                <a:lnTo>
                  <a:pt x="32682" y="611088"/>
                </a:lnTo>
                <a:lnTo>
                  <a:pt x="34964" y="621506"/>
                </a:lnTo>
                <a:lnTo>
                  <a:pt x="36055" y="635496"/>
                </a:lnTo>
                <a:lnTo>
                  <a:pt x="38933" y="647700"/>
                </a:lnTo>
                <a:lnTo>
                  <a:pt x="55249" y="676862"/>
                </a:lnTo>
                <a:lnTo>
                  <a:pt x="62357" y="685423"/>
                </a:lnTo>
                <a:lnTo>
                  <a:pt x="64174" y="684530"/>
                </a:lnTo>
                <a:lnTo>
                  <a:pt x="1084160" y="684530"/>
                </a:lnTo>
                <a:lnTo>
                  <a:pt x="1090969" y="675004"/>
                </a:lnTo>
                <a:lnTo>
                  <a:pt x="1100315" y="657979"/>
                </a:lnTo>
                <a:lnTo>
                  <a:pt x="1105733" y="635000"/>
                </a:lnTo>
                <a:lnTo>
                  <a:pt x="1107275" y="609600"/>
                </a:lnTo>
                <a:close/>
              </a:path>
              <a:path w="1118870" h="1219200">
                <a:moveTo>
                  <a:pt x="546933" y="0"/>
                </a:moveTo>
                <a:lnTo>
                  <a:pt x="501806" y="5497"/>
                </a:lnTo>
                <a:lnTo>
                  <a:pt x="456433" y="13076"/>
                </a:lnTo>
                <a:lnTo>
                  <a:pt x="412471" y="24606"/>
                </a:lnTo>
                <a:lnTo>
                  <a:pt x="371579" y="41957"/>
                </a:lnTo>
                <a:lnTo>
                  <a:pt x="335413" y="66998"/>
                </a:lnTo>
                <a:lnTo>
                  <a:pt x="305633" y="101600"/>
                </a:lnTo>
                <a:lnTo>
                  <a:pt x="296762" y="106322"/>
                </a:lnTo>
                <a:lnTo>
                  <a:pt x="275629" y="118427"/>
                </a:lnTo>
                <a:lnTo>
                  <a:pt x="250447" y="134818"/>
                </a:lnTo>
                <a:lnTo>
                  <a:pt x="229433" y="152400"/>
                </a:lnTo>
                <a:lnTo>
                  <a:pt x="210204" y="171092"/>
                </a:lnTo>
                <a:lnTo>
                  <a:pt x="190856" y="189547"/>
                </a:lnTo>
                <a:lnTo>
                  <a:pt x="153233" y="228600"/>
                </a:lnTo>
                <a:lnTo>
                  <a:pt x="121635" y="263265"/>
                </a:lnTo>
                <a:lnTo>
                  <a:pt x="87599" y="302320"/>
                </a:lnTo>
                <a:lnTo>
                  <a:pt x="55392" y="344363"/>
                </a:lnTo>
                <a:lnTo>
                  <a:pt x="29281" y="387990"/>
                </a:lnTo>
                <a:lnTo>
                  <a:pt x="13533" y="431800"/>
                </a:lnTo>
                <a:lnTo>
                  <a:pt x="3535" y="486420"/>
                </a:lnTo>
                <a:lnTo>
                  <a:pt x="0" y="528909"/>
                </a:lnTo>
                <a:lnTo>
                  <a:pt x="1463" y="566948"/>
                </a:lnTo>
                <a:lnTo>
                  <a:pt x="6461" y="608218"/>
                </a:lnTo>
                <a:lnTo>
                  <a:pt x="13533" y="660400"/>
                </a:lnTo>
                <a:lnTo>
                  <a:pt x="14803" y="646033"/>
                </a:lnTo>
                <a:lnTo>
                  <a:pt x="15120" y="631190"/>
                </a:lnTo>
                <a:lnTo>
                  <a:pt x="17819" y="618251"/>
                </a:lnTo>
                <a:lnTo>
                  <a:pt x="26233" y="609600"/>
                </a:lnTo>
                <a:lnTo>
                  <a:pt x="1107275" y="609600"/>
                </a:lnTo>
                <a:lnTo>
                  <a:pt x="1108966" y="581759"/>
                </a:lnTo>
                <a:lnTo>
                  <a:pt x="1111283" y="528696"/>
                </a:lnTo>
                <a:lnTo>
                  <a:pt x="1113035" y="475773"/>
                </a:lnTo>
                <a:lnTo>
                  <a:pt x="1114576" y="422957"/>
                </a:lnTo>
                <a:lnTo>
                  <a:pt x="1116257" y="370210"/>
                </a:lnTo>
                <a:lnTo>
                  <a:pt x="1118433" y="317500"/>
                </a:lnTo>
                <a:lnTo>
                  <a:pt x="1104919" y="268307"/>
                </a:lnTo>
                <a:lnTo>
                  <a:pt x="1090334" y="231616"/>
                </a:lnTo>
                <a:lnTo>
                  <a:pt x="1070748" y="196592"/>
                </a:lnTo>
                <a:lnTo>
                  <a:pt x="1042233" y="152400"/>
                </a:lnTo>
                <a:lnTo>
                  <a:pt x="1005006" y="122996"/>
                </a:lnTo>
                <a:lnTo>
                  <a:pt x="966317" y="87863"/>
                </a:lnTo>
                <a:lnTo>
                  <a:pt x="925921" y="53461"/>
                </a:lnTo>
                <a:lnTo>
                  <a:pt x="883574" y="26253"/>
                </a:lnTo>
                <a:lnTo>
                  <a:pt x="839033" y="12700"/>
                </a:lnTo>
                <a:lnTo>
                  <a:pt x="790584" y="8055"/>
                </a:lnTo>
                <a:lnTo>
                  <a:pt x="741854" y="5174"/>
                </a:lnTo>
                <a:lnTo>
                  <a:pt x="692983" y="3492"/>
                </a:lnTo>
                <a:lnTo>
                  <a:pt x="546933" y="0"/>
                </a:lnTo>
                <a:close/>
              </a:path>
            </a:pathLst>
          </a:custGeom>
          <a:solidFill>
            <a:srgbClr val="EAF6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4819" y="2708910"/>
            <a:ext cx="905510" cy="1046480"/>
          </a:xfrm>
          <a:custGeom>
            <a:avLst/>
            <a:gdLst/>
            <a:ahLst/>
            <a:cxnLst/>
            <a:rect l="l" t="t" r="r" b="b"/>
            <a:pathLst>
              <a:path w="905510" h="1046479">
                <a:moveTo>
                  <a:pt x="676910" y="72389"/>
                </a:moveTo>
                <a:lnTo>
                  <a:pt x="256539" y="72389"/>
                </a:lnTo>
                <a:lnTo>
                  <a:pt x="300989" y="78739"/>
                </a:lnTo>
                <a:lnTo>
                  <a:pt x="346709" y="78739"/>
                </a:lnTo>
                <a:lnTo>
                  <a:pt x="386080" y="88900"/>
                </a:lnTo>
                <a:lnTo>
                  <a:pt x="425449" y="97789"/>
                </a:lnTo>
                <a:lnTo>
                  <a:pt x="464820" y="111760"/>
                </a:lnTo>
                <a:lnTo>
                  <a:pt x="501649" y="130810"/>
                </a:lnTo>
                <a:lnTo>
                  <a:pt x="534670" y="147319"/>
                </a:lnTo>
                <a:lnTo>
                  <a:pt x="565149" y="173989"/>
                </a:lnTo>
                <a:lnTo>
                  <a:pt x="600710" y="196850"/>
                </a:lnTo>
                <a:lnTo>
                  <a:pt x="629920" y="228600"/>
                </a:lnTo>
                <a:lnTo>
                  <a:pt x="660399" y="260350"/>
                </a:lnTo>
                <a:lnTo>
                  <a:pt x="704849" y="345439"/>
                </a:lnTo>
                <a:lnTo>
                  <a:pt x="727710" y="444500"/>
                </a:lnTo>
                <a:lnTo>
                  <a:pt x="725170" y="556260"/>
                </a:lnTo>
                <a:lnTo>
                  <a:pt x="708660" y="665479"/>
                </a:lnTo>
                <a:lnTo>
                  <a:pt x="681990" y="782319"/>
                </a:lnTo>
                <a:lnTo>
                  <a:pt x="643890" y="886460"/>
                </a:lnTo>
                <a:lnTo>
                  <a:pt x="608330" y="976629"/>
                </a:lnTo>
                <a:lnTo>
                  <a:pt x="568960" y="1046479"/>
                </a:lnTo>
                <a:lnTo>
                  <a:pt x="621030" y="999489"/>
                </a:lnTo>
                <a:lnTo>
                  <a:pt x="688340" y="930909"/>
                </a:lnTo>
                <a:lnTo>
                  <a:pt x="760730" y="839469"/>
                </a:lnTo>
                <a:lnTo>
                  <a:pt x="830580" y="737869"/>
                </a:lnTo>
                <a:lnTo>
                  <a:pt x="880110" y="622300"/>
                </a:lnTo>
                <a:lnTo>
                  <a:pt x="905510" y="495300"/>
                </a:lnTo>
                <a:lnTo>
                  <a:pt x="897889" y="370839"/>
                </a:lnTo>
                <a:lnTo>
                  <a:pt x="843280" y="248919"/>
                </a:lnTo>
                <a:lnTo>
                  <a:pt x="778510" y="170179"/>
                </a:lnTo>
                <a:lnTo>
                  <a:pt x="723899" y="107950"/>
                </a:lnTo>
                <a:lnTo>
                  <a:pt x="676910" y="72389"/>
                </a:lnTo>
                <a:close/>
              </a:path>
              <a:path w="905510" h="1046479">
                <a:moveTo>
                  <a:pt x="342900" y="0"/>
                </a:moveTo>
                <a:lnTo>
                  <a:pt x="285750" y="6350"/>
                </a:lnTo>
                <a:lnTo>
                  <a:pt x="229870" y="7619"/>
                </a:lnTo>
                <a:lnTo>
                  <a:pt x="181609" y="16510"/>
                </a:lnTo>
                <a:lnTo>
                  <a:pt x="102870" y="36829"/>
                </a:lnTo>
                <a:lnTo>
                  <a:pt x="67309" y="53339"/>
                </a:lnTo>
                <a:lnTo>
                  <a:pt x="34289" y="74929"/>
                </a:lnTo>
                <a:lnTo>
                  <a:pt x="0" y="101600"/>
                </a:lnTo>
                <a:lnTo>
                  <a:pt x="58420" y="90169"/>
                </a:lnTo>
                <a:lnTo>
                  <a:pt x="110489" y="82550"/>
                </a:lnTo>
                <a:lnTo>
                  <a:pt x="213359" y="77469"/>
                </a:lnTo>
                <a:lnTo>
                  <a:pt x="256539" y="72389"/>
                </a:lnTo>
                <a:lnTo>
                  <a:pt x="676910" y="72389"/>
                </a:lnTo>
                <a:lnTo>
                  <a:pt x="638810" y="54610"/>
                </a:lnTo>
                <a:lnTo>
                  <a:pt x="608330" y="46989"/>
                </a:lnTo>
                <a:lnTo>
                  <a:pt x="543560" y="7619"/>
                </a:lnTo>
                <a:lnTo>
                  <a:pt x="34290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330" y="2837179"/>
            <a:ext cx="720090" cy="1042669"/>
          </a:xfrm>
          <a:custGeom>
            <a:avLst/>
            <a:gdLst/>
            <a:ahLst/>
            <a:cxnLst/>
            <a:rect l="l" t="t" r="r" b="b"/>
            <a:pathLst>
              <a:path w="720090" h="1042670">
                <a:moveTo>
                  <a:pt x="449580" y="0"/>
                </a:moveTo>
                <a:lnTo>
                  <a:pt x="402590" y="3810"/>
                </a:lnTo>
                <a:lnTo>
                  <a:pt x="369570" y="10160"/>
                </a:lnTo>
                <a:lnTo>
                  <a:pt x="339090" y="17780"/>
                </a:lnTo>
                <a:lnTo>
                  <a:pt x="311150" y="21590"/>
                </a:lnTo>
                <a:lnTo>
                  <a:pt x="290830" y="26670"/>
                </a:lnTo>
                <a:lnTo>
                  <a:pt x="267970" y="30480"/>
                </a:lnTo>
                <a:lnTo>
                  <a:pt x="246379" y="40640"/>
                </a:lnTo>
                <a:lnTo>
                  <a:pt x="220979" y="49530"/>
                </a:lnTo>
                <a:lnTo>
                  <a:pt x="119380" y="149860"/>
                </a:lnTo>
                <a:lnTo>
                  <a:pt x="44450" y="293370"/>
                </a:lnTo>
                <a:lnTo>
                  <a:pt x="31750" y="369570"/>
                </a:lnTo>
                <a:lnTo>
                  <a:pt x="13969" y="444500"/>
                </a:lnTo>
                <a:lnTo>
                  <a:pt x="3809" y="525780"/>
                </a:lnTo>
                <a:lnTo>
                  <a:pt x="0" y="604520"/>
                </a:lnTo>
                <a:lnTo>
                  <a:pt x="11430" y="690880"/>
                </a:lnTo>
                <a:lnTo>
                  <a:pt x="43180" y="772160"/>
                </a:lnTo>
                <a:lnTo>
                  <a:pt x="96520" y="858520"/>
                </a:lnTo>
                <a:lnTo>
                  <a:pt x="140970" y="908050"/>
                </a:lnTo>
                <a:lnTo>
                  <a:pt x="194310" y="955040"/>
                </a:lnTo>
                <a:lnTo>
                  <a:pt x="227329" y="972820"/>
                </a:lnTo>
                <a:lnTo>
                  <a:pt x="259079" y="990600"/>
                </a:lnTo>
                <a:lnTo>
                  <a:pt x="297180" y="1008380"/>
                </a:lnTo>
                <a:lnTo>
                  <a:pt x="374650" y="1031240"/>
                </a:lnTo>
                <a:lnTo>
                  <a:pt x="419100" y="1037590"/>
                </a:lnTo>
                <a:lnTo>
                  <a:pt x="463550" y="1042670"/>
                </a:lnTo>
                <a:lnTo>
                  <a:pt x="557530" y="1035050"/>
                </a:lnTo>
                <a:lnTo>
                  <a:pt x="610870" y="1022350"/>
                </a:lnTo>
                <a:lnTo>
                  <a:pt x="664210" y="1010920"/>
                </a:lnTo>
                <a:lnTo>
                  <a:pt x="674071" y="1007110"/>
                </a:lnTo>
                <a:lnTo>
                  <a:pt x="546100" y="1007110"/>
                </a:lnTo>
                <a:lnTo>
                  <a:pt x="492760" y="999490"/>
                </a:lnTo>
                <a:lnTo>
                  <a:pt x="439420" y="988060"/>
                </a:lnTo>
                <a:lnTo>
                  <a:pt x="392430" y="971550"/>
                </a:lnTo>
                <a:lnTo>
                  <a:pt x="353060" y="947420"/>
                </a:lnTo>
                <a:lnTo>
                  <a:pt x="311150" y="928370"/>
                </a:lnTo>
                <a:lnTo>
                  <a:pt x="271780" y="899160"/>
                </a:lnTo>
                <a:lnTo>
                  <a:pt x="243840" y="862330"/>
                </a:lnTo>
                <a:lnTo>
                  <a:pt x="218440" y="831850"/>
                </a:lnTo>
                <a:lnTo>
                  <a:pt x="190499" y="791210"/>
                </a:lnTo>
                <a:lnTo>
                  <a:pt x="172720" y="748030"/>
                </a:lnTo>
                <a:lnTo>
                  <a:pt x="160020" y="706120"/>
                </a:lnTo>
                <a:lnTo>
                  <a:pt x="151130" y="664210"/>
                </a:lnTo>
                <a:lnTo>
                  <a:pt x="144780" y="613410"/>
                </a:lnTo>
                <a:lnTo>
                  <a:pt x="156210" y="448310"/>
                </a:lnTo>
                <a:lnTo>
                  <a:pt x="187960" y="312420"/>
                </a:lnTo>
                <a:lnTo>
                  <a:pt x="236220" y="205740"/>
                </a:lnTo>
                <a:lnTo>
                  <a:pt x="290830" y="124460"/>
                </a:lnTo>
                <a:lnTo>
                  <a:pt x="351790" y="64770"/>
                </a:lnTo>
                <a:lnTo>
                  <a:pt x="401320" y="27940"/>
                </a:lnTo>
                <a:lnTo>
                  <a:pt x="434340" y="6350"/>
                </a:lnTo>
                <a:lnTo>
                  <a:pt x="449580" y="0"/>
                </a:lnTo>
                <a:close/>
              </a:path>
              <a:path w="720090" h="1042670">
                <a:moveTo>
                  <a:pt x="720090" y="989330"/>
                </a:moveTo>
                <a:lnTo>
                  <a:pt x="662940" y="1000760"/>
                </a:lnTo>
                <a:lnTo>
                  <a:pt x="601980" y="1005840"/>
                </a:lnTo>
                <a:lnTo>
                  <a:pt x="546100" y="1007110"/>
                </a:lnTo>
                <a:lnTo>
                  <a:pt x="674071" y="1007110"/>
                </a:lnTo>
                <a:lnTo>
                  <a:pt x="720090" y="98933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3220" y="3044189"/>
            <a:ext cx="241300" cy="520700"/>
          </a:xfrm>
          <a:custGeom>
            <a:avLst/>
            <a:gdLst/>
            <a:ahLst/>
            <a:cxnLst/>
            <a:rect l="l" t="t" r="r" b="b"/>
            <a:pathLst>
              <a:path w="241300" h="520700">
                <a:moveTo>
                  <a:pt x="132079" y="0"/>
                </a:moveTo>
                <a:lnTo>
                  <a:pt x="71120" y="50800"/>
                </a:lnTo>
                <a:lnTo>
                  <a:pt x="41909" y="100330"/>
                </a:lnTo>
                <a:lnTo>
                  <a:pt x="15239" y="162560"/>
                </a:lnTo>
                <a:lnTo>
                  <a:pt x="0" y="240030"/>
                </a:lnTo>
                <a:lnTo>
                  <a:pt x="5079" y="325120"/>
                </a:lnTo>
                <a:lnTo>
                  <a:pt x="34289" y="419100"/>
                </a:lnTo>
                <a:lnTo>
                  <a:pt x="90170" y="520700"/>
                </a:lnTo>
                <a:lnTo>
                  <a:pt x="115570" y="516889"/>
                </a:lnTo>
                <a:lnTo>
                  <a:pt x="142239" y="515620"/>
                </a:lnTo>
                <a:lnTo>
                  <a:pt x="171450" y="510539"/>
                </a:lnTo>
                <a:lnTo>
                  <a:pt x="195579" y="506730"/>
                </a:lnTo>
                <a:lnTo>
                  <a:pt x="215900" y="499110"/>
                </a:lnTo>
                <a:lnTo>
                  <a:pt x="232409" y="487680"/>
                </a:lnTo>
                <a:lnTo>
                  <a:pt x="240029" y="472439"/>
                </a:lnTo>
                <a:lnTo>
                  <a:pt x="241300" y="461010"/>
                </a:lnTo>
                <a:lnTo>
                  <a:pt x="218439" y="438150"/>
                </a:lnTo>
                <a:lnTo>
                  <a:pt x="187959" y="406400"/>
                </a:lnTo>
                <a:lnTo>
                  <a:pt x="156209" y="372110"/>
                </a:lnTo>
                <a:lnTo>
                  <a:pt x="128270" y="326389"/>
                </a:lnTo>
                <a:lnTo>
                  <a:pt x="105409" y="266700"/>
                </a:lnTo>
                <a:lnTo>
                  <a:pt x="93979" y="193039"/>
                </a:lnTo>
                <a:lnTo>
                  <a:pt x="100329" y="104139"/>
                </a:lnTo>
                <a:lnTo>
                  <a:pt x="13207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53439" y="3788409"/>
            <a:ext cx="313690" cy="278130"/>
          </a:xfrm>
          <a:custGeom>
            <a:avLst/>
            <a:gdLst/>
            <a:ahLst/>
            <a:cxnLst/>
            <a:rect l="l" t="t" r="r" b="b"/>
            <a:pathLst>
              <a:path w="313690" h="278129">
                <a:moveTo>
                  <a:pt x="161290" y="0"/>
                </a:moveTo>
                <a:lnTo>
                  <a:pt x="63500" y="26669"/>
                </a:lnTo>
                <a:lnTo>
                  <a:pt x="73659" y="31750"/>
                </a:lnTo>
                <a:lnTo>
                  <a:pt x="82550" y="38100"/>
                </a:lnTo>
                <a:lnTo>
                  <a:pt x="96519" y="44450"/>
                </a:lnTo>
                <a:lnTo>
                  <a:pt x="116840" y="50800"/>
                </a:lnTo>
                <a:lnTo>
                  <a:pt x="137159" y="60959"/>
                </a:lnTo>
                <a:lnTo>
                  <a:pt x="158750" y="68579"/>
                </a:lnTo>
                <a:lnTo>
                  <a:pt x="181609" y="80009"/>
                </a:lnTo>
                <a:lnTo>
                  <a:pt x="160019" y="85089"/>
                </a:lnTo>
                <a:lnTo>
                  <a:pt x="130809" y="100329"/>
                </a:lnTo>
                <a:lnTo>
                  <a:pt x="99059" y="124459"/>
                </a:lnTo>
                <a:lnTo>
                  <a:pt x="68579" y="154939"/>
                </a:lnTo>
                <a:lnTo>
                  <a:pt x="40640" y="186689"/>
                </a:lnTo>
                <a:lnTo>
                  <a:pt x="16509" y="222250"/>
                </a:lnTo>
                <a:lnTo>
                  <a:pt x="0" y="278129"/>
                </a:lnTo>
                <a:lnTo>
                  <a:pt x="46990" y="219709"/>
                </a:lnTo>
                <a:lnTo>
                  <a:pt x="99059" y="176529"/>
                </a:lnTo>
                <a:lnTo>
                  <a:pt x="148590" y="144779"/>
                </a:lnTo>
                <a:lnTo>
                  <a:pt x="200659" y="120650"/>
                </a:lnTo>
                <a:lnTo>
                  <a:pt x="243840" y="104139"/>
                </a:lnTo>
                <a:lnTo>
                  <a:pt x="306069" y="95250"/>
                </a:lnTo>
                <a:lnTo>
                  <a:pt x="313690" y="95250"/>
                </a:lnTo>
                <a:lnTo>
                  <a:pt x="16129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8039" y="3843020"/>
            <a:ext cx="46990" cy="186690"/>
          </a:xfrm>
          <a:custGeom>
            <a:avLst/>
            <a:gdLst/>
            <a:ahLst/>
            <a:cxnLst/>
            <a:rect l="l" t="t" r="r" b="b"/>
            <a:pathLst>
              <a:path w="46990" h="186689">
                <a:moveTo>
                  <a:pt x="1269" y="0"/>
                </a:moveTo>
                <a:lnTo>
                  <a:pt x="2540" y="53339"/>
                </a:lnTo>
                <a:lnTo>
                  <a:pt x="3809" y="90169"/>
                </a:lnTo>
                <a:lnTo>
                  <a:pt x="3809" y="128269"/>
                </a:lnTo>
                <a:lnTo>
                  <a:pt x="0" y="186689"/>
                </a:lnTo>
                <a:lnTo>
                  <a:pt x="26669" y="151129"/>
                </a:lnTo>
                <a:lnTo>
                  <a:pt x="41909" y="115569"/>
                </a:lnTo>
                <a:lnTo>
                  <a:pt x="46990" y="82549"/>
                </a:lnTo>
                <a:lnTo>
                  <a:pt x="46990" y="55879"/>
                </a:lnTo>
                <a:lnTo>
                  <a:pt x="40640" y="30479"/>
                </a:lnTo>
                <a:lnTo>
                  <a:pt x="27940" y="15239"/>
                </a:lnTo>
                <a:lnTo>
                  <a:pt x="15240" y="2539"/>
                </a:lnTo>
                <a:lnTo>
                  <a:pt x="126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8230" y="4053840"/>
            <a:ext cx="904240" cy="930910"/>
          </a:xfrm>
          <a:custGeom>
            <a:avLst/>
            <a:gdLst/>
            <a:ahLst/>
            <a:cxnLst/>
            <a:rect l="l" t="t" r="r" b="b"/>
            <a:pathLst>
              <a:path w="904239" h="930910">
                <a:moveTo>
                  <a:pt x="0" y="0"/>
                </a:moveTo>
                <a:lnTo>
                  <a:pt x="10159" y="71120"/>
                </a:lnTo>
                <a:lnTo>
                  <a:pt x="36829" y="151130"/>
                </a:lnTo>
                <a:lnTo>
                  <a:pt x="72389" y="234950"/>
                </a:lnTo>
                <a:lnTo>
                  <a:pt x="114300" y="326390"/>
                </a:lnTo>
                <a:lnTo>
                  <a:pt x="165100" y="414020"/>
                </a:lnTo>
                <a:lnTo>
                  <a:pt x="222250" y="502920"/>
                </a:lnTo>
                <a:lnTo>
                  <a:pt x="276859" y="579120"/>
                </a:lnTo>
                <a:lnTo>
                  <a:pt x="334009" y="646430"/>
                </a:lnTo>
                <a:lnTo>
                  <a:pt x="396239" y="713740"/>
                </a:lnTo>
                <a:lnTo>
                  <a:pt x="454659" y="769620"/>
                </a:lnTo>
                <a:lnTo>
                  <a:pt x="509269" y="808990"/>
                </a:lnTo>
                <a:lnTo>
                  <a:pt x="561339" y="844550"/>
                </a:lnTo>
                <a:lnTo>
                  <a:pt x="610869" y="872490"/>
                </a:lnTo>
                <a:lnTo>
                  <a:pt x="664209" y="892810"/>
                </a:lnTo>
                <a:lnTo>
                  <a:pt x="718819" y="914400"/>
                </a:lnTo>
                <a:lnTo>
                  <a:pt x="778509" y="930910"/>
                </a:lnTo>
                <a:lnTo>
                  <a:pt x="904239" y="899160"/>
                </a:lnTo>
                <a:lnTo>
                  <a:pt x="767080" y="844550"/>
                </a:lnTo>
                <a:lnTo>
                  <a:pt x="627380" y="773430"/>
                </a:lnTo>
                <a:lnTo>
                  <a:pt x="506729" y="701040"/>
                </a:lnTo>
                <a:lnTo>
                  <a:pt x="412750" y="618490"/>
                </a:lnTo>
                <a:lnTo>
                  <a:pt x="374650" y="579120"/>
                </a:lnTo>
                <a:lnTo>
                  <a:pt x="334009" y="544830"/>
                </a:lnTo>
                <a:lnTo>
                  <a:pt x="288289" y="501650"/>
                </a:lnTo>
                <a:lnTo>
                  <a:pt x="242569" y="445770"/>
                </a:lnTo>
                <a:lnTo>
                  <a:pt x="189229" y="374650"/>
                </a:lnTo>
                <a:lnTo>
                  <a:pt x="133350" y="281940"/>
                </a:lnTo>
                <a:lnTo>
                  <a:pt x="68579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7200" y="457200"/>
            <a:ext cx="8229600" cy="5599430"/>
          </a:xfrm>
          <a:custGeom>
            <a:avLst/>
            <a:gdLst/>
            <a:ahLst/>
            <a:cxnLst/>
            <a:rect l="l" t="t" r="r" b="b"/>
            <a:pathLst>
              <a:path w="8229600" h="5599430">
                <a:moveTo>
                  <a:pt x="4114800" y="5599430"/>
                </a:moveTo>
                <a:lnTo>
                  <a:pt x="0" y="5599430"/>
                </a:lnTo>
                <a:lnTo>
                  <a:pt x="0" y="0"/>
                </a:lnTo>
                <a:lnTo>
                  <a:pt x="8229600" y="0"/>
                </a:lnTo>
                <a:lnTo>
                  <a:pt x="8229600" y="5599430"/>
                </a:lnTo>
                <a:lnTo>
                  <a:pt x="4114800" y="5599430"/>
                </a:lnTo>
                <a:close/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35940" y="414020"/>
            <a:ext cx="7611109" cy="12750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1800" b="1" dirty="0">
                <a:solidFill>
                  <a:srgbClr val="CC3300"/>
                </a:solidFill>
                <a:latin typeface="Garamond"/>
                <a:cs typeface="Garamond"/>
              </a:rPr>
              <a:t>3 </a:t>
            </a:r>
            <a:r>
              <a:rPr sz="2400" b="1" dirty="0">
                <a:solidFill>
                  <a:srgbClr val="CC3300"/>
                </a:solidFill>
                <a:latin typeface="Garamond"/>
                <a:cs typeface="Garamond"/>
              </a:rPr>
              <a:t>&amp; 4 </a:t>
            </a:r>
            <a:r>
              <a:rPr sz="2400" b="1" spc="-5" dirty="0">
                <a:solidFill>
                  <a:srgbClr val="CC3300"/>
                </a:solidFill>
                <a:latin typeface="Garamond"/>
                <a:cs typeface="Garamond"/>
              </a:rPr>
              <a:t>Identify </a:t>
            </a:r>
            <a:r>
              <a:rPr sz="2400" b="1" spc="5" dirty="0">
                <a:solidFill>
                  <a:srgbClr val="CC3300"/>
                </a:solidFill>
                <a:latin typeface="Garamond"/>
                <a:cs typeface="Garamond"/>
              </a:rPr>
              <a:t>Alternate </a:t>
            </a:r>
            <a:r>
              <a:rPr sz="2400" b="1" spc="-5" dirty="0">
                <a:solidFill>
                  <a:srgbClr val="CC3300"/>
                </a:solidFill>
                <a:latin typeface="Garamond"/>
                <a:cs typeface="Garamond"/>
              </a:rPr>
              <a:t>sites and select the</a:t>
            </a:r>
            <a:r>
              <a:rPr sz="2400" b="1" spc="-20" dirty="0">
                <a:solidFill>
                  <a:srgbClr val="CC3300"/>
                </a:solidFill>
                <a:latin typeface="Garamond"/>
                <a:cs typeface="Garamond"/>
              </a:rPr>
              <a:t> </a:t>
            </a:r>
            <a:r>
              <a:rPr sz="2400" b="1" spc="-5" dirty="0">
                <a:solidFill>
                  <a:srgbClr val="CC3300"/>
                </a:solidFill>
                <a:latin typeface="Garamond"/>
                <a:cs typeface="Garamond"/>
              </a:rPr>
              <a:t>site:</a:t>
            </a:r>
            <a:endParaRPr sz="2400">
              <a:latin typeface="Garamond"/>
              <a:cs typeface="Garamond"/>
            </a:endParaRPr>
          </a:p>
          <a:p>
            <a:pPr marL="355600" marR="5080" indent="-3429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Garamond"/>
                <a:cs typeface="Garamond"/>
              </a:rPr>
              <a:t>After taking decision on the location and </a:t>
            </a:r>
            <a:r>
              <a:rPr sz="2400" spc="-10" dirty="0">
                <a:latin typeface="Garamond"/>
                <a:cs typeface="Garamond"/>
              </a:rPr>
              <a:t>market potential </a:t>
            </a:r>
            <a:r>
              <a:rPr sz="2400" spc="-5" dirty="0">
                <a:latin typeface="Garamond"/>
                <a:cs typeface="Garamond"/>
              </a:rPr>
              <a:t>the  retailer has to select the </a:t>
            </a:r>
            <a:r>
              <a:rPr sz="2400" dirty="0">
                <a:latin typeface="Garamond"/>
                <a:cs typeface="Garamond"/>
              </a:rPr>
              <a:t>site </a:t>
            </a:r>
            <a:r>
              <a:rPr sz="2400" spc="-5" dirty="0">
                <a:latin typeface="Garamond"/>
                <a:cs typeface="Garamond"/>
              </a:rPr>
              <a:t>to locate the store based on</a:t>
            </a:r>
            <a:r>
              <a:rPr sz="2400" spc="-9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these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35940" y="1631950"/>
            <a:ext cx="133350" cy="13512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35940" y="3322320"/>
            <a:ext cx="133350" cy="13512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CC3300"/>
                </a:solidFill>
                <a:latin typeface="Garamond"/>
                <a:cs typeface="Garamond"/>
              </a:rPr>
              <a:t>•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78839" y="1662429"/>
            <a:ext cx="7309484" cy="304165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spc="-20" dirty="0">
                <a:latin typeface="Garamond"/>
                <a:cs typeface="Garamond"/>
              </a:rPr>
              <a:t>Traffic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Garamond"/>
                <a:cs typeface="Garamond"/>
              </a:rPr>
              <a:t>Accessibility </a:t>
            </a:r>
            <a:r>
              <a:rPr sz="2400" dirty="0">
                <a:latin typeface="Garamond"/>
                <a:cs typeface="Garamond"/>
              </a:rPr>
              <a:t>of </a:t>
            </a:r>
            <a:r>
              <a:rPr sz="2400" spc="-5" dirty="0">
                <a:latin typeface="Garamond"/>
                <a:cs typeface="Garamond"/>
              </a:rPr>
              <a:t>the </a:t>
            </a:r>
            <a:r>
              <a:rPr sz="2400" spc="-10" dirty="0">
                <a:latin typeface="Garamond"/>
                <a:cs typeface="Garamond"/>
              </a:rPr>
              <a:t>market </a:t>
            </a:r>
            <a:r>
              <a:rPr sz="2400" dirty="0">
                <a:latin typeface="Garamond"/>
                <a:cs typeface="Garamond"/>
              </a:rPr>
              <a:t>is </a:t>
            </a:r>
            <a:r>
              <a:rPr sz="2400" spc="-5" dirty="0">
                <a:latin typeface="Garamond"/>
                <a:cs typeface="Garamond"/>
              </a:rPr>
              <a:t>also </a:t>
            </a:r>
            <a:r>
              <a:rPr sz="2400" dirty="0">
                <a:latin typeface="Garamond"/>
                <a:cs typeface="Garamond"/>
              </a:rPr>
              <a:t>a </a:t>
            </a:r>
            <a:r>
              <a:rPr sz="2400" spc="-20" dirty="0">
                <a:latin typeface="Garamond"/>
                <a:cs typeface="Garamond"/>
              </a:rPr>
              <a:t>key</a:t>
            </a:r>
            <a:r>
              <a:rPr sz="2400" spc="-33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factor</a:t>
            </a:r>
            <a:endParaRPr sz="2400">
              <a:latin typeface="Garamond"/>
              <a:cs typeface="Garamond"/>
            </a:endParaRPr>
          </a:p>
          <a:p>
            <a:pPr marL="12700" marR="5080">
              <a:lnSpc>
                <a:spcPct val="100000"/>
              </a:lnSpc>
              <a:spcBef>
                <a:spcPts val="600"/>
              </a:spcBef>
              <a:tabLst>
                <a:tab pos="5927090" algn="l"/>
              </a:tabLst>
            </a:pPr>
            <a:r>
              <a:rPr sz="2400" spc="5" dirty="0">
                <a:latin typeface="Garamond"/>
                <a:cs typeface="Garamond"/>
              </a:rPr>
              <a:t>The </a:t>
            </a:r>
            <a:r>
              <a:rPr sz="2400" spc="-10" dirty="0">
                <a:latin typeface="Garamond"/>
                <a:cs typeface="Garamond"/>
              </a:rPr>
              <a:t>total number </a:t>
            </a:r>
            <a:r>
              <a:rPr sz="2400" spc="-5" dirty="0">
                <a:latin typeface="Garamond"/>
                <a:cs typeface="Garamond"/>
              </a:rPr>
              <a:t>of  stores </a:t>
            </a:r>
            <a:r>
              <a:rPr sz="2400" spc="-10" dirty="0">
                <a:latin typeface="Garamond"/>
                <a:cs typeface="Garamond"/>
              </a:rPr>
              <a:t>and </a:t>
            </a:r>
            <a:r>
              <a:rPr sz="2400" spc="-5" dirty="0">
                <a:latin typeface="Garamond"/>
                <a:cs typeface="Garamond"/>
              </a:rPr>
              <a:t>the </a:t>
            </a:r>
            <a:r>
              <a:rPr sz="2400" spc="-10" dirty="0">
                <a:latin typeface="Garamond"/>
                <a:cs typeface="Garamond"/>
              </a:rPr>
              <a:t>type</a:t>
            </a:r>
            <a:r>
              <a:rPr sz="2400" spc="-21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of</a:t>
            </a:r>
            <a:r>
              <a:rPr sz="2400" spc="31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store	</a:t>
            </a:r>
            <a:r>
              <a:rPr sz="2400" spc="-10" dirty="0">
                <a:latin typeface="Garamond"/>
                <a:cs typeface="Garamond"/>
              </a:rPr>
              <a:t>that </a:t>
            </a:r>
            <a:r>
              <a:rPr sz="2400" spc="-5" dirty="0">
                <a:latin typeface="Garamond"/>
                <a:cs typeface="Garamond"/>
              </a:rPr>
              <a:t>exist</a:t>
            </a:r>
            <a:r>
              <a:rPr sz="2400" spc="-75" dirty="0">
                <a:latin typeface="Garamond"/>
                <a:cs typeface="Garamond"/>
              </a:rPr>
              <a:t> </a:t>
            </a:r>
            <a:r>
              <a:rPr sz="2400" dirty="0">
                <a:latin typeface="Garamond"/>
                <a:cs typeface="Garamond"/>
              </a:rPr>
              <a:t>in  </a:t>
            </a:r>
            <a:r>
              <a:rPr sz="2400" spc="-5" dirty="0">
                <a:latin typeface="Garamond"/>
                <a:cs typeface="Garamond"/>
              </a:rPr>
              <a:t>the</a:t>
            </a:r>
            <a:r>
              <a:rPr sz="2400" spc="-2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area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Garamond"/>
                <a:cs typeface="Garamond"/>
              </a:rPr>
              <a:t>Amenities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95" dirty="0">
                <a:latin typeface="Garamond"/>
                <a:cs typeface="Garamond"/>
              </a:rPr>
              <a:t>To </a:t>
            </a:r>
            <a:r>
              <a:rPr sz="2400" spc="-5" dirty="0">
                <a:latin typeface="Garamond"/>
                <a:cs typeface="Garamond"/>
              </a:rPr>
              <a:t>buy </a:t>
            </a:r>
            <a:r>
              <a:rPr sz="2400" dirty="0">
                <a:latin typeface="Garamond"/>
                <a:cs typeface="Garamond"/>
              </a:rPr>
              <a:t>or </a:t>
            </a:r>
            <a:r>
              <a:rPr sz="2400" spc="-5" dirty="0">
                <a:latin typeface="Garamond"/>
                <a:cs typeface="Garamond"/>
              </a:rPr>
              <a:t>to</a:t>
            </a:r>
            <a:r>
              <a:rPr sz="2400" spc="6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lease</a:t>
            </a:r>
            <a:endParaRPr sz="24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2400" spc="5" dirty="0">
                <a:latin typeface="Garamond"/>
                <a:cs typeface="Garamond"/>
              </a:rPr>
              <a:t>The </a:t>
            </a:r>
            <a:r>
              <a:rPr sz="2400" spc="-5" dirty="0">
                <a:latin typeface="Garamond"/>
                <a:cs typeface="Garamond"/>
              </a:rPr>
              <a:t>product mix to </a:t>
            </a:r>
            <a:r>
              <a:rPr sz="2400" dirty="0">
                <a:latin typeface="Garamond"/>
                <a:cs typeface="Garamond"/>
              </a:rPr>
              <a:t>be </a:t>
            </a:r>
            <a:r>
              <a:rPr sz="2400" spc="-5" dirty="0">
                <a:latin typeface="Garamond"/>
                <a:cs typeface="Garamond"/>
              </a:rPr>
              <a:t>offered </a:t>
            </a:r>
            <a:r>
              <a:rPr sz="2400" spc="-20" dirty="0">
                <a:latin typeface="Garamond"/>
                <a:cs typeface="Garamond"/>
              </a:rPr>
              <a:t>by </a:t>
            </a:r>
            <a:r>
              <a:rPr sz="2400" spc="-5" dirty="0">
                <a:latin typeface="Garamond"/>
                <a:cs typeface="Garamond"/>
              </a:rPr>
              <a:t>the</a:t>
            </a:r>
            <a:r>
              <a:rPr sz="2400" spc="-30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retailer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2E1492E-0A9D-4EA3-8955-E14BD0F4FFA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45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15" y="52626"/>
            <a:ext cx="6242685" cy="861774"/>
          </a:xfrm>
        </p:spPr>
        <p:txBody>
          <a:bodyPr/>
          <a:lstStyle/>
          <a:p>
            <a:r>
              <a:rPr lang="en-IN" dirty="0"/>
              <a:t>Unit II – Retail Consumer &amp; Retail </a:t>
            </a:r>
            <a:r>
              <a:rPr lang="en-IN" dirty="0" err="1"/>
              <a:t>STrategy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209800"/>
            <a:ext cx="8500083" cy="1384995"/>
          </a:xfrm>
        </p:spPr>
        <p:txBody>
          <a:bodyPr/>
          <a:lstStyle/>
          <a:p>
            <a:pPr marL="342900" indent="-342900">
              <a:buAutoNum type="alphaLcParenR"/>
            </a:pPr>
            <a:r>
              <a:rPr lang="en-IN" b="1" dirty="0"/>
              <a:t>Retail Consumer</a:t>
            </a:r>
          </a:p>
          <a:p>
            <a:pPr marL="342900" indent="-342900">
              <a:buAutoNum type="alphaLcParenR"/>
            </a:pPr>
            <a:r>
              <a:rPr lang="en-IN" b="1" dirty="0"/>
              <a:t>CRM in Retail</a:t>
            </a:r>
          </a:p>
          <a:p>
            <a:pPr marL="342900" indent="-342900">
              <a:buAutoNum type="alphaLcParenR"/>
            </a:pPr>
            <a:r>
              <a:rPr lang="en-IN" b="1" dirty="0"/>
              <a:t>Retail Strategy</a:t>
            </a:r>
          </a:p>
          <a:p>
            <a:pPr marL="342900" indent="-342900">
              <a:buAutoNum type="alphaLcParenR"/>
            </a:pPr>
            <a:r>
              <a:rPr lang="en-IN" b="1" dirty="0"/>
              <a:t>Store Location Selection</a:t>
            </a:r>
          </a:p>
          <a:p>
            <a:pPr marL="342900" indent="-342900">
              <a:buAutoNum type="alphaLcParenR"/>
            </a:pPr>
            <a:r>
              <a:rPr lang="en-IN" b="1" dirty="0"/>
              <a:t>HRM in Retail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>
          <a:xfrm>
            <a:off x="448156" y="6568998"/>
            <a:ext cx="4200043" cy="230832"/>
          </a:xfrm>
        </p:spPr>
        <p:txBody>
          <a:bodyPr/>
          <a:lstStyle/>
          <a:p>
            <a:pPr marL="12700">
              <a:lnSpc>
                <a:spcPts val="1810"/>
              </a:lnSpc>
            </a:pPr>
            <a:r>
              <a:rPr lang="en-IN" dirty="0" err="1">
                <a:solidFill>
                  <a:schemeClr val="tx2"/>
                </a:solidFill>
              </a:rPr>
              <a:t>Dr.Rupal</a:t>
            </a:r>
            <a:r>
              <a:rPr lang="en-IN" dirty="0">
                <a:solidFill>
                  <a:schemeClr val="tx2"/>
                </a:solidFill>
              </a:rPr>
              <a:t> </a:t>
            </a:r>
            <a:r>
              <a:rPr lang="en-IN" dirty="0" err="1">
                <a:solidFill>
                  <a:schemeClr val="tx2"/>
                </a:solidFill>
              </a:rPr>
              <a:t>Shroff</a:t>
            </a:r>
            <a:r>
              <a:rPr lang="en-IN" dirty="0">
                <a:solidFill>
                  <a:schemeClr val="tx2"/>
                </a:solidFill>
              </a:rPr>
              <a:t> - Retail Management</a:t>
            </a:r>
            <a:endParaRPr lang="en-IN" spc="-5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960B5654-0E42-4820-A4B2-C2EFBCA4CDF1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8278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2249" y="1292860"/>
            <a:ext cx="8306434" cy="492443"/>
          </a:xfrm>
        </p:spPr>
        <p:txBody>
          <a:bodyPr/>
          <a:lstStyle/>
          <a:p>
            <a:pPr algn="ctr"/>
            <a:r>
              <a:rPr lang="en-IN" sz="3200" b="1" dirty="0"/>
              <a:t>Customer Relationship Management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6410C6DA-B264-456A-9F8F-D728B38BEA7A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3646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0" dirty="0"/>
              <a:t>CRM </a:t>
            </a:r>
            <a:r>
              <a:rPr sz="3600" dirty="0"/>
              <a:t>in</a:t>
            </a:r>
            <a:r>
              <a:rPr sz="3600" spc="-220" dirty="0"/>
              <a:t> </a:t>
            </a:r>
            <a:r>
              <a:rPr sz="3600" spc="-45" dirty="0"/>
              <a:t>Retail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0" y="838200"/>
            <a:ext cx="9027795" cy="5753882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41300" marR="7620" indent="-228600" algn="just">
              <a:lnSpc>
                <a:spcPct val="90000"/>
              </a:lnSpc>
              <a:spcBef>
                <a:spcPts val="459"/>
              </a:spcBef>
              <a:buFont typeface="Arial"/>
              <a:buChar char="•"/>
              <a:tabLst>
                <a:tab pos="241300" algn="l"/>
              </a:tabLst>
            </a:pPr>
            <a:r>
              <a:rPr sz="2100" spc="-15" dirty="0">
                <a:latin typeface="Times New Roman" pitchFamily="18" charset="0"/>
                <a:cs typeface="Times New Roman" pitchFamily="18" charset="0"/>
              </a:rPr>
              <a:t>Customer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relationship management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(CRM) is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business philosophy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set 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strategies,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programs,</a:t>
            </a:r>
            <a:r>
              <a:rPr sz="2100" spc="6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100" spc="-25" dirty="0">
                <a:latin typeface="Times New Roman" pitchFamily="18" charset="0"/>
                <a:cs typeface="Times New Roman" pitchFamily="18" charset="0"/>
              </a:rPr>
              <a:t>systems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focuses 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identifying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building loyalty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with a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valued</a:t>
            </a:r>
            <a:r>
              <a:rPr sz="2100" spc="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customers.</a:t>
            </a:r>
            <a:endParaRPr lang="en-IN" sz="2100" spc="-15" dirty="0">
              <a:latin typeface="Times New Roman" pitchFamily="18" charset="0"/>
              <a:cs typeface="Times New Roman" pitchFamily="18" charset="0"/>
            </a:endParaRPr>
          </a:p>
          <a:p>
            <a:pPr marL="12700" marR="7620" algn="just">
              <a:lnSpc>
                <a:spcPct val="90000"/>
              </a:lnSpc>
              <a:spcBef>
                <a:spcPts val="459"/>
              </a:spcBef>
              <a:tabLst>
                <a:tab pos="241300" algn="l"/>
              </a:tabLst>
            </a:pPr>
            <a:endParaRPr sz="21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ct val="9000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1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goal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CRM is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to develop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base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loyal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increase its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share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wallet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(the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percentage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customers’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purchases 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made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retailer)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providing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more value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best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100" spc="-30" dirty="0">
                <a:latin typeface="Times New Roman" pitchFamily="18" charset="0"/>
                <a:cs typeface="Times New Roman" pitchFamily="18" charset="0"/>
              </a:rPr>
              <a:t>by 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targeted,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personalized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promotions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100" spc="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services.</a:t>
            </a:r>
            <a:endParaRPr lang="en-IN" sz="2100" dirty="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90000"/>
              </a:lnSpc>
              <a:spcBef>
                <a:spcPts val="994"/>
              </a:spcBef>
              <a:tabLst>
                <a:tab pos="241300" algn="l"/>
              </a:tabLst>
            </a:pPr>
            <a:endParaRPr sz="2100" dirty="0">
              <a:latin typeface="Times New Roman" pitchFamily="18" charset="0"/>
              <a:cs typeface="Times New Roman" pitchFamily="18" charset="0"/>
            </a:endParaRPr>
          </a:p>
          <a:p>
            <a:pPr marL="241300" marR="5715" indent="-228600" algn="just">
              <a:lnSpc>
                <a:spcPct val="9000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1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profitable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focus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retaining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increasing  sales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best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customers rather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than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attempting to </a:t>
            </a:r>
            <a:r>
              <a:rPr sz="2100" spc="-25" dirty="0">
                <a:latin typeface="Times New Roman" pitchFamily="18" charset="0"/>
                <a:cs typeface="Times New Roman" pitchFamily="18" charset="0"/>
              </a:rPr>
              <a:t>generate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sales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from 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customers.</a:t>
            </a:r>
            <a:endParaRPr sz="2100" dirty="0">
              <a:latin typeface="Times New Roman" pitchFamily="18" charset="0"/>
              <a:cs typeface="Times New Roman" pitchFamily="18" charset="0"/>
            </a:endParaRPr>
          </a:p>
          <a:p>
            <a:pPr marL="241300" marR="8255" indent="-228600" algn="just">
              <a:lnSpc>
                <a:spcPts val="324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1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ultimate goal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CRM </a:t>
            </a:r>
            <a:r>
              <a:rPr sz="2100" spc="-1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to develop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base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loyal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customers</a:t>
            </a:r>
            <a:r>
              <a:rPr sz="2100" spc="4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who  </a:t>
            </a:r>
            <a:r>
              <a:rPr sz="2100" spc="-20" dirty="0">
                <a:latin typeface="Times New Roman" pitchFamily="18" charset="0"/>
                <a:cs typeface="Times New Roman" pitchFamily="18" charset="0"/>
              </a:rPr>
              <a:t>patronize 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100" spc="-15" dirty="0">
                <a:latin typeface="Times New Roman" pitchFamily="18" charset="0"/>
                <a:cs typeface="Times New Roman" pitchFamily="18" charset="0"/>
              </a:rPr>
              <a:t>retailer</a:t>
            </a:r>
            <a:r>
              <a:rPr sz="21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spc="-30" dirty="0">
                <a:latin typeface="Times New Roman" pitchFamily="18" charset="0"/>
                <a:cs typeface="Times New Roman" pitchFamily="18" charset="0"/>
              </a:rPr>
              <a:t>frequently.</a:t>
            </a:r>
            <a:endParaRPr lang="en-IN" sz="2100" spc="-30" dirty="0">
              <a:latin typeface="Times New Roman" pitchFamily="18" charset="0"/>
              <a:cs typeface="Times New Roman" pitchFamily="18" charset="0"/>
            </a:endParaRPr>
          </a:p>
          <a:p>
            <a:pPr marL="241300" marR="8255" indent="-228600" algn="just"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lang="en-IN" sz="2100" spc="-15" dirty="0">
                <a:latin typeface="Times New Roman" pitchFamily="18" charset="0"/>
                <a:cs typeface="Times New Roman" pitchFamily="18" charset="0"/>
              </a:rPr>
              <a:t>Customer </a:t>
            </a:r>
            <a:r>
              <a:rPr lang="en-IN" sz="2100" spc="-10" dirty="0">
                <a:latin typeface="Times New Roman" pitchFamily="18" charset="0"/>
                <a:cs typeface="Times New Roman" pitchFamily="18" charset="0"/>
              </a:rPr>
              <a:t>loyalty: </a:t>
            </a:r>
            <a:r>
              <a:rPr lang="en-IN" sz="2100" spc="-20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lang="en-IN" sz="2100" spc="-15" dirty="0">
                <a:latin typeface="Times New Roman" pitchFamily="18" charset="0"/>
                <a:cs typeface="Times New Roman" pitchFamily="18" charset="0"/>
              </a:rPr>
              <a:t>are committed to </a:t>
            </a:r>
            <a:r>
              <a:rPr lang="en-IN" sz="2100" spc="-10" dirty="0">
                <a:latin typeface="Times New Roman" pitchFamily="18" charset="0"/>
                <a:cs typeface="Times New Roman" pitchFamily="18" charset="0"/>
              </a:rPr>
              <a:t>purchasing merchandise </a:t>
            </a:r>
            <a:r>
              <a:rPr lang="en-IN" sz="2100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lang="en-IN" sz="2100" spc="-5" dirty="0">
                <a:latin typeface="Times New Roman" pitchFamily="18" charset="0"/>
                <a:cs typeface="Times New Roman" pitchFamily="18" charset="0"/>
              </a:rPr>
              <a:t>services </a:t>
            </a:r>
            <a:r>
              <a:rPr lang="en-IN" sz="2100" spc="-2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IN" sz="21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100" spc="-15" dirty="0">
                <a:latin typeface="Times New Roman" pitchFamily="18" charset="0"/>
                <a:cs typeface="Times New Roman" pitchFamily="18" charset="0"/>
              </a:rPr>
              <a:t>retailer </a:t>
            </a:r>
            <a:r>
              <a:rPr lang="en-IN" sz="21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IN" sz="2100" spc="-5" dirty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IN" sz="2100" spc="-15" dirty="0">
                <a:latin typeface="Times New Roman" pitchFamily="18" charset="0"/>
                <a:cs typeface="Times New Roman" pitchFamily="18" charset="0"/>
              </a:rPr>
              <a:t>resist </a:t>
            </a:r>
            <a:r>
              <a:rPr lang="en-IN" sz="21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100" spc="-5" dirty="0">
                <a:latin typeface="Times New Roman" pitchFamily="18" charset="0"/>
                <a:cs typeface="Times New Roman" pitchFamily="18" charset="0"/>
              </a:rPr>
              <a:t>activities </a:t>
            </a:r>
            <a:r>
              <a:rPr lang="en-IN" sz="2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100" spc="-15" dirty="0">
                <a:latin typeface="Times New Roman" pitchFamily="18" charset="0"/>
                <a:cs typeface="Times New Roman" pitchFamily="18" charset="0"/>
              </a:rPr>
              <a:t>competitors  attempting to </a:t>
            </a:r>
            <a:r>
              <a:rPr lang="en-IN" sz="2100" spc="-20" dirty="0">
                <a:latin typeface="Times New Roman" pitchFamily="18" charset="0"/>
                <a:cs typeface="Times New Roman" pitchFamily="18" charset="0"/>
              </a:rPr>
              <a:t>attract </a:t>
            </a:r>
            <a:r>
              <a:rPr lang="en-IN" sz="2100" spc="-5" dirty="0"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IN" sz="21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100" spc="-15" dirty="0">
                <a:latin typeface="Times New Roman" pitchFamily="18" charset="0"/>
                <a:cs typeface="Times New Roman" pitchFamily="18" charset="0"/>
              </a:rPr>
              <a:t>patronage.</a:t>
            </a:r>
            <a:endParaRPr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7802995A-7613-4D1C-BCED-C6505E65A605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2317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9" y="-48310"/>
            <a:ext cx="6242685" cy="430887"/>
          </a:xfrm>
        </p:spPr>
        <p:txBody>
          <a:bodyPr/>
          <a:lstStyle/>
          <a:p>
            <a:r>
              <a:rPr lang="en-IN" dirty="0"/>
              <a:t>Objectives of CRM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87644951"/>
              </p:ext>
            </p:extLst>
          </p:nvPr>
        </p:nvGraphicFramePr>
        <p:xfrm>
          <a:off x="0" y="914400"/>
          <a:ext cx="8991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D7DE114-DDB4-41C5-A1D7-75D97C271BF8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0493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9" y="-48310"/>
            <a:ext cx="6242685" cy="430887"/>
          </a:xfrm>
        </p:spPr>
        <p:txBody>
          <a:bodyPr/>
          <a:lstStyle/>
          <a:p>
            <a:r>
              <a:rPr lang="en-IN" dirty="0"/>
              <a:t>Importance of CRM in Retail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35075108"/>
              </p:ext>
            </p:extLst>
          </p:nvPr>
        </p:nvGraphicFramePr>
        <p:xfrm>
          <a:off x="0" y="914400"/>
          <a:ext cx="8991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486A8640-BC07-4A75-9A3C-B5FB23EBD165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11861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2249" y="1292860"/>
            <a:ext cx="8306434" cy="553998"/>
          </a:xfrm>
        </p:spPr>
        <p:txBody>
          <a:bodyPr/>
          <a:lstStyle/>
          <a:p>
            <a:r>
              <a:rPr lang="en-IN" dirty="0"/>
              <a:t>Customer Analytics – It is a tool of CRM software </a:t>
            </a:r>
            <a:r>
              <a:rPr lang="en-IN" dirty="0" err="1"/>
              <a:t>aaplication</a:t>
            </a:r>
            <a:r>
              <a:rPr lang="en-IN" dirty="0"/>
              <a:t>, to provide ways to gather lead contact information for communication purposes.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0E84F703-2A63-454D-BBA4-0B7E1A3F043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04345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9" y="-48310"/>
            <a:ext cx="6242685" cy="430887"/>
          </a:xfrm>
        </p:spPr>
        <p:txBody>
          <a:bodyPr/>
          <a:lstStyle/>
          <a:p>
            <a:r>
              <a:rPr lang="en-IN" dirty="0"/>
              <a:t>Customer Retention Management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990600"/>
            <a:ext cx="8991600" cy="5539978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Based on consumer behaviour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idea is to retain existing customers and gather their loyalty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Build &amp; maintain long term relationship with customers</a:t>
            </a:r>
          </a:p>
          <a:p>
            <a:pPr>
              <a:lnSpc>
                <a:spcPct val="150000"/>
              </a:lnSpc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Benefits of Customer Retention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Reduce Cost of acquisition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Increase in Client base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Insist on Repurchasing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Profitable relationship with customers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Customers do mouth publicity – unpaid salesman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58A5A3E3-D422-435F-BB11-55B56CA9314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37607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5919"/>
            <a:ext cx="5710237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40" dirty="0"/>
              <a:t>Customer</a:t>
            </a:r>
            <a:r>
              <a:rPr sz="3200" spc="-130" dirty="0"/>
              <a:t> </a:t>
            </a:r>
            <a:r>
              <a:rPr sz="3200" spc="-45" dirty="0"/>
              <a:t>Retention</a:t>
            </a:r>
            <a:r>
              <a:rPr lang="en-IN" sz="3200" spc="-45" dirty="0"/>
              <a:t> Approaches</a:t>
            </a:r>
            <a:endParaRPr sz="3200" spc="-45" dirty="0"/>
          </a:p>
        </p:txBody>
      </p:sp>
      <p:sp>
        <p:nvSpPr>
          <p:cNvPr id="3" name="object 3"/>
          <p:cNvSpPr/>
          <p:nvPr/>
        </p:nvSpPr>
        <p:spPr>
          <a:xfrm>
            <a:off x="1643634" y="1060704"/>
            <a:ext cx="3048476" cy="2708275"/>
          </a:xfrm>
          <a:custGeom>
            <a:avLst/>
            <a:gdLst/>
            <a:ahLst/>
            <a:cxnLst/>
            <a:rect l="l" t="t" r="r" b="b"/>
            <a:pathLst>
              <a:path w="4064635" h="2708275">
                <a:moveTo>
                  <a:pt x="4064508" y="0"/>
                </a:moveTo>
                <a:lnTo>
                  <a:pt x="451357" y="0"/>
                </a:lnTo>
                <a:lnTo>
                  <a:pt x="402173" y="2648"/>
                </a:lnTo>
                <a:lnTo>
                  <a:pt x="354524" y="10409"/>
                </a:lnTo>
                <a:lnTo>
                  <a:pt x="308685" y="23008"/>
                </a:lnTo>
                <a:lnTo>
                  <a:pt x="264931" y="40169"/>
                </a:lnTo>
                <a:lnTo>
                  <a:pt x="223538" y="61618"/>
                </a:lnTo>
                <a:lnTo>
                  <a:pt x="184781" y="87079"/>
                </a:lnTo>
                <a:lnTo>
                  <a:pt x="148936" y="116276"/>
                </a:lnTo>
                <a:lnTo>
                  <a:pt x="116276" y="148936"/>
                </a:lnTo>
                <a:lnTo>
                  <a:pt x="87079" y="184781"/>
                </a:lnTo>
                <a:lnTo>
                  <a:pt x="61618" y="223538"/>
                </a:lnTo>
                <a:lnTo>
                  <a:pt x="40169" y="264931"/>
                </a:lnTo>
                <a:lnTo>
                  <a:pt x="23008" y="308685"/>
                </a:lnTo>
                <a:lnTo>
                  <a:pt x="10409" y="354524"/>
                </a:lnTo>
                <a:lnTo>
                  <a:pt x="2648" y="402173"/>
                </a:lnTo>
                <a:lnTo>
                  <a:pt x="0" y="451358"/>
                </a:lnTo>
                <a:lnTo>
                  <a:pt x="0" y="2708148"/>
                </a:lnTo>
                <a:lnTo>
                  <a:pt x="4064508" y="2708148"/>
                </a:lnTo>
                <a:lnTo>
                  <a:pt x="406450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43634" y="1060704"/>
            <a:ext cx="3048476" cy="2708275"/>
          </a:xfrm>
          <a:custGeom>
            <a:avLst/>
            <a:gdLst/>
            <a:ahLst/>
            <a:cxnLst/>
            <a:rect l="l" t="t" r="r" b="b"/>
            <a:pathLst>
              <a:path w="4064635" h="2708275">
                <a:moveTo>
                  <a:pt x="0" y="2708148"/>
                </a:moveTo>
                <a:lnTo>
                  <a:pt x="0" y="451358"/>
                </a:lnTo>
                <a:lnTo>
                  <a:pt x="2648" y="402173"/>
                </a:lnTo>
                <a:lnTo>
                  <a:pt x="10409" y="354524"/>
                </a:lnTo>
                <a:lnTo>
                  <a:pt x="23008" y="308685"/>
                </a:lnTo>
                <a:lnTo>
                  <a:pt x="40169" y="264931"/>
                </a:lnTo>
                <a:lnTo>
                  <a:pt x="61618" y="223538"/>
                </a:lnTo>
                <a:lnTo>
                  <a:pt x="87079" y="184781"/>
                </a:lnTo>
                <a:lnTo>
                  <a:pt x="116276" y="148936"/>
                </a:lnTo>
                <a:lnTo>
                  <a:pt x="148936" y="116276"/>
                </a:lnTo>
                <a:lnTo>
                  <a:pt x="184781" y="87079"/>
                </a:lnTo>
                <a:lnTo>
                  <a:pt x="223538" y="61618"/>
                </a:lnTo>
                <a:lnTo>
                  <a:pt x="264931" y="40169"/>
                </a:lnTo>
                <a:lnTo>
                  <a:pt x="308685" y="23008"/>
                </a:lnTo>
                <a:lnTo>
                  <a:pt x="354524" y="10409"/>
                </a:lnTo>
                <a:lnTo>
                  <a:pt x="402173" y="2648"/>
                </a:lnTo>
                <a:lnTo>
                  <a:pt x="451357" y="0"/>
                </a:lnTo>
                <a:lnTo>
                  <a:pt x="4064508" y="0"/>
                </a:lnTo>
                <a:lnTo>
                  <a:pt x="4064508" y="2708148"/>
                </a:lnTo>
                <a:lnTo>
                  <a:pt x="0" y="2708148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56518" y="1451610"/>
            <a:ext cx="2624138" cy="1098506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815975" marR="5080" indent="-803910">
              <a:lnSpc>
                <a:spcPts val="4180"/>
              </a:lnSpc>
              <a:spcBef>
                <a:spcPts val="560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frequent-shopper 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programs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692015" y="1060704"/>
            <a:ext cx="3047524" cy="2708275"/>
          </a:xfrm>
          <a:custGeom>
            <a:avLst/>
            <a:gdLst/>
            <a:ahLst/>
            <a:cxnLst/>
            <a:rect l="l" t="t" r="r" b="b"/>
            <a:pathLst>
              <a:path w="4063365" h="2708275">
                <a:moveTo>
                  <a:pt x="3611626" y="0"/>
                </a:moveTo>
                <a:lnTo>
                  <a:pt x="0" y="0"/>
                </a:lnTo>
                <a:lnTo>
                  <a:pt x="0" y="2708148"/>
                </a:lnTo>
                <a:lnTo>
                  <a:pt x="4062983" y="2708148"/>
                </a:lnTo>
                <a:lnTo>
                  <a:pt x="4062983" y="451358"/>
                </a:lnTo>
                <a:lnTo>
                  <a:pt x="4060335" y="402173"/>
                </a:lnTo>
                <a:lnTo>
                  <a:pt x="4052574" y="354524"/>
                </a:lnTo>
                <a:lnTo>
                  <a:pt x="4039975" y="308685"/>
                </a:lnTo>
                <a:lnTo>
                  <a:pt x="4022814" y="264931"/>
                </a:lnTo>
                <a:lnTo>
                  <a:pt x="4001365" y="223538"/>
                </a:lnTo>
                <a:lnTo>
                  <a:pt x="3975904" y="184781"/>
                </a:lnTo>
                <a:lnTo>
                  <a:pt x="3946707" y="148936"/>
                </a:lnTo>
                <a:lnTo>
                  <a:pt x="3914047" y="116276"/>
                </a:lnTo>
                <a:lnTo>
                  <a:pt x="3878202" y="87079"/>
                </a:lnTo>
                <a:lnTo>
                  <a:pt x="3839445" y="61618"/>
                </a:lnTo>
                <a:lnTo>
                  <a:pt x="3798052" y="40169"/>
                </a:lnTo>
                <a:lnTo>
                  <a:pt x="3754298" y="23008"/>
                </a:lnTo>
                <a:lnTo>
                  <a:pt x="3708459" y="10409"/>
                </a:lnTo>
                <a:lnTo>
                  <a:pt x="3660810" y="2648"/>
                </a:lnTo>
                <a:lnTo>
                  <a:pt x="361162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92015" y="1060704"/>
            <a:ext cx="3047524" cy="2708275"/>
          </a:xfrm>
          <a:custGeom>
            <a:avLst/>
            <a:gdLst/>
            <a:ahLst/>
            <a:cxnLst/>
            <a:rect l="l" t="t" r="r" b="b"/>
            <a:pathLst>
              <a:path w="4063365" h="2708275">
                <a:moveTo>
                  <a:pt x="0" y="0"/>
                </a:moveTo>
                <a:lnTo>
                  <a:pt x="3611626" y="0"/>
                </a:lnTo>
                <a:lnTo>
                  <a:pt x="3660810" y="2648"/>
                </a:lnTo>
                <a:lnTo>
                  <a:pt x="3708459" y="10409"/>
                </a:lnTo>
                <a:lnTo>
                  <a:pt x="3754298" y="23008"/>
                </a:lnTo>
                <a:lnTo>
                  <a:pt x="3798052" y="40169"/>
                </a:lnTo>
                <a:lnTo>
                  <a:pt x="3839445" y="61618"/>
                </a:lnTo>
                <a:lnTo>
                  <a:pt x="3878202" y="87079"/>
                </a:lnTo>
                <a:lnTo>
                  <a:pt x="3914047" y="116276"/>
                </a:lnTo>
                <a:lnTo>
                  <a:pt x="3946707" y="148936"/>
                </a:lnTo>
                <a:lnTo>
                  <a:pt x="3975904" y="184781"/>
                </a:lnTo>
                <a:lnTo>
                  <a:pt x="4001365" y="223538"/>
                </a:lnTo>
                <a:lnTo>
                  <a:pt x="4022814" y="264931"/>
                </a:lnTo>
                <a:lnTo>
                  <a:pt x="4039975" y="308685"/>
                </a:lnTo>
                <a:lnTo>
                  <a:pt x="4052574" y="354524"/>
                </a:lnTo>
                <a:lnTo>
                  <a:pt x="4060335" y="402173"/>
                </a:lnTo>
                <a:lnTo>
                  <a:pt x="4062983" y="451358"/>
                </a:lnTo>
                <a:lnTo>
                  <a:pt x="4062983" y="2708148"/>
                </a:lnTo>
                <a:lnTo>
                  <a:pt x="0" y="2708148"/>
                </a:lnTo>
                <a:lnTo>
                  <a:pt x="0" y="0"/>
                </a:lnTo>
                <a:close/>
              </a:path>
            </a:pathLst>
          </a:custGeom>
          <a:ln w="1219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957476" y="1451610"/>
            <a:ext cx="2516028" cy="1098506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895350" marR="5080" indent="-883285">
              <a:lnSpc>
                <a:spcPts val="4180"/>
              </a:lnSpc>
              <a:spcBef>
                <a:spcPts val="560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Special</a:t>
            </a:r>
            <a:r>
              <a:rPr sz="2400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customer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services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643634" y="3768852"/>
            <a:ext cx="3048476" cy="2710180"/>
          </a:xfrm>
          <a:custGeom>
            <a:avLst/>
            <a:gdLst/>
            <a:ahLst/>
            <a:cxnLst/>
            <a:rect l="l" t="t" r="r" b="b"/>
            <a:pathLst>
              <a:path w="4064635" h="2710179">
                <a:moveTo>
                  <a:pt x="4064508" y="0"/>
                </a:moveTo>
                <a:lnTo>
                  <a:pt x="0" y="0"/>
                </a:lnTo>
                <a:lnTo>
                  <a:pt x="0" y="2258047"/>
                </a:lnTo>
                <a:lnTo>
                  <a:pt x="2649" y="2307257"/>
                </a:lnTo>
                <a:lnTo>
                  <a:pt x="10415" y="2354932"/>
                </a:lnTo>
                <a:lnTo>
                  <a:pt x="23022" y="2400796"/>
                </a:lnTo>
                <a:lnTo>
                  <a:pt x="40194" y="2444575"/>
                </a:lnTo>
                <a:lnTo>
                  <a:pt x="61656" y="2485992"/>
                </a:lnTo>
                <a:lnTo>
                  <a:pt x="87132" y="2524772"/>
                </a:lnTo>
                <a:lnTo>
                  <a:pt x="116347" y="2560639"/>
                </a:lnTo>
                <a:lnTo>
                  <a:pt x="149025" y="2593319"/>
                </a:lnTo>
                <a:lnTo>
                  <a:pt x="184891" y="2622535"/>
                </a:lnTo>
                <a:lnTo>
                  <a:pt x="223670" y="2648012"/>
                </a:lnTo>
                <a:lnTo>
                  <a:pt x="265086" y="2669475"/>
                </a:lnTo>
                <a:lnTo>
                  <a:pt x="308864" y="2686648"/>
                </a:lnTo>
                <a:lnTo>
                  <a:pt x="354727" y="2699255"/>
                </a:lnTo>
                <a:lnTo>
                  <a:pt x="402402" y="2707021"/>
                </a:lnTo>
                <a:lnTo>
                  <a:pt x="451612" y="2709672"/>
                </a:lnTo>
                <a:lnTo>
                  <a:pt x="4064508" y="2709672"/>
                </a:lnTo>
                <a:lnTo>
                  <a:pt x="406450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43634" y="3768852"/>
            <a:ext cx="3048476" cy="2710180"/>
          </a:xfrm>
          <a:custGeom>
            <a:avLst/>
            <a:gdLst/>
            <a:ahLst/>
            <a:cxnLst/>
            <a:rect l="l" t="t" r="r" b="b"/>
            <a:pathLst>
              <a:path w="4064635" h="2710179">
                <a:moveTo>
                  <a:pt x="4064508" y="2709672"/>
                </a:moveTo>
                <a:lnTo>
                  <a:pt x="451612" y="2709672"/>
                </a:lnTo>
                <a:lnTo>
                  <a:pt x="402402" y="2707021"/>
                </a:lnTo>
                <a:lnTo>
                  <a:pt x="354727" y="2699255"/>
                </a:lnTo>
                <a:lnTo>
                  <a:pt x="308864" y="2686648"/>
                </a:lnTo>
                <a:lnTo>
                  <a:pt x="265086" y="2669475"/>
                </a:lnTo>
                <a:lnTo>
                  <a:pt x="223670" y="2648012"/>
                </a:lnTo>
                <a:lnTo>
                  <a:pt x="184891" y="2622535"/>
                </a:lnTo>
                <a:lnTo>
                  <a:pt x="149025" y="2593319"/>
                </a:lnTo>
                <a:lnTo>
                  <a:pt x="116347" y="2560639"/>
                </a:lnTo>
                <a:lnTo>
                  <a:pt x="87132" y="2524772"/>
                </a:lnTo>
                <a:lnTo>
                  <a:pt x="61656" y="2485992"/>
                </a:lnTo>
                <a:lnTo>
                  <a:pt x="40194" y="2444575"/>
                </a:lnTo>
                <a:lnTo>
                  <a:pt x="23022" y="2400796"/>
                </a:lnTo>
                <a:lnTo>
                  <a:pt x="10415" y="2354932"/>
                </a:lnTo>
                <a:lnTo>
                  <a:pt x="2649" y="2307257"/>
                </a:lnTo>
                <a:lnTo>
                  <a:pt x="0" y="2258047"/>
                </a:lnTo>
                <a:lnTo>
                  <a:pt x="0" y="0"/>
                </a:lnTo>
                <a:lnTo>
                  <a:pt x="4064508" y="0"/>
                </a:lnTo>
                <a:lnTo>
                  <a:pt x="4064508" y="2709672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02288" y="5103978"/>
            <a:ext cx="173164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Community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692015" y="3768852"/>
            <a:ext cx="3047524" cy="2710180"/>
          </a:xfrm>
          <a:custGeom>
            <a:avLst/>
            <a:gdLst/>
            <a:ahLst/>
            <a:cxnLst/>
            <a:rect l="l" t="t" r="r" b="b"/>
            <a:pathLst>
              <a:path w="4063365" h="2710179">
                <a:moveTo>
                  <a:pt x="4062983" y="0"/>
                </a:moveTo>
                <a:lnTo>
                  <a:pt x="0" y="0"/>
                </a:lnTo>
                <a:lnTo>
                  <a:pt x="0" y="2709672"/>
                </a:lnTo>
                <a:lnTo>
                  <a:pt x="3611372" y="2709672"/>
                </a:lnTo>
                <a:lnTo>
                  <a:pt x="3660581" y="2707021"/>
                </a:lnTo>
                <a:lnTo>
                  <a:pt x="3708256" y="2699255"/>
                </a:lnTo>
                <a:lnTo>
                  <a:pt x="3754120" y="2686648"/>
                </a:lnTo>
                <a:lnTo>
                  <a:pt x="3797897" y="2669475"/>
                </a:lnTo>
                <a:lnTo>
                  <a:pt x="3839313" y="2648012"/>
                </a:lnTo>
                <a:lnTo>
                  <a:pt x="3878092" y="2622535"/>
                </a:lnTo>
                <a:lnTo>
                  <a:pt x="3913958" y="2593319"/>
                </a:lnTo>
                <a:lnTo>
                  <a:pt x="3946636" y="2560639"/>
                </a:lnTo>
                <a:lnTo>
                  <a:pt x="3975851" y="2524772"/>
                </a:lnTo>
                <a:lnTo>
                  <a:pt x="4001327" y="2485992"/>
                </a:lnTo>
                <a:lnTo>
                  <a:pt x="4022789" y="2444575"/>
                </a:lnTo>
                <a:lnTo>
                  <a:pt x="4039961" y="2400796"/>
                </a:lnTo>
                <a:lnTo>
                  <a:pt x="4052568" y="2354932"/>
                </a:lnTo>
                <a:lnTo>
                  <a:pt x="4060334" y="2307257"/>
                </a:lnTo>
                <a:lnTo>
                  <a:pt x="4062983" y="2258047"/>
                </a:lnTo>
                <a:lnTo>
                  <a:pt x="4062983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692015" y="3768852"/>
            <a:ext cx="3047524" cy="2710180"/>
          </a:xfrm>
          <a:custGeom>
            <a:avLst/>
            <a:gdLst/>
            <a:ahLst/>
            <a:cxnLst/>
            <a:rect l="l" t="t" r="r" b="b"/>
            <a:pathLst>
              <a:path w="4063365" h="2710179">
                <a:moveTo>
                  <a:pt x="4062983" y="0"/>
                </a:moveTo>
                <a:lnTo>
                  <a:pt x="4062983" y="2258047"/>
                </a:lnTo>
                <a:lnTo>
                  <a:pt x="4060334" y="2307257"/>
                </a:lnTo>
                <a:lnTo>
                  <a:pt x="4052568" y="2354932"/>
                </a:lnTo>
                <a:lnTo>
                  <a:pt x="4039961" y="2400796"/>
                </a:lnTo>
                <a:lnTo>
                  <a:pt x="4022789" y="2444575"/>
                </a:lnTo>
                <a:lnTo>
                  <a:pt x="4001327" y="2485992"/>
                </a:lnTo>
                <a:lnTo>
                  <a:pt x="3975851" y="2524772"/>
                </a:lnTo>
                <a:lnTo>
                  <a:pt x="3946636" y="2560639"/>
                </a:lnTo>
                <a:lnTo>
                  <a:pt x="3913958" y="2593319"/>
                </a:lnTo>
                <a:lnTo>
                  <a:pt x="3878092" y="2622535"/>
                </a:lnTo>
                <a:lnTo>
                  <a:pt x="3839313" y="2648012"/>
                </a:lnTo>
                <a:lnTo>
                  <a:pt x="3797897" y="2669475"/>
                </a:lnTo>
                <a:lnTo>
                  <a:pt x="3754120" y="2686648"/>
                </a:lnTo>
                <a:lnTo>
                  <a:pt x="3708256" y="2699255"/>
                </a:lnTo>
                <a:lnTo>
                  <a:pt x="3660581" y="2707021"/>
                </a:lnTo>
                <a:lnTo>
                  <a:pt x="3611372" y="2709672"/>
                </a:lnTo>
                <a:lnTo>
                  <a:pt x="0" y="2709672"/>
                </a:lnTo>
                <a:lnTo>
                  <a:pt x="0" y="0"/>
                </a:lnTo>
                <a:lnTo>
                  <a:pt x="4062983" y="0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087779" y="5103978"/>
            <a:ext cx="225599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Personalization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374135" y="3092195"/>
            <a:ext cx="2634615" cy="1355090"/>
          </a:xfrm>
          <a:custGeom>
            <a:avLst/>
            <a:gdLst/>
            <a:ahLst/>
            <a:cxnLst/>
            <a:rect l="l" t="t" r="r" b="b"/>
            <a:pathLst>
              <a:path w="3512820" h="1355089">
                <a:moveTo>
                  <a:pt x="3287013" y="0"/>
                </a:moveTo>
                <a:lnTo>
                  <a:pt x="225805" y="0"/>
                </a:lnTo>
                <a:lnTo>
                  <a:pt x="180296" y="4587"/>
                </a:lnTo>
                <a:lnTo>
                  <a:pt x="137910" y="17744"/>
                </a:lnTo>
                <a:lnTo>
                  <a:pt x="99553" y="38562"/>
                </a:lnTo>
                <a:lnTo>
                  <a:pt x="66135" y="66135"/>
                </a:lnTo>
                <a:lnTo>
                  <a:pt x="38562" y="99553"/>
                </a:lnTo>
                <a:lnTo>
                  <a:pt x="17744" y="137910"/>
                </a:lnTo>
                <a:lnTo>
                  <a:pt x="4587" y="180296"/>
                </a:lnTo>
                <a:lnTo>
                  <a:pt x="0" y="225805"/>
                </a:lnTo>
                <a:lnTo>
                  <a:pt x="0" y="1129029"/>
                </a:lnTo>
                <a:lnTo>
                  <a:pt x="4587" y="1174539"/>
                </a:lnTo>
                <a:lnTo>
                  <a:pt x="17744" y="1216925"/>
                </a:lnTo>
                <a:lnTo>
                  <a:pt x="38562" y="1255282"/>
                </a:lnTo>
                <a:lnTo>
                  <a:pt x="66135" y="1288700"/>
                </a:lnTo>
                <a:lnTo>
                  <a:pt x="99553" y="1316273"/>
                </a:lnTo>
                <a:lnTo>
                  <a:pt x="137910" y="1337091"/>
                </a:lnTo>
                <a:lnTo>
                  <a:pt x="180296" y="1350248"/>
                </a:lnTo>
                <a:lnTo>
                  <a:pt x="225805" y="1354835"/>
                </a:lnTo>
                <a:lnTo>
                  <a:pt x="3287013" y="1354835"/>
                </a:lnTo>
                <a:lnTo>
                  <a:pt x="3332523" y="1350248"/>
                </a:lnTo>
                <a:lnTo>
                  <a:pt x="3374909" y="1337091"/>
                </a:lnTo>
                <a:lnTo>
                  <a:pt x="3413266" y="1316273"/>
                </a:lnTo>
                <a:lnTo>
                  <a:pt x="3446684" y="1288700"/>
                </a:lnTo>
                <a:lnTo>
                  <a:pt x="3474257" y="1255282"/>
                </a:lnTo>
                <a:lnTo>
                  <a:pt x="3495075" y="1216925"/>
                </a:lnTo>
                <a:lnTo>
                  <a:pt x="3508232" y="1174539"/>
                </a:lnTo>
                <a:lnTo>
                  <a:pt x="3512820" y="1129029"/>
                </a:lnTo>
                <a:lnTo>
                  <a:pt x="3512820" y="225805"/>
                </a:lnTo>
                <a:lnTo>
                  <a:pt x="3508232" y="180296"/>
                </a:lnTo>
                <a:lnTo>
                  <a:pt x="3495075" y="137910"/>
                </a:lnTo>
                <a:lnTo>
                  <a:pt x="3474257" y="99553"/>
                </a:lnTo>
                <a:lnTo>
                  <a:pt x="3446684" y="66135"/>
                </a:lnTo>
                <a:lnTo>
                  <a:pt x="3413266" y="38562"/>
                </a:lnTo>
                <a:lnTo>
                  <a:pt x="3374909" y="17744"/>
                </a:lnTo>
                <a:lnTo>
                  <a:pt x="3332523" y="4587"/>
                </a:lnTo>
                <a:lnTo>
                  <a:pt x="3287013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74135" y="3092195"/>
            <a:ext cx="2634615" cy="1355090"/>
          </a:xfrm>
          <a:custGeom>
            <a:avLst/>
            <a:gdLst/>
            <a:ahLst/>
            <a:cxnLst/>
            <a:rect l="l" t="t" r="r" b="b"/>
            <a:pathLst>
              <a:path w="3512820" h="1355089">
                <a:moveTo>
                  <a:pt x="0" y="225805"/>
                </a:moveTo>
                <a:lnTo>
                  <a:pt x="4587" y="180296"/>
                </a:lnTo>
                <a:lnTo>
                  <a:pt x="17744" y="137910"/>
                </a:lnTo>
                <a:lnTo>
                  <a:pt x="38562" y="99553"/>
                </a:lnTo>
                <a:lnTo>
                  <a:pt x="66135" y="66135"/>
                </a:lnTo>
                <a:lnTo>
                  <a:pt x="99553" y="38562"/>
                </a:lnTo>
                <a:lnTo>
                  <a:pt x="137910" y="17744"/>
                </a:lnTo>
                <a:lnTo>
                  <a:pt x="180296" y="4587"/>
                </a:lnTo>
                <a:lnTo>
                  <a:pt x="225805" y="0"/>
                </a:lnTo>
                <a:lnTo>
                  <a:pt x="3287013" y="0"/>
                </a:lnTo>
                <a:lnTo>
                  <a:pt x="3332523" y="4587"/>
                </a:lnTo>
                <a:lnTo>
                  <a:pt x="3374909" y="17744"/>
                </a:lnTo>
                <a:lnTo>
                  <a:pt x="3413266" y="38562"/>
                </a:lnTo>
                <a:lnTo>
                  <a:pt x="3446684" y="66135"/>
                </a:lnTo>
                <a:lnTo>
                  <a:pt x="3474257" y="99553"/>
                </a:lnTo>
                <a:lnTo>
                  <a:pt x="3495075" y="137910"/>
                </a:lnTo>
                <a:lnTo>
                  <a:pt x="3508232" y="180296"/>
                </a:lnTo>
                <a:lnTo>
                  <a:pt x="3512820" y="225805"/>
                </a:lnTo>
                <a:lnTo>
                  <a:pt x="3512820" y="1129029"/>
                </a:lnTo>
                <a:lnTo>
                  <a:pt x="3508232" y="1174539"/>
                </a:lnTo>
                <a:lnTo>
                  <a:pt x="3495075" y="1216925"/>
                </a:lnTo>
                <a:lnTo>
                  <a:pt x="3474257" y="1255282"/>
                </a:lnTo>
                <a:lnTo>
                  <a:pt x="3446684" y="1288700"/>
                </a:lnTo>
                <a:lnTo>
                  <a:pt x="3413266" y="1316273"/>
                </a:lnTo>
                <a:lnTo>
                  <a:pt x="3374909" y="1337091"/>
                </a:lnTo>
                <a:lnTo>
                  <a:pt x="3332523" y="1350248"/>
                </a:lnTo>
                <a:lnTo>
                  <a:pt x="3287013" y="1354835"/>
                </a:lnTo>
                <a:lnTo>
                  <a:pt x="225805" y="1354835"/>
                </a:lnTo>
                <a:lnTo>
                  <a:pt x="180296" y="1350248"/>
                </a:lnTo>
                <a:lnTo>
                  <a:pt x="137910" y="1337091"/>
                </a:lnTo>
                <a:lnTo>
                  <a:pt x="99553" y="1316273"/>
                </a:lnTo>
                <a:lnTo>
                  <a:pt x="66135" y="1288700"/>
                </a:lnTo>
                <a:lnTo>
                  <a:pt x="38562" y="1255282"/>
                </a:lnTo>
                <a:lnTo>
                  <a:pt x="17744" y="1216925"/>
                </a:lnTo>
                <a:lnTo>
                  <a:pt x="4587" y="1174539"/>
                </a:lnTo>
                <a:lnTo>
                  <a:pt x="0" y="1129029"/>
                </a:lnTo>
                <a:lnTo>
                  <a:pt x="0" y="225805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374802" y="3234112"/>
            <a:ext cx="2634615" cy="1071255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marR="5080" indent="173355" algn="ctr">
              <a:lnSpc>
                <a:spcPct val="91500"/>
              </a:lnSpc>
              <a:spcBef>
                <a:spcPts val="405"/>
              </a:spcBef>
            </a:pP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Customer  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Retention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ches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73C69F68-4F26-4E1D-97BB-1FF517A61B9B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27046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pc="-20" dirty="0"/>
              <a:t>Customer Retention Approaches</a:t>
            </a:r>
            <a:r>
              <a:rPr spc="-45" dirty="0"/>
              <a:t>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850563"/>
            <a:ext cx="9027795" cy="5219378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241300" marR="6985" indent="-228600" algn="just">
              <a:spcBef>
                <a:spcPts val="500"/>
              </a:spcBef>
              <a:buFont typeface="Arial"/>
              <a:buChar char="•"/>
              <a:tabLst>
                <a:tab pos="32512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b="1" spc="-10" dirty="0">
                <a:latin typeface="Times New Roman" pitchFamily="18" charset="0"/>
                <a:cs typeface="Times New Roman" pitchFamily="18" charset="0"/>
              </a:rPr>
              <a:t>Frequent-Shopper </a:t>
            </a:r>
            <a:r>
              <a:rPr sz="2000" b="1" spc="-15" dirty="0">
                <a:latin typeface="Times New Roman" pitchFamily="18" charset="0"/>
                <a:cs typeface="Times New Roman" pitchFamily="18" charset="0"/>
              </a:rPr>
              <a:t>Programs </a:t>
            </a:r>
            <a:r>
              <a:rPr sz="20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both build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customer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database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by 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identifying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transactions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encourage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repeat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purchase  behavior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retailer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loyalty.</a:t>
            </a:r>
            <a:r>
              <a:rPr lang="en-IN"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spc="-3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IN" sz="2000" spc="-30" dirty="0">
                <a:latin typeface="Times New Roman" pitchFamily="18" charset="0"/>
                <a:cs typeface="Times New Roman" pitchFamily="18" charset="0"/>
              </a:rPr>
              <a:t>. Shopper Stop – First Citizen Card, Pantaloons , </a:t>
            </a:r>
            <a:r>
              <a:rPr lang="en-IN" sz="2000" spc="-30" dirty="0" err="1">
                <a:latin typeface="Times New Roman" pitchFamily="18" charset="0"/>
                <a:cs typeface="Times New Roman" pitchFamily="18" charset="0"/>
              </a:rPr>
              <a:t>Startbucks</a:t>
            </a:r>
            <a:r>
              <a:rPr lang="en-IN" sz="2000" spc="-30" dirty="0">
                <a:latin typeface="Times New Roman" pitchFamily="18" charset="0"/>
                <a:cs typeface="Times New Roman" pitchFamily="18" charset="0"/>
              </a:rPr>
              <a:t> Rewards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8255" indent="-228600" algn="just">
              <a:spcBef>
                <a:spcPts val="1015"/>
              </a:spcBef>
              <a:buFont typeface="Arial"/>
              <a:buChar char="•"/>
              <a:tabLst>
                <a:tab pos="241300" algn="l"/>
              </a:tabLst>
            </a:pPr>
            <a:r>
              <a:rPr sz="2000" b="1" dirty="0">
                <a:latin typeface="Times New Roman" pitchFamily="18" charset="0"/>
                <a:cs typeface="Times New Roman" pitchFamily="18" charset="0"/>
              </a:rPr>
              <a:t>Special </a:t>
            </a:r>
            <a:r>
              <a:rPr sz="2000" b="1" spc="-10" dirty="0">
                <a:latin typeface="Times New Roman" pitchFamily="18" charset="0"/>
                <a:cs typeface="Times New Roman" pitchFamily="18" charset="0"/>
              </a:rPr>
              <a:t>Customer </a:t>
            </a:r>
            <a:r>
              <a:rPr sz="2000" b="1" dirty="0">
                <a:latin typeface="Times New Roman" pitchFamily="18" charset="0"/>
                <a:cs typeface="Times New Roman" pitchFamily="18" charset="0"/>
              </a:rPr>
              <a:t>Services -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unusually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high-quality 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customer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service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build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maintain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loyalty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of their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best</a:t>
            </a:r>
            <a:r>
              <a:rPr sz="2000" spc="-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customers.</a:t>
            </a:r>
            <a:r>
              <a:rPr lang="en-IN"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spc="-15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IN" sz="2000" spc="-15" dirty="0">
                <a:latin typeface="Times New Roman" pitchFamily="18" charset="0"/>
                <a:cs typeface="Times New Roman" pitchFamily="18" charset="0"/>
              </a:rPr>
              <a:t>. AXIS Bank – Priority Customer, Amazon Prime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000" b="1" spc="-15" dirty="0">
                <a:latin typeface="Times New Roman" pitchFamily="18" charset="0"/>
                <a:cs typeface="Times New Roman" pitchFamily="18" charset="0"/>
              </a:rPr>
              <a:t>Personalization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offer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unique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benefits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messages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to 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individual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customers.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ability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develop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programs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small 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groups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even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specific individuals.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Developing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 programs 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small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groups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or individual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referred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as 1-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- 1</a:t>
            </a:r>
            <a:r>
              <a:rPr sz="2000" spc="-1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retailing.</a:t>
            </a:r>
            <a:r>
              <a:rPr lang="en-IN"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spc="-1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IN" sz="2000" spc="-10" dirty="0">
                <a:latin typeface="Times New Roman" pitchFamily="18" charset="0"/>
                <a:cs typeface="Times New Roman" pitchFamily="18" charset="0"/>
              </a:rPr>
              <a:t>. Netflix, Kindle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ct val="90000"/>
              </a:lnSpc>
              <a:spcBef>
                <a:spcPts val="955"/>
              </a:spcBef>
              <a:buFont typeface="Arial"/>
              <a:buChar char="•"/>
              <a:tabLst>
                <a:tab pos="32512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b="1" spc="-5" dirty="0">
                <a:latin typeface="Times New Roman" pitchFamily="18" charset="0"/>
                <a:cs typeface="Times New Roman" pitchFamily="18" charset="0"/>
              </a:rPr>
              <a:t>Community </a:t>
            </a:r>
            <a:r>
              <a:rPr sz="20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brand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community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is a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group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are 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bound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together by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loyalty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retailer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and the activities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in which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retailer engages.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Community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members</a:t>
            </a:r>
            <a:r>
              <a:rPr sz="2000" spc="6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feel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obligation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to attract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new  members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community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help other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members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community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by 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sharing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experiences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product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knowledge.</a:t>
            </a:r>
            <a:r>
              <a:rPr lang="en-IN"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spc="-10" dirty="0" err="1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IN" sz="2000" spc="-1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IN" sz="2000" spc="-10" dirty="0" err="1">
                <a:latin typeface="Times New Roman" pitchFamily="18" charset="0"/>
                <a:cs typeface="Times New Roman" pitchFamily="18" charset="0"/>
              </a:rPr>
              <a:t>Myntra</a:t>
            </a:r>
            <a:r>
              <a:rPr lang="en-IN" sz="2000" spc="-10" dirty="0">
                <a:latin typeface="Times New Roman" pitchFamily="18" charset="0"/>
                <a:cs typeface="Times New Roman" pitchFamily="18" charset="0"/>
              </a:rPr>
              <a:t>, Adidas – Manchester United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E5844D1-15AA-4C8D-AAC9-646BAC13E7B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89040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063" y="222249"/>
            <a:ext cx="43999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How CRM </a:t>
            </a:r>
            <a:r>
              <a:rPr spc="-5" dirty="0"/>
              <a:t>Benefits </a:t>
            </a:r>
            <a:r>
              <a:rPr spc="-10" dirty="0"/>
              <a:t>Retailer?</a:t>
            </a:r>
          </a:p>
        </p:txBody>
      </p:sp>
      <p:sp>
        <p:nvSpPr>
          <p:cNvPr id="3" name="object 3"/>
          <p:cNvSpPr/>
          <p:nvPr/>
        </p:nvSpPr>
        <p:spPr>
          <a:xfrm>
            <a:off x="378328" y="1286644"/>
            <a:ext cx="8387343" cy="30883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2249" y="1292860"/>
          <a:ext cx="8286750" cy="32302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62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2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1039">
                <a:tc>
                  <a:txBody>
                    <a:bodyPr/>
                    <a:lstStyle/>
                    <a:p>
                      <a:pPr marL="52768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Customer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needs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b="1" spc="-1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Retailer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traditionally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provides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CRM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benefits</a:t>
                      </a:r>
                      <a:r>
                        <a:rPr sz="2000" b="1" spc="-5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customer</a:t>
                      </a:r>
                      <a:endParaRPr sz="20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by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arlito"/>
                          <a:cs typeface="Carlito"/>
                        </a:rPr>
                        <a:t>enabling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5" dirty="0">
                          <a:latin typeface="Carlito"/>
                          <a:cs typeface="Carlito"/>
                        </a:rPr>
                        <a:t>Product</a:t>
                      </a:r>
                      <a:r>
                        <a:rPr sz="20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5" dirty="0">
                          <a:latin typeface="Carlito"/>
                          <a:cs typeface="Carlito"/>
                        </a:rPr>
                        <a:t>choice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latin typeface="Carlito"/>
                          <a:cs typeface="Carlito"/>
                        </a:rPr>
                        <a:t>Range</a:t>
                      </a:r>
                      <a:r>
                        <a:rPr sz="2000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5" dirty="0">
                          <a:latin typeface="Carlito"/>
                          <a:cs typeface="Carlito"/>
                        </a:rPr>
                        <a:t>selection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Tailored</a:t>
                      </a:r>
                      <a:r>
                        <a:rPr sz="2000" spc="-10" dirty="0">
                          <a:latin typeface="Carlito"/>
                          <a:cs typeface="Carlito"/>
                        </a:rPr>
                        <a:t> range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latin typeface="Carlito"/>
                          <a:cs typeface="Carlito"/>
                        </a:rPr>
                        <a:t>Access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5" dirty="0">
                          <a:latin typeface="Carlito"/>
                          <a:cs typeface="Carlito"/>
                        </a:rPr>
                        <a:t>Channel</a:t>
                      </a:r>
                      <a:r>
                        <a:rPr sz="20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5" dirty="0">
                          <a:latin typeface="Carlito"/>
                          <a:cs typeface="Carlito"/>
                        </a:rPr>
                        <a:t>choice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Consistent</a:t>
                      </a:r>
                      <a:r>
                        <a:rPr sz="2000" spc="-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10" dirty="0">
                          <a:latin typeface="Carlito"/>
                          <a:cs typeface="Carlito"/>
                        </a:rPr>
                        <a:t>experience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latin typeface="Carlito"/>
                          <a:cs typeface="Carlito"/>
                        </a:rPr>
                        <a:t>Support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Information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latin typeface="Carlito"/>
                          <a:cs typeface="Carlito"/>
                        </a:rPr>
                        <a:t>Enhanced</a:t>
                      </a:r>
                      <a:r>
                        <a:rPr sz="200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dirty="0">
                          <a:latin typeface="Carlito"/>
                          <a:cs typeface="Carlito"/>
                        </a:rPr>
                        <a:t>service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latin typeface="Carlito"/>
                          <a:cs typeface="Carlito"/>
                        </a:rPr>
                        <a:t>Individual</a:t>
                      </a:r>
                      <a:r>
                        <a:rPr sz="200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10" dirty="0">
                          <a:latin typeface="Carlito"/>
                          <a:cs typeface="Carlito"/>
                        </a:rPr>
                        <a:t>treatment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Customer</a:t>
                      </a:r>
                      <a:r>
                        <a:rPr sz="20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dirty="0">
                          <a:latin typeface="Carlito"/>
                          <a:cs typeface="Carlito"/>
                        </a:rPr>
                        <a:t>service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latin typeface="Carlito"/>
                          <a:cs typeface="Carlito"/>
                        </a:rPr>
                        <a:t>1:1</a:t>
                      </a:r>
                      <a:r>
                        <a:rPr sz="2000" spc="-3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5" dirty="0">
                          <a:latin typeface="Carlito"/>
                          <a:cs typeface="Carlito"/>
                        </a:rPr>
                        <a:t>relationship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03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Value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5" dirty="0">
                          <a:latin typeface="Carlito"/>
                          <a:cs typeface="Carlito"/>
                        </a:rPr>
                        <a:t>Scale</a:t>
                      </a:r>
                      <a:r>
                        <a:rPr sz="20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5" dirty="0">
                          <a:latin typeface="Carlito"/>
                          <a:cs typeface="Carlito"/>
                        </a:rPr>
                        <a:t>efficiencies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1788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Customer</a:t>
                      </a:r>
                      <a:r>
                        <a:rPr sz="2000" spc="-8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2000" spc="-5" dirty="0">
                          <a:latin typeface="Carlito"/>
                          <a:cs typeface="Carlito"/>
                        </a:rPr>
                        <a:t>defined  </a:t>
                      </a:r>
                      <a:r>
                        <a:rPr sz="2000" spc="-15" dirty="0">
                          <a:latin typeface="Arial"/>
                          <a:cs typeface="Arial"/>
                        </a:rPr>
                        <a:t>“value”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6608444" y="4545107"/>
            <a:ext cx="2464054" cy="18553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spc="-5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5E22457D-0A5C-448E-ADDD-4F1CC01C896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32585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063" y="222249"/>
            <a:ext cx="52628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Customer </a:t>
            </a:r>
            <a:r>
              <a:rPr spc="-5" dirty="0"/>
              <a:t>Segmentation in</a:t>
            </a:r>
            <a:r>
              <a:rPr spc="5" dirty="0"/>
              <a:t> </a:t>
            </a:r>
            <a:r>
              <a:rPr spc="-10" dirty="0"/>
              <a:t>Retail</a:t>
            </a:r>
          </a:p>
        </p:txBody>
      </p:sp>
      <p:sp>
        <p:nvSpPr>
          <p:cNvPr id="3" name="object 3"/>
          <p:cNvSpPr/>
          <p:nvPr/>
        </p:nvSpPr>
        <p:spPr>
          <a:xfrm>
            <a:off x="479336" y="1147572"/>
            <a:ext cx="127000" cy="133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7295" y="904219"/>
            <a:ext cx="2216785" cy="848994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sz="1800" spc="-5" dirty="0">
                <a:solidFill>
                  <a:srgbClr val="001F5F"/>
                </a:solidFill>
                <a:latin typeface="Trebuchet MS"/>
                <a:cs typeface="Trebuchet MS"/>
              </a:rPr>
              <a:t>Lower </a:t>
            </a:r>
            <a:r>
              <a:rPr sz="1800" spc="-35" dirty="0">
                <a:solidFill>
                  <a:srgbClr val="001F5F"/>
                </a:solidFill>
                <a:latin typeface="Trebuchet MS"/>
                <a:cs typeface="Trebuchet MS"/>
              </a:rPr>
              <a:t>Value</a:t>
            </a:r>
            <a:r>
              <a:rPr sz="1800" spc="-45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Trebuchet MS"/>
                <a:cs typeface="Trebuchet MS"/>
              </a:rPr>
              <a:t>Segment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solidFill>
                  <a:srgbClr val="001F5F"/>
                </a:solidFill>
                <a:latin typeface="Trebuchet MS"/>
                <a:cs typeface="Trebuchet MS"/>
              </a:rPr>
              <a:t>Grow able</a:t>
            </a:r>
            <a:r>
              <a:rPr sz="1800" spc="-55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Trebuchet MS"/>
                <a:cs typeface="Trebuchet MS"/>
              </a:rPr>
              <a:t>Segment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9336" y="1559052"/>
            <a:ext cx="127000" cy="133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9336" y="1970532"/>
            <a:ext cx="127000" cy="133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2519298" y="2498725"/>
            <a:ext cx="6462395" cy="3449954"/>
            <a:chOff x="2519298" y="2498725"/>
            <a:chExt cx="6462395" cy="3449954"/>
          </a:xfrm>
        </p:grpSpPr>
        <p:sp>
          <p:nvSpPr>
            <p:cNvPr id="8" name="object 8"/>
            <p:cNvSpPr/>
            <p:nvPr/>
          </p:nvSpPr>
          <p:spPr>
            <a:xfrm>
              <a:off x="2583052" y="2689479"/>
              <a:ext cx="5791200" cy="3059430"/>
            </a:xfrm>
            <a:custGeom>
              <a:avLst/>
              <a:gdLst/>
              <a:ahLst/>
              <a:cxnLst/>
              <a:rect l="l" t="t" r="r" b="b"/>
              <a:pathLst>
                <a:path w="5791200" h="3059429">
                  <a:moveTo>
                    <a:pt x="5791200" y="0"/>
                  </a:moveTo>
                  <a:lnTo>
                    <a:pt x="5779595" y="51665"/>
                  </a:lnTo>
                  <a:lnTo>
                    <a:pt x="5764089" y="104308"/>
                  </a:lnTo>
                  <a:lnTo>
                    <a:pt x="5744754" y="157876"/>
                  </a:lnTo>
                  <a:lnTo>
                    <a:pt x="5721660" y="212317"/>
                  </a:lnTo>
                  <a:lnTo>
                    <a:pt x="5694880" y="267578"/>
                  </a:lnTo>
                  <a:lnTo>
                    <a:pt x="5664485" y="323607"/>
                  </a:lnTo>
                  <a:lnTo>
                    <a:pt x="5630546" y="380353"/>
                  </a:lnTo>
                  <a:lnTo>
                    <a:pt x="5593135" y="437761"/>
                  </a:lnTo>
                  <a:lnTo>
                    <a:pt x="5552323" y="495782"/>
                  </a:lnTo>
                  <a:lnTo>
                    <a:pt x="5508181" y="554361"/>
                  </a:lnTo>
                  <a:lnTo>
                    <a:pt x="5460782" y="613447"/>
                  </a:lnTo>
                  <a:lnTo>
                    <a:pt x="5435883" y="643163"/>
                  </a:lnTo>
                  <a:lnTo>
                    <a:pt x="5410196" y="672987"/>
                  </a:lnTo>
                  <a:lnTo>
                    <a:pt x="5383731" y="702911"/>
                  </a:lnTo>
                  <a:lnTo>
                    <a:pt x="5356496" y="732929"/>
                  </a:lnTo>
                  <a:lnTo>
                    <a:pt x="5328499" y="763035"/>
                  </a:lnTo>
                  <a:lnTo>
                    <a:pt x="5299751" y="793221"/>
                  </a:lnTo>
                  <a:lnTo>
                    <a:pt x="5270260" y="823482"/>
                  </a:lnTo>
                  <a:lnTo>
                    <a:pt x="5240035" y="853810"/>
                  </a:lnTo>
                  <a:lnTo>
                    <a:pt x="5209084" y="884200"/>
                  </a:lnTo>
                  <a:lnTo>
                    <a:pt x="5177418" y="914645"/>
                  </a:lnTo>
                  <a:lnTo>
                    <a:pt x="5145044" y="945138"/>
                  </a:lnTo>
                  <a:lnTo>
                    <a:pt x="5111972" y="975673"/>
                  </a:lnTo>
                  <a:lnTo>
                    <a:pt x="5078210" y="1006242"/>
                  </a:lnTo>
                  <a:lnTo>
                    <a:pt x="5043768" y="1036841"/>
                  </a:lnTo>
                  <a:lnTo>
                    <a:pt x="5008654" y="1067461"/>
                  </a:lnTo>
                  <a:lnTo>
                    <a:pt x="4972878" y="1098097"/>
                  </a:lnTo>
                  <a:lnTo>
                    <a:pt x="4936448" y="1128742"/>
                  </a:lnTo>
                  <a:lnTo>
                    <a:pt x="4899373" y="1159390"/>
                  </a:lnTo>
                  <a:lnTo>
                    <a:pt x="4861662" y="1190033"/>
                  </a:lnTo>
                  <a:lnTo>
                    <a:pt x="4823324" y="1220666"/>
                  </a:lnTo>
                  <a:lnTo>
                    <a:pt x="4784369" y="1251281"/>
                  </a:lnTo>
                  <a:lnTo>
                    <a:pt x="4744804" y="1281873"/>
                  </a:lnTo>
                  <a:lnTo>
                    <a:pt x="4704640" y="1312435"/>
                  </a:lnTo>
                  <a:lnTo>
                    <a:pt x="4663884" y="1342959"/>
                  </a:lnTo>
                  <a:lnTo>
                    <a:pt x="4622545" y="1373441"/>
                  </a:lnTo>
                  <a:lnTo>
                    <a:pt x="4580634" y="1403873"/>
                  </a:lnTo>
                  <a:lnTo>
                    <a:pt x="4538158" y="1434248"/>
                  </a:lnTo>
                  <a:lnTo>
                    <a:pt x="4495127" y="1464560"/>
                  </a:lnTo>
                  <a:lnTo>
                    <a:pt x="4451549" y="1494803"/>
                  </a:lnTo>
                  <a:lnTo>
                    <a:pt x="4407434" y="1524970"/>
                  </a:lnTo>
                  <a:lnTo>
                    <a:pt x="4362790" y="1555055"/>
                  </a:lnTo>
                  <a:lnTo>
                    <a:pt x="4317626" y="1585050"/>
                  </a:lnTo>
                  <a:lnTo>
                    <a:pt x="4271952" y="1614950"/>
                  </a:lnTo>
                  <a:lnTo>
                    <a:pt x="4225775" y="1644747"/>
                  </a:lnTo>
                  <a:lnTo>
                    <a:pt x="4179106" y="1674436"/>
                  </a:lnTo>
                  <a:lnTo>
                    <a:pt x="4131953" y="1704010"/>
                  </a:lnTo>
                  <a:lnTo>
                    <a:pt x="4084324" y="1733462"/>
                  </a:lnTo>
                  <a:lnTo>
                    <a:pt x="4036230" y="1762785"/>
                  </a:lnTo>
                  <a:lnTo>
                    <a:pt x="3987678" y="1791974"/>
                  </a:lnTo>
                  <a:lnTo>
                    <a:pt x="3938678" y="1821022"/>
                  </a:lnTo>
                  <a:lnTo>
                    <a:pt x="3889239" y="1849921"/>
                  </a:lnTo>
                  <a:lnTo>
                    <a:pt x="3839369" y="1878666"/>
                  </a:lnTo>
                  <a:lnTo>
                    <a:pt x="3789078" y="1907250"/>
                  </a:lnTo>
                  <a:lnTo>
                    <a:pt x="3738374" y="1935667"/>
                  </a:lnTo>
                  <a:lnTo>
                    <a:pt x="3687267" y="1963909"/>
                  </a:lnTo>
                  <a:lnTo>
                    <a:pt x="3635765" y="1991971"/>
                  </a:lnTo>
                  <a:lnTo>
                    <a:pt x="3583878" y="2019846"/>
                  </a:lnTo>
                  <a:lnTo>
                    <a:pt x="3531613" y="2047527"/>
                  </a:lnTo>
                  <a:lnTo>
                    <a:pt x="3478981" y="2075008"/>
                  </a:lnTo>
                  <a:lnTo>
                    <a:pt x="3425989" y="2102282"/>
                  </a:lnTo>
                  <a:lnTo>
                    <a:pt x="3372648" y="2129343"/>
                  </a:lnTo>
                  <a:lnTo>
                    <a:pt x="3318966" y="2156184"/>
                  </a:lnTo>
                  <a:lnTo>
                    <a:pt x="3264951" y="2182798"/>
                  </a:lnTo>
                  <a:lnTo>
                    <a:pt x="3210614" y="2209180"/>
                  </a:lnTo>
                  <a:lnTo>
                    <a:pt x="3155962" y="2235323"/>
                  </a:lnTo>
                  <a:lnTo>
                    <a:pt x="3101004" y="2261219"/>
                  </a:lnTo>
                  <a:lnTo>
                    <a:pt x="3045750" y="2286863"/>
                  </a:lnTo>
                  <a:lnTo>
                    <a:pt x="2990209" y="2312248"/>
                  </a:lnTo>
                  <a:lnTo>
                    <a:pt x="2934389" y="2337367"/>
                  </a:lnTo>
                  <a:lnTo>
                    <a:pt x="2878300" y="2362214"/>
                  </a:lnTo>
                  <a:lnTo>
                    <a:pt x="2821950" y="2386782"/>
                  </a:lnTo>
                  <a:lnTo>
                    <a:pt x="2765348" y="2411065"/>
                  </a:lnTo>
                  <a:lnTo>
                    <a:pt x="2708503" y="2435057"/>
                  </a:lnTo>
                  <a:lnTo>
                    <a:pt x="2651425" y="2458750"/>
                  </a:lnTo>
                  <a:lnTo>
                    <a:pt x="2594121" y="2482139"/>
                  </a:lnTo>
                  <a:lnTo>
                    <a:pt x="2536601" y="2505216"/>
                  </a:lnTo>
                  <a:lnTo>
                    <a:pt x="2478875" y="2527975"/>
                  </a:lnTo>
                  <a:lnTo>
                    <a:pt x="2420950" y="2550410"/>
                  </a:lnTo>
                  <a:lnTo>
                    <a:pt x="2362836" y="2572513"/>
                  </a:lnTo>
                  <a:lnTo>
                    <a:pt x="2304541" y="2594280"/>
                  </a:lnTo>
                  <a:lnTo>
                    <a:pt x="2246076" y="2615702"/>
                  </a:lnTo>
                  <a:lnTo>
                    <a:pt x="2187448" y="2636774"/>
                  </a:lnTo>
                  <a:lnTo>
                    <a:pt x="2130422" y="2656871"/>
                  </a:lnTo>
                  <a:lnTo>
                    <a:pt x="2073582" y="2676506"/>
                  </a:lnTo>
                  <a:lnTo>
                    <a:pt x="2016941" y="2695677"/>
                  </a:lnTo>
                  <a:lnTo>
                    <a:pt x="1960507" y="2714382"/>
                  </a:lnTo>
                  <a:lnTo>
                    <a:pt x="1904293" y="2732618"/>
                  </a:lnTo>
                  <a:lnTo>
                    <a:pt x="1848310" y="2750383"/>
                  </a:lnTo>
                  <a:lnTo>
                    <a:pt x="1792568" y="2767675"/>
                  </a:lnTo>
                  <a:lnTo>
                    <a:pt x="1737078" y="2784493"/>
                  </a:lnTo>
                  <a:lnTo>
                    <a:pt x="1681851" y="2800833"/>
                  </a:lnTo>
                  <a:lnTo>
                    <a:pt x="1626899" y="2816694"/>
                  </a:lnTo>
                  <a:lnTo>
                    <a:pt x="1572232" y="2832074"/>
                  </a:lnTo>
                  <a:lnTo>
                    <a:pt x="1517861" y="2846971"/>
                  </a:lnTo>
                  <a:lnTo>
                    <a:pt x="1463797" y="2861382"/>
                  </a:lnTo>
                  <a:lnTo>
                    <a:pt x="1410051" y="2875306"/>
                  </a:lnTo>
                  <a:lnTo>
                    <a:pt x="1356635" y="2888740"/>
                  </a:lnTo>
                  <a:lnTo>
                    <a:pt x="1303558" y="2901683"/>
                  </a:lnTo>
                  <a:lnTo>
                    <a:pt x="1250832" y="2914131"/>
                  </a:lnTo>
                  <a:lnTo>
                    <a:pt x="1198469" y="2926084"/>
                  </a:lnTo>
                  <a:lnTo>
                    <a:pt x="1146478" y="2937538"/>
                  </a:lnTo>
                  <a:lnTo>
                    <a:pt x="1094872" y="2948493"/>
                  </a:lnTo>
                  <a:lnTo>
                    <a:pt x="1043660" y="2958945"/>
                  </a:lnTo>
                  <a:lnTo>
                    <a:pt x="992854" y="2968893"/>
                  </a:lnTo>
                  <a:lnTo>
                    <a:pt x="942465" y="2978334"/>
                  </a:lnTo>
                  <a:lnTo>
                    <a:pt x="892503" y="2987267"/>
                  </a:lnTo>
                  <a:lnTo>
                    <a:pt x="842981" y="2995689"/>
                  </a:lnTo>
                  <a:lnTo>
                    <a:pt x="793908" y="3003598"/>
                  </a:lnTo>
                  <a:lnTo>
                    <a:pt x="745295" y="3010993"/>
                  </a:lnTo>
                  <a:lnTo>
                    <a:pt x="697155" y="3017870"/>
                  </a:lnTo>
                  <a:lnTo>
                    <a:pt x="649497" y="3024229"/>
                  </a:lnTo>
                  <a:lnTo>
                    <a:pt x="602333" y="3030066"/>
                  </a:lnTo>
                  <a:lnTo>
                    <a:pt x="555673" y="3035380"/>
                  </a:lnTo>
                  <a:lnTo>
                    <a:pt x="509528" y="3040169"/>
                  </a:lnTo>
                  <a:lnTo>
                    <a:pt x="463911" y="3044430"/>
                  </a:lnTo>
                  <a:lnTo>
                    <a:pt x="418830" y="3048161"/>
                  </a:lnTo>
                  <a:lnTo>
                    <a:pt x="374298" y="3051361"/>
                  </a:lnTo>
                  <a:lnTo>
                    <a:pt x="330326" y="3054027"/>
                  </a:lnTo>
                  <a:lnTo>
                    <a:pt x="286924" y="3056157"/>
                  </a:lnTo>
                  <a:lnTo>
                    <a:pt x="244103" y="3057749"/>
                  </a:lnTo>
                  <a:lnTo>
                    <a:pt x="201874" y="3058801"/>
                  </a:lnTo>
                  <a:lnTo>
                    <a:pt x="160249" y="3059311"/>
                  </a:lnTo>
                  <a:lnTo>
                    <a:pt x="119238" y="3059277"/>
                  </a:lnTo>
                  <a:lnTo>
                    <a:pt x="78852" y="3058696"/>
                  </a:lnTo>
                  <a:lnTo>
                    <a:pt x="39102" y="3057566"/>
                  </a:lnTo>
                  <a:lnTo>
                    <a:pt x="0" y="3055886"/>
                  </a:lnTo>
                </a:path>
              </a:pathLst>
            </a:custGeom>
            <a:ln w="28575">
              <a:solidFill>
                <a:srgbClr val="A400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519298" y="2499486"/>
              <a:ext cx="103505" cy="3449320"/>
            </a:xfrm>
            <a:custGeom>
              <a:avLst/>
              <a:gdLst/>
              <a:ahLst/>
              <a:cxnLst/>
              <a:rect l="l" t="t" r="r" b="b"/>
              <a:pathLst>
                <a:path w="103505" h="3449320">
                  <a:moveTo>
                    <a:pt x="44703" y="3429170"/>
                  </a:moveTo>
                  <a:lnTo>
                    <a:pt x="43687" y="3429190"/>
                  </a:lnTo>
                  <a:lnTo>
                    <a:pt x="43814" y="3433864"/>
                  </a:lnTo>
                  <a:lnTo>
                    <a:pt x="44068" y="3438118"/>
                  </a:lnTo>
                  <a:lnTo>
                    <a:pt x="44195" y="3441420"/>
                  </a:lnTo>
                  <a:lnTo>
                    <a:pt x="44323" y="3441750"/>
                  </a:lnTo>
                  <a:lnTo>
                    <a:pt x="44323" y="3442055"/>
                  </a:lnTo>
                  <a:lnTo>
                    <a:pt x="44576" y="3442919"/>
                  </a:lnTo>
                  <a:lnTo>
                    <a:pt x="44703" y="3443681"/>
                  </a:lnTo>
                  <a:lnTo>
                    <a:pt x="44957" y="3444405"/>
                  </a:lnTo>
                  <a:lnTo>
                    <a:pt x="45465" y="3445065"/>
                  </a:lnTo>
                  <a:lnTo>
                    <a:pt x="45593" y="3445344"/>
                  </a:lnTo>
                  <a:lnTo>
                    <a:pt x="47243" y="3447669"/>
                  </a:lnTo>
                  <a:lnTo>
                    <a:pt x="50037" y="3448710"/>
                  </a:lnTo>
                  <a:lnTo>
                    <a:pt x="52705" y="3447897"/>
                  </a:lnTo>
                  <a:lnTo>
                    <a:pt x="55499" y="3447097"/>
                  </a:lnTo>
                  <a:lnTo>
                    <a:pt x="57276" y="3444621"/>
                  </a:lnTo>
                  <a:lnTo>
                    <a:pt x="57276" y="3441827"/>
                  </a:lnTo>
                  <a:lnTo>
                    <a:pt x="44576" y="3441827"/>
                  </a:lnTo>
                  <a:lnTo>
                    <a:pt x="44703" y="3429170"/>
                  </a:lnTo>
                  <a:close/>
                </a:path>
                <a:path w="103505" h="3449320">
                  <a:moveTo>
                    <a:pt x="56387" y="3428936"/>
                  </a:moveTo>
                  <a:lnTo>
                    <a:pt x="44703" y="3429170"/>
                  </a:lnTo>
                  <a:lnTo>
                    <a:pt x="44576" y="3441827"/>
                  </a:lnTo>
                  <a:lnTo>
                    <a:pt x="56142" y="3438344"/>
                  </a:lnTo>
                  <a:lnTo>
                    <a:pt x="56006" y="3438016"/>
                  </a:lnTo>
                  <a:lnTo>
                    <a:pt x="56686" y="3438016"/>
                  </a:lnTo>
                  <a:lnTo>
                    <a:pt x="56622" y="3436874"/>
                  </a:lnTo>
                  <a:lnTo>
                    <a:pt x="56387" y="3428936"/>
                  </a:lnTo>
                  <a:close/>
                </a:path>
                <a:path w="103505" h="3449320">
                  <a:moveTo>
                    <a:pt x="56142" y="3438344"/>
                  </a:moveTo>
                  <a:lnTo>
                    <a:pt x="44576" y="3441827"/>
                  </a:lnTo>
                  <a:lnTo>
                    <a:pt x="57276" y="3441827"/>
                  </a:lnTo>
                  <a:lnTo>
                    <a:pt x="57276" y="3440264"/>
                  </a:lnTo>
                  <a:lnTo>
                    <a:pt x="56895" y="3440264"/>
                  </a:lnTo>
                  <a:lnTo>
                    <a:pt x="56823" y="3439988"/>
                  </a:lnTo>
                  <a:lnTo>
                    <a:pt x="56142" y="3438344"/>
                  </a:lnTo>
                  <a:close/>
                </a:path>
                <a:path w="103505" h="3449320">
                  <a:moveTo>
                    <a:pt x="57403" y="3428936"/>
                  </a:moveTo>
                  <a:lnTo>
                    <a:pt x="56387" y="3428936"/>
                  </a:lnTo>
                  <a:lnTo>
                    <a:pt x="56622" y="3436874"/>
                  </a:lnTo>
                  <a:lnTo>
                    <a:pt x="56686" y="3438016"/>
                  </a:lnTo>
                  <a:lnTo>
                    <a:pt x="56895" y="3440163"/>
                  </a:lnTo>
                  <a:lnTo>
                    <a:pt x="57276" y="3440264"/>
                  </a:lnTo>
                  <a:lnTo>
                    <a:pt x="57403" y="3428936"/>
                  </a:lnTo>
                  <a:close/>
                </a:path>
                <a:path w="103505" h="3449320">
                  <a:moveTo>
                    <a:pt x="56883" y="3440133"/>
                  </a:moveTo>
                  <a:close/>
                </a:path>
                <a:path w="103505" h="3449320">
                  <a:moveTo>
                    <a:pt x="56686" y="3438016"/>
                  </a:moveTo>
                  <a:lnTo>
                    <a:pt x="56006" y="3438016"/>
                  </a:lnTo>
                  <a:lnTo>
                    <a:pt x="56142" y="3438344"/>
                  </a:lnTo>
                  <a:lnTo>
                    <a:pt x="56876" y="3440115"/>
                  </a:lnTo>
                  <a:lnTo>
                    <a:pt x="56686" y="3438016"/>
                  </a:lnTo>
                  <a:close/>
                </a:path>
                <a:path w="103505" h="3449320">
                  <a:moveTo>
                    <a:pt x="56806" y="3439299"/>
                  </a:moveTo>
                  <a:lnTo>
                    <a:pt x="56870" y="3439988"/>
                  </a:lnTo>
                  <a:lnTo>
                    <a:pt x="56806" y="3439299"/>
                  </a:lnTo>
                  <a:close/>
                </a:path>
                <a:path w="103505" h="3449320">
                  <a:moveTo>
                    <a:pt x="56006" y="3438016"/>
                  </a:moveTo>
                  <a:lnTo>
                    <a:pt x="56142" y="3438344"/>
                  </a:lnTo>
                  <a:lnTo>
                    <a:pt x="56006" y="3438016"/>
                  </a:lnTo>
                  <a:close/>
                </a:path>
                <a:path w="103505" h="3449320">
                  <a:moveTo>
                    <a:pt x="51688" y="25236"/>
                  </a:moveTo>
                  <a:lnTo>
                    <a:pt x="45338" y="36122"/>
                  </a:lnTo>
                  <a:lnTo>
                    <a:pt x="45212" y="1845310"/>
                  </a:lnTo>
                  <a:lnTo>
                    <a:pt x="45084" y="1981962"/>
                  </a:lnTo>
                  <a:lnTo>
                    <a:pt x="44957" y="2756535"/>
                  </a:lnTo>
                  <a:lnTo>
                    <a:pt x="44957" y="2990215"/>
                  </a:lnTo>
                  <a:lnTo>
                    <a:pt x="44703" y="3429170"/>
                  </a:lnTo>
                  <a:lnTo>
                    <a:pt x="56387" y="3428936"/>
                  </a:lnTo>
                  <a:lnTo>
                    <a:pt x="57403" y="3428936"/>
                  </a:lnTo>
                  <a:lnTo>
                    <a:pt x="57403" y="3243224"/>
                  </a:lnTo>
                  <a:lnTo>
                    <a:pt x="57531" y="3212858"/>
                  </a:lnTo>
                  <a:lnTo>
                    <a:pt x="57657" y="2756535"/>
                  </a:lnTo>
                  <a:lnTo>
                    <a:pt x="57784" y="1981962"/>
                  </a:lnTo>
                  <a:lnTo>
                    <a:pt x="57912" y="1845310"/>
                  </a:lnTo>
                  <a:lnTo>
                    <a:pt x="58038" y="36122"/>
                  </a:lnTo>
                  <a:lnTo>
                    <a:pt x="51688" y="25236"/>
                  </a:lnTo>
                  <a:close/>
                </a:path>
                <a:path w="103505" h="3449320">
                  <a:moveTo>
                    <a:pt x="51688" y="0"/>
                  </a:moveTo>
                  <a:lnTo>
                    <a:pt x="0" y="88646"/>
                  </a:lnTo>
                  <a:lnTo>
                    <a:pt x="1015" y="92583"/>
                  </a:lnTo>
                  <a:lnTo>
                    <a:pt x="7112" y="96138"/>
                  </a:lnTo>
                  <a:lnTo>
                    <a:pt x="10921" y="95123"/>
                  </a:lnTo>
                  <a:lnTo>
                    <a:pt x="45338" y="36122"/>
                  </a:lnTo>
                  <a:lnTo>
                    <a:pt x="45338" y="12573"/>
                  </a:lnTo>
                  <a:lnTo>
                    <a:pt x="59020" y="12573"/>
                  </a:lnTo>
                  <a:lnTo>
                    <a:pt x="51688" y="0"/>
                  </a:lnTo>
                  <a:close/>
                </a:path>
                <a:path w="103505" h="3449320">
                  <a:moveTo>
                    <a:pt x="59020" y="12573"/>
                  </a:moveTo>
                  <a:lnTo>
                    <a:pt x="58038" y="12573"/>
                  </a:lnTo>
                  <a:lnTo>
                    <a:pt x="58038" y="36122"/>
                  </a:lnTo>
                  <a:lnTo>
                    <a:pt x="92456" y="95123"/>
                  </a:lnTo>
                  <a:lnTo>
                    <a:pt x="96265" y="96138"/>
                  </a:lnTo>
                  <a:lnTo>
                    <a:pt x="102362" y="92583"/>
                  </a:lnTo>
                  <a:lnTo>
                    <a:pt x="103377" y="88646"/>
                  </a:lnTo>
                  <a:lnTo>
                    <a:pt x="59020" y="12573"/>
                  </a:lnTo>
                  <a:close/>
                </a:path>
                <a:path w="103505" h="3449320">
                  <a:moveTo>
                    <a:pt x="58038" y="12573"/>
                  </a:moveTo>
                  <a:lnTo>
                    <a:pt x="45338" y="12573"/>
                  </a:lnTo>
                  <a:lnTo>
                    <a:pt x="45338" y="36122"/>
                  </a:lnTo>
                  <a:lnTo>
                    <a:pt x="51688" y="25236"/>
                  </a:lnTo>
                  <a:lnTo>
                    <a:pt x="46227" y="15875"/>
                  </a:lnTo>
                  <a:lnTo>
                    <a:pt x="58038" y="15875"/>
                  </a:lnTo>
                  <a:lnTo>
                    <a:pt x="58038" y="12573"/>
                  </a:lnTo>
                  <a:close/>
                </a:path>
                <a:path w="103505" h="3449320">
                  <a:moveTo>
                    <a:pt x="58038" y="15875"/>
                  </a:moveTo>
                  <a:lnTo>
                    <a:pt x="57150" y="15875"/>
                  </a:lnTo>
                  <a:lnTo>
                    <a:pt x="51688" y="25236"/>
                  </a:lnTo>
                  <a:lnTo>
                    <a:pt x="58038" y="36122"/>
                  </a:lnTo>
                  <a:lnTo>
                    <a:pt x="58038" y="15875"/>
                  </a:lnTo>
                  <a:close/>
                </a:path>
                <a:path w="103505" h="3449320">
                  <a:moveTo>
                    <a:pt x="57150" y="15875"/>
                  </a:moveTo>
                  <a:lnTo>
                    <a:pt x="46227" y="15875"/>
                  </a:lnTo>
                  <a:lnTo>
                    <a:pt x="51688" y="25236"/>
                  </a:lnTo>
                  <a:lnTo>
                    <a:pt x="57150" y="15875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570098" y="5927737"/>
              <a:ext cx="6358255" cy="1905"/>
            </a:xfrm>
            <a:custGeom>
              <a:avLst/>
              <a:gdLst/>
              <a:ahLst/>
              <a:cxnLst/>
              <a:rect l="l" t="t" r="r" b="b"/>
              <a:pathLst>
                <a:path w="6358255" h="1904">
                  <a:moveTo>
                    <a:pt x="0" y="0"/>
                  </a:moveTo>
                  <a:lnTo>
                    <a:pt x="6358001" y="1587"/>
                  </a:lnTo>
                </a:path>
              </a:pathLst>
            </a:custGeom>
            <a:ln w="1270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878061" y="2498725"/>
              <a:ext cx="103505" cy="3448685"/>
            </a:xfrm>
            <a:custGeom>
              <a:avLst/>
              <a:gdLst/>
              <a:ahLst/>
              <a:cxnLst/>
              <a:rect l="l" t="t" r="r" b="b"/>
              <a:pathLst>
                <a:path w="103504" h="3448685">
                  <a:moveTo>
                    <a:pt x="56836" y="3439741"/>
                  </a:moveTo>
                  <a:lnTo>
                    <a:pt x="44450" y="3441725"/>
                  </a:lnTo>
                  <a:lnTo>
                    <a:pt x="44450" y="3442220"/>
                  </a:lnTo>
                  <a:lnTo>
                    <a:pt x="44577" y="3442982"/>
                  </a:lnTo>
                  <a:lnTo>
                    <a:pt x="45847" y="3446691"/>
                  </a:lnTo>
                  <a:lnTo>
                    <a:pt x="48768" y="3448494"/>
                  </a:lnTo>
                  <a:lnTo>
                    <a:pt x="54991" y="3447503"/>
                  </a:lnTo>
                  <a:lnTo>
                    <a:pt x="57150" y="3444849"/>
                  </a:lnTo>
                  <a:lnTo>
                    <a:pt x="57150" y="3440264"/>
                  </a:lnTo>
                  <a:lnTo>
                    <a:pt x="56896" y="3440264"/>
                  </a:lnTo>
                  <a:lnTo>
                    <a:pt x="56836" y="3439741"/>
                  </a:lnTo>
                  <a:close/>
                </a:path>
                <a:path w="103504" h="3448685">
                  <a:moveTo>
                    <a:pt x="44577" y="3429172"/>
                  </a:moveTo>
                  <a:lnTo>
                    <a:pt x="43688" y="3429190"/>
                  </a:lnTo>
                  <a:lnTo>
                    <a:pt x="43815" y="3433864"/>
                  </a:lnTo>
                  <a:lnTo>
                    <a:pt x="44069" y="3438118"/>
                  </a:lnTo>
                  <a:lnTo>
                    <a:pt x="44196" y="3441103"/>
                  </a:lnTo>
                  <a:lnTo>
                    <a:pt x="44323" y="3441725"/>
                  </a:lnTo>
                  <a:lnTo>
                    <a:pt x="44577" y="3429172"/>
                  </a:lnTo>
                  <a:close/>
                </a:path>
                <a:path w="103504" h="3448685">
                  <a:moveTo>
                    <a:pt x="56388" y="3428936"/>
                  </a:moveTo>
                  <a:lnTo>
                    <a:pt x="44577" y="3429172"/>
                  </a:lnTo>
                  <a:lnTo>
                    <a:pt x="44450" y="3441725"/>
                  </a:lnTo>
                  <a:lnTo>
                    <a:pt x="56836" y="3439741"/>
                  </a:lnTo>
                  <a:lnTo>
                    <a:pt x="56844" y="3439147"/>
                  </a:lnTo>
                  <a:lnTo>
                    <a:pt x="56719" y="3436772"/>
                  </a:lnTo>
                  <a:lnTo>
                    <a:pt x="56532" y="3433864"/>
                  </a:lnTo>
                  <a:lnTo>
                    <a:pt x="56388" y="3428936"/>
                  </a:lnTo>
                  <a:close/>
                </a:path>
                <a:path w="103504" h="3448685">
                  <a:moveTo>
                    <a:pt x="57150" y="3439731"/>
                  </a:moveTo>
                  <a:lnTo>
                    <a:pt x="56896" y="3439731"/>
                  </a:lnTo>
                  <a:lnTo>
                    <a:pt x="56896" y="3440264"/>
                  </a:lnTo>
                  <a:lnTo>
                    <a:pt x="57150" y="3440264"/>
                  </a:lnTo>
                  <a:lnTo>
                    <a:pt x="57150" y="3439731"/>
                  </a:lnTo>
                  <a:close/>
                </a:path>
                <a:path w="103504" h="3448685">
                  <a:moveTo>
                    <a:pt x="56873" y="3439771"/>
                  </a:moveTo>
                  <a:lnTo>
                    <a:pt x="56879" y="3439909"/>
                  </a:lnTo>
                  <a:lnTo>
                    <a:pt x="56873" y="3439771"/>
                  </a:lnTo>
                  <a:close/>
                </a:path>
                <a:path w="103504" h="3448685">
                  <a:moveTo>
                    <a:pt x="56844" y="3439147"/>
                  </a:moveTo>
                  <a:lnTo>
                    <a:pt x="56867" y="3439736"/>
                  </a:lnTo>
                  <a:lnTo>
                    <a:pt x="56844" y="3439147"/>
                  </a:lnTo>
                  <a:close/>
                </a:path>
                <a:path w="103504" h="3448685">
                  <a:moveTo>
                    <a:pt x="57277" y="3428936"/>
                  </a:moveTo>
                  <a:lnTo>
                    <a:pt x="56388" y="3428936"/>
                  </a:lnTo>
                  <a:lnTo>
                    <a:pt x="56532" y="3433864"/>
                  </a:lnTo>
                  <a:lnTo>
                    <a:pt x="56769" y="3437534"/>
                  </a:lnTo>
                  <a:lnTo>
                    <a:pt x="56871" y="3439735"/>
                  </a:lnTo>
                  <a:lnTo>
                    <a:pt x="57150" y="3439731"/>
                  </a:lnTo>
                  <a:lnTo>
                    <a:pt x="57277" y="3428936"/>
                  </a:lnTo>
                  <a:close/>
                </a:path>
                <a:path w="103504" h="3448685">
                  <a:moveTo>
                    <a:pt x="51689" y="25236"/>
                  </a:moveTo>
                  <a:lnTo>
                    <a:pt x="45339" y="36122"/>
                  </a:lnTo>
                  <a:lnTo>
                    <a:pt x="45085" y="2366137"/>
                  </a:lnTo>
                  <a:lnTo>
                    <a:pt x="44958" y="2705100"/>
                  </a:lnTo>
                  <a:lnTo>
                    <a:pt x="44831" y="2946654"/>
                  </a:lnTo>
                  <a:lnTo>
                    <a:pt x="44704" y="3297999"/>
                  </a:lnTo>
                  <a:lnTo>
                    <a:pt x="44577" y="3429172"/>
                  </a:lnTo>
                  <a:lnTo>
                    <a:pt x="56388" y="3428936"/>
                  </a:lnTo>
                  <a:lnTo>
                    <a:pt x="57277" y="3428936"/>
                  </a:lnTo>
                  <a:lnTo>
                    <a:pt x="57404" y="3297999"/>
                  </a:lnTo>
                  <a:lnTo>
                    <a:pt x="57531" y="2946654"/>
                  </a:lnTo>
                  <a:lnTo>
                    <a:pt x="57658" y="2705100"/>
                  </a:lnTo>
                  <a:lnTo>
                    <a:pt x="57785" y="2366137"/>
                  </a:lnTo>
                  <a:lnTo>
                    <a:pt x="58039" y="36122"/>
                  </a:lnTo>
                  <a:lnTo>
                    <a:pt x="51689" y="25236"/>
                  </a:lnTo>
                  <a:close/>
                </a:path>
                <a:path w="103504" h="3448685">
                  <a:moveTo>
                    <a:pt x="51689" y="0"/>
                  </a:moveTo>
                  <a:lnTo>
                    <a:pt x="0" y="88646"/>
                  </a:lnTo>
                  <a:lnTo>
                    <a:pt x="1016" y="92583"/>
                  </a:lnTo>
                  <a:lnTo>
                    <a:pt x="7112" y="96138"/>
                  </a:lnTo>
                  <a:lnTo>
                    <a:pt x="11049" y="95123"/>
                  </a:lnTo>
                  <a:lnTo>
                    <a:pt x="12700" y="92075"/>
                  </a:lnTo>
                  <a:lnTo>
                    <a:pt x="45339" y="36122"/>
                  </a:lnTo>
                  <a:lnTo>
                    <a:pt x="45339" y="12573"/>
                  </a:lnTo>
                  <a:lnTo>
                    <a:pt x="59020" y="12573"/>
                  </a:lnTo>
                  <a:lnTo>
                    <a:pt x="51689" y="0"/>
                  </a:lnTo>
                  <a:close/>
                </a:path>
                <a:path w="103504" h="3448685">
                  <a:moveTo>
                    <a:pt x="59020" y="12573"/>
                  </a:moveTo>
                  <a:lnTo>
                    <a:pt x="58039" y="12573"/>
                  </a:lnTo>
                  <a:lnTo>
                    <a:pt x="58039" y="36122"/>
                  </a:lnTo>
                  <a:lnTo>
                    <a:pt x="92456" y="95123"/>
                  </a:lnTo>
                  <a:lnTo>
                    <a:pt x="96393" y="96138"/>
                  </a:lnTo>
                  <a:lnTo>
                    <a:pt x="99314" y="94361"/>
                  </a:lnTo>
                  <a:lnTo>
                    <a:pt x="102362" y="92583"/>
                  </a:lnTo>
                  <a:lnTo>
                    <a:pt x="103378" y="88646"/>
                  </a:lnTo>
                  <a:lnTo>
                    <a:pt x="59020" y="12573"/>
                  </a:lnTo>
                  <a:close/>
                </a:path>
                <a:path w="103504" h="3448685">
                  <a:moveTo>
                    <a:pt x="58039" y="12573"/>
                  </a:moveTo>
                  <a:lnTo>
                    <a:pt x="45339" y="12573"/>
                  </a:lnTo>
                  <a:lnTo>
                    <a:pt x="45339" y="36122"/>
                  </a:lnTo>
                  <a:lnTo>
                    <a:pt x="51689" y="25236"/>
                  </a:lnTo>
                  <a:lnTo>
                    <a:pt x="46228" y="15875"/>
                  </a:lnTo>
                  <a:lnTo>
                    <a:pt x="58039" y="15875"/>
                  </a:lnTo>
                  <a:lnTo>
                    <a:pt x="58039" y="12573"/>
                  </a:lnTo>
                  <a:close/>
                </a:path>
                <a:path w="103504" h="3448685">
                  <a:moveTo>
                    <a:pt x="58039" y="15875"/>
                  </a:moveTo>
                  <a:lnTo>
                    <a:pt x="57150" y="15875"/>
                  </a:lnTo>
                  <a:lnTo>
                    <a:pt x="51689" y="25236"/>
                  </a:lnTo>
                  <a:lnTo>
                    <a:pt x="58039" y="36122"/>
                  </a:lnTo>
                  <a:lnTo>
                    <a:pt x="58039" y="15875"/>
                  </a:lnTo>
                  <a:close/>
                </a:path>
                <a:path w="103504" h="3448685">
                  <a:moveTo>
                    <a:pt x="57150" y="15875"/>
                  </a:moveTo>
                  <a:lnTo>
                    <a:pt x="46228" y="15875"/>
                  </a:lnTo>
                  <a:lnTo>
                    <a:pt x="51689" y="25236"/>
                  </a:lnTo>
                  <a:lnTo>
                    <a:pt x="57150" y="15875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570098" y="2927350"/>
              <a:ext cx="6358255" cy="3001010"/>
            </a:xfrm>
            <a:custGeom>
              <a:avLst/>
              <a:gdLst/>
              <a:ahLst/>
              <a:cxnLst/>
              <a:rect l="l" t="t" r="r" b="b"/>
              <a:pathLst>
                <a:path w="6358255" h="3001010">
                  <a:moveTo>
                    <a:pt x="0" y="0"/>
                  </a:moveTo>
                  <a:lnTo>
                    <a:pt x="6358001" y="3000387"/>
                  </a:lnTo>
                </a:path>
              </a:pathLst>
            </a:custGeom>
            <a:ln w="19050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55338" y="2713863"/>
              <a:ext cx="1905" cy="3215005"/>
            </a:xfrm>
            <a:custGeom>
              <a:avLst/>
              <a:gdLst/>
              <a:ahLst/>
              <a:cxnLst/>
              <a:rect l="l" t="t" r="r" b="b"/>
              <a:pathLst>
                <a:path w="1904" h="3215004">
                  <a:moveTo>
                    <a:pt x="1524" y="0"/>
                  </a:moveTo>
                  <a:lnTo>
                    <a:pt x="0" y="3214674"/>
                  </a:lnTo>
                </a:path>
              </a:pathLst>
            </a:custGeom>
            <a:ln w="1270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569075" y="2712974"/>
              <a:ext cx="1905" cy="3215005"/>
            </a:xfrm>
            <a:custGeom>
              <a:avLst/>
              <a:gdLst/>
              <a:ahLst/>
              <a:cxnLst/>
              <a:rect l="l" t="t" r="r" b="b"/>
              <a:pathLst>
                <a:path w="1904" h="3215004">
                  <a:moveTo>
                    <a:pt x="1650" y="0"/>
                  </a:moveTo>
                  <a:lnTo>
                    <a:pt x="0" y="3214763"/>
                  </a:lnTo>
                </a:path>
              </a:pathLst>
            </a:custGeom>
            <a:ln w="3810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2720720" y="3704971"/>
            <a:ext cx="11557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/>
                <a:cs typeface="Arial"/>
              </a:rPr>
              <a:t>In-store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PoS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spc="-5" dirty="0"/>
          </a:p>
        </p:txBody>
      </p:sp>
      <p:sp>
        <p:nvSpPr>
          <p:cNvPr id="16" name="object 16"/>
          <p:cNvSpPr txBox="1"/>
          <p:nvPr/>
        </p:nvSpPr>
        <p:spPr>
          <a:xfrm>
            <a:off x="2720720" y="4192651"/>
            <a:ext cx="13233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/>
                <a:cs typeface="Arial"/>
              </a:rPr>
              <a:t>Advertisement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20720" y="4680330"/>
            <a:ext cx="13462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/>
                <a:cs typeface="Arial"/>
              </a:rPr>
              <a:t>Merchandising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49851" y="4204792"/>
            <a:ext cx="140144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30" dirty="0">
                <a:latin typeface="Arial"/>
                <a:cs typeface="Arial"/>
              </a:rPr>
              <a:t>Targeted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Direct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Mail</a:t>
            </a:r>
            <a:endParaRPr sz="1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49851" y="4936616"/>
            <a:ext cx="115252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/>
                <a:cs typeface="Arial"/>
              </a:rPr>
              <a:t>Added</a:t>
            </a:r>
            <a:r>
              <a:rPr sz="1600" spc="-8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value  services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864857" y="5028438"/>
            <a:ext cx="140081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"/>
                <a:cs typeface="Arial"/>
              </a:rPr>
              <a:t>Tailored,</a:t>
            </a:r>
            <a:r>
              <a:rPr sz="1600" spc="-6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cross-  learning based  relationship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17295" y="1746733"/>
            <a:ext cx="2188845" cy="1009650"/>
          </a:xfrm>
          <a:prstGeom prst="rect">
            <a:avLst/>
          </a:prstGeom>
        </p:spPr>
        <p:txBody>
          <a:bodyPr vert="horz" wrap="square" lIns="0" tIns="130175" rIns="0" bIns="0" rtlCol="0">
            <a:spAutoFit/>
          </a:bodyPr>
          <a:lstStyle/>
          <a:p>
            <a:pPr marL="802640" indent="-790575">
              <a:lnSpc>
                <a:spcPct val="100000"/>
              </a:lnSpc>
              <a:spcBef>
                <a:spcPts val="1025"/>
              </a:spcBef>
            </a:pPr>
            <a:r>
              <a:rPr sz="1800" spc="-5" dirty="0">
                <a:solidFill>
                  <a:srgbClr val="001F5F"/>
                </a:solidFill>
                <a:latin typeface="Trebuchet MS"/>
                <a:cs typeface="Trebuchet MS"/>
              </a:rPr>
              <a:t>Most </a:t>
            </a:r>
            <a:r>
              <a:rPr sz="1800" spc="-30" dirty="0">
                <a:solidFill>
                  <a:srgbClr val="001F5F"/>
                </a:solidFill>
                <a:latin typeface="Trebuchet MS"/>
                <a:cs typeface="Trebuchet MS"/>
              </a:rPr>
              <a:t>Valued</a:t>
            </a:r>
            <a:r>
              <a:rPr sz="1800" spc="-85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001F5F"/>
                </a:solidFill>
                <a:latin typeface="Trebuchet MS"/>
                <a:cs typeface="Trebuchet MS"/>
              </a:rPr>
              <a:t>Segment</a:t>
            </a:r>
            <a:endParaRPr sz="1800">
              <a:latin typeface="Trebuchet MS"/>
              <a:cs typeface="Trebuchet MS"/>
            </a:endParaRPr>
          </a:p>
          <a:p>
            <a:pPr marL="802640" marR="441325">
              <a:lnSpc>
                <a:spcPct val="100000"/>
              </a:lnSpc>
              <a:spcBef>
                <a:spcPts val="819"/>
              </a:spcBef>
            </a:pPr>
            <a:r>
              <a:rPr sz="1600" spc="-10" dirty="0">
                <a:latin typeface="Arial"/>
                <a:cs typeface="Arial"/>
              </a:rPr>
              <a:t>No. of  </a:t>
            </a:r>
            <a:r>
              <a:rPr sz="1600" spc="-5" dirty="0">
                <a:latin typeface="Arial"/>
                <a:cs typeface="Arial"/>
              </a:rPr>
              <a:t>customers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938007" y="2029205"/>
            <a:ext cx="8763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30" dirty="0">
                <a:latin typeface="Arial"/>
                <a:cs typeface="Arial"/>
              </a:rPr>
              <a:t>Value</a:t>
            </a:r>
            <a:r>
              <a:rPr sz="1600" spc="-9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per  customer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63723" y="5944311"/>
            <a:ext cx="97980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Lower</a:t>
            </a:r>
            <a:r>
              <a:rPr sz="1400" spc="-9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value  </a:t>
            </a:r>
            <a:r>
              <a:rPr sz="1400" dirty="0">
                <a:latin typeface="Arial"/>
                <a:cs typeface="Arial"/>
              </a:rPr>
              <a:t>segment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92726" y="5957417"/>
            <a:ext cx="83375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Grow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able  Segment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223506" y="5957417"/>
            <a:ext cx="113665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Most</a:t>
            </a:r>
            <a:r>
              <a:rPr sz="1400" spc="-95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Valuable  </a:t>
            </a:r>
            <a:r>
              <a:rPr sz="1400" dirty="0">
                <a:latin typeface="Arial"/>
                <a:cs typeface="Arial"/>
              </a:rPr>
              <a:t>Segment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13EB7C1F-9415-4DAC-B890-3B766F51E37F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39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8884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474CD-62A0-4BCF-A03B-F4A8D807A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9" y="-48310"/>
            <a:ext cx="6242685" cy="492443"/>
          </a:xfrm>
        </p:spPr>
        <p:txBody>
          <a:bodyPr/>
          <a:lstStyle/>
          <a:p>
            <a:r>
              <a:rPr lang="en-IN" sz="3200" b="1" dirty="0"/>
              <a:t>Retail Consumer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0A8969-9D6B-496B-A312-7D50F1AB0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2249" y="1292860"/>
            <a:ext cx="8306434" cy="4020781"/>
          </a:xfrm>
        </p:spPr>
        <p:txBody>
          <a:bodyPr/>
          <a:lstStyle/>
          <a:p>
            <a:r>
              <a:rPr lang="en-IN" sz="2800" b="1" u="sng" dirty="0"/>
              <a:t>Retail Buying Decision Process :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400" dirty="0"/>
              <a:t>Recognition of Needs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400" dirty="0"/>
              <a:t>Search of Information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400" dirty="0"/>
              <a:t>Evaluation of Alternatives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400" dirty="0"/>
              <a:t>Purchase Decision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400" dirty="0"/>
              <a:t>Post Purchase Decision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60AF3-5737-44B4-AF1A-44D8291C670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B2C22-1CD5-4459-9822-23E136090BF9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957791A-1E3E-4D5D-BA4B-D9A1A29779A2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5551E-C869-4737-9EC4-44DCEBAD2CE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6935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9676"/>
            <a:ext cx="8382000" cy="6293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2EECA37A-A5C1-4440-A0DA-5C19A82FD68D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853902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7"/>
            <a:chOff x="0" y="0"/>
            <a:chExt cx="9144000" cy="6857997"/>
          </a:xfrm>
        </p:grpSpPr>
        <p:sp>
          <p:nvSpPr>
            <p:cNvPr id="3" name="object 3"/>
            <p:cNvSpPr/>
            <p:nvPr/>
          </p:nvSpPr>
          <p:spPr>
            <a:xfrm>
              <a:off x="0" y="6457948"/>
              <a:ext cx="9144000" cy="40004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6772275" cy="1009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791575" y="0"/>
              <a:ext cx="352425" cy="10096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50063" y="223773"/>
            <a:ext cx="58039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Customer Relationship Management</a:t>
            </a:r>
            <a:r>
              <a:rPr sz="2400" spc="-30" dirty="0"/>
              <a:t> </a:t>
            </a:r>
            <a:r>
              <a:rPr sz="2400" spc="-5" dirty="0"/>
              <a:t>(CRM)</a:t>
            </a:r>
            <a:endParaRPr sz="2400" dirty="0"/>
          </a:p>
        </p:txBody>
      </p:sp>
      <p:sp>
        <p:nvSpPr>
          <p:cNvPr id="8" name="object 8"/>
          <p:cNvSpPr/>
          <p:nvPr/>
        </p:nvSpPr>
        <p:spPr>
          <a:xfrm>
            <a:off x="785787" y="943178"/>
            <a:ext cx="7786751" cy="55167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52591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5669" y="1007109"/>
            <a:ext cx="375792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solidFill>
                  <a:srgbClr val="565E6C"/>
                </a:solidFill>
                <a:latin typeface="Century Schoolbook"/>
                <a:cs typeface="Century Schoolbook"/>
              </a:rPr>
              <a:t>RETAIL</a:t>
            </a:r>
            <a:r>
              <a:rPr sz="3000" spc="-65" dirty="0">
                <a:solidFill>
                  <a:srgbClr val="565E6C"/>
                </a:solidFill>
                <a:latin typeface="Century Schoolbook"/>
                <a:cs typeface="Century Schoolbook"/>
              </a:rPr>
              <a:t> </a:t>
            </a:r>
            <a:r>
              <a:rPr sz="3000" spc="-5" dirty="0">
                <a:solidFill>
                  <a:srgbClr val="565E6C"/>
                </a:solidFill>
                <a:latin typeface="Century Schoolbook"/>
                <a:cs typeface="Century Schoolbook"/>
              </a:rPr>
              <a:t>STRATEGY</a:t>
            </a:r>
            <a:endParaRPr sz="3000">
              <a:latin typeface="Century Schoolbook"/>
              <a:cs typeface="Century School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5669" y="1634490"/>
            <a:ext cx="7557134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A retail strategy </a:t>
            </a:r>
            <a:r>
              <a:rPr sz="2400" spc="-5" dirty="0">
                <a:latin typeface="Times New Roman"/>
                <a:cs typeface="Times New Roman"/>
              </a:rPr>
              <a:t>would </a:t>
            </a:r>
            <a:r>
              <a:rPr sz="2400" spc="-10" dirty="0">
                <a:latin typeface="Times New Roman"/>
                <a:cs typeface="Times New Roman"/>
              </a:rPr>
              <a:t>mean </a:t>
            </a:r>
            <a:r>
              <a:rPr sz="2400" dirty="0">
                <a:latin typeface="Times New Roman"/>
                <a:cs typeface="Times New Roman"/>
              </a:rPr>
              <a:t>a </a:t>
            </a:r>
            <a:r>
              <a:rPr sz="2400" spc="-5" dirty="0">
                <a:latin typeface="Times New Roman"/>
                <a:cs typeface="Times New Roman"/>
              </a:rPr>
              <a:t>clear </a:t>
            </a:r>
            <a:r>
              <a:rPr sz="2400" dirty="0">
                <a:latin typeface="Times New Roman"/>
                <a:cs typeface="Times New Roman"/>
              </a:rPr>
              <a:t>and </a:t>
            </a:r>
            <a:r>
              <a:rPr sz="2400" spc="-5" dirty="0">
                <a:latin typeface="Times New Roman"/>
                <a:cs typeface="Times New Roman"/>
              </a:rPr>
              <a:t>definite </a:t>
            </a:r>
            <a:r>
              <a:rPr sz="2400" dirty="0">
                <a:latin typeface="Times New Roman"/>
                <a:cs typeface="Times New Roman"/>
              </a:rPr>
              <a:t>plan that the  retailer outlines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dirty="0">
                <a:latin typeface="Times New Roman"/>
                <a:cs typeface="Times New Roman"/>
              </a:rPr>
              <a:t>tap the </a:t>
            </a:r>
            <a:r>
              <a:rPr sz="2400" spc="-5" dirty="0">
                <a:latin typeface="Times New Roman"/>
                <a:cs typeface="Times New Roman"/>
              </a:rPr>
              <a:t>market and </a:t>
            </a:r>
            <a:r>
              <a:rPr sz="2400" dirty="0">
                <a:latin typeface="Times New Roman"/>
                <a:cs typeface="Times New Roman"/>
              </a:rPr>
              <a:t>build a long-term  relationship </a:t>
            </a:r>
            <a:r>
              <a:rPr sz="2400" spc="-5" dirty="0">
                <a:latin typeface="Times New Roman"/>
                <a:cs typeface="Times New Roman"/>
              </a:rPr>
              <a:t>with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consumer.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83D9A064-957A-4C32-B2B3-5F53F87C80A3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42539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4669" y="900429"/>
            <a:ext cx="51600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0" dirty="0">
                <a:solidFill>
                  <a:schemeClr val="tx2"/>
                </a:solidFill>
              </a:rPr>
              <a:t>WHY </a:t>
            </a:r>
            <a:r>
              <a:rPr sz="3000" spc="-5" dirty="0">
                <a:solidFill>
                  <a:schemeClr val="tx2"/>
                </a:solidFill>
              </a:rPr>
              <a:t>RETAIL</a:t>
            </a:r>
            <a:r>
              <a:rPr sz="3000" spc="-50" dirty="0">
                <a:solidFill>
                  <a:schemeClr val="tx2"/>
                </a:solidFill>
              </a:rPr>
              <a:t> </a:t>
            </a:r>
            <a:r>
              <a:rPr sz="3000" spc="-5" dirty="0">
                <a:solidFill>
                  <a:schemeClr val="tx2"/>
                </a:solidFill>
              </a:rPr>
              <a:t>STRATEGY??</a:t>
            </a:r>
            <a:endParaRPr sz="3000" dirty="0">
              <a:solidFill>
                <a:schemeClr val="tx2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481580"/>
            <a:ext cx="10033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10" dirty="0">
                <a:solidFill>
                  <a:srgbClr val="FD8536"/>
                </a:solidFill>
                <a:latin typeface="Times New Roman"/>
                <a:cs typeface="Times New Roman"/>
              </a:rPr>
              <a:t>•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2923539"/>
            <a:ext cx="10033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10" dirty="0">
                <a:solidFill>
                  <a:srgbClr val="FD8536"/>
                </a:solidFill>
                <a:latin typeface="Times New Roman"/>
                <a:cs typeface="Times New Roman"/>
              </a:rPr>
              <a:t>•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365500"/>
            <a:ext cx="10033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10" dirty="0">
                <a:solidFill>
                  <a:srgbClr val="FD8536"/>
                </a:solidFill>
                <a:latin typeface="Times New Roman"/>
                <a:cs typeface="Times New Roman"/>
              </a:rPr>
              <a:t>•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173220"/>
            <a:ext cx="10033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10" dirty="0">
                <a:solidFill>
                  <a:srgbClr val="FD8536"/>
                </a:solidFill>
                <a:latin typeface="Times New Roman"/>
                <a:cs typeface="Times New Roman"/>
              </a:rPr>
              <a:t>•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4613910"/>
            <a:ext cx="10033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10" dirty="0">
                <a:solidFill>
                  <a:srgbClr val="FD8536"/>
                </a:solidFill>
                <a:latin typeface="Times New Roman"/>
                <a:cs typeface="Times New Roman"/>
              </a:rPr>
              <a:t>•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1633220"/>
            <a:ext cx="6890384" cy="3331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750" marR="5080" indent="-273050">
              <a:lnSpc>
                <a:spcPct val="100000"/>
              </a:lnSpc>
              <a:spcBef>
                <a:spcPts val="100"/>
              </a:spcBef>
              <a:buClr>
                <a:srgbClr val="FD8536"/>
              </a:buClr>
              <a:buSzPct val="68750"/>
              <a:buChar char="•"/>
              <a:tabLst>
                <a:tab pos="285115" algn="l"/>
                <a:tab pos="285750" algn="l"/>
              </a:tabLst>
            </a:pPr>
            <a:r>
              <a:rPr sz="2400" dirty="0">
                <a:latin typeface="Times New Roman"/>
                <a:cs typeface="Times New Roman"/>
              </a:rPr>
              <a:t>It provides rough analysis of </a:t>
            </a:r>
            <a:r>
              <a:rPr sz="2400" spc="-5" dirty="0">
                <a:latin typeface="Times New Roman"/>
                <a:cs typeface="Times New Roman"/>
              </a:rPr>
              <a:t>requirement for </a:t>
            </a:r>
            <a:r>
              <a:rPr sz="2400" spc="-10" dirty="0">
                <a:latin typeface="Times New Roman"/>
                <a:cs typeface="Times New Roman"/>
              </a:rPr>
              <a:t>different  </a:t>
            </a:r>
            <a:r>
              <a:rPr sz="2400" dirty="0">
                <a:latin typeface="Times New Roman"/>
                <a:cs typeface="Times New Roman"/>
              </a:rPr>
              <a:t>types 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retailing</a:t>
            </a:r>
            <a:endParaRPr sz="2400">
              <a:latin typeface="Times New Roman"/>
              <a:cs typeface="Times New Roman"/>
            </a:endParaRPr>
          </a:p>
          <a:p>
            <a:pPr marL="285750" marR="2477770">
              <a:lnSpc>
                <a:spcPct val="120800"/>
              </a:lnSpc>
            </a:pPr>
            <a:r>
              <a:rPr sz="2400" dirty="0">
                <a:latin typeface="Times New Roman"/>
                <a:cs typeface="Times New Roman"/>
              </a:rPr>
              <a:t>It outlines the goals of the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retailer  </a:t>
            </a:r>
            <a:r>
              <a:rPr sz="2400" spc="-5" dirty="0">
                <a:latin typeface="Times New Roman"/>
                <a:cs typeface="Times New Roman"/>
              </a:rPr>
              <a:t>Firm </a:t>
            </a:r>
            <a:r>
              <a:rPr sz="2400" dirty="0">
                <a:latin typeface="Times New Roman"/>
                <a:cs typeface="Times New Roman"/>
              </a:rPr>
              <a:t>learns how to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differentiate</a:t>
            </a:r>
            <a:endParaRPr sz="2400">
              <a:latin typeface="Times New Roman"/>
              <a:cs typeface="Times New Roman"/>
            </a:endParaRPr>
          </a:p>
          <a:p>
            <a:pPr marL="285750" marR="221615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Times New Roman"/>
                <a:cs typeface="Times New Roman"/>
              </a:rPr>
              <a:t>Retailer studies </a:t>
            </a:r>
            <a:r>
              <a:rPr sz="2400" dirty="0">
                <a:latin typeface="Times New Roman"/>
                <a:cs typeface="Times New Roman"/>
              </a:rPr>
              <a:t>the legal, </a:t>
            </a:r>
            <a:r>
              <a:rPr sz="2400" spc="-5" dirty="0">
                <a:latin typeface="Times New Roman"/>
                <a:cs typeface="Times New Roman"/>
              </a:rPr>
              <a:t>economic </a:t>
            </a:r>
            <a:r>
              <a:rPr sz="2400" dirty="0">
                <a:latin typeface="Times New Roman"/>
                <a:cs typeface="Times New Roman"/>
              </a:rPr>
              <a:t>and </a:t>
            </a:r>
            <a:r>
              <a:rPr sz="2400" spc="-5" dirty="0">
                <a:latin typeface="Times New Roman"/>
                <a:cs typeface="Times New Roman"/>
              </a:rPr>
              <a:t>competitive  environment</a:t>
            </a:r>
            <a:endParaRPr sz="2400">
              <a:latin typeface="Times New Roman"/>
              <a:cs typeface="Times New Roman"/>
            </a:endParaRPr>
          </a:p>
          <a:p>
            <a:pPr marL="285750" marR="1633220">
              <a:lnSpc>
                <a:spcPts val="3479"/>
              </a:lnSpc>
              <a:spcBef>
                <a:spcPts val="204"/>
              </a:spcBef>
            </a:pPr>
            <a:r>
              <a:rPr sz="2400" spc="-30" dirty="0">
                <a:latin typeface="Times New Roman"/>
                <a:cs typeface="Times New Roman"/>
              </a:rPr>
              <a:t>Firm’s </a:t>
            </a:r>
            <a:r>
              <a:rPr sz="2400" dirty="0">
                <a:latin typeface="Times New Roman"/>
                <a:cs typeface="Times New Roman"/>
              </a:rPr>
              <a:t>total </a:t>
            </a:r>
            <a:r>
              <a:rPr sz="2400" spc="-10" dirty="0">
                <a:latin typeface="Times New Roman"/>
                <a:cs typeface="Times New Roman"/>
              </a:rPr>
              <a:t>efforts </a:t>
            </a:r>
            <a:r>
              <a:rPr sz="2400" dirty="0">
                <a:latin typeface="Times New Roman"/>
                <a:cs typeface="Times New Roman"/>
              </a:rPr>
              <a:t>are coordinated  </a:t>
            </a:r>
            <a:r>
              <a:rPr sz="2400" spc="-5" dirty="0">
                <a:latin typeface="Times New Roman"/>
                <a:cs typeface="Times New Roman"/>
              </a:rPr>
              <a:t>Crises </a:t>
            </a:r>
            <a:r>
              <a:rPr sz="2400" dirty="0">
                <a:latin typeface="Times New Roman"/>
                <a:cs typeface="Times New Roman"/>
              </a:rPr>
              <a:t>are anticipated and </a:t>
            </a:r>
            <a:r>
              <a:rPr sz="2400" spc="-5" dirty="0">
                <a:latin typeface="Times New Roman"/>
                <a:cs typeface="Times New Roman"/>
              </a:rPr>
              <a:t>often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avoided.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CC20913B-EE99-4AA4-B769-484971319790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09932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5919"/>
            <a:ext cx="4409694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</a:t>
            </a:r>
            <a:r>
              <a:rPr spc="-110" dirty="0"/>
              <a:t> </a:t>
            </a:r>
            <a:r>
              <a:rPr spc="-45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6205" y="1371600"/>
            <a:ext cx="9027795" cy="4132542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2200" b="1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200" b="1" spc="-15" dirty="0">
                <a:latin typeface="Times New Roman" pitchFamily="18" charset="0"/>
                <a:cs typeface="Times New Roman" pitchFamily="18" charset="0"/>
              </a:rPr>
              <a:t>Strategy: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statement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 identifying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584200" indent="-571500">
              <a:lnSpc>
                <a:spcPct val="100000"/>
              </a:lnSpc>
              <a:spcBef>
                <a:spcPts val="615"/>
              </a:spcBef>
              <a:buAutoNum type="romanLcParenBoth"/>
              <a:tabLst>
                <a:tab pos="583565" algn="l"/>
                <a:tab pos="584200" algn="l"/>
              </a:tabLst>
            </a:pPr>
            <a:r>
              <a:rPr sz="2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200" b="1" spc="-25" dirty="0">
                <a:latin typeface="Times New Roman" pitchFamily="18" charset="0"/>
                <a:cs typeface="Times New Roman" pitchFamily="18" charset="0"/>
              </a:rPr>
              <a:t>target</a:t>
            </a:r>
            <a:r>
              <a:rPr sz="22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20" dirty="0">
                <a:latin typeface="Times New Roman" pitchFamily="18" charset="0"/>
                <a:cs typeface="Times New Roman" pitchFamily="18" charset="0"/>
              </a:rPr>
              <a:t>market,</a:t>
            </a:r>
            <a:endParaRPr sz="2200" b="1" dirty="0">
              <a:latin typeface="Times New Roman" pitchFamily="18" charset="0"/>
              <a:cs typeface="Times New Roman" pitchFamily="18" charset="0"/>
            </a:endParaRPr>
          </a:p>
          <a:p>
            <a:pPr marL="584200" marR="6985" indent="-571500">
              <a:lnSpc>
                <a:spcPts val="3460"/>
              </a:lnSpc>
              <a:spcBef>
                <a:spcPts val="1045"/>
              </a:spcBef>
              <a:buAutoNum type="romanLcParenBoth"/>
              <a:tabLst>
                <a:tab pos="583565" algn="l"/>
                <a:tab pos="584200" algn="l"/>
                <a:tab pos="1304925" algn="l"/>
                <a:tab pos="2599055" algn="l"/>
                <a:tab pos="3321050" algn="l"/>
                <a:tab pos="4682490" algn="l"/>
                <a:tab pos="5729605" algn="l"/>
                <a:tab pos="6246495" algn="l"/>
                <a:tab pos="6991350" algn="l"/>
                <a:tab pos="7506970" algn="l"/>
                <a:tab pos="8721725" algn="l"/>
                <a:tab pos="9444355" algn="l"/>
                <a:tab pos="10602595" algn="l"/>
              </a:tabLst>
            </a:pPr>
            <a:r>
              <a:rPr sz="2200" dirty="0">
                <a:latin typeface="Times New Roman" pitchFamily="18" charset="0"/>
                <a:cs typeface="Times New Roman" pitchFamily="18" charset="0"/>
              </a:rPr>
              <a:t>the	</a:t>
            </a:r>
            <a:r>
              <a:rPr sz="2200" b="1" spc="-8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200" b="1" spc="-5" dirty="0">
                <a:latin typeface="Times New Roman" pitchFamily="18" charset="0"/>
                <a:cs typeface="Times New Roman" pitchFamily="18" charset="0"/>
              </a:rPr>
              <a:t>orm</a:t>
            </a:r>
            <a:r>
              <a:rPr sz="2200" b="1" spc="-1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b="1" dirty="0">
                <a:latin typeface="Times New Roman" pitchFamily="18" charset="0"/>
                <a:cs typeface="Times New Roman" pitchFamily="18" charset="0"/>
              </a:rPr>
              <a:t>t	the	</a:t>
            </a:r>
            <a:r>
              <a:rPr sz="2200" b="1" spc="-5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b="1" spc="-2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200" b="1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b="1" dirty="0">
                <a:latin typeface="Times New Roman" pitchFamily="18" charset="0"/>
                <a:cs typeface="Times New Roman" pitchFamily="18" charset="0"/>
              </a:rPr>
              <a:t>ailer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200" spc="5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lans	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o	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us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e	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o	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200" spc="-3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ti</a:t>
            </a:r>
            <a:r>
              <a:rPr sz="2200" spc="-3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y	the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3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spc="-5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t	mar</a:t>
            </a:r>
            <a:r>
              <a:rPr sz="2200" spc="-12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200" spc="9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spc="-19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s 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needs,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marL="584200" marR="5080" indent="-571500">
              <a:lnSpc>
                <a:spcPts val="3460"/>
              </a:lnSpc>
              <a:spcBef>
                <a:spcPts val="1000"/>
              </a:spcBef>
              <a:buFont typeface="Calibri"/>
              <a:buAutoNum type="romanLcParenBoth"/>
              <a:tabLst>
                <a:tab pos="675640" algn="l"/>
                <a:tab pos="1487805" algn="l"/>
                <a:tab pos="2676525" algn="l"/>
                <a:tab pos="3363595" algn="l"/>
                <a:tab pos="4606290" algn="l"/>
                <a:tab pos="5417185" algn="l"/>
                <a:tab pos="6869430" algn="l"/>
                <a:tab pos="8004809" algn="l"/>
                <a:tab pos="8610600" algn="l"/>
                <a:tab pos="9700260" algn="l"/>
                <a:tab pos="10154285" algn="l"/>
              </a:tabLst>
            </a:pPr>
            <a:r>
              <a:rPr sz="2200" dirty="0">
                <a:latin typeface="Times New Roman" pitchFamily="18" charset="0"/>
                <a:cs typeface="Times New Roman" pitchFamily="18" charset="0"/>
              </a:rPr>
              <a:t>	the	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bases	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on	which	the	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retailer	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plans	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to	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build	a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5" dirty="0">
                <a:latin typeface="Times New Roman" pitchFamily="18" charset="0"/>
                <a:cs typeface="Times New Roman" pitchFamily="18" charset="0"/>
              </a:rPr>
              <a:t>sustainable </a:t>
            </a:r>
            <a:r>
              <a:rPr sz="2200" b="1" spc="-10" dirty="0">
                <a:latin typeface="Times New Roman" pitchFamily="18" charset="0"/>
                <a:cs typeface="Times New Roman" pitchFamily="18" charset="0"/>
              </a:rPr>
              <a:t>competitive</a:t>
            </a:r>
            <a:r>
              <a:rPr sz="2200" b="1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15" dirty="0">
                <a:latin typeface="Times New Roman" pitchFamily="18" charset="0"/>
                <a:cs typeface="Times New Roman" pitchFamily="18" charset="0"/>
              </a:rPr>
              <a:t>advantage.</a:t>
            </a:r>
            <a:endParaRPr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12700" marR="6350">
              <a:lnSpc>
                <a:spcPts val="3460"/>
              </a:lnSpc>
              <a:spcBef>
                <a:spcPts val="5"/>
              </a:spcBef>
              <a:tabLst>
                <a:tab pos="1591310" algn="l"/>
                <a:tab pos="3378835" algn="l"/>
                <a:tab pos="5662295" algn="l"/>
                <a:tab pos="7219950" algn="l"/>
                <a:tab pos="9139555" algn="l"/>
                <a:tab pos="10695305" algn="l"/>
              </a:tabLst>
            </a:pPr>
            <a:r>
              <a:rPr sz="2200" spc="-6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ai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200" spc="-6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s	</a:t>
            </a:r>
            <a:r>
              <a:rPr sz="2200" spc="-8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ormul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e	me</a:t>
            </a:r>
            <a:r>
              <a:rPr sz="2200" spc="-5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chan</a:t>
            </a:r>
            <a:r>
              <a:rPr sz="2200" spc="1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ise	</a:t>
            </a:r>
            <a:r>
              <a:rPr sz="2200" spc="-3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spc="-6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eg</a:t>
            </a:r>
            <a:r>
              <a:rPr sz="2200" spc="-229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,	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omot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n	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spc="-7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eg</a:t>
            </a:r>
            <a:r>
              <a:rPr sz="2200" spc="-229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,	lo</a:t>
            </a:r>
            <a:r>
              <a:rPr sz="2200" spc="-3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on  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strategy,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branding 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strategy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sz="2200" spc="1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205BC5F8-AB08-49EF-81DE-2D14F59A3A7D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0007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5919"/>
            <a:ext cx="4638294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</a:t>
            </a:r>
            <a:r>
              <a:rPr spc="-110" dirty="0"/>
              <a:t> </a:t>
            </a:r>
            <a:r>
              <a:rPr spc="-45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5729" y="1219200"/>
            <a:ext cx="9028271" cy="4394473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241300" marR="10160" indent="-228600" algn="just">
              <a:lnSpc>
                <a:spcPts val="3240"/>
              </a:lnSpc>
              <a:spcBef>
                <a:spcPts val="5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segment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toward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retailer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plans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focus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resources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retail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mix.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6985" indent="-228600" algn="just">
              <a:lnSpc>
                <a:spcPts val="324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Format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describes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nature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operations—its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mix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(type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merchandise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services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offered,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pricing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policy,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advertising and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promotion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programs,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store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visual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merchandising, locations,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customer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services)—that it will use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satisfy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needs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its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target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market.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ts val="324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Sustainable Competitive 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Advantage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advantage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retailer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has over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its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competitors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not easily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copied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thus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maintained over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long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period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time.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6B605288-764A-4FD9-BDD2-0454F96BA9E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3131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0"/>
            <a:ext cx="762000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IN" sz="3000" spc="-5" dirty="0">
                <a:solidFill>
                  <a:schemeClr val="tx1"/>
                </a:solidFill>
              </a:rPr>
              <a:t>Strategies to build Competitive Advantage</a:t>
            </a:r>
            <a:endParaRPr sz="3000" dirty="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4800" y="1219200"/>
            <a:ext cx="6858000" cy="3136756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700"/>
              </a:spcBef>
              <a:buFont typeface="Arial" pitchFamily="34" charset="0"/>
              <a:buChar char="•"/>
            </a:pPr>
            <a:r>
              <a:rPr sz="2400" spc="-5" dirty="0">
                <a:latin typeface="Century Schoolbook"/>
                <a:cs typeface="Century Schoolbook"/>
              </a:rPr>
              <a:t>Location</a:t>
            </a:r>
            <a:endParaRPr sz="2400" dirty="0">
              <a:latin typeface="Century Schoolbook"/>
              <a:cs typeface="Century Schoolbook"/>
            </a:endParaRPr>
          </a:p>
          <a:p>
            <a:pPr marL="381000" indent="-34290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sz="2400" spc="-5" dirty="0">
                <a:latin typeface="Century Schoolbook"/>
                <a:cs typeface="Century Schoolbook"/>
              </a:rPr>
              <a:t>Customer Loyalty</a:t>
            </a:r>
            <a:endParaRPr sz="2400" dirty="0">
              <a:latin typeface="Century Schoolbook"/>
              <a:cs typeface="Century Schoolbook"/>
            </a:endParaRPr>
          </a:p>
          <a:p>
            <a:pPr marL="381000" indent="-34290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sz="2400" spc="-5" dirty="0">
                <a:latin typeface="Century Schoolbook"/>
                <a:cs typeface="Century Schoolbook"/>
              </a:rPr>
              <a:t>Customer Service</a:t>
            </a:r>
            <a:endParaRPr sz="2400" dirty="0">
              <a:latin typeface="Century Schoolbook"/>
              <a:cs typeface="Century Schoolbook"/>
            </a:endParaRPr>
          </a:p>
          <a:p>
            <a:pPr marL="381000" indent="-34290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sz="2400" spc="-5" dirty="0">
                <a:latin typeface="Century Schoolbook"/>
                <a:cs typeface="Century Schoolbook"/>
              </a:rPr>
              <a:t>Exclusive</a:t>
            </a:r>
            <a:r>
              <a:rPr lang="en-IN" sz="2400" spc="-5" dirty="0">
                <a:latin typeface="Century Schoolbook"/>
                <a:cs typeface="Century Schoolbook"/>
              </a:rPr>
              <a:t> / Unique</a:t>
            </a:r>
            <a:r>
              <a:rPr sz="2400" spc="-5" dirty="0">
                <a:latin typeface="Century Schoolbook"/>
                <a:cs typeface="Century Schoolbook"/>
              </a:rPr>
              <a:t> Merchandise</a:t>
            </a:r>
            <a:endParaRPr sz="2400" dirty="0">
              <a:latin typeface="Century Schoolbook"/>
              <a:cs typeface="Century Schoolbook"/>
            </a:endParaRPr>
          </a:p>
          <a:p>
            <a:pPr marL="381000" marR="30480" indent="-342900">
              <a:lnSpc>
                <a:spcPct val="100000"/>
              </a:lnSpc>
              <a:spcBef>
                <a:spcPts val="590"/>
              </a:spcBef>
              <a:buFont typeface="Arial" pitchFamily="34" charset="0"/>
              <a:buChar char="•"/>
            </a:pPr>
            <a:r>
              <a:rPr lang="en-IN" sz="2400" spc="-5" dirty="0">
                <a:latin typeface="Century Schoolbook"/>
                <a:cs typeface="Century Schoolbook"/>
              </a:rPr>
              <a:t>Distribution &amp; Information Systems</a:t>
            </a:r>
            <a:endParaRPr sz="2400" dirty="0">
              <a:latin typeface="Century Schoolbook"/>
              <a:cs typeface="Century Schoolbook"/>
            </a:endParaRPr>
          </a:p>
          <a:p>
            <a:pPr marL="381000" marR="652780" indent="-34290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sz="2400" spc="-5" dirty="0">
                <a:latin typeface="Century Schoolbook"/>
                <a:cs typeface="Century Schoolbook"/>
              </a:rPr>
              <a:t>Vendors</a:t>
            </a:r>
            <a:r>
              <a:rPr lang="en-IN" sz="2400" spc="-5" dirty="0">
                <a:latin typeface="Century Schoolbook"/>
                <a:cs typeface="Century Schoolbook"/>
              </a:rPr>
              <a:t> Relations</a:t>
            </a:r>
          </a:p>
          <a:p>
            <a:pPr marL="381000" marR="652780" indent="-34290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IN" sz="2400" spc="-5" dirty="0">
                <a:latin typeface="Century Schoolbook"/>
                <a:cs typeface="Century Schoolbook"/>
              </a:rPr>
              <a:t>Human Resource Management</a:t>
            </a:r>
            <a:endParaRPr sz="2400" dirty="0">
              <a:latin typeface="Century Schoolbook"/>
              <a:cs typeface="Century Schoolbook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6952AF92-8D2B-45B0-97F6-5F303C1E9A4B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189057"/>
      </p:ext>
    </p:extLst>
  </p:cSld>
  <p:clrMapOvr>
    <a:masterClrMapping/>
  </p:clrMapOvr>
  <p:transition>
    <p:dissolv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" y="5919"/>
            <a:ext cx="681142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 Strategy </a:t>
            </a:r>
            <a:r>
              <a:rPr dirty="0"/>
              <a:t>– </a:t>
            </a:r>
            <a:r>
              <a:rPr spc="-45" dirty="0"/>
              <a:t>Growth</a:t>
            </a:r>
            <a:r>
              <a:rPr spc="-204" dirty="0"/>
              <a:t> </a:t>
            </a:r>
            <a:r>
              <a:rPr spc="-40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200" y="2133600"/>
            <a:ext cx="8950643" cy="255198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59"/>
              </a:spcBef>
            </a:pPr>
            <a:r>
              <a:rPr sz="3000" spc="-10" dirty="0">
                <a:latin typeface="Calibri"/>
                <a:cs typeface="Calibri"/>
              </a:rPr>
              <a:t>Growth </a:t>
            </a:r>
            <a:r>
              <a:rPr sz="3000" spc="-20" dirty="0">
                <a:latin typeface="Calibri"/>
                <a:cs typeface="Calibri"/>
              </a:rPr>
              <a:t>strategies are </a:t>
            </a:r>
            <a:r>
              <a:rPr sz="3000" spc="-10" dirty="0">
                <a:latin typeface="Calibri"/>
                <a:cs typeface="Calibri"/>
              </a:rPr>
              <a:t>basically </a:t>
            </a:r>
            <a:r>
              <a:rPr sz="3000" dirty="0">
                <a:latin typeface="Calibri"/>
                <a:cs typeface="Calibri"/>
              </a:rPr>
              <a:t>about </a:t>
            </a:r>
            <a:r>
              <a:rPr sz="3000" spc="-10" dirty="0">
                <a:latin typeface="Calibri"/>
                <a:cs typeface="Calibri"/>
              </a:rPr>
              <a:t>decisions </a:t>
            </a:r>
            <a:r>
              <a:rPr sz="3000" spc="-20" dirty="0">
                <a:latin typeface="Calibri"/>
                <a:cs typeface="Calibri"/>
              </a:rPr>
              <a:t>related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10" dirty="0">
                <a:latin typeface="Calibri"/>
                <a:cs typeface="Calibri"/>
              </a:rPr>
              <a:t>allocating </a:t>
            </a:r>
            <a:r>
              <a:rPr sz="3000" spc="-15" dirty="0">
                <a:latin typeface="Calibri"/>
                <a:cs typeface="Calibri"/>
              </a:rPr>
              <a:t>available </a:t>
            </a:r>
            <a:r>
              <a:rPr sz="3000" spc="645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resources </a:t>
            </a:r>
            <a:r>
              <a:rPr sz="3000" dirty="0">
                <a:latin typeface="Calibri"/>
                <a:cs typeface="Calibri"/>
              </a:rPr>
              <a:t>among </a:t>
            </a:r>
            <a:r>
              <a:rPr sz="3000" spc="-25" dirty="0">
                <a:latin typeface="Calibri"/>
                <a:cs typeface="Calibri"/>
              </a:rPr>
              <a:t>different target </a:t>
            </a:r>
            <a:r>
              <a:rPr sz="3000" spc="-20" dirty="0">
                <a:latin typeface="Calibri"/>
                <a:cs typeface="Calibri"/>
              </a:rPr>
              <a:t>markets </a:t>
            </a:r>
            <a:r>
              <a:rPr sz="3000" spc="-5" dirty="0">
                <a:latin typeface="Calibri"/>
                <a:cs typeface="Calibri"/>
              </a:rPr>
              <a:t>and </a:t>
            </a:r>
            <a:r>
              <a:rPr sz="3000" spc="-15" dirty="0">
                <a:latin typeface="Calibri"/>
                <a:cs typeface="Calibri"/>
              </a:rPr>
              <a:t>retail formats, </a:t>
            </a:r>
            <a:r>
              <a:rPr sz="3000" spc="-20" dirty="0">
                <a:latin typeface="Calibri"/>
                <a:cs typeface="Calibri"/>
              </a:rPr>
              <a:t>transferring  </a:t>
            </a:r>
            <a:r>
              <a:rPr sz="3000" spc="-15" dirty="0">
                <a:latin typeface="Calibri"/>
                <a:cs typeface="Calibri"/>
              </a:rPr>
              <a:t>resources</a:t>
            </a:r>
            <a:r>
              <a:rPr sz="3000" spc="645" dirty="0">
                <a:latin typeface="Calibri"/>
                <a:cs typeface="Calibri"/>
              </a:rPr>
              <a:t> </a:t>
            </a:r>
            <a:r>
              <a:rPr sz="3000" spc="-20" dirty="0">
                <a:latin typeface="Calibri"/>
                <a:cs typeface="Calibri"/>
              </a:rPr>
              <a:t>from </a:t>
            </a:r>
            <a:r>
              <a:rPr sz="3000" spc="-5" dirty="0">
                <a:latin typeface="Calibri"/>
                <a:cs typeface="Calibri"/>
              </a:rPr>
              <a:t>one </a:t>
            </a:r>
            <a:r>
              <a:rPr sz="3000" spc="-10" dirty="0">
                <a:latin typeface="Calibri"/>
                <a:cs typeface="Calibri"/>
              </a:rPr>
              <a:t>set </a:t>
            </a:r>
            <a:r>
              <a:rPr sz="3000" dirty="0">
                <a:latin typeface="Calibri"/>
                <a:cs typeface="Calibri"/>
              </a:rPr>
              <a:t>of </a:t>
            </a:r>
            <a:r>
              <a:rPr sz="3000" spc="-10" dirty="0">
                <a:latin typeface="Calibri"/>
                <a:cs typeface="Calibri"/>
              </a:rPr>
              <a:t>merchandise </a:t>
            </a:r>
            <a:r>
              <a:rPr sz="3000" spc="-15" dirty="0">
                <a:latin typeface="Calibri"/>
                <a:cs typeface="Calibri"/>
              </a:rPr>
              <a:t>to  others 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5" dirty="0">
                <a:latin typeface="Calibri"/>
                <a:cs typeface="Calibri"/>
              </a:rPr>
              <a:t>managing and  nurturing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35" dirty="0">
                <a:latin typeface="Calibri"/>
                <a:cs typeface="Calibri"/>
              </a:rPr>
              <a:t>firm’s </a:t>
            </a:r>
            <a:r>
              <a:rPr sz="3000" spc="-15" dirty="0">
                <a:latin typeface="Calibri"/>
                <a:cs typeface="Calibri"/>
              </a:rPr>
              <a:t>portfolio </a:t>
            </a:r>
            <a:r>
              <a:rPr sz="3000" spc="-5" dirty="0">
                <a:latin typeface="Calibri"/>
                <a:cs typeface="Calibri"/>
              </a:rPr>
              <a:t>in such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35" dirty="0">
                <a:latin typeface="Calibri"/>
                <a:cs typeface="Calibri"/>
              </a:rPr>
              <a:t>way </a:t>
            </a:r>
            <a:r>
              <a:rPr sz="3000" spc="-15" dirty="0">
                <a:latin typeface="Calibri"/>
                <a:cs typeface="Calibri"/>
              </a:rPr>
              <a:t>that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5" dirty="0">
                <a:latin typeface="Calibri"/>
                <a:cs typeface="Calibri"/>
              </a:rPr>
              <a:t>overall organizations  </a:t>
            </a:r>
            <a:r>
              <a:rPr sz="3000" spc="-10" dirty="0">
                <a:latin typeface="Calibri"/>
                <a:cs typeface="Calibri"/>
              </a:rPr>
              <a:t>objectives </a:t>
            </a:r>
            <a:r>
              <a:rPr sz="3000" spc="-15" dirty="0">
                <a:latin typeface="Calibri"/>
                <a:cs typeface="Calibri"/>
              </a:rPr>
              <a:t>are</a:t>
            </a:r>
            <a:r>
              <a:rPr sz="3000" spc="-30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obtained.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B933C1B5-7228-4F5A-9D34-51CA69F7F028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21489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/>
          <p:cNvSpPr/>
          <p:nvPr/>
        </p:nvSpPr>
        <p:spPr>
          <a:xfrm>
            <a:off x="1436749" y="990600"/>
            <a:ext cx="6193917" cy="54955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2"/>
          <p:cNvSpPr txBox="1">
            <a:spLocks noGrp="1"/>
          </p:cNvSpPr>
          <p:nvPr/>
        </p:nvSpPr>
        <p:spPr>
          <a:xfrm>
            <a:off x="10886" y="-184105"/>
            <a:ext cx="8980713" cy="970137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pPr marL="3211195">
              <a:lnSpc>
                <a:spcPct val="100000"/>
              </a:lnSpc>
              <a:spcBef>
                <a:spcPts val="1005"/>
              </a:spcBef>
            </a:pPr>
            <a:r>
              <a:rPr sz="2400" spc="-40" dirty="0">
                <a:latin typeface="Times New Roman" pitchFamily="18" charset="0"/>
                <a:cs typeface="Times New Roman" pitchFamily="18" charset="0"/>
              </a:rPr>
              <a:t>Retail Strategy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Growth</a:t>
            </a:r>
            <a:r>
              <a:rPr sz="2400" spc="-1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Strategy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Four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growth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opportunities 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retailers may 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pursue</a:t>
            </a:r>
            <a:r>
              <a:rPr sz="2400" b="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-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8D906133-89A2-4C71-84AB-C8350BD9CE0B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89285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27254"/>
            <a:ext cx="6393275" cy="5354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1" spc="-5" dirty="0">
                <a:latin typeface="Arial"/>
                <a:cs typeface="Arial"/>
              </a:rPr>
              <a:t>Retail </a:t>
            </a:r>
            <a:r>
              <a:rPr sz="3400" spc="-40" dirty="0"/>
              <a:t>Strategy </a:t>
            </a:r>
            <a:r>
              <a:rPr sz="3400" spc="-5" dirty="0"/>
              <a:t>– </a:t>
            </a:r>
            <a:r>
              <a:rPr sz="3400" spc="-40" dirty="0"/>
              <a:t>Growth</a:t>
            </a:r>
            <a:r>
              <a:rPr sz="3400" spc="-365" dirty="0"/>
              <a:t> </a:t>
            </a:r>
            <a:r>
              <a:rPr sz="3400" spc="-40" dirty="0"/>
              <a:t>Strategy</a:t>
            </a:r>
            <a:endParaRPr sz="3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6205" y="914400"/>
            <a:ext cx="9027795" cy="5391028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30"/>
              </a:spcBef>
            </a:pPr>
            <a:r>
              <a:rPr sz="2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sz="2000" b="1" spc="-25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000" b="1" spc="-20" dirty="0">
                <a:latin typeface="Times New Roman" pitchFamily="18" charset="0"/>
                <a:cs typeface="Times New Roman" pitchFamily="18" charset="0"/>
              </a:rPr>
              <a:t>Penetration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6350" indent="-228600" algn="just">
              <a:lnSpc>
                <a:spcPts val="324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penetration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growth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opportunity is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growth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opportunity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directed </a:t>
            </a:r>
            <a:r>
              <a:rPr sz="2000" spc="6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toward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existing customers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present retailing</a:t>
            </a:r>
            <a:r>
              <a:rPr sz="2000" spc="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format.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ct val="90000"/>
              </a:lnSpc>
              <a:spcBef>
                <a:spcPts val="965"/>
              </a:spcBef>
              <a:buFont typeface="Arial"/>
              <a:buChar char="•"/>
              <a:tabLst>
                <a:tab pos="241300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Such opportunities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involve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either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attracting</a:t>
            </a:r>
            <a:r>
              <a:rPr sz="2000" spc="6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consumers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target market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don’t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patronize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retailer currently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or 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devising approaches that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get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visit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more  often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buy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more merchandise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on each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visit.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6350" indent="-228600" algn="just">
              <a:lnSpc>
                <a:spcPts val="3240"/>
              </a:lnSpc>
              <a:spcBef>
                <a:spcPts val="1040"/>
              </a:spcBef>
              <a:buFont typeface="Arial"/>
              <a:buChar char="•"/>
              <a:tabLst>
                <a:tab pos="241300" algn="l"/>
              </a:tabLst>
            </a:pPr>
            <a:r>
              <a:rPr sz="2000" spc="-20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penetration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approaches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include opening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stores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target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and/or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keeping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stores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open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longer</a:t>
            </a:r>
            <a:r>
              <a:rPr sz="2000" spc="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hours.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ts val="324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approaches</a:t>
            </a:r>
            <a:r>
              <a:rPr sz="2000" spc="6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involve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displaying merchandise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increase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impulse 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purchases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training salespeople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cross-sell.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 marR="8890" algn="just">
              <a:lnSpc>
                <a:spcPts val="3240"/>
              </a:lnSpc>
              <a:spcBef>
                <a:spcPts val="1010"/>
              </a:spcBef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(Cross-selling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means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sales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associates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in one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department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attempt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sell  complementary merchandise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departments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their</a:t>
            </a:r>
            <a:r>
              <a:rPr sz="2000" spc="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customers)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31CD8C33-3B48-4235-945A-FB16419A2F80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49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5025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A8C42-7AF9-431B-84F6-032AFAF1E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9" y="-48310"/>
            <a:ext cx="6242685" cy="430887"/>
          </a:xfrm>
        </p:spPr>
        <p:txBody>
          <a:bodyPr/>
          <a:lstStyle/>
          <a:p>
            <a:r>
              <a:rPr lang="en-IN" dirty="0"/>
              <a:t>Factors Influencing Retail </a:t>
            </a:r>
            <a:r>
              <a:rPr lang="en-IN" dirty="0" err="1"/>
              <a:t>SHopper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896D7-CF0F-4A7B-B7A4-598FD9FC4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914955"/>
            <a:ext cx="8763000" cy="5322098"/>
          </a:xfrm>
        </p:spPr>
        <p:txBody>
          <a:bodyPr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200" dirty="0"/>
              <a:t>Range of Merchandise – variety offered at retail stores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200" dirty="0"/>
              <a:t>Store Location and Store ambience – convenience &amp; comfort of the shopper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200" dirty="0"/>
              <a:t>Cultural Characteristics –values, standards and language of the shopper &amp; retailer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200" dirty="0"/>
              <a:t>Social Factors – peer influence, social status, following the trend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200" dirty="0"/>
              <a:t>Personal factors – income, age, spending habit and capacity, personality and lifestyle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E6E52C-AF72-495A-A41C-125096475CF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E105F-E270-4008-8934-0A1A6E329572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957791A-1E3E-4D5D-BA4B-D9A1A29779A2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9C61F-CA35-4A18-84FB-F536C18108F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7661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1" y="5919"/>
            <a:ext cx="643042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 Strategy </a:t>
            </a:r>
            <a:r>
              <a:rPr dirty="0"/>
              <a:t>– </a:t>
            </a:r>
            <a:r>
              <a:rPr spc="-45" dirty="0"/>
              <a:t>Growth</a:t>
            </a:r>
            <a:r>
              <a:rPr spc="-204" dirty="0"/>
              <a:t> </a:t>
            </a:r>
            <a:r>
              <a:rPr spc="-40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5319" y="990600"/>
            <a:ext cx="9027795" cy="5141151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sz="28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sz="2800" b="1" spc="-25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800" b="1" spc="-5" dirty="0">
                <a:latin typeface="Times New Roman" pitchFamily="18" charset="0"/>
                <a:cs typeface="Times New Roman" pitchFamily="18" charset="0"/>
              </a:rPr>
              <a:t>Expansion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>
              <a:lnSpc>
                <a:spcPts val="324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800" spc="-25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expansion growth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opportunity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involves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using the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existing 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retail format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market</a:t>
            </a:r>
            <a:r>
              <a:rPr sz="28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segments.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>
              <a:lnSpc>
                <a:spcPts val="324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  <a:tab pos="664845" algn="l"/>
                <a:tab pos="1961514" algn="l"/>
                <a:tab pos="3733165" algn="l"/>
                <a:tab pos="5787390" algn="l"/>
                <a:tab pos="6846570" algn="l"/>
                <a:tab pos="7910830" algn="l"/>
                <a:tab pos="8296275" algn="l"/>
                <a:tab pos="9614535" algn="l"/>
                <a:tab pos="10478770" algn="l"/>
                <a:tab pos="11196955" algn="l"/>
              </a:tabLst>
            </a:pPr>
            <a:r>
              <a:rPr sz="2800" dirty="0">
                <a:latin typeface="Times New Roman" pitchFamily="18" charset="0"/>
                <a:cs typeface="Times New Roman" pitchFamily="18" charset="0"/>
              </a:rPr>
              <a:t>A	mar</a:t>
            </a:r>
            <a:r>
              <a:rPr sz="2800" spc="-9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sz="2800" spc="-3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t	</a:t>
            </a:r>
            <a:r>
              <a:rPr sz="2800" spc="-5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xpansio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n	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opp</a:t>
            </a:r>
            <a:r>
              <a:rPr sz="2800" spc="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800" spc="1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un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ty	</a:t>
            </a:r>
            <a:r>
              <a:rPr sz="2800" spc="-5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xi</a:t>
            </a:r>
            <a:r>
              <a:rPr sz="2800" spc="-4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ts	when	a	</a:t>
            </a:r>
            <a:r>
              <a:rPr sz="28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800" spc="-3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800" spc="-3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ai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er	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sel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s	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e	same 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product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range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no/some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alteration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new</a:t>
            </a:r>
            <a:r>
              <a:rPr sz="28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market.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241300" marR="7620" indent="-228600">
              <a:lnSpc>
                <a:spcPts val="324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</a:tabLst>
            </a:pPr>
            <a:r>
              <a:rPr sz="28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means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that merchandise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remain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same but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marketed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new customer</a:t>
            </a:r>
            <a:r>
              <a:rPr sz="28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group.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  <a:p>
            <a:pPr marL="241300" marR="10160" indent="-228600">
              <a:lnSpc>
                <a:spcPts val="3240"/>
              </a:lnSpc>
              <a:spcBef>
                <a:spcPts val="994"/>
              </a:spcBef>
              <a:buFont typeface="Arial"/>
              <a:buChar char="•"/>
              <a:tabLst>
                <a:tab pos="241300" algn="l"/>
              </a:tabLst>
            </a:pPr>
            <a:r>
              <a:rPr sz="28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expand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markets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entering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800" spc="-25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sell,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either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by 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exporting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entering into </a:t>
            </a:r>
            <a:r>
              <a:rPr sz="2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800" spc="-15" dirty="0">
                <a:latin typeface="Times New Roman" pitchFamily="18" charset="0"/>
                <a:cs typeface="Times New Roman" pitchFamily="18" charset="0"/>
              </a:rPr>
              <a:t>totally </a:t>
            </a:r>
            <a:r>
              <a:rPr sz="2800" spc="-10" dirty="0">
                <a:latin typeface="Times New Roman" pitchFamily="18" charset="0"/>
                <a:cs typeface="Times New Roman" pitchFamily="18" charset="0"/>
              </a:rPr>
              <a:t>new</a:t>
            </a:r>
            <a:r>
              <a:rPr sz="280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20" dirty="0">
                <a:latin typeface="Times New Roman" pitchFamily="18" charset="0"/>
                <a:cs typeface="Times New Roman" pitchFamily="18" charset="0"/>
              </a:rPr>
              <a:t>market.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A37C9AC-55A5-492B-844B-A5E20C860D7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50977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1" y="5919"/>
            <a:ext cx="643042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 Strategy </a:t>
            </a:r>
            <a:r>
              <a:rPr dirty="0"/>
              <a:t>– </a:t>
            </a:r>
            <a:r>
              <a:rPr spc="-45" dirty="0"/>
              <a:t>Growth</a:t>
            </a:r>
            <a:r>
              <a:rPr spc="-204" dirty="0"/>
              <a:t> </a:t>
            </a:r>
            <a:r>
              <a:rPr spc="-40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5" y="1295400"/>
            <a:ext cx="9026366" cy="4605107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30"/>
              </a:spcBef>
            </a:pPr>
            <a:r>
              <a:rPr sz="3000" b="1" dirty="0">
                <a:latin typeface="Calibri"/>
                <a:cs typeface="Calibri"/>
              </a:rPr>
              <a:t>3. </a:t>
            </a:r>
            <a:r>
              <a:rPr sz="3000" b="1" spc="-20" dirty="0">
                <a:latin typeface="Calibri"/>
                <a:cs typeface="Calibri"/>
              </a:rPr>
              <a:t>Retail </a:t>
            </a:r>
            <a:r>
              <a:rPr sz="3000" b="1" spc="-15" dirty="0">
                <a:latin typeface="Calibri"/>
                <a:cs typeface="Calibri"/>
              </a:rPr>
              <a:t>Format</a:t>
            </a:r>
            <a:r>
              <a:rPr sz="3000" b="1" spc="-20" dirty="0">
                <a:latin typeface="Calibri"/>
                <a:cs typeface="Calibri"/>
              </a:rPr>
              <a:t> </a:t>
            </a:r>
            <a:r>
              <a:rPr sz="3000" b="1" spc="-15" dirty="0">
                <a:latin typeface="Calibri"/>
                <a:cs typeface="Calibri"/>
              </a:rPr>
              <a:t>Development</a:t>
            </a:r>
            <a:endParaRPr sz="3000" dirty="0">
              <a:latin typeface="Calibri"/>
              <a:cs typeface="Calibri"/>
            </a:endParaRPr>
          </a:p>
          <a:p>
            <a:pPr marL="241300" marR="5080" indent="-228600" algn="just">
              <a:lnSpc>
                <a:spcPct val="9000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</a:tabLst>
            </a:pPr>
            <a:r>
              <a:rPr sz="3000" dirty="0">
                <a:latin typeface="Calibri"/>
                <a:cs typeface="Calibri"/>
              </a:rPr>
              <a:t>A </a:t>
            </a:r>
            <a:r>
              <a:rPr sz="3000" spc="-20" dirty="0">
                <a:latin typeface="Calibri"/>
                <a:cs typeface="Calibri"/>
              </a:rPr>
              <a:t>retail format </a:t>
            </a:r>
            <a:r>
              <a:rPr sz="3000" spc="-15" dirty="0">
                <a:latin typeface="Calibri"/>
                <a:cs typeface="Calibri"/>
              </a:rPr>
              <a:t>development </a:t>
            </a:r>
            <a:r>
              <a:rPr sz="3000" spc="-10" dirty="0">
                <a:latin typeface="Calibri"/>
                <a:cs typeface="Calibri"/>
              </a:rPr>
              <a:t>growth </a:t>
            </a:r>
            <a:r>
              <a:rPr sz="3000" spc="-5" dirty="0">
                <a:latin typeface="Calibri"/>
                <a:cs typeface="Calibri"/>
              </a:rPr>
              <a:t>opportunity is </a:t>
            </a:r>
            <a:r>
              <a:rPr sz="3000" dirty="0">
                <a:latin typeface="Calibri"/>
                <a:cs typeface="Calibri"/>
              </a:rPr>
              <a:t>an </a:t>
            </a:r>
            <a:r>
              <a:rPr sz="3000" spc="-5" dirty="0">
                <a:latin typeface="Calibri"/>
                <a:cs typeface="Calibri"/>
              </a:rPr>
              <a:t>opportunity in which 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15" dirty="0">
                <a:latin typeface="Calibri"/>
                <a:cs typeface="Calibri"/>
              </a:rPr>
              <a:t>retailer develops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10" dirty="0">
                <a:latin typeface="Calibri"/>
                <a:cs typeface="Calibri"/>
              </a:rPr>
              <a:t>new </a:t>
            </a:r>
            <a:r>
              <a:rPr sz="3000" spc="-20" dirty="0">
                <a:latin typeface="Calibri"/>
                <a:cs typeface="Calibri"/>
              </a:rPr>
              <a:t>retail format </a:t>
            </a:r>
            <a:r>
              <a:rPr sz="3000" dirty="0">
                <a:latin typeface="Calibri"/>
                <a:cs typeface="Calibri"/>
              </a:rPr>
              <a:t>- a </a:t>
            </a:r>
            <a:r>
              <a:rPr sz="3000" spc="-20" dirty="0">
                <a:latin typeface="Calibri"/>
                <a:cs typeface="Calibri"/>
              </a:rPr>
              <a:t>format </a:t>
            </a:r>
            <a:r>
              <a:rPr sz="3000" dirty="0">
                <a:latin typeface="Calibri"/>
                <a:cs typeface="Calibri"/>
              </a:rPr>
              <a:t>with a </a:t>
            </a:r>
            <a:r>
              <a:rPr sz="3000" spc="-25" dirty="0">
                <a:latin typeface="Calibri"/>
                <a:cs typeface="Calibri"/>
              </a:rPr>
              <a:t>different </a:t>
            </a:r>
            <a:r>
              <a:rPr sz="3000" spc="-20" dirty="0">
                <a:latin typeface="Calibri"/>
                <a:cs typeface="Calibri"/>
              </a:rPr>
              <a:t>retail </a:t>
            </a:r>
            <a:r>
              <a:rPr sz="3000" dirty="0">
                <a:latin typeface="Calibri"/>
                <a:cs typeface="Calibri"/>
              </a:rPr>
              <a:t>mix -  </a:t>
            </a:r>
            <a:r>
              <a:rPr sz="3000" spc="-25" dirty="0">
                <a:latin typeface="Calibri"/>
                <a:cs typeface="Calibri"/>
              </a:rPr>
              <a:t>for </a:t>
            </a:r>
            <a:r>
              <a:rPr sz="3000" dirty="0">
                <a:latin typeface="Calibri"/>
                <a:cs typeface="Calibri"/>
              </a:rPr>
              <a:t>the same </a:t>
            </a:r>
            <a:r>
              <a:rPr sz="3000" spc="-25" dirty="0">
                <a:latin typeface="Calibri"/>
                <a:cs typeface="Calibri"/>
              </a:rPr>
              <a:t>target </a:t>
            </a:r>
            <a:r>
              <a:rPr sz="3000" spc="-20" dirty="0">
                <a:latin typeface="Calibri"/>
                <a:cs typeface="Calibri"/>
              </a:rPr>
              <a:t>market. </a:t>
            </a:r>
            <a:r>
              <a:rPr sz="3000" spc="-15" dirty="0">
                <a:latin typeface="Calibri"/>
                <a:cs typeface="Calibri"/>
              </a:rPr>
              <a:t>For example, Amazon.com </a:t>
            </a:r>
            <a:r>
              <a:rPr sz="3000" spc="-20" dirty="0">
                <a:latin typeface="Calibri"/>
                <a:cs typeface="Calibri"/>
              </a:rPr>
              <a:t>began </a:t>
            </a:r>
            <a:r>
              <a:rPr sz="3000" spc="-5" dirty="0">
                <a:latin typeface="Calibri"/>
                <a:cs typeface="Calibri"/>
              </a:rPr>
              <a:t>selling  </a:t>
            </a:r>
            <a:r>
              <a:rPr sz="3000" spc="-10" dirty="0">
                <a:latin typeface="Calibri"/>
                <a:cs typeface="Calibri"/>
              </a:rPr>
              <a:t>electronic items </a:t>
            </a:r>
            <a:r>
              <a:rPr sz="3000" spc="-5" dirty="0">
                <a:latin typeface="Calibri"/>
                <a:cs typeface="Calibri"/>
              </a:rPr>
              <a:t>such </a:t>
            </a:r>
            <a:r>
              <a:rPr sz="3000" dirty="0">
                <a:latin typeface="Calibri"/>
                <a:cs typeface="Calibri"/>
              </a:rPr>
              <a:t>as </a:t>
            </a:r>
            <a:r>
              <a:rPr sz="3000" spc="-5" dirty="0">
                <a:latin typeface="Calibri"/>
                <a:cs typeface="Calibri"/>
              </a:rPr>
              <a:t>CDs, videos, </a:t>
            </a:r>
            <a:r>
              <a:rPr sz="3000" spc="-10" dirty="0">
                <a:latin typeface="Calibri"/>
                <a:cs typeface="Calibri"/>
              </a:rPr>
              <a:t>pen drives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0" dirty="0">
                <a:latin typeface="Calibri"/>
                <a:cs typeface="Calibri"/>
              </a:rPr>
              <a:t>other electronic items  </a:t>
            </a:r>
            <a:r>
              <a:rPr sz="3000" spc="-5" dirty="0">
                <a:latin typeface="Calibri"/>
                <a:cs typeface="Calibri"/>
              </a:rPr>
              <a:t>in addition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10" dirty="0">
                <a:latin typeface="Calibri"/>
                <a:cs typeface="Calibri"/>
              </a:rPr>
              <a:t>books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20" dirty="0">
                <a:latin typeface="Calibri"/>
                <a:cs typeface="Calibri"/>
              </a:rPr>
              <a:t>literature.</a:t>
            </a:r>
            <a:endParaRPr sz="3000" dirty="0">
              <a:latin typeface="Calibri"/>
              <a:cs typeface="Calibri"/>
            </a:endParaRPr>
          </a:p>
          <a:p>
            <a:pPr marL="326390" indent="-314325" algn="just">
              <a:lnSpc>
                <a:spcPct val="100000"/>
              </a:lnSpc>
              <a:spcBef>
                <a:spcPts val="650"/>
              </a:spcBef>
              <a:buFont typeface="Arial"/>
              <a:buChar char="•"/>
              <a:tabLst>
                <a:tab pos="327025" algn="l"/>
              </a:tabLst>
            </a:pPr>
            <a:r>
              <a:rPr sz="3000" spc="-5" dirty="0">
                <a:latin typeface="Calibri"/>
                <a:cs typeface="Calibri"/>
              </a:rPr>
              <a:t>These </a:t>
            </a:r>
            <a:r>
              <a:rPr sz="3000" spc="-20" dirty="0">
                <a:latin typeface="Calibri"/>
                <a:cs typeface="Calibri"/>
              </a:rPr>
              <a:t>stores </a:t>
            </a:r>
            <a:r>
              <a:rPr sz="3000" spc="-15" dirty="0">
                <a:latin typeface="Calibri"/>
                <a:cs typeface="Calibri"/>
              </a:rPr>
              <a:t>are located </a:t>
            </a:r>
            <a:r>
              <a:rPr sz="3000" dirty="0">
                <a:latin typeface="Calibri"/>
                <a:cs typeface="Calibri"/>
              </a:rPr>
              <a:t>close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10" dirty="0">
                <a:latin typeface="Calibri"/>
                <a:cs typeface="Calibri"/>
              </a:rPr>
              <a:t>where </a:t>
            </a:r>
            <a:r>
              <a:rPr sz="3000" spc="-15" dirty="0">
                <a:latin typeface="Calibri"/>
                <a:cs typeface="Calibri"/>
              </a:rPr>
              <a:t>customers </a:t>
            </a:r>
            <a:r>
              <a:rPr sz="3000" spc="-10" dirty="0">
                <a:latin typeface="Calibri"/>
                <a:cs typeface="Calibri"/>
              </a:rPr>
              <a:t>live </a:t>
            </a:r>
            <a:r>
              <a:rPr sz="3000" dirty="0">
                <a:latin typeface="Calibri"/>
                <a:cs typeface="Calibri"/>
              </a:rPr>
              <a:t>and</a:t>
            </a:r>
            <a:r>
              <a:rPr sz="3000" spc="-25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work.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24A5D80-7C2E-4B32-AE56-4D7A3D58D59C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0882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1" y="5919"/>
            <a:ext cx="643042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 Strategy </a:t>
            </a:r>
            <a:r>
              <a:rPr dirty="0"/>
              <a:t>– </a:t>
            </a:r>
            <a:r>
              <a:rPr spc="-45" dirty="0"/>
              <a:t>Growth</a:t>
            </a:r>
            <a:r>
              <a:rPr spc="-204" dirty="0"/>
              <a:t> </a:t>
            </a:r>
            <a:r>
              <a:rPr spc="-40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0" y="838200"/>
            <a:ext cx="9027795" cy="5486182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30"/>
              </a:spcBef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 Diversification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90000"/>
              </a:lnSpc>
              <a:spcBef>
                <a:spcPts val="1000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diversification growth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opportunity is one in which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retailer introduces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format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directed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towards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segment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not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currently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served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retailer.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645"/>
              </a:spcBef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Diversification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opportunities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either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related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unrelated</a:t>
            </a:r>
            <a:r>
              <a:rPr sz="24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41300" marR="5080" indent="-228600" algn="just">
              <a:lnSpc>
                <a:spcPct val="9000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Related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Diversification Growth Opportunity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Here,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present 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target market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format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shares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something in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common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400" spc="6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opportunity.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commonality might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necessitate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purchasing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same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vendors,</a:t>
            </a:r>
            <a:r>
              <a:rPr sz="2400" spc="6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operating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similar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locations,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same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distribution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management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information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system,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advertising 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same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newspapers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to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similar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target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markets.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9525" indent="-228600" algn="just">
              <a:lnSpc>
                <a:spcPts val="324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Unrelated Diversification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Growth Opportunity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has little commonality  between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present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business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new growth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opportunity.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4A22E2D-B51C-4D91-A5E4-13F616C64C2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56507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1" y="5919"/>
            <a:ext cx="635422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 Strategy </a:t>
            </a:r>
            <a:r>
              <a:rPr dirty="0"/>
              <a:t>– </a:t>
            </a:r>
            <a:r>
              <a:rPr spc="-45" dirty="0"/>
              <a:t>Growth</a:t>
            </a:r>
            <a:r>
              <a:rPr spc="-204" dirty="0"/>
              <a:t> </a:t>
            </a:r>
            <a:r>
              <a:rPr spc="-40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940" y="1143000"/>
            <a:ext cx="9026843" cy="5200783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241300" indent="-228600" algn="just">
              <a:lnSpc>
                <a:spcPct val="100000"/>
              </a:lnSpc>
              <a:spcBef>
                <a:spcPts val="755"/>
              </a:spcBef>
              <a:buFont typeface="Arial"/>
              <a:buChar char="•"/>
              <a:tabLst>
                <a:tab pos="241300" algn="l"/>
              </a:tabLst>
            </a:pPr>
            <a:r>
              <a:rPr sz="2200" b="1" spc="-25" dirty="0">
                <a:latin typeface="Times New Roman" pitchFamily="18" charset="0"/>
                <a:cs typeface="Times New Roman" pitchFamily="18" charset="0"/>
              </a:rPr>
              <a:t>Vertical</a:t>
            </a:r>
            <a:r>
              <a:rPr sz="22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b="1" spc="-15" dirty="0">
                <a:latin typeface="Times New Roman" pitchFamily="18" charset="0"/>
                <a:cs typeface="Times New Roman" pitchFamily="18" charset="0"/>
              </a:rPr>
              <a:t>Integration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12700" marR="5715" algn="just">
              <a:lnSpc>
                <a:spcPts val="3130"/>
              </a:lnSpc>
              <a:spcBef>
                <a:spcPts val="1055"/>
              </a:spcBef>
            </a:pPr>
            <a:r>
              <a:rPr sz="2200" spc="-5" dirty="0">
                <a:latin typeface="Times New Roman" pitchFamily="18" charset="0"/>
                <a:cs typeface="Times New Roman" pitchFamily="18" charset="0"/>
              </a:rPr>
              <a:t>This describes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diversification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into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wholesaling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manufacturing.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For  example,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go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beyond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designing their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private-label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merchandise </a:t>
            </a:r>
            <a:r>
              <a:rPr sz="2200" spc="-4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200" spc="5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owning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factories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manufacture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2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merchandise.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12700" marR="5715" algn="just">
              <a:lnSpc>
                <a:spcPct val="90000"/>
              </a:lnSpc>
              <a:spcBef>
                <a:spcPts val="955"/>
              </a:spcBef>
            </a:pPr>
            <a:r>
              <a:rPr sz="2200" spc="-5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integrate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backward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manufacture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products, they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making  risky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investments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requisite skills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200" spc="-30" dirty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products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different 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those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associated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retailing</a:t>
            </a:r>
            <a:r>
              <a:rPr sz="2200" spc="-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them.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90000"/>
              </a:lnSpc>
              <a:spcBef>
                <a:spcPts val="1000"/>
              </a:spcBef>
            </a:pPr>
            <a:r>
              <a:rPr sz="2200" dirty="0">
                <a:latin typeface="Times New Roman" pitchFamily="18" charset="0"/>
                <a:cs typeface="Times New Roman" pitchFamily="18" charset="0"/>
              </a:rPr>
              <a:t>In addition,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manufacturers</a:t>
            </a:r>
            <a:r>
              <a:rPr sz="2200" spc="6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customers. 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The  immediate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customers for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manufacturer’s</a:t>
            </a:r>
            <a:r>
              <a:rPr sz="2200" spc="6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products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are retailers,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while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customers are consumers.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Thus,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manufacturer’s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marketing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activities 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those of a</a:t>
            </a:r>
            <a:r>
              <a:rPr sz="22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45" dirty="0">
                <a:latin typeface="Times New Roman" pitchFamily="18" charset="0"/>
                <a:cs typeface="Times New Roman" pitchFamily="18" charset="0"/>
              </a:rPr>
              <a:t>retailer.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90000"/>
              </a:lnSpc>
              <a:spcBef>
                <a:spcPts val="1005"/>
              </a:spcBef>
            </a:pPr>
            <a:r>
              <a:rPr sz="2200" spc="-45" dirty="0">
                <a:latin typeface="Times New Roman" pitchFamily="18" charset="0"/>
                <a:cs typeface="Times New Roman" pitchFamily="18" charset="0"/>
              </a:rPr>
              <a:t>However,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designing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private-label</a:t>
            </a:r>
            <a:r>
              <a:rPr sz="2200" spc="6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merchandise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related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diversification 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because it builds on the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knowledge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of its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customers,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actually 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making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the merchandise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is an </a:t>
            </a:r>
            <a:r>
              <a:rPr sz="2200" spc="-15" dirty="0">
                <a:latin typeface="Times New Roman" pitchFamily="18" charset="0"/>
                <a:cs typeface="Times New Roman" pitchFamily="18" charset="0"/>
              </a:rPr>
              <a:t>unrelated</a:t>
            </a:r>
            <a:r>
              <a:rPr sz="2200" spc="-10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diversification.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A10DCBC4-8081-4782-A80D-41CB5E84E45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28603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1" y="5919"/>
            <a:ext cx="627802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Retail Strategy </a:t>
            </a:r>
            <a:r>
              <a:rPr dirty="0"/>
              <a:t>– </a:t>
            </a:r>
            <a:r>
              <a:rPr spc="-45" dirty="0"/>
              <a:t>Growth</a:t>
            </a:r>
            <a:r>
              <a:rPr spc="-204" dirty="0"/>
              <a:t> </a:t>
            </a:r>
            <a:r>
              <a:rPr spc="-40" dirty="0"/>
              <a:t>Strategy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200" y="1143000"/>
            <a:ext cx="9027795" cy="4946034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30"/>
              </a:spcBef>
            </a:pP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greatest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competitive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advantage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success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they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engage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opportunities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similar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present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retail operations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markets.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ts val="3020"/>
              </a:lnSpc>
              <a:spcBef>
                <a:spcPts val="1055"/>
              </a:spcBef>
            </a:pPr>
            <a:r>
              <a:rPr sz="2000" spc="-20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penetration growth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opportunities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greatest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chances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of succeeding 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because they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build on the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retailer’s present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bases of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advantage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and don’t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involve 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entering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new,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unfamiliar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markets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operating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new,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unfamiliar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</a:t>
            </a:r>
            <a:r>
              <a:rPr sz="2000" spc="3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formats.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 marR="7620" algn="just">
              <a:lnSpc>
                <a:spcPts val="3020"/>
              </a:lnSpc>
              <a:spcBef>
                <a:spcPts val="1010"/>
              </a:spcBef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pursue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market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expansion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opportunities,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build on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their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advantages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operating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 format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and apply this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competitive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advantage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new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market.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 marR="6985" algn="just">
              <a:lnSpc>
                <a:spcPts val="3020"/>
              </a:lnSpc>
              <a:spcBef>
                <a:spcPts val="1010"/>
              </a:spcBef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 format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development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opportunity builds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relationships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loyalty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present customers.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Even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retailer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doesn’t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experience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and skills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in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operating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format,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it hopes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attract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loyal customers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000" spc="2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it.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 marR="6350" algn="just">
              <a:lnSpc>
                <a:spcPts val="3030"/>
              </a:lnSpc>
              <a:spcBef>
                <a:spcPts val="1015"/>
              </a:spcBef>
            </a:pPr>
            <a:r>
              <a:rPr sz="2000" spc="-20" dirty="0">
                <a:latin typeface="Times New Roman" pitchFamily="18" charset="0"/>
                <a:cs typeface="Times New Roman" pitchFamily="18" charset="0"/>
              </a:rPr>
              <a:t>Retailers have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least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opportunity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exploit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competitive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advantage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they 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pursue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diversification</a:t>
            </a:r>
            <a:r>
              <a:rPr sz="2000" spc="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opportunities.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CBED59C7-5237-4DAC-8E88-2AF8EA606257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95662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1" y="5919"/>
            <a:ext cx="6052566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40" dirty="0"/>
              <a:t>Strategic </a:t>
            </a:r>
            <a:r>
              <a:rPr spc="-45" dirty="0"/>
              <a:t>Retail</a:t>
            </a:r>
            <a:r>
              <a:rPr spc="-14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1274144"/>
            <a:ext cx="9026843" cy="346697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241300" marR="5080" indent="-228600">
              <a:lnSpc>
                <a:spcPts val="3460"/>
              </a:lnSpc>
              <a:spcBef>
                <a:spcPts val="535"/>
              </a:spcBef>
              <a:buFont typeface="Arial"/>
              <a:buChar char="•"/>
              <a:tabLst>
                <a:tab pos="241300" algn="l"/>
                <a:tab pos="1875155" algn="l"/>
                <a:tab pos="2920365" algn="l"/>
                <a:tab pos="4549775" algn="l"/>
                <a:tab pos="6000750" algn="l"/>
                <a:tab pos="6447790" algn="l"/>
                <a:tab pos="7195820" algn="l"/>
                <a:tab pos="7886065" algn="l"/>
                <a:tab pos="8420100" algn="l"/>
                <a:tab pos="9476105" algn="l"/>
                <a:tab pos="9867900" algn="l"/>
                <a:tab pos="11257915" algn="l"/>
              </a:tabLst>
            </a:pPr>
            <a:r>
              <a:rPr sz="2600" spc="-5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sz="2600" spc="-6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600" spc="-2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6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egic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6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6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ail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5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lan</a:t>
            </a:r>
            <a:r>
              <a:rPr sz="2600" spc="1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5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600" spc="-5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oce</a:t>
            </a:r>
            <a:r>
              <a:rPr sz="2600" spc="-1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s	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600" spc="-2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3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6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eps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6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6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ailer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25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oes  </a:t>
            </a:r>
            <a:r>
              <a:rPr sz="2600" spc="-10" dirty="0"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sz="26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600" spc="-10" dirty="0">
                <a:latin typeface="Times New Roman" pitchFamily="18" charset="0"/>
                <a:cs typeface="Times New Roman" pitchFamily="18" charset="0"/>
              </a:rPr>
              <a:t>develop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600" spc="-25" dirty="0">
                <a:latin typeface="Times New Roman" pitchFamily="18" charset="0"/>
                <a:cs typeface="Times New Roman" pitchFamily="18" charset="0"/>
              </a:rPr>
              <a:t>strategy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600" spc="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plan.</a:t>
            </a:r>
            <a:endParaRPr sz="26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>
              <a:lnSpc>
                <a:spcPts val="3460"/>
              </a:lnSpc>
              <a:spcBef>
                <a:spcPts val="990"/>
              </a:spcBef>
              <a:buFont typeface="Arial"/>
              <a:buChar char="•"/>
              <a:tabLst>
                <a:tab pos="241300" algn="l"/>
              </a:tabLst>
            </a:pPr>
            <a:r>
              <a:rPr sz="2600" spc="-5" dirty="0">
                <a:latin typeface="Times New Roman" pitchFamily="18" charset="0"/>
                <a:cs typeface="Times New Roman" pitchFamily="18" charset="0"/>
              </a:rPr>
              <a:t>It describes how </a:t>
            </a:r>
            <a:r>
              <a:rPr sz="2600" spc="-20" dirty="0">
                <a:latin typeface="Times New Roman" pitchFamily="18" charset="0"/>
                <a:cs typeface="Times New Roman" pitchFamily="18" charset="0"/>
              </a:rPr>
              <a:t>retailers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sz="2600" spc="-25" dirty="0">
                <a:latin typeface="Times New Roman" pitchFamily="18" charset="0"/>
                <a:cs typeface="Times New Roman" pitchFamily="18" charset="0"/>
              </a:rPr>
              <a:t>target market </a:t>
            </a:r>
            <a:r>
              <a:rPr sz="2600" spc="-10" dirty="0">
                <a:latin typeface="Times New Roman" pitchFamily="18" charset="0"/>
                <a:cs typeface="Times New Roman" pitchFamily="18" charset="0"/>
              </a:rPr>
              <a:t>segments, determine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600" spc="-15" dirty="0">
                <a:latin typeface="Times New Roman" pitchFamily="18" charset="0"/>
                <a:cs typeface="Times New Roman" pitchFamily="18" charset="0"/>
              </a:rPr>
              <a:t>appropriate </a:t>
            </a:r>
            <a:r>
              <a:rPr sz="2600" spc="-20" dirty="0">
                <a:latin typeface="Times New Roman" pitchFamily="18" charset="0"/>
                <a:cs typeface="Times New Roman" pitchFamily="18" charset="0"/>
              </a:rPr>
              <a:t>retail format,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build </a:t>
            </a:r>
            <a:r>
              <a:rPr sz="2600" spc="-10" dirty="0">
                <a:latin typeface="Times New Roman" pitchFamily="18" charset="0"/>
                <a:cs typeface="Times New Roman" pitchFamily="18" charset="0"/>
              </a:rPr>
              <a:t>sustainable competitive</a:t>
            </a:r>
            <a:r>
              <a:rPr sz="2600" spc="22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15" dirty="0">
                <a:latin typeface="Times New Roman" pitchFamily="18" charset="0"/>
                <a:cs typeface="Times New Roman" pitchFamily="18" charset="0"/>
              </a:rPr>
              <a:t>advantage.</a:t>
            </a:r>
            <a:endParaRPr sz="2600" dirty="0">
              <a:latin typeface="Times New Roman" pitchFamily="18" charset="0"/>
              <a:cs typeface="Times New Roman" pitchFamily="18" charset="0"/>
            </a:endParaRPr>
          </a:p>
          <a:p>
            <a:pPr marL="241300" marR="6350" indent="-228600">
              <a:lnSpc>
                <a:spcPts val="3460"/>
              </a:lnSpc>
              <a:spcBef>
                <a:spcPts val="985"/>
              </a:spcBef>
              <a:buFont typeface="Arial"/>
              <a:buChar char="•"/>
              <a:tabLst>
                <a:tab pos="241300" algn="l"/>
                <a:tab pos="1065530" algn="l"/>
                <a:tab pos="2708275" algn="l"/>
                <a:tab pos="4175125" algn="l"/>
                <a:tab pos="4963160" algn="l"/>
                <a:tab pos="5589270" algn="l"/>
                <a:tab pos="6590665" algn="l"/>
                <a:tab pos="7148830" algn="l"/>
                <a:tab pos="8988425" algn="l"/>
                <a:tab pos="10607040" algn="l"/>
                <a:tab pos="11692255" algn="l"/>
              </a:tabLst>
            </a:pPr>
            <a:r>
              <a:rPr sz="2600" spc="-5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pla</a:t>
            </a:r>
            <a:r>
              <a:rPr sz="2600" spc="5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nin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600" spc="-6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oces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3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use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8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ormul</a:t>
            </a:r>
            <a:r>
              <a:rPr sz="2600" spc="-3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6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3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spc="-7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600" spc="-2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6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egic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plan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15" dirty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IN" sz="26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25" dirty="0"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sz="2600" spc="-10" dirty="0">
                <a:latin typeface="Times New Roman" pitchFamily="18" charset="0"/>
                <a:cs typeface="Times New Roman" pitchFamily="18" charset="0"/>
              </a:rPr>
              <a:t>levels </a:t>
            </a:r>
            <a:r>
              <a:rPr sz="2600" spc="-5" dirty="0">
                <a:latin typeface="Times New Roman" pitchFamily="18" charset="0"/>
                <a:cs typeface="Times New Roman" pitchFamily="18" charset="0"/>
              </a:rPr>
              <a:t>within </a:t>
            </a:r>
            <a:r>
              <a:rPr sz="26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600" spc="-20" dirty="0">
                <a:latin typeface="Times New Roman" pitchFamily="18" charset="0"/>
                <a:cs typeface="Times New Roman" pitchFamily="18" charset="0"/>
              </a:rPr>
              <a:t>retail</a:t>
            </a:r>
            <a:r>
              <a:rPr sz="260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spc="-15" dirty="0">
                <a:latin typeface="Times New Roman" pitchFamily="18" charset="0"/>
                <a:cs typeface="Times New Roman" pitchFamily="18" charset="0"/>
              </a:rPr>
              <a:t>corporation</a:t>
            </a:r>
            <a:endParaRPr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17A9DF6C-4579-41F7-B3A6-E11BB49D7619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99187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/>
          <p:cNvSpPr/>
          <p:nvPr/>
        </p:nvSpPr>
        <p:spPr>
          <a:xfrm>
            <a:off x="1752600" y="76200"/>
            <a:ext cx="4996815" cy="6629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063972B-8E9E-463A-9696-BC93181B2CB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6277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1048235"/>
            <a:ext cx="9025890" cy="474296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Define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Mission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>
              <a:lnSpc>
                <a:spcPts val="346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Mission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statement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broad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description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a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retailer’s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objectives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 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scope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activities it plans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undertake.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>
              <a:lnSpc>
                <a:spcPts val="3460"/>
              </a:lnSpc>
              <a:spcBef>
                <a:spcPts val="990"/>
              </a:spcBef>
              <a:buFont typeface="Arial"/>
              <a:buChar char="•"/>
              <a:tabLst>
                <a:tab pos="332105" algn="l"/>
                <a:tab pos="332740" algn="l"/>
                <a:tab pos="802005" algn="l"/>
                <a:tab pos="2771140" algn="l"/>
                <a:tab pos="3477260" algn="l"/>
                <a:tab pos="4885055" algn="l"/>
                <a:tab pos="6825615" algn="l"/>
                <a:tab pos="8592185" algn="l"/>
                <a:tab pos="9575165" algn="l"/>
                <a:tab pos="10073640" algn="l"/>
                <a:tab pos="1142238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	In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developing</a:t>
            </a:r>
            <a:r>
              <a:rPr lang="en-IN"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the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mission</a:t>
            </a:r>
            <a:r>
              <a:rPr lang="en-IN"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statement,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managers</a:t>
            </a:r>
            <a:r>
              <a:rPr lang="en-IN"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IN"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IN"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answer</a:t>
            </a:r>
            <a:r>
              <a:rPr lang="en-IN"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five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questions: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756285" indent="-744220">
              <a:lnSpc>
                <a:spcPct val="100000"/>
              </a:lnSpc>
              <a:spcBef>
                <a:spcPts val="570"/>
              </a:spcBef>
              <a:buAutoNum type="arabicParenBoth"/>
              <a:tabLst>
                <a:tab pos="756285" algn="l"/>
                <a:tab pos="7569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What business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are we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in?</a:t>
            </a:r>
          </a:p>
          <a:p>
            <a:pPr marL="756285" indent="-744220">
              <a:lnSpc>
                <a:spcPct val="100000"/>
              </a:lnSpc>
              <a:spcBef>
                <a:spcPts val="615"/>
              </a:spcBef>
              <a:buAutoNum type="arabicParenBoth"/>
              <a:tabLst>
                <a:tab pos="756285" algn="l"/>
                <a:tab pos="7569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What should our business be 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future?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756285" indent="-744220">
              <a:lnSpc>
                <a:spcPct val="100000"/>
              </a:lnSpc>
              <a:spcBef>
                <a:spcPts val="610"/>
              </a:spcBef>
              <a:buAutoNum type="arabicParenBoth"/>
              <a:tabLst>
                <a:tab pos="756285" algn="l"/>
                <a:tab pos="7569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our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customers?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756285" indent="-744220">
              <a:lnSpc>
                <a:spcPct val="100000"/>
              </a:lnSpc>
              <a:spcBef>
                <a:spcPts val="625"/>
              </a:spcBef>
              <a:buAutoNum type="arabicParenBoth"/>
              <a:tabLst>
                <a:tab pos="756285" algn="l"/>
                <a:tab pos="7569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our capabilities?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756285" indent="-744220">
              <a:lnSpc>
                <a:spcPct val="100000"/>
              </a:lnSpc>
              <a:spcBef>
                <a:spcPts val="615"/>
              </a:spcBef>
              <a:buAutoNum type="arabicParenBoth"/>
              <a:tabLst>
                <a:tab pos="756285" algn="l"/>
                <a:tab pos="7569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What do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we want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accomplish?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A436A01-989C-4907-929B-9D26DDD11DED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37348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563141"/>
            <a:ext cx="9026843" cy="5802871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- Business</a:t>
            </a:r>
            <a:r>
              <a:rPr sz="2400" spc="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Mission: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527685" indent="-515620">
              <a:lnSpc>
                <a:spcPct val="100000"/>
              </a:lnSpc>
              <a:spcBef>
                <a:spcPts val="67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400" spc="-25" dirty="0">
                <a:latin typeface="Times New Roman" pitchFamily="18" charset="0"/>
                <a:cs typeface="Times New Roman" pitchFamily="18" charset="0"/>
              </a:rPr>
              <a:t>Café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Coffee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Day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ts val="3020"/>
              </a:lnSpc>
              <a:spcBef>
                <a:spcPts val="1045"/>
              </a:spcBef>
            </a:pPr>
            <a:r>
              <a:rPr sz="2400" spc="-13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best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Cafe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chain by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offering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world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class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coffee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experience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affordable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prices.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64490" indent="-352425">
              <a:lnSpc>
                <a:spcPct val="100000"/>
              </a:lnSpc>
              <a:spcBef>
                <a:spcPts val="620"/>
              </a:spcBef>
              <a:buAutoNum type="arabicPeriod" startAt="2"/>
              <a:tabLst>
                <a:tab pos="365125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Amazon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marR="6985" algn="just">
              <a:lnSpc>
                <a:spcPts val="3020"/>
              </a:lnSpc>
              <a:spcBef>
                <a:spcPts val="1060"/>
              </a:spcBef>
            </a:pPr>
            <a:r>
              <a:rPr sz="2400" spc="-50" dirty="0">
                <a:latin typeface="Times New Roman" pitchFamily="18" charset="0"/>
                <a:cs typeface="Times New Roman" pitchFamily="18" charset="0"/>
              </a:rPr>
              <a:t>“To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Earth’s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customer-centric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company,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discover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anything they might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want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buy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online,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endeavors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offer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its 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customers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lowest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possible</a:t>
            </a:r>
            <a:r>
              <a:rPr sz="2400" spc="1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prices.”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64490" indent="-352425" algn="just">
              <a:lnSpc>
                <a:spcPct val="100000"/>
              </a:lnSpc>
              <a:spcBef>
                <a:spcPts val="625"/>
              </a:spcBef>
              <a:buAutoNum type="arabicPeriod" startAt="3"/>
              <a:tabLst>
                <a:tab pos="365125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 –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Mart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90000"/>
              </a:lnSpc>
              <a:spcBef>
                <a:spcPts val="994"/>
              </a:spcBef>
            </a:pPr>
            <a:r>
              <a:rPr sz="2400" spc="-40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DMart,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we research,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identify and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available new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products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categories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that suit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everyday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needs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Indian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family.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Our mission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provide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best  value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possible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our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customers,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that every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rupee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spend on shopping with  us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gives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them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value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money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than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they would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get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anywhere</a:t>
            </a:r>
            <a:r>
              <a:rPr sz="2400" spc="1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else.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650FA623-4BC7-4C31-BDA6-CF800CB4A443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37075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562820"/>
            <a:ext cx="9028748" cy="3124573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05"/>
              </a:spcBef>
            </a:pPr>
            <a:r>
              <a:rPr sz="3200" b="1" spc="-5" dirty="0">
                <a:latin typeface="Calibri"/>
                <a:cs typeface="Calibri"/>
              </a:rPr>
              <a:t>2. Conduct </a:t>
            </a:r>
            <a:r>
              <a:rPr sz="3200" b="1" dirty="0">
                <a:latin typeface="Calibri"/>
                <a:cs typeface="Calibri"/>
              </a:rPr>
              <a:t>a Situation</a:t>
            </a:r>
            <a:r>
              <a:rPr sz="3200" b="1" spc="-3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Audit</a:t>
            </a:r>
            <a:endParaRPr sz="3200">
              <a:latin typeface="Calibri"/>
              <a:cs typeface="Calibri"/>
            </a:endParaRPr>
          </a:p>
          <a:p>
            <a:pPr marL="12700" marR="5080" algn="just">
              <a:lnSpc>
                <a:spcPts val="3460"/>
              </a:lnSpc>
              <a:spcBef>
                <a:spcPts val="1045"/>
              </a:spcBef>
            </a:pPr>
            <a:r>
              <a:rPr sz="3200" spc="-5" dirty="0">
                <a:latin typeface="Calibri"/>
                <a:cs typeface="Calibri"/>
              </a:rPr>
              <a:t>An analysis </a:t>
            </a:r>
            <a:r>
              <a:rPr sz="3200" dirty="0">
                <a:latin typeface="Calibri"/>
                <a:cs typeface="Calibri"/>
              </a:rPr>
              <a:t>of the </a:t>
            </a:r>
            <a:r>
              <a:rPr sz="3200" spc="-5" dirty="0">
                <a:latin typeface="Calibri"/>
                <a:cs typeface="Calibri"/>
              </a:rPr>
              <a:t>opportunities </a:t>
            </a:r>
            <a:r>
              <a:rPr sz="3200" dirty="0">
                <a:latin typeface="Calibri"/>
                <a:cs typeface="Calibri"/>
              </a:rPr>
              <a:t>and </a:t>
            </a:r>
            <a:r>
              <a:rPr sz="3200" spc="-10" dirty="0">
                <a:latin typeface="Calibri"/>
                <a:cs typeface="Calibri"/>
              </a:rPr>
              <a:t>threats </a:t>
            </a:r>
            <a:r>
              <a:rPr sz="3200" dirty="0">
                <a:latin typeface="Calibri"/>
                <a:cs typeface="Calibri"/>
              </a:rPr>
              <a:t>in the </a:t>
            </a:r>
            <a:r>
              <a:rPr sz="3200" spc="-20" dirty="0">
                <a:latin typeface="Calibri"/>
                <a:cs typeface="Calibri"/>
              </a:rPr>
              <a:t>retail </a:t>
            </a:r>
            <a:r>
              <a:rPr sz="3200" spc="-15" dirty="0">
                <a:latin typeface="Calibri"/>
                <a:cs typeface="Calibri"/>
              </a:rPr>
              <a:t>environment  </a:t>
            </a:r>
            <a:r>
              <a:rPr sz="3200" dirty="0">
                <a:latin typeface="Calibri"/>
                <a:cs typeface="Calibri"/>
              </a:rPr>
              <a:t>and the </a:t>
            </a:r>
            <a:r>
              <a:rPr sz="3200" spc="-15" dirty="0">
                <a:latin typeface="Calibri"/>
                <a:cs typeface="Calibri"/>
              </a:rPr>
              <a:t>strengths </a:t>
            </a:r>
            <a:r>
              <a:rPr sz="3200" dirty="0">
                <a:latin typeface="Calibri"/>
                <a:cs typeface="Calibri"/>
              </a:rPr>
              <a:t>and </a:t>
            </a:r>
            <a:r>
              <a:rPr sz="3200" spc="-5" dirty="0">
                <a:latin typeface="Calibri"/>
                <a:cs typeface="Calibri"/>
              </a:rPr>
              <a:t>weaknesses </a:t>
            </a:r>
            <a:r>
              <a:rPr sz="3200" dirty="0">
                <a:latin typeface="Calibri"/>
                <a:cs typeface="Calibri"/>
              </a:rPr>
              <a:t>of the </a:t>
            </a:r>
            <a:r>
              <a:rPr sz="3200" spc="-20" dirty="0">
                <a:latin typeface="Calibri"/>
                <a:cs typeface="Calibri"/>
              </a:rPr>
              <a:t>retail </a:t>
            </a:r>
            <a:r>
              <a:rPr sz="3200" spc="-5" dirty="0">
                <a:latin typeface="Calibri"/>
                <a:cs typeface="Calibri"/>
              </a:rPr>
              <a:t>business </a:t>
            </a:r>
            <a:r>
              <a:rPr sz="3200" spc="-15" dirty="0">
                <a:latin typeface="Calibri"/>
                <a:cs typeface="Calibri"/>
              </a:rPr>
              <a:t>relative </a:t>
            </a:r>
            <a:r>
              <a:rPr sz="3200" spc="-25" dirty="0">
                <a:latin typeface="Calibri"/>
                <a:cs typeface="Calibri"/>
              </a:rPr>
              <a:t>to </a:t>
            </a:r>
            <a:r>
              <a:rPr sz="3200" spc="5" dirty="0">
                <a:latin typeface="Calibri"/>
                <a:cs typeface="Calibri"/>
              </a:rPr>
              <a:t>its  </a:t>
            </a:r>
            <a:r>
              <a:rPr sz="3200" spc="-15" dirty="0">
                <a:latin typeface="Calibri"/>
                <a:cs typeface="Calibri"/>
              </a:rPr>
              <a:t>competitors. </a:t>
            </a:r>
            <a:r>
              <a:rPr sz="3200" spc="-5" dirty="0">
                <a:latin typeface="Calibri"/>
                <a:cs typeface="Calibri"/>
              </a:rPr>
              <a:t>It </a:t>
            </a:r>
            <a:r>
              <a:rPr sz="3200" spc="-20" dirty="0">
                <a:latin typeface="Calibri"/>
                <a:cs typeface="Calibri"/>
              </a:rPr>
              <a:t>may </a:t>
            </a:r>
            <a:r>
              <a:rPr sz="3200" dirty="0">
                <a:latin typeface="Calibri"/>
                <a:cs typeface="Calibri"/>
              </a:rPr>
              <a:t>include </a:t>
            </a:r>
            <a:r>
              <a:rPr sz="3200" spc="-35" dirty="0">
                <a:latin typeface="Calibri"/>
                <a:cs typeface="Calibri"/>
              </a:rPr>
              <a:t>SWOT </a:t>
            </a:r>
            <a:r>
              <a:rPr sz="3200" spc="-5" dirty="0">
                <a:latin typeface="Calibri"/>
                <a:cs typeface="Calibri"/>
              </a:rPr>
              <a:t>Analysis, </a:t>
            </a:r>
            <a:r>
              <a:rPr sz="3200" spc="-15" dirty="0">
                <a:latin typeface="Calibri"/>
                <a:cs typeface="Calibri"/>
              </a:rPr>
              <a:t>PESTLE</a:t>
            </a:r>
            <a:r>
              <a:rPr sz="3200" spc="12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Analysis.</a:t>
            </a:r>
            <a:endParaRPr sz="3200">
              <a:latin typeface="Calibri"/>
              <a:cs typeface="Calibri"/>
            </a:endParaRPr>
          </a:p>
          <a:p>
            <a:pPr marL="3500120" algn="just">
              <a:lnSpc>
                <a:spcPct val="100000"/>
              </a:lnSpc>
              <a:spcBef>
                <a:spcPts val="480"/>
              </a:spcBef>
            </a:pPr>
            <a:r>
              <a:rPr sz="3600" spc="-10" dirty="0">
                <a:latin typeface="Calibri"/>
                <a:cs typeface="Calibri"/>
              </a:rPr>
              <a:t>Elements </a:t>
            </a:r>
            <a:r>
              <a:rPr sz="3600" dirty="0">
                <a:latin typeface="Calibri"/>
                <a:cs typeface="Calibri"/>
              </a:rPr>
              <a:t>in </a:t>
            </a:r>
            <a:r>
              <a:rPr sz="3600" spc="-10" dirty="0">
                <a:latin typeface="Calibri"/>
                <a:cs typeface="Calibri"/>
              </a:rPr>
              <a:t>Situation</a:t>
            </a:r>
            <a:r>
              <a:rPr sz="3600" spc="-50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Audit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2668" y="3179061"/>
            <a:ext cx="7837551" cy="3660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6A521A40-0494-4983-8061-7D69987B70C5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59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409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2F2BC-FCF2-4BE9-8C7F-16E813082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6242685" cy="430887"/>
          </a:xfrm>
        </p:spPr>
        <p:txBody>
          <a:bodyPr/>
          <a:lstStyle/>
          <a:p>
            <a:r>
              <a:rPr lang="en-IN" dirty="0"/>
              <a:t>Changing Profile of Retail Shoppers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1CD1B9-BEB6-4E6D-A0F6-AFA4505D8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2249" y="1292860"/>
            <a:ext cx="8306434" cy="4188198"/>
          </a:xfrm>
        </p:spPr>
        <p:txBody>
          <a:bodyPr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800" dirty="0"/>
              <a:t>High standard of Living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800" dirty="0"/>
              <a:t>Change in Consumption pattern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800" dirty="0"/>
              <a:t>Availability of low-cost consumer credit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800" dirty="0"/>
              <a:t>Research by Customers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IN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5ACC18-5B3A-4C05-A9CF-6981EF9B8064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312837-7C3E-49AE-8BFE-DB50DD4FD53B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957791A-1E3E-4D5D-BA4B-D9A1A29779A2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68407-63FD-43A8-A283-A3A92A16EF0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30899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562832"/>
            <a:ext cx="9027795" cy="7627601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55"/>
              </a:spcBef>
            </a:pPr>
            <a:r>
              <a:rPr sz="2900" b="1" dirty="0">
                <a:latin typeface="Calibri"/>
                <a:cs typeface="Calibri"/>
              </a:rPr>
              <a:t>I. </a:t>
            </a:r>
            <a:r>
              <a:rPr sz="2900" b="1" spc="-20" dirty="0">
                <a:latin typeface="Calibri"/>
                <a:cs typeface="Calibri"/>
              </a:rPr>
              <a:t>Market</a:t>
            </a:r>
            <a:r>
              <a:rPr sz="2900" b="1" spc="-35" dirty="0">
                <a:latin typeface="Calibri"/>
                <a:cs typeface="Calibri"/>
              </a:rPr>
              <a:t> </a:t>
            </a:r>
            <a:r>
              <a:rPr sz="2900" b="1" spc="-25" dirty="0">
                <a:latin typeface="Calibri"/>
                <a:cs typeface="Calibri"/>
              </a:rPr>
              <a:t>Factors</a:t>
            </a:r>
            <a:endParaRPr sz="2900">
              <a:latin typeface="Calibri"/>
              <a:cs typeface="Calibri"/>
            </a:endParaRPr>
          </a:p>
          <a:p>
            <a:pPr marL="12700" marR="5080" algn="just">
              <a:lnSpc>
                <a:spcPct val="90000"/>
              </a:lnSpc>
              <a:spcBef>
                <a:spcPts val="1010"/>
              </a:spcBef>
            </a:pPr>
            <a:r>
              <a:rPr sz="2900" spc="-25" dirty="0">
                <a:latin typeface="Calibri"/>
                <a:cs typeface="Calibri"/>
              </a:rPr>
              <a:t>Market </a:t>
            </a:r>
            <a:r>
              <a:rPr sz="2900" spc="-20" dirty="0">
                <a:latin typeface="Calibri"/>
                <a:cs typeface="Calibri"/>
              </a:rPr>
              <a:t>size, </a:t>
            </a:r>
            <a:r>
              <a:rPr sz="2900" spc="-10" dirty="0">
                <a:latin typeface="Calibri"/>
                <a:cs typeface="Calibri"/>
              </a:rPr>
              <a:t>measured </a:t>
            </a:r>
            <a:r>
              <a:rPr sz="2900" dirty="0">
                <a:latin typeface="Calibri"/>
                <a:cs typeface="Calibri"/>
              </a:rPr>
              <a:t>in </a:t>
            </a:r>
            <a:r>
              <a:rPr sz="2900" spc="-20" dirty="0">
                <a:latin typeface="Calibri"/>
                <a:cs typeface="Calibri"/>
              </a:rPr>
              <a:t>retail </a:t>
            </a:r>
            <a:r>
              <a:rPr sz="2900" spc="-5" dirty="0">
                <a:latin typeface="Calibri"/>
                <a:cs typeface="Calibri"/>
              </a:rPr>
              <a:t>sales rupees, </a:t>
            </a:r>
            <a:r>
              <a:rPr sz="2900" dirty="0">
                <a:latin typeface="Calibri"/>
                <a:cs typeface="Calibri"/>
              </a:rPr>
              <a:t>is </a:t>
            </a:r>
            <a:r>
              <a:rPr sz="2900" spc="-10" dirty="0">
                <a:latin typeface="Calibri"/>
                <a:cs typeface="Calibri"/>
              </a:rPr>
              <a:t>important because </a:t>
            </a:r>
            <a:r>
              <a:rPr sz="2900" dirty="0">
                <a:latin typeface="Calibri"/>
                <a:cs typeface="Calibri"/>
              </a:rPr>
              <a:t>it </a:t>
            </a:r>
            <a:r>
              <a:rPr sz="2900" spc="-10" dirty="0">
                <a:latin typeface="Calibri"/>
                <a:cs typeface="Calibri"/>
              </a:rPr>
              <a:t>indicates </a:t>
            </a:r>
            <a:r>
              <a:rPr sz="2900" dirty="0">
                <a:latin typeface="Calibri"/>
                <a:cs typeface="Calibri"/>
              </a:rPr>
              <a:t>a  </a:t>
            </a:r>
            <a:r>
              <a:rPr sz="2900" spc="-20" dirty="0">
                <a:latin typeface="Calibri"/>
                <a:cs typeface="Calibri"/>
              </a:rPr>
              <a:t>retailer’s </a:t>
            </a:r>
            <a:r>
              <a:rPr sz="2900" spc="-5" dirty="0">
                <a:latin typeface="Calibri"/>
                <a:cs typeface="Calibri"/>
              </a:rPr>
              <a:t>opportunity </a:t>
            </a:r>
            <a:r>
              <a:rPr sz="2900" spc="-20" dirty="0">
                <a:latin typeface="Calibri"/>
                <a:cs typeface="Calibri"/>
              </a:rPr>
              <a:t>to </a:t>
            </a:r>
            <a:r>
              <a:rPr sz="2900" spc="-25" dirty="0">
                <a:latin typeface="Calibri"/>
                <a:cs typeface="Calibri"/>
              </a:rPr>
              <a:t>generate </a:t>
            </a:r>
            <a:r>
              <a:rPr sz="2900" spc="-15" dirty="0">
                <a:latin typeface="Calibri"/>
                <a:cs typeface="Calibri"/>
              </a:rPr>
              <a:t>revenues </a:t>
            </a:r>
            <a:r>
              <a:rPr sz="2900" spc="-20" dirty="0">
                <a:latin typeface="Calibri"/>
                <a:cs typeface="Calibri"/>
              </a:rPr>
              <a:t>to </a:t>
            </a:r>
            <a:r>
              <a:rPr sz="2900" spc="-15" dirty="0">
                <a:latin typeface="Calibri"/>
                <a:cs typeface="Calibri"/>
              </a:rPr>
              <a:t>cover </a:t>
            </a:r>
            <a:r>
              <a:rPr sz="2900" dirty="0">
                <a:latin typeface="Calibri"/>
                <a:cs typeface="Calibri"/>
              </a:rPr>
              <a:t>its </a:t>
            </a:r>
            <a:r>
              <a:rPr sz="2900" spc="-15" dirty="0">
                <a:latin typeface="Calibri"/>
                <a:cs typeface="Calibri"/>
              </a:rPr>
              <a:t>investment. </a:t>
            </a:r>
            <a:r>
              <a:rPr sz="2900" spc="-10" dirty="0">
                <a:latin typeface="Calibri"/>
                <a:cs typeface="Calibri"/>
              </a:rPr>
              <a:t>Growing  </a:t>
            </a:r>
            <a:r>
              <a:rPr sz="2900" spc="-20" dirty="0">
                <a:latin typeface="Calibri"/>
                <a:cs typeface="Calibri"/>
              </a:rPr>
              <a:t>markets are </a:t>
            </a:r>
            <a:r>
              <a:rPr sz="2900" spc="-15" dirty="0">
                <a:latin typeface="Calibri"/>
                <a:cs typeface="Calibri"/>
              </a:rPr>
              <a:t>more </a:t>
            </a:r>
            <a:r>
              <a:rPr sz="2900" spc="-20" dirty="0">
                <a:latin typeface="Calibri"/>
                <a:cs typeface="Calibri"/>
              </a:rPr>
              <a:t>attractive </a:t>
            </a:r>
            <a:r>
              <a:rPr sz="2900" spc="-5" dirty="0">
                <a:latin typeface="Calibri"/>
                <a:cs typeface="Calibri"/>
              </a:rPr>
              <a:t>than </a:t>
            </a:r>
            <a:r>
              <a:rPr sz="2900" spc="-15" dirty="0">
                <a:latin typeface="Calibri"/>
                <a:cs typeface="Calibri"/>
              </a:rPr>
              <a:t>mature </a:t>
            </a:r>
            <a:r>
              <a:rPr sz="2900" dirty="0">
                <a:latin typeface="Calibri"/>
                <a:cs typeface="Calibri"/>
              </a:rPr>
              <a:t>or </a:t>
            </a:r>
            <a:r>
              <a:rPr sz="2900" spc="-5" dirty="0">
                <a:latin typeface="Calibri"/>
                <a:cs typeface="Calibri"/>
              </a:rPr>
              <a:t>declining </a:t>
            </a:r>
            <a:r>
              <a:rPr sz="2900" spc="-20" dirty="0">
                <a:latin typeface="Calibri"/>
                <a:cs typeface="Calibri"/>
              </a:rPr>
              <a:t>markets. </a:t>
            </a:r>
            <a:r>
              <a:rPr sz="2900" spc="-5" dirty="0">
                <a:latin typeface="Calibri"/>
                <a:cs typeface="Calibri"/>
              </a:rPr>
              <a:t>The </a:t>
            </a:r>
            <a:r>
              <a:rPr sz="2900" spc="-10" dirty="0">
                <a:latin typeface="Calibri"/>
                <a:cs typeface="Calibri"/>
              </a:rPr>
              <a:t>return </a:t>
            </a:r>
            <a:r>
              <a:rPr sz="2900" dirty="0">
                <a:latin typeface="Calibri"/>
                <a:cs typeface="Calibri"/>
              </a:rPr>
              <a:t>on  </a:t>
            </a:r>
            <a:r>
              <a:rPr sz="2900" spc="-20" dirty="0">
                <a:latin typeface="Calibri"/>
                <a:cs typeface="Calibri"/>
              </a:rPr>
              <a:t>investment </a:t>
            </a:r>
            <a:r>
              <a:rPr sz="2900" spc="-25" dirty="0">
                <a:latin typeface="Calibri"/>
                <a:cs typeface="Calibri"/>
              </a:rPr>
              <a:t>may </a:t>
            </a:r>
            <a:r>
              <a:rPr sz="2900" spc="-5" dirty="0">
                <a:latin typeface="Calibri"/>
                <a:cs typeface="Calibri"/>
              </a:rPr>
              <a:t>be higher in </a:t>
            </a:r>
            <a:r>
              <a:rPr sz="2900" spc="-10" dirty="0">
                <a:latin typeface="Calibri"/>
                <a:cs typeface="Calibri"/>
              </a:rPr>
              <a:t>growing </a:t>
            </a:r>
            <a:r>
              <a:rPr sz="2900" spc="-25" dirty="0">
                <a:latin typeface="Calibri"/>
                <a:cs typeface="Calibri"/>
              </a:rPr>
              <a:t>markets </a:t>
            </a:r>
            <a:r>
              <a:rPr sz="2900" spc="-10" dirty="0">
                <a:latin typeface="Calibri"/>
                <a:cs typeface="Calibri"/>
              </a:rPr>
              <a:t>because competition </a:t>
            </a:r>
            <a:r>
              <a:rPr sz="2900" dirty="0">
                <a:latin typeface="Calibri"/>
                <a:cs typeface="Calibri"/>
              </a:rPr>
              <a:t>is </a:t>
            </a:r>
            <a:r>
              <a:rPr sz="2900" spc="-5" dirty="0">
                <a:latin typeface="Calibri"/>
                <a:cs typeface="Calibri"/>
              </a:rPr>
              <a:t>less  </a:t>
            </a:r>
            <a:r>
              <a:rPr sz="2900" spc="-10" dirty="0">
                <a:latin typeface="Calibri"/>
                <a:cs typeface="Calibri"/>
              </a:rPr>
              <a:t>intense </a:t>
            </a:r>
            <a:r>
              <a:rPr sz="2900" dirty="0">
                <a:latin typeface="Calibri"/>
                <a:cs typeface="Calibri"/>
              </a:rPr>
              <a:t>than in </a:t>
            </a:r>
            <a:r>
              <a:rPr sz="2900" spc="-15" dirty="0">
                <a:latin typeface="Calibri"/>
                <a:cs typeface="Calibri"/>
              </a:rPr>
              <a:t>mature </a:t>
            </a:r>
            <a:r>
              <a:rPr sz="2900" spc="-20" dirty="0">
                <a:latin typeface="Calibri"/>
                <a:cs typeface="Calibri"/>
              </a:rPr>
              <a:t>markets. </a:t>
            </a:r>
            <a:r>
              <a:rPr sz="2900" spc="-10" dirty="0">
                <a:latin typeface="Calibri"/>
                <a:cs typeface="Calibri"/>
              </a:rPr>
              <a:t>Because new </a:t>
            </a:r>
            <a:r>
              <a:rPr sz="2900" spc="-20" dirty="0">
                <a:latin typeface="Calibri"/>
                <a:cs typeface="Calibri"/>
              </a:rPr>
              <a:t>customers </a:t>
            </a:r>
            <a:r>
              <a:rPr sz="2900" spc="-15" dirty="0">
                <a:latin typeface="Calibri"/>
                <a:cs typeface="Calibri"/>
              </a:rPr>
              <a:t>are </a:t>
            </a:r>
            <a:r>
              <a:rPr sz="2900" spc="-10" dirty="0">
                <a:latin typeface="Calibri"/>
                <a:cs typeface="Calibri"/>
              </a:rPr>
              <a:t>just </a:t>
            </a:r>
            <a:r>
              <a:rPr sz="2900" spc="-5" dirty="0">
                <a:latin typeface="Calibri"/>
                <a:cs typeface="Calibri"/>
              </a:rPr>
              <a:t>beginning </a:t>
            </a:r>
            <a:r>
              <a:rPr sz="2900" spc="-40" dirty="0">
                <a:latin typeface="Calibri"/>
                <a:cs typeface="Calibri"/>
              </a:rPr>
              <a:t>to  </a:t>
            </a:r>
            <a:r>
              <a:rPr sz="2900" spc="-20" dirty="0">
                <a:latin typeface="Calibri"/>
                <a:cs typeface="Calibri"/>
              </a:rPr>
              <a:t>patronize stores </a:t>
            </a:r>
            <a:r>
              <a:rPr sz="2900" dirty="0">
                <a:latin typeface="Calibri"/>
                <a:cs typeface="Calibri"/>
              </a:rPr>
              <a:t>in </a:t>
            </a:r>
            <a:r>
              <a:rPr sz="2900" spc="-10" dirty="0">
                <a:latin typeface="Calibri"/>
                <a:cs typeface="Calibri"/>
              </a:rPr>
              <a:t>growing </a:t>
            </a:r>
            <a:r>
              <a:rPr sz="2900" spc="-15" dirty="0">
                <a:latin typeface="Calibri"/>
                <a:cs typeface="Calibri"/>
              </a:rPr>
              <a:t>markets, they </a:t>
            </a:r>
            <a:r>
              <a:rPr sz="2900" spc="-25" dirty="0">
                <a:latin typeface="Calibri"/>
                <a:cs typeface="Calibri"/>
              </a:rPr>
              <a:t>may </a:t>
            </a:r>
            <a:r>
              <a:rPr sz="2900" spc="-5" dirty="0">
                <a:latin typeface="Calibri"/>
                <a:cs typeface="Calibri"/>
              </a:rPr>
              <a:t>not </a:t>
            </a:r>
            <a:r>
              <a:rPr sz="2900" spc="-20" dirty="0">
                <a:latin typeface="Calibri"/>
                <a:cs typeface="Calibri"/>
              </a:rPr>
              <a:t>have </a:t>
            </a:r>
            <a:r>
              <a:rPr sz="2900" spc="-10" dirty="0">
                <a:latin typeface="Calibri"/>
                <a:cs typeface="Calibri"/>
              </a:rPr>
              <a:t>developed </a:t>
            </a:r>
            <a:r>
              <a:rPr sz="2900" spc="-20" dirty="0">
                <a:latin typeface="Calibri"/>
                <a:cs typeface="Calibri"/>
              </a:rPr>
              <a:t>strong </a:t>
            </a:r>
            <a:r>
              <a:rPr sz="2900" spc="-25" dirty="0">
                <a:latin typeface="Calibri"/>
                <a:cs typeface="Calibri"/>
              </a:rPr>
              <a:t>store  </a:t>
            </a:r>
            <a:r>
              <a:rPr sz="2900" spc="-5" dirty="0">
                <a:latin typeface="Calibri"/>
                <a:cs typeface="Calibri"/>
              </a:rPr>
              <a:t>loyalties </a:t>
            </a:r>
            <a:r>
              <a:rPr sz="2900" dirty="0">
                <a:latin typeface="Calibri"/>
                <a:cs typeface="Calibri"/>
              </a:rPr>
              <a:t>and </a:t>
            </a:r>
            <a:r>
              <a:rPr sz="2900" spc="-5" dirty="0">
                <a:latin typeface="Calibri"/>
                <a:cs typeface="Calibri"/>
              </a:rPr>
              <a:t>thus might be </a:t>
            </a:r>
            <a:r>
              <a:rPr sz="2900" dirty="0">
                <a:latin typeface="Calibri"/>
                <a:cs typeface="Calibri"/>
              </a:rPr>
              <a:t>easier </a:t>
            </a:r>
            <a:r>
              <a:rPr sz="2900" spc="-15" dirty="0">
                <a:latin typeface="Calibri"/>
                <a:cs typeface="Calibri"/>
              </a:rPr>
              <a:t>to </a:t>
            </a:r>
            <a:r>
              <a:rPr sz="2900" spc="-20" dirty="0">
                <a:latin typeface="Calibri"/>
                <a:cs typeface="Calibri"/>
              </a:rPr>
              <a:t>attract </a:t>
            </a:r>
            <a:r>
              <a:rPr sz="2900" spc="-15" dirty="0">
                <a:latin typeface="Calibri"/>
                <a:cs typeface="Calibri"/>
              </a:rPr>
              <a:t>to </a:t>
            </a:r>
            <a:r>
              <a:rPr sz="2900" spc="-10" dirty="0">
                <a:latin typeface="Calibri"/>
                <a:cs typeface="Calibri"/>
              </a:rPr>
              <a:t>new </a:t>
            </a:r>
            <a:r>
              <a:rPr sz="2900" spc="-20" dirty="0">
                <a:latin typeface="Calibri"/>
                <a:cs typeface="Calibri"/>
              </a:rPr>
              <a:t>retail</a:t>
            </a:r>
            <a:r>
              <a:rPr sz="2900" spc="-125" dirty="0">
                <a:latin typeface="Calibri"/>
                <a:cs typeface="Calibri"/>
              </a:rPr>
              <a:t> </a:t>
            </a:r>
            <a:r>
              <a:rPr sz="2900" spc="-10" dirty="0">
                <a:latin typeface="Calibri"/>
                <a:cs typeface="Calibri"/>
              </a:rPr>
              <a:t>offerings.</a:t>
            </a:r>
            <a:endParaRPr sz="2900">
              <a:latin typeface="Calibri"/>
              <a:cs typeface="Calibri"/>
            </a:endParaRPr>
          </a:p>
          <a:p>
            <a:pPr marL="12700" marR="6350" algn="just">
              <a:lnSpc>
                <a:spcPct val="90000"/>
              </a:lnSpc>
              <a:spcBef>
                <a:spcPts val="994"/>
              </a:spcBef>
            </a:pPr>
            <a:r>
              <a:rPr sz="2900" spc="-20" dirty="0">
                <a:latin typeface="Calibri"/>
                <a:cs typeface="Calibri"/>
              </a:rPr>
              <a:t>Retail markets </a:t>
            </a:r>
            <a:r>
              <a:rPr sz="2900" spc="-30" dirty="0">
                <a:latin typeface="Calibri"/>
                <a:cs typeface="Calibri"/>
              </a:rPr>
              <a:t>for </a:t>
            </a:r>
            <a:r>
              <a:rPr sz="2900" spc="-10" dirty="0">
                <a:latin typeface="Calibri"/>
                <a:cs typeface="Calibri"/>
              </a:rPr>
              <a:t>merchandise that </a:t>
            </a:r>
            <a:r>
              <a:rPr sz="2900" dirty="0">
                <a:latin typeface="Calibri"/>
                <a:cs typeface="Calibri"/>
              </a:rPr>
              <a:t>is </a:t>
            </a:r>
            <a:r>
              <a:rPr sz="2900" spc="-25" dirty="0">
                <a:latin typeface="Calibri"/>
                <a:cs typeface="Calibri"/>
              </a:rPr>
              <a:t>affected </a:t>
            </a:r>
            <a:r>
              <a:rPr sz="2900" spc="-15" dirty="0">
                <a:latin typeface="Calibri"/>
                <a:cs typeface="Calibri"/>
              </a:rPr>
              <a:t>by </a:t>
            </a:r>
            <a:r>
              <a:rPr sz="2900" spc="-10" dirty="0">
                <a:latin typeface="Calibri"/>
                <a:cs typeface="Calibri"/>
              </a:rPr>
              <a:t>economic conditions </a:t>
            </a:r>
            <a:r>
              <a:rPr sz="2900" spc="-5" dirty="0">
                <a:latin typeface="Calibri"/>
                <a:cs typeface="Calibri"/>
              </a:rPr>
              <a:t>(such </a:t>
            </a:r>
            <a:r>
              <a:rPr sz="2900" spc="-15" dirty="0">
                <a:latin typeface="Calibri"/>
                <a:cs typeface="Calibri"/>
              </a:rPr>
              <a:t>as </a:t>
            </a:r>
            <a:r>
              <a:rPr sz="2900" spc="625" dirty="0">
                <a:latin typeface="Calibri"/>
                <a:cs typeface="Calibri"/>
              </a:rPr>
              <a:t> </a:t>
            </a:r>
            <a:r>
              <a:rPr sz="2900" spc="-20" dirty="0">
                <a:latin typeface="Calibri"/>
                <a:cs typeface="Calibri"/>
              </a:rPr>
              <a:t>cars </a:t>
            </a:r>
            <a:r>
              <a:rPr sz="2900" dirty="0">
                <a:latin typeface="Calibri"/>
                <a:cs typeface="Calibri"/>
              </a:rPr>
              <a:t>and major </a:t>
            </a:r>
            <a:r>
              <a:rPr sz="2900" spc="-5" dirty="0">
                <a:latin typeface="Calibri"/>
                <a:cs typeface="Calibri"/>
              </a:rPr>
              <a:t>appliances) </a:t>
            </a:r>
            <a:r>
              <a:rPr sz="2900" spc="-15" dirty="0">
                <a:latin typeface="Calibri"/>
                <a:cs typeface="Calibri"/>
              </a:rPr>
              <a:t>are </a:t>
            </a:r>
            <a:r>
              <a:rPr sz="2900" spc="-5" dirty="0">
                <a:latin typeface="Calibri"/>
                <a:cs typeface="Calibri"/>
              </a:rPr>
              <a:t>less </a:t>
            </a:r>
            <a:r>
              <a:rPr sz="2900" spc="-20" dirty="0">
                <a:latin typeface="Calibri"/>
                <a:cs typeface="Calibri"/>
              </a:rPr>
              <a:t>attractive </a:t>
            </a:r>
            <a:r>
              <a:rPr sz="2900" spc="-5" dirty="0">
                <a:latin typeface="Calibri"/>
                <a:cs typeface="Calibri"/>
              </a:rPr>
              <a:t>than </a:t>
            </a:r>
            <a:r>
              <a:rPr sz="2900" spc="-20" dirty="0">
                <a:latin typeface="Calibri"/>
                <a:cs typeface="Calibri"/>
              </a:rPr>
              <a:t>retail markets </a:t>
            </a:r>
            <a:r>
              <a:rPr sz="2900" spc="-5" dirty="0">
                <a:latin typeface="Calibri"/>
                <a:cs typeface="Calibri"/>
              </a:rPr>
              <a:t>that </a:t>
            </a:r>
            <a:r>
              <a:rPr sz="2900" spc="-15" dirty="0">
                <a:latin typeface="Calibri"/>
                <a:cs typeface="Calibri"/>
              </a:rPr>
              <a:t>are </a:t>
            </a:r>
            <a:r>
              <a:rPr sz="2900" spc="-5" dirty="0">
                <a:latin typeface="Calibri"/>
                <a:cs typeface="Calibri"/>
              </a:rPr>
              <a:t>less  </a:t>
            </a:r>
            <a:r>
              <a:rPr sz="2900" spc="-20" dirty="0">
                <a:latin typeface="Calibri"/>
                <a:cs typeface="Calibri"/>
              </a:rPr>
              <a:t>affected </a:t>
            </a:r>
            <a:r>
              <a:rPr sz="2900" spc="-15" dirty="0">
                <a:latin typeface="Calibri"/>
                <a:cs typeface="Calibri"/>
              </a:rPr>
              <a:t>by </a:t>
            </a:r>
            <a:r>
              <a:rPr sz="2900" spc="-10" dirty="0">
                <a:latin typeface="Calibri"/>
                <a:cs typeface="Calibri"/>
              </a:rPr>
              <a:t>economic conditions </a:t>
            </a:r>
            <a:r>
              <a:rPr sz="2900" spc="-5" dirty="0">
                <a:latin typeface="Calibri"/>
                <a:cs typeface="Calibri"/>
              </a:rPr>
              <a:t>(such </a:t>
            </a:r>
            <a:r>
              <a:rPr sz="2900" dirty="0">
                <a:latin typeface="Calibri"/>
                <a:cs typeface="Calibri"/>
              </a:rPr>
              <a:t>as </a:t>
            </a:r>
            <a:r>
              <a:rPr sz="2900" spc="-15" dirty="0">
                <a:latin typeface="Calibri"/>
                <a:cs typeface="Calibri"/>
              </a:rPr>
              <a:t>food). </a:t>
            </a:r>
            <a:r>
              <a:rPr sz="2900" spc="-20" dirty="0">
                <a:latin typeface="Calibri"/>
                <a:cs typeface="Calibri"/>
              </a:rPr>
              <a:t>Markets </a:t>
            </a:r>
            <a:r>
              <a:rPr sz="2900" dirty="0">
                <a:latin typeface="Calibri"/>
                <a:cs typeface="Calibri"/>
              </a:rPr>
              <a:t>with </a:t>
            </a:r>
            <a:r>
              <a:rPr sz="2900" spc="-5" dirty="0">
                <a:latin typeface="Calibri"/>
                <a:cs typeface="Calibri"/>
              </a:rPr>
              <a:t>highly seasonal  sales </a:t>
            </a:r>
            <a:r>
              <a:rPr sz="2900" spc="-15" dirty="0">
                <a:latin typeface="Calibri"/>
                <a:cs typeface="Calibri"/>
              </a:rPr>
              <a:t>are unattractive </a:t>
            </a:r>
            <a:r>
              <a:rPr sz="2900" spc="-10" dirty="0">
                <a:latin typeface="Calibri"/>
                <a:cs typeface="Calibri"/>
              </a:rPr>
              <a:t>because </a:t>
            </a:r>
            <a:r>
              <a:rPr sz="2900" dirty="0">
                <a:latin typeface="Calibri"/>
                <a:cs typeface="Calibri"/>
              </a:rPr>
              <a:t>a lot </a:t>
            </a:r>
            <a:r>
              <a:rPr sz="2900" spc="-5" dirty="0">
                <a:latin typeface="Calibri"/>
                <a:cs typeface="Calibri"/>
              </a:rPr>
              <a:t>of </a:t>
            </a:r>
            <a:r>
              <a:rPr sz="2900" spc="-15" dirty="0">
                <a:latin typeface="Calibri"/>
                <a:cs typeface="Calibri"/>
              </a:rPr>
              <a:t>resources are </a:t>
            </a:r>
            <a:r>
              <a:rPr sz="2900" spc="-10" dirty="0">
                <a:latin typeface="Calibri"/>
                <a:cs typeface="Calibri"/>
              </a:rPr>
              <a:t>needed </a:t>
            </a:r>
            <a:r>
              <a:rPr sz="2900" spc="-20" dirty="0">
                <a:latin typeface="Calibri"/>
                <a:cs typeface="Calibri"/>
              </a:rPr>
              <a:t>to </a:t>
            </a:r>
            <a:r>
              <a:rPr sz="2900" spc="-15" dirty="0">
                <a:latin typeface="Calibri"/>
                <a:cs typeface="Calibri"/>
              </a:rPr>
              <a:t>accommodate </a:t>
            </a:r>
            <a:r>
              <a:rPr sz="2900" spc="625" dirty="0">
                <a:latin typeface="Calibri"/>
                <a:cs typeface="Calibri"/>
              </a:rPr>
              <a:t> </a:t>
            </a:r>
            <a:r>
              <a:rPr sz="2900" spc="-5" dirty="0">
                <a:latin typeface="Calibri"/>
                <a:cs typeface="Calibri"/>
              </a:rPr>
              <a:t>the peak season </a:t>
            </a:r>
            <a:r>
              <a:rPr sz="2900" dirty="0">
                <a:latin typeface="Calibri"/>
                <a:cs typeface="Calibri"/>
              </a:rPr>
              <a:t>and then </a:t>
            </a:r>
            <a:r>
              <a:rPr sz="2900" spc="-5" dirty="0">
                <a:latin typeface="Calibri"/>
                <a:cs typeface="Calibri"/>
              </a:rPr>
              <a:t>the </a:t>
            </a:r>
            <a:r>
              <a:rPr sz="2900" spc="-10" dirty="0">
                <a:latin typeface="Calibri"/>
                <a:cs typeface="Calibri"/>
              </a:rPr>
              <a:t>resources </a:t>
            </a:r>
            <a:r>
              <a:rPr sz="2900" spc="-15" dirty="0">
                <a:latin typeface="Calibri"/>
                <a:cs typeface="Calibri"/>
              </a:rPr>
              <a:t>go </a:t>
            </a:r>
            <a:r>
              <a:rPr sz="2900" spc="-10" dirty="0">
                <a:latin typeface="Calibri"/>
                <a:cs typeface="Calibri"/>
              </a:rPr>
              <a:t>underutilized </a:t>
            </a:r>
            <a:r>
              <a:rPr sz="2900" spc="-5" dirty="0">
                <a:latin typeface="Calibri"/>
                <a:cs typeface="Calibri"/>
              </a:rPr>
              <a:t>the </a:t>
            </a:r>
            <a:r>
              <a:rPr sz="2900" spc="-20" dirty="0">
                <a:latin typeface="Calibri"/>
                <a:cs typeface="Calibri"/>
              </a:rPr>
              <a:t>rest </a:t>
            </a:r>
            <a:r>
              <a:rPr sz="2900" dirty="0">
                <a:latin typeface="Calibri"/>
                <a:cs typeface="Calibri"/>
              </a:rPr>
              <a:t>of </a:t>
            </a:r>
            <a:r>
              <a:rPr sz="2900" spc="-5" dirty="0">
                <a:latin typeface="Calibri"/>
                <a:cs typeface="Calibri"/>
              </a:rPr>
              <a:t>the</a:t>
            </a:r>
            <a:r>
              <a:rPr sz="2900" spc="-70" dirty="0">
                <a:latin typeface="Calibri"/>
                <a:cs typeface="Calibri"/>
              </a:rPr>
              <a:t> year.</a:t>
            </a:r>
            <a:endParaRPr sz="290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63E3B138-25D8-495A-ABE5-4583869D260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45920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562831"/>
            <a:ext cx="9027795" cy="6760184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55"/>
              </a:spcBef>
            </a:pPr>
            <a:r>
              <a:rPr sz="2900" b="1" dirty="0">
                <a:latin typeface="Calibri"/>
                <a:cs typeface="Calibri"/>
              </a:rPr>
              <a:t>II. </a:t>
            </a:r>
            <a:r>
              <a:rPr sz="2900" b="1" spc="-10" dirty="0">
                <a:latin typeface="Calibri"/>
                <a:cs typeface="Calibri"/>
              </a:rPr>
              <a:t>Competitive</a:t>
            </a:r>
            <a:r>
              <a:rPr sz="2900" b="1" spc="-50" dirty="0">
                <a:latin typeface="Calibri"/>
                <a:cs typeface="Calibri"/>
              </a:rPr>
              <a:t> </a:t>
            </a:r>
            <a:r>
              <a:rPr sz="2900" b="1" spc="-25" dirty="0">
                <a:latin typeface="Calibri"/>
                <a:cs typeface="Calibri"/>
              </a:rPr>
              <a:t>Factors</a:t>
            </a:r>
            <a:endParaRPr sz="2900">
              <a:latin typeface="Calibri"/>
              <a:cs typeface="Calibri"/>
            </a:endParaRPr>
          </a:p>
          <a:p>
            <a:pPr marL="12700" marR="5080" algn="just">
              <a:lnSpc>
                <a:spcPts val="3130"/>
              </a:lnSpc>
              <a:spcBef>
                <a:spcPts val="1055"/>
              </a:spcBef>
            </a:pPr>
            <a:r>
              <a:rPr sz="2900" spc="-5" dirty="0">
                <a:latin typeface="Calibri"/>
                <a:cs typeface="Calibri"/>
              </a:rPr>
              <a:t>The </a:t>
            </a:r>
            <a:r>
              <a:rPr sz="2900" spc="-15" dirty="0">
                <a:latin typeface="Calibri"/>
                <a:cs typeface="Calibri"/>
              </a:rPr>
              <a:t>nature </a:t>
            </a:r>
            <a:r>
              <a:rPr sz="2900" dirty="0">
                <a:latin typeface="Calibri"/>
                <a:cs typeface="Calibri"/>
              </a:rPr>
              <a:t>of </a:t>
            </a:r>
            <a:r>
              <a:rPr sz="2900" spc="-5" dirty="0">
                <a:latin typeface="Calibri"/>
                <a:cs typeface="Calibri"/>
              </a:rPr>
              <a:t>the </a:t>
            </a:r>
            <a:r>
              <a:rPr sz="2900" spc="-10" dirty="0">
                <a:latin typeface="Calibri"/>
                <a:cs typeface="Calibri"/>
              </a:rPr>
              <a:t>competition </a:t>
            </a:r>
            <a:r>
              <a:rPr sz="2900" dirty="0">
                <a:latin typeface="Calibri"/>
                <a:cs typeface="Calibri"/>
              </a:rPr>
              <a:t>in </a:t>
            </a:r>
            <a:r>
              <a:rPr sz="2900" spc="-20" dirty="0">
                <a:latin typeface="Calibri"/>
                <a:cs typeface="Calibri"/>
              </a:rPr>
              <a:t>retail markets </a:t>
            </a:r>
            <a:r>
              <a:rPr sz="2900" spc="-5" dirty="0">
                <a:latin typeface="Calibri"/>
                <a:cs typeface="Calibri"/>
              </a:rPr>
              <a:t>is </a:t>
            </a:r>
            <a:r>
              <a:rPr sz="2900" spc="-20" dirty="0">
                <a:latin typeface="Calibri"/>
                <a:cs typeface="Calibri"/>
              </a:rPr>
              <a:t>affected </a:t>
            </a:r>
            <a:r>
              <a:rPr sz="2900" spc="-15" dirty="0">
                <a:latin typeface="Calibri"/>
                <a:cs typeface="Calibri"/>
              </a:rPr>
              <a:t>by barriers </a:t>
            </a:r>
            <a:r>
              <a:rPr sz="2900" spc="-20" dirty="0">
                <a:latin typeface="Calibri"/>
                <a:cs typeface="Calibri"/>
              </a:rPr>
              <a:t>to </a:t>
            </a:r>
            <a:r>
              <a:rPr sz="2900" spc="-40" dirty="0">
                <a:latin typeface="Calibri"/>
                <a:cs typeface="Calibri"/>
              </a:rPr>
              <a:t>entry,  </a:t>
            </a:r>
            <a:r>
              <a:rPr sz="2900" spc="-5" dirty="0">
                <a:latin typeface="Calibri"/>
                <a:cs typeface="Calibri"/>
              </a:rPr>
              <a:t>the </a:t>
            </a:r>
            <a:r>
              <a:rPr sz="2900" spc="-10" dirty="0">
                <a:latin typeface="Calibri"/>
                <a:cs typeface="Calibri"/>
              </a:rPr>
              <a:t>bargaining power </a:t>
            </a:r>
            <a:r>
              <a:rPr sz="2900" dirty="0">
                <a:latin typeface="Calibri"/>
                <a:cs typeface="Calibri"/>
              </a:rPr>
              <a:t>of </a:t>
            </a:r>
            <a:r>
              <a:rPr sz="2900" spc="-10" dirty="0">
                <a:latin typeface="Calibri"/>
                <a:cs typeface="Calibri"/>
              </a:rPr>
              <a:t>vendors, </a:t>
            </a:r>
            <a:r>
              <a:rPr sz="2900" dirty="0">
                <a:latin typeface="Calibri"/>
                <a:cs typeface="Calibri"/>
              </a:rPr>
              <a:t>and </a:t>
            </a:r>
            <a:r>
              <a:rPr sz="2900" spc="-10" dirty="0">
                <a:latin typeface="Calibri"/>
                <a:cs typeface="Calibri"/>
              </a:rPr>
              <a:t>competitive</a:t>
            </a:r>
            <a:r>
              <a:rPr sz="2900" spc="-145" dirty="0">
                <a:latin typeface="Calibri"/>
                <a:cs typeface="Calibri"/>
              </a:rPr>
              <a:t> </a:t>
            </a:r>
            <a:r>
              <a:rPr sz="2900" spc="-30" dirty="0">
                <a:latin typeface="Calibri"/>
                <a:cs typeface="Calibri"/>
              </a:rPr>
              <a:t>rivalry.</a:t>
            </a:r>
            <a:endParaRPr sz="2900">
              <a:latin typeface="Calibri"/>
              <a:cs typeface="Calibri"/>
            </a:endParaRPr>
          </a:p>
          <a:p>
            <a:pPr marL="12700" marR="8255" algn="just">
              <a:lnSpc>
                <a:spcPts val="3130"/>
              </a:lnSpc>
              <a:spcBef>
                <a:spcPts val="1005"/>
              </a:spcBef>
            </a:pPr>
            <a:r>
              <a:rPr sz="2900" b="1" spc="-5" dirty="0">
                <a:latin typeface="Calibri"/>
                <a:cs typeface="Calibri"/>
              </a:rPr>
              <a:t>Barriers </a:t>
            </a:r>
            <a:r>
              <a:rPr sz="2900" b="1" spc="-25" dirty="0">
                <a:latin typeface="Calibri"/>
                <a:cs typeface="Calibri"/>
              </a:rPr>
              <a:t>to </a:t>
            </a:r>
            <a:r>
              <a:rPr sz="2900" b="1" spc="-10" dirty="0">
                <a:latin typeface="Calibri"/>
                <a:cs typeface="Calibri"/>
              </a:rPr>
              <a:t>entry </a:t>
            </a:r>
            <a:r>
              <a:rPr sz="2900" dirty="0">
                <a:latin typeface="Calibri"/>
                <a:cs typeface="Calibri"/>
              </a:rPr>
              <a:t>- </a:t>
            </a:r>
            <a:r>
              <a:rPr sz="2900" spc="-5" dirty="0">
                <a:latin typeface="Calibri"/>
                <a:cs typeface="Calibri"/>
              </a:rPr>
              <a:t>Conditions </a:t>
            </a:r>
            <a:r>
              <a:rPr sz="2900" dirty="0">
                <a:latin typeface="Calibri"/>
                <a:cs typeface="Calibri"/>
              </a:rPr>
              <a:t>in a </a:t>
            </a:r>
            <a:r>
              <a:rPr sz="2900" spc="-20" dirty="0">
                <a:latin typeface="Calibri"/>
                <a:cs typeface="Calibri"/>
              </a:rPr>
              <a:t>retail </a:t>
            </a:r>
            <a:r>
              <a:rPr sz="2900" spc="-25" dirty="0">
                <a:latin typeface="Calibri"/>
                <a:cs typeface="Calibri"/>
              </a:rPr>
              <a:t>market </a:t>
            </a:r>
            <a:r>
              <a:rPr sz="2900" spc="-5" dirty="0">
                <a:latin typeface="Calibri"/>
                <a:cs typeface="Calibri"/>
              </a:rPr>
              <a:t>that </a:t>
            </a:r>
            <a:r>
              <a:rPr sz="2900" spc="-25" dirty="0">
                <a:latin typeface="Calibri"/>
                <a:cs typeface="Calibri"/>
              </a:rPr>
              <a:t>make </a:t>
            </a:r>
            <a:r>
              <a:rPr sz="2900" dirty="0">
                <a:latin typeface="Calibri"/>
                <a:cs typeface="Calibri"/>
              </a:rPr>
              <a:t>it </a:t>
            </a:r>
            <a:r>
              <a:rPr sz="2900" spc="-5" dirty="0">
                <a:latin typeface="Calibri"/>
                <a:cs typeface="Calibri"/>
              </a:rPr>
              <a:t>difficult </a:t>
            </a:r>
            <a:r>
              <a:rPr sz="2900" spc="-30" dirty="0">
                <a:latin typeface="Calibri"/>
                <a:cs typeface="Calibri"/>
              </a:rPr>
              <a:t>for </a:t>
            </a:r>
            <a:r>
              <a:rPr sz="2900" spc="-10" dirty="0">
                <a:latin typeface="Calibri"/>
                <a:cs typeface="Calibri"/>
              </a:rPr>
              <a:t>other  </a:t>
            </a:r>
            <a:r>
              <a:rPr sz="2900" spc="-5" dirty="0">
                <a:latin typeface="Calibri"/>
                <a:cs typeface="Calibri"/>
              </a:rPr>
              <a:t>firms </a:t>
            </a:r>
            <a:r>
              <a:rPr sz="2900" spc="-15" dirty="0">
                <a:latin typeface="Calibri"/>
                <a:cs typeface="Calibri"/>
              </a:rPr>
              <a:t>to enter </a:t>
            </a:r>
            <a:r>
              <a:rPr sz="2900" spc="-5" dirty="0">
                <a:latin typeface="Calibri"/>
                <a:cs typeface="Calibri"/>
              </a:rPr>
              <a:t>the </a:t>
            </a:r>
            <a:r>
              <a:rPr sz="2900" spc="-20" dirty="0">
                <a:latin typeface="Calibri"/>
                <a:cs typeface="Calibri"/>
              </a:rPr>
              <a:t>market. </a:t>
            </a:r>
            <a:r>
              <a:rPr sz="2900" spc="-5" dirty="0">
                <a:latin typeface="Calibri"/>
                <a:cs typeface="Calibri"/>
              </a:rPr>
              <a:t>Some </a:t>
            </a:r>
            <a:r>
              <a:rPr sz="2900" dirty="0">
                <a:latin typeface="Calibri"/>
                <a:cs typeface="Calibri"/>
              </a:rPr>
              <a:t>of these </a:t>
            </a:r>
            <a:r>
              <a:rPr sz="2900" spc="-5" dirty="0">
                <a:latin typeface="Calibri"/>
                <a:cs typeface="Calibri"/>
              </a:rPr>
              <a:t>conditions </a:t>
            </a:r>
            <a:r>
              <a:rPr sz="2900" spc="-15" dirty="0">
                <a:latin typeface="Calibri"/>
                <a:cs typeface="Calibri"/>
              </a:rPr>
              <a:t>are</a:t>
            </a:r>
            <a:r>
              <a:rPr sz="2900" spc="-95" dirty="0">
                <a:latin typeface="Calibri"/>
                <a:cs typeface="Calibri"/>
              </a:rPr>
              <a:t> </a:t>
            </a:r>
            <a:r>
              <a:rPr sz="2900" dirty="0">
                <a:latin typeface="Calibri"/>
                <a:cs typeface="Calibri"/>
              </a:rPr>
              <a:t>–</a:t>
            </a:r>
            <a:endParaRPr sz="2900">
              <a:latin typeface="Calibri"/>
              <a:cs typeface="Calibri"/>
            </a:endParaRPr>
          </a:p>
          <a:p>
            <a:pPr marL="12700" marR="6350" algn="just">
              <a:lnSpc>
                <a:spcPts val="3130"/>
              </a:lnSpc>
              <a:spcBef>
                <a:spcPts val="1000"/>
              </a:spcBef>
            </a:pPr>
            <a:r>
              <a:rPr sz="2900" spc="-10" dirty="0">
                <a:latin typeface="Calibri"/>
                <a:cs typeface="Calibri"/>
              </a:rPr>
              <a:t>Scale economies: </a:t>
            </a:r>
            <a:r>
              <a:rPr sz="2900" spc="-15" dirty="0">
                <a:latin typeface="Calibri"/>
                <a:cs typeface="Calibri"/>
              </a:rPr>
              <a:t>Cost advantages </a:t>
            </a:r>
            <a:r>
              <a:rPr sz="2900" spc="-5" dirty="0">
                <a:latin typeface="Calibri"/>
                <a:cs typeface="Calibri"/>
              </a:rPr>
              <a:t>due </a:t>
            </a:r>
            <a:r>
              <a:rPr sz="2900" spc="-15" dirty="0">
                <a:latin typeface="Calibri"/>
                <a:cs typeface="Calibri"/>
              </a:rPr>
              <a:t>to </a:t>
            </a:r>
            <a:r>
              <a:rPr sz="2900" dirty="0">
                <a:latin typeface="Calibri"/>
                <a:cs typeface="Calibri"/>
              </a:rPr>
              <a:t>a </a:t>
            </a:r>
            <a:r>
              <a:rPr sz="2900" spc="-20" dirty="0">
                <a:latin typeface="Calibri"/>
                <a:cs typeface="Calibri"/>
              </a:rPr>
              <a:t>retailer’s </a:t>
            </a:r>
            <a:r>
              <a:rPr sz="2900" spc="-15" dirty="0">
                <a:latin typeface="Calibri"/>
                <a:cs typeface="Calibri"/>
              </a:rPr>
              <a:t>size. </a:t>
            </a:r>
            <a:r>
              <a:rPr sz="2900" spc="-20" dirty="0">
                <a:latin typeface="Calibri"/>
                <a:cs typeface="Calibri"/>
              </a:rPr>
              <a:t>Markets </a:t>
            </a:r>
            <a:r>
              <a:rPr sz="2900" spc="-10" dirty="0">
                <a:latin typeface="Calibri"/>
                <a:cs typeface="Calibri"/>
              </a:rPr>
              <a:t>dominated </a:t>
            </a:r>
            <a:r>
              <a:rPr sz="2900" spc="-15" dirty="0">
                <a:latin typeface="Calibri"/>
                <a:cs typeface="Calibri"/>
              </a:rPr>
              <a:t>by  large competitors </a:t>
            </a:r>
            <a:r>
              <a:rPr sz="2900" spc="-5" dirty="0">
                <a:latin typeface="Calibri"/>
                <a:cs typeface="Calibri"/>
              </a:rPr>
              <a:t>with </a:t>
            </a:r>
            <a:r>
              <a:rPr sz="2900" spc="-10" dirty="0">
                <a:latin typeface="Calibri"/>
                <a:cs typeface="Calibri"/>
              </a:rPr>
              <a:t>scale economies </a:t>
            </a:r>
            <a:r>
              <a:rPr sz="2900" spc="-15" dirty="0">
                <a:latin typeface="Calibri"/>
                <a:cs typeface="Calibri"/>
              </a:rPr>
              <a:t>are </a:t>
            </a:r>
            <a:r>
              <a:rPr sz="2900" spc="-10" dirty="0">
                <a:latin typeface="Calibri"/>
                <a:cs typeface="Calibri"/>
              </a:rPr>
              <a:t>typically </a:t>
            </a:r>
            <a:r>
              <a:rPr sz="2900" spc="-15" dirty="0">
                <a:latin typeface="Calibri"/>
                <a:cs typeface="Calibri"/>
              </a:rPr>
              <a:t>unattractive </a:t>
            </a:r>
            <a:r>
              <a:rPr sz="2900" spc="-10" dirty="0">
                <a:latin typeface="Calibri"/>
                <a:cs typeface="Calibri"/>
              </a:rPr>
              <a:t>because </a:t>
            </a:r>
            <a:r>
              <a:rPr sz="2900" spc="-5" dirty="0">
                <a:latin typeface="Calibri"/>
                <a:cs typeface="Calibri"/>
              </a:rPr>
              <a:t>the  dominant firms </a:t>
            </a:r>
            <a:r>
              <a:rPr sz="2900" spc="-20" dirty="0">
                <a:latin typeface="Calibri"/>
                <a:cs typeface="Calibri"/>
              </a:rPr>
              <a:t>have </a:t>
            </a:r>
            <a:r>
              <a:rPr sz="2900" spc="-10" dirty="0">
                <a:latin typeface="Calibri"/>
                <a:cs typeface="Calibri"/>
              </a:rPr>
              <a:t>sustainable </a:t>
            </a:r>
            <a:r>
              <a:rPr sz="2900" spc="-15" dirty="0">
                <a:latin typeface="Calibri"/>
                <a:cs typeface="Calibri"/>
              </a:rPr>
              <a:t>cost</a:t>
            </a:r>
            <a:r>
              <a:rPr sz="2900" spc="-60" dirty="0">
                <a:latin typeface="Calibri"/>
                <a:cs typeface="Calibri"/>
              </a:rPr>
              <a:t> </a:t>
            </a:r>
            <a:r>
              <a:rPr sz="2900" spc="-15" dirty="0">
                <a:latin typeface="Calibri"/>
                <a:cs typeface="Calibri"/>
              </a:rPr>
              <a:t>advantages</a:t>
            </a:r>
            <a:endParaRPr sz="2900">
              <a:latin typeface="Calibri"/>
              <a:cs typeface="Calibri"/>
            </a:endParaRPr>
          </a:p>
          <a:p>
            <a:pPr marL="12700" marR="6985" algn="just">
              <a:lnSpc>
                <a:spcPts val="3130"/>
              </a:lnSpc>
              <a:spcBef>
                <a:spcPts val="1015"/>
              </a:spcBef>
            </a:pPr>
            <a:r>
              <a:rPr sz="2900" spc="-10" dirty="0">
                <a:latin typeface="Calibri"/>
                <a:cs typeface="Calibri"/>
              </a:rPr>
              <a:t>Customer </a:t>
            </a:r>
            <a:r>
              <a:rPr sz="2900" spc="-15" dirty="0">
                <a:latin typeface="Calibri"/>
                <a:cs typeface="Calibri"/>
              </a:rPr>
              <a:t>loyalty: </a:t>
            </a:r>
            <a:r>
              <a:rPr sz="2900" spc="-20" dirty="0">
                <a:latin typeface="Calibri"/>
                <a:cs typeface="Calibri"/>
              </a:rPr>
              <a:t>Retail markets </a:t>
            </a:r>
            <a:r>
              <a:rPr sz="2900" spc="-15" dirty="0">
                <a:latin typeface="Calibri"/>
                <a:cs typeface="Calibri"/>
              </a:rPr>
              <a:t>dominated </a:t>
            </a:r>
            <a:r>
              <a:rPr sz="2900" spc="-5" dirty="0">
                <a:latin typeface="Calibri"/>
                <a:cs typeface="Calibri"/>
              </a:rPr>
              <a:t>by </a:t>
            </a:r>
            <a:r>
              <a:rPr sz="2900" dirty="0">
                <a:latin typeface="Calibri"/>
                <a:cs typeface="Calibri"/>
              </a:rPr>
              <a:t>a </a:t>
            </a:r>
            <a:r>
              <a:rPr sz="2900" spc="-10" dirty="0">
                <a:latin typeface="Calibri"/>
                <a:cs typeface="Calibri"/>
              </a:rPr>
              <a:t>well-established </a:t>
            </a:r>
            <a:r>
              <a:rPr sz="2900" spc="-20" dirty="0">
                <a:latin typeface="Calibri"/>
                <a:cs typeface="Calibri"/>
              </a:rPr>
              <a:t>retailer </a:t>
            </a:r>
            <a:r>
              <a:rPr sz="2900" spc="-5" dirty="0">
                <a:latin typeface="Calibri"/>
                <a:cs typeface="Calibri"/>
              </a:rPr>
              <a:t>that  has developed </a:t>
            </a:r>
            <a:r>
              <a:rPr sz="2900" dirty="0">
                <a:latin typeface="Calibri"/>
                <a:cs typeface="Calibri"/>
              </a:rPr>
              <a:t>a </a:t>
            </a:r>
            <a:r>
              <a:rPr sz="2900" spc="-10" dirty="0">
                <a:latin typeface="Calibri"/>
                <a:cs typeface="Calibri"/>
              </a:rPr>
              <a:t>loyal </a:t>
            </a:r>
            <a:r>
              <a:rPr sz="2900" spc="-15" dirty="0">
                <a:latin typeface="Calibri"/>
                <a:cs typeface="Calibri"/>
              </a:rPr>
              <a:t>group </a:t>
            </a:r>
            <a:r>
              <a:rPr sz="2900" dirty="0">
                <a:latin typeface="Calibri"/>
                <a:cs typeface="Calibri"/>
              </a:rPr>
              <a:t>of </a:t>
            </a:r>
            <a:r>
              <a:rPr sz="2900" spc="-15" dirty="0">
                <a:latin typeface="Calibri"/>
                <a:cs typeface="Calibri"/>
              </a:rPr>
              <a:t>customers </a:t>
            </a:r>
            <a:r>
              <a:rPr sz="2900" dirty="0">
                <a:latin typeface="Calibri"/>
                <a:cs typeface="Calibri"/>
              </a:rPr>
              <a:t>also </a:t>
            </a:r>
            <a:r>
              <a:rPr sz="2900" spc="-15" dirty="0">
                <a:latin typeface="Calibri"/>
                <a:cs typeface="Calibri"/>
              </a:rPr>
              <a:t>are</a:t>
            </a:r>
            <a:r>
              <a:rPr sz="2900" spc="-140" dirty="0">
                <a:latin typeface="Calibri"/>
                <a:cs typeface="Calibri"/>
              </a:rPr>
              <a:t> </a:t>
            </a:r>
            <a:r>
              <a:rPr sz="2900" spc="-15" dirty="0">
                <a:latin typeface="Calibri"/>
                <a:cs typeface="Calibri"/>
              </a:rPr>
              <a:t>unattractive.</a:t>
            </a:r>
            <a:endParaRPr sz="29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605"/>
              </a:spcBef>
            </a:pPr>
            <a:r>
              <a:rPr sz="2900" spc="-10" dirty="0">
                <a:latin typeface="Calibri"/>
                <a:cs typeface="Calibri"/>
              </a:rPr>
              <a:t>Availability </a:t>
            </a:r>
            <a:r>
              <a:rPr sz="2900" dirty="0">
                <a:latin typeface="Calibri"/>
                <a:cs typeface="Calibri"/>
              </a:rPr>
              <a:t>of </a:t>
            </a:r>
            <a:r>
              <a:rPr sz="2900" spc="-5" dirty="0">
                <a:latin typeface="Calibri"/>
                <a:cs typeface="Calibri"/>
              </a:rPr>
              <a:t>good</a:t>
            </a:r>
            <a:r>
              <a:rPr sz="2900" spc="-65" dirty="0">
                <a:latin typeface="Calibri"/>
                <a:cs typeface="Calibri"/>
              </a:rPr>
              <a:t> </a:t>
            </a:r>
            <a:r>
              <a:rPr sz="2900" spc="-5" dirty="0">
                <a:latin typeface="Calibri"/>
                <a:cs typeface="Calibri"/>
              </a:rPr>
              <a:t>locations</a:t>
            </a:r>
            <a:endParaRPr sz="290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3285ECE-63BF-43A2-996F-2C2B48824C73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59603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563741"/>
            <a:ext cx="9027795" cy="6851876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30"/>
              </a:spcBef>
            </a:pPr>
            <a:r>
              <a:rPr sz="3000" b="1" spc="-15" dirty="0">
                <a:latin typeface="Calibri"/>
                <a:cs typeface="Calibri"/>
              </a:rPr>
              <a:t>Bargaining </a:t>
            </a:r>
            <a:r>
              <a:rPr sz="3000" b="1" spc="-20" dirty="0">
                <a:latin typeface="Calibri"/>
                <a:cs typeface="Calibri"/>
              </a:rPr>
              <a:t>Power </a:t>
            </a:r>
            <a:r>
              <a:rPr sz="3000" b="1" spc="-5" dirty="0">
                <a:latin typeface="Calibri"/>
                <a:cs typeface="Calibri"/>
              </a:rPr>
              <a:t>of</a:t>
            </a:r>
            <a:r>
              <a:rPr sz="3000" b="1" spc="45" dirty="0">
                <a:latin typeface="Calibri"/>
                <a:cs typeface="Calibri"/>
              </a:rPr>
              <a:t> </a:t>
            </a:r>
            <a:r>
              <a:rPr sz="3000" b="1" spc="-30" dirty="0">
                <a:latin typeface="Calibri"/>
                <a:cs typeface="Calibri"/>
              </a:rPr>
              <a:t>Vendors</a:t>
            </a:r>
            <a:endParaRPr sz="3000">
              <a:latin typeface="Calibri"/>
              <a:cs typeface="Calibri"/>
            </a:endParaRPr>
          </a:p>
          <a:p>
            <a:pPr marL="12700" marR="5080" algn="just">
              <a:lnSpc>
                <a:spcPct val="90000"/>
              </a:lnSpc>
              <a:spcBef>
                <a:spcPts val="1000"/>
              </a:spcBef>
            </a:pPr>
            <a:r>
              <a:rPr sz="3000" spc="-20" dirty="0">
                <a:latin typeface="Calibri"/>
                <a:cs typeface="Calibri"/>
              </a:rPr>
              <a:t>Markets are </a:t>
            </a:r>
            <a:r>
              <a:rPr sz="3000" spc="-5" dirty="0">
                <a:latin typeface="Calibri"/>
                <a:cs typeface="Calibri"/>
              </a:rPr>
              <a:t>less </a:t>
            </a:r>
            <a:r>
              <a:rPr sz="3000" spc="-20" dirty="0">
                <a:latin typeface="Calibri"/>
                <a:cs typeface="Calibri"/>
              </a:rPr>
              <a:t>attractive </a:t>
            </a:r>
            <a:r>
              <a:rPr sz="3000" spc="-10" dirty="0">
                <a:latin typeface="Calibri"/>
                <a:cs typeface="Calibri"/>
              </a:rPr>
              <a:t>when </a:t>
            </a:r>
            <a:r>
              <a:rPr sz="3000" spc="-5" dirty="0">
                <a:latin typeface="Calibri"/>
                <a:cs typeface="Calibri"/>
              </a:rPr>
              <a:t>only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40" dirty="0">
                <a:latin typeface="Calibri"/>
                <a:cs typeface="Calibri"/>
              </a:rPr>
              <a:t>few </a:t>
            </a:r>
            <a:r>
              <a:rPr sz="3000" spc="-20" dirty="0">
                <a:latin typeface="Calibri"/>
                <a:cs typeface="Calibri"/>
              </a:rPr>
              <a:t>vendors control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merchandise  </a:t>
            </a:r>
            <a:r>
              <a:rPr sz="3000" spc="-5" dirty="0">
                <a:latin typeface="Calibri"/>
                <a:cs typeface="Calibri"/>
              </a:rPr>
              <a:t>sold in the </a:t>
            </a:r>
            <a:r>
              <a:rPr sz="3000" spc="-20" dirty="0">
                <a:latin typeface="Calibri"/>
                <a:cs typeface="Calibri"/>
              </a:rPr>
              <a:t>market. </a:t>
            </a:r>
            <a:r>
              <a:rPr sz="3000" dirty="0">
                <a:latin typeface="Calibri"/>
                <a:cs typeface="Calibri"/>
              </a:rPr>
              <a:t>In </a:t>
            </a:r>
            <a:r>
              <a:rPr sz="3000" spc="-5" dirty="0">
                <a:latin typeface="Calibri"/>
                <a:cs typeface="Calibri"/>
              </a:rPr>
              <a:t>such </a:t>
            </a:r>
            <a:r>
              <a:rPr sz="3000" spc="-10" dirty="0">
                <a:latin typeface="Calibri"/>
                <a:cs typeface="Calibri"/>
              </a:rPr>
              <a:t>situations, </a:t>
            </a:r>
            <a:r>
              <a:rPr sz="3000" spc="-20" dirty="0">
                <a:latin typeface="Calibri"/>
                <a:cs typeface="Calibri"/>
              </a:rPr>
              <a:t>vendors have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5" dirty="0">
                <a:latin typeface="Calibri"/>
                <a:cs typeface="Calibri"/>
              </a:rPr>
              <a:t>opportunity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20" dirty="0">
                <a:latin typeface="Calibri"/>
                <a:cs typeface="Calibri"/>
              </a:rPr>
              <a:t>dictate  </a:t>
            </a:r>
            <a:r>
              <a:rPr sz="3000" spc="-5" dirty="0">
                <a:latin typeface="Calibri"/>
                <a:cs typeface="Calibri"/>
              </a:rPr>
              <a:t>prices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5" dirty="0">
                <a:latin typeface="Calibri"/>
                <a:cs typeface="Calibri"/>
              </a:rPr>
              <a:t>other </a:t>
            </a:r>
            <a:r>
              <a:rPr sz="3000" spc="-10" dirty="0">
                <a:latin typeface="Calibri"/>
                <a:cs typeface="Calibri"/>
              </a:rPr>
              <a:t>terms </a:t>
            </a:r>
            <a:r>
              <a:rPr sz="3000" spc="-25" dirty="0">
                <a:latin typeface="Calibri"/>
                <a:cs typeface="Calibri"/>
              </a:rPr>
              <a:t>(like </a:t>
            </a:r>
            <a:r>
              <a:rPr sz="3000" spc="-10" dirty="0">
                <a:latin typeface="Calibri"/>
                <a:cs typeface="Calibri"/>
              </a:rPr>
              <a:t>delivery dates), reducing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20" dirty="0">
                <a:latin typeface="Calibri"/>
                <a:cs typeface="Calibri"/>
              </a:rPr>
              <a:t>retailer’s</a:t>
            </a:r>
            <a:r>
              <a:rPr sz="3000" spc="40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profits</a:t>
            </a:r>
            <a:endParaRPr sz="30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645"/>
              </a:spcBef>
            </a:pPr>
            <a:r>
              <a:rPr sz="3000" b="1" spc="-10" dirty="0">
                <a:latin typeface="Calibri"/>
                <a:cs typeface="Calibri"/>
              </a:rPr>
              <a:t>Competitive</a:t>
            </a:r>
            <a:r>
              <a:rPr sz="3000" b="1" spc="10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Rivalry</a:t>
            </a:r>
            <a:endParaRPr sz="3000">
              <a:latin typeface="Calibri"/>
              <a:cs typeface="Calibri"/>
            </a:endParaRPr>
          </a:p>
          <a:p>
            <a:pPr marL="12700" marR="6985" algn="just">
              <a:lnSpc>
                <a:spcPts val="3240"/>
              </a:lnSpc>
              <a:spcBef>
                <a:spcPts val="1050"/>
              </a:spcBef>
            </a:pPr>
            <a:r>
              <a:rPr sz="3000" spc="-10" dirty="0">
                <a:latin typeface="Calibri"/>
                <a:cs typeface="Calibri"/>
              </a:rPr>
              <a:t>Frequency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5" dirty="0">
                <a:latin typeface="Calibri"/>
                <a:cs typeface="Calibri"/>
              </a:rPr>
              <a:t>intensity </a:t>
            </a:r>
            <a:r>
              <a:rPr sz="3000" dirty="0">
                <a:latin typeface="Calibri"/>
                <a:cs typeface="Calibri"/>
              </a:rPr>
              <a:t>of </a:t>
            </a:r>
            <a:r>
              <a:rPr sz="3000" spc="-10" dirty="0">
                <a:latin typeface="Calibri"/>
                <a:cs typeface="Calibri"/>
              </a:rPr>
              <a:t>reactions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5" dirty="0">
                <a:latin typeface="Calibri"/>
                <a:cs typeface="Calibri"/>
              </a:rPr>
              <a:t>actions </a:t>
            </a:r>
            <a:r>
              <a:rPr sz="3000" spc="-20" dirty="0">
                <a:latin typeface="Calibri"/>
                <a:cs typeface="Calibri"/>
              </a:rPr>
              <a:t>undertaken </a:t>
            </a:r>
            <a:r>
              <a:rPr sz="3000" spc="-10" dirty="0">
                <a:latin typeface="Calibri"/>
                <a:cs typeface="Calibri"/>
              </a:rPr>
              <a:t>by </a:t>
            </a:r>
            <a:r>
              <a:rPr sz="3000" spc="-15" dirty="0">
                <a:latin typeface="Calibri"/>
                <a:cs typeface="Calibri"/>
              </a:rPr>
              <a:t>competitors. </a:t>
            </a:r>
            <a:r>
              <a:rPr sz="3000" spc="645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When </a:t>
            </a:r>
            <a:r>
              <a:rPr sz="3000" spc="-10" dirty="0">
                <a:latin typeface="Calibri"/>
                <a:cs typeface="Calibri"/>
              </a:rPr>
              <a:t>rivalry </a:t>
            </a:r>
            <a:r>
              <a:rPr sz="3000" spc="-5" dirty="0">
                <a:latin typeface="Calibri"/>
                <a:cs typeface="Calibri"/>
              </a:rPr>
              <a:t>is high, price </a:t>
            </a:r>
            <a:r>
              <a:rPr sz="3000" spc="-25" dirty="0">
                <a:latin typeface="Calibri"/>
                <a:cs typeface="Calibri"/>
              </a:rPr>
              <a:t>wars </a:t>
            </a:r>
            <a:r>
              <a:rPr sz="3000" spc="-10" dirty="0">
                <a:latin typeface="Calibri"/>
                <a:cs typeface="Calibri"/>
              </a:rPr>
              <a:t>erupt, advertising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0" dirty="0">
                <a:latin typeface="Calibri"/>
                <a:cs typeface="Calibri"/>
              </a:rPr>
              <a:t>promotion </a:t>
            </a:r>
            <a:r>
              <a:rPr sz="3000" spc="-15" dirty="0">
                <a:latin typeface="Calibri"/>
                <a:cs typeface="Calibri"/>
              </a:rPr>
              <a:t>expenses  </a:t>
            </a:r>
            <a:r>
              <a:rPr sz="3000" spc="-10" dirty="0">
                <a:latin typeface="Calibri"/>
                <a:cs typeface="Calibri"/>
              </a:rPr>
              <a:t>increase,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5" dirty="0">
                <a:latin typeface="Calibri"/>
                <a:cs typeface="Calibri"/>
              </a:rPr>
              <a:t>profit </a:t>
            </a:r>
            <a:r>
              <a:rPr sz="3000" spc="-10" dirty="0">
                <a:latin typeface="Calibri"/>
                <a:cs typeface="Calibri"/>
              </a:rPr>
              <a:t>potential</a:t>
            </a:r>
            <a:r>
              <a:rPr sz="3000" spc="-5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falls.</a:t>
            </a:r>
            <a:endParaRPr sz="3000">
              <a:latin typeface="Calibri"/>
              <a:cs typeface="Calibri"/>
            </a:endParaRPr>
          </a:p>
          <a:p>
            <a:pPr marL="12700" marR="5715" algn="just">
              <a:lnSpc>
                <a:spcPts val="3240"/>
              </a:lnSpc>
              <a:spcBef>
                <a:spcPts val="994"/>
              </a:spcBef>
            </a:pPr>
            <a:r>
              <a:rPr sz="3000" spc="-5" dirty="0">
                <a:latin typeface="Calibri"/>
                <a:cs typeface="Calibri"/>
              </a:rPr>
              <a:t>Conditions </a:t>
            </a:r>
            <a:r>
              <a:rPr sz="3000" spc="-10" dirty="0">
                <a:latin typeface="Calibri"/>
                <a:cs typeface="Calibri"/>
              </a:rPr>
              <a:t>that </a:t>
            </a:r>
            <a:r>
              <a:rPr sz="3000" spc="-25" dirty="0">
                <a:latin typeface="Calibri"/>
                <a:cs typeface="Calibri"/>
              </a:rPr>
              <a:t>may </a:t>
            </a:r>
            <a:r>
              <a:rPr sz="3000" spc="-5" dirty="0">
                <a:latin typeface="Calibri"/>
                <a:cs typeface="Calibri"/>
              </a:rPr>
              <a:t>lead </a:t>
            </a:r>
            <a:r>
              <a:rPr sz="3000" spc="-15" dirty="0">
                <a:latin typeface="Calibri"/>
                <a:cs typeface="Calibri"/>
              </a:rPr>
              <a:t>to intense </a:t>
            </a:r>
            <a:r>
              <a:rPr sz="3000" spc="-10" dirty="0">
                <a:latin typeface="Calibri"/>
                <a:cs typeface="Calibri"/>
              </a:rPr>
              <a:t>rivalry </a:t>
            </a:r>
            <a:r>
              <a:rPr sz="3000" spc="-5" dirty="0">
                <a:latin typeface="Calibri"/>
                <a:cs typeface="Calibri"/>
              </a:rPr>
              <a:t>include </a:t>
            </a:r>
            <a:r>
              <a:rPr sz="3000" dirty="0">
                <a:latin typeface="Calibri"/>
                <a:cs typeface="Calibri"/>
              </a:rPr>
              <a:t>- </a:t>
            </a:r>
            <a:r>
              <a:rPr sz="3000" spc="-15" dirty="0">
                <a:latin typeface="Calibri"/>
                <a:cs typeface="Calibri"/>
              </a:rPr>
              <a:t>large </a:t>
            </a:r>
            <a:r>
              <a:rPr sz="3000" spc="-10" dirty="0">
                <a:latin typeface="Calibri"/>
                <a:cs typeface="Calibri"/>
              </a:rPr>
              <a:t>number </a:t>
            </a:r>
            <a:r>
              <a:rPr sz="3000" dirty="0">
                <a:latin typeface="Calibri"/>
                <a:cs typeface="Calibri"/>
              </a:rPr>
              <a:t>of  </a:t>
            </a:r>
            <a:r>
              <a:rPr sz="3000" spc="-15" dirty="0">
                <a:latin typeface="Calibri"/>
                <a:cs typeface="Calibri"/>
              </a:rPr>
              <a:t>competitors </a:t>
            </a:r>
            <a:r>
              <a:rPr sz="3000" spc="-10" dirty="0">
                <a:latin typeface="Calibri"/>
                <a:cs typeface="Calibri"/>
              </a:rPr>
              <a:t>that </a:t>
            </a:r>
            <a:r>
              <a:rPr sz="3000" spc="-20" dirty="0">
                <a:latin typeface="Calibri"/>
                <a:cs typeface="Calibri"/>
              </a:rPr>
              <a:t>are </a:t>
            </a:r>
            <a:r>
              <a:rPr sz="3000" dirty="0">
                <a:latin typeface="Calibri"/>
                <a:cs typeface="Calibri"/>
              </a:rPr>
              <a:t>all about the </a:t>
            </a:r>
            <a:r>
              <a:rPr sz="3000" spc="-5" dirty="0">
                <a:latin typeface="Calibri"/>
                <a:cs typeface="Calibri"/>
              </a:rPr>
              <a:t>same </a:t>
            </a:r>
            <a:r>
              <a:rPr sz="3000" spc="-20" dirty="0">
                <a:latin typeface="Calibri"/>
                <a:cs typeface="Calibri"/>
              </a:rPr>
              <a:t>size, </a:t>
            </a:r>
            <a:r>
              <a:rPr sz="3000" spc="-10" dirty="0">
                <a:latin typeface="Calibri"/>
                <a:cs typeface="Calibri"/>
              </a:rPr>
              <a:t>slow growth, </a:t>
            </a:r>
            <a:r>
              <a:rPr sz="3000" spc="-5" dirty="0">
                <a:latin typeface="Calibri"/>
                <a:cs typeface="Calibri"/>
              </a:rPr>
              <a:t>high </a:t>
            </a:r>
            <a:r>
              <a:rPr sz="3000" spc="-25" dirty="0">
                <a:latin typeface="Calibri"/>
                <a:cs typeface="Calibri"/>
              </a:rPr>
              <a:t>fixed </a:t>
            </a:r>
            <a:r>
              <a:rPr sz="3000" spc="-15" dirty="0">
                <a:latin typeface="Calibri"/>
                <a:cs typeface="Calibri"/>
              </a:rPr>
              <a:t>costs,  </a:t>
            </a:r>
            <a:r>
              <a:rPr sz="3000" dirty="0">
                <a:latin typeface="Calibri"/>
                <a:cs typeface="Calibri"/>
              </a:rPr>
              <a:t>and lack of </a:t>
            </a:r>
            <a:r>
              <a:rPr sz="3000" spc="-15" dirty="0">
                <a:latin typeface="Calibri"/>
                <a:cs typeface="Calibri"/>
              </a:rPr>
              <a:t>perceived </a:t>
            </a:r>
            <a:r>
              <a:rPr sz="3000" spc="-20" dirty="0">
                <a:latin typeface="Calibri"/>
                <a:cs typeface="Calibri"/>
              </a:rPr>
              <a:t>differences </a:t>
            </a:r>
            <a:r>
              <a:rPr sz="3000" spc="-10" dirty="0">
                <a:latin typeface="Calibri"/>
                <a:cs typeface="Calibri"/>
              </a:rPr>
              <a:t>between competing</a:t>
            </a:r>
            <a:r>
              <a:rPr sz="3000" spc="-30" dirty="0">
                <a:latin typeface="Calibri"/>
                <a:cs typeface="Calibri"/>
              </a:rPr>
              <a:t> </a:t>
            </a:r>
            <a:r>
              <a:rPr sz="3000" spc="-20" dirty="0">
                <a:latin typeface="Calibri"/>
                <a:cs typeface="Calibri"/>
              </a:rPr>
              <a:t>retailers.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DB2B323-C7D3-4495-B324-4E65AEF91120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47732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642619"/>
            <a:ext cx="9026843" cy="337002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 marR="5080">
              <a:lnSpc>
                <a:spcPts val="3350"/>
              </a:lnSpc>
              <a:spcBef>
                <a:spcPts val="515"/>
              </a:spcBef>
              <a:buAutoNum type="romanUcPeriod" startAt="3"/>
              <a:tabLst>
                <a:tab pos="597535" algn="l"/>
                <a:tab pos="598170" algn="l"/>
                <a:tab pos="3150235" algn="l"/>
                <a:tab pos="4481195" algn="l"/>
                <a:tab pos="4767580" algn="l"/>
                <a:tab pos="6097270" algn="l"/>
                <a:tab pos="8486775" algn="l"/>
                <a:tab pos="10303510" algn="l"/>
              </a:tabLst>
            </a:pPr>
            <a:r>
              <a:rPr sz="3100" b="1" spc="-5" dirty="0">
                <a:latin typeface="Calibri"/>
                <a:cs typeface="Calibri"/>
              </a:rPr>
              <a:t>E</a:t>
            </a:r>
            <a:r>
              <a:rPr sz="3100" b="1" spc="-60" dirty="0">
                <a:latin typeface="Calibri"/>
                <a:cs typeface="Calibri"/>
              </a:rPr>
              <a:t>n</a:t>
            </a:r>
            <a:r>
              <a:rPr sz="3100" b="1" spc="-10" dirty="0">
                <a:latin typeface="Calibri"/>
                <a:cs typeface="Calibri"/>
              </a:rPr>
              <a:t>vi</a:t>
            </a:r>
            <a:r>
              <a:rPr sz="3100" b="1" spc="-35" dirty="0">
                <a:latin typeface="Calibri"/>
                <a:cs typeface="Calibri"/>
              </a:rPr>
              <a:t>r</a:t>
            </a:r>
            <a:r>
              <a:rPr sz="3100" b="1" spc="-5" dirty="0">
                <a:latin typeface="Calibri"/>
                <a:cs typeface="Calibri"/>
              </a:rPr>
              <a:t>onme</a:t>
            </a:r>
            <a:r>
              <a:rPr sz="3100" b="1" spc="-25" dirty="0">
                <a:latin typeface="Calibri"/>
                <a:cs typeface="Calibri"/>
              </a:rPr>
              <a:t>n</a:t>
            </a:r>
            <a:r>
              <a:rPr sz="3100" b="1" spc="-50" dirty="0">
                <a:latin typeface="Calibri"/>
                <a:cs typeface="Calibri"/>
              </a:rPr>
              <a:t>t</a:t>
            </a:r>
            <a:r>
              <a:rPr sz="3100" b="1" spc="-5" dirty="0">
                <a:latin typeface="Calibri"/>
                <a:cs typeface="Calibri"/>
              </a:rPr>
              <a:t>al</a:t>
            </a:r>
            <a:r>
              <a:rPr sz="3100" b="1" dirty="0">
                <a:latin typeface="Calibri"/>
                <a:cs typeface="Calibri"/>
              </a:rPr>
              <a:t>	</a:t>
            </a:r>
            <a:r>
              <a:rPr sz="3100" b="1" spc="-95" dirty="0">
                <a:latin typeface="Calibri"/>
                <a:cs typeface="Calibri"/>
              </a:rPr>
              <a:t>F</a:t>
            </a:r>
            <a:r>
              <a:rPr sz="3100" b="1" spc="-5" dirty="0">
                <a:latin typeface="Calibri"/>
                <a:cs typeface="Calibri"/>
              </a:rPr>
              <a:t>ac</a:t>
            </a:r>
            <a:r>
              <a:rPr sz="3100" b="1" spc="-40" dirty="0">
                <a:latin typeface="Calibri"/>
                <a:cs typeface="Calibri"/>
              </a:rPr>
              <a:t>t</a:t>
            </a:r>
            <a:r>
              <a:rPr sz="3100" b="1" spc="-5" dirty="0">
                <a:latin typeface="Calibri"/>
                <a:cs typeface="Calibri"/>
              </a:rPr>
              <a:t>o</a:t>
            </a:r>
            <a:r>
              <a:rPr sz="3100" b="1" spc="-35" dirty="0">
                <a:latin typeface="Calibri"/>
                <a:cs typeface="Calibri"/>
              </a:rPr>
              <a:t>r</a:t>
            </a:r>
            <a:r>
              <a:rPr sz="3100" b="1" spc="-5" dirty="0">
                <a:latin typeface="Calibri"/>
                <a:cs typeface="Calibri"/>
              </a:rPr>
              <a:t>s</a:t>
            </a:r>
            <a:r>
              <a:rPr sz="3100" b="1" dirty="0">
                <a:latin typeface="Calibri"/>
                <a:cs typeface="Calibri"/>
              </a:rPr>
              <a:t>	</a:t>
            </a:r>
            <a:r>
              <a:rPr sz="3100" spc="-5" dirty="0">
                <a:latin typeface="Calibri"/>
                <a:cs typeface="Calibri"/>
              </a:rPr>
              <a:t>-</a:t>
            </a:r>
            <a:r>
              <a:rPr sz="3100" dirty="0">
                <a:latin typeface="Calibri"/>
                <a:cs typeface="Calibri"/>
              </a:rPr>
              <a:t>	</a:t>
            </a:r>
            <a:r>
              <a:rPr sz="3100" spc="-5" dirty="0">
                <a:latin typeface="Calibri"/>
                <a:cs typeface="Calibri"/>
              </a:rPr>
              <a:t>inclu</a:t>
            </a:r>
            <a:r>
              <a:rPr sz="3100" dirty="0">
                <a:latin typeface="Calibri"/>
                <a:cs typeface="Calibri"/>
              </a:rPr>
              <a:t>d</a:t>
            </a:r>
            <a:r>
              <a:rPr sz="3100" spc="-5" dirty="0">
                <a:latin typeface="Calibri"/>
                <a:cs typeface="Calibri"/>
              </a:rPr>
              <a:t>e</a:t>
            </a:r>
            <a:r>
              <a:rPr sz="3100" dirty="0">
                <a:latin typeface="Calibri"/>
                <a:cs typeface="Calibri"/>
              </a:rPr>
              <a:t>	</a:t>
            </a:r>
            <a:r>
              <a:rPr sz="3100" spc="-50" dirty="0">
                <a:latin typeface="Calibri"/>
                <a:cs typeface="Calibri"/>
              </a:rPr>
              <a:t>t</a:t>
            </a:r>
            <a:r>
              <a:rPr sz="3100" spc="-5" dirty="0">
                <a:latin typeface="Calibri"/>
                <a:cs typeface="Calibri"/>
              </a:rPr>
              <a:t>echnol</a:t>
            </a:r>
            <a:r>
              <a:rPr sz="3100" spc="5" dirty="0">
                <a:latin typeface="Calibri"/>
                <a:cs typeface="Calibri"/>
              </a:rPr>
              <a:t>o</a:t>
            </a:r>
            <a:r>
              <a:rPr sz="3100" spc="-5" dirty="0">
                <a:latin typeface="Calibri"/>
                <a:cs typeface="Calibri"/>
              </a:rPr>
              <a:t>g</a:t>
            </a:r>
            <a:r>
              <a:rPr sz="3100" spc="-15" dirty="0">
                <a:latin typeface="Calibri"/>
                <a:cs typeface="Calibri"/>
              </a:rPr>
              <a:t>i</a:t>
            </a:r>
            <a:r>
              <a:rPr sz="3100" spc="-30" dirty="0">
                <a:latin typeface="Calibri"/>
                <a:cs typeface="Calibri"/>
              </a:rPr>
              <a:t>c</a:t>
            </a:r>
            <a:r>
              <a:rPr sz="3100" spc="5" dirty="0">
                <a:latin typeface="Calibri"/>
                <a:cs typeface="Calibri"/>
              </a:rPr>
              <a:t>a</a:t>
            </a:r>
            <a:r>
              <a:rPr sz="3100" spc="-5" dirty="0">
                <a:latin typeface="Calibri"/>
                <a:cs typeface="Calibri"/>
              </a:rPr>
              <a:t>l,</a:t>
            </a:r>
            <a:r>
              <a:rPr sz="3100" dirty="0">
                <a:latin typeface="Calibri"/>
                <a:cs typeface="Calibri"/>
              </a:rPr>
              <a:t>	</a:t>
            </a:r>
            <a:r>
              <a:rPr sz="3100" spc="-5" dirty="0">
                <a:latin typeface="Calibri"/>
                <a:cs typeface="Calibri"/>
              </a:rPr>
              <a:t>e</a:t>
            </a:r>
            <a:r>
              <a:rPr sz="3100" spc="-25" dirty="0">
                <a:latin typeface="Calibri"/>
                <a:cs typeface="Calibri"/>
              </a:rPr>
              <a:t>c</a:t>
            </a:r>
            <a:r>
              <a:rPr sz="3100" spc="-10" dirty="0">
                <a:latin typeface="Calibri"/>
                <a:cs typeface="Calibri"/>
              </a:rPr>
              <a:t>onom</a:t>
            </a:r>
            <a:r>
              <a:rPr sz="3100" dirty="0">
                <a:latin typeface="Calibri"/>
                <a:cs typeface="Calibri"/>
              </a:rPr>
              <a:t>i</a:t>
            </a:r>
            <a:r>
              <a:rPr sz="3100" spc="-5" dirty="0">
                <a:latin typeface="Calibri"/>
                <a:cs typeface="Calibri"/>
              </a:rPr>
              <a:t>c,</a:t>
            </a:r>
            <a:r>
              <a:rPr sz="3100" dirty="0">
                <a:latin typeface="Calibri"/>
                <a:cs typeface="Calibri"/>
              </a:rPr>
              <a:t>	</a:t>
            </a:r>
            <a:r>
              <a:rPr sz="3100" spc="-45" dirty="0">
                <a:latin typeface="Calibri"/>
                <a:cs typeface="Calibri"/>
              </a:rPr>
              <a:t>r</a:t>
            </a:r>
            <a:r>
              <a:rPr sz="3100" spc="-5" dirty="0">
                <a:latin typeface="Calibri"/>
                <a:cs typeface="Calibri"/>
              </a:rPr>
              <a:t>e</a:t>
            </a:r>
            <a:r>
              <a:rPr sz="3100" spc="-20" dirty="0">
                <a:latin typeface="Calibri"/>
                <a:cs typeface="Calibri"/>
              </a:rPr>
              <a:t>g</a:t>
            </a:r>
            <a:r>
              <a:rPr sz="3100" spc="-10" dirty="0">
                <a:latin typeface="Calibri"/>
                <a:cs typeface="Calibri"/>
              </a:rPr>
              <a:t>ul</a:t>
            </a:r>
            <a:r>
              <a:rPr sz="3100" spc="-25" dirty="0">
                <a:latin typeface="Calibri"/>
                <a:cs typeface="Calibri"/>
              </a:rPr>
              <a:t>a</a:t>
            </a:r>
            <a:r>
              <a:rPr sz="3100" spc="-35" dirty="0">
                <a:latin typeface="Calibri"/>
                <a:cs typeface="Calibri"/>
              </a:rPr>
              <a:t>t</a:t>
            </a:r>
            <a:r>
              <a:rPr sz="3100" dirty="0">
                <a:latin typeface="Calibri"/>
                <a:cs typeface="Calibri"/>
              </a:rPr>
              <a:t>o</a:t>
            </a:r>
            <a:r>
              <a:rPr sz="3100" spc="5" dirty="0">
                <a:latin typeface="Calibri"/>
                <a:cs typeface="Calibri"/>
              </a:rPr>
              <a:t>r</a:t>
            </a:r>
            <a:r>
              <a:rPr sz="3100" spc="-220" dirty="0">
                <a:latin typeface="Calibri"/>
                <a:cs typeface="Calibri"/>
              </a:rPr>
              <a:t>y</a:t>
            </a:r>
            <a:r>
              <a:rPr sz="3100" spc="-5" dirty="0">
                <a:latin typeface="Calibri"/>
                <a:cs typeface="Calibri"/>
              </a:rPr>
              <a:t>,  and social changes </a:t>
            </a:r>
            <a:r>
              <a:rPr sz="3100" spc="-10" dirty="0">
                <a:latin typeface="Calibri"/>
                <a:cs typeface="Calibri"/>
              </a:rPr>
              <a:t>(trends </a:t>
            </a:r>
            <a:r>
              <a:rPr sz="3100" spc="-5" dirty="0">
                <a:latin typeface="Calibri"/>
                <a:cs typeface="Calibri"/>
              </a:rPr>
              <a:t>in </a:t>
            </a:r>
            <a:r>
              <a:rPr sz="3100" spc="-10" dirty="0">
                <a:latin typeface="Calibri"/>
                <a:cs typeface="Calibri"/>
              </a:rPr>
              <a:t>demographics, </a:t>
            </a:r>
            <a:r>
              <a:rPr sz="3100" spc="-15" dirty="0">
                <a:latin typeface="Calibri"/>
                <a:cs typeface="Calibri"/>
              </a:rPr>
              <a:t>lifestyles, attitudes</a:t>
            </a:r>
            <a:r>
              <a:rPr sz="3100" spc="55" dirty="0">
                <a:latin typeface="Calibri"/>
                <a:cs typeface="Calibri"/>
              </a:rPr>
              <a:t> </a:t>
            </a:r>
            <a:r>
              <a:rPr sz="3100" spc="-15" dirty="0">
                <a:latin typeface="Calibri"/>
                <a:cs typeface="Calibri"/>
              </a:rPr>
              <a:t>etc.).</a:t>
            </a:r>
            <a:endParaRPr sz="31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alibri"/>
              <a:buAutoNum type="romanUcPeriod" startAt="3"/>
            </a:pPr>
            <a:endParaRPr sz="4600">
              <a:latin typeface="Times New Roman"/>
              <a:cs typeface="Times New Roman"/>
            </a:endParaRPr>
          </a:p>
          <a:p>
            <a:pPr marL="584200" marR="5080" indent="-571500" algn="just">
              <a:lnSpc>
                <a:spcPct val="90000"/>
              </a:lnSpc>
              <a:buAutoNum type="romanUcPeriod" startAt="3"/>
              <a:tabLst>
                <a:tab pos="584200" algn="l"/>
              </a:tabLst>
            </a:pPr>
            <a:r>
              <a:rPr sz="3100" b="1" spc="-10" dirty="0">
                <a:latin typeface="Calibri"/>
                <a:cs typeface="Calibri"/>
              </a:rPr>
              <a:t>Analysis </a:t>
            </a:r>
            <a:r>
              <a:rPr sz="3100" b="1" spc="-5" dirty="0">
                <a:latin typeface="Calibri"/>
                <a:cs typeface="Calibri"/>
              </a:rPr>
              <a:t>of </a:t>
            </a:r>
            <a:r>
              <a:rPr sz="3100" b="1" spc="-15" dirty="0">
                <a:latin typeface="Calibri"/>
                <a:cs typeface="Calibri"/>
              </a:rPr>
              <a:t>Strength </a:t>
            </a:r>
            <a:r>
              <a:rPr sz="3100" b="1" spc="-5" dirty="0">
                <a:latin typeface="Calibri"/>
                <a:cs typeface="Calibri"/>
              </a:rPr>
              <a:t>and </a:t>
            </a:r>
            <a:r>
              <a:rPr sz="3100" b="1" spc="-15" dirty="0">
                <a:latin typeface="Calibri"/>
                <a:cs typeface="Calibri"/>
              </a:rPr>
              <a:t>Weaknesses </a:t>
            </a:r>
            <a:r>
              <a:rPr sz="3100" spc="-5" dirty="0">
                <a:latin typeface="Calibri"/>
                <a:cs typeface="Calibri"/>
              </a:rPr>
              <a:t>- </a:t>
            </a:r>
            <a:r>
              <a:rPr sz="3100" spc="-15" dirty="0">
                <a:latin typeface="Calibri"/>
                <a:cs typeface="Calibri"/>
              </a:rPr>
              <a:t>indicates </a:t>
            </a:r>
            <a:r>
              <a:rPr sz="3100" spc="-10" dirty="0">
                <a:latin typeface="Calibri"/>
                <a:cs typeface="Calibri"/>
              </a:rPr>
              <a:t>how well </a:t>
            </a:r>
            <a:r>
              <a:rPr sz="3100" spc="-5" dirty="0">
                <a:latin typeface="Calibri"/>
                <a:cs typeface="Calibri"/>
              </a:rPr>
              <a:t>the </a:t>
            </a:r>
            <a:r>
              <a:rPr sz="3100" spc="-10" dirty="0">
                <a:latin typeface="Calibri"/>
                <a:cs typeface="Calibri"/>
              </a:rPr>
              <a:t>business  </a:t>
            </a:r>
            <a:r>
              <a:rPr sz="3100" spc="-15" dirty="0">
                <a:latin typeface="Calibri"/>
                <a:cs typeface="Calibri"/>
              </a:rPr>
              <a:t>can </a:t>
            </a:r>
            <a:r>
              <a:rPr sz="3100" spc="-20" dirty="0">
                <a:latin typeface="Calibri"/>
                <a:cs typeface="Calibri"/>
              </a:rPr>
              <a:t>seize </a:t>
            </a:r>
            <a:r>
              <a:rPr sz="3100" spc="-5" dirty="0">
                <a:latin typeface="Calibri"/>
                <a:cs typeface="Calibri"/>
              </a:rPr>
              <a:t>opportunities and </a:t>
            </a:r>
            <a:r>
              <a:rPr sz="3100" spc="-20" dirty="0">
                <a:latin typeface="Calibri"/>
                <a:cs typeface="Calibri"/>
              </a:rPr>
              <a:t>avoid </a:t>
            </a:r>
            <a:r>
              <a:rPr sz="3100" spc="-5" dirty="0">
                <a:latin typeface="Calibri"/>
                <a:cs typeface="Calibri"/>
              </a:rPr>
              <a:t>harm </a:t>
            </a:r>
            <a:r>
              <a:rPr sz="3100" spc="-20" dirty="0">
                <a:latin typeface="Calibri"/>
                <a:cs typeface="Calibri"/>
              </a:rPr>
              <a:t>from </a:t>
            </a:r>
            <a:r>
              <a:rPr sz="3100" spc="-15" dirty="0">
                <a:latin typeface="Calibri"/>
                <a:cs typeface="Calibri"/>
              </a:rPr>
              <a:t>threats</a:t>
            </a:r>
            <a:r>
              <a:rPr sz="3100" spc="670" dirty="0">
                <a:latin typeface="Calibri"/>
                <a:cs typeface="Calibri"/>
              </a:rPr>
              <a:t> </a:t>
            </a:r>
            <a:r>
              <a:rPr sz="3100" dirty="0">
                <a:latin typeface="Calibri"/>
                <a:cs typeface="Calibri"/>
              </a:rPr>
              <a:t>in </a:t>
            </a:r>
            <a:r>
              <a:rPr sz="3100" spc="-5" dirty="0">
                <a:latin typeface="Calibri"/>
                <a:cs typeface="Calibri"/>
              </a:rPr>
              <a:t>the  </a:t>
            </a:r>
            <a:r>
              <a:rPr sz="3100" spc="-15" dirty="0">
                <a:latin typeface="Calibri"/>
                <a:cs typeface="Calibri"/>
              </a:rPr>
              <a:t>environment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16950A9D-EA75-478F-9D28-8318FBF6C442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671187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563741"/>
            <a:ext cx="9026843" cy="6867265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393700" indent="-381000" algn="just">
              <a:lnSpc>
                <a:spcPct val="100000"/>
              </a:lnSpc>
              <a:spcBef>
                <a:spcPts val="730"/>
              </a:spcBef>
              <a:buAutoNum type="arabicPeriod" startAt="3"/>
              <a:tabLst>
                <a:tab pos="393700" algn="l"/>
              </a:tabLst>
            </a:pPr>
            <a:r>
              <a:rPr sz="3000" b="1" spc="-5" dirty="0">
                <a:latin typeface="Calibri"/>
                <a:cs typeface="Calibri"/>
              </a:rPr>
              <a:t>Identify </a:t>
            </a:r>
            <a:r>
              <a:rPr sz="3000" b="1" spc="-15" dirty="0">
                <a:latin typeface="Calibri"/>
                <a:cs typeface="Calibri"/>
              </a:rPr>
              <a:t>Strategic</a:t>
            </a:r>
            <a:r>
              <a:rPr sz="3000" b="1" spc="-45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Opportunities</a:t>
            </a:r>
            <a:endParaRPr sz="3000">
              <a:latin typeface="Calibri"/>
              <a:cs typeface="Calibri"/>
            </a:endParaRPr>
          </a:p>
          <a:p>
            <a:pPr marL="12700" marR="6350" algn="just">
              <a:lnSpc>
                <a:spcPct val="90000"/>
              </a:lnSpc>
              <a:spcBef>
                <a:spcPts val="1000"/>
              </a:spcBef>
            </a:pPr>
            <a:r>
              <a:rPr sz="3000" spc="-10" dirty="0">
                <a:latin typeface="Calibri"/>
                <a:cs typeface="Calibri"/>
              </a:rPr>
              <a:t>After completing </a:t>
            </a:r>
            <a:r>
              <a:rPr sz="3000" spc="-5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situation </a:t>
            </a:r>
            <a:r>
              <a:rPr sz="3000" spc="-5" dirty="0">
                <a:latin typeface="Calibri"/>
                <a:cs typeface="Calibri"/>
              </a:rPr>
              <a:t>audit, the </a:t>
            </a:r>
            <a:r>
              <a:rPr sz="3000" spc="-20" dirty="0">
                <a:latin typeface="Calibri"/>
                <a:cs typeface="Calibri"/>
              </a:rPr>
              <a:t>next </a:t>
            </a:r>
            <a:r>
              <a:rPr sz="3000" spc="-25" dirty="0">
                <a:latin typeface="Calibri"/>
                <a:cs typeface="Calibri"/>
              </a:rPr>
              <a:t>step </a:t>
            </a:r>
            <a:r>
              <a:rPr sz="3000" spc="-5" dirty="0">
                <a:latin typeface="Calibri"/>
                <a:cs typeface="Calibri"/>
              </a:rPr>
              <a:t>is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10" dirty="0">
                <a:latin typeface="Calibri"/>
                <a:cs typeface="Calibri"/>
              </a:rPr>
              <a:t>identify </a:t>
            </a:r>
            <a:r>
              <a:rPr sz="3000" spc="-5" dirty="0">
                <a:latin typeface="Calibri"/>
                <a:cs typeface="Calibri"/>
              </a:rPr>
              <a:t>opportunities  </a:t>
            </a:r>
            <a:r>
              <a:rPr sz="3000" spc="-25" dirty="0">
                <a:latin typeface="Calibri"/>
                <a:cs typeface="Calibri"/>
              </a:rPr>
              <a:t>for </a:t>
            </a:r>
            <a:r>
              <a:rPr sz="3000" spc="-10" dirty="0">
                <a:latin typeface="Calibri"/>
                <a:cs typeface="Calibri"/>
              </a:rPr>
              <a:t>increasing </a:t>
            </a:r>
            <a:r>
              <a:rPr sz="3000" spc="-20" dirty="0">
                <a:latin typeface="Calibri"/>
                <a:cs typeface="Calibri"/>
              </a:rPr>
              <a:t>retail </a:t>
            </a:r>
            <a:r>
              <a:rPr sz="3000" spc="-5" dirty="0">
                <a:latin typeface="Calibri"/>
                <a:cs typeface="Calibri"/>
              </a:rPr>
              <a:t>sales. </a:t>
            </a:r>
            <a:r>
              <a:rPr sz="3000" dirty="0">
                <a:latin typeface="Calibri"/>
                <a:cs typeface="Calibri"/>
              </a:rPr>
              <a:t>E.g.: </a:t>
            </a:r>
            <a:r>
              <a:rPr sz="3000" spc="-10" dirty="0">
                <a:latin typeface="Calibri"/>
                <a:cs typeface="Calibri"/>
              </a:rPr>
              <a:t>Increase </a:t>
            </a:r>
            <a:r>
              <a:rPr sz="3000" spc="-5" dirty="0">
                <a:latin typeface="Calibri"/>
                <a:cs typeface="Calibri"/>
              </a:rPr>
              <a:t>assortments, </a:t>
            </a:r>
            <a:r>
              <a:rPr sz="3000" spc="-10" dirty="0">
                <a:latin typeface="Calibri"/>
                <a:cs typeface="Calibri"/>
              </a:rPr>
              <a:t>Increase </a:t>
            </a:r>
            <a:r>
              <a:rPr sz="3000" spc="-5" dirty="0">
                <a:latin typeface="Calibri"/>
                <a:cs typeface="Calibri"/>
              </a:rPr>
              <a:t>the </a:t>
            </a:r>
            <a:r>
              <a:rPr sz="3000" spc="-25" dirty="0">
                <a:latin typeface="Calibri"/>
                <a:cs typeface="Calibri"/>
              </a:rPr>
              <a:t>size </a:t>
            </a:r>
            <a:r>
              <a:rPr sz="3000" spc="-10" dirty="0">
                <a:latin typeface="Calibri"/>
                <a:cs typeface="Calibri"/>
              </a:rPr>
              <a:t>of  </a:t>
            </a:r>
            <a:r>
              <a:rPr sz="3000" spc="-20" dirty="0">
                <a:latin typeface="Calibri"/>
                <a:cs typeface="Calibri"/>
              </a:rPr>
              <a:t>stores…</a:t>
            </a:r>
            <a:endParaRPr sz="3000">
              <a:latin typeface="Calibri"/>
              <a:cs typeface="Calibri"/>
            </a:endParaRPr>
          </a:p>
          <a:p>
            <a:pPr marL="393700" indent="-381000" algn="just">
              <a:lnSpc>
                <a:spcPct val="100000"/>
              </a:lnSpc>
              <a:spcBef>
                <a:spcPts val="645"/>
              </a:spcBef>
              <a:buAutoNum type="arabicPeriod" startAt="4"/>
              <a:tabLst>
                <a:tab pos="393700" algn="l"/>
              </a:tabLst>
            </a:pPr>
            <a:r>
              <a:rPr sz="3000" b="1" spc="-30" dirty="0">
                <a:latin typeface="Calibri"/>
                <a:cs typeface="Calibri"/>
              </a:rPr>
              <a:t>Evaluate </a:t>
            </a:r>
            <a:r>
              <a:rPr sz="3000" b="1" spc="-15" dirty="0">
                <a:latin typeface="Calibri"/>
                <a:cs typeface="Calibri"/>
              </a:rPr>
              <a:t>Strategic</a:t>
            </a:r>
            <a:r>
              <a:rPr sz="3000" b="1" spc="-25" dirty="0">
                <a:latin typeface="Calibri"/>
                <a:cs typeface="Calibri"/>
              </a:rPr>
              <a:t> </a:t>
            </a:r>
            <a:r>
              <a:rPr sz="3000" b="1" spc="-5" dirty="0">
                <a:latin typeface="Calibri"/>
                <a:cs typeface="Calibri"/>
              </a:rPr>
              <a:t>Opportunities</a:t>
            </a:r>
            <a:endParaRPr sz="3000">
              <a:latin typeface="Calibri"/>
              <a:cs typeface="Calibri"/>
            </a:endParaRPr>
          </a:p>
          <a:p>
            <a:pPr marL="12700" marR="5080" indent="86360" algn="just">
              <a:lnSpc>
                <a:spcPts val="3240"/>
              </a:lnSpc>
              <a:spcBef>
                <a:spcPts val="1050"/>
              </a:spcBef>
            </a:pPr>
            <a:r>
              <a:rPr sz="3000" spc="-10" dirty="0">
                <a:latin typeface="Calibri"/>
                <a:cs typeface="Calibri"/>
              </a:rPr>
              <a:t>It determines </a:t>
            </a:r>
            <a:r>
              <a:rPr sz="3000" spc="-5" dirty="0">
                <a:latin typeface="Calibri"/>
                <a:cs typeface="Calibri"/>
              </a:rPr>
              <a:t>the </a:t>
            </a:r>
            <a:r>
              <a:rPr sz="3000" spc="-20" dirty="0">
                <a:latin typeface="Calibri"/>
                <a:cs typeface="Calibri"/>
              </a:rPr>
              <a:t>retailer’s </a:t>
            </a:r>
            <a:r>
              <a:rPr sz="3000" spc="-10" dirty="0">
                <a:latin typeface="Calibri"/>
                <a:cs typeface="Calibri"/>
              </a:rPr>
              <a:t>potential </a:t>
            </a:r>
            <a:r>
              <a:rPr sz="3000" spc="-15" dirty="0">
                <a:latin typeface="Calibri"/>
                <a:cs typeface="Calibri"/>
              </a:rPr>
              <a:t>to establish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10" dirty="0">
                <a:latin typeface="Calibri"/>
                <a:cs typeface="Calibri"/>
              </a:rPr>
              <a:t>sustainable competitive  </a:t>
            </a:r>
            <a:r>
              <a:rPr sz="3000" spc="-20" dirty="0">
                <a:latin typeface="Calibri"/>
                <a:cs typeface="Calibri"/>
              </a:rPr>
              <a:t>advantage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0" dirty="0">
                <a:latin typeface="Calibri"/>
                <a:cs typeface="Calibri"/>
              </a:rPr>
              <a:t>reap long-term </a:t>
            </a:r>
            <a:r>
              <a:rPr sz="3000" spc="-15" dirty="0">
                <a:latin typeface="Calibri"/>
                <a:cs typeface="Calibri"/>
              </a:rPr>
              <a:t>profits </a:t>
            </a:r>
            <a:r>
              <a:rPr sz="3000" spc="-20" dirty="0">
                <a:latin typeface="Calibri"/>
                <a:cs typeface="Calibri"/>
              </a:rPr>
              <a:t>from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5" dirty="0">
                <a:latin typeface="Calibri"/>
                <a:cs typeface="Calibri"/>
              </a:rPr>
              <a:t>opportunities </a:t>
            </a:r>
            <a:r>
              <a:rPr sz="3000" spc="-10" dirty="0">
                <a:latin typeface="Calibri"/>
                <a:cs typeface="Calibri"/>
              </a:rPr>
              <a:t>being  </a:t>
            </a:r>
            <a:r>
              <a:rPr sz="3000" spc="-20" dirty="0">
                <a:latin typeface="Calibri"/>
                <a:cs typeface="Calibri"/>
              </a:rPr>
              <a:t>evaluated. </a:t>
            </a:r>
            <a:r>
              <a:rPr sz="3000" spc="-15" dirty="0">
                <a:latin typeface="Calibri"/>
                <a:cs typeface="Calibri"/>
              </a:rPr>
              <a:t>Retailer </a:t>
            </a:r>
            <a:r>
              <a:rPr sz="3000" spc="-10" dirty="0">
                <a:latin typeface="Calibri"/>
                <a:cs typeface="Calibri"/>
              </a:rPr>
              <a:t>must </a:t>
            </a:r>
            <a:r>
              <a:rPr sz="3000" spc="-20" dirty="0">
                <a:latin typeface="Calibri"/>
                <a:cs typeface="Calibri"/>
              </a:rPr>
              <a:t>focus </a:t>
            </a:r>
            <a:r>
              <a:rPr sz="3000" dirty="0">
                <a:latin typeface="Calibri"/>
                <a:cs typeface="Calibri"/>
              </a:rPr>
              <a:t>on </a:t>
            </a:r>
            <a:r>
              <a:rPr sz="3000" spc="-5" dirty="0">
                <a:latin typeface="Calibri"/>
                <a:cs typeface="Calibri"/>
              </a:rPr>
              <a:t>opportunities </a:t>
            </a:r>
            <a:r>
              <a:rPr sz="3000" spc="-10" dirty="0">
                <a:latin typeface="Calibri"/>
                <a:cs typeface="Calibri"/>
              </a:rPr>
              <a:t>that </a:t>
            </a:r>
            <a:r>
              <a:rPr sz="3000" spc="-15" dirty="0">
                <a:latin typeface="Calibri"/>
                <a:cs typeface="Calibri"/>
              </a:rPr>
              <a:t>utilize </a:t>
            </a:r>
            <a:r>
              <a:rPr sz="3000" dirty="0">
                <a:latin typeface="Calibri"/>
                <a:cs typeface="Calibri"/>
              </a:rPr>
              <a:t>its </a:t>
            </a:r>
            <a:r>
              <a:rPr sz="3000" spc="-20" dirty="0">
                <a:latin typeface="Calibri"/>
                <a:cs typeface="Calibri"/>
              </a:rPr>
              <a:t>strengths </a:t>
            </a:r>
            <a:r>
              <a:rPr sz="3000" spc="-5" dirty="0">
                <a:latin typeface="Calibri"/>
                <a:cs typeface="Calibri"/>
              </a:rPr>
              <a:t>and  </a:t>
            </a:r>
            <a:r>
              <a:rPr sz="3000" dirty="0">
                <a:latin typeface="Calibri"/>
                <a:cs typeface="Calibri"/>
              </a:rPr>
              <a:t>its </a:t>
            </a:r>
            <a:r>
              <a:rPr sz="3000" spc="-10" dirty="0">
                <a:latin typeface="Calibri"/>
                <a:cs typeface="Calibri"/>
              </a:rPr>
              <a:t>competitive</a:t>
            </a:r>
            <a:r>
              <a:rPr sz="3000" spc="-50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advantage.</a:t>
            </a:r>
            <a:endParaRPr sz="3000">
              <a:latin typeface="Calibri"/>
              <a:cs typeface="Calibri"/>
            </a:endParaRPr>
          </a:p>
          <a:p>
            <a:pPr marL="12700" marR="5080" algn="just">
              <a:lnSpc>
                <a:spcPct val="90000"/>
              </a:lnSpc>
              <a:spcBef>
                <a:spcPts val="950"/>
              </a:spcBef>
            </a:pPr>
            <a:r>
              <a:rPr sz="3000" spc="-20" dirty="0">
                <a:latin typeface="Calibri"/>
                <a:cs typeface="Calibri"/>
              </a:rPr>
              <a:t>Market attractiveness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5" dirty="0">
                <a:latin typeface="Calibri"/>
                <a:cs typeface="Calibri"/>
              </a:rPr>
              <a:t>the </a:t>
            </a:r>
            <a:r>
              <a:rPr sz="3000" spc="-20" dirty="0">
                <a:latin typeface="Calibri"/>
                <a:cs typeface="Calibri"/>
              </a:rPr>
              <a:t>strengths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0" dirty="0">
                <a:latin typeface="Calibri"/>
                <a:cs typeface="Calibri"/>
              </a:rPr>
              <a:t>weaknesses </a:t>
            </a:r>
            <a:r>
              <a:rPr sz="3000" dirty="0">
                <a:latin typeface="Calibri"/>
                <a:cs typeface="Calibri"/>
              </a:rPr>
              <a:t>of the </a:t>
            </a:r>
            <a:r>
              <a:rPr sz="3000" spc="-15" dirty="0">
                <a:latin typeface="Calibri"/>
                <a:cs typeface="Calibri"/>
              </a:rPr>
              <a:t>retailer </a:t>
            </a:r>
            <a:r>
              <a:rPr sz="3000" spc="-10" dirty="0">
                <a:latin typeface="Calibri"/>
                <a:cs typeface="Calibri"/>
              </a:rPr>
              <a:t>need 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5" dirty="0">
                <a:latin typeface="Calibri"/>
                <a:cs typeface="Calibri"/>
              </a:rPr>
              <a:t>be </a:t>
            </a:r>
            <a:r>
              <a:rPr sz="3000" spc="-10" dirty="0">
                <a:latin typeface="Calibri"/>
                <a:cs typeface="Calibri"/>
              </a:rPr>
              <a:t>considered </a:t>
            </a:r>
            <a:r>
              <a:rPr sz="3000" spc="-5" dirty="0">
                <a:latin typeface="Calibri"/>
                <a:cs typeface="Calibri"/>
              </a:rPr>
              <a:t>in </a:t>
            </a:r>
            <a:r>
              <a:rPr sz="3000" spc="-15" dirty="0">
                <a:latin typeface="Calibri"/>
                <a:cs typeface="Calibri"/>
              </a:rPr>
              <a:t>evaluating </a:t>
            </a:r>
            <a:r>
              <a:rPr sz="3000" spc="-25" dirty="0">
                <a:latin typeface="Calibri"/>
                <a:cs typeface="Calibri"/>
              </a:rPr>
              <a:t>strategic </a:t>
            </a:r>
            <a:r>
              <a:rPr sz="3000" spc="-5" dirty="0">
                <a:latin typeface="Calibri"/>
                <a:cs typeface="Calibri"/>
              </a:rPr>
              <a:t>opportunities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20" dirty="0">
                <a:latin typeface="Calibri"/>
                <a:cs typeface="Calibri"/>
              </a:rPr>
              <a:t>investments </a:t>
            </a:r>
            <a:r>
              <a:rPr sz="3000" spc="-5" dirty="0">
                <a:latin typeface="Calibri"/>
                <a:cs typeface="Calibri"/>
              </a:rPr>
              <a:t>should  be </a:t>
            </a:r>
            <a:r>
              <a:rPr sz="3000" dirty="0">
                <a:latin typeface="Calibri"/>
                <a:cs typeface="Calibri"/>
              </a:rPr>
              <a:t>made </a:t>
            </a:r>
            <a:r>
              <a:rPr sz="3000" spc="-5" dirty="0">
                <a:latin typeface="Calibri"/>
                <a:cs typeface="Calibri"/>
              </a:rPr>
              <a:t>in </a:t>
            </a:r>
            <a:r>
              <a:rPr sz="3000" spc="-25" dirty="0">
                <a:latin typeface="Calibri"/>
                <a:cs typeface="Calibri"/>
              </a:rPr>
              <a:t>market </a:t>
            </a:r>
            <a:r>
              <a:rPr sz="3000" spc="-5" dirty="0">
                <a:latin typeface="Calibri"/>
                <a:cs typeface="Calibri"/>
              </a:rPr>
              <a:t>opportunities </a:t>
            </a:r>
            <a:r>
              <a:rPr sz="3000" spc="-30" dirty="0">
                <a:latin typeface="Calibri"/>
                <a:cs typeface="Calibri"/>
              </a:rPr>
              <a:t>for </a:t>
            </a:r>
            <a:r>
              <a:rPr sz="3000" dirty="0">
                <a:latin typeface="Calibri"/>
                <a:cs typeface="Calibri"/>
              </a:rPr>
              <a:t>which the </a:t>
            </a:r>
            <a:r>
              <a:rPr sz="3000" spc="-20" dirty="0">
                <a:latin typeface="Calibri"/>
                <a:cs typeface="Calibri"/>
              </a:rPr>
              <a:t>retailer </a:t>
            </a:r>
            <a:r>
              <a:rPr sz="3000" spc="-5" dirty="0">
                <a:latin typeface="Calibri"/>
                <a:cs typeface="Calibri"/>
              </a:rPr>
              <a:t>has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20" dirty="0">
                <a:latin typeface="Calibri"/>
                <a:cs typeface="Calibri"/>
              </a:rPr>
              <a:t>strong  </a:t>
            </a:r>
            <a:r>
              <a:rPr sz="3000" spc="-10" dirty="0">
                <a:latin typeface="Calibri"/>
                <a:cs typeface="Calibri"/>
              </a:rPr>
              <a:t>competitive</a:t>
            </a:r>
            <a:r>
              <a:rPr sz="3000" spc="-35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position.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E9667C8A-2BE3-4706-B7DB-30581D61877B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53764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4" y="563741"/>
            <a:ext cx="9027795" cy="5995231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30"/>
              </a:spcBef>
            </a:pPr>
            <a:r>
              <a:rPr sz="3000" b="1" dirty="0">
                <a:latin typeface="Calibri"/>
                <a:cs typeface="Calibri"/>
              </a:rPr>
              <a:t>5. </a:t>
            </a:r>
            <a:r>
              <a:rPr sz="3000" b="1" spc="-10" dirty="0">
                <a:latin typeface="Calibri"/>
                <a:cs typeface="Calibri"/>
              </a:rPr>
              <a:t>Establish </a:t>
            </a:r>
            <a:r>
              <a:rPr sz="3000" b="1" spc="-5" dirty="0">
                <a:latin typeface="Calibri"/>
                <a:cs typeface="Calibri"/>
              </a:rPr>
              <a:t>Specific Objectives and </a:t>
            </a:r>
            <a:r>
              <a:rPr sz="3000" b="1" spc="-15" dirty="0">
                <a:latin typeface="Calibri"/>
                <a:cs typeface="Calibri"/>
              </a:rPr>
              <a:t>Allocate Resources</a:t>
            </a:r>
            <a:endParaRPr sz="3000">
              <a:latin typeface="Calibri"/>
              <a:cs typeface="Calibri"/>
            </a:endParaRPr>
          </a:p>
          <a:p>
            <a:pPr marL="12700" marR="5715" algn="just">
              <a:lnSpc>
                <a:spcPct val="90000"/>
              </a:lnSpc>
              <a:spcBef>
                <a:spcPts val="1000"/>
              </a:spcBef>
            </a:pPr>
            <a:r>
              <a:rPr sz="3000" spc="-5" dirty="0">
                <a:latin typeface="Calibri"/>
                <a:cs typeface="Calibri"/>
              </a:rPr>
              <a:t>The </a:t>
            </a:r>
            <a:r>
              <a:rPr sz="3000" spc="-20" dirty="0">
                <a:latin typeface="Calibri"/>
                <a:cs typeface="Calibri"/>
              </a:rPr>
              <a:t>retailer’s </a:t>
            </a:r>
            <a:r>
              <a:rPr sz="3000" spc="-15" dirty="0">
                <a:latin typeface="Calibri"/>
                <a:cs typeface="Calibri"/>
              </a:rPr>
              <a:t>overall </a:t>
            </a:r>
            <a:r>
              <a:rPr sz="3000" spc="-10" dirty="0">
                <a:latin typeface="Calibri"/>
                <a:cs typeface="Calibri"/>
              </a:rPr>
              <a:t>objective </a:t>
            </a:r>
            <a:r>
              <a:rPr sz="3000" spc="-5" dirty="0">
                <a:latin typeface="Calibri"/>
                <a:cs typeface="Calibri"/>
              </a:rPr>
              <a:t>is </a:t>
            </a:r>
            <a:r>
              <a:rPr sz="3000" spc="-10" dirty="0">
                <a:latin typeface="Calibri"/>
                <a:cs typeface="Calibri"/>
              </a:rPr>
              <a:t>included </a:t>
            </a:r>
            <a:r>
              <a:rPr sz="3000" spc="-5" dirty="0">
                <a:latin typeface="Calibri"/>
                <a:cs typeface="Calibri"/>
              </a:rPr>
              <a:t>in the </a:t>
            </a:r>
            <a:r>
              <a:rPr sz="3000" dirty="0">
                <a:latin typeface="Calibri"/>
                <a:cs typeface="Calibri"/>
              </a:rPr>
              <a:t>mission </a:t>
            </a:r>
            <a:r>
              <a:rPr sz="3000" spc="-20" dirty="0">
                <a:latin typeface="Calibri"/>
                <a:cs typeface="Calibri"/>
              </a:rPr>
              <a:t>statement; </a:t>
            </a:r>
            <a:r>
              <a:rPr sz="3000" spc="-10" dirty="0">
                <a:latin typeface="Calibri"/>
                <a:cs typeface="Calibri"/>
              </a:rPr>
              <a:t>specific  objectives </a:t>
            </a:r>
            <a:r>
              <a:rPr sz="3000" spc="-15" dirty="0">
                <a:latin typeface="Calibri"/>
                <a:cs typeface="Calibri"/>
              </a:rPr>
              <a:t>are </a:t>
            </a:r>
            <a:r>
              <a:rPr sz="3000" spc="-10" dirty="0">
                <a:latin typeface="Calibri"/>
                <a:cs typeface="Calibri"/>
              </a:rPr>
              <a:t>goals </a:t>
            </a:r>
            <a:r>
              <a:rPr sz="3000" spc="-15" dirty="0">
                <a:latin typeface="Calibri"/>
                <a:cs typeface="Calibri"/>
              </a:rPr>
              <a:t>against </a:t>
            </a:r>
            <a:r>
              <a:rPr sz="3000" dirty="0">
                <a:latin typeface="Calibri"/>
                <a:cs typeface="Calibri"/>
              </a:rPr>
              <a:t>which </a:t>
            </a:r>
            <a:r>
              <a:rPr sz="3000" spc="-15" dirty="0">
                <a:latin typeface="Calibri"/>
                <a:cs typeface="Calibri"/>
              </a:rPr>
              <a:t>progress </a:t>
            </a:r>
            <a:r>
              <a:rPr sz="3000" spc="-20" dirty="0">
                <a:latin typeface="Calibri"/>
                <a:cs typeface="Calibri"/>
              </a:rPr>
              <a:t>towards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5" dirty="0">
                <a:latin typeface="Calibri"/>
                <a:cs typeface="Calibri"/>
              </a:rPr>
              <a:t>overall </a:t>
            </a:r>
            <a:r>
              <a:rPr sz="3000" spc="-10" dirty="0">
                <a:latin typeface="Calibri"/>
                <a:cs typeface="Calibri"/>
              </a:rPr>
              <a:t>objective can  </a:t>
            </a:r>
            <a:r>
              <a:rPr sz="3000" spc="-5" dirty="0">
                <a:latin typeface="Calibri"/>
                <a:cs typeface="Calibri"/>
              </a:rPr>
              <a:t>be</a:t>
            </a:r>
            <a:r>
              <a:rPr sz="3000" spc="-20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measured.</a:t>
            </a:r>
            <a:endParaRPr sz="30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645"/>
              </a:spcBef>
            </a:pPr>
            <a:r>
              <a:rPr sz="3000" spc="-10" dirty="0">
                <a:latin typeface="Calibri"/>
                <a:cs typeface="Calibri"/>
              </a:rPr>
              <a:t>Specific objectives </a:t>
            </a:r>
            <a:r>
              <a:rPr sz="3000" spc="-20" dirty="0">
                <a:latin typeface="Calibri"/>
                <a:cs typeface="Calibri"/>
              </a:rPr>
              <a:t>have </a:t>
            </a:r>
            <a:r>
              <a:rPr sz="3000" spc="-10" dirty="0">
                <a:latin typeface="Calibri"/>
                <a:cs typeface="Calibri"/>
              </a:rPr>
              <a:t>three</a:t>
            </a:r>
            <a:r>
              <a:rPr sz="3000" spc="-30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components:</a:t>
            </a:r>
            <a:endParaRPr sz="3000">
              <a:latin typeface="Calibri"/>
              <a:cs typeface="Calibri"/>
            </a:endParaRPr>
          </a:p>
          <a:p>
            <a:pPr marL="584200" indent="-571500">
              <a:lnSpc>
                <a:spcPct val="100000"/>
              </a:lnSpc>
              <a:spcBef>
                <a:spcPts val="640"/>
              </a:spcBef>
              <a:buAutoNum type="romanLcParenBoth"/>
              <a:tabLst>
                <a:tab pos="583565" algn="l"/>
                <a:tab pos="584200" algn="l"/>
              </a:tabLst>
            </a:pP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5" dirty="0">
                <a:latin typeface="Calibri"/>
                <a:cs typeface="Calibri"/>
              </a:rPr>
              <a:t>performance</a:t>
            </a:r>
            <a:r>
              <a:rPr sz="3000" spc="-5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sought</a:t>
            </a:r>
            <a:endParaRPr sz="3000">
              <a:latin typeface="Calibri"/>
              <a:cs typeface="Calibri"/>
            </a:endParaRPr>
          </a:p>
          <a:p>
            <a:pPr marL="584200" indent="-571500">
              <a:lnSpc>
                <a:spcPct val="100000"/>
              </a:lnSpc>
              <a:spcBef>
                <a:spcPts val="635"/>
              </a:spcBef>
              <a:buAutoNum type="romanLcParenBoth"/>
              <a:tabLst>
                <a:tab pos="583565" algn="l"/>
                <a:tab pos="584200" algn="l"/>
              </a:tabLst>
            </a:pPr>
            <a:r>
              <a:rPr sz="3000" spc="-5" dirty="0">
                <a:latin typeface="Calibri"/>
                <a:cs typeface="Calibri"/>
              </a:rPr>
              <a:t>Time </a:t>
            </a:r>
            <a:r>
              <a:rPr sz="3000" spc="-15" dirty="0">
                <a:latin typeface="Calibri"/>
                <a:cs typeface="Calibri"/>
              </a:rPr>
              <a:t>frame </a:t>
            </a:r>
            <a:r>
              <a:rPr sz="3000" spc="-5" dirty="0">
                <a:latin typeface="Calibri"/>
                <a:cs typeface="Calibri"/>
              </a:rPr>
              <a:t>within </a:t>
            </a:r>
            <a:r>
              <a:rPr sz="3000" dirty="0">
                <a:latin typeface="Calibri"/>
                <a:cs typeface="Calibri"/>
              </a:rPr>
              <a:t>which the </a:t>
            </a:r>
            <a:r>
              <a:rPr sz="3000" spc="-10" dirty="0">
                <a:latin typeface="Calibri"/>
                <a:cs typeface="Calibri"/>
              </a:rPr>
              <a:t>goal </a:t>
            </a:r>
            <a:r>
              <a:rPr sz="3000" spc="-5" dirty="0">
                <a:latin typeface="Calibri"/>
                <a:cs typeface="Calibri"/>
              </a:rPr>
              <a:t>is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5" dirty="0">
                <a:latin typeface="Calibri"/>
                <a:cs typeface="Calibri"/>
              </a:rPr>
              <a:t>be</a:t>
            </a:r>
            <a:r>
              <a:rPr sz="3000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achieved</a:t>
            </a:r>
            <a:endParaRPr sz="3000">
              <a:latin typeface="Calibri"/>
              <a:cs typeface="Calibri"/>
            </a:endParaRPr>
          </a:p>
          <a:p>
            <a:pPr marL="584200" indent="-571500">
              <a:lnSpc>
                <a:spcPct val="100000"/>
              </a:lnSpc>
              <a:spcBef>
                <a:spcPts val="650"/>
              </a:spcBef>
              <a:buAutoNum type="romanLcParenBoth"/>
              <a:tabLst>
                <a:tab pos="584200" algn="l"/>
              </a:tabLst>
            </a:pPr>
            <a:r>
              <a:rPr sz="3000" spc="-10" dirty="0">
                <a:latin typeface="Calibri"/>
                <a:cs typeface="Calibri"/>
              </a:rPr>
              <a:t>Level </a:t>
            </a:r>
            <a:r>
              <a:rPr sz="3000" dirty="0">
                <a:latin typeface="Calibri"/>
                <a:cs typeface="Calibri"/>
              </a:rPr>
              <a:t>of </a:t>
            </a:r>
            <a:r>
              <a:rPr sz="3000" spc="-20" dirty="0">
                <a:latin typeface="Calibri"/>
                <a:cs typeface="Calibri"/>
              </a:rPr>
              <a:t>investment </a:t>
            </a:r>
            <a:r>
              <a:rPr sz="3000" spc="-5" dirty="0">
                <a:latin typeface="Calibri"/>
                <a:cs typeface="Calibri"/>
              </a:rPr>
              <a:t>needed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10" dirty="0">
                <a:latin typeface="Calibri"/>
                <a:cs typeface="Calibri"/>
              </a:rPr>
              <a:t>achieve </a:t>
            </a:r>
            <a:r>
              <a:rPr sz="3000" dirty="0">
                <a:latin typeface="Calibri"/>
                <a:cs typeface="Calibri"/>
              </a:rPr>
              <a:t>the</a:t>
            </a:r>
            <a:r>
              <a:rPr sz="3000" spc="-75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objective</a:t>
            </a:r>
            <a:r>
              <a:rPr sz="3000" b="1" spc="-10" dirty="0">
                <a:latin typeface="Calibri"/>
                <a:cs typeface="Calibri"/>
              </a:rPr>
              <a:t>.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3000" b="1" dirty="0">
                <a:latin typeface="Calibri"/>
                <a:cs typeface="Calibri"/>
              </a:rPr>
              <a:t>6. </a:t>
            </a:r>
            <a:r>
              <a:rPr sz="3000" b="1" spc="-10" dirty="0">
                <a:latin typeface="Calibri"/>
                <a:cs typeface="Calibri"/>
              </a:rPr>
              <a:t>Develop </a:t>
            </a:r>
            <a:r>
              <a:rPr sz="3000" b="1" dirty="0">
                <a:latin typeface="Calibri"/>
                <a:cs typeface="Calibri"/>
              </a:rPr>
              <a:t>a </a:t>
            </a:r>
            <a:r>
              <a:rPr sz="3000" b="1" spc="-20" dirty="0">
                <a:latin typeface="Calibri"/>
                <a:cs typeface="Calibri"/>
              </a:rPr>
              <a:t>Retail </a:t>
            </a:r>
            <a:r>
              <a:rPr sz="3000" b="1" spc="-5" dirty="0">
                <a:latin typeface="Calibri"/>
                <a:cs typeface="Calibri"/>
              </a:rPr>
              <a:t>Mix </a:t>
            </a:r>
            <a:r>
              <a:rPr sz="3000" b="1" spc="-10" dirty="0">
                <a:latin typeface="Calibri"/>
                <a:cs typeface="Calibri"/>
              </a:rPr>
              <a:t>to Implement </a:t>
            </a:r>
            <a:r>
              <a:rPr sz="3000" b="1" dirty="0">
                <a:latin typeface="Calibri"/>
                <a:cs typeface="Calibri"/>
              </a:rPr>
              <a:t>the</a:t>
            </a:r>
            <a:r>
              <a:rPr sz="3000" b="1" spc="5" dirty="0">
                <a:latin typeface="Calibri"/>
                <a:cs typeface="Calibri"/>
              </a:rPr>
              <a:t> </a:t>
            </a:r>
            <a:r>
              <a:rPr sz="3000" b="1" spc="-20" dirty="0">
                <a:latin typeface="Calibri"/>
                <a:cs typeface="Calibri"/>
              </a:rPr>
              <a:t>Strategy</a:t>
            </a:r>
            <a:endParaRPr sz="3000">
              <a:latin typeface="Calibri"/>
              <a:cs typeface="Calibri"/>
            </a:endParaRPr>
          </a:p>
          <a:p>
            <a:pPr marL="12700" marR="5080">
              <a:lnSpc>
                <a:spcPts val="3240"/>
              </a:lnSpc>
              <a:spcBef>
                <a:spcPts val="1045"/>
              </a:spcBef>
              <a:tabLst>
                <a:tab pos="868680" algn="l"/>
                <a:tab pos="2261870" algn="l"/>
                <a:tab pos="3434079" algn="l"/>
                <a:tab pos="4801235" algn="l"/>
                <a:tab pos="5118100" algn="l"/>
                <a:tab pos="6046470" algn="l"/>
                <a:tab pos="6737350" algn="l"/>
                <a:tab pos="7313295" algn="l"/>
                <a:tab pos="8180705" algn="l"/>
                <a:tab pos="10163175" algn="l"/>
                <a:tab pos="10586085" algn="l"/>
                <a:tab pos="11640185" algn="l"/>
              </a:tabLst>
            </a:pPr>
            <a:r>
              <a:rPr sz="3000" dirty="0">
                <a:latin typeface="Calibri"/>
                <a:cs typeface="Calibri"/>
              </a:rPr>
              <a:t>N</a:t>
            </a:r>
            <a:r>
              <a:rPr sz="3000" spc="-60" dirty="0">
                <a:latin typeface="Calibri"/>
                <a:cs typeface="Calibri"/>
              </a:rPr>
              <a:t>e</a:t>
            </a:r>
            <a:r>
              <a:rPr sz="3000" spc="-5" dirty="0">
                <a:latin typeface="Calibri"/>
                <a:cs typeface="Calibri"/>
              </a:rPr>
              <a:t>x</a:t>
            </a:r>
            <a:r>
              <a:rPr sz="3000" dirty="0">
                <a:latin typeface="Calibri"/>
                <a:cs typeface="Calibri"/>
              </a:rPr>
              <a:t>t	</a:t>
            </a:r>
            <a:r>
              <a:rPr sz="3000" spc="-40" dirty="0">
                <a:latin typeface="Calibri"/>
                <a:cs typeface="Calibri"/>
              </a:rPr>
              <a:t>r</a:t>
            </a:r>
            <a:r>
              <a:rPr sz="3000" spc="-20" dirty="0">
                <a:latin typeface="Calibri"/>
                <a:cs typeface="Calibri"/>
              </a:rPr>
              <a:t>e</a:t>
            </a:r>
            <a:r>
              <a:rPr sz="3000" spc="-35" dirty="0">
                <a:latin typeface="Calibri"/>
                <a:cs typeface="Calibri"/>
              </a:rPr>
              <a:t>t</a:t>
            </a:r>
            <a:r>
              <a:rPr sz="3000" dirty="0">
                <a:latin typeface="Calibri"/>
                <a:cs typeface="Calibri"/>
              </a:rPr>
              <a:t>a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l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50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s	</a:t>
            </a:r>
            <a:r>
              <a:rPr sz="3000" spc="-5" dirty="0">
                <a:latin typeface="Calibri"/>
                <a:cs typeface="Calibri"/>
              </a:rPr>
              <a:t>sho</a:t>
            </a:r>
            <a:r>
              <a:rPr sz="3000" spc="5" dirty="0">
                <a:latin typeface="Calibri"/>
                <a:cs typeface="Calibri"/>
              </a:rPr>
              <a:t>u</a:t>
            </a:r>
            <a:r>
              <a:rPr sz="3000" dirty="0">
                <a:latin typeface="Calibri"/>
                <a:cs typeface="Calibri"/>
              </a:rPr>
              <a:t>ld	</a:t>
            </a:r>
            <a:r>
              <a:rPr sz="3000" spc="-5" dirty="0">
                <a:latin typeface="Calibri"/>
                <a:cs typeface="Calibri"/>
              </a:rPr>
              <a:t>d</a:t>
            </a:r>
            <a:r>
              <a:rPr sz="3000" spc="-25" dirty="0">
                <a:latin typeface="Calibri"/>
                <a:cs typeface="Calibri"/>
              </a:rPr>
              <a:t>ev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15" dirty="0">
                <a:latin typeface="Calibri"/>
                <a:cs typeface="Calibri"/>
              </a:rPr>
              <a:t>l</a:t>
            </a:r>
            <a:r>
              <a:rPr sz="3000" spc="-5" dirty="0">
                <a:latin typeface="Calibri"/>
                <a:cs typeface="Calibri"/>
              </a:rPr>
              <a:t>o</a:t>
            </a:r>
            <a:r>
              <a:rPr sz="3000" dirty="0">
                <a:latin typeface="Calibri"/>
                <a:cs typeface="Calibri"/>
              </a:rPr>
              <a:t>p	a	</a:t>
            </a:r>
            <a:r>
              <a:rPr sz="3000" spc="-40" dirty="0">
                <a:latin typeface="Calibri"/>
                <a:cs typeface="Calibri"/>
              </a:rPr>
              <a:t>r</a:t>
            </a:r>
            <a:r>
              <a:rPr sz="3000" spc="-20" dirty="0">
                <a:latin typeface="Calibri"/>
                <a:cs typeface="Calibri"/>
              </a:rPr>
              <a:t>e</a:t>
            </a:r>
            <a:r>
              <a:rPr sz="3000" spc="-45" dirty="0">
                <a:latin typeface="Calibri"/>
                <a:cs typeface="Calibri"/>
              </a:rPr>
              <a:t>t</a:t>
            </a:r>
            <a:r>
              <a:rPr sz="3000" dirty="0">
                <a:latin typeface="Calibri"/>
                <a:cs typeface="Calibri"/>
              </a:rPr>
              <a:t>ail	mix	</a:t>
            </a:r>
            <a:r>
              <a:rPr sz="3000" spc="-65" dirty="0">
                <a:latin typeface="Calibri"/>
                <a:cs typeface="Calibri"/>
              </a:rPr>
              <a:t>f</a:t>
            </a:r>
            <a:r>
              <a:rPr sz="3000" spc="-5" dirty="0">
                <a:latin typeface="Calibri"/>
                <a:cs typeface="Calibri"/>
              </a:rPr>
              <a:t>o</a:t>
            </a:r>
            <a:r>
              <a:rPr sz="3000" dirty="0">
                <a:latin typeface="Calibri"/>
                <a:cs typeface="Calibri"/>
              </a:rPr>
              <a:t>r	each	</a:t>
            </a:r>
            <a:r>
              <a:rPr sz="3000" spc="-5" dirty="0">
                <a:latin typeface="Calibri"/>
                <a:cs typeface="Calibri"/>
              </a:rPr>
              <a:t>opportun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ty	</a:t>
            </a:r>
            <a:r>
              <a:rPr sz="3000" spc="5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n	which	an  </a:t>
            </a:r>
            <a:r>
              <a:rPr sz="3000" spc="-20" dirty="0">
                <a:latin typeface="Calibri"/>
                <a:cs typeface="Calibri"/>
              </a:rPr>
              <a:t>investment </a:t>
            </a:r>
            <a:r>
              <a:rPr sz="3000" dirty="0">
                <a:latin typeface="Calibri"/>
                <a:cs typeface="Calibri"/>
              </a:rPr>
              <a:t>will </a:t>
            </a:r>
            <a:r>
              <a:rPr sz="3000" spc="-5" dirty="0">
                <a:latin typeface="Calibri"/>
                <a:cs typeface="Calibri"/>
              </a:rPr>
              <a:t>be </a:t>
            </a:r>
            <a:r>
              <a:rPr sz="3000" dirty="0">
                <a:latin typeface="Calibri"/>
                <a:cs typeface="Calibri"/>
              </a:rPr>
              <a:t>made and </a:t>
            </a:r>
            <a:r>
              <a:rPr sz="3000" spc="-20" dirty="0">
                <a:latin typeface="Calibri"/>
                <a:cs typeface="Calibri"/>
              </a:rPr>
              <a:t>control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20" dirty="0">
                <a:latin typeface="Calibri"/>
                <a:cs typeface="Calibri"/>
              </a:rPr>
              <a:t>evaluate</a:t>
            </a:r>
            <a:r>
              <a:rPr sz="3000" spc="-30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performance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F8D1D83E-D73A-4BA5-809A-A77246726CEC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39111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48310"/>
            <a:ext cx="624268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Stages </a:t>
            </a:r>
            <a:r>
              <a:rPr dirty="0"/>
              <a:t>in </a:t>
            </a:r>
            <a:r>
              <a:rPr spc="-40" dirty="0"/>
              <a:t>Strategic </a:t>
            </a:r>
            <a:r>
              <a:rPr spc="-45" dirty="0"/>
              <a:t>Retail</a:t>
            </a:r>
            <a:r>
              <a:rPr spc="-265" dirty="0"/>
              <a:t> </a:t>
            </a:r>
            <a:r>
              <a:rPr spc="-25" dirty="0"/>
              <a:t>Planning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055" y="563741"/>
            <a:ext cx="9028271" cy="5171929"/>
          </a:xfrm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30"/>
              </a:spcBef>
            </a:pPr>
            <a:r>
              <a:rPr sz="3000" b="1" dirty="0">
                <a:latin typeface="Calibri"/>
                <a:cs typeface="Calibri"/>
              </a:rPr>
              <a:t>7. </a:t>
            </a:r>
            <a:r>
              <a:rPr sz="3000" b="1" spc="-30" dirty="0">
                <a:latin typeface="Calibri"/>
                <a:cs typeface="Calibri"/>
              </a:rPr>
              <a:t>Evaluate </a:t>
            </a:r>
            <a:r>
              <a:rPr sz="3000" b="1" spc="-15" dirty="0">
                <a:latin typeface="Calibri"/>
                <a:cs typeface="Calibri"/>
              </a:rPr>
              <a:t>Performance </a:t>
            </a:r>
            <a:r>
              <a:rPr sz="3000" b="1" spc="-5" dirty="0">
                <a:latin typeface="Calibri"/>
                <a:cs typeface="Calibri"/>
              </a:rPr>
              <a:t>and </a:t>
            </a:r>
            <a:r>
              <a:rPr sz="3000" b="1" spc="-25" dirty="0">
                <a:latin typeface="Calibri"/>
                <a:cs typeface="Calibri"/>
              </a:rPr>
              <a:t>Make</a:t>
            </a:r>
            <a:r>
              <a:rPr sz="3000" b="1" spc="20" dirty="0">
                <a:latin typeface="Calibri"/>
                <a:cs typeface="Calibri"/>
              </a:rPr>
              <a:t> </a:t>
            </a:r>
            <a:r>
              <a:rPr sz="3000" b="1" spc="-10" dirty="0">
                <a:latin typeface="Calibri"/>
                <a:cs typeface="Calibri"/>
              </a:rPr>
              <a:t>Adjustments</a:t>
            </a:r>
            <a:endParaRPr sz="3000">
              <a:latin typeface="Calibri"/>
              <a:cs typeface="Calibri"/>
            </a:endParaRPr>
          </a:p>
          <a:p>
            <a:pPr marL="12700" marR="5080" indent="86360" algn="just">
              <a:lnSpc>
                <a:spcPts val="3240"/>
              </a:lnSpc>
              <a:spcBef>
                <a:spcPts val="1045"/>
              </a:spcBef>
            </a:pPr>
            <a:r>
              <a:rPr sz="3000" spc="-5" dirty="0">
                <a:latin typeface="Calibri"/>
                <a:cs typeface="Calibri"/>
              </a:rPr>
              <a:t>The final </a:t>
            </a:r>
            <a:r>
              <a:rPr sz="3000" spc="-20" dirty="0">
                <a:latin typeface="Calibri"/>
                <a:cs typeface="Calibri"/>
              </a:rPr>
              <a:t>step </a:t>
            </a:r>
            <a:r>
              <a:rPr sz="3000" spc="-5" dirty="0">
                <a:latin typeface="Calibri"/>
                <a:cs typeface="Calibri"/>
              </a:rPr>
              <a:t>in the planning </a:t>
            </a:r>
            <a:r>
              <a:rPr sz="3000" spc="-15" dirty="0">
                <a:latin typeface="Calibri"/>
                <a:cs typeface="Calibri"/>
              </a:rPr>
              <a:t>process </a:t>
            </a:r>
            <a:r>
              <a:rPr sz="3000" spc="-5" dirty="0">
                <a:latin typeface="Calibri"/>
                <a:cs typeface="Calibri"/>
              </a:rPr>
              <a:t>is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20" dirty="0">
                <a:latin typeface="Calibri"/>
                <a:cs typeface="Calibri"/>
              </a:rPr>
              <a:t>evaluate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5" dirty="0">
                <a:latin typeface="Calibri"/>
                <a:cs typeface="Calibri"/>
              </a:rPr>
              <a:t>results </a:t>
            </a:r>
            <a:r>
              <a:rPr sz="3000" dirty="0">
                <a:latin typeface="Calibri"/>
                <a:cs typeface="Calibri"/>
              </a:rPr>
              <a:t>of the </a:t>
            </a:r>
            <a:r>
              <a:rPr sz="3000" spc="-25" dirty="0">
                <a:latin typeface="Calibri"/>
                <a:cs typeface="Calibri"/>
              </a:rPr>
              <a:t>strategy 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0" dirty="0">
                <a:latin typeface="Calibri"/>
                <a:cs typeface="Calibri"/>
              </a:rPr>
              <a:t>implementation</a:t>
            </a:r>
            <a:r>
              <a:rPr sz="3000" spc="-30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program.</a:t>
            </a:r>
            <a:endParaRPr sz="3000">
              <a:latin typeface="Calibri"/>
              <a:cs typeface="Calibri"/>
            </a:endParaRPr>
          </a:p>
          <a:p>
            <a:pPr marL="12700" marR="7620" algn="just">
              <a:lnSpc>
                <a:spcPts val="3240"/>
              </a:lnSpc>
              <a:spcBef>
                <a:spcPts val="1010"/>
              </a:spcBef>
            </a:pPr>
            <a:r>
              <a:rPr sz="3000" dirty="0">
                <a:latin typeface="Calibri"/>
                <a:cs typeface="Calibri"/>
              </a:rPr>
              <a:t>If the </a:t>
            </a:r>
            <a:r>
              <a:rPr sz="3000" spc="-20" dirty="0">
                <a:latin typeface="Calibri"/>
                <a:cs typeface="Calibri"/>
              </a:rPr>
              <a:t>retailer </a:t>
            </a:r>
            <a:r>
              <a:rPr sz="3000" spc="-5" dirty="0">
                <a:latin typeface="Calibri"/>
                <a:cs typeface="Calibri"/>
              </a:rPr>
              <a:t>is meeting </a:t>
            </a:r>
            <a:r>
              <a:rPr sz="3000" dirty="0">
                <a:latin typeface="Calibri"/>
                <a:cs typeface="Calibri"/>
              </a:rPr>
              <a:t>or </a:t>
            </a:r>
            <a:r>
              <a:rPr sz="3000" spc="-20" dirty="0">
                <a:latin typeface="Calibri"/>
                <a:cs typeface="Calibri"/>
              </a:rPr>
              <a:t>exceeding </a:t>
            </a:r>
            <a:r>
              <a:rPr sz="3000" spc="-10" dirty="0">
                <a:latin typeface="Calibri"/>
                <a:cs typeface="Calibri"/>
              </a:rPr>
              <a:t>its objectives, </a:t>
            </a:r>
            <a:r>
              <a:rPr sz="3000" spc="-5" dirty="0">
                <a:latin typeface="Calibri"/>
                <a:cs typeface="Calibri"/>
              </a:rPr>
              <a:t>changes </a:t>
            </a:r>
            <a:r>
              <a:rPr sz="3000" spc="-15" dirty="0">
                <a:latin typeface="Calibri"/>
                <a:cs typeface="Calibri"/>
              </a:rPr>
              <a:t>are </a:t>
            </a:r>
            <a:r>
              <a:rPr sz="3000" spc="-10" dirty="0">
                <a:latin typeface="Calibri"/>
                <a:cs typeface="Calibri"/>
              </a:rPr>
              <a:t>not needed.  </a:t>
            </a:r>
            <a:r>
              <a:rPr sz="3000" dirty="0">
                <a:latin typeface="Calibri"/>
                <a:cs typeface="Calibri"/>
              </a:rPr>
              <a:t>But </a:t>
            </a:r>
            <a:r>
              <a:rPr sz="3000" spc="-5" dirty="0">
                <a:latin typeface="Calibri"/>
                <a:cs typeface="Calibri"/>
              </a:rPr>
              <a:t>if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5" dirty="0">
                <a:latin typeface="Calibri"/>
                <a:cs typeface="Calibri"/>
              </a:rPr>
              <a:t>retailer fails to </a:t>
            </a:r>
            <a:r>
              <a:rPr sz="3000" spc="-10" dirty="0">
                <a:latin typeface="Calibri"/>
                <a:cs typeface="Calibri"/>
              </a:rPr>
              <a:t>meet </a:t>
            </a:r>
            <a:r>
              <a:rPr sz="3000" dirty="0">
                <a:latin typeface="Calibri"/>
                <a:cs typeface="Calibri"/>
              </a:rPr>
              <a:t>its </a:t>
            </a:r>
            <a:r>
              <a:rPr sz="3000" spc="-10" dirty="0">
                <a:latin typeface="Calibri"/>
                <a:cs typeface="Calibri"/>
              </a:rPr>
              <a:t>objectives, reanalysis </a:t>
            </a:r>
            <a:r>
              <a:rPr sz="3000" spc="-5" dirty="0">
                <a:latin typeface="Calibri"/>
                <a:cs typeface="Calibri"/>
              </a:rPr>
              <a:t>is</a:t>
            </a:r>
            <a:r>
              <a:rPr sz="3000" spc="-10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required.</a:t>
            </a:r>
            <a:endParaRPr sz="3000">
              <a:latin typeface="Calibri"/>
              <a:cs typeface="Calibri"/>
            </a:endParaRPr>
          </a:p>
          <a:p>
            <a:pPr marL="12700" marR="5715" algn="just">
              <a:lnSpc>
                <a:spcPts val="3240"/>
              </a:lnSpc>
              <a:spcBef>
                <a:spcPts val="1000"/>
              </a:spcBef>
            </a:pPr>
            <a:r>
              <a:rPr sz="3000" spc="-10" dirty="0">
                <a:latin typeface="Calibri"/>
                <a:cs typeface="Calibri"/>
              </a:rPr>
              <a:t>Reanalysis </a:t>
            </a:r>
            <a:r>
              <a:rPr sz="3000" spc="-15" dirty="0">
                <a:latin typeface="Calibri"/>
                <a:cs typeface="Calibri"/>
              </a:rPr>
              <a:t>starts </a:t>
            </a:r>
            <a:r>
              <a:rPr sz="3000" dirty="0">
                <a:latin typeface="Calibri"/>
                <a:cs typeface="Calibri"/>
              </a:rPr>
              <a:t>with </a:t>
            </a:r>
            <a:r>
              <a:rPr sz="3000" spc="-15" dirty="0">
                <a:latin typeface="Calibri"/>
                <a:cs typeface="Calibri"/>
              </a:rPr>
              <a:t>reviewing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implementation </a:t>
            </a:r>
            <a:r>
              <a:rPr sz="3000" spc="-15" dirty="0">
                <a:latin typeface="Calibri"/>
                <a:cs typeface="Calibri"/>
              </a:rPr>
              <a:t>programs, </a:t>
            </a:r>
            <a:r>
              <a:rPr sz="3000" spc="-5" dirty="0">
                <a:latin typeface="Calibri"/>
                <a:cs typeface="Calibri"/>
              </a:rPr>
              <a:t>but it </a:t>
            </a:r>
            <a:r>
              <a:rPr sz="3000" spc="-25" dirty="0">
                <a:latin typeface="Calibri"/>
                <a:cs typeface="Calibri"/>
              </a:rPr>
              <a:t>may  </a:t>
            </a:r>
            <a:r>
              <a:rPr sz="3000" spc="-15" dirty="0">
                <a:latin typeface="Calibri"/>
                <a:cs typeface="Calibri"/>
              </a:rPr>
              <a:t>indicate that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20" dirty="0">
                <a:latin typeface="Calibri"/>
                <a:cs typeface="Calibri"/>
              </a:rPr>
              <a:t>strategy </a:t>
            </a:r>
            <a:r>
              <a:rPr sz="3000" spc="-5" dirty="0">
                <a:latin typeface="Calibri"/>
                <a:cs typeface="Calibri"/>
              </a:rPr>
              <a:t>(or </a:t>
            </a:r>
            <a:r>
              <a:rPr sz="3000" spc="-15" dirty="0">
                <a:latin typeface="Calibri"/>
                <a:cs typeface="Calibri"/>
              </a:rPr>
              <a:t>even </a:t>
            </a:r>
            <a:r>
              <a:rPr sz="3000" dirty="0">
                <a:latin typeface="Calibri"/>
                <a:cs typeface="Calibri"/>
              </a:rPr>
              <a:t>the mission </a:t>
            </a:r>
            <a:r>
              <a:rPr sz="3000" spc="-20" dirty="0">
                <a:latin typeface="Calibri"/>
                <a:cs typeface="Calibri"/>
              </a:rPr>
              <a:t>statement) </a:t>
            </a:r>
            <a:r>
              <a:rPr sz="3000" spc="-10" dirty="0">
                <a:latin typeface="Calibri"/>
                <a:cs typeface="Calibri"/>
              </a:rPr>
              <a:t>needs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20" dirty="0">
                <a:latin typeface="Calibri"/>
                <a:cs typeface="Calibri"/>
              </a:rPr>
              <a:t>be  </a:t>
            </a:r>
            <a:r>
              <a:rPr sz="3000" spc="-15" dirty="0">
                <a:latin typeface="Calibri"/>
                <a:cs typeface="Calibri"/>
              </a:rPr>
              <a:t>reconsidered.</a:t>
            </a:r>
            <a:endParaRPr sz="3000">
              <a:latin typeface="Calibri"/>
              <a:cs typeface="Calibri"/>
            </a:endParaRPr>
          </a:p>
          <a:p>
            <a:pPr marL="12700" marR="8255" algn="just">
              <a:lnSpc>
                <a:spcPts val="3240"/>
              </a:lnSpc>
              <a:spcBef>
                <a:spcPts val="1000"/>
              </a:spcBef>
            </a:pPr>
            <a:r>
              <a:rPr sz="3000" spc="-5" dirty="0">
                <a:latin typeface="Calibri"/>
                <a:cs typeface="Calibri"/>
              </a:rPr>
              <a:t>This </a:t>
            </a:r>
            <a:r>
              <a:rPr sz="3000" spc="-10" dirty="0">
                <a:latin typeface="Calibri"/>
                <a:cs typeface="Calibri"/>
              </a:rPr>
              <a:t>conclusion would result </a:t>
            </a:r>
            <a:r>
              <a:rPr sz="3000" spc="-5" dirty="0">
                <a:latin typeface="Calibri"/>
                <a:cs typeface="Calibri"/>
              </a:rPr>
              <a:t>in </a:t>
            </a:r>
            <a:r>
              <a:rPr sz="3000" spc="-15" dirty="0">
                <a:latin typeface="Calibri"/>
                <a:cs typeface="Calibri"/>
              </a:rPr>
              <a:t>starting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10" dirty="0">
                <a:latin typeface="Calibri"/>
                <a:cs typeface="Calibri"/>
              </a:rPr>
              <a:t>new </a:t>
            </a:r>
            <a:r>
              <a:rPr sz="3000" spc="-5" dirty="0">
                <a:latin typeface="Calibri"/>
                <a:cs typeface="Calibri"/>
              </a:rPr>
              <a:t>planning </a:t>
            </a:r>
            <a:r>
              <a:rPr sz="3000" spc="-15" dirty="0">
                <a:latin typeface="Calibri"/>
                <a:cs typeface="Calibri"/>
              </a:rPr>
              <a:t>process, </a:t>
            </a:r>
            <a:r>
              <a:rPr sz="3000" spc="-5" dirty="0">
                <a:latin typeface="Calibri"/>
                <a:cs typeface="Calibri"/>
              </a:rPr>
              <a:t>including </a:t>
            </a:r>
            <a:r>
              <a:rPr sz="3000" dirty="0">
                <a:latin typeface="Calibri"/>
                <a:cs typeface="Calibri"/>
              </a:rPr>
              <a:t>a  </a:t>
            </a:r>
            <a:r>
              <a:rPr sz="3000" spc="-10" dirty="0">
                <a:latin typeface="Calibri"/>
                <a:cs typeface="Calibri"/>
              </a:rPr>
              <a:t>new </a:t>
            </a:r>
            <a:r>
              <a:rPr sz="3000" spc="-5" dirty="0">
                <a:latin typeface="Calibri"/>
                <a:cs typeface="Calibri"/>
              </a:rPr>
              <a:t>situation</a:t>
            </a:r>
            <a:r>
              <a:rPr sz="3000" spc="-10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audit.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90D8595F-EE5E-41FC-BBC0-EAE5B58473DA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88087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33400"/>
            <a:ext cx="6477000" cy="579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C5CC8EAD-5FB5-45C5-9A5A-DED741A9AAE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182540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91E5E848-3FE9-42E4-A408-AD33A7B1626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68</a:t>
            </a:fld>
            <a:endParaRPr lang="en-I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4" y="1981200"/>
            <a:ext cx="8871444" cy="360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88279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91E5E848-3FE9-42E4-A408-AD33A7B1626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69</a:t>
            </a:fld>
            <a:endParaRPr lang="en-I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186" y="838200"/>
            <a:ext cx="909654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179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Retail Location </a:t>
            </a:r>
            <a:r>
              <a:rPr sz="3200" dirty="0"/>
              <a:t>Strategies &amp;  </a:t>
            </a:r>
            <a:r>
              <a:rPr sz="3200" spc="-5" dirty="0"/>
              <a:t>Decisions</a:t>
            </a:r>
            <a:endParaRPr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5D7995BC-45A9-4230-AE88-AA3D1A55308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463392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91E5E848-3FE9-42E4-A408-AD33A7B1626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70</a:t>
            </a:fld>
            <a:endParaRPr lang="en-I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3" y="1447800"/>
            <a:ext cx="8500341" cy="467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68098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91E5E848-3FE9-42E4-A408-AD33A7B16264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71</a:t>
            </a:fld>
            <a:endParaRPr lang="en-I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128713"/>
            <a:ext cx="7124700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07936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78728" y="2516504"/>
            <a:ext cx="5146071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latin typeface="Arial"/>
                <a:cs typeface="Arial"/>
              </a:rPr>
              <a:t>HRM in</a:t>
            </a:r>
            <a:r>
              <a:rPr sz="6000" spc="-50" dirty="0">
                <a:latin typeface="Arial"/>
                <a:cs typeface="Arial"/>
              </a:rPr>
              <a:t> </a:t>
            </a:r>
            <a:r>
              <a:rPr sz="6000" spc="-5" dirty="0">
                <a:latin typeface="Arial"/>
                <a:cs typeface="Arial"/>
              </a:rPr>
              <a:t>Retail</a:t>
            </a:r>
            <a:endParaRPr sz="6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368004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" y="40970"/>
            <a:ext cx="7648004" cy="10586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1" spc="-5" dirty="0">
                <a:latin typeface="Arial"/>
                <a:cs typeface="Arial"/>
              </a:rPr>
              <a:t>Sustainable Competitive Advantage –</a:t>
            </a:r>
            <a:r>
              <a:rPr sz="3400" b="1" spc="-60" dirty="0">
                <a:latin typeface="Arial"/>
                <a:cs typeface="Arial"/>
              </a:rPr>
              <a:t> </a:t>
            </a:r>
            <a:r>
              <a:rPr sz="3400" b="1" spc="-15" dirty="0">
                <a:latin typeface="Arial"/>
                <a:cs typeface="Arial"/>
              </a:rPr>
              <a:t>HRM</a:t>
            </a:r>
            <a:endParaRPr sz="3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6681" y="1371600"/>
            <a:ext cx="9027319" cy="4529573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labor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intensive</a:t>
            </a:r>
            <a:r>
              <a:rPr sz="24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industry.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8890" indent="-228600">
              <a:lnSpc>
                <a:spcPts val="346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  <a:tab pos="1457325" algn="l"/>
                <a:tab pos="2569845" algn="l"/>
                <a:tab pos="4163060" algn="l"/>
                <a:tab pos="4914265" algn="l"/>
                <a:tab pos="6875780" algn="l"/>
                <a:tab pos="9008110" algn="l"/>
                <a:tab pos="9627235" algn="l"/>
                <a:tab pos="1125347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Labo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	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ts	ac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ou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	</a:t>
            </a:r>
            <a:r>
              <a:rPr sz="2400" spc="-8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nifi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pe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	of	</a:t>
            </a:r>
            <a:r>
              <a:rPr sz="2400" spc="-5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aile</a:t>
            </a:r>
            <a:r>
              <a:rPr sz="2400" spc="-6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	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al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expenses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56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35" dirty="0">
                <a:latin typeface="Times New Roman" pitchFamily="18" charset="0"/>
                <a:cs typeface="Times New Roman" pitchFamily="18" charset="0"/>
              </a:rPr>
              <a:t>Effective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management 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sz="2400" spc="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advantage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ct val="9000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Most customer experience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determined by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activities 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employees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display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merchandise,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provide information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assistance,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stock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display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1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shelves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6350" indent="-228600" algn="just">
              <a:lnSpc>
                <a:spcPts val="346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Thus employees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play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major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role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differentiating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offering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the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customers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 algn="just">
              <a:lnSpc>
                <a:spcPct val="100000"/>
              </a:lnSpc>
              <a:spcBef>
                <a:spcPts val="56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These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advantages are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difficult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replicate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07654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66730" y="40970"/>
            <a:ext cx="6609874" cy="10586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1" spc="-5" dirty="0">
                <a:latin typeface="Arial"/>
                <a:cs typeface="Arial"/>
              </a:rPr>
              <a:t>Sustainable Competitive Advantage –</a:t>
            </a:r>
            <a:r>
              <a:rPr sz="3400" b="1" spc="-60" dirty="0">
                <a:latin typeface="Arial"/>
                <a:cs typeface="Arial"/>
              </a:rPr>
              <a:t> </a:t>
            </a:r>
            <a:r>
              <a:rPr sz="3400" b="1" spc="-15" dirty="0">
                <a:latin typeface="Arial"/>
                <a:cs typeface="Arial"/>
              </a:rPr>
              <a:t>HRM</a:t>
            </a:r>
            <a:endParaRPr sz="3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481" y="1752600"/>
            <a:ext cx="9028748" cy="4060727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332105" algn="l"/>
                <a:tab pos="332740" algn="l"/>
              </a:tabLst>
            </a:pPr>
            <a:r>
              <a:rPr sz="3200" spc="-5" dirty="0">
                <a:latin typeface="Carlito"/>
                <a:cs typeface="Carlito"/>
              </a:rPr>
              <a:t>One </a:t>
            </a:r>
            <a:r>
              <a:rPr sz="3200" dirty="0">
                <a:latin typeface="Carlito"/>
                <a:cs typeface="Carlito"/>
              </a:rPr>
              <a:t>of the </a:t>
            </a:r>
            <a:r>
              <a:rPr sz="3200" spc="-10" dirty="0">
                <a:latin typeface="Carlito"/>
                <a:cs typeface="Carlito"/>
              </a:rPr>
              <a:t>employee performance measure </a:t>
            </a:r>
            <a:r>
              <a:rPr sz="3200" spc="-5" dirty="0">
                <a:latin typeface="Carlito"/>
                <a:cs typeface="Carlito"/>
              </a:rPr>
              <a:t>is employee</a:t>
            </a:r>
            <a:r>
              <a:rPr sz="3200" spc="-15" dirty="0">
                <a:latin typeface="Carlito"/>
                <a:cs typeface="Carlito"/>
              </a:rPr>
              <a:t> </a:t>
            </a:r>
            <a:r>
              <a:rPr sz="3200" spc="-10" dirty="0">
                <a:latin typeface="Carlito"/>
                <a:cs typeface="Carlito"/>
              </a:rPr>
              <a:t>engagement.</a:t>
            </a:r>
            <a:endParaRPr sz="3200" dirty="0">
              <a:latin typeface="Carlito"/>
              <a:cs typeface="Carlito"/>
            </a:endParaRPr>
          </a:p>
          <a:p>
            <a:pPr marL="241300" marR="5080" indent="-228600">
              <a:lnSpc>
                <a:spcPts val="346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  <a:tab pos="2014855" algn="l"/>
                <a:tab pos="4217670" algn="l"/>
                <a:tab pos="4617085" algn="l"/>
                <a:tab pos="5171440" algn="l"/>
                <a:tab pos="7006590" algn="l"/>
                <a:tab pos="9291955" algn="l"/>
                <a:tab pos="9834245" algn="l"/>
                <a:tab pos="10391775" algn="l"/>
              </a:tabLst>
            </a:pPr>
            <a:r>
              <a:rPr sz="3200" spc="-5" dirty="0">
                <a:latin typeface="Carlito"/>
                <a:cs typeface="Carlito"/>
              </a:rPr>
              <a:t>E</a:t>
            </a:r>
            <a:r>
              <a:rPr sz="3200" spc="-10" dirty="0">
                <a:latin typeface="Carlito"/>
                <a:cs typeface="Carlito"/>
              </a:rPr>
              <a:t>m</a:t>
            </a:r>
            <a:r>
              <a:rPr sz="3200" spc="-5" dirty="0">
                <a:latin typeface="Carlito"/>
                <a:cs typeface="Carlito"/>
              </a:rPr>
              <a:t>plo</a:t>
            </a:r>
            <a:r>
              <a:rPr sz="3200" spc="-45" dirty="0">
                <a:latin typeface="Carlito"/>
                <a:cs typeface="Carlito"/>
              </a:rPr>
              <a:t>y</a:t>
            </a:r>
            <a:r>
              <a:rPr sz="3200" spc="-15" dirty="0">
                <a:latin typeface="Carlito"/>
                <a:cs typeface="Carlito"/>
              </a:rPr>
              <a:t>e</a:t>
            </a:r>
            <a:r>
              <a:rPr sz="3200" dirty="0">
                <a:latin typeface="Carlito"/>
                <a:cs typeface="Carlito"/>
              </a:rPr>
              <a:t>e	</a:t>
            </a:r>
            <a:r>
              <a:rPr sz="3200" spc="-5" dirty="0">
                <a:latin typeface="Carlito"/>
                <a:cs typeface="Carlito"/>
              </a:rPr>
              <a:t>En</a:t>
            </a:r>
            <a:r>
              <a:rPr sz="3200" spc="-70" dirty="0">
                <a:latin typeface="Carlito"/>
                <a:cs typeface="Carlito"/>
              </a:rPr>
              <a:t>g</a:t>
            </a:r>
            <a:r>
              <a:rPr sz="3200" dirty="0">
                <a:latin typeface="Carlito"/>
                <a:cs typeface="Carlito"/>
              </a:rPr>
              <a:t>a</a:t>
            </a:r>
            <a:r>
              <a:rPr sz="3200" spc="-25" dirty="0">
                <a:latin typeface="Carlito"/>
                <a:cs typeface="Carlito"/>
              </a:rPr>
              <a:t>g</a:t>
            </a:r>
            <a:r>
              <a:rPr sz="3200" dirty="0">
                <a:latin typeface="Carlito"/>
                <a:cs typeface="Carlito"/>
              </a:rPr>
              <a:t>eme</a:t>
            </a:r>
            <a:r>
              <a:rPr sz="3200" spc="-35" dirty="0">
                <a:latin typeface="Carlito"/>
                <a:cs typeface="Carlito"/>
              </a:rPr>
              <a:t>n</a:t>
            </a:r>
            <a:r>
              <a:rPr sz="3200" dirty="0">
                <a:latin typeface="Carlito"/>
                <a:cs typeface="Carlito"/>
              </a:rPr>
              <a:t>t	</a:t>
            </a:r>
            <a:r>
              <a:rPr sz="3200" spc="-5" dirty="0">
                <a:latin typeface="Carlito"/>
                <a:cs typeface="Carlito"/>
              </a:rPr>
              <a:t>i</a:t>
            </a:r>
            <a:r>
              <a:rPr sz="3200" dirty="0">
                <a:latin typeface="Carlito"/>
                <a:cs typeface="Carlito"/>
              </a:rPr>
              <a:t>s	an	emo</a:t>
            </a:r>
            <a:r>
              <a:rPr sz="3200" spc="-10" dirty="0">
                <a:latin typeface="Carlito"/>
                <a:cs typeface="Carlito"/>
              </a:rPr>
              <a:t>t</a:t>
            </a:r>
            <a:r>
              <a:rPr sz="3200" dirty="0">
                <a:latin typeface="Carlito"/>
                <a:cs typeface="Carlito"/>
              </a:rPr>
              <a:t>ional	</a:t>
            </a:r>
            <a:r>
              <a:rPr sz="3200" spc="-30" dirty="0">
                <a:latin typeface="Carlito"/>
                <a:cs typeface="Carlito"/>
              </a:rPr>
              <a:t>c</a:t>
            </a:r>
            <a:r>
              <a:rPr sz="3200" spc="-5" dirty="0">
                <a:latin typeface="Carlito"/>
                <a:cs typeface="Carlito"/>
              </a:rPr>
              <a:t>ommitme</a:t>
            </a:r>
            <a:r>
              <a:rPr sz="3200" spc="-35" dirty="0">
                <a:latin typeface="Carlito"/>
                <a:cs typeface="Carlito"/>
              </a:rPr>
              <a:t>n</a:t>
            </a:r>
            <a:r>
              <a:rPr sz="3200" dirty="0">
                <a:latin typeface="Carlito"/>
                <a:cs typeface="Carlito"/>
              </a:rPr>
              <a:t>t	</a:t>
            </a:r>
            <a:r>
              <a:rPr sz="3200" spc="-20" dirty="0">
                <a:latin typeface="Carlito"/>
                <a:cs typeface="Carlito"/>
              </a:rPr>
              <a:t>b</a:t>
            </a:r>
            <a:r>
              <a:rPr sz="3200" dirty="0">
                <a:latin typeface="Carlito"/>
                <a:cs typeface="Carlito"/>
              </a:rPr>
              <a:t>y	</a:t>
            </a:r>
            <a:r>
              <a:rPr sz="3200" spc="10" dirty="0">
                <a:latin typeface="Carlito"/>
                <a:cs typeface="Carlito"/>
              </a:rPr>
              <a:t>a</a:t>
            </a:r>
            <a:r>
              <a:rPr sz="3200" dirty="0">
                <a:latin typeface="Carlito"/>
                <a:cs typeface="Carlito"/>
              </a:rPr>
              <a:t>n	empl</a:t>
            </a:r>
            <a:r>
              <a:rPr sz="3200" spc="-15" dirty="0">
                <a:latin typeface="Carlito"/>
                <a:cs typeface="Carlito"/>
              </a:rPr>
              <a:t>o</a:t>
            </a:r>
            <a:r>
              <a:rPr sz="3200" spc="-35" dirty="0">
                <a:latin typeface="Carlito"/>
                <a:cs typeface="Carlito"/>
              </a:rPr>
              <a:t>y</a:t>
            </a:r>
            <a:r>
              <a:rPr sz="3200" spc="-10" dirty="0">
                <a:latin typeface="Carlito"/>
                <a:cs typeface="Carlito"/>
              </a:rPr>
              <a:t>e</a:t>
            </a:r>
            <a:r>
              <a:rPr sz="3200" dirty="0">
                <a:latin typeface="Carlito"/>
                <a:cs typeface="Carlito"/>
              </a:rPr>
              <a:t>e  </a:t>
            </a:r>
            <a:r>
              <a:rPr sz="3200" spc="-25" dirty="0">
                <a:latin typeface="Carlito"/>
                <a:cs typeface="Carlito"/>
              </a:rPr>
              <a:t>to </a:t>
            </a:r>
            <a:r>
              <a:rPr sz="3200" dirty="0">
                <a:latin typeface="Carlito"/>
                <a:cs typeface="Carlito"/>
              </a:rPr>
              <a:t>the </a:t>
            </a:r>
            <a:r>
              <a:rPr sz="3200" spc="-20" dirty="0">
                <a:latin typeface="Carlito"/>
                <a:cs typeface="Carlito"/>
              </a:rPr>
              <a:t>organization </a:t>
            </a:r>
            <a:r>
              <a:rPr sz="3200" dirty="0">
                <a:latin typeface="Carlito"/>
                <a:cs typeface="Carlito"/>
              </a:rPr>
              <a:t>and </a:t>
            </a:r>
            <a:r>
              <a:rPr sz="3200" spc="-5" dirty="0">
                <a:latin typeface="Carlito"/>
                <a:cs typeface="Carlito"/>
              </a:rPr>
              <a:t>its</a:t>
            </a:r>
            <a:r>
              <a:rPr sz="3200" spc="95" dirty="0">
                <a:latin typeface="Carlito"/>
                <a:cs typeface="Carlito"/>
              </a:rPr>
              <a:t> </a:t>
            </a:r>
            <a:r>
              <a:rPr sz="3200" spc="-10" dirty="0">
                <a:latin typeface="Carlito"/>
                <a:cs typeface="Carlito"/>
              </a:rPr>
              <a:t>goals.</a:t>
            </a:r>
            <a:endParaRPr sz="3200" dirty="0">
              <a:latin typeface="Carlito"/>
              <a:cs typeface="Carlito"/>
            </a:endParaRPr>
          </a:p>
          <a:p>
            <a:pPr marL="241300" indent="-228600">
              <a:lnSpc>
                <a:spcPct val="100000"/>
              </a:lnSpc>
              <a:spcBef>
                <a:spcPts val="560"/>
              </a:spcBef>
              <a:buFont typeface="Arial"/>
              <a:buChar char="•"/>
              <a:tabLst>
                <a:tab pos="241300" algn="l"/>
              </a:tabLst>
            </a:pPr>
            <a:r>
              <a:rPr sz="3200" spc="-15" dirty="0">
                <a:latin typeface="Carlito"/>
                <a:cs typeface="Carlito"/>
              </a:rPr>
              <a:t>Engaged </a:t>
            </a:r>
            <a:r>
              <a:rPr sz="3200" spc="-10" dirty="0">
                <a:latin typeface="Carlito"/>
                <a:cs typeface="Carlito"/>
              </a:rPr>
              <a:t>employees </a:t>
            </a:r>
            <a:r>
              <a:rPr sz="3200" spc="-15" dirty="0">
                <a:latin typeface="Carlito"/>
                <a:cs typeface="Carlito"/>
              </a:rPr>
              <a:t>care </a:t>
            </a:r>
            <a:r>
              <a:rPr sz="3200" dirty="0">
                <a:latin typeface="Carlito"/>
                <a:cs typeface="Carlito"/>
              </a:rPr>
              <a:t>about </a:t>
            </a:r>
            <a:r>
              <a:rPr sz="3200" spc="-5" dirty="0">
                <a:latin typeface="Carlito"/>
                <a:cs typeface="Carlito"/>
              </a:rPr>
              <a:t>their </a:t>
            </a:r>
            <a:r>
              <a:rPr sz="3200" spc="-10" dirty="0">
                <a:latin typeface="Carlito"/>
                <a:cs typeface="Carlito"/>
              </a:rPr>
              <a:t>work </a:t>
            </a:r>
            <a:r>
              <a:rPr sz="3200" dirty="0">
                <a:latin typeface="Carlito"/>
                <a:cs typeface="Carlito"/>
              </a:rPr>
              <a:t>and </a:t>
            </a:r>
            <a:r>
              <a:rPr sz="3200" spc="-5" dirty="0">
                <a:latin typeface="Carlito"/>
                <a:cs typeface="Carlito"/>
              </a:rPr>
              <a:t>their</a:t>
            </a:r>
            <a:r>
              <a:rPr sz="3200" spc="55" dirty="0">
                <a:latin typeface="Carlito"/>
                <a:cs typeface="Carlito"/>
              </a:rPr>
              <a:t> </a:t>
            </a:r>
            <a:r>
              <a:rPr sz="3200" spc="-15" dirty="0">
                <a:latin typeface="Carlito"/>
                <a:cs typeface="Carlito"/>
              </a:rPr>
              <a:t>company</a:t>
            </a:r>
            <a:endParaRPr sz="3200" dirty="0"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176567518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42218" y="5919"/>
            <a:ext cx="5659755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90" dirty="0"/>
              <a:t>Developing Talent: </a:t>
            </a:r>
            <a:r>
              <a:rPr spc="-180" dirty="0"/>
              <a:t>Selection </a:t>
            </a:r>
            <a:r>
              <a:rPr spc="-190" dirty="0"/>
              <a:t>and</a:t>
            </a:r>
            <a:r>
              <a:rPr spc="-185" dirty="0"/>
              <a:t> </a:t>
            </a:r>
            <a:r>
              <a:rPr spc="-204" dirty="0"/>
              <a:t>Training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055" y="1447800"/>
            <a:ext cx="9027319" cy="4145366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241300" algn="l"/>
              </a:tabLst>
            </a:pPr>
            <a:r>
              <a:rPr sz="3200" spc="-10" dirty="0">
                <a:latin typeface="Carlito"/>
                <a:cs typeface="Carlito"/>
              </a:rPr>
              <a:t>Selective </a:t>
            </a:r>
            <a:r>
              <a:rPr sz="3200" spc="-5" dirty="0">
                <a:latin typeface="Carlito"/>
                <a:cs typeface="Carlito"/>
              </a:rPr>
              <a:t>Hiring: </a:t>
            </a:r>
            <a:r>
              <a:rPr sz="3200" spc="-10" dirty="0">
                <a:latin typeface="Carlito"/>
                <a:cs typeface="Carlito"/>
              </a:rPr>
              <a:t>Recruit </a:t>
            </a:r>
            <a:r>
              <a:rPr sz="3200" spc="-5" dirty="0">
                <a:latin typeface="Carlito"/>
                <a:cs typeface="Carlito"/>
              </a:rPr>
              <a:t>“the right</a:t>
            </a:r>
            <a:r>
              <a:rPr sz="3200" spc="50" dirty="0">
                <a:latin typeface="Carlito"/>
                <a:cs typeface="Carlito"/>
              </a:rPr>
              <a:t> </a:t>
            </a:r>
            <a:r>
              <a:rPr sz="3200" spc="-5" dirty="0">
                <a:latin typeface="Carlito"/>
                <a:cs typeface="Carlito"/>
              </a:rPr>
              <a:t>people”</a:t>
            </a:r>
            <a:endParaRPr sz="3200" dirty="0">
              <a:latin typeface="Carlito"/>
              <a:cs typeface="Carlito"/>
            </a:endParaRPr>
          </a:p>
          <a:p>
            <a:pPr marL="12700" marR="5080">
              <a:lnSpc>
                <a:spcPts val="3460"/>
              </a:lnSpc>
              <a:spcBef>
                <a:spcPts val="1045"/>
              </a:spcBef>
            </a:pPr>
            <a:r>
              <a:rPr sz="3200" spc="-20" dirty="0">
                <a:latin typeface="Carlito"/>
                <a:cs typeface="Carlito"/>
              </a:rPr>
              <a:t>Retailers </a:t>
            </a:r>
            <a:r>
              <a:rPr sz="3200" dirty="0">
                <a:latin typeface="Carlito"/>
                <a:cs typeface="Carlito"/>
              </a:rPr>
              <a:t>aim </a:t>
            </a:r>
            <a:r>
              <a:rPr sz="3200" spc="-20" dirty="0">
                <a:latin typeface="Carlito"/>
                <a:cs typeface="Carlito"/>
              </a:rPr>
              <a:t>to </a:t>
            </a:r>
            <a:r>
              <a:rPr sz="3200" spc="-5" dirty="0">
                <a:latin typeface="Carlito"/>
                <a:cs typeface="Carlito"/>
              </a:rPr>
              <a:t>seek </a:t>
            </a:r>
            <a:r>
              <a:rPr sz="3200" dirty="0">
                <a:latin typeface="Carlito"/>
                <a:cs typeface="Carlito"/>
              </a:rPr>
              <a:t>the </a:t>
            </a:r>
            <a:r>
              <a:rPr sz="3200" spc="-15" dirty="0">
                <a:latin typeface="Carlito"/>
                <a:cs typeface="Carlito"/>
              </a:rPr>
              <a:t>best </a:t>
            </a:r>
            <a:r>
              <a:rPr sz="3200" dirty="0">
                <a:latin typeface="Carlito"/>
                <a:cs typeface="Carlito"/>
              </a:rPr>
              <a:t>and the </a:t>
            </a:r>
            <a:r>
              <a:rPr sz="3200" spc="-15" dirty="0">
                <a:latin typeface="Carlito"/>
                <a:cs typeface="Carlito"/>
              </a:rPr>
              <a:t>brightest </a:t>
            </a:r>
            <a:r>
              <a:rPr sz="3200" spc="-10" dirty="0">
                <a:latin typeface="Carlito"/>
                <a:cs typeface="Carlito"/>
              </a:rPr>
              <a:t>employees. </a:t>
            </a:r>
            <a:r>
              <a:rPr sz="3200" spc="-15" dirty="0">
                <a:latin typeface="Carlito"/>
                <a:cs typeface="Carlito"/>
              </a:rPr>
              <a:t>However </a:t>
            </a:r>
            <a:r>
              <a:rPr sz="3200" spc="5" dirty="0">
                <a:latin typeface="Carlito"/>
                <a:cs typeface="Carlito"/>
              </a:rPr>
              <a:t>it  </a:t>
            </a:r>
            <a:r>
              <a:rPr sz="3200" spc="-20" dirty="0">
                <a:latin typeface="Carlito"/>
                <a:cs typeface="Carlito"/>
              </a:rPr>
              <a:t>may </a:t>
            </a:r>
            <a:r>
              <a:rPr sz="3200" spc="-5" dirty="0">
                <a:latin typeface="Carlito"/>
                <a:cs typeface="Carlito"/>
              </a:rPr>
              <a:t>not </a:t>
            </a:r>
            <a:r>
              <a:rPr sz="3200" spc="-20" dirty="0">
                <a:latin typeface="Carlito"/>
                <a:cs typeface="Carlito"/>
              </a:rPr>
              <a:t>always </a:t>
            </a:r>
            <a:r>
              <a:rPr sz="3200" spc="-5" dirty="0">
                <a:latin typeface="Carlito"/>
                <a:cs typeface="Carlito"/>
              </a:rPr>
              <a:t>be </a:t>
            </a:r>
            <a:r>
              <a:rPr sz="3200" dirty="0">
                <a:latin typeface="Carlito"/>
                <a:cs typeface="Carlito"/>
              </a:rPr>
              <a:t>the </a:t>
            </a:r>
            <a:r>
              <a:rPr sz="3200" spc="-10" dirty="0">
                <a:latin typeface="Carlito"/>
                <a:cs typeface="Carlito"/>
              </a:rPr>
              <a:t>most </a:t>
            </a:r>
            <a:r>
              <a:rPr sz="3200" spc="-25" dirty="0">
                <a:latin typeface="Carlito"/>
                <a:cs typeface="Carlito"/>
              </a:rPr>
              <a:t>effective</a:t>
            </a:r>
            <a:r>
              <a:rPr sz="3200" spc="60" dirty="0">
                <a:latin typeface="Carlito"/>
                <a:cs typeface="Carlito"/>
              </a:rPr>
              <a:t> </a:t>
            </a:r>
            <a:r>
              <a:rPr sz="3200" spc="-10" dirty="0">
                <a:latin typeface="Carlito"/>
                <a:cs typeface="Carlito"/>
              </a:rPr>
              <a:t>approach</a:t>
            </a:r>
            <a:endParaRPr sz="3200" dirty="0">
              <a:latin typeface="Carlito"/>
              <a:cs typeface="Carlito"/>
            </a:endParaRPr>
          </a:p>
          <a:p>
            <a:pPr marL="241300" marR="6350" indent="-228600">
              <a:lnSpc>
                <a:spcPts val="3460"/>
              </a:lnSpc>
              <a:spcBef>
                <a:spcPts val="990"/>
              </a:spcBef>
              <a:buFont typeface="Arial"/>
              <a:buChar char="•"/>
              <a:tabLst>
                <a:tab pos="241300" algn="l"/>
              </a:tabLst>
            </a:pPr>
            <a:r>
              <a:rPr sz="3200" spc="-30" dirty="0">
                <a:latin typeface="Carlito"/>
                <a:cs typeface="Carlito"/>
              </a:rPr>
              <a:t>Training: </a:t>
            </a:r>
            <a:r>
              <a:rPr sz="3200" spc="-5" dirty="0">
                <a:latin typeface="Carlito"/>
                <a:cs typeface="Carlito"/>
              </a:rPr>
              <a:t>Increasing </a:t>
            </a:r>
            <a:r>
              <a:rPr sz="3200" spc="-15" dirty="0">
                <a:latin typeface="Carlito"/>
                <a:cs typeface="Carlito"/>
              </a:rPr>
              <a:t>investments </a:t>
            </a:r>
            <a:r>
              <a:rPr sz="3200" dirty="0">
                <a:latin typeface="Carlito"/>
                <a:cs typeface="Carlito"/>
              </a:rPr>
              <a:t>in </a:t>
            </a:r>
            <a:r>
              <a:rPr sz="3200" spc="-5" dirty="0">
                <a:latin typeface="Carlito"/>
                <a:cs typeface="Carlito"/>
              </a:rPr>
              <a:t>management </a:t>
            </a:r>
            <a:r>
              <a:rPr sz="3200" spc="-10" dirty="0">
                <a:latin typeface="Carlito"/>
                <a:cs typeface="Carlito"/>
              </a:rPr>
              <a:t>training </a:t>
            </a:r>
            <a:r>
              <a:rPr sz="3200" spc="-15" dirty="0">
                <a:latin typeface="Carlito"/>
                <a:cs typeface="Carlito"/>
              </a:rPr>
              <a:t>programs </a:t>
            </a:r>
            <a:r>
              <a:rPr sz="3200" dirty="0">
                <a:latin typeface="Carlito"/>
                <a:cs typeface="Carlito"/>
              </a:rPr>
              <a:t>and  </a:t>
            </a:r>
            <a:r>
              <a:rPr sz="3200" spc="-10" dirty="0">
                <a:latin typeface="Carlito"/>
                <a:cs typeface="Carlito"/>
              </a:rPr>
              <a:t>developing</a:t>
            </a:r>
            <a:r>
              <a:rPr sz="3200" dirty="0">
                <a:latin typeface="Carlito"/>
                <a:cs typeface="Carlito"/>
              </a:rPr>
              <a:t> </a:t>
            </a:r>
            <a:r>
              <a:rPr sz="3200" spc="-10" dirty="0">
                <a:latin typeface="Carlito"/>
                <a:cs typeface="Carlito"/>
              </a:rPr>
              <a:t>leaders</a:t>
            </a:r>
            <a:endParaRPr sz="3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3200" spc="-25" dirty="0">
                <a:latin typeface="Carlito"/>
                <a:cs typeface="Carlito"/>
              </a:rPr>
              <a:t>Retailers </a:t>
            </a:r>
            <a:r>
              <a:rPr sz="3200" dirty="0">
                <a:latin typeface="Carlito"/>
                <a:cs typeface="Carlito"/>
              </a:rPr>
              <a:t>also </a:t>
            </a:r>
            <a:r>
              <a:rPr sz="3200" spc="-15" dirty="0">
                <a:latin typeface="Carlito"/>
                <a:cs typeface="Carlito"/>
              </a:rPr>
              <a:t>hire </a:t>
            </a:r>
            <a:r>
              <a:rPr sz="3200" spc="-10" dirty="0">
                <a:latin typeface="Carlito"/>
                <a:cs typeface="Carlito"/>
              </a:rPr>
              <a:t>college </a:t>
            </a:r>
            <a:r>
              <a:rPr sz="3200" spc="-15" dirty="0">
                <a:latin typeface="Carlito"/>
                <a:cs typeface="Carlito"/>
              </a:rPr>
              <a:t>graduates </a:t>
            </a:r>
            <a:r>
              <a:rPr sz="3200" dirty="0">
                <a:latin typeface="Carlito"/>
                <a:cs typeface="Carlito"/>
              </a:rPr>
              <a:t>and </a:t>
            </a:r>
            <a:r>
              <a:rPr sz="3200" spc="-10" dirty="0">
                <a:latin typeface="Carlito"/>
                <a:cs typeface="Carlito"/>
              </a:rPr>
              <a:t>Generation </a:t>
            </a:r>
            <a:r>
              <a:rPr sz="3200" dirty="0">
                <a:latin typeface="Carlito"/>
                <a:cs typeface="Carlito"/>
              </a:rPr>
              <a:t>Y</a:t>
            </a:r>
            <a:r>
              <a:rPr sz="3200" spc="105" dirty="0">
                <a:latin typeface="Carlito"/>
                <a:cs typeface="Carlito"/>
              </a:rPr>
              <a:t> </a:t>
            </a:r>
            <a:r>
              <a:rPr sz="3200" spc="-10" dirty="0">
                <a:latin typeface="Carlito"/>
                <a:cs typeface="Carlito"/>
              </a:rPr>
              <a:t>employees</a:t>
            </a:r>
            <a:endParaRPr sz="3200" dirty="0"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265556197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800" y="0"/>
            <a:ext cx="5594509" cy="10586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1" spc="-10" dirty="0">
                <a:latin typeface="Arial"/>
                <a:cs typeface="Arial"/>
              </a:rPr>
              <a:t>HRM </a:t>
            </a:r>
            <a:r>
              <a:rPr sz="3400" b="1" spc="-5" dirty="0">
                <a:latin typeface="Arial"/>
                <a:cs typeface="Arial"/>
              </a:rPr>
              <a:t>Issues/ Challenges in</a:t>
            </a:r>
            <a:r>
              <a:rPr sz="3400" b="1" spc="35" dirty="0">
                <a:latin typeface="Arial"/>
                <a:cs typeface="Arial"/>
              </a:rPr>
              <a:t> </a:t>
            </a:r>
            <a:r>
              <a:rPr sz="3400" b="1" spc="-5" dirty="0">
                <a:latin typeface="Arial"/>
                <a:cs typeface="Arial"/>
              </a:rPr>
              <a:t>Retailing</a:t>
            </a:r>
            <a:endParaRPr sz="3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711" y="1295400"/>
            <a:ext cx="8551546" cy="4698017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2400" spc="-35" dirty="0">
                <a:latin typeface="Times New Roman" pitchFamily="18" charset="0"/>
                <a:cs typeface="Times New Roman" pitchFamily="18" charset="0"/>
              </a:rPr>
              <a:t>Work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Environment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Related: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Open Long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Hours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Peak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Sales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Periods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2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Emphasis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Cost</a:t>
            </a:r>
            <a:r>
              <a:rPr sz="2400" spc="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Control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Related: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2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Unskilled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Part-Time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Diverse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Backgrounds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ct val="115999"/>
              </a:lnSpc>
              <a:spcBef>
                <a:spcPts val="1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Changing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demographics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work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force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Such issues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lead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</a:t>
            </a:r>
            <a:r>
              <a:rPr sz="2400" spc="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turnover.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3514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054" y="1"/>
            <a:ext cx="7309485" cy="1222129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2299335">
              <a:lnSpc>
                <a:spcPct val="100000"/>
              </a:lnSpc>
              <a:spcBef>
                <a:spcPts val="770"/>
              </a:spcBef>
            </a:pPr>
            <a:r>
              <a:rPr sz="2400" b="1" spc="-10" dirty="0">
                <a:latin typeface="Arial"/>
                <a:cs typeface="Arial"/>
              </a:rPr>
              <a:t>HRM </a:t>
            </a:r>
            <a:r>
              <a:rPr sz="2400" b="1" spc="-5" dirty="0">
                <a:latin typeface="Arial"/>
                <a:cs typeface="Arial"/>
              </a:rPr>
              <a:t>Issues/ Challenges in</a:t>
            </a:r>
            <a:r>
              <a:rPr sz="2400" b="1" spc="3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Retailing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2000" spc="-5" dirty="0">
                <a:latin typeface="Carlito"/>
                <a:cs typeface="Carlito"/>
              </a:rPr>
              <a:t>Special HR Conditions </a:t>
            </a:r>
            <a:r>
              <a:rPr sz="2000" spc="-15" dirty="0">
                <a:latin typeface="Carlito"/>
                <a:cs typeface="Carlito"/>
              </a:rPr>
              <a:t>Facing</a:t>
            </a:r>
            <a:r>
              <a:rPr sz="2000" spc="70" dirty="0">
                <a:latin typeface="Carlito"/>
                <a:cs typeface="Carlito"/>
              </a:rPr>
              <a:t> </a:t>
            </a:r>
            <a:r>
              <a:rPr sz="2000" spc="-20" dirty="0">
                <a:latin typeface="Carlito"/>
                <a:cs typeface="Carlito"/>
              </a:rPr>
              <a:t>Retailers: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054" y="1691996"/>
            <a:ext cx="8703945" cy="1723549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414655" indent="-402590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415290" algn="l"/>
              </a:tabLst>
            </a:pPr>
            <a:r>
              <a:rPr sz="3200" spc="-10" dirty="0">
                <a:latin typeface="Carlito"/>
                <a:cs typeface="Carlito"/>
              </a:rPr>
              <a:t>Part-Time</a:t>
            </a:r>
            <a:r>
              <a:rPr sz="3200" spc="-15" dirty="0">
                <a:latin typeface="Carlito"/>
                <a:cs typeface="Carlito"/>
              </a:rPr>
              <a:t> </a:t>
            </a:r>
            <a:r>
              <a:rPr sz="3200" spc="-45" dirty="0">
                <a:latin typeface="Carlito"/>
                <a:cs typeface="Carlito"/>
              </a:rPr>
              <a:t>Workers</a:t>
            </a:r>
            <a:endParaRPr sz="3200" dirty="0">
              <a:latin typeface="Carlito"/>
              <a:cs typeface="Carlito"/>
            </a:endParaRPr>
          </a:p>
          <a:p>
            <a:pPr marL="414655" indent="-40259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415290" algn="l"/>
              </a:tabLst>
            </a:pPr>
            <a:r>
              <a:rPr sz="3200" spc="-5" dirty="0">
                <a:latin typeface="Carlito"/>
                <a:cs typeface="Carlito"/>
              </a:rPr>
              <a:t>Emphasis </a:t>
            </a:r>
            <a:r>
              <a:rPr sz="3200" dirty="0">
                <a:latin typeface="Carlito"/>
                <a:cs typeface="Carlito"/>
              </a:rPr>
              <a:t>on </a:t>
            </a:r>
            <a:r>
              <a:rPr sz="3200" spc="-5" dirty="0">
                <a:latin typeface="Carlito"/>
                <a:cs typeface="Carlito"/>
              </a:rPr>
              <a:t>Expense</a:t>
            </a:r>
            <a:r>
              <a:rPr sz="3200" spc="25" dirty="0">
                <a:latin typeface="Carlito"/>
                <a:cs typeface="Carlito"/>
              </a:rPr>
              <a:t> </a:t>
            </a:r>
            <a:r>
              <a:rPr sz="3200" spc="-15" dirty="0">
                <a:latin typeface="Carlito"/>
                <a:cs typeface="Carlito"/>
              </a:rPr>
              <a:t>Control</a:t>
            </a:r>
            <a:endParaRPr sz="3200" dirty="0">
              <a:latin typeface="Carlito"/>
              <a:cs typeface="Carlito"/>
            </a:endParaRPr>
          </a:p>
          <a:p>
            <a:pPr marL="414655" indent="-402590">
              <a:lnSpc>
                <a:spcPct val="100000"/>
              </a:lnSpc>
              <a:spcBef>
                <a:spcPts val="615"/>
              </a:spcBef>
              <a:buAutoNum type="arabicPeriod"/>
              <a:tabLst>
                <a:tab pos="415290" algn="l"/>
              </a:tabLst>
            </a:pPr>
            <a:r>
              <a:rPr sz="3200" spc="-5" dirty="0">
                <a:latin typeface="Carlito"/>
                <a:cs typeface="Carlito"/>
              </a:rPr>
              <a:t>Changing </a:t>
            </a:r>
            <a:r>
              <a:rPr sz="3200" spc="-10" dirty="0">
                <a:latin typeface="Carlito"/>
                <a:cs typeface="Carlito"/>
              </a:rPr>
              <a:t>Demographics </a:t>
            </a:r>
            <a:r>
              <a:rPr sz="3200" dirty="0">
                <a:latin typeface="Carlito"/>
                <a:cs typeface="Carlito"/>
              </a:rPr>
              <a:t>of the </a:t>
            </a:r>
            <a:r>
              <a:rPr sz="3200" spc="-35" dirty="0">
                <a:latin typeface="Carlito"/>
                <a:cs typeface="Carlito"/>
              </a:rPr>
              <a:t>Work</a:t>
            </a:r>
            <a:r>
              <a:rPr sz="3200" spc="40" dirty="0">
                <a:latin typeface="Carlito"/>
                <a:cs typeface="Carlito"/>
              </a:rPr>
              <a:t> </a:t>
            </a:r>
            <a:r>
              <a:rPr sz="3200" spc="-30" dirty="0">
                <a:latin typeface="Carlito"/>
                <a:cs typeface="Carlito"/>
              </a:rPr>
              <a:t>force</a:t>
            </a:r>
            <a:endParaRPr sz="3200" dirty="0"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43892565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8990" y="8967"/>
            <a:ext cx="7327106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20" dirty="0"/>
              <a:t>Designing </a:t>
            </a:r>
            <a:r>
              <a:rPr spc="-60" dirty="0"/>
              <a:t>the </a:t>
            </a:r>
            <a:r>
              <a:rPr spc="-185" dirty="0"/>
              <a:t>Organization </a:t>
            </a:r>
            <a:r>
              <a:rPr spc="-125" dirty="0"/>
              <a:t>Structure </a:t>
            </a:r>
            <a:r>
              <a:rPr spc="-35" dirty="0"/>
              <a:t>for </a:t>
            </a:r>
            <a:r>
              <a:rPr spc="-310" dirty="0"/>
              <a:t>a </a:t>
            </a:r>
            <a:r>
              <a:rPr spc="-200" dirty="0"/>
              <a:t>Retail</a:t>
            </a:r>
            <a:r>
              <a:rPr spc="-380" dirty="0"/>
              <a:t> </a:t>
            </a:r>
            <a:r>
              <a:rPr spc="-165" dirty="0"/>
              <a:t>Firm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055" y="1295400"/>
            <a:ext cx="9027319" cy="4543359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241300" marR="6985" indent="-228600" algn="just">
              <a:lnSpc>
                <a:spcPct val="90000"/>
              </a:lnSpc>
              <a:spcBef>
                <a:spcPts val="484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organization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structure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identifies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activities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performed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by  specific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determines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line of authority and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responsibility 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firm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8255" indent="-228600" algn="just">
              <a:lnSpc>
                <a:spcPts val="346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Organization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structure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should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match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with 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strategy,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mission  and vision of the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firm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715" indent="-228600" algn="just">
              <a:lnSpc>
                <a:spcPts val="3460"/>
              </a:lnSpc>
              <a:spcBef>
                <a:spcPts val="99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need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 have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clear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understanding</a:t>
            </a:r>
            <a:r>
              <a:rPr sz="2400" spc="6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responsibility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authority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lie within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structure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 algn="just">
              <a:lnSpc>
                <a:spcPct val="100000"/>
              </a:lnSpc>
              <a:spcBef>
                <a:spcPts val="57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needs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be an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appropriate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sz="24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structure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ts val="346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should be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classified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type 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work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performed</a:t>
            </a:r>
            <a:r>
              <a:rPr sz="2400" spc="6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into   generalists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specialists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11162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6964" y="8967"/>
            <a:ext cx="8651081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25" dirty="0"/>
              <a:t>Tasks </a:t>
            </a:r>
            <a:r>
              <a:rPr spc="-70" dirty="0"/>
              <a:t>in </a:t>
            </a:r>
            <a:r>
              <a:rPr spc="-190" dirty="0"/>
              <a:t>Developing </a:t>
            </a:r>
            <a:r>
              <a:rPr spc="-55" dirty="0"/>
              <a:t>the </a:t>
            </a:r>
            <a:r>
              <a:rPr spc="-185" dirty="0"/>
              <a:t>Organization </a:t>
            </a:r>
            <a:r>
              <a:rPr spc="-125" dirty="0"/>
              <a:t>Structure </a:t>
            </a:r>
            <a:r>
              <a:rPr spc="-35" dirty="0"/>
              <a:t>for </a:t>
            </a:r>
            <a:r>
              <a:rPr spc="-310" dirty="0"/>
              <a:t>a </a:t>
            </a:r>
            <a:r>
              <a:rPr spc="-200" dirty="0"/>
              <a:t>Retail</a:t>
            </a:r>
            <a:r>
              <a:rPr spc="-285" dirty="0"/>
              <a:t> </a:t>
            </a:r>
            <a:r>
              <a:rPr spc="-165" dirty="0"/>
              <a:t>Firm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053" y="1295400"/>
            <a:ext cx="9026843" cy="4977837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241300" marR="5715" indent="-228600" algn="just">
              <a:lnSpc>
                <a:spcPct val="90000"/>
              </a:lnSpc>
              <a:spcBef>
                <a:spcPts val="484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Strategic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Management: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Developing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strategy, 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market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identification, Determine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format,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organization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structure, Location</a:t>
            </a:r>
            <a:r>
              <a:rPr sz="24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selection.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 algn="just">
              <a:lnSpc>
                <a:spcPts val="3460"/>
              </a:lnSpc>
              <a:spcBef>
                <a:spcPts val="1045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Merchandise Management: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Buy merchandise,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merchandise 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inventory,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Price</a:t>
            </a:r>
            <a:r>
              <a:rPr sz="24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merchandise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715" indent="-228600" algn="just">
              <a:lnSpc>
                <a:spcPct val="90000"/>
              </a:lnSpc>
              <a:spcBef>
                <a:spcPts val="944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Store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Management: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Recruit, hire, train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store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personnel,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Plan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work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schedules,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Maintain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store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facilities,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Locate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display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merchandise,  Sell merchandise,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Repairs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alteration,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Customer complaints,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Physical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inventory</a:t>
            </a:r>
            <a:r>
              <a:rPr sz="24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taking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7620" indent="-228600" algn="just">
              <a:lnSpc>
                <a:spcPts val="3460"/>
              </a:lnSpc>
              <a:spcBef>
                <a:spcPts val="1055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Administrative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Management: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Promote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firm, merchandise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services,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Manage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Resource,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Distribute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merchandise,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Establish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financial</a:t>
            </a:r>
            <a:r>
              <a:rPr sz="24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control.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762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1388" y="1281023"/>
            <a:ext cx="142646" cy="142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84098" y="1158062"/>
            <a:ext cx="8190865" cy="38373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There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are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three most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important aspects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in </a:t>
            </a:r>
            <a:r>
              <a:rPr sz="2000" spc="-15" dirty="0">
                <a:solidFill>
                  <a:srgbClr val="002868"/>
                </a:solidFill>
                <a:latin typeface="Trebuchet MS"/>
                <a:cs typeface="Trebuchet MS"/>
              </a:rPr>
              <a:t>Retailing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– location,</a:t>
            </a:r>
            <a:r>
              <a:rPr sz="2000" spc="-155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location</a:t>
            </a: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&amp;</a:t>
            </a:r>
            <a:r>
              <a:rPr sz="2000" spc="-20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location.</a:t>
            </a:r>
            <a:endParaRPr sz="2000">
              <a:latin typeface="Trebuchet MS"/>
              <a:cs typeface="Trebuchet MS"/>
            </a:endParaRPr>
          </a:p>
          <a:p>
            <a:pPr marL="12700" marR="890905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Locating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the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retail store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in the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right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place was considered to</a:t>
            </a:r>
            <a:r>
              <a:rPr sz="2000" spc="-220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be  adequate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for</a:t>
            </a:r>
            <a:r>
              <a:rPr sz="2000" spc="-65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success.</a:t>
            </a:r>
            <a:endParaRPr sz="2000">
              <a:latin typeface="Trebuchet MS"/>
              <a:cs typeface="Trebuchet MS"/>
            </a:endParaRPr>
          </a:p>
          <a:p>
            <a:pPr marL="12700" marR="179705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It is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a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important part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of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the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retail strategy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as it conveys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a fair</a:t>
            </a:r>
            <a:r>
              <a:rPr sz="2000" spc="-195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amount  of</a:t>
            </a:r>
            <a:r>
              <a:rPr sz="2000" spc="-30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image.</a:t>
            </a:r>
            <a:endParaRPr sz="2000">
              <a:latin typeface="Trebuchet MS"/>
              <a:cs typeface="Trebuchet MS"/>
            </a:endParaRPr>
          </a:p>
          <a:p>
            <a:pPr marL="12700" marR="833119">
              <a:lnSpc>
                <a:spcPct val="150000"/>
              </a:lnSpc>
            </a:pP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It influences the merchandise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mix &amp;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interior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layout of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the</a:t>
            </a:r>
            <a:r>
              <a:rPr sz="2000" spc="-175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store. 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It is difficult to change the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location once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the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store comes</a:t>
            </a:r>
            <a:r>
              <a:rPr sz="2000" spc="-225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into</a:t>
            </a: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existence.</a:t>
            </a: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Change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of location may result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in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loss of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customer </a:t>
            </a:r>
            <a:r>
              <a:rPr sz="2000" dirty="0">
                <a:solidFill>
                  <a:srgbClr val="002868"/>
                </a:solidFill>
                <a:latin typeface="Trebuchet MS"/>
                <a:cs typeface="Trebuchet MS"/>
              </a:rPr>
              <a:t>&amp;</a:t>
            </a:r>
            <a:r>
              <a:rPr sz="2000" spc="-204" dirty="0">
                <a:solidFill>
                  <a:srgbClr val="002868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002868"/>
                </a:solidFill>
                <a:latin typeface="Trebuchet MS"/>
                <a:cs typeface="Trebuchet MS"/>
              </a:rPr>
              <a:t>employees.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1388" y="2043023"/>
            <a:ext cx="142646" cy="142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1388" y="2805023"/>
            <a:ext cx="142646" cy="142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1388" y="3567023"/>
            <a:ext cx="142646" cy="142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1388" y="4024223"/>
            <a:ext cx="142646" cy="142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1388" y="4786223"/>
            <a:ext cx="142646" cy="142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8739" y="195833"/>
            <a:ext cx="49568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Why Location is</a:t>
            </a:r>
            <a:r>
              <a:rPr sz="3200" spc="-70" dirty="0"/>
              <a:t> </a:t>
            </a:r>
            <a:r>
              <a:rPr sz="3200" spc="-5" dirty="0"/>
              <a:t>Important?</a:t>
            </a:r>
            <a:endParaRPr sz="3200"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spc="-5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7D7FB9EC-B5CA-474D-AC8A-EF5AA7925051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8</a:t>
            </a:fld>
            <a:endParaRPr lang="en-IN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9" y="-48310"/>
            <a:ext cx="6242685" cy="861774"/>
          </a:xfrm>
        </p:spPr>
        <p:txBody>
          <a:bodyPr/>
          <a:lstStyle/>
          <a:p>
            <a:r>
              <a:rPr lang="en-IN" dirty="0"/>
              <a:t>Factors influencing Designing Organisational Structure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2249" y="1292860"/>
            <a:ext cx="8306434" cy="3820726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sz="2400" dirty="0"/>
              <a:t>Work Specialisation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sz="2400" dirty="0"/>
              <a:t>Departmentalization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sz="2400" dirty="0"/>
              <a:t>Chain of Command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sz="2400" dirty="0"/>
              <a:t>Unity of Command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sz="2400" dirty="0"/>
              <a:t>Span of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sz="2400" dirty="0"/>
              <a:t>Centralisation / Decentralisation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sz="2400" dirty="0" err="1"/>
              <a:t>Fomalization</a:t>
            </a:r>
            <a:r>
              <a:rPr lang="en-IN" sz="2400" dirty="0"/>
              <a:t>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D957791A-1E3E-4D5D-BA4B-D9A1A29779A2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80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991114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81105" y="5919"/>
            <a:ext cx="5182076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85" dirty="0"/>
              <a:t>Organization </a:t>
            </a:r>
            <a:r>
              <a:rPr spc="-30" dirty="0"/>
              <a:t>of </a:t>
            </a:r>
            <a:r>
              <a:rPr spc="-310" dirty="0"/>
              <a:t>a </a:t>
            </a:r>
            <a:r>
              <a:rPr spc="-245" dirty="0"/>
              <a:t>Single </a:t>
            </a:r>
            <a:r>
              <a:rPr spc="-200" dirty="0"/>
              <a:t>Store</a:t>
            </a:r>
            <a:r>
              <a:rPr spc="-170" dirty="0"/>
              <a:t> </a:t>
            </a:r>
            <a:r>
              <a:rPr spc="-175" dirty="0"/>
              <a:t>Retailer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0767" y="1676400"/>
            <a:ext cx="9025890" cy="3729867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single owner/ manager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entire</a:t>
            </a:r>
            <a:r>
              <a:rPr sz="24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store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retail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business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grows, owners hire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employees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better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coordination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small</a:t>
            </a:r>
            <a:r>
              <a:rPr sz="2400" spc="1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store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2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limited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limited</a:t>
            </a:r>
            <a:r>
              <a:rPr sz="2400" spc="10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specialization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employee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expected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wide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range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activities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As sales increase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more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specialization.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>
              <a:lnSpc>
                <a:spcPts val="3460"/>
              </a:lnSpc>
              <a:spcBef>
                <a:spcPts val="1055"/>
              </a:spcBef>
              <a:buFont typeface="Arial"/>
              <a:buChar char="•"/>
              <a:tabLst>
                <a:tab pos="241300" algn="l"/>
                <a:tab pos="2530475" algn="l"/>
                <a:tab pos="3637279" algn="l"/>
                <a:tab pos="4864100" algn="l"/>
                <a:tab pos="4892675" algn="l"/>
                <a:tab pos="5976620" algn="l"/>
                <a:tab pos="7240270" algn="l"/>
                <a:tab pos="8630285" algn="l"/>
                <a:tab pos="9511030" algn="l"/>
                <a:tab pos="11405870" algn="l"/>
              </a:tabLst>
            </a:pPr>
            <a:r>
              <a:rPr sz="2400" spc="-21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6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aditionally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ail	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5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amily	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wned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ma</a:t>
            </a:r>
            <a:r>
              <a:rPr sz="2400" spc="1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25" dirty="0" err="1">
                <a:latin typeface="Times New Roman" pitchFamily="18" charset="0"/>
                <a:cs typeface="Times New Roman" pitchFamily="18" charset="0"/>
              </a:rPr>
              <a:t>g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5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.</a:t>
            </a:r>
            <a:r>
              <a:rPr sz="2400" spc="5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5" dirty="0" err="1">
                <a:latin typeface="Times New Roman" pitchFamily="18" charset="0"/>
                <a:cs typeface="Times New Roman" pitchFamily="18" charset="0"/>
              </a:rPr>
              <a:t>he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 positions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designed</a:t>
            </a:r>
            <a:r>
              <a:rPr sz="24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to	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accommodate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family</a:t>
            </a:r>
            <a:r>
              <a:rPr sz="24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members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7729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1019" y="5919"/>
            <a:ext cx="6543675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85" dirty="0"/>
              <a:t>Organization </a:t>
            </a:r>
            <a:r>
              <a:rPr spc="-125" dirty="0"/>
              <a:t>Structure </a:t>
            </a:r>
            <a:r>
              <a:rPr spc="-30" dirty="0"/>
              <a:t>of </a:t>
            </a:r>
            <a:r>
              <a:rPr spc="-310" dirty="0"/>
              <a:t>a </a:t>
            </a:r>
            <a:r>
              <a:rPr spc="-245" dirty="0"/>
              <a:t>Single </a:t>
            </a:r>
            <a:r>
              <a:rPr spc="-200" dirty="0"/>
              <a:t>Store</a:t>
            </a:r>
            <a:r>
              <a:rPr spc="-260" dirty="0"/>
              <a:t> </a:t>
            </a:r>
            <a:r>
              <a:rPr spc="-175" dirty="0"/>
              <a:t>Retailer</a:t>
            </a:r>
          </a:p>
        </p:txBody>
      </p:sp>
      <p:sp>
        <p:nvSpPr>
          <p:cNvPr id="3" name="object 3"/>
          <p:cNvSpPr/>
          <p:nvPr/>
        </p:nvSpPr>
        <p:spPr>
          <a:xfrm>
            <a:off x="533781" y="885441"/>
            <a:ext cx="8011287" cy="59725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929046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43385" y="5919"/>
            <a:ext cx="5255419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85" dirty="0"/>
              <a:t>Organization </a:t>
            </a:r>
            <a:r>
              <a:rPr spc="-30" dirty="0"/>
              <a:t>of </a:t>
            </a:r>
            <a:r>
              <a:rPr spc="-310" dirty="0"/>
              <a:t>a </a:t>
            </a:r>
            <a:r>
              <a:rPr spc="-135" dirty="0"/>
              <a:t>National </a:t>
            </a:r>
            <a:r>
              <a:rPr spc="-254" dirty="0"/>
              <a:t>Chain</a:t>
            </a:r>
            <a:r>
              <a:rPr spc="-235" dirty="0"/>
              <a:t> </a:t>
            </a:r>
            <a:r>
              <a:rPr spc="-200" dirty="0"/>
              <a:t>Store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8928" y="1143000"/>
            <a:ext cx="9026843" cy="4685257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241300" marR="10160" indent="-228600">
              <a:lnSpc>
                <a:spcPts val="3460"/>
              </a:lnSpc>
              <a:spcBef>
                <a:spcPts val="535"/>
              </a:spcBef>
              <a:buFont typeface="Arial"/>
              <a:buChar char="•"/>
              <a:tabLst>
                <a:tab pos="241300" algn="l"/>
                <a:tab pos="1809114" algn="l"/>
                <a:tab pos="2912745" algn="l"/>
                <a:tab pos="4112260" algn="l"/>
                <a:tab pos="4812030" algn="l"/>
                <a:tab pos="5859145" algn="l"/>
                <a:tab pos="7415530" algn="l"/>
                <a:tab pos="8938260" algn="l"/>
                <a:tab pos="10720070" algn="l"/>
                <a:tab pos="1167384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ona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Cha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n	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	mo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ompl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x	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be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ause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mana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	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to 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supervise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units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geographically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distant to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one</a:t>
            </a:r>
            <a:r>
              <a:rPr sz="2000" spc="1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another</a:t>
            </a:r>
          </a:p>
          <a:p>
            <a:pPr marL="241300" marR="6985" indent="-228600">
              <a:lnSpc>
                <a:spcPts val="3460"/>
              </a:lnSpc>
              <a:spcBef>
                <a:spcPts val="990"/>
              </a:spcBef>
              <a:buFont typeface="Arial"/>
              <a:buChar char="•"/>
              <a:tabLst>
                <a:tab pos="241300" algn="l"/>
                <a:tab pos="2639695" algn="l"/>
                <a:tab pos="4449445" algn="l"/>
                <a:tab pos="5319395" algn="l"/>
                <a:tab pos="5969000" algn="l"/>
                <a:tab pos="6686550" algn="l"/>
                <a:tab pos="8204834" algn="l"/>
                <a:tab pos="9646920" algn="l"/>
                <a:tab pos="10501630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ani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tructu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ha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divi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ed	among	the	</a:t>
            </a:r>
            <a:r>
              <a:rPr sz="2000" spc="-8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oll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ng  functions: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32740" indent="-320675">
              <a:lnSpc>
                <a:spcPct val="100000"/>
              </a:lnSpc>
              <a:spcBef>
                <a:spcPts val="555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000" spc="-15" dirty="0">
                <a:latin typeface="Times New Roman" pitchFamily="18" charset="0"/>
                <a:cs typeface="Times New Roman" pitchFamily="18" charset="0"/>
              </a:rPr>
              <a:t>Control: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Accounting, credit,</a:t>
            </a:r>
            <a:r>
              <a:rPr sz="20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control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32740" indent="-320675">
              <a:lnSpc>
                <a:spcPct val="100000"/>
              </a:lnSpc>
              <a:spcBef>
                <a:spcPts val="630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Publicity: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Advertisement,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sales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promotions,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PR</a:t>
            </a:r>
            <a:r>
              <a:rPr sz="2000" spc="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etc.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6350" indent="-228600">
              <a:lnSpc>
                <a:spcPts val="3460"/>
              </a:lnSpc>
              <a:spcBef>
                <a:spcPts val="1040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Operations: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Actual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store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operations 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customer relations,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receiving  goods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etc.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32740" indent="-320675">
              <a:lnSpc>
                <a:spcPct val="100000"/>
              </a:lnSpc>
              <a:spcBef>
                <a:spcPts val="560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Merchandising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32740" indent="-320675">
              <a:lnSpc>
                <a:spcPct val="100000"/>
              </a:lnSpc>
              <a:spcBef>
                <a:spcPts val="625"/>
              </a:spcBef>
              <a:buSzPct val="96875"/>
              <a:buFont typeface="Wingdings"/>
              <a:buChar char=""/>
              <a:tabLst>
                <a:tab pos="333375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SCM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HRM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Logistics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241300" marR="5080" indent="-228600">
              <a:lnSpc>
                <a:spcPts val="3460"/>
              </a:lnSpc>
              <a:spcBef>
                <a:spcPts val="1045"/>
              </a:spcBef>
              <a:buSzPct val="96875"/>
              <a:buFont typeface="Wingdings"/>
              <a:buChar char=""/>
              <a:tabLst>
                <a:tab pos="333375" algn="l"/>
                <a:tab pos="2014855" algn="l"/>
                <a:tab pos="3232785" algn="l"/>
                <a:tab pos="4027170" algn="l"/>
                <a:tab pos="5674360" algn="l"/>
                <a:tab pos="7561580" algn="l"/>
                <a:tab pos="8382000" algn="l"/>
                <a:tab pos="10899775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Di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000" spc="-95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	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es	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us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	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di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000" spc="-95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	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tr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ctu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es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3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g.	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Depa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al	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functional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organization</a:t>
            </a:r>
            <a:r>
              <a:rPr sz="200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structure.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57528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05181" y="18285"/>
            <a:ext cx="8610219" cy="68397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7147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66620" y="5080000"/>
            <a:ext cx="435609" cy="295910"/>
          </a:xfrm>
          <a:custGeom>
            <a:avLst/>
            <a:gdLst/>
            <a:ahLst/>
            <a:cxnLst/>
            <a:rect l="l" t="t" r="r" b="b"/>
            <a:pathLst>
              <a:path w="435610" h="295910">
                <a:moveTo>
                  <a:pt x="58419" y="0"/>
                </a:moveTo>
                <a:lnTo>
                  <a:pt x="0" y="38100"/>
                </a:lnTo>
                <a:lnTo>
                  <a:pt x="144780" y="102869"/>
                </a:lnTo>
                <a:lnTo>
                  <a:pt x="252730" y="166369"/>
                </a:lnTo>
                <a:lnTo>
                  <a:pt x="332740" y="229869"/>
                </a:lnTo>
                <a:lnTo>
                  <a:pt x="384810" y="295909"/>
                </a:lnTo>
                <a:lnTo>
                  <a:pt x="435610" y="289559"/>
                </a:lnTo>
                <a:lnTo>
                  <a:pt x="414019" y="252730"/>
                </a:lnTo>
                <a:lnTo>
                  <a:pt x="388619" y="220980"/>
                </a:lnTo>
                <a:lnTo>
                  <a:pt x="363219" y="187959"/>
                </a:lnTo>
                <a:lnTo>
                  <a:pt x="331469" y="158750"/>
                </a:lnTo>
                <a:lnTo>
                  <a:pt x="275590" y="116839"/>
                </a:lnTo>
                <a:lnTo>
                  <a:pt x="207010" y="74930"/>
                </a:lnTo>
                <a:lnTo>
                  <a:pt x="134619" y="35560"/>
                </a:lnTo>
                <a:lnTo>
                  <a:pt x="58419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86989" y="5520690"/>
            <a:ext cx="58419" cy="196850"/>
          </a:xfrm>
          <a:custGeom>
            <a:avLst/>
            <a:gdLst/>
            <a:ahLst/>
            <a:cxnLst/>
            <a:rect l="l" t="t" r="r" b="b"/>
            <a:pathLst>
              <a:path w="58419" h="196850">
                <a:moveTo>
                  <a:pt x="58420" y="0"/>
                </a:moveTo>
                <a:lnTo>
                  <a:pt x="10160" y="7620"/>
                </a:lnTo>
                <a:lnTo>
                  <a:pt x="12700" y="35560"/>
                </a:lnTo>
                <a:lnTo>
                  <a:pt x="10160" y="66040"/>
                </a:lnTo>
                <a:lnTo>
                  <a:pt x="8890" y="91440"/>
                </a:lnTo>
                <a:lnTo>
                  <a:pt x="6350" y="114300"/>
                </a:lnTo>
                <a:lnTo>
                  <a:pt x="1270" y="139700"/>
                </a:lnTo>
                <a:lnTo>
                  <a:pt x="1270" y="160020"/>
                </a:lnTo>
                <a:lnTo>
                  <a:pt x="0" y="180340"/>
                </a:lnTo>
                <a:lnTo>
                  <a:pt x="1270" y="196850"/>
                </a:lnTo>
                <a:lnTo>
                  <a:pt x="17780" y="171450"/>
                </a:lnTo>
                <a:lnTo>
                  <a:pt x="29210" y="143510"/>
                </a:lnTo>
                <a:lnTo>
                  <a:pt x="39370" y="120650"/>
                </a:lnTo>
                <a:lnTo>
                  <a:pt x="46990" y="97790"/>
                </a:lnTo>
                <a:lnTo>
                  <a:pt x="54610" y="73660"/>
                </a:lnTo>
                <a:lnTo>
                  <a:pt x="55880" y="48260"/>
                </a:lnTo>
                <a:lnTo>
                  <a:pt x="55880" y="25400"/>
                </a:lnTo>
                <a:lnTo>
                  <a:pt x="58420" y="0"/>
                </a:lnTo>
                <a:close/>
              </a:path>
            </a:pathLst>
          </a:custGeom>
          <a:solidFill>
            <a:srgbClr val="EAF6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9650" y="6172200"/>
            <a:ext cx="233679" cy="238760"/>
          </a:xfrm>
          <a:custGeom>
            <a:avLst/>
            <a:gdLst/>
            <a:ahLst/>
            <a:cxnLst/>
            <a:rect l="l" t="t" r="r" b="b"/>
            <a:pathLst>
              <a:path w="233680" h="238760">
                <a:moveTo>
                  <a:pt x="0" y="0"/>
                </a:moveTo>
                <a:lnTo>
                  <a:pt x="140969" y="238759"/>
                </a:lnTo>
                <a:lnTo>
                  <a:pt x="233680" y="12445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4869" y="6430009"/>
            <a:ext cx="137160" cy="351790"/>
          </a:xfrm>
          <a:custGeom>
            <a:avLst/>
            <a:gdLst/>
            <a:ahLst/>
            <a:cxnLst/>
            <a:rect l="l" t="t" r="r" b="b"/>
            <a:pathLst>
              <a:path w="137159" h="351790">
                <a:moveTo>
                  <a:pt x="0" y="0"/>
                </a:moveTo>
                <a:lnTo>
                  <a:pt x="21590" y="351789"/>
                </a:lnTo>
                <a:lnTo>
                  <a:pt x="137160" y="326389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4980" y="6303009"/>
            <a:ext cx="167640" cy="346710"/>
          </a:xfrm>
          <a:custGeom>
            <a:avLst/>
            <a:gdLst/>
            <a:ahLst/>
            <a:cxnLst/>
            <a:rect l="l" t="t" r="r" b="b"/>
            <a:pathLst>
              <a:path w="167640" h="346709">
                <a:moveTo>
                  <a:pt x="167640" y="0"/>
                </a:moveTo>
                <a:lnTo>
                  <a:pt x="0" y="287019"/>
                </a:lnTo>
                <a:lnTo>
                  <a:pt x="96520" y="346709"/>
                </a:lnTo>
                <a:lnTo>
                  <a:pt x="16764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2319" y="1811020"/>
            <a:ext cx="303530" cy="179070"/>
          </a:xfrm>
          <a:custGeom>
            <a:avLst/>
            <a:gdLst/>
            <a:ahLst/>
            <a:cxnLst/>
            <a:rect l="l" t="t" r="r" b="b"/>
            <a:pathLst>
              <a:path w="303530" h="179069">
                <a:moveTo>
                  <a:pt x="0" y="0"/>
                </a:moveTo>
                <a:lnTo>
                  <a:pt x="248920" y="179069"/>
                </a:lnTo>
                <a:lnTo>
                  <a:pt x="303530" y="3175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7709" y="2117089"/>
            <a:ext cx="279400" cy="337820"/>
          </a:xfrm>
          <a:custGeom>
            <a:avLst/>
            <a:gdLst/>
            <a:ahLst/>
            <a:cxnLst/>
            <a:rect l="l" t="t" r="r" b="b"/>
            <a:pathLst>
              <a:path w="279400" h="337819">
                <a:moveTo>
                  <a:pt x="0" y="0"/>
                </a:moveTo>
                <a:lnTo>
                  <a:pt x="163830" y="337820"/>
                </a:lnTo>
                <a:lnTo>
                  <a:pt x="279400" y="267970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5600" y="2080260"/>
            <a:ext cx="129539" cy="365760"/>
          </a:xfrm>
          <a:custGeom>
            <a:avLst/>
            <a:gdLst/>
            <a:ahLst/>
            <a:cxnLst/>
            <a:rect l="l" t="t" r="r" b="b"/>
            <a:pathLst>
              <a:path w="129540" h="365760">
                <a:moveTo>
                  <a:pt x="68579" y="0"/>
                </a:moveTo>
                <a:lnTo>
                  <a:pt x="0" y="345439"/>
                </a:lnTo>
                <a:lnTo>
                  <a:pt x="129540" y="365760"/>
                </a:lnTo>
                <a:lnTo>
                  <a:pt x="6857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92860" y="0"/>
            <a:ext cx="173990" cy="218440"/>
          </a:xfrm>
          <a:custGeom>
            <a:avLst/>
            <a:gdLst/>
            <a:ahLst/>
            <a:cxnLst/>
            <a:rect l="l" t="t" r="r" b="b"/>
            <a:pathLst>
              <a:path w="173990" h="218440">
                <a:moveTo>
                  <a:pt x="57150" y="0"/>
                </a:moveTo>
                <a:lnTo>
                  <a:pt x="0" y="218440"/>
                </a:lnTo>
                <a:lnTo>
                  <a:pt x="173990" y="52070"/>
                </a:lnTo>
                <a:lnTo>
                  <a:pt x="57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43050" y="102870"/>
            <a:ext cx="297180" cy="182880"/>
          </a:xfrm>
          <a:custGeom>
            <a:avLst/>
            <a:gdLst/>
            <a:ahLst/>
            <a:cxnLst/>
            <a:rect l="l" t="t" r="r" b="b"/>
            <a:pathLst>
              <a:path w="297180" h="182879">
                <a:moveTo>
                  <a:pt x="250189" y="0"/>
                </a:moveTo>
                <a:lnTo>
                  <a:pt x="0" y="182879"/>
                </a:lnTo>
                <a:lnTo>
                  <a:pt x="297180" y="91439"/>
                </a:lnTo>
                <a:lnTo>
                  <a:pt x="250189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83360" y="488950"/>
            <a:ext cx="311150" cy="92710"/>
          </a:xfrm>
          <a:custGeom>
            <a:avLst/>
            <a:gdLst/>
            <a:ahLst/>
            <a:cxnLst/>
            <a:rect l="l" t="t" r="r" b="b"/>
            <a:pathLst>
              <a:path w="311150" h="92709">
                <a:moveTo>
                  <a:pt x="311150" y="0"/>
                </a:moveTo>
                <a:lnTo>
                  <a:pt x="0" y="12700"/>
                </a:lnTo>
                <a:lnTo>
                  <a:pt x="280670" y="92710"/>
                </a:lnTo>
                <a:lnTo>
                  <a:pt x="31115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8429" y="148589"/>
            <a:ext cx="1104265" cy="1200150"/>
          </a:xfrm>
          <a:custGeom>
            <a:avLst/>
            <a:gdLst/>
            <a:ahLst/>
            <a:cxnLst/>
            <a:rect l="l" t="t" r="r" b="b"/>
            <a:pathLst>
              <a:path w="1104265" h="1200150">
                <a:moveTo>
                  <a:pt x="420370" y="0"/>
                </a:moveTo>
                <a:lnTo>
                  <a:pt x="410527" y="2698"/>
                </a:lnTo>
                <a:lnTo>
                  <a:pt x="402153" y="4822"/>
                </a:lnTo>
                <a:lnTo>
                  <a:pt x="394970" y="6350"/>
                </a:lnTo>
                <a:lnTo>
                  <a:pt x="385445" y="9009"/>
                </a:lnTo>
                <a:lnTo>
                  <a:pt x="366395" y="13850"/>
                </a:lnTo>
                <a:lnTo>
                  <a:pt x="356870" y="16509"/>
                </a:lnTo>
                <a:lnTo>
                  <a:pt x="309086" y="27146"/>
                </a:lnTo>
                <a:lnTo>
                  <a:pt x="286325" y="35262"/>
                </a:lnTo>
                <a:lnTo>
                  <a:pt x="267970" y="48259"/>
                </a:lnTo>
                <a:lnTo>
                  <a:pt x="244018" y="61138"/>
                </a:lnTo>
                <a:lnTo>
                  <a:pt x="220186" y="79851"/>
                </a:lnTo>
                <a:lnTo>
                  <a:pt x="197068" y="100230"/>
                </a:lnTo>
                <a:lnTo>
                  <a:pt x="175260" y="118109"/>
                </a:lnTo>
                <a:lnTo>
                  <a:pt x="146982" y="134342"/>
                </a:lnTo>
                <a:lnTo>
                  <a:pt x="118586" y="160337"/>
                </a:lnTo>
                <a:lnTo>
                  <a:pt x="94714" y="190619"/>
                </a:lnTo>
                <a:lnTo>
                  <a:pt x="80009" y="219709"/>
                </a:lnTo>
                <a:lnTo>
                  <a:pt x="77767" y="222250"/>
                </a:lnTo>
                <a:lnTo>
                  <a:pt x="56614" y="255805"/>
                </a:lnTo>
                <a:lnTo>
                  <a:pt x="49192" y="278149"/>
                </a:lnTo>
                <a:lnTo>
                  <a:pt x="45719" y="289559"/>
                </a:lnTo>
                <a:lnTo>
                  <a:pt x="33019" y="334009"/>
                </a:lnTo>
                <a:lnTo>
                  <a:pt x="16192" y="367029"/>
                </a:lnTo>
                <a:lnTo>
                  <a:pt x="8374" y="383659"/>
                </a:lnTo>
                <a:lnTo>
                  <a:pt x="5080" y="400049"/>
                </a:lnTo>
                <a:lnTo>
                  <a:pt x="3591" y="456029"/>
                </a:lnTo>
                <a:lnTo>
                  <a:pt x="2696" y="511809"/>
                </a:lnTo>
                <a:lnTo>
                  <a:pt x="2043" y="567035"/>
                </a:lnTo>
                <a:lnTo>
                  <a:pt x="1275" y="621880"/>
                </a:lnTo>
                <a:lnTo>
                  <a:pt x="7619" y="626109"/>
                </a:lnTo>
                <a:lnTo>
                  <a:pt x="7619" y="628649"/>
                </a:lnTo>
                <a:lnTo>
                  <a:pt x="8909" y="643175"/>
                </a:lnTo>
                <a:lnTo>
                  <a:pt x="9366" y="658177"/>
                </a:lnTo>
                <a:lnTo>
                  <a:pt x="9584" y="673655"/>
                </a:lnTo>
                <a:lnTo>
                  <a:pt x="10159" y="689609"/>
                </a:lnTo>
                <a:lnTo>
                  <a:pt x="25876" y="731936"/>
                </a:lnTo>
                <a:lnTo>
                  <a:pt x="52050" y="759440"/>
                </a:lnTo>
                <a:lnTo>
                  <a:pt x="67468" y="773906"/>
                </a:lnTo>
                <a:lnTo>
                  <a:pt x="96520" y="803909"/>
                </a:lnTo>
                <a:lnTo>
                  <a:pt x="110668" y="815855"/>
                </a:lnTo>
                <a:lnTo>
                  <a:pt x="125888" y="827087"/>
                </a:lnTo>
                <a:lnTo>
                  <a:pt x="141347" y="837842"/>
                </a:lnTo>
                <a:lnTo>
                  <a:pt x="156210" y="848359"/>
                </a:lnTo>
                <a:lnTo>
                  <a:pt x="184467" y="870247"/>
                </a:lnTo>
                <a:lnTo>
                  <a:pt x="211772" y="893921"/>
                </a:lnTo>
                <a:lnTo>
                  <a:pt x="237648" y="919261"/>
                </a:lnTo>
                <a:lnTo>
                  <a:pt x="261620" y="946149"/>
                </a:lnTo>
                <a:lnTo>
                  <a:pt x="272196" y="957282"/>
                </a:lnTo>
                <a:lnTo>
                  <a:pt x="284321" y="966628"/>
                </a:lnTo>
                <a:lnTo>
                  <a:pt x="297160" y="975260"/>
                </a:lnTo>
                <a:lnTo>
                  <a:pt x="309880" y="984249"/>
                </a:lnTo>
                <a:lnTo>
                  <a:pt x="314860" y="986730"/>
                </a:lnTo>
                <a:lnTo>
                  <a:pt x="321151" y="987901"/>
                </a:lnTo>
                <a:lnTo>
                  <a:pt x="327203" y="989786"/>
                </a:lnTo>
                <a:lnTo>
                  <a:pt x="331470" y="994409"/>
                </a:lnTo>
                <a:lnTo>
                  <a:pt x="333831" y="1000740"/>
                </a:lnTo>
                <a:lnTo>
                  <a:pt x="334168" y="1007903"/>
                </a:lnTo>
                <a:lnTo>
                  <a:pt x="333791" y="1015305"/>
                </a:lnTo>
                <a:lnTo>
                  <a:pt x="334010" y="1022349"/>
                </a:lnTo>
                <a:lnTo>
                  <a:pt x="327025" y="1033105"/>
                </a:lnTo>
                <a:lnTo>
                  <a:pt x="320040" y="1045527"/>
                </a:lnTo>
                <a:lnTo>
                  <a:pt x="314007" y="1058425"/>
                </a:lnTo>
                <a:lnTo>
                  <a:pt x="309880" y="1070609"/>
                </a:lnTo>
                <a:lnTo>
                  <a:pt x="290016" y="1086465"/>
                </a:lnTo>
                <a:lnTo>
                  <a:pt x="269081" y="1100296"/>
                </a:lnTo>
                <a:lnTo>
                  <a:pt x="250765" y="1115794"/>
                </a:lnTo>
                <a:lnTo>
                  <a:pt x="238759" y="1136649"/>
                </a:lnTo>
                <a:lnTo>
                  <a:pt x="252729" y="1140459"/>
                </a:lnTo>
                <a:lnTo>
                  <a:pt x="257809" y="1142999"/>
                </a:lnTo>
                <a:lnTo>
                  <a:pt x="267295" y="1147127"/>
                </a:lnTo>
                <a:lnTo>
                  <a:pt x="275589" y="1150302"/>
                </a:lnTo>
                <a:lnTo>
                  <a:pt x="283884" y="1153001"/>
                </a:lnTo>
                <a:lnTo>
                  <a:pt x="293370" y="1155699"/>
                </a:lnTo>
                <a:lnTo>
                  <a:pt x="316547" y="1166574"/>
                </a:lnTo>
                <a:lnTo>
                  <a:pt x="336867" y="1179829"/>
                </a:lnTo>
                <a:lnTo>
                  <a:pt x="357663" y="1192133"/>
                </a:lnTo>
                <a:lnTo>
                  <a:pt x="382270" y="1200149"/>
                </a:lnTo>
                <a:lnTo>
                  <a:pt x="392370" y="1190565"/>
                </a:lnTo>
                <a:lnTo>
                  <a:pt x="401161" y="1176813"/>
                </a:lnTo>
                <a:lnTo>
                  <a:pt x="407808" y="1161395"/>
                </a:lnTo>
                <a:lnTo>
                  <a:pt x="411480" y="1146809"/>
                </a:lnTo>
                <a:lnTo>
                  <a:pt x="412551" y="1112460"/>
                </a:lnTo>
                <a:lnTo>
                  <a:pt x="409575" y="1096803"/>
                </a:lnTo>
                <a:lnTo>
                  <a:pt x="410408" y="1090910"/>
                </a:lnTo>
                <a:lnTo>
                  <a:pt x="422910" y="1085849"/>
                </a:lnTo>
                <a:lnTo>
                  <a:pt x="642620" y="1085849"/>
                </a:lnTo>
                <a:lnTo>
                  <a:pt x="659070" y="1082674"/>
                </a:lnTo>
                <a:lnTo>
                  <a:pt x="678021" y="1082357"/>
                </a:lnTo>
                <a:lnTo>
                  <a:pt x="696733" y="1081563"/>
                </a:lnTo>
                <a:lnTo>
                  <a:pt x="712470" y="1076959"/>
                </a:lnTo>
                <a:lnTo>
                  <a:pt x="716637" y="1073923"/>
                </a:lnTo>
                <a:lnTo>
                  <a:pt x="726757" y="1066958"/>
                </a:lnTo>
                <a:lnTo>
                  <a:pt x="739259" y="1059279"/>
                </a:lnTo>
                <a:lnTo>
                  <a:pt x="750570" y="1054099"/>
                </a:lnTo>
                <a:lnTo>
                  <a:pt x="929548" y="952581"/>
                </a:lnTo>
                <a:lnTo>
                  <a:pt x="963929" y="933449"/>
                </a:lnTo>
                <a:lnTo>
                  <a:pt x="968275" y="932537"/>
                </a:lnTo>
                <a:lnTo>
                  <a:pt x="978693" y="929957"/>
                </a:lnTo>
                <a:lnTo>
                  <a:pt x="1011674" y="902176"/>
                </a:lnTo>
                <a:lnTo>
                  <a:pt x="1014729" y="895349"/>
                </a:lnTo>
                <a:lnTo>
                  <a:pt x="1022508" y="883463"/>
                </a:lnTo>
                <a:lnTo>
                  <a:pt x="1033144" y="873601"/>
                </a:lnTo>
                <a:lnTo>
                  <a:pt x="1044733" y="864453"/>
                </a:lnTo>
                <a:lnTo>
                  <a:pt x="1055370" y="854709"/>
                </a:lnTo>
                <a:lnTo>
                  <a:pt x="1078249" y="818018"/>
                </a:lnTo>
                <a:lnTo>
                  <a:pt x="1087913" y="776446"/>
                </a:lnTo>
                <a:lnTo>
                  <a:pt x="1090195" y="732730"/>
                </a:lnTo>
                <a:lnTo>
                  <a:pt x="1090930" y="689609"/>
                </a:lnTo>
                <a:lnTo>
                  <a:pt x="1096962" y="647184"/>
                </a:lnTo>
                <a:lnTo>
                  <a:pt x="1102042" y="604519"/>
                </a:lnTo>
                <a:lnTo>
                  <a:pt x="1103788" y="559950"/>
                </a:lnTo>
                <a:lnTo>
                  <a:pt x="1099795" y="511651"/>
                </a:lnTo>
                <a:lnTo>
                  <a:pt x="1091996" y="461457"/>
                </a:lnTo>
                <a:lnTo>
                  <a:pt x="1080211" y="417443"/>
                </a:lnTo>
                <a:lnTo>
                  <a:pt x="1065987" y="375747"/>
                </a:lnTo>
                <a:lnTo>
                  <a:pt x="1050848" y="332343"/>
                </a:lnTo>
                <a:lnTo>
                  <a:pt x="1036319" y="283209"/>
                </a:lnTo>
                <a:lnTo>
                  <a:pt x="1025128" y="262493"/>
                </a:lnTo>
                <a:lnTo>
                  <a:pt x="1013459" y="238442"/>
                </a:lnTo>
                <a:lnTo>
                  <a:pt x="999886" y="216773"/>
                </a:lnTo>
                <a:lnTo>
                  <a:pt x="950843" y="178064"/>
                </a:lnTo>
                <a:lnTo>
                  <a:pt x="909380" y="147807"/>
                </a:lnTo>
                <a:lnTo>
                  <a:pt x="863285" y="116149"/>
                </a:lnTo>
                <a:lnTo>
                  <a:pt x="817250" y="86807"/>
                </a:lnTo>
                <a:lnTo>
                  <a:pt x="775970" y="63500"/>
                </a:lnTo>
                <a:lnTo>
                  <a:pt x="740171" y="40342"/>
                </a:lnTo>
                <a:lnTo>
                  <a:pt x="697230" y="27781"/>
                </a:lnTo>
                <a:lnTo>
                  <a:pt x="652383" y="19744"/>
                </a:lnTo>
                <a:lnTo>
                  <a:pt x="610870" y="10159"/>
                </a:lnTo>
                <a:lnTo>
                  <a:pt x="566420" y="3809"/>
                </a:lnTo>
                <a:lnTo>
                  <a:pt x="493395" y="952"/>
                </a:lnTo>
                <a:lnTo>
                  <a:pt x="420370" y="0"/>
                </a:lnTo>
                <a:close/>
              </a:path>
              <a:path w="1104265" h="1200150">
                <a:moveTo>
                  <a:pt x="642620" y="1085849"/>
                </a:moveTo>
                <a:lnTo>
                  <a:pt x="422910" y="1085849"/>
                </a:lnTo>
                <a:lnTo>
                  <a:pt x="505301" y="1092358"/>
                </a:lnTo>
                <a:lnTo>
                  <a:pt x="545603" y="1094601"/>
                </a:lnTo>
                <a:lnTo>
                  <a:pt x="594360" y="1096009"/>
                </a:lnTo>
                <a:lnTo>
                  <a:pt x="606901" y="1093529"/>
                </a:lnTo>
                <a:lnTo>
                  <a:pt x="619442" y="1091406"/>
                </a:lnTo>
                <a:lnTo>
                  <a:pt x="631507" y="1089044"/>
                </a:lnTo>
                <a:lnTo>
                  <a:pt x="642620" y="1085849"/>
                </a:lnTo>
                <a:close/>
              </a:path>
              <a:path w="1104265" h="1200150">
                <a:moveTo>
                  <a:pt x="0" y="621029"/>
                </a:moveTo>
                <a:lnTo>
                  <a:pt x="1269" y="622299"/>
                </a:lnTo>
                <a:lnTo>
                  <a:pt x="1275" y="621880"/>
                </a:lnTo>
                <a:lnTo>
                  <a:pt x="0" y="621029"/>
                </a:lnTo>
                <a:close/>
              </a:path>
            </a:pathLst>
          </a:custGeom>
          <a:solidFill>
            <a:srgbClr val="ECF9D1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7830" y="5382259"/>
            <a:ext cx="156210" cy="308610"/>
          </a:xfrm>
          <a:custGeom>
            <a:avLst/>
            <a:gdLst/>
            <a:ahLst/>
            <a:cxnLst/>
            <a:rect l="l" t="t" r="r" b="b"/>
            <a:pathLst>
              <a:path w="156209" h="308610">
                <a:moveTo>
                  <a:pt x="0" y="0"/>
                </a:moveTo>
                <a:lnTo>
                  <a:pt x="49529" y="52069"/>
                </a:lnTo>
                <a:lnTo>
                  <a:pt x="72390" y="92709"/>
                </a:lnTo>
                <a:lnTo>
                  <a:pt x="80010" y="128269"/>
                </a:lnTo>
                <a:lnTo>
                  <a:pt x="78740" y="158749"/>
                </a:lnTo>
                <a:lnTo>
                  <a:pt x="66040" y="184149"/>
                </a:lnTo>
                <a:lnTo>
                  <a:pt x="54610" y="208279"/>
                </a:lnTo>
                <a:lnTo>
                  <a:pt x="48260" y="232409"/>
                </a:lnTo>
                <a:lnTo>
                  <a:pt x="52070" y="256539"/>
                </a:lnTo>
                <a:lnTo>
                  <a:pt x="64770" y="270509"/>
                </a:lnTo>
                <a:lnTo>
                  <a:pt x="77470" y="281939"/>
                </a:lnTo>
                <a:lnTo>
                  <a:pt x="90170" y="290829"/>
                </a:lnTo>
                <a:lnTo>
                  <a:pt x="100329" y="294639"/>
                </a:lnTo>
                <a:lnTo>
                  <a:pt x="110490" y="300989"/>
                </a:lnTo>
                <a:lnTo>
                  <a:pt x="133350" y="306069"/>
                </a:lnTo>
                <a:lnTo>
                  <a:pt x="140970" y="308609"/>
                </a:lnTo>
                <a:lnTo>
                  <a:pt x="156210" y="228599"/>
                </a:lnTo>
                <a:lnTo>
                  <a:pt x="151129" y="161289"/>
                </a:lnTo>
                <a:lnTo>
                  <a:pt x="128270" y="109219"/>
                </a:lnTo>
                <a:lnTo>
                  <a:pt x="99060" y="67309"/>
                </a:lnTo>
                <a:lnTo>
                  <a:pt x="64770" y="36829"/>
                </a:lnTo>
                <a:lnTo>
                  <a:pt x="31750" y="16509"/>
                </a:lnTo>
                <a:lnTo>
                  <a:pt x="8890" y="3809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1800" y="5690870"/>
            <a:ext cx="95250" cy="82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779" y="6525259"/>
            <a:ext cx="187960" cy="331470"/>
          </a:xfrm>
          <a:custGeom>
            <a:avLst/>
            <a:gdLst/>
            <a:ahLst/>
            <a:cxnLst/>
            <a:rect l="l" t="t" r="r" b="b"/>
            <a:pathLst>
              <a:path w="187960" h="331470">
                <a:moveTo>
                  <a:pt x="0" y="0"/>
                </a:moveTo>
                <a:lnTo>
                  <a:pt x="8890" y="11430"/>
                </a:lnTo>
                <a:lnTo>
                  <a:pt x="24130" y="29210"/>
                </a:lnTo>
                <a:lnTo>
                  <a:pt x="40640" y="52070"/>
                </a:lnTo>
                <a:lnTo>
                  <a:pt x="59690" y="80010"/>
                </a:lnTo>
                <a:lnTo>
                  <a:pt x="85090" y="113030"/>
                </a:lnTo>
                <a:lnTo>
                  <a:pt x="106680" y="148590"/>
                </a:lnTo>
                <a:lnTo>
                  <a:pt x="125730" y="187960"/>
                </a:lnTo>
                <a:lnTo>
                  <a:pt x="138430" y="231140"/>
                </a:lnTo>
                <a:lnTo>
                  <a:pt x="149860" y="276860"/>
                </a:lnTo>
                <a:lnTo>
                  <a:pt x="144780" y="331470"/>
                </a:lnTo>
                <a:lnTo>
                  <a:pt x="187960" y="331470"/>
                </a:lnTo>
                <a:lnTo>
                  <a:pt x="185420" y="280670"/>
                </a:lnTo>
                <a:lnTo>
                  <a:pt x="165100" y="187960"/>
                </a:lnTo>
                <a:lnTo>
                  <a:pt x="130810" y="109220"/>
                </a:lnTo>
                <a:lnTo>
                  <a:pt x="74930" y="41910"/>
                </a:lnTo>
                <a:lnTo>
                  <a:pt x="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268720"/>
            <a:ext cx="205740" cy="23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5140959"/>
            <a:ext cx="789940" cy="1176020"/>
          </a:xfrm>
          <a:custGeom>
            <a:avLst/>
            <a:gdLst/>
            <a:ahLst/>
            <a:cxnLst/>
            <a:rect l="l" t="t" r="r" b="b"/>
            <a:pathLst>
              <a:path w="789940" h="1176020">
                <a:moveTo>
                  <a:pt x="208279" y="1154430"/>
                </a:moveTo>
                <a:lnTo>
                  <a:pt x="313690" y="1176020"/>
                </a:lnTo>
                <a:lnTo>
                  <a:pt x="411480" y="1169670"/>
                </a:lnTo>
                <a:lnTo>
                  <a:pt x="444405" y="1156970"/>
                </a:lnTo>
                <a:lnTo>
                  <a:pt x="265430" y="1156970"/>
                </a:lnTo>
                <a:lnTo>
                  <a:pt x="208279" y="1154430"/>
                </a:lnTo>
                <a:close/>
              </a:path>
              <a:path w="789940" h="1176020">
                <a:moveTo>
                  <a:pt x="524357" y="87629"/>
                </a:moveTo>
                <a:lnTo>
                  <a:pt x="107950" y="87629"/>
                </a:lnTo>
                <a:lnTo>
                  <a:pt x="171450" y="88900"/>
                </a:lnTo>
                <a:lnTo>
                  <a:pt x="243840" y="104139"/>
                </a:lnTo>
                <a:lnTo>
                  <a:pt x="322580" y="130809"/>
                </a:lnTo>
                <a:lnTo>
                  <a:pt x="412750" y="170179"/>
                </a:lnTo>
                <a:lnTo>
                  <a:pt x="508000" y="226059"/>
                </a:lnTo>
                <a:lnTo>
                  <a:pt x="566420" y="273049"/>
                </a:lnTo>
                <a:lnTo>
                  <a:pt x="609600" y="330199"/>
                </a:lnTo>
                <a:lnTo>
                  <a:pt x="638810" y="398779"/>
                </a:lnTo>
                <a:lnTo>
                  <a:pt x="654050" y="469899"/>
                </a:lnTo>
                <a:lnTo>
                  <a:pt x="657860" y="549909"/>
                </a:lnTo>
                <a:lnTo>
                  <a:pt x="647700" y="631189"/>
                </a:lnTo>
                <a:lnTo>
                  <a:pt x="628650" y="713739"/>
                </a:lnTo>
                <a:lnTo>
                  <a:pt x="605790" y="793749"/>
                </a:lnTo>
                <a:lnTo>
                  <a:pt x="568960" y="872489"/>
                </a:lnTo>
                <a:lnTo>
                  <a:pt x="528320" y="943609"/>
                </a:lnTo>
                <a:lnTo>
                  <a:pt x="482600" y="1008379"/>
                </a:lnTo>
                <a:lnTo>
                  <a:pt x="431800" y="1064259"/>
                </a:lnTo>
                <a:lnTo>
                  <a:pt x="378460" y="1111249"/>
                </a:lnTo>
                <a:lnTo>
                  <a:pt x="323850" y="1140459"/>
                </a:lnTo>
                <a:lnTo>
                  <a:pt x="265430" y="1156970"/>
                </a:lnTo>
                <a:lnTo>
                  <a:pt x="444405" y="1156970"/>
                </a:lnTo>
                <a:lnTo>
                  <a:pt x="500380" y="1135380"/>
                </a:lnTo>
                <a:lnTo>
                  <a:pt x="577850" y="1084580"/>
                </a:lnTo>
                <a:lnTo>
                  <a:pt x="645160" y="1014729"/>
                </a:lnTo>
                <a:lnTo>
                  <a:pt x="703580" y="930909"/>
                </a:lnTo>
                <a:lnTo>
                  <a:pt x="746760" y="836929"/>
                </a:lnTo>
                <a:lnTo>
                  <a:pt x="773430" y="734059"/>
                </a:lnTo>
                <a:lnTo>
                  <a:pt x="789940" y="628649"/>
                </a:lnTo>
                <a:lnTo>
                  <a:pt x="787400" y="519429"/>
                </a:lnTo>
                <a:lnTo>
                  <a:pt x="770890" y="416559"/>
                </a:lnTo>
                <a:lnTo>
                  <a:pt x="735330" y="316229"/>
                </a:lnTo>
                <a:lnTo>
                  <a:pt x="679450" y="223519"/>
                </a:lnTo>
                <a:lnTo>
                  <a:pt x="607060" y="143509"/>
                </a:lnTo>
                <a:lnTo>
                  <a:pt x="524357" y="87629"/>
                </a:lnTo>
                <a:close/>
              </a:path>
              <a:path w="789940" h="1176020">
                <a:moveTo>
                  <a:pt x="160020" y="0"/>
                </a:moveTo>
                <a:lnTo>
                  <a:pt x="64769" y="6350"/>
                </a:lnTo>
                <a:lnTo>
                  <a:pt x="0" y="21589"/>
                </a:lnTo>
                <a:lnTo>
                  <a:pt x="0" y="111759"/>
                </a:lnTo>
                <a:lnTo>
                  <a:pt x="50800" y="97789"/>
                </a:lnTo>
                <a:lnTo>
                  <a:pt x="107950" y="87629"/>
                </a:lnTo>
                <a:lnTo>
                  <a:pt x="524357" y="87629"/>
                </a:lnTo>
                <a:lnTo>
                  <a:pt x="513080" y="80009"/>
                </a:lnTo>
                <a:lnTo>
                  <a:pt x="393700" y="34289"/>
                </a:lnTo>
                <a:lnTo>
                  <a:pt x="270510" y="6350"/>
                </a:lnTo>
                <a:lnTo>
                  <a:pt x="160020" y="0"/>
                </a:lnTo>
                <a:close/>
              </a:path>
            </a:pathLst>
          </a:custGeom>
          <a:solidFill>
            <a:srgbClr val="F1DE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3980" y="549909"/>
            <a:ext cx="372110" cy="584200"/>
          </a:xfrm>
          <a:custGeom>
            <a:avLst/>
            <a:gdLst/>
            <a:ahLst/>
            <a:cxnLst/>
            <a:rect l="l" t="t" r="r" b="b"/>
            <a:pathLst>
              <a:path w="372109" h="584200">
                <a:moveTo>
                  <a:pt x="52069" y="0"/>
                </a:moveTo>
                <a:lnTo>
                  <a:pt x="34289" y="36829"/>
                </a:lnTo>
                <a:lnTo>
                  <a:pt x="8889" y="115569"/>
                </a:lnTo>
                <a:lnTo>
                  <a:pt x="1269" y="153669"/>
                </a:lnTo>
                <a:lnTo>
                  <a:pt x="0" y="191769"/>
                </a:lnTo>
                <a:lnTo>
                  <a:pt x="1269" y="232410"/>
                </a:lnTo>
                <a:lnTo>
                  <a:pt x="7619" y="271779"/>
                </a:lnTo>
                <a:lnTo>
                  <a:pt x="19050" y="309879"/>
                </a:lnTo>
                <a:lnTo>
                  <a:pt x="38100" y="347979"/>
                </a:lnTo>
                <a:lnTo>
                  <a:pt x="63500" y="386079"/>
                </a:lnTo>
                <a:lnTo>
                  <a:pt x="93980" y="421639"/>
                </a:lnTo>
                <a:lnTo>
                  <a:pt x="135890" y="458469"/>
                </a:lnTo>
                <a:lnTo>
                  <a:pt x="182880" y="492760"/>
                </a:lnTo>
                <a:lnTo>
                  <a:pt x="237490" y="525779"/>
                </a:lnTo>
                <a:lnTo>
                  <a:pt x="298450" y="554989"/>
                </a:lnTo>
                <a:lnTo>
                  <a:pt x="372110" y="584200"/>
                </a:lnTo>
                <a:lnTo>
                  <a:pt x="313690" y="544829"/>
                </a:lnTo>
                <a:lnTo>
                  <a:pt x="262890" y="508000"/>
                </a:lnTo>
                <a:lnTo>
                  <a:pt x="220979" y="472439"/>
                </a:lnTo>
                <a:lnTo>
                  <a:pt x="185420" y="439419"/>
                </a:lnTo>
                <a:lnTo>
                  <a:pt x="154940" y="403860"/>
                </a:lnTo>
                <a:lnTo>
                  <a:pt x="132080" y="373379"/>
                </a:lnTo>
                <a:lnTo>
                  <a:pt x="113030" y="339089"/>
                </a:lnTo>
                <a:lnTo>
                  <a:pt x="86359" y="275589"/>
                </a:lnTo>
                <a:lnTo>
                  <a:pt x="69850" y="170179"/>
                </a:lnTo>
                <a:lnTo>
                  <a:pt x="64769" y="132079"/>
                </a:lnTo>
                <a:lnTo>
                  <a:pt x="60959" y="90169"/>
                </a:lnTo>
                <a:lnTo>
                  <a:pt x="57150" y="45719"/>
                </a:lnTo>
                <a:lnTo>
                  <a:pt x="52069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6870" y="1224280"/>
            <a:ext cx="240029" cy="205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80439" y="415290"/>
            <a:ext cx="132080" cy="331470"/>
          </a:xfrm>
          <a:custGeom>
            <a:avLst/>
            <a:gdLst/>
            <a:ahLst/>
            <a:cxnLst/>
            <a:rect l="l" t="t" r="r" b="b"/>
            <a:pathLst>
              <a:path w="132080" h="331470">
                <a:moveTo>
                  <a:pt x="0" y="0"/>
                </a:moveTo>
                <a:lnTo>
                  <a:pt x="41909" y="63500"/>
                </a:lnTo>
                <a:lnTo>
                  <a:pt x="59690" y="107950"/>
                </a:lnTo>
                <a:lnTo>
                  <a:pt x="62229" y="143510"/>
                </a:lnTo>
                <a:lnTo>
                  <a:pt x="54609" y="172720"/>
                </a:lnTo>
                <a:lnTo>
                  <a:pt x="36829" y="193039"/>
                </a:lnTo>
                <a:lnTo>
                  <a:pt x="20319" y="212089"/>
                </a:lnTo>
                <a:lnTo>
                  <a:pt x="10159" y="234950"/>
                </a:lnTo>
                <a:lnTo>
                  <a:pt x="10159" y="257810"/>
                </a:lnTo>
                <a:lnTo>
                  <a:pt x="20319" y="274320"/>
                </a:lnTo>
                <a:lnTo>
                  <a:pt x="33019" y="289560"/>
                </a:lnTo>
                <a:lnTo>
                  <a:pt x="43179" y="300989"/>
                </a:lnTo>
                <a:lnTo>
                  <a:pt x="54609" y="307339"/>
                </a:lnTo>
                <a:lnTo>
                  <a:pt x="64769" y="316230"/>
                </a:lnTo>
                <a:lnTo>
                  <a:pt x="76200" y="322580"/>
                </a:lnTo>
                <a:lnTo>
                  <a:pt x="87629" y="327660"/>
                </a:lnTo>
                <a:lnTo>
                  <a:pt x="95250" y="331470"/>
                </a:lnTo>
                <a:lnTo>
                  <a:pt x="127000" y="259080"/>
                </a:lnTo>
                <a:lnTo>
                  <a:pt x="132079" y="194310"/>
                </a:lnTo>
                <a:lnTo>
                  <a:pt x="116840" y="138430"/>
                </a:lnTo>
                <a:lnTo>
                  <a:pt x="93979" y="90170"/>
                </a:lnTo>
                <a:lnTo>
                  <a:pt x="62229" y="53339"/>
                </a:lnTo>
                <a:lnTo>
                  <a:pt x="30479" y="24130"/>
                </a:lnTo>
                <a:lnTo>
                  <a:pt x="761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5440" y="1159510"/>
            <a:ext cx="138430" cy="1117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48689" y="717550"/>
            <a:ext cx="91440" cy="965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1405889"/>
            <a:ext cx="571500" cy="1032510"/>
          </a:xfrm>
          <a:custGeom>
            <a:avLst/>
            <a:gdLst/>
            <a:ahLst/>
            <a:cxnLst/>
            <a:rect l="l" t="t" r="r" b="b"/>
            <a:pathLst>
              <a:path w="571500" h="1032510">
                <a:moveTo>
                  <a:pt x="419100" y="0"/>
                </a:moveTo>
                <a:lnTo>
                  <a:pt x="426720" y="15239"/>
                </a:lnTo>
                <a:lnTo>
                  <a:pt x="439420" y="35560"/>
                </a:lnTo>
                <a:lnTo>
                  <a:pt x="454659" y="62230"/>
                </a:lnTo>
                <a:lnTo>
                  <a:pt x="490220" y="132080"/>
                </a:lnTo>
                <a:lnTo>
                  <a:pt x="506730" y="171450"/>
                </a:lnTo>
                <a:lnTo>
                  <a:pt x="523240" y="215900"/>
                </a:lnTo>
                <a:lnTo>
                  <a:pt x="528320" y="259080"/>
                </a:lnTo>
                <a:lnTo>
                  <a:pt x="533400" y="307339"/>
                </a:lnTo>
                <a:lnTo>
                  <a:pt x="527050" y="354330"/>
                </a:lnTo>
                <a:lnTo>
                  <a:pt x="513080" y="405130"/>
                </a:lnTo>
                <a:lnTo>
                  <a:pt x="492759" y="453389"/>
                </a:lnTo>
                <a:lnTo>
                  <a:pt x="455930" y="500380"/>
                </a:lnTo>
                <a:lnTo>
                  <a:pt x="407670" y="544830"/>
                </a:lnTo>
                <a:lnTo>
                  <a:pt x="346710" y="588010"/>
                </a:lnTo>
                <a:lnTo>
                  <a:pt x="265430" y="628650"/>
                </a:lnTo>
                <a:lnTo>
                  <a:pt x="176530" y="675639"/>
                </a:lnTo>
                <a:lnTo>
                  <a:pt x="109220" y="726439"/>
                </a:lnTo>
                <a:lnTo>
                  <a:pt x="55880" y="778510"/>
                </a:lnTo>
                <a:lnTo>
                  <a:pt x="19050" y="835660"/>
                </a:lnTo>
                <a:lnTo>
                  <a:pt x="0" y="878839"/>
                </a:lnTo>
                <a:lnTo>
                  <a:pt x="0" y="1032510"/>
                </a:lnTo>
                <a:lnTo>
                  <a:pt x="8890" y="996950"/>
                </a:lnTo>
                <a:lnTo>
                  <a:pt x="30480" y="943610"/>
                </a:lnTo>
                <a:lnTo>
                  <a:pt x="68580" y="875030"/>
                </a:lnTo>
                <a:lnTo>
                  <a:pt x="120650" y="798830"/>
                </a:lnTo>
                <a:lnTo>
                  <a:pt x="198120" y="721360"/>
                </a:lnTo>
                <a:lnTo>
                  <a:pt x="302260" y="647700"/>
                </a:lnTo>
                <a:lnTo>
                  <a:pt x="436880" y="580389"/>
                </a:lnTo>
                <a:lnTo>
                  <a:pt x="488950" y="543560"/>
                </a:lnTo>
                <a:lnTo>
                  <a:pt x="532130" y="485139"/>
                </a:lnTo>
                <a:lnTo>
                  <a:pt x="558800" y="405130"/>
                </a:lnTo>
                <a:lnTo>
                  <a:pt x="571500" y="320039"/>
                </a:lnTo>
                <a:lnTo>
                  <a:pt x="565150" y="228600"/>
                </a:lnTo>
                <a:lnTo>
                  <a:pt x="542290" y="139700"/>
                </a:lnTo>
                <a:lnTo>
                  <a:pt x="494030" y="62230"/>
                </a:lnTo>
                <a:lnTo>
                  <a:pt x="41910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4939" y="82550"/>
            <a:ext cx="1187450" cy="1211580"/>
          </a:xfrm>
          <a:custGeom>
            <a:avLst/>
            <a:gdLst/>
            <a:ahLst/>
            <a:cxnLst/>
            <a:rect l="l" t="t" r="r" b="b"/>
            <a:pathLst>
              <a:path w="1187450" h="1211580">
                <a:moveTo>
                  <a:pt x="448309" y="1141729"/>
                </a:moveTo>
                <a:lnTo>
                  <a:pt x="560069" y="1191260"/>
                </a:lnTo>
                <a:lnTo>
                  <a:pt x="665479" y="1211579"/>
                </a:lnTo>
                <a:lnTo>
                  <a:pt x="768350" y="1207770"/>
                </a:lnTo>
                <a:lnTo>
                  <a:pt x="861060" y="1178560"/>
                </a:lnTo>
                <a:lnTo>
                  <a:pt x="893256" y="1160779"/>
                </a:lnTo>
                <a:lnTo>
                  <a:pt x="575310" y="1160779"/>
                </a:lnTo>
                <a:lnTo>
                  <a:pt x="509269" y="1159510"/>
                </a:lnTo>
                <a:lnTo>
                  <a:pt x="448309" y="1141729"/>
                </a:lnTo>
                <a:close/>
              </a:path>
              <a:path w="1187450" h="1211580">
                <a:moveTo>
                  <a:pt x="763587" y="85090"/>
                </a:moveTo>
                <a:lnTo>
                  <a:pt x="461009" y="85090"/>
                </a:lnTo>
                <a:lnTo>
                  <a:pt x="524510" y="92709"/>
                </a:lnTo>
                <a:lnTo>
                  <a:pt x="593090" y="113029"/>
                </a:lnTo>
                <a:lnTo>
                  <a:pt x="669290" y="147320"/>
                </a:lnTo>
                <a:lnTo>
                  <a:pt x="751840" y="195579"/>
                </a:lnTo>
                <a:lnTo>
                  <a:pt x="842010" y="257809"/>
                </a:lnTo>
                <a:lnTo>
                  <a:pt x="935990" y="337820"/>
                </a:lnTo>
                <a:lnTo>
                  <a:pt x="991869" y="400050"/>
                </a:lnTo>
                <a:lnTo>
                  <a:pt x="1027429" y="467360"/>
                </a:lnTo>
                <a:lnTo>
                  <a:pt x="1046479" y="539750"/>
                </a:lnTo>
                <a:lnTo>
                  <a:pt x="1050290" y="613410"/>
                </a:lnTo>
                <a:lnTo>
                  <a:pt x="1041400" y="690879"/>
                </a:lnTo>
                <a:lnTo>
                  <a:pt x="1016000" y="764539"/>
                </a:lnTo>
                <a:lnTo>
                  <a:pt x="981710" y="838200"/>
                </a:lnTo>
                <a:lnTo>
                  <a:pt x="939800" y="908050"/>
                </a:lnTo>
                <a:lnTo>
                  <a:pt x="889000" y="972820"/>
                </a:lnTo>
                <a:lnTo>
                  <a:pt x="830579" y="1029970"/>
                </a:lnTo>
                <a:lnTo>
                  <a:pt x="770890" y="1079500"/>
                </a:lnTo>
                <a:lnTo>
                  <a:pt x="706119" y="1118870"/>
                </a:lnTo>
                <a:lnTo>
                  <a:pt x="640080" y="1146810"/>
                </a:lnTo>
                <a:lnTo>
                  <a:pt x="575310" y="1160779"/>
                </a:lnTo>
                <a:lnTo>
                  <a:pt x="893256" y="1160779"/>
                </a:lnTo>
                <a:lnTo>
                  <a:pt x="946150" y="1131570"/>
                </a:lnTo>
                <a:lnTo>
                  <a:pt x="1023619" y="1068070"/>
                </a:lnTo>
                <a:lnTo>
                  <a:pt x="1085850" y="989329"/>
                </a:lnTo>
                <a:lnTo>
                  <a:pt x="1134110" y="899160"/>
                </a:lnTo>
                <a:lnTo>
                  <a:pt x="1169670" y="802639"/>
                </a:lnTo>
                <a:lnTo>
                  <a:pt x="1187450" y="698500"/>
                </a:lnTo>
                <a:lnTo>
                  <a:pt x="1184910" y="593089"/>
                </a:lnTo>
                <a:lnTo>
                  <a:pt x="1164590" y="487679"/>
                </a:lnTo>
                <a:lnTo>
                  <a:pt x="1121410" y="383539"/>
                </a:lnTo>
                <a:lnTo>
                  <a:pt x="1055370" y="287020"/>
                </a:lnTo>
                <a:lnTo>
                  <a:pt x="965200" y="198120"/>
                </a:lnTo>
                <a:lnTo>
                  <a:pt x="844550" y="123190"/>
                </a:lnTo>
                <a:lnTo>
                  <a:pt x="763587" y="85090"/>
                </a:lnTo>
                <a:close/>
              </a:path>
              <a:path w="1187450" h="1211580">
                <a:moveTo>
                  <a:pt x="396240" y="0"/>
                </a:moveTo>
                <a:lnTo>
                  <a:pt x="313690" y="12700"/>
                </a:lnTo>
                <a:lnTo>
                  <a:pt x="243840" y="36829"/>
                </a:lnTo>
                <a:lnTo>
                  <a:pt x="180340" y="68579"/>
                </a:lnTo>
                <a:lnTo>
                  <a:pt x="130810" y="109220"/>
                </a:lnTo>
                <a:lnTo>
                  <a:pt x="88900" y="152400"/>
                </a:lnTo>
                <a:lnTo>
                  <a:pt x="55880" y="200659"/>
                </a:lnTo>
                <a:lnTo>
                  <a:pt x="31750" y="247650"/>
                </a:lnTo>
                <a:lnTo>
                  <a:pt x="12700" y="289560"/>
                </a:lnTo>
                <a:lnTo>
                  <a:pt x="5080" y="328929"/>
                </a:lnTo>
                <a:lnTo>
                  <a:pt x="0" y="360679"/>
                </a:lnTo>
                <a:lnTo>
                  <a:pt x="3810" y="381000"/>
                </a:lnTo>
                <a:lnTo>
                  <a:pt x="13970" y="389889"/>
                </a:lnTo>
                <a:lnTo>
                  <a:pt x="49530" y="346710"/>
                </a:lnTo>
                <a:lnTo>
                  <a:pt x="83820" y="300989"/>
                </a:lnTo>
                <a:lnTo>
                  <a:pt x="120650" y="260350"/>
                </a:lnTo>
                <a:lnTo>
                  <a:pt x="160020" y="219709"/>
                </a:lnTo>
                <a:lnTo>
                  <a:pt x="201930" y="179070"/>
                </a:lnTo>
                <a:lnTo>
                  <a:pt x="246380" y="147320"/>
                </a:lnTo>
                <a:lnTo>
                  <a:pt x="294640" y="121920"/>
                </a:lnTo>
                <a:lnTo>
                  <a:pt x="346710" y="99059"/>
                </a:lnTo>
                <a:lnTo>
                  <a:pt x="401320" y="86359"/>
                </a:lnTo>
                <a:lnTo>
                  <a:pt x="461009" y="85090"/>
                </a:lnTo>
                <a:lnTo>
                  <a:pt x="763587" y="85090"/>
                </a:lnTo>
                <a:lnTo>
                  <a:pt x="715010" y="62229"/>
                </a:lnTo>
                <a:lnTo>
                  <a:pt x="596900" y="24129"/>
                </a:lnTo>
                <a:lnTo>
                  <a:pt x="491490" y="3809"/>
                </a:lnTo>
                <a:lnTo>
                  <a:pt x="396240" y="0"/>
                </a:lnTo>
                <a:close/>
              </a:path>
            </a:pathLst>
          </a:custGeom>
          <a:solidFill>
            <a:srgbClr val="ECF9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443230" y="533400"/>
            <a:ext cx="8243570" cy="609600"/>
          </a:xfrm>
          <a:prstGeom prst="rect">
            <a:avLst/>
          </a:prstGeom>
          <a:ln w="28393">
            <a:solidFill>
              <a:srgbClr val="336600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spc="-5" dirty="0">
                <a:solidFill>
                  <a:srgbClr val="CC3300"/>
                </a:solidFill>
              </a:rPr>
              <a:t>Introduction</a:t>
            </a:r>
          </a:p>
        </p:txBody>
      </p:sp>
      <p:sp>
        <p:nvSpPr>
          <p:cNvPr id="27" name="object 27"/>
          <p:cNvSpPr/>
          <p:nvPr/>
        </p:nvSpPr>
        <p:spPr>
          <a:xfrm>
            <a:off x="457200" y="1600200"/>
            <a:ext cx="8229600" cy="4572000"/>
          </a:xfrm>
          <a:custGeom>
            <a:avLst/>
            <a:gdLst/>
            <a:ahLst/>
            <a:cxnLst/>
            <a:rect l="l" t="t" r="r" b="b"/>
            <a:pathLst>
              <a:path w="8229600" h="4572000">
                <a:moveTo>
                  <a:pt x="4114800" y="4572000"/>
                </a:moveTo>
                <a:lnTo>
                  <a:pt x="0" y="4572000"/>
                </a:lnTo>
                <a:lnTo>
                  <a:pt x="0" y="0"/>
                </a:lnTo>
                <a:lnTo>
                  <a:pt x="8229600" y="0"/>
                </a:lnTo>
                <a:lnTo>
                  <a:pt x="8229600" y="4572000"/>
                </a:lnTo>
                <a:lnTo>
                  <a:pt x="4114800" y="4572000"/>
                </a:lnTo>
                <a:close/>
              </a:path>
            </a:pathLst>
          </a:custGeom>
          <a:ln w="28393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497840" y="1557020"/>
            <a:ext cx="7957184" cy="411987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700"/>
              </a:spcBef>
            </a:pPr>
            <a:r>
              <a:rPr sz="2400" spc="-5" dirty="0">
                <a:latin typeface="Comic Sans MS"/>
                <a:cs typeface="Comic Sans MS"/>
              </a:rPr>
              <a:t>Define</a:t>
            </a:r>
            <a:r>
              <a:rPr sz="2400" spc="-10" dirty="0">
                <a:latin typeface="Comic Sans MS"/>
                <a:cs typeface="Comic Sans MS"/>
              </a:rPr>
              <a:t> </a:t>
            </a:r>
            <a:r>
              <a:rPr sz="2400" spc="-5" dirty="0">
                <a:latin typeface="Comic Sans MS"/>
                <a:cs typeface="Comic Sans MS"/>
              </a:rPr>
              <a:t>Store:</a:t>
            </a:r>
            <a:endParaRPr sz="2400">
              <a:latin typeface="Comic Sans MS"/>
              <a:cs typeface="Comic Sans MS"/>
            </a:endParaRPr>
          </a:p>
          <a:p>
            <a:pPr marL="393700" marR="43180" indent="-266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Comic Sans MS"/>
                <a:cs typeface="Comic Sans MS"/>
              </a:rPr>
              <a:t>“A </a:t>
            </a:r>
            <a:r>
              <a:rPr sz="2400" spc="-5" dirty="0">
                <a:latin typeface="Comic Sans MS"/>
                <a:cs typeface="Comic Sans MS"/>
              </a:rPr>
              <a:t>store is </a:t>
            </a:r>
            <a:r>
              <a:rPr sz="2400" dirty="0">
                <a:latin typeface="Comic Sans MS"/>
                <a:cs typeface="Comic Sans MS"/>
              </a:rPr>
              <a:t>place , </a:t>
            </a:r>
            <a:r>
              <a:rPr sz="2400" spc="-5" dirty="0">
                <a:latin typeface="Comic Sans MS"/>
                <a:cs typeface="Comic Sans MS"/>
              </a:rPr>
              <a:t>real or virtual </a:t>
            </a:r>
            <a:r>
              <a:rPr sz="2400" dirty="0">
                <a:latin typeface="Comic Sans MS"/>
                <a:cs typeface="Comic Sans MS"/>
              </a:rPr>
              <a:t>, </a:t>
            </a:r>
            <a:r>
              <a:rPr sz="2400" spc="-5" dirty="0">
                <a:latin typeface="Comic Sans MS"/>
                <a:cs typeface="Comic Sans MS"/>
              </a:rPr>
              <a:t>where the shoppers  comes to buy goods </a:t>
            </a:r>
            <a:r>
              <a:rPr sz="2400" dirty="0">
                <a:latin typeface="Comic Sans MS"/>
                <a:cs typeface="Comic Sans MS"/>
              </a:rPr>
              <a:t>&amp; </a:t>
            </a:r>
            <a:r>
              <a:rPr sz="2400" spc="-5" dirty="0">
                <a:latin typeface="Comic Sans MS"/>
                <a:cs typeface="Comic Sans MS"/>
              </a:rPr>
              <a:t>services. </a:t>
            </a:r>
            <a:r>
              <a:rPr sz="2400" dirty="0">
                <a:latin typeface="Comic Sans MS"/>
                <a:cs typeface="Comic Sans MS"/>
              </a:rPr>
              <a:t>The </a:t>
            </a:r>
            <a:r>
              <a:rPr sz="2400" spc="-5" dirty="0">
                <a:latin typeface="Comic Sans MS"/>
                <a:cs typeface="Comic Sans MS"/>
              </a:rPr>
              <a:t>sales transaction  occurs </a:t>
            </a:r>
            <a:r>
              <a:rPr sz="2400" dirty="0">
                <a:latin typeface="Comic Sans MS"/>
                <a:cs typeface="Comic Sans MS"/>
              </a:rPr>
              <a:t>at </a:t>
            </a:r>
            <a:r>
              <a:rPr sz="2400" spc="-5" dirty="0">
                <a:latin typeface="Comic Sans MS"/>
                <a:cs typeface="Comic Sans MS"/>
              </a:rPr>
              <a:t>this</a:t>
            </a:r>
            <a:r>
              <a:rPr sz="2400" spc="-25" dirty="0">
                <a:latin typeface="Comic Sans MS"/>
                <a:cs typeface="Comic Sans MS"/>
              </a:rPr>
              <a:t> </a:t>
            </a:r>
            <a:r>
              <a:rPr sz="2400" spc="-5" dirty="0">
                <a:latin typeface="Comic Sans MS"/>
                <a:cs typeface="Comic Sans MS"/>
              </a:rPr>
              <a:t>junction.”</a:t>
            </a:r>
            <a:endParaRPr sz="24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00">
              <a:latin typeface="Times New Roman"/>
              <a:cs typeface="Times New Roman"/>
            </a:endParaRPr>
          </a:p>
          <a:p>
            <a:pPr marL="393700" marR="172720" indent="-342900">
              <a:lnSpc>
                <a:spcPct val="100000"/>
              </a:lnSpc>
              <a:buClr>
                <a:srgbClr val="336600"/>
              </a:buClr>
              <a:buChar char="•"/>
              <a:tabLst>
                <a:tab pos="393065" algn="l"/>
                <a:tab pos="393700" algn="l"/>
              </a:tabLst>
            </a:pPr>
            <a:r>
              <a:rPr sz="2400" spc="5" dirty="0">
                <a:latin typeface="Garamond"/>
                <a:cs typeface="Garamond"/>
              </a:rPr>
              <a:t>The </a:t>
            </a:r>
            <a:r>
              <a:rPr sz="2400" spc="-5" dirty="0">
                <a:latin typeface="Garamond"/>
                <a:cs typeface="Garamond"/>
              </a:rPr>
              <a:t>location of retail store has for along time </a:t>
            </a:r>
            <a:r>
              <a:rPr sz="2400" spc="-10" dirty="0">
                <a:latin typeface="Garamond"/>
                <a:cs typeface="Garamond"/>
              </a:rPr>
              <a:t>been </a:t>
            </a:r>
            <a:r>
              <a:rPr sz="2400" spc="-5" dirty="0">
                <a:latin typeface="Garamond"/>
                <a:cs typeface="Garamond"/>
              </a:rPr>
              <a:t>considered  the most </a:t>
            </a:r>
            <a:r>
              <a:rPr sz="2400" dirty="0">
                <a:latin typeface="Garamond"/>
                <a:cs typeface="Garamond"/>
              </a:rPr>
              <a:t>important </a:t>
            </a:r>
            <a:r>
              <a:rPr sz="2400" b="1" spc="-5" dirty="0">
                <a:latin typeface="Comic Sans MS"/>
                <a:cs typeface="Comic Sans MS"/>
              </a:rPr>
              <a:t>‘P’</a:t>
            </a:r>
            <a:r>
              <a:rPr sz="2400" b="1" spc="-440" dirty="0">
                <a:latin typeface="Comic Sans MS"/>
                <a:cs typeface="Comic Sans MS"/>
              </a:rPr>
              <a:t>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15" dirty="0">
                <a:latin typeface="Garamond"/>
                <a:cs typeface="Garamond"/>
              </a:rPr>
              <a:t>retailing.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336600"/>
              </a:buClr>
              <a:buFont typeface="Garamond"/>
              <a:buChar char="•"/>
            </a:pPr>
            <a:endParaRPr sz="3400">
              <a:latin typeface="Times New Roman"/>
              <a:cs typeface="Times New Roman"/>
            </a:endParaRPr>
          </a:p>
          <a:p>
            <a:pPr marL="393700" marR="170815" indent="-342900">
              <a:lnSpc>
                <a:spcPct val="100000"/>
              </a:lnSpc>
              <a:buClr>
                <a:srgbClr val="336600"/>
              </a:buClr>
              <a:buChar char="•"/>
              <a:tabLst>
                <a:tab pos="393065" algn="l"/>
                <a:tab pos="393700" algn="l"/>
              </a:tabLst>
            </a:pPr>
            <a:r>
              <a:rPr sz="2400" spc="-10" dirty="0">
                <a:latin typeface="Garamond"/>
                <a:cs typeface="Garamond"/>
              </a:rPr>
              <a:t>Locating </a:t>
            </a:r>
            <a:r>
              <a:rPr sz="2400" spc="-5" dirty="0">
                <a:latin typeface="Garamond"/>
                <a:cs typeface="Garamond"/>
              </a:rPr>
              <a:t>the retail store </a:t>
            </a:r>
            <a:r>
              <a:rPr sz="2400" dirty="0">
                <a:latin typeface="Garamond"/>
                <a:cs typeface="Garamond"/>
              </a:rPr>
              <a:t>in </a:t>
            </a:r>
            <a:r>
              <a:rPr sz="2400" spc="-5" dirty="0">
                <a:latin typeface="Garamond"/>
                <a:cs typeface="Garamond"/>
              </a:rPr>
              <a:t>the right place </a:t>
            </a:r>
            <a:r>
              <a:rPr sz="2400" spc="-15" dirty="0">
                <a:latin typeface="Garamond"/>
                <a:cs typeface="Garamond"/>
              </a:rPr>
              <a:t>was </a:t>
            </a:r>
            <a:r>
              <a:rPr sz="2400" spc="-5" dirty="0">
                <a:latin typeface="Garamond"/>
                <a:cs typeface="Garamond"/>
              </a:rPr>
              <a:t>considered to </a:t>
            </a:r>
            <a:r>
              <a:rPr sz="2400" dirty="0">
                <a:latin typeface="Garamond"/>
                <a:cs typeface="Garamond"/>
              </a:rPr>
              <a:t>be  </a:t>
            </a:r>
            <a:r>
              <a:rPr sz="2400" spc="-5" dirty="0">
                <a:latin typeface="Garamond"/>
                <a:cs typeface="Garamond"/>
              </a:rPr>
              <a:t>adequate </a:t>
            </a:r>
            <a:r>
              <a:rPr sz="2400" dirty="0">
                <a:latin typeface="Garamond"/>
                <a:cs typeface="Garamond"/>
              </a:rPr>
              <a:t>for</a:t>
            </a:r>
            <a:r>
              <a:rPr sz="2400" spc="-15" dirty="0">
                <a:latin typeface="Garamond"/>
                <a:cs typeface="Garamond"/>
              </a:rPr>
              <a:t> </a:t>
            </a:r>
            <a:r>
              <a:rPr sz="2400" spc="-5" dirty="0">
                <a:latin typeface="Garamond"/>
                <a:cs typeface="Garamond"/>
              </a:rPr>
              <a:t>success</a:t>
            </a:r>
            <a:r>
              <a:rPr sz="1800" spc="-5" dirty="0">
                <a:latin typeface="Garamond"/>
                <a:cs typeface="Garamond"/>
              </a:rPr>
              <a:t>.</a:t>
            </a:r>
            <a:endParaRPr sz="1800">
              <a:latin typeface="Garamond"/>
              <a:cs typeface="Garamond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r>
              <a:rPr lang="en-IN"/>
              <a:t>Dr.Rupal Shroff - Retail Management</a:t>
            </a:r>
            <a:endParaRPr lang="en-IN" spc="-5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ts val="1810"/>
              </a:lnSpc>
            </a:pPr>
            <a:fld id="{CC205165-7E1C-4B92-9D43-8077CA8D5AAE}" type="datetime1">
              <a:rPr lang="en-US" smtClean="0"/>
              <a:t>12/11/2021</a:t>
            </a:fld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4286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4805</Words>
  <Application>Microsoft Office PowerPoint</Application>
  <PresentationFormat>On-screen Show (4:3)</PresentationFormat>
  <Paragraphs>709</Paragraphs>
  <Slides>84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95" baseType="lpstr">
      <vt:lpstr>Arial</vt:lpstr>
      <vt:lpstr>Calibri</vt:lpstr>
      <vt:lpstr>Carlito</vt:lpstr>
      <vt:lpstr>Century Schoolbook</vt:lpstr>
      <vt:lpstr>Comic Sans MS</vt:lpstr>
      <vt:lpstr>Garamond</vt:lpstr>
      <vt:lpstr>Symbol</vt:lpstr>
      <vt:lpstr>Times New Roman</vt:lpstr>
      <vt:lpstr>Trebuchet MS</vt:lpstr>
      <vt:lpstr>Wingdings</vt:lpstr>
      <vt:lpstr>Office Theme</vt:lpstr>
      <vt:lpstr>Retail  Management</vt:lpstr>
      <vt:lpstr>PowerPoint Presentation</vt:lpstr>
      <vt:lpstr>Unit II – Retail Consumer &amp; Retail STrategy</vt:lpstr>
      <vt:lpstr>Retail Consumer</vt:lpstr>
      <vt:lpstr>Factors Influencing Retail SHopper</vt:lpstr>
      <vt:lpstr>Changing Profile of Retail Shoppers</vt:lpstr>
      <vt:lpstr>PowerPoint Presentation</vt:lpstr>
      <vt:lpstr>Why Location is Important?</vt:lpstr>
      <vt:lpstr>Introduction</vt:lpstr>
      <vt:lpstr>Importance of retail Location Decisions</vt:lpstr>
      <vt:lpstr>Change in location gives three potential problems</vt:lpstr>
      <vt:lpstr>Factors affecting location</vt:lpstr>
      <vt:lpstr>Types of Retail Location</vt:lpstr>
      <vt:lpstr>PowerPoint Presentation</vt:lpstr>
      <vt:lpstr>1. Freestanding /Isolated store</vt:lpstr>
      <vt:lpstr>How far the customer is willing to travel?</vt:lpstr>
      <vt:lpstr>PowerPoint Presentation</vt:lpstr>
      <vt:lpstr>2. Part of Business District/Centers  (unplanned Business Districts).</vt:lpstr>
      <vt:lpstr>PowerPoint Presentation</vt:lpstr>
      <vt:lpstr>PowerPoint Presentation</vt:lpstr>
      <vt:lpstr>3. Part of a Shopping Center (Planned Shopping Centers)</vt:lpstr>
      <vt:lpstr>PowerPoint Presentation</vt:lpstr>
      <vt:lpstr>PowerPoint Presentation</vt:lpstr>
      <vt:lpstr>PowerPoint Presentation</vt:lpstr>
      <vt:lpstr>Step involved in choosing a Retail  Location / site selection</vt:lpstr>
      <vt:lpstr>PowerPoint Presentation</vt:lpstr>
      <vt:lpstr>Determining the market Potential</vt:lpstr>
      <vt:lpstr>PowerPoint Presentation</vt:lpstr>
      <vt:lpstr>PowerPoint Presentation</vt:lpstr>
      <vt:lpstr>PowerPoint Presentation</vt:lpstr>
      <vt:lpstr>CRM in Retail</vt:lpstr>
      <vt:lpstr>Objectives of CRM</vt:lpstr>
      <vt:lpstr>Importance of CRM in Retail</vt:lpstr>
      <vt:lpstr>PowerPoint Presentation</vt:lpstr>
      <vt:lpstr>Customer Retention Management</vt:lpstr>
      <vt:lpstr>Customer Retention Approaches</vt:lpstr>
      <vt:lpstr>Customer Retention Approachesl</vt:lpstr>
      <vt:lpstr>How CRM Benefits Retailer?</vt:lpstr>
      <vt:lpstr>Customer Segmentation in Retail</vt:lpstr>
      <vt:lpstr>PowerPoint Presentation</vt:lpstr>
      <vt:lpstr>Customer Relationship Management (CRM)</vt:lpstr>
      <vt:lpstr>PowerPoint Presentation</vt:lpstr>
      <vt:lpstr>WHY RETAIL STRATEGY??</vt:lpstr>
      <vt:lpstr>Retail Strategy</vt:lpstr>
      <vt:lpstr>Retail Strategy</vt:lpstr>
      <vt:lpstr>Strategies to build Competitive Advantage</vt:lpstr>
      <vt:lpstr>Retail Strategy – Growth Strategy</vt:lpstr>
      <vt:lpstr>PowerPoint Presentation</vt:lpstr>
      <vt:lpstr>Retail Strategy – Growth Strategy</vt:lpstr>
      <vt:lpstr>Retail Strategy – Growth Strategy</vt:lpstr>
      <vt:lpstr>Retail Strategy – Growth Strategy</vt:lpstr>
      <vt:lpstr>Retail Strategy – Growth Strategy</vt:lpstr>
      <vt:lpstr>Retail Strategy – Growth Strategy</vt:lpstr>
      <vt:lpstr>Retail Strategy – Growth Strategy</vt:lpstr>
      <vt:lpstr>Strategic Retail Planning</vt:lpstr>
      <vt:lpstr>PowerPoint Presentation</vt:lpstr>
      <vt:lpstr>Stages in Strategic Retail Planning</vt:lpstr>
      <vt:lpstr>Stages in Strategic Retail Planning</vt:lpstr>
      <vt:lpstr>Stages in Strategic Retail Planning</vt:lpstr>
      <vt:lpstr>Stages in Strategic Retail Planning</vt:lpstr>
      <vt:lpstr>Stages in Strategic Retail Planning</vt:lpstr>
      <vt:lpstr>Stages in Strategic Retail Planning</vt:lpstr>
      <vt:lpstr>Stages in Strategic Retail Planning</vt:lpstr>
      <vt:lpstr>Stages in Strategic Retail Planning</vt:lpstr>
      <vt:lpstr>Stages in Strategic Retail Planning</vt:lpstr>
      <vt:lpstr>Stages in Strategic Retail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Sustainable Competitive Advantage – HRM</vt:lpstr>
      <vt:lpstr>Sustainable Competitive Advantage – HRM</vt:lpstr>
      <vt:lpstr>Developing Talent: Selection and Training</vt:lpstr>
      <vt:lpstr>HRM Issues/ Challenges in Retailing</vt:lpstr>
      <vt:lpstr>HRM Issues/ Challenges in Retailing Special HR Conditions Facing Retailers:</vt:lpstr>
      <vt:lpstr>Designing the Organization Structure for a Retail Firm</vt:lpstr>
      <vt:lpstr>Tasks in Developing the Organization Structure for a Retail Firm</vt:lpstr>
      <vt:lpstr>Factors influencing Designing Organisational Structure</vt:lpstr>
      <vt:lpstr>Organization of a Single Store Retailer</vt:lpstr>
      <vt:lpstr>Organization Structure of a Single Store Retailer</vt:lpstr>
      <vt:lpstr>Organization of a National Chain Store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 Management</dc:title>
  <dc:creator>Aaryan</dc:creator>
  <cp:lastModifiedBy>Aaryan Shroff</cp:lastModifiedBy>
  <cp:revision>77</cp:revision>
  <dcterms:created xsi:type="dcterms:W3CDTF">2020-12-31T09:20:26Z</dcterms:created>
  <dcterms:modified xsi:type="dcterms:W3CDTF">2021-12-11T02:47:12Z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2012-03-24T00:00:00Z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2020-12-31T00:00:00Z</vt:filetime>
  </property>
</Properties>
</file>