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6"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64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0412030-C922-45D9-92C8-E888AB1A0126}" type="datetimeFigureOut">
              <a:rPr lang="en-US" smtClean="0"/>
              <a:t>21-Apr-21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CE4649-45C2-4017-B8BF-67D90C4DC2FA}" type="slidenum">
              <a:rPr lang="en-US" smtClean="0"/>
              <a:t>‹#›</a:t>
            </a:fld>
            <a:endParaRPr lang="en-US"/>
          </a:p>
        </p:txBody>
      </p:sp>
    </p:spTree>
    <p:extLst>
      <p:ext uri="{BB962C8B-B14F-4D97-AF65-F5344CB8AC3E}">
        <p14:creationId xmlns:p14="http://schemas.microsoft.com/office/powerpoint/2010/main" val="2449910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412030-C922-45D9-92C8-E888AB1A0126}" type="datetimeFigureOut">
              <a:rPr lang="en-US" smtClean="0"/>
              <a:t>21-Apr-21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CE4649-45C2-4017-B8BF-67D90C4DC2FA}" type="slidenum">
              <a:rPr lang="en-US" smtClean="0"/>
              <a:t>‹#›</a:t>
            </a:fld>
            <a:endParaRPr lang="en-US"/>
          </a:p>
        </p:txBody>
      </p:sp>
    </p:spTree>
    <p:extLst>
      <p:ext uri="{BB962C8B-B14F-4D97-AF65-F5344CB8AC3E}">
        <p14:creationId xmlns:p14="http://schemas.microsoft.com/office/powerpoint/2010/main" val="3939396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412030-C922-45D9-92C8-E888AB1A0126}" type="datetimeFigureOut">
              <a:rPr lang="en-US" smtClean="0"/>
              <a:t>21-Apr-21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CE4649-45C2-4017-B8BF-67D90C4DC2FA}"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837183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412030-C922-45D9-92C8-E888AB1A0126}" type="datetimeFigureOut">
              <a:rPr lang="en-US" smtClean="0"/>
              <a:t>21-Apr-21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CE4649-45C2-4017-B8BF-67D90C4DC2FA}" type="slidenum">
              <a:rPr lang="en-US" smtClean="0"/>
              <a:t>‹#›</a:t>
            </a:fld>
            <a:endParaRPr lang="en-US"/>
          </a:p>
        </p:txBody>
      </p:sp>
    </p:spTree>
    <p:extLst>
      <p:ext uri="{BB962C8B-B14F-4D97-AF65-F5344CB8AC3E}">
        <p14:creationId xmlns:p14="http://schemas.microsoft.com/office/powerpoint/2010/main" val="33804548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412030-C922-45D9-92C8-E888AB1A0126}" type="datetimeFigureOut">
              <a:rPr lang="en-US" smtClean="0"/>
              <a:t>21-Apr-21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CE4649-45C2-4017-B8BF-67D90C4DC2FA}"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000307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412030-C922-45D9-92C8-E888AB1A0126}" type="datetimeFigureOut">
              <a:rPr lang="en-US" smtClean="0"/>
              <a:t>21-Apr-21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CE4649-45C2-4017-B8BF-67D90C4DC2FA}" type="slidenum">
              <a:rPr lang="en-US" smtClean="0"/>
              <a:t>‹#›</a:t>
            </a:fld>
            <a:endParaRPr lang="en-US"/>
          </a:p>
        </p:txBody>
      </p:sp>
    </p:spTree>
    <p:extLst>
      <p:ext uri="{BB962C8B-B14F-4D97-AF65-F5344CB8AC3E}">
        <p14:creationId xmlns:p14="http://schemas.microsoft.com/office/powerpoint/2010/main" val="16286474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0412030-C922-45D9-92C8-E888AB1A0126}" type="datetimeFigureOut">
              <a:rPr lang="en-US" smtClean="0"/>
              <a:t>21-Apr-21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CE4649-45C2-4017-B8BF-67D90C4DC2FA}" type="slidenum">
              <a:rPr lang="en-US" smtClean="0"/>
              <a:t>‹#›</a:t>
            </a:fld>
            <a:endParaRPr lang="en-US"/>
          </a:p>
        </p:txBody>
      </p:sp>
    </p:spTree>
    <p:extLst>
      <p:ext uri="{BB962C8B-B14F-4D97-AF65-F5344CB8AC3E}">
        <p14:creationId xmlns:p14="http://schemas.microsoft.com/office/powerpoint/2010/main" val="42183000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0412030-C922-45D9-92C8-E888AB1A0126}" type="datetimeFigureOut">
              <a:rPr lang="en-US" smtClean="0"/>
              <a:t>21-Apr-21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CE4649-45C2-4017-B8BF-67D90C4DC2FA}" type="slidenum">
              <a:rPr lang="en-US" smtClean="0"/>
              <a:t>‹#›</a:t>
            </a:fld>
            <a:endParaRPr lang="en-US"/>
          </a:p>
        </p:txBody>
      </p:sp>
    </p:spTree>
    <p:extLst>
      <p:ext uri="{BB962C8B-B14F-4D97-AF65-F5344CB8AC3E}">
        <p14:creationId xmlns:p14="http://schemas.microsoft.com/office/powerpoint/2010/main" val="3454866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0412030-C922-45D9-92C8-E888AB1A0126}" type="datetimeFigureOut">
              <a:rPr lang="en-US" smtClean="0"/>
              <a:t>21-Apr-21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CE4649-45C2-4017-B8BF-67D90C4DC2FA}" type="slidenum">
              <a:rPr lang="en-US" smtClean="0"/>
              <a:t>‹#›</a:t>
            </a:fld>
            <a:endParaRPr lang="en-US"/>
          </a:p>
        </p:txBody>
      </p:sp>
    </p:spTree>
    <p:extLst>
      <p:ext uri="{BB962C8B-B14F-4D97-AF65-F5344CB8AC3E}">
        <p14:creationId xmlns:p14="http://schemas.microsoft.com/office/powerpoint/2010/main" val="2150031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412030-C922-45D9-92C8-E888AB1A0126}" type="datetimeFigureOut">
              <a:rPr lang="en-US" smtClean="0"/>
              <a:t>21-Apr-21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CE4649-45C2-4017-B8BF-67D90C4DC2FA}" type="slidenum">
              <a:rPr lang="en-US" smtClean="0"/>
              <a:t>‹#›</a:t>
            </a:fld>
            <a:endParaRPr lang="en-US"/>
          </a:p>
        </p:txBody>
      </p:sp>
    </p:spTree>
    <p:extLst>
      <p:ext uri="{BB962C8B-B14F-4D97-AF65-F5344CB8AC3E}">
        <p14:creationId xmlns:p14="http://schemas.microsoft.com/office/powerpoint/2010/main" val="3418203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0412030-C922-45D9-92C8-E888AB1A0126}" type="datetimeFigureOut">
              <a:rPr lang="en-US" smtClean="0"/>
              <a:t>21-Apr-21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CE4649-45C2-4017-B8BF-67D90C4DC2FA}" type="slidenum">
              <a:rPr lang="en-US" smtClean="0"/>
              <a:t>‹#›</a:t>
            </a:fld>
            <a:endParaRPr lang="en-US"/>
          </a:p>
        </p:txBody>
      </p:sp>
    </p:spTree>
    <p:extLst>
      <p:ext uri="{BB962C8B-B14F-4D97-AF65-F5344CB8AC3E}">
        <p14:creationId xmlns:p14="http://schemas.microsoft.com/office/powerpoint/2010/main" val="3087765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0412030-C922-45D9-92C8-E888AB1A0126}" type="datetimeFigureOut">
              <a:rPr lang="en-US" smtClean="0"/>
              <a:t>21-Apr-21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CE4649-45C2-4017-B8BF-67D90C4DC2FA}" type="slidenum">
              <a:rPr lang="en-US" smtClean="0"/>
              <a:t>‹#›</a:t>
            </a:fld>
            <a:endParaRPr lang="en-US"/>
          </a:p>
        </p:txBody>
      </p:sp>
    </p:spTree>
    <p:extLst>
      <p:ext uri="{BB962C8B-B14F-4D97-AF65-F5344CB8AC3E}">
        <p14:creationId xmlns:p14="http://schemas.microsoft.com/office/powerpoint/2010/main" val="1355285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0412030-C922-45D9-92C8-E888AB1A0126}" type="datetimeFigureOut">
              <a:rPr lang="en-US" smtClean="0"/>
              <a:t>21-Apr-21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CE4649-45C2-4017-B8BF-67D90C4DC2FA}" type="slidenum">
              <a:rPr lang="en-US" smtClean="0"/>
              <a:t>‹#›</a:t>
            </a:fld>
            <a:endParaRPr lang="en-US"/>
          </a:p>
        </p:txBody>
      </p:sp>
    </p:spTree>
    <p:extLst>
      <p:ext uri="{BB962C8B-B14F-4D97-AF65-F5344CB8AC3E}">
        <p14:creationId xmlns:p14="http://schemas.microsoft.com/office/powerpoint/2010/main" val="1744740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412030-C922-45D9-92C8-E888AB1A0126}" type="datetimeFigureOut">
              <a:rPr lang="en-US" smtClean="0"/>
              <a:t>21-Apr-21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CE4649-45C2-4017-B8BF-67D90C4DC2FA}" type="slidenum">
              <a:rPr lang="en-US" smtClean="0"/>
              <a:t>‹#›</a:t>
            </a:fld>
            <a:endParaRPr lang="en-US"/>
          </a:p>
        </p:txBody>
      </p:sp>
    </p:spTree>
    <p:extLst>
      <p:ext uri="{BB962C8B-B14F-4D97-AF65-F5344CB8AC3E}">
        <p14:creationId xmlns:p14="http://schemas.microsoft.com/office/powerpoint/2010/main" val="229391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412030-C922-45D9-92C8-E888AB1A0126}" type="datetimeFigureOut">
              <a:rPr lang="en-US" smtClean="0"/>
              <a:t>21-Apr-21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CE4649-45C2-4017-B8BF-67D90C4DC2FA}" type="slidenum">
              <a:rPr lang="en-US" smtClean="0"/>
              <a:t>‹#›</a:t>
            </a:fld>
            <a:endParaRPr lang="en-US"/>
          </a:p>
        </p:txBody>
      </p:sp>
    </p:spTree>
    <p:extLst>
      <p:ext uri="{BB962C8B-B14F-4D97-AF65-F5344CB8AC3E}">
        <p14:creationId xmlns:p14="http://schemas.microsoft.com/office/powerpoint/2010/main" val="3775933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412030-C922-45D9-92C8-E888AB1A0126}" type="datetimeFigureOut">
              <a:rPr lang="en-US" smtClean="0"/>
              <a:t>21-Apr-21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CE4649-45C2-4017-B8BF-67D90C4DC2FA}" type="slidenum">
              <a:rPr lang="en-US" smtClean="0"/>
              <a:t>‹#›</a:t>
            </a:fld>
            <a:endParaRPr lang="en-US"/>
          </a:p>
        </p:txBody>
      </p:sp>
    </p:spTree>
    <p:extLst>
      <p:ext uri="{BB962C8B-B14F-4D97-AF65-F5344CB8AC3E}">
        <p14:creationId xmlns:p14="http://schemas.microsoft.com/office/powerpoint/2010/main" val="1710034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microsoft.com/office/2007/relationships/hdphoto" Target="../media/hdphoto1.wdp"/><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extLst>
              <a:ext uri="{BEBA8EAE-BF5A-486C-A8C5-ECC9F3942E4B}">
                <a14:imgProps xmlns:a14="http://schemas.microsoft.com/office/drawing/2010/main">
                  <a14:imgLayer r:embed="rId19">
                    <a14:imgEffect>
                      <a14:artisticLineDrawing/>
                    </a14:imgEffect>
                  </a14:imgLayer>
                </a14:imgProps>
              </a:ext>
            </a:extLst>
          </a:blip>
          <a:srcRect/>
          <a:tile tx="0" ty="0" sx="100000" sy="100000" flip="none" algn="tl"/>
        </a:blipFill>
        <a:effectLst/>
      </p:bgPr>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0412030-C922-45D9-92C8-E888AB1A0126}" type="datetimeFigureOut">
              <a:rPr lang="en-US" smtClean="0"/>
              <a:t>21-Apr-21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6CE4649-45C2-4017-B8BF-67D90C4DC2FA}" type="slidenum">
              <a:rPr lang="en-US" smtClean="0"/>
              <a:t>‹#›</a:t>
            </a:fld>
            <a:endParaRPr lang="en-US"/>
          </a:p>
        </p:txBody>
      </p:sp>
    </p:spTree>
    <p:extLst>
      <p:ext uri="{BB962C8B-B14F-4D97-AF65-F5344CB8AC3E}">
        <p14:creationId xmlns:p14="http://schemas.microsoft.com/office/powerpoint/2010/main" val="4198034629"/>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 id="2147483779" r:id="rId13"/>
    <p:sldLayoutId id="2147483780" r:id="rId14"/>
    <p:sldLayoutId id="2147483781" r:id="rId15"/>
    <p:sldLayoutId id="214748378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CENTRAL BANKING IN CYBER WORLD</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857277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 BANKING</a:t>
            </a:r>
            <a:endParaRPr lang="en-US" dirty="0"/>
          </a:p>
        </p:txBody>
      </p:sp>
      <p:sp>
        <p:nvSpPr>
          <p:cNvPr id="3" name="Content Placeholder 2"/>
          <p:cNvSpPr>
            <a:spLocks noGrp="1"/>
          </p:cNvSpPr>
          <p:nvPr>
            <p:ph idx="1"/>
          </p:nvPr>
        </p:nvSpPr>
        <p:spPr>
          <a:xfrm>
            <a:off x="273073" y="1361691"/>
            <a:ext cx="11450498" cy="5782687"/>
          </a:xfrm>
        </p:spPr>
        <p:txBody>
          <a:bodyPr>
            <a:normAutofit fontScale="92500" lnSpcReduction="10000"/>
          </a:bodyPr>
          <a:lstStyle/>
          <a:p>
            <a:r>
              <a:rPr lang="en-US" sz="2400" dirty="0" smtClean="0">
                <a:latin typeface="Arial" panose="020B0604020202020204" pitchFamily="34" charset="0"/>
                <a:cs typeface="Arial" panose="020B0604020202020204" pitchFamily="34" charset="0"/>
              </a:rPr>
              <a:t>Any banking activity which involves internet or world wide web is termed as electronic or e-banking.</a:t>
            </a:r>
          </a:p>
          <a:p>
            <a:r>
              <a:rPr lang="en-US" sz="2400" dirty="0" smtClean="0">
                <a:latin typeface="Arial" panose="020B0604020202020204" pitchFamily="34" charset="0"/>
                <a:cs typeface="Arial" panose="020B0604020202020204" pitchFamily="34" charset="0"/>
              </a:rPr>
              <a:t>In today’s world especially after pandemic, use of internet for transactions in banking and e commerce have become very common and item of necessity.</a:t>
            </a:r>
          </a:p>
          <a:p>
            <a:r>
              <a:rPr lang="en-US" sz="2400" dirty="0" smtClean="0">
                <a:latin typeface="Arial" panose="020B0604020202020204" pitchFamily="34" charset="0"/>
                <a:cs typeface="Arial" panose="020B0604020202020204" pitchFamily="34" charset="0"/>
              </a:rPr>
              <a:t>Both B2B, B2C and C2C  interactions involve flow of funds.</a:t>
            </a:r>
          </a:p>
          <a:p>
            <a:r>
              <a:rPr lang="en-US" sz="2400" dirty="0" smtClean="0">
                <a:latin typeface="Arial" panose="020B0604020202020204" pitchFamily="34" charset="0"/>
                <a:cs typeface="Arial" panose="020B0604020202020204" pitchFamily="34" charset="0"/>
              </a:rPr>
              <a:t>Generally there are 3 types of interactions with the bank for a customers through internet  1. Surfing the bank’s website and see </a:t>
            </a:r>
            <a:r>
              <a:rPr lang="en-US" sz="2400" dirty="0" err="1" smtClean="0">
                <a:latin typeface="Arial" panose="020B0604020202020204" pitchFamily="34" charset="0"/>
                <a:cs typeface="Arial" panose="020B0604020202020204" pitchFamily="34" charset="0"/>
              </a:rPr>
              <a:t>whats</a:t>
            </a:r>
            <a:r>
              <a:rPr lang="en-US" sz="2400" dirty="0" smtClean="0">
                <a:latin typeface="Arial" panose="020B0604020202020204" pitchFamily="34" charset="0"/>
                <a:cs typeface="Arial" panose="020B0604020202020204" pitchFamily="34" charset="0"/>
              </a:rPr>
              <a:t> available</a:t>
            </a:r>
          </a:p>
          <a:p>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             2. Posting enquiries/requirements and getting responses (</a:t>
            </a:r>
            <a:r>
              <a:rPr lang="en-US" sz="2400" dirty="0" err="1" smtClean="0">
                <a:latin typeface="Arial" panose="020B0604020202020204" pitchFamily="34" charset="0"/>
                <a:cs typeface="Arial" panose="020B0604020202020204" pitchFamily="34" charset="0"/>
              </a:rPr>
              <a:t>chatbots</a:t>
            </a:r>
            <a:r>
              <a:rPr lang="en-US" sz="2400" dirty="0" smtClean="0">
                <a:latin typeface="Arial" panose="020B0604020202020204" pitchFamily="34" charset="0"/>
                <a:cs typeface="Arial" panose="020B0604020202020204" pitchFamily="34" charset="0"/>
              </a:rPr>
              <a:t>)</a:t>
            </a:r>
          </a:p>
          <a:p>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             3. Full fledged sending of funds and non financial transactions in a secured pathway, using OTPs</a:t>
            </a:r>
          </a:p>
          <a:p>
            <a:r>
              <a:rPr lang="en-US" sz="2400" dirty="0" smtClean="0">
                <a:latin typeface="Arial" panose="020B0604020202020204" pitchFamily="34" charset="0"/>
                <a:cs typeface="Arial" panose="020B0604020202020204" pitchFamily="34" charset="0"/>
              </a:rPr>
              <a:t>Several products are available online. Initially e banking started as an aid to brick and mortar banking and had been evolving with growth of IT infrastructure, cyber security and benefit to the customers. It has gone to the extent that it has supplemented the physical banks. There are online banks with no physical existence. Examples DISCOVER Bank, </a:t>
            </a:r>
            <a:r>
              <a:rPr lang="en-US" sz="2400" dirty="0" err="1" smtClean="0">
                <a:latin typeface="Arial" panose="020B0604020202020204" pitchFamily="34" charset="0"/>
                <a:cs typeface="Arial" panose="020B0604020202020204" pitchFamily="34" charset="0"/>
              </a:rPr>
              <a:t>Axos</a:t>
            </a:r>
            <a:r>
              <a:rPr lang="en-US" sz="2400" dirty="0" smtClean="0">
                <a:latin typeface="Arial" panose="020B0604020202020204" pitchFamily="34" charset="0"/>
                <a:cs typeface="Arial" panose="020B0604020202020204" pitchFamily="34" charset="0"/>
              </a:rPr>
              <a:t> Bank, </a:t>
            </a:r>
            <a:r>
              <a:rPr lang="en-US" sz="2400" dirty="0" err="1" smtClean="0">
                <a:latin typeface="Arial" panose="020B0604020202020204" pitchFamily="34" charset="0"/>
                <a:cs typeface="Arial" panose="020B0604020202020204" pitchFamily="34" charset="0"/>
              </a:rPr>
              <a:t>etc</a:t>
            </a:r>
            <a:r>
              <a:rPr lang="en-US" sz="2400" dirty="0" smtClean="0">
                <a:latin typeface="Arial" panose="020B0604020202020204" pitchFamily="34" charset="0"/>
                <a:cs typeface="Arial" panose="020B0604020202020204" pitchFamily="34" charset="0"/>
              </a:rPr>
              <a:t> in USA</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09402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barn(inVertical)">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0"/>
            <a:ext cx="8596668" cy="432079"/>
          </a:xfrm>
        </p:spPr>
        <p:txBody>
          <a:bodyPr>
            <a:normAutofit fontScale="90000"/>
          </a:bodyPr>
          <a:lstStyle/>
          <a:p>
            <a:endParaRPr lang="en-US" dirty="0"/>
          </a:p>
        </p:txBody>
      </p:sp>
      <p:sp>
        <p:nvSpPr>
          <p:cNvPr id="3" name="Content Placeholder 2"/>
          <p:cNvSpPr>
            <a:spLocks noGrp="1"/>
          </p:cNvSpPr>
          <p:nvPr>
            <p:ph idx="1"/>
          </p:nvPr>
        </p:nvSpPr>
        <p:spPr>
          <a:xfrm>
            <a:off x="245254" y="1005029"/>
            <a:ext cx="11946745" cy="5536448"/>
          </a:xfrm>
        </p:spPr>
        <p:txBody>
          <a:bodyPr>
            <a:normAutofit/>
          </a:bodyPr>
          <a:lstStyle/>
          <a:p>
            <a:r>
              <a:rPr lang="en-US" sz="2000" dirty="0" smtClean="0">
                <a:latin typeface="Arial" panose="020B0604020202020204" pitchFamily="34" charset="0"/>
                <a:cs typeface="Arial" panose="020B0604020202020204" pitchFamily="34" charset="0"/>
              </a:rPr>
              <a:t>Benefits</a:t>
            </a:r>
          </a:p>
          <a:p>
            <a:r>
              <a:rPr lang="en-US" sz="2000" dirty="0" smtClean="0">
                <a:latin typeface="Arial" panose="020B0604020202020204" pitchFamily="34" charset="0"/>
                <a:cs typeface="Arial" panose="020B0604020202020204" pitchFamily="34" charset="0"/>
              </a:rPr>
              <a:t>It saves time for customers and can access banking at their time and not at bank’s time</a:t>
            </a:r>
          </a:p>
          <a:p>
            <a:r>
              <a:rPr lang="en-US" sz="2000" dirty="0" smtClean="0">
                <a:latin typeface="Arial" panose="020B0604020202020204" pitchFamily="34" charset="0"/>
                <a:cs typeface="Arial" panose="020B0604020202020204" pitchFamily="34" charset="0"/>
              </a:rPr>
              <a:t>Faster transactions</a:t>
            </a:r>
          </a:p>
          <a:p>
            <a:r>
              <a:rPr lang="en-US" sz="2000" dirty="0" smtClean="0">
                <a:latin typeface="Arial" panose="020B0604020202020204" pitchFamily="34" charset="0"/>
                <a:cs typeface="Arial" panose="020B0604020202020204" pitchFamily="34" charset="0"/>
              </a:rPr>
              <a:t>Cost of transaction reduced both for customer and bank</a:t>
            </a:r>
          </a:p>
          <a:p>
            <a:r>
              <a:rPr lang="en-US" sz="2000" dirty="0" smtClean="0">
                <a:latin typeface="Arial" panose="020B0604020202020204" pitchFamily="34" charset="0"/>
                <a:cs typeface="Arial" panose="020B0604020202020204" pitchFamily="34" charset="0"/>
              </a:rPr>
              <a:t>Less risk of operational losses like burglary, fire,  fraud at banks, less currency usage</a:t>
            </a:r>
          </a:p>
          <a:p>
            <a:r>
              <a:rPr lang="en-US" sz="2000" dirty="0" smtClean="0">
                <a:latin typeface="Arial" panose="020B0604020202020204" pitchFamily="34" charset="0"/>
                <a:cs typeface="Arial" panose="020B0604020202020204" pitchFamily="34" charset="0"/>
              </a:rPr>
              <a:t>Cost and risk arising of introduction of new products is minimum</a:t>
            </a:r>
          </a:p>
          <a:p>
            <a:r>
              <a:rPr lang="en-US" sz="2000" dirty="0" smtClean="0">
                <a:latin typeface="Arial" panose="020B0604020202020204" pitchFamily="34" charset="0"/>
                <a:cs typeface="Arial" panose="020B0604020202020204" pitchFamily="34" charset="0"/>
              </a:rPr>
              <a:t>Positive environmental effect as carbon footprints are reduced from use of paper, electricity, </a:t>
            </a:r>
            <a:r>
              <a:rPr lang="en-US" sz="2000" dirty="0" err="1" smtClean="0">
                <a:latin typeface="Arial" panose="020B0604020202020204" pitchFamily="34" charset="0"/>
                <a:cs typeface="Arial" panose="020B0604020202020204" pitchFamily="34" charset="0"/>
              </a:rPr>
              <a:t>CFC,etc</a:t>
            </a: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Impediments</a:t>
            </a:r>
          </a:p>
          <a:p>
            <a:r>
              <a:rPr lang="en-US" sz="2000" dirty="0" smtClean="0">
                <a:latin typeface="Arial" panose="020B0604020202020204" pitchFamily="34" charset="0"/>
                <a:cs typeface="Arial" panose="020B0604020202020204" pitchFamily="34" charset="0"/>
              </a:rPr>
              <a:t>Broadband connectivity</a:t>
            </a:r>
          </a:p>
          <a:p>
            <a:r>
              <a:rPr lang="en-US" sz="2000" dirty="0" smtClean="0">
                <a:latin typeface="Arial" panose="020B0604020202020204" pitchFamily="34" charset="0"/>
                <a:cs typeface="Arial" panose="020B0604020202020204" pitchFamily="34" charset="0"/>
              </a:rPr>
              <a:t>Loss of personal touch</a:t>
            </a:r>
          </a:p>
          <a:p>
            <a:r>
              <a:rPr lang="en-US" sz="2000" dirty="0" smtClean="0">
                <a:latin typeface="Arial" panose="020B0604020202020204" pitchFamily="34" charset="0"/>
                <a:cs typeface="Arial" panose="020B0604020202020204" pitchFamily="34" charset="0"/>
              </a:rPr>
              <a:t>Online security issues, cyber attacks</a:t>
            </a:r>
          </a:p>
          <a:p>
            <a:r>
              <a:rPr lang="en-US" sz="2000" dirty="0" smtClean="0">
                <a:latin typeface="Arial" panose="020B0604020202020204" pitchFamily="34" charset="0"/>
                <a:cs typeface="Arial" panose="020B0604020202020204" pitchFamily="34" charset="0"/>
              </a:rPr>
              <a:t>Investment into IT infrastructure, </a:t>
            </a:r>
            <a:r>
              <a:rPr lang="en-US" sz="2000" dirty="0" err="1" smtClean="0">
                <a:latin typeface="Arial" panose="020B0604020202020204" pitchFamily="34" charset="0"/>
                <a:cs typeface="Arial" panose="020B0604020202020204" pitchFamily="34" charset="0"/>
              </a:rPr>
              <a:t>maintainance</a:t>
            </a:r>
            <a:r>
              <a:rPr lang="en-US" sz="2000" dirty="0" smtClean="0">
                <a:latin typeface="Arial" panose="020B0604020202020204" pitchFamily="34" charset="0"/>
                <a:cs typeface="Arial" panose="020B0604020202020204" pitchFamily="34" charset="0"/>
              </a:rPr>
              <a:t> and qualified manpower issues. </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35305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500"/>
                                        <p:tgtEl>
                                          <p:spTgt spid="3">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500"/>
                                        <p:tgtEl>
                                          <p:spTgt spid="3">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Effect transition="in" filter="fade">
                                      <p:cBhvr>
                                        <p:cTn id="53" dur="500"/>
                                        <p:tgtEl>
                                          <p:spTgt spid="3">
                                            <p:txEl>
                                              <p:pRg st="8" end="8"/>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3">
                                            <p:txEl>
                                              <p:pRg st="9" end="9"/>
                                            </p:txEl>
                                          </p:spTgt>
                                        </p:tgtEl>
                                        <p:attrNameLst>
                                          <p:attrName>style.visibility</p:attrName>
                                        </p:attrNameLst>
                                      </p:cBhvr>
                                      <p:to>
                                        <p:strVal val="visible"/>
                                      </p:to>
                                    </p:set>
                                    <p:animEffect transition="in" filter="fade">
                                      <p:cBhvr>
                                        <p:cTn id="58" dur="500"/>
                                        <p:tgtEl>
                                          <p:spTgt spid="3">
                                            <p:txEl>
                                              <p:pRg st="9" end="9"/>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3">
                                            <p:txEl>
                                              <p:pRg st="10" end="10"/>
                                            </p:txEl>
                                          </p:spTgt>
                                        </p:tgtEl>
                                        <p:attrNameLst>
                                          <p:attrName>style.visibility</p:attrName>
                                        </p:attrNameLst>
                                      </p:cBhvr>
                                      <p:to>
                                        <p:strVal val="visible"/>
                                      </p:to>
                                    </p:set>
                                    <p:animEffect transition="in" filter="fade">
                                      <p:cBhvr>
                                        <p:cTn id="63" dur="500"/>
                                        <p:tgtEl>
                                          <p:spTgt spid="3">
                                            <p:txEl>
                                              <p:pRg st="10" end="10"/>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3">
                                            <p:txEl>
                                              <p:pRg st="11" end="11"/>
                                            </p:txEl>
                                          </p:spTgt>
                                        </p:tgtEl>
                                        <p:attrNameLst>
                                          <p:attrName>style.visibility</p:attrName>
                                        </p:attrNameLst>
                                      </p:cBhvr>
                                      <p:to>
                                        <p:strVal val="visible"/>
                                      </p:to>
                                    </p:set>
                                    <p:animEffect transition="in" filter="fade">
                                      <p:cBhvr>
                                        <p:cTn id="68"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304800"/>
          </a:xfrm>
        </p:spPr>
        <p:txBody>
          <a:bodyPr>
            <a:normAutofit fontScale="90000"/>
          </a:bodyPr>
          <a:lstStyle/>
          <a:p>
            <a:endParaRPr lang="en-US" dirty="0"/>
          </a:p>
        </p:txBody>
      </p:sp>
      <p:sp>
        <p:nvSpPr>
          <p:cNvPr id="3" name="Content Placeholder 2"/>
          <p:cNvSpPr>
            <a:spLocks noGrp="1"/>
          </p:cNvSpPr>
          <p:nvPr>
            <p:ph idx="1"/>
          </p:nvPr>
        </p:nvSpPr>
        <p:spPr>
          <a:xfrm>
            <a:off x="361740" y="1235947"/>
            <a:ext cx="11344590" cy="5114611"/>
          </a:xfrm>
        </p:spPr>
        <p:txBody>
          <a:bodyPr>
            <a:normAutofit/>
          </a:bodyPr>
          <a:lstStyle/>
          <a:p>
            <a:r>
              <a:rPr lang="en-US" sz="2000" dirty="0" smtClean="0"/>
              <a:t>E MONEY</a:t>
            </a:r>
          </a:p>
          <a:p>
            <a:r>
              <a:rPr lang="en-US" sz="2000" dirty="0" smtClean="0"/>
              <a:t>If the transactions are carried out using electronic form of currency instead of physical form, then central banks will have less control over monopoly of issue of notes. Thus liquidity control will be hampered. Excess e-Money will lead to inflation and public’s confidence over financial system will decrease.</a:t>
            </a:r>
          </a:p>
          <a:p>
            <a:r>
              <a:rPr lang="en-US" sz="2000" dirty="0" smtClean="0"/>
              <a:t>E Payment</a:t>
            </a:r>
          </a:p>
          <a:p>
            <a:r>
              <a:rPr lang="en-US" sz="2000" dirty="0" smtClean="0"/>
              <a:t>Financial transactions which involve transfer of funds electronically is referred to as e payment. Cards, e wallets, online fund transfers, mobile banking and e commerce transactions are common ways of e payment. Central banks are wary of the risks and have laid down benchmarks for banks to reduce risk and increase convenience.</a:t>
            </a:r>
          </a:p>
          <a:p>
            <a:r>
              <a:rPr lang="en-US" sz="2000" dirty="0" smtClean="0"/>
              <a:t>RTGS, NEFT, MICR, ECS, MICR, SWIFT are some of the technologies used solely in banking sector as modes of e-payments. They are all taking place through secured systems.</a:t>
            </a:r>
          </a:p>
        </p:txBody>
      </p:sp>
    </p:spTree>
    <p:extLst>
      <p:ext uri="{BB962C8B-B14F-4D97-AF65-F5344CB8AC3E}">
        <p14:creationId xmlns:p14="http://schemas.microsoft.com/office/powerpoint/2010/main" val="2074013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5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2798" y="77038"/>
            <a:ext cx="8596668" cy="204316"/>
          </a:xfrm>
        </p:spPr>
        <p:txBody>
          <a:bodyPr>
            <a:normAutofit fontScale="90000"/>
          </a:bodyPr>
          <a:lstStyle/>
          <a:p>
            <a:endParaRPr lang="en-US" dirty="0"/>
          </a:p>
        </p:txBody>
      </p:sp>
      <p:sp>
        <p:nvSpPr>
          <p:cNvPr id="3" name="Content Placeholder 2"/>
          <p:cNvSpPr>
            <a:spLocks noGrp="1"/>
          </p:cNvSpPr>
          <p:nvPr>
            <p:ph idx="1"/>
          </p:nvPr>
        </p:nvSpPr>
        <p:spPr>
          <a:xfrm>
            <a:off x="80387" y="663191"/>
            <a:ext cx="11907297" cy="6039059"/>
          </a:xfrm>
        </p:spPr>
        <p:txBody>
          <a:bodyPr>
            <a:normAutofit/>
          </a:bodyPr>
          <a:lstStyle/>
          <a:p>
            <a:r>
              <a:rPr lang="en-US" sz="2000" dirty="0" smtClean="0">
                <a:latin typeface="Arial" panose="020B0604020202020204" pitchFamily="34" charset="0"/>
                <a:cs typeface="Arial" panose="020B0604020202020204" pitchFamily="34" charset="0"/>
              </a:rPr>
              <a:t>AREA of CONCERNS</a:t>
            </a:r>
          </a:p>
          <a:p>
            <a:r>
              <a:rPr lang="en-US" sz="2000" dirty="0" smtClean="0">
                <a:latin typeface="Arial" panose="020B0604020202020204" pitchFamily="34" charset="0"/>
                <a:cs typeface="Arial" panose="020B0604020202020204" pitchFamily="34" charset="0"/>
              </a:rPr>
              <a:t>While </a:t>
            </a:r>
            <a:r>
              <a:rPr lang="en-US" sz="2000" dirty="0">
                <a:latin typeface="Arial" panose="020B0604020202020204" pitchFamily="34" charset="0"/>
                <a:cs typeface="Arial" panose="020B0604020202020204" pitchFamily="34" charset="0"/>
              </a:rPr>
              <a:t>convenience, faster transactions, secured delivery channels are as a result of IT progress and central banks have adopted them in their policy making, they are also keeping an eye on the effect of monetary policy. E money is being thought about being made part of money supply. </a:t>
            </a: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Other </a:t>
            </a:r>
            <a:r>
              <a:rPr lang="en-US" sz="2000" dirty="0">
                <a:latin typeface="Arial" panose="020B0604020202020204" pitchFamily="34" charset="0"/>
                <a:cs typeface="Arial" panose="020B0604020202020204" pitchFamily="34" charset="0"/>
              </a:rPr>
              <a:t>concern areas are how dependable the technology implemented by banks. Often banks in pursuit of cost reduction, tend to </a:t>
            </a:r>
            <a:r>
              <a:rPr lang="en-US" sz="2000" dirty="0" smtClean="0">
                <a:latin typeface="Arial" panose="020B0604020202020204" pitchFamily="34" charset="0"/>
                <a:cs typeface="Arial" panose="020B0604020202020204" pitchFamily="34" charset="0"/>
              </a:rPr>
              <a:t>settle </a:t>
            </a:r>
            <a:r>
              <a:rPr lang="en-US" sz="2000" dirty="0">
                <a:latin typeface="Arial" panose="020B0604020202020204" pitchFamily="34" charset="0"/>
                <a:cs typeface="Arial" panose="020B0604020202020204" pitchFamily="34" charset="0"/>
              </a:rPr>
              <a:t>for technologies coming at a cheap price. They </a:t>
            </a:r>
            <a:r>
              <a:rPr lang="en-US" sz="2000" dirty="0" smtClean="0">
                <a:latin typeface="Arial" panose="020B0604020202020204" pitchFamily="34" charset="0"/>
                <a:cs typeface="Arial" panose="020B0604020202020204" pitchFamily="34" charset="0"/>
              </a:rPr>
              <a:t>do not </a:t>
            </a:r>
            <a:r>
              <a:rPr lang="en-US" sz="2000" dirty="0">
                <a:latin typeface="Arial" panose="020B0604020202020204" pitchFamily="34" charset="0"/>
                <a:cs typeface="Arial" panose="020B0604020202020204" pitchFamily="34" charset="0"/>
              </a:rPr>
              <a:t>have the technical expertise to evaluate the technologies and most importantly the robustness cannot be tested in actuality.  </a:t>
            </a: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Since customer satisfaction is very important for RBI, response of customers to new technological adoption is an area of concern. It is </a:t>
            </a:r>
            <a:r>
              <a:rPr lang="en-US" sz="2000" dirty="0" err="1" smtClean="0">
                <a:latin typeface="Arial" panose="020B0604020202020204" pitchFamily="34" charset="0"/>
                <a:cs typeface="Arial" panose="020B0604020202020204" pitchFamily="34" charset="0"/>
              </a:rPr>
              <a:t>importa</a:t>
            </a:r>
            <a:r>
              <a:rPr lang="en-US" sz="2000" dirty="0" smtClean="0">
                <a:latin typeface="Arial" panose="020B0604020202020204" pitchFamily="34" charset="0"/>
                <a:cs typeface="Arial" panose="020B0604020202020204" pitchFamily="34" charset="0"/>
              </a:rPr>
              <a:t> </a:t>
            </a:r>
            <a:r>
              <a:rPr lang="en-US" sz="2000" dirty="0" err="1" smtClean="0">
                <a:latin typeface="Arial" panose="020B0604020202020204" pitchFamily="34" charset="0"/>
                <a:cs typeface="Arial" panose="020B0604020202020204" pitchFamily="34" charset="0"/>
              </a:rPr>
              <a:t>nt</a:t>
            </a:r>
            <a:r>
              <a:rPr lang="en-US" sz="2000" dirty="0" smtClean="0">
                <a:latin typeface="Arial" panose="020B0604020202020204" pitchFamily="34" charset="0"/>
                <a:cs typeface="Arial" panose="020B0604020202020204" pitchFamily="34" charset="0"/>
              </a:rPr>
              <a:t> to note that adoption of technology for new products and processes is easier on part of banks, but is more important that customers find it easier to adopt. </a:t>
            </a:r>
          </a:p>
          <a:p>
            <a:r>
              <a:rPr lang="en-US" sz="2000" dirty="0" smtClean="0">
                <a:latin typeface="Arial" panose="020B0604020202020204" pitchFamily="34" charset="0"/>
                <a:cs typeface="Arial" panose="020B0604020202020204" pitchFamily="34" charset="0"/>
              </a:rPr>
              <a:t>The time lag for switchover is another concern. Several times in a rush for adopting improved quality software, the system integration becomes a hitch. While mergers and consolidations were being done by RBI for the improvement of financial systems, the system integration took some time. However it is being done smoothly with minimum hassle to the customer.</a:t>
            </a:r>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09057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down)">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ipe(down)">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barn(inVertical)">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barn(inVertical)">
                                      <p:cBhvr>
                                        <p:cTn id="2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30630"/>
            <a:ext cx="8596668" cy="291402"/>
          </a:xfrm>
        </p:spPr>
        <p:txBody>
          <a:bodyPr>
            <a:normAutofit fontScale="90000"/>
          </a:bodyPr>
          <a:lstStyle/>
          <a:p>
            <a:endParaRPr lang="en-US" dirty="0"/>
          </a:p>
        </p:txBody>
      </p:sp>
      <p:sp>
        <p:nvSpPr>
          <p:cNvPr id="3" name="Content Placeholder 2"/>
          <p:cNvSpPr>
            <a:spLocks noGrp="1"/>
          </p:cNvSpPr>
          <p:nvPr>
            <p:ph idx="1"/>
          </p:nvPr>
        </p:nvSpPr>
        <p:spPr>
          <a:xfrm>
            <a:off x="355786" y="1005029"/>
            <a:ext cx="11591703" cy="5626883"/>
          </a:xfrm>
        </p:spPr>
        <p:txBody>
          <a:bodyPr>
            <a:normAutofit fontScale="92500" lnSpcReduction="20000"/>
          </a:bodyPr>
          <a:lstStyle/>
          <a:p>
            <a:r>
              <a:rPr lang="en-US" sz="2400" dirty="0" smtClean="0">
                <a:latin typeface="Arial" panose="020B0604020202020204" pitchFamily="34" charset="0"/>
                <a:cs typeface="Arial" panose="020B0604020202020204" pitchFamily="34" charset="0"/>
              </a:rPr>
              <a:t>RISKS IN NEW IT ERA</a:t>
            </a:r>
          </a:p>
          <a:p>
            <a:r>
              <a:rPr lang="en-US" sz="2400" dirty="0" smtClean="0">
                <a:latin typeface="Arial" panose="020B0604020202020204" pitchFamily="34" charset="0"/>
                <a:cs typeface="Arial" panose="020B0604020202020204" pitchFamily="34" charset="0"/>
              </a:rPr>
              <a:t>1. Technological risks covering safety and integrity of data, security of transactions, cyber </a:t>
            </a:r>
            <a:r>
              <a:rPr lang="en-US" sz="2400" dirty="0" err="1" smtClean="0">
                <a:latin typeface="Arial" panose="020B0604020202020204" pitchFamily="34" charset="0"/>
                <a:cs typeface="Arial" panose="020B0604020202020204" pitchFamily="34" charset="0"/>
              </a:rPr>
              <a:t>attacks,etc</a:t>
            </a:r>
            <a:r>
              <a:rPr lang="en-US" sz="2400" dirty="0" smtClean="0">
                <a:latin typeface="Arial" panose="020B0604020202020204" pitchFamily="34" charset="0"/>
                <a:cs typeface="Arial" panose="020B0604020202020204" pitchFamily="34" charset="0"/>
              </a:rPr>
              <a:t>. The risk is mitigated by continuous </a:t>
            </a:r>
            <a:r>
              <a:rPr lang="en-US" sz="2400" dirty="0" err="1" smtClean="0">
                <a:latin typeface="Arial" panose="020B0604020202020204" pitchFamily="34" charset="0"/>
                <a:cs typeface="Arial" panose="020B0604020202020204" pitchFamily="34" charset="0"/>
              </a:rPr>
              <a:t>upgradations</a:t>
            </a:r>
            <a:endParaRPr lang="en-US" sz="24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2.Upgradations in technology, which may outpace the bank’s systems</a:t>
            </a:r>
          </a:p>
          <a:p>
            <a:r>
              <a:rPr lang="en-US" sz="2400" dirty="0" smtClean="0">
                <a:latin typeface="Arial" panose="020B0604020202020204" pitchFamily="34" charset="0"/>
                <a:cs typeface="Arial" panose="020B0604020202020204" pitchFamily="34" charset="0"/>
              </a:rPr>
              <a:t>3. Costs of investment in IT infrastructure may be adequate to cover present era, but may fall short in handling future era.</a:t>
            </a:r>
          </a:p>
          <a:p>
            <a:r>
              <a:rPr lang="en-US" sz="2400" dirty="0" smtClean="0">
                <a:latin typeface="Arial" panose="020B0604020202020204" pitchFamily="34" charset="0"/>
                <a:cs typeface="Arial" panose="020B0604020202020204" pitchFamily="34" charset="0"/>
              </a:rPr>
              <a:t>4. HR issues. Generally banks should ideally have manpower to handle the advanced IT solutions but may not have the </a:t>
            </a:r>
            <a:r>
              <a:rPr lang="en-US" sz="2400" dirty="0" err="1" smtClean="0">
                <a:latin typeface="Arial" panose="020B0604020202020204" pitchFamily="34" charset="0"/>
                <a:cs typeface="Arial" panose="020B0604020202020204" pitchFamily="34" charset="0"/>
              </a:rPr>
              <a:t>payscales</a:t>
            </a:r>
            <a:r>
              <a:rPr lang="en-US" sz="2400" dirty="0" smtClean="0">
                <a:latin typeface="Arial" panose="020B0604020202020204" pitchFamily="34" charset="0"/>
                <a:cs typeface="Arial" panose="020B0604020202020204" pitchFamily="34" charset="0"/>
              </a:rPr>
              <a:t> to retain them.</a:t>
            </a:r>
          </a:p>
          <a:p>
            <a:r>
              <a:rPr lang="en-US" sz="2400" dirty="0" smtClean="0">
                <a:latin typeface="Arial" panose="020B0604020202020204" pitchFamily="34" charset="0"/>
                <a:cs typeface="Arial" panose="020B0604020202020204" pitchFamily="34" charset="0"/>
              </a:rPr>
              <a:t>5. Legal risk of facing litigations</a:t>
            </a:r>
          </a:p>
          <a:p>
            <a:r>
              <a:rPr lang="en-US" sz="2400" dirty="0" smtClean="0">
                <a:latin typeface="Arial" panose="020B0604020202020204" pitchFamily="34" charset="0"/>
                <a:cs typeface="Arial" panose="020B0604020202020204" pitchFamily="34" charset="0"/>
              </a:rPr>
              <a:t>6. Reputational risk, if customers hear of a bank coming under cyber attacks, will not feel safe to keep the deposits.</a:t>
            </a:r>
          </a:p>
          <a:p>
            <a:r>
              <a:rPr lang="en-US" sz="2400" dirty="0" smtClean="0">
                <a:latin typeface="Arial" panose="020B0604020202020204" pitchFamily="34" charset="0"/>
                <a:cs typeface="Arial" panose="020B0604020202020204" pitchFamily="34" charset="0"/>
              </a:rPr>
              <a:t>7. Risks also emanate from the customer’ failure to understand the sensitivity of Pin / passwords.  </a:t>
            </a:r>
          </a:p>
          <a:p>
            <a:r>
              <a:rPr lang="en-US" sz="2400" dirty="0" smtClean="0">
                <a:latin typeface="Arial" panose="020B0604020202020204" pitchFamily="34" charset="0"/>
                <a:cs typeface="Arial" panose="020B0604020202020204" pitchFamily="34" charset="0"/>
              </a:rPr>
              <a:t>While risks can’t be avoided, central banks formulates parameters and guidelines for top management to formulate the IT policy. </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42856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down)">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96254"/>
            <a:ext cx="8596668" cy="519764"/>
          </a:xfrm>
        </p:spPr>
        <p:txBody>
          <a:bodyPr>
            <a:normAutofit fontScale="90000"/>
          </a:bodyPr>
          <a:lstStyle/>
          <a:p>
            <a:endParaRPr lang="en-US" dirty="0"/>
          </a:p>
        </p:txBody>
      </p:sp>
      <p:sp>
        <p:nvSpPr>
          <p:cNvPr id="3" name="Content Placeholder 2"/>
          <p:cNvSpPr>
            <a:spLocks noGrp="1"/>
          </p:cNvSpPr>
          <p:nvPr>
            <p:ph idx="1"/>
          </p:nvPr>
        </p:nvSpPr>
        <p:spPr>
          <a:xfrm>
            <a:off x="455953" y="1072935"/>
            <a:ext cx="11161740" cy="5578122"/>
          </a:xfrm>
        </p:spPr>
        <p:txBody>
          <a:bodyPr>
            <a:normAutofit/>
          </a:bodyPr>
          <a:lstStyle/>
          <a:p>
            <a:r>
              <a:rPr lang="en-US" sz="2400" dirty="0" smtClean="0"/>
              <a:t>Various technological changes have induced fast paced developments in settlement systems , fund transfer and new product developments. Cross border transfers as a result of globalization are inducing central banks to </a:t>
            </a:r>
            <a:r>
              <a:rPr lang="en-US" sz="2400" dirty="0" err="1" smtClean="0"/>
              <a:t>strategise</a:t>
            </a:r>
            <a:r>
              <a:rPr lang="en-US" sz="2400" dirty="0" smtClean="0"/>
              <a:t> monetary  and risk management policies.</a:t>
            </a:r>
          </a:p>
          <a:p>
            <a:r>
              <a:rPr lang="en-US" sz="2400" dirty="0" smtClean="0"/>
              <a:t>Contagion effect is very </a:t>
            </a:r>
            <a:r>
              <a:rPr lang="en-US" sz="2400" dirty="0" err="1" smtClean="0"/>
              <a:t>fastin</a:t>
            </a:r>
            <a:r>
              <a:rPr lang="en-US" sz="2400" dirty="0" smtClean="0"/>
              <a:t> today’s world as no economy can afford to stay isolated. In such a situation, central banks devise policies making the system more resilient to shocks.</a:t>
            </a:r>
          </a:p>
          <a:p>
            <a:r>
              <a:rPr lang="en-US" sz="2400" dirty="0" smtClean="0"/>
              <a:t>To counter the risk of global financial crisis, more cooperation and coordination is needed between central banks and also between central banks and </a:t>
            </a:r>
            <a:r>
              <a:rPr lang="en-US" sz="2400" smtClean="0"/>
              <a:t>respective governments. </a:t>
            </a:r>
            <a:endParaRPr lang="en-US" sz="2400" dirty="0"/>
          </a:p>
        </p:txBody>
      </p:sp>
    </p:spTree>
    <p:extLst>
      <p:ext uri="{BB962C8B-B14F-4D97-AF65-F5344CB8AC3E}">
        <p14:creationId xmlns:p14="http://schemas.microsoft.com/office/powerpoint/2010/main" val="307633017"/>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205</TotalTime>
  <Words>923</Words>
  <Application>Microsoft Office PowerPoint</Application>
  <PresentationFormat>Widescreen</PresentationFormat>
  <Paragraphs>43</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Trebuchet MS</vt:lpstr>
      <vt:lpstr>Wingdings 3</vt:lpstr>
      <vt:lpstr>Facet</vt:lpstr>
      <vt:lpstr>CENTRAL BANKING IN CYBER WORLD</vt:lpstr>
      <vt:lpstr>E BANKING</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CENTRAL BANKING IN CYBER WORLD</dc:title>
  <dc:creator>Windows 10 Pro</dc:creator>
  <cp:lastModifiedBy>Windows 10 Pro</cp:lastModifiedBy>
  <cp:revision>17</cp:revision>
  <dcterms:created xsi:type="dcterms:W3CDTF">2021-04-21T11:33:58Z</dcterms:created>
  <dcterms:modified xsi:type="dcterms:W3CDTF">2021-04-21T14:59:03Z</dcterms:modified>
</cp:coreProperties>
</file>