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2559944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913913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22327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1746654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96476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3483428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4023651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172836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268589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35BFA8-AEF5-4826-AF74-4CF51AF117CA}" type="datetimeFigureOut">
              <a:rPr lang="en-IN" smtClean="0"/>
              <a:t>01-03-2022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201693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35BFA8-AEF5-4826-AF74-4CF51AF117CA}" type="datetimeFigureOut">
              <a:rPr lang="en-IN" smtClean="0"/>
              <a:t>01-03-2022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1508894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35BFA8-AEF5-4826-AF74-4CF51AF117CA}" type="datetimeFigureOut">
              <a:rPr lang="en-IN" smtClean="0"/>
              <a:t>01-03-2022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2365117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35BFA8-AEF5-4826-AF74-4CF51AF117CA}" type="datetimeFigureOut">
              <a:rPr lang="en-IN" smtClean="0"/>
              <a:t>01-03-2022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2660846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35BFA8-AEF5-4826-AF74-4CF51AF117CA}" type="datetimeFigureOut">
              <a:rPr lang="en-IN" smtClean="0"/>
              <a:t>01-03-2022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1674396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35BFA8-AEF5-4826-AF74-4CF51AF117CA}" type="datetimeFigureOut">
              <a:rPr lang="en-IN" smtClean="0"/>
              <a:t>01-03-2022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5F05CF6-0A4F-4CCE-9A71-0F0BB5113A00}" type="slidenum">
              <a:rPr lang="en-IN" smtClean="0"/>
              <a:t>‹#›</a:t>
            </a:fld>
            <a:endParaRPr lang="en-IN"/>
          </a:p>
        </p:txBody>
      </p:sp>
    </p:spTree>
    <p:extLst>
      <p:ext uri="{BB962C8B-B14F-4D97-AF65-F5344CB8AC3E}">
        <p14:creationId xmlns:p14="http://schemas.microsoft.com/office/powerpoint/2010/main" val="1040555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5F05CF6-0A4F-4CCE-9A71-0F0BB5113A00}" type="slidenum">
              <a:rPr lang="en-IN" smtClean="0"/>
              <a:t>‹#›</a:t>
            </a:fld>
            <a:endParaRPr lang="en-IN"/>
          </a:p>
        </p:txBody>
      </p:sp>
      <p:sp>
        <p:nvSpPr>
          <p:cNvPr id="5" name="Date Placeholder 4"/>
          <p:cNvSpPr>
            <a:spLocks noGrp="1"/>
          </p:cNvSpPr>
          <p:nvPr>
            <p:ph type="dt" sz="half" idx="10"/>
          </p:nvPr>
        </p:nvSpPr>
        <p:spPr/>
        <p:txBody>
          <a:bodyPr/>
          <a:lstStyle/>
          <a:p>
            <a:fld id="{0535BFA8-AEF5-4826-AF74-4CF51AF117CA}" type="datetimeFigureOut">
              <a:rPr lang="en-IN" smtClean="0"/>
              <a:t>01-03-2022</a:t>
            </a:fld>
            <a:endParaRPr lang="en-IN"/>
          </a:p>
        </p:txBody>
      </p:sp>
    </p:spTree>
    <p:extLst>
      <p:ext uri="{BB962C8B-B14F-4D97-AF65-F5344CB8AC3E}">
        <p14:creationId xmlns:p14="http://schemas.microsoft.com/office/powerpoint/2010/main" val="3178854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535BFA8-AEF5-4826-AF74-4CF51AF117CA}" type="datetimeFigureOut">
              <a:rPr lang="en-IN" smtClean="0"/>
              <a:t>01-03-2022</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5F05CF6-0A4F-4CCE-9A71-0F0BB5113A00}" type="slidenum">
              <a:rPr lang="en-IN" smtClean="0"/>
              <a:t>‹#›</a:t>
            </a:fld>
            <a:endParaRPr lang="en-IN"/>
          </a:p>
        </p:txBody>
      </p:sp>
    </p:spTree>
    <p:extLst>
      <p:ext uri="{BB962C8B-B14F-4D97-AF65-F5344CB8AC3E}">
        <p14:creationId xmlns:p14="http://schemas.microsoft.com/office/powerpoint/2010/main" val="310242131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investopedia.com/ask/answers/06/excerciseonexpiration.as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investopedia.com/terms/p/putoption.asp"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4698F-49C2-4FFE-9703-CBC0CA95F2AB}"/>
              </a:ext>
            </a:extLst>
          </p:cNvPr>
          <p:cNvSpPr>
            <a:spLocks noGrp="1"/>
          </p:cNvSpPr>
          <p:nvPr>
            <p:ph type="ctrTitle"/>
          </p:nvPr>
        </p:nvSpPr>
        <p:spPr/>
        <p:txBody>
          <a:bodyPr/>
          <a:lstStyle/>
          <a:p>
            <a:r>
              <a:rPr lang="en-US" dirty="0"/>
              <a:t>CURRENCY SWAPS AND OPTIONS</a:t>
            </a:r>
            <a:endParaRPr lang="en-IN" dirty="0"/>
          </a:p>
        </p:txBody>
      </p:sp>
      <p:sp>
        <p:nvSpPr>
          <p:cNvPr id="3" name="Subtitle 2">
            <a:extLst>
              <a:ext uri="{FF2B5EF4-FFF2-40B4-BE49-F238E27FC236}">
                <a16:creationId xmlns:a16="http://schemas.microsoft.com/office/drawing/2014/main" id="{0E2366E1-3FE2-4735-AC33-C0EC4431C1CB}"/>
              </a:ext>
            </a:extLst>
          </p:cNvPr>
          <p:cNvSpPr>
            <a:spLocks noGrp="1"/>
          </p:cNvSpPr>
          <p:nvPr>
            <p:ph type="subTitle" idx="1"/>
          </p:nvPr>
        </p:nvSpPr>
        <p:spPr/>
        <p:txBody>
          <a:bodyPr/>
          <a:lstStyle/>
          <a:p>
            <a:endParaRPr lang="en-IN"/>
          </a:p>
        </p:txBody>
      </p:sp>
    </p:spTree>
    <p:extLst>
      <p:ext uri="{BB962C8B-B14F-4D97-AF65-F5344CB8AC3E}">
        <p14:creationId xmlns:p14="http://schemas.microsoft.com/office/powerpoint/2010/main" val="3987388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a:bodyPr>
          <a:lstStyle/>
          <a:p>
            <a:r>
              <a:rPr lang="en-US" dirty="0"/>
              <a:t>HEDGING is technique designed to reduce or eliminate financial risk. Hedging is the calculated installation of protection and insurance into a portfolio in order to offset any unfavorable moves. Cross hedging is also useful in option trading market. Using this technique, some suitable results are find out, when a trader need a particular currency for hedging but in the market that currency is not available then trader use cross hedging means they can use another currency that is positive correlated with required currency. And on buying that currency it reduces risk.</a:t>
            </a:r>
            <a:endParaRPr lang="en-IN" dirty="0">
              <a:solidFill>
                <a:schemeClr val="tx1"/>
              </a:solidFill>
            </a:endParaRPr>
          </a:p>
        </p:txBody>
      </p:sp>
    </p:spTree>
    <p:extLst>
      <p:ext uri="{BB962C8B-B14F-4D97-AF65-F5344CB8AC3E}">
        <p14:creationId xmlns:p14="http://schemas.microsoft.com/office/powerpoint/2010/main" val="3753598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r>
              <a:rPr lang="en-US" dirty="0"/>
              <a:t>Currency Swap</a:t>
            </a:r>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fontScale="92500" lnSpcReduction="10000"/>
          </a:bodyPr>
          <a:lstStyle/>
          <a:p>
            <a:r>
              <a:rPr lang="en-US" b="0" i="0" dirty="0">
                <a:solidFill>
                  <a:srgbClr val="57595D"/>
                </a:solidFill>
                <a:effectLst/>
                <a:latin typeface="Open Sans" panose="020B0606030504020204" pitchFamily="34" charset="0"/>
              </a:rPr>
              <a:t>A currency swap contract (also known as a cross-currency swap contract) is a derivative contract between two parties that involves the exchange of interest payments, as well as the exchange of </a:t>
            </a:r>
            <a:r>
              <a:rPr lang="en-US" dirty="0">
                <a:solidFill>
                  <a:schemeClr val="tx1"/>
                </a:solidFill>
                <a:latin typeface="Open Sans" panose="020B0606030504020204" pitchFamily="34" charset="0"/>
              </a:rPr>
              <a:t>principal amounts</a:t>
            </a:r>
            <a:r>
              <a:rPr lang="en-US" b="0" i="0" dirty="0">
                <a:solidFill>
                  <a:srgbClr val="57595D"/>
                </a:solidFill>
                <a:effectLst/>
                <a:latin typeface="Open Sans" panose="020B0606030504020204" pitchFamily="34" charset="0"/>
              </a:rPr>
              <a:t> in certain cases, that are denominated in different currencies. Although currency swap contracts generally imply the exchange of principal amounts, some swaps may require only the transfer of the interest payments.</a:t>
            </a:r>
          </a:p>
          <a:p>
            <a:r>
              <a:rPr lang="en-US" b="0" i="0" dirty="0">
                <a:solidFill>
                  <a:srgbClr val="57595D"/>
                </a:solidFill>
                <a:effectLst/>
                <a:latin typeface="Open Sans" panose="020B0606030504020204" pitchFamily="34" charset="0"/>
              </a:rPr>
              <a:t>A currency swap consists of two streams (legs) of fixed or floating interest payments denominated in two currencies. The transfer of interest payments occurs on predetermined dates. In addition, if the swap counterparties previously agreed to exchange principal amounts, those amounts must also be exchanged on the maturity date at the same </a:t>
            </a:r>
            <a:r>
              <a:rPr lang="en-US" dirty="0">
                <a:solidFill>
                  <a:schemeClr val="tx1"/>
                </a:solidFill>
                <a:latin typeface="Open Sans" panose="020B0606030504020204" pitchFamily="34" charset="0"/>
              </a:rPr>
              <a:t>exchange rate. </a:t>
            </a:r>
          </a:p>
          <a:p>
            <a:r>
              <a:rPr lang="en-US" dirty="0">
                <a:solidFill>
                  <a:schemeClr val="tx1"/>
                </a:solidFill>
                <a:latin typeface="Open Sans" panose="020B0606030504020204" pitchFamily="34" charset="0"/>
              </a:rPr>
              <a:t>Example :</a:t>
            </a:r>
          </a:p>
          <a:p>
            <a:pPr algn="l"/>
            <a:r>
              <a:rPr lang="en-US" b="0" i="0" dirty="0">
                <a:solidFill>
                  <a:srgbClr val="57595D"/>
                </a:solidFill>
                <a:effectLst/>
                <a:latin typeface="Open Sans" panose="020B0606030504020204" pitchFamily="34" charset="0"/>
              </a:rPr>
              <a:t>Company U is a US-based company that is planning to expand its operations in Europe and requires €850,000 to finance its European expansion.</a:t>
            </a:r>
          </a:p>
          <a:p>
            <a:pPr algn="l"/>
            <a:r>
              <a:rPr lang="en-US" b="0" i="0" dirty="0">
                <a:solidFill>
                  <a:srgbClr val="57595D"/>
                </a:solidFill>
                <a:effectLst/>
                <a:latin typeface="Open Sans" panose="020B0606030504020204" pitchFamily="34" charset="0"/>
              </a:rPr>
              <a:t>On the other hand, Company G is a German company that operates in the United States and wants to acquire a company in the United States to diversify its business. The acquisition deal requires US$1 million in financing. </a:t>
            </a:r>
          </a:p>
          <a:p>
            <a:pPr algn="l"/>
            <a:r>
              <a:rPr lang="en-US" dirty="0">
                <a:solidFill>
                  <a:srgbClr val="57595D"/>
                </a:solidFill>
                <a:latin typeface="Open Sans" panose="020B0606030504020204" pitchFamily="34" charset="0"/>
              </a:rPr>
              <a:t>Neither of the companies have enough cash reserves and will borrow from their domestic banks in their domestic currencies. Company U takes a loan of </a:t>
            </a:r>
            <a:r>
              <a:rPr lang="en-IN" b="0" i="0" dirty="0">
                <a:solidFill>
                  <a:srgbClr val="57595D"/>
                </a:solidFill>
                <a:effectLst/>
                <a:latin typeface="Open Sans" panose="020B0606030504020204" pitchFamily="34" charset="0"/>
              </a:rPr>
              <a:t> $1 million from</a:t>
            </a:r>
            <a:r>
              <a:rPr lang="en-US" b="0" i="0" dirty="0">
                <a:solidFill>
                  <a:srgbClr val="57595D"/>
                </a:solidFill>
                <a:effectLst/>
                <a:latin typeface="Open Sans" panose="020B0606030504020204" pitchFamily="34" charset="0"/>
              </a:rPr>
              <a:t> an US bank  at 3.5 % and Company G borrows </a:t>
            </a:r>
            <a:r>
              <a:rPr lang="en-IN" b="0" i="0" dirty="0">
                <a:solidFill>
                  <a:srgbClr val="57595D"/>
                </a:solidFill>
                <a:effectLst/>
                <a:latin typeface="Open Sans" panose="020B0606030504020204" pitchFamily="34" charset="0"/>
              </a:rPr>
              <a:t>€850,000 at 6 months  LIBOR.</a:t>
            </a:r>
            <a:endParaRPr lang="en-US" b="0" i="0" dirty="0">
              <a:solidFill>
                <a:srgbClr val="57595D"/>
              </a:solidFill>
              <a:effectLst/>
              <a:latin typeface="Open Sans" panose="020B0606030504020204" pitchFamily="34" charset="0"/>
            </a:endParaRPr>
          </a:p>
          <a:p>
            <a:endParaRPr lang="en-IN" dirty="0">
              <a:solidFill>
                <a:schemeClr val="tx1"/>
              </a:solidFill>
            </a:endParaRPr>
          </a:p>
        </p:txBody>
      </p:sp>
    </p:spTree>
    <p:extLst>
      <p:ext uri="{BB962C8B-B14F-4D97-AF65-F5344CB8AC3E}">
        <p14:creationId xmlns:p14="http://schemas.microsoft.com/office/powerpoint/2010/main" val="45461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lnSpcReduction="10000"/>
          </a:bodyPr>
          <a:lstStyle/>
          <a:p>
            <a:pPr algn="l"/>
            <a:r>
              <a:rPr lang="en-US" b="0" i="0" dirty="0">
                <a:solidFill>
                  <a:srgbClr val="57595D"/>
                </a:solidFill>
                <a:effectLst/>
                <a:latin typeface="Open Sans" panose="020B0606030504020204" pitchFamily="34" charset="0"/>
              </a:rPr>
              <a:t>The companies decide to create a swap agreement with each other. According to the agreement, Company A and Company B must exchange the principal amounts ($1 million and €850,000) at the beginning of the transaction. In addition, the parties must exchange the interest payments semi-annually.</a:t>
            </a:r>
          </a:p>
          <a:p>
            <a:pPr algn="l"/>
            <a:r>
              <a:rPr lang="en-US" b="0" i="0" dirty="0">
                <a:solidFill>
                  <a:srgbClr val="57595D"/>
                </a:solidFill>
                <a:effectLst/>
                <a:latin typeface="Open Sans" panose="020B0606030504020204" pitchFamily="34" charset="0"/>
              </a:rPr>
              <a:t>Company A must pay Company B the floating rate interest payments denominated in euros, while Company B will pay Company A the fixed interest rate payments in US dollars. On the maturity date, the companies will exchange back the principal amounts at the same rate ($1 = €0.85).</a:t>
            </a:r>
          </a:p>
          <a:p>
            <a:r>
              <a:rPr lang="en-US" dirty="0"/>
              <a:t>Types of currency swaps</a:t>
            </a:r>
          </a:p>
          <a:p>
            <a:pPr algn="l">
              <a:buFont typeface="Arial" panose="020B0604020202020204" pitchFamily="34" charset="0"/>
              <a:buChar char="•"/>
            </a:pPr>
            <a:r>
              <a:rPr lang="en-US" b="1" i="0" dirty="0">
                <a:solidFill>
                  <a:srgbClr val="57595D"/>
                </a:solidFill>
                <a:effectLst/>
                <a:latin typeface="Open Sans" panose="020B0606030504020204" pitchFamily="34" charset="0"/>
              </a:rPr>
              <a:t>Fixed vs. Float: </a:t>
            </a:r>
            <a:r>
              <a:rPr lang="en-US" b="0" i="0" dirty="0">
                <a:solidFill>
                  <a:srgbClr val="57595D"/>
                </a:solidFill>
                <a:effectLst/>
                <a:latin typeface="Open Sans" panose="020B0606030504020204" pitchFamily="34" charset="0"/>
              </a:rPr>
              <a:t>One leg of the currency swap represents a stream of fixed interest rate payments while another leg is a stream of floating interest rate payments.</a:t>
            </a:r>
          </a:p>
          <a:p>
            <a:pPr algn="l">
              <a:buFont typeface="Arial" panose="020B0604020202020204" pitchFamily="34" charset="0"/>
              <a:buChar char="•"/>
            </a:pPr>
            <a:r>
              <a:rPr lang="en-US" b="1" i="0" dirty="0">
                <a:solidFill>
                  <a:srgbClr val="57595D"/>
                </a:solidFill>
                <a:effectLst/>
                <a:latin typeface="Open Sans" panose="020B0606030504020204" pitchFamily="34" charset="0"/>
              </a:rPr>
              <a:t>Float vs.</a:t>
            </a:r>
            <a:r>
              <a:rPr lang="en-US" b="0" i="0" dirty="0">
                <a:solidFill>
                  <a:srgbClr val="57595D"/>
                </a:solidFill>
                <a:effectLst/>
                <a:latin typeface="Open Sans" panose="020B0606030504020204" pitchFamily="34" charset="0"/>
              </a:rPr>
              <a:t> </a:t>
            </a:r>
            <a:r>
              <a:rPr lang="en-US" b="1" i="0" dirty="0">
                <a:solidFill>
                  <a:srgbClr val="57595D"/>
                </a:solidFill>
                <a:effectLst/>
                <a:latin typeface="Open Sans" panose="020B0606030504020204" pitchFamily="34" charset="0"/>
              </a:rPr>
              <a:t>Float (Basis Swap): </a:t>
            </a:r>
            <a:r>
              <a:rPr lang="en-US" b="0" i="0" dirty="0">
                <a:solidFill>
                  <a:srgbClr val="57595D"/>
                </a:solidFill>
                <a:effectLst/>
                <a:latin typeface="Open Sans" panose="020B0606030504020204" pitchFamily="34" charset="0"/>
              </a:rPr>
              <a:t>The float vs. float swap is commonly referred to as basis swap. In a basis swap, both swaps’ legs both represent floating interest rate payments.</a:t>
            </a:r>
          </a:p>
          <a:p>
            <a:pPr algn="l">
              <a:buFont typeface="Arial" panose="020B0604020202020204" pitchFamily="34" charset="0"/>
              <a:buChar char="•"/>
            </a:pPr>
            <a:r>
              <a:rPr lang="en-US" b="1" i="0" dirty="0">
                <a:solidFill>
                  <a:srgbClr val="57595D"/>
                </a:solidFill>
                <a:effectLst/>
                <a:latin typeface="Open Sans" panose="020B0606030504020204" pitchFamily="34" charset="0"/>
              </a:rPr>
              <a:t>Fixed vs.</a:t>
            </a:r>
            <a:r>
              <a:rPr lang="en-US" b="0" i="0" dirty="0">
                <a:solidFill>
                  <a:srgbClr val="57595D"/>
                </a:solidFill>
                <a:effectLst/>
                <a:latin typeface="Open Sans" panose="020B0606030504020204" pitchFamily="34" charset="0"/>
              </a:rPr>
              <a:t> </a:t>
            </a:r>
            <a:r>
              <a:rPr lang="en-US" b="1" i="0" dirty="0">
                <a:solidFill>
                  <a:srgbClr val="57595D"/>
                </a:solidFill>
                <a:effectLst/>
                <a:latin typeface="Open Sans" panose="020B0606030504020204" pitchFamily="34" charset="0"/>
              </a:rPr>
              <a:t>Fixed: </a:t>
            </a:r>
            <a:r>
              <a:rPr lang="en-US" b="0" i="0" dirty="0">
                <a:solidFill>
                  <a:srgbClr val="57595D"/>
                </a:solidFill>
                <a:effectLst/>
                <a:latin typeface="Open Sans" panose="020B0606030504020204" pitchFamily="34" charset="0"/>
              </a:rPr>
              <a:t>Both streams of currency swap contracts involve fixed interest rate payments.</a:t>
            </a:r>
          </a:p>
          <a:p>
            <a:pPr algn="l"/>
            <a:r>
              <a:rPr lang="en-US" b="0" i="0" dirty="0">
                <a:solidFill>
                  <a:srgbClr val="57595D"/>
                </a:solidFill>
                <a:effectLst/>
                <a:latin typeface="Open Sans" panose="020B0606030504020204" pitchFamily="34" charset="0"/>
              </a:rPr>
              <a:t> For example, when conducting a currency swap between USD to CAD, a party that decides to pay a fixed interest rate on a CAD loan can exchange that for a fixed or floating interest rate in USD. Another example would be concerning the floating rate. If a party wishes to exchange a floating rate on a CAD loan, they would be able to trade it for a floating or fixed rate in USD as well.</a:t>
            </a:r>
          </a:p>
          <a:p>
            <a:endParaRPr lang="en-IN" dirty="0">
              <a:solidFill>
                <a:schemeClr val="tx1"/>
              </a:solidFill>
            </a:endParaRPr>
          </a:p>
        </p:txBody>
      </p:sp>
    </p:spTree>
    <p:extLst>
      <p:ext uri="{BB962C8B-B14F-4D97-AF65-F5344CB8AC3E}">
        <p14:creationId xmlns:p14="http://schemas.microsoft.com/office/powerpoint/2010/main" val="1383553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r>
              <a:rPr lang="en-US" dirty="0"/>
              <a:t>Currency options</a:t>
            </a:r>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a:bodyPr>
          <a:lstStyle/>
          <a:p>
            <a:r>
              <a:rPr lang="en-US" b="0" i="0" dirty="0">
                <a:solidFill>
                  <a:srgbClr val="111111"/>
                </a:solidFill>
                <a:effectLst/>
                <a:latin typeface="SourceSansPro"/>
              </a:rPr>
              <a:t>Investors can hedge against foreign </a:t>
            </a:r>
            <a:r>
              <a:rPr lang="en-US" dirty="0">
                <a:solidFill>
                  <a:schemeClr val="tx1"/>
                </a:solidFill>
                <a:latin typeface="SourceSansPro"/>
              </a:rPr>
              <a:t>currency risk</a:t>
            </a:r>
            <a:r>
              <a:rPr lang="en-US" b="0" i="0" dirty="0">
                <a:solidFill>
                  <a:srgbClr val="111111"/>
                </a:solidFill>
                <a:effectLst/>
                <a:latin typeface="SourceSansPro"/>
              </a:rPr>
              <a:t> by purchasing a currency put or call. Currency options are derivatives based on underlying currency pairs. There are two main types of options, calls and puts.</a:t>
            </a:r>
          </a:p>
          <a:p>
            <a:pPr algn="l">
              <a:buFont typeface="Arial" panose="020B0604020202020204" pitchFamily="34" charset="0"/>
              <a:buChar char="•"/>
            </a:pPr>
            <a:r>
              <a:rPr lang="en-US" b="1" dirty="0">
                <a:solidFill>
                  <a:schemeClr val="tx1"/>
                </a:solidFill>
                <a:latin typeface="SourceSansPro"/>
              </a:rPr>
              <a:t>Call options</a:t>
            </a:r>
            <a:r>
              <a:rPr lang="en-US" b="0" i="0" dirty="0">
                <a:solidFill>
                  <a:srgbClr val="111111"/>
                </a:solidFill>
                <a:effectLst/>
                <a:latin typeface="SourceSansPro"/>
              </a:rPr>
              <a:t> provide the holder the right (but not the obligation) to purchase an underlying asset at a specified price (the strike price), for a certain period of time. If the stock fails to meet the strike price before the expiration date, the option expires and becomes worthless. Investors buy calls when they think the share price of the underlying security will rise or sell a call if they think it will fall. Selling an option is also referred to as ''writing'' an option.</a:t>
            </a:r>
          </a:p>
          <a:p>
            <a:pPr algn="l">
              <a:buFont typeface="Arial" panose="020B0604020202020204" pitchFamily="34" charset="0"/>
              <a:buChar char="•"/>
            </a:pPr>
            <a:r>
              <a:rPr lang="en-US" b="1" dirty="0">
                <a:solidFill>
                  <a:schemeClr val="tx1"/>
                </a:solidFill>
                <a:latin typeface="SourceSansPro"/>
              </a:rPr>
              <a:t>Put options</a:t>
            </a:r>
            <a:r>
              <a:rPr lang="en-US" b="0" i="0" dirty="0">
                <a:solidFill>
                  <a:srgbClr val="111111"/>
                </a:solidFill>
                <a:effectLst/>
                <a:latin typeface="SourceSansPro"/>
              </a:rPr>
              <a:t> give the holder the right to sell an underlying asset at a specified price (the strike price). The seller (or writer) of the put option is obligated to buy the stock at the strike price. Put options can be exercised at any time before the option expires. Investors buy puts if they think the share price of the underlying stock will fall, or sell one if they think it will rise. Put buyers - those who hold a "long" - put are either speculative buyers looking for leverage or "insurance" buyers who want to protect their long positions in a stock for the period of time covered by the option. Put sellers hold a "short" expecting the market to move upward (or at least stay stable) A worst-case scenario for a put seller is a downward market turn. The maximum profit is limited to the put premium received and is achieved when the price of the underlying is at or above the option's strike price at expiration. The maximum loss is unlimited for an uncovered put writer.</a:t>
            </a:r>
          </a:p>
          <a:p>
            <a:endParaRPr lang="en-IN" dirty="0">
              <a:solidFill>
                <a:schemeClr val="tx1"/>
              </a:solidFill>
            </a:endParaRPr>
          </a:p>
        </p:txBody>
      </p:sp>
    </p:spTree>
    <p:extLst>
      <p:ext uri="{BB962C8B-B14F-4D97-AF65-F5344CB8AC3E}">
        <p14:creationId xmlns:p14="http://schemas.microsoft.com/office/powerpoint/2010/main" val="2619302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a:bodyPr>
          <a:lstStyle/>
          <a:p>
            <a:r>
              <a:rPr lang="en-US" b="0" i="0" dirty="0">
                <a:solidFill>
                  <a:srgbClr val="111111"/>
                </a:solidFill>
                <a:effectLst/>
                <a:latin typeface="SourceSansPro"/>
              </a:rPr>
              <a:t>The trade will still involve being long one currency and short another currency pair. In essence, the buyer will state how much they would like to buy, the price they want to buy at, and the date for expiration. A seller will then respond with a quoted premium for the trade. Traditional options may have American or European style expirations. Both the put and call options give traders a right, but there is no obligation. If the current exchange rate puts the options </a:t>
            </a:r>
            <a:r>
              <a:rPr lang="en-US" dirty="0">
                <a:solidFill>
                  <a:schemeClr val="tx1"/>
                </a:solidFill>
                <a:latin typeface="SourceSansPro"/>
              </a:rPr>
              <a:t>out of the money</a:t>
            </a:r>
            <a:r>
              <a:rPr lang="en-US" b="0" i="0" dirty="0">
                <a:solidFill>
                  <a:srgbClr val="111111"/>
                </a:solidFill>
                <a:effectLst/>
                <a:latin typeface="SourceSansPro"/>
              </a:rPr>
              <a:t> (OTM), then they will expire worthlessly.</a:t>
            </a:r>
          </a:p>
          <a:p>
            <a:r>
              <a:rPr lang="en-IN" dirty="0">
                <a:solidFill>
                  <a:schemeClr val="tx1"/>
                </a:solidFill>
              </a:rPr>
              <a:t>Example of currency option :</a:t>
            </a:r>
          </a:p>
          <a:p>
            <a:r>
              <a:rPr lang="en-US" b="0" i="0" dirty="0">
                <a:solidFill>
                  <a:srgbClr val="111111"/>
                </a:solidFill>
                <a:effectLst/>
                <a:latin typeface="SourceSansPro"/>
              </a:rPr>
              <a:t>Let's say an </a:t>
            </a:r>
            <a:r>
              <a:rPr lang="en-US" dirty="0">
                <a:solidFill>
                  <a:schemeClr val="tx1"/>
                </a:solidFill>
                <a:latin typeface="SourceSansPro"/>
              </a:rPr>
              <a:t>investor is bullish</a:t>
            </a:r>
            <a:r>
              <a:rPr lang="en-US" b="0" i="0" dirty="0">
                <a:solidFill>
                  <a:srgbClr val="111111"/>
                </a:solidFill>
                <a:effectLst/>
                <a:latin typeface="SourceSansPro"/>
              </a:rPr>
              <a:t> on the euro and believes it will increase against the U.S. dollar. The investor purchases a currency call option on the euro with a strike price of $115, since currency prices are quoted as 100 times the exchange rate. When the investor purchases the contract, the spot rate of the euro is equivalent to $110. Assume the euro's spot price at the expiration date is $118. Consequently, the currency option is said to have expired in the money. Therefore, the investor's profit is $300, or (100 * ($118 - $115)), less the premium paid for the currency call option.</a:t>
            </a:r>
            <a:endParaRPr lang="en-IN" dirty="0">
              <a:solidFill>
                <a:schemeClr val="tx1"/>
              </a:solidFill>
            </a:endParaRPr>
          </a:p>
        </p:txBody>
      </p:sp>
    </p:spTree>
    <p:extLst>
      <p:ext uri="{BB962C8B-B14F-4D97-AF65-F5344CB8AC3E}">
        <p14:creationId xmlns:p14="http://schemas.microsoft.com/office/powerpoint/2010/main" val="4079059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r>
              <a:rPr lang="en-US" dirty="0"/>
              <a:t>Fischer’s option pricing model</a:t>
            </a:r>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a:bodyPr>
          <a:lstStyle/>
          <a:p>
            <a:r>
              <a:rPr lang="en-US" b="0" i="0" dirty="0">
                <a:solidFill>
                  <a:srgbClr val="111111"/>
                </a:solidFill>
                <a:effectLst/>
                <a:latin typeface="SourceSansPro"/>
              </a:rPr>
              <a:t>Developed in 1973 by Fischer Black, </a:t>
            </a:r>
            <a:r>
              <a:rPr lang="en-US" dirty="0">
                <a:solidFill>
                  <a:schemeClr val="tx1"/>
                </a:solidFill>
                <a:latin typeface="SourceSansPro"/>
              </a:rPr>
              <a:t>Robert Merton</a:t>
            </a:r>
            <a:r>
              <a:rPr lang="en-US" b="0" i="0" dirty="0">
                <a:solidFill>
                  <a:srgbClr val="111111"/>
                </a:solidFill>
                <a:effectLst/>
                <a:latin typeface="SourceSansPro"/>
              </a:rPr>
              <a:t> and </a:t>
            </a:r>
            <a:r>
              <a:rPr lang="en-US" dirty="0">
                <a:solidFill>
                  <a:schemeClr val="tx1"/>
                </a:solidFill>
                <a:latin typeface="SourceSansPro"/>
              </a:rPr>
              <a:t>Myron Scholes</a:t>
            </a:r>
            <a:r>
              <a:rPr lang="en-US" b="0" i="0" dirty="0">
                <a:solidFill>
                  <a:srgbClr val="111111"/>
                </a:solidFill>
                <a:effectLst/>
                <a:latin typeface="SourceSansPro"/>
              </a:rPr>
              <a:t>, the Black-Scholes model was the first widely used mathematical method to calculate the theoretical value of an option contract, using current stock prices, expected dividends, the option's strike price, expected interest rates, time to expiration, and expected volatility.</a:t>
            </a:r>
          </a:p>
          <a:p>
            <a:r>
              <a:rPr lang="en-US" b="0" i="0" dirty="0">
                <a:solidFill>
                  <a:srgbClr val="111111"/>
                </a:solidFill>
                <a:effectLst/>
                <a:latin typeface="SourceSansPro"/>
              </a:rPr>
              <a:t>The Black-Scholes equation requires five variables. These inputs are </a:t>
            </a:r>
            <a:r>
              <a:rPr lang="en-US" dirty="0">
                <a:solidFill>
                  <a:schemeClr val="tx1"/>
                </a:solidFill>
                <a:latin typeface="SourceSansPro"/>
              </a:rPr>
              <a:t>volatility</a:t>
            </a:r>
            <a:r>
              <a:rPr lang="en-US" b="0" i="0" dirty="0">
                <a:solidFill>
                  <a:srgbClr val="111111"/>
                </a:solidFill>
                <a:effectLst/>
                <a:latin typeface="SourceSansPro"/>
              </a:rPr>
              <a:t>, the price of the </a:t>
            </a:r>
            <a:r>
              <a:rPr lang="en-US" dirty="0">
                <a:solidFill>
                  <a:schemeClr val="tx1"/>
                </a:solidFill>
                <a:latin typeface="SourceSansPro"/>
              </a:rPr>
              <a:t>underlying</a:t>
            </a:r>
            <a:r>
              <a:rPr lang="en-US" u="sng" dirty="0">
                <a:solidFill>
                  <a:srgbClr val="2C40D0"/>
                </a:solidFill>
                <a:latin typeface="SourceSansPro"/>
              </a:rPr>
              <a:t> </a:t>
            </a:r>
            <a:r>
              <a:rPr lang="en-US" dirty="0">
                <a:solidFill>
                  <a:schemeClr val="tx1"/>
                </a:solidFill>
                <a:latin typeface="SourceSansPro"/>
              </a:rPr>
              <a:t>asset</a:t>
            </a:r>
            <a:r>
              <a:rPr lang="en-US" b="0" i="0" dirty="0">
                <a:solidFill>
                  <a:srgbClr val="111111"/>
                </a:solidFill>
                <a:effectLst/>
                <a:latin typeface="SourceSansPro"/>
              </a:rPr>
              <a:t>, the </a:t>
            </a:r>
            <a:r>
              <a:rPr lang="en-US" dirty="0">
                <a:solidFill>
                  <a:schemeClr val="tx1"/>
                </a:solidFill>
                <a:latin typeface="SourceSansPro"/>
              </a:rPr>
              <a:t>strike</a:t>
            </a:r>
            <a:r>
              <a:rPr lang="en-US" u="sng" dirty="0">
                <a:solidFill>
                  <a:srgbClr val="2C40D0"/>
                </a:solidFill>
                <a:latin typeface="SourceSansPro"/>
              </a:rPr>
              <a:t> </a:t>
            </a:r>
            <a:r>
              <a:rPr lang="en-US" dirty="0">
                <a:solidFill>
                  <a:schemeClr val="tx1"/>
                </a:solidFill>
                <a:latin typeface="SourceSansPro"/>
              </a:rPr>
              <a:t>price</a:t>
            </a:r>
            <a:r>
              <a:rPr lang="en-US" b="0" i="0" dirty="0">
                <a:solidFill>
                  <a:srgbClr val="111111"/>
                </a:solidFill>
                <a:effectLst/>
                <a:latin typeface="SourceSansPro"/>
              </a:rPr>
              <a:t> of the option, the time until expiration of the option, and the risk-free </a:t>
            </a:r>
            <a:r>
              <a:rPr lang="en-US" dirty="0">
                <a:solidFill>
                  <a:schemeClr val="tx1"/>
                </a:solidFill>
                <a:latin typeface="SourceSansPro"/>
              </a:rPr>
              <a:t>interest</a:t>
            </a:r>
            <a:r>
              <a:rPr lang="en-US" u="sng" dirty="0">
                <a:solidFill>
                  <a:srgbClr val="2C40D0"/>
                </a:solidFill>
                <a:latin typeface="SourceSansPro"/>
              </a:rPr>
              <a:t> </a:t>
            </a:r>
            <a:r>
              <a:rPr lang="en-US" dirty="0">
                <a:solidFill>
                  <a:schemeClr val="tx1"/>
                </a:solidFill>
                <a:latin typeface="SourceSansPro"/>
              </a:rPr>
              <a:t>rate</a:t>
            </a:r>
            <a:r>
              <a:rPr lang="en-US" b="0" i="0" dirty="0">
                <a:solidFill>
                  <a:srgbClr val="111111"/>
                </a:solidFill>
                <a:effectLst/>
                <a:latin typeface="SourceSansPro"/>
              </a:rPr>
              <a:t>. With these variables, it is theoretically possible for options sellers to set rational prices for the options that they are selling.</a:t>
            </a:r>
          </a:p>
          <a:p>
            <a:pPr algn="l"/>
            <a:r>
              <a:rPr lang="en-US" b="0" i="0" dirty="0">
                <a:solidFill>
                  <a:srgbClr val="111111"/>
                </a:solidFill>
                <a:effectLst/>
                <a:latin typeface="SourceSansPro"/>
              </a:rPr>
              <a:t>The Black-Scholes model makes certain assumptions:</a:t>
            </a:r>
          </a:p>
          <a:p>
            <a:pPr algn="l">
              <a:buFont typeface="Arial" panose="020B0604020202020204" pitchFamily="34" charset="0"/>
              <a:buChar char="•"/>
            </a:pPr>
            <a:r>
              <a:rPr lang="en-US" b="0" i="0" dirty="0">
                <a:solidFill>
                  <a:srgbClr val="111111"/>
                </a:solidFill>
                <a:effectLst/>
                <a:latin typeface="SourceSansPro"/>
              </a:rPr>
              <a:t>No dividends are paid out during the life of the option.</a:t>
            </a:r>
          </a:p>
          <a:p>
            <a:pPr algn="l">
              <a:buFont typeface="Arial" panose="020B0604020202020204" pitchFamily="34" charset="0"/>
              <a:buChar char="•"/>
            </a:pPr>
            <a:r>
              <a:rPr lang="en-US" b="0" i="0" dirty="0">
                <a:solidFill>
                  <a:srgbClr val="111111"/>
                </a:solidFill>
                <a:effectLst/>
                <a:latin typeface="SourceSansPro"/>
              </a:rPr>
              <a:t>Markets are random (i.e., market movements cannot be predicted).</a:t>
            </a:r>
          </a:p>
          <a:p>
            <a:pPr algn="l">
              <a:buFont typeface="Arial" panose="020B0604020202020204" pitchFamily="34" charset="0"/>
              <a:buChar char="•"/>
            </a:pPr>
            <a:r>
              <a:rPr lang="en-US" b="0" i="0" dirty="0">
                <a:solidFill>
                  <a:srgbClr val="111111"/>
                </a:solidFill>
                <a:effectLst/>
                <a:latin typeface="SourceSansPro"/>
              </a:rPr>
              <a:t>There are no transaction costs in buying the option.</a:t>
            </a:r>
          </a:p>
          <a:p>
            <a:pPr algn="l">
              <a:buFont typeface="Arial" panose="020B0604020202020204" pitchFamily="34" charset="0"/>
              <a:buChar char="•"/>
            </a:pPr>
            <a:r>
              <a:rPr lang="en-US" b="0" i="0" dirty="0">
                <a:solidFill>
                  <a:srgbClr val="111111"/>
                </a:solidFill>
                <a:effectLst/>
                <a:latin typeface="SourceSansPro"/>
              </a:rPr>
              <a:t>The </a:t>
            </a:r>
            <a:r>
              <a:rPr lang="en-US" dirty="0">
                <a:solidFill>
                  <a:schemeClr val="tx1"/>
                </a:solidFill>
                <a:latin typeface="SourceSansPro"/>
              </a:rPr>
              <a:t>risk-free</a:t>
            </a:r>
            <a:r>
              <a:rPr lang="en-US" u="sng" dirty="0">
                <a:solidFill>
                  <a:srgbClr val="2C40D0"/>
                </a:solidFill>
                <a:latin typeface="SourceSansPro"/>
              </a:rPr>
              <a:t> </a:t>
            </a:r>
            <a:r>
              <a:rPr lang="en-US" dirty="0">
                <a:solidFill>
                  <a:schemeClr val="tx1"/>
                </a:solidFill>
                <a:latin typeface="SourceSansPro"/>
              </a:rPr>
              <a:t>rate</a:t>
            </a:r>
            <a:r>
              <a:rPr lang="en-US" b="0" i="0" dirty="0">
                <a:solidFill>
                  <a:srgbClr val="111111"/>
                </a:solidFill>
                <a:effectLst/>
                <a:latin typeface="SourceSansPro"/>
              </a:rPr>
              <a:t> and volatility of the underlying asset are known and constant.</a:t>
            </a:r>
          </a:p>
          <a:p>
            <a:pPr algn="l">
              <a:buFont typeface="Arial" panose="020B0604020202020204" pitchFamily="34" charset="0"/>
              <a:buChar char="•"/>
            </a:pPr>
            <a:r>
              <a:rPr lang="en-US" b="0" i="0" dirty="0">
                <a:solidFill>
                  <a:srgbClr val="111111"/>
                </a:solidFill>
                <a:effectLst/>
                <a:latin typeface="SourceSansPro"/>
              </a:rPr>
              <a:t>The returns on the underlying asset are log-normally distributed.</a:t>
            </a:r>
          </a:p>
          <a:p>
            <a:pPr algn="l">
              <a:buFont typeface="Arial" panose="020B0604020202020204" pitchFamily="34" charset="0"/>
              <a:buChar char="•"/>
            </a:pPr>
            <a:r>
              <a:rPr lang="en-US" b="0" i="0" dirty="0">
                <a:solidFill>
                  <a:srgbClr val="111111"/>
                </a:solidFill>
                <a:effectLst/>
                <a:latin typeface="SourceSansPro"/>
              </a:rPr>
              <a:t>The option is </a:t>
            </a:r>
            <a:r>
              <a:rPr lang="en-US" dirty="0">
                <a:solidFill>
                  <a:schemeClr val="tx1"/>
                </a:solidFill>
                <a:latin typeface="SourceSansPro"/>
              </a:rPr>
              <a:t>European</a:t>
            </a:r>
            <a:r>
              <a:rPr lang="en-US" b="0" i="0" dirty="0">
                <a:solidFill>
                  <a:srgbClr val="111111"/>
                </a:solidFill>
                <a:effectLst/>
                <a:latin typeface="SourceSansPro"/>
              </a:rPr>
              <a:t> and can only be </a:t>
            </a:r>
            <a:r>
              <a:rPr lang="en-US" b="0" i="0" dirty="0">
                <a:solidFill>
                  <a:schemeClr val="tx1"/>
                </a:solidFill>
                <a:effectLst/>
                <a:latin typeface="SourceSansPro"/>
                <a:hlinkClick r:id="rId2">
                  <a:extLst>
                    <a:ext uri="{A12FA001-AC4F-418D-AE19-62706E023703}">
                      <ahyp:hlinkClr xmlns:ahyp="http://schemas.microsoft.com/office/drawing/2018/hyperlinkcolor" val="tx"/>
                    </a:ext>
                  </a:extLst>
                </a:hlinkClick>
              </a:rPr>
              <a:t>exercised</a:t>
            </a:r>
            <a:r>
              <a:rPr lang="en-US" b="0" i="0" dirty="0">
                <a:solidFill>
                  <a:schemeClr val="tx1"/>
                </a:solidFill>
                <a:effectLst/>
                <a:latin typeface="SourceSansPro"/>
              </a:rPr>
              <a:t> at</a:t>
            </a:r>
            <a:r>
              <a:rPr lang="en-US" b="0" i="0" dirty="0">
                <a:solidFill>
                  <a:srgbClr val="111111"/>
                </a:solidFill>
                <a:effectLst/>
                <a:latin typeface="SourceSansPro"/>
              </a:rPr>
              <a:t> expiration.</a:t>
            </a:r>
          </a:p>
          <a:p>
            <a:endParaRPr lang="en-IN" dirty="0">
              <a:solidFill>
                <a:schemeClr val="tx1"/>
              </a:solidFill>
            </a:endParaRPr>
          </a:p>
        </p:txBody>
      </p:sp>
    </p:spTree>
    <p:extLst>
      <p:ext uri="{BB962C8B-B14F-4D97-AF65-F5344CB8AC3E}">
        <p14:creationId xmlns:p14="http://schemas.microsoft.com/office/powerpoint/2010/main" val="1264359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a:bodyPr>
          <a:lstStyle/>
          <a:p>
            <a:r>
              <a:rPr lang="en-US" b="0" i="0" dirty="0">
                <a:solidFill>
                  <a:srgbClr val="111111"/>
                </a:solidFill>
                <a:effectLst/>
                <a:latin typeface="SourceSansPro"/>
              </a:rPr>
              <a:t>The Black-Scholes call option formula is calculated by multiplying the stock price by the cumulative standard normal probability distribution function. Thereafter, the </a:t>
            </a:r>
            <a:r>
              <a:rPr lang="en-US" dirty="0">
                <a:solidFill>
                  <a:schemeClr val="tx1"/>
                </a:solidFill>
                <a:latin typeface="SourceSansPro"/>
              </a:rPr>
              <a:t>net present value</a:t>
            </a:r>
            <a:r>
              <a:rPr lang="en-US" b="0" i="0" dirty="0">
                <a:solidFill>
                  <a:srgbClr val="111111"/>
                </a:solidFill>
                <a:effectLst/>
                <a:latin typeface="SourceSansPro"/>
              </a:rPr>
              <a:t> (NPV) of the strike price multiplied by the cumulative standard normal distribution is subtracted from the resulting value of the previous calculation.</a:t>
            </a:r>
          </a:p>
          <a:p>
            <a:r>
              <a:rPr lang="en-US" dirty="0">
                <a:solidFill>
                  <a:srgbClr val="111111"/>
                </a:solidFill>
                <a:latin typeface="SourceSansPro"/>
              </a:rPr>
              <a:t>Limitations</a:t>
            </a:r>
          </a:p>
          <a:p>
            <a:pPr algn="l"/>
            <a:r>
              <a:rPr lang="en-US" b="0" i="0" dirty="0">
                <a:solidFill>
                  <a:srgbClr val="111111"/>
                </a:solidFill>
                <a:effectLst/>
                <a:latin typeface="SourceSansPro"/>
              </a:rPr>
              <a:t>The Black-Scholes model is only used to price European options and does not take into account that American options could be exercised before the expiration date. Moreover, the model assumes dividends, volatility, and risk-free rates remain constant over the option's life.</a:t>
            </a:r>
          </a:p>
          <a:p>
            <a:pPr algn="l"/>
            <a:r>
              <a:rPr lang="en-US" b="0" i="0">
                <a:solidFill>
                  <a:srgbClr val="111111"/>
                </a:solidFill>
                <a:effectLst/>
                <a:latin typeface="SourceSansPro"/>
              </a:rPr>
              <a:t>Not taking into account taxes, commissions or trading costs or taxes can also lead to valuations that deviate from real-world results.</a:t>
            </a:r>
          </a:p>
          <a:p>
            <a:endParaRPr lang="en-IN" dirty="0">
              <a:solidFill>
                <a:schemeClr val="tx1"/>
              </a:solidFill>
            </a:endParaRPr>
          </a:p>
        </p:txBody>
      </p:sp>
    </p:spTree>
    <p:extLst>
      <p:ext uri="{BB962C8B-B14F-4D97-AF65-F5344CB8AC3E}">
        <p14:creationId xmlns:p14="http://schemas.microsoft.com/office/powerpoint/2010/main" val="943669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r>
              <a:rPr lang="en-US" dirty="0"/>
              <a:t>Hedging with foreign currency options</a:t>
            </a:r>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fontScale="92500" lnSpcReduction="10000"/>
          </a:bodyPr>
          <a:lstStyle/>
          <a:p>
            <a:r>
              <a:rPr lang="en-US" b="0" i="0" dirty="0">
                <a:solidFill>
                  <a:srgbClr val="111111"/>
                </a:solidFill>
                <a:effectLst/>
                <a:latin typeface="SourceSansPro"/>
              </a:rPr>
              <a:t>Foreign currency options are one of the most popular methods of currency hedging. As with options on other types of securities, foreign currency options give the purchaser the right, but not the obligation, to buy or sell the currency pair at a particular </a:t>
            </a:r>
            <a:r>
              <a:rPr lang="en-US" dirty="0">
                <a:solidFill>
                  <a:schemeClr val="tx1"/>
                </a:solidFill>
                <a:latin typeface="SourceSansPro"/>
              </a:rPr>
              <a:t>exchange</a:t>
            </a:r>
            <a:r>
              <a:rPr lang="en-US" u="sng" dirty="0">
                <a:solidFill>
                  <a:srgbClr val="2C40D0"/>
                </a:solidFill>
                <a:latin typeface="SourceSansPro"/>
              </a:rPr>
              <a:t> </a:t>
            </a:r>
            <a:r>
              <a:rPr lang="en-US" dirty="0">
                <a:solidFill>
                  <a:schemeClr val="tx1"/>
                </a:solidFill>
                <a:latin typeface="SourceSansPro"/>
              </a:rPr>
              <a:t>rate</a:t>
            </a:r>
            <a:r>
              <a:rPr lang="en-US" u="sng" dirty="0">
                <a:solidFill>
                  <a:srgbClr val="111111"/>
                </a:solidFill>
                <a:latin typeface="SourceSansPro"/>
              </a:rPr>
              <a:t> </a:t>
            </a:r>
            <a:r>
              <a:rPr lang="en-US" b="0" i="0" dirty="0">
                <a:solidFill>
                  <a:srgbClr val="111111"/>
                </a:solidFill>
                <a:effectLst/>
                <a:latin typeface="SourceSansPro"/>
              </a:rPr>
              <a:t>at some time in the future.</a:t>
            </a:r>
          </a:p>
          <a:p>
            <a:r>
              <a:rPr lang="en-US" dirty="0">
                <a:solidFill>
                  <a:srgbClr val="111111"/>
                </a:solidFill>
                <a:latin typeface="SourceSansPro"/>
              </a:rPr>
              <a:t>F</a:t>
            </a:r>
            <a:r>
              <a:rPr lang="en-US" b="0" i="0" dirty="0">
                <a:solidFill>
                  <a:srgbClr val="111111"/>
                </a:solidFill>
                <a:effectLst/>
                <a:latin typeface="SourceSansPro"/>
              </a:rPr>
              <a:t>or example, if a U.S. investment bank was scheduled to repatriate some profits earned in Europe it could hedge some of the expected profits through an option. Because the scheduled transaction would be to sell euro and buy U.S. dollars, the investment bank would buy a </a:t>
            </a:r>
            <a:r>
              <a:rPr lang="en-US" b="0" i="0" dirty="0">
                <a:solidFill>
                  <a:schemeClr val="tx1"/>
                </a:solidFill>
                <a:effectLst/>
                <a:latin typeface="SourceSansPro"/>
                <a:hlinkClick r:id="rId2">
                  <a:extLst>
                    <a:ext uri="{A12FA001-AC4F-418D-AE19-62706E023703}">
                      <ahyp:hlinkClr xmlns:ahyp="http://schemas.microsoft.com/office/drawing/2018/hyperlinkcolor" val="tx"/>
                    </a:ext>
                  </a:extLst>
                </a:hlinkClick>
              </a:rPr>
              <a:t>put</a:t>
            </a:r>
            <a:r>
              <a:rPr lang="en-US" b="0" i="0" u="sng" dirty="0">
                <a:solidFill>
                  <a:srgbClr val="3FCDE7"/>
                </a:solidFill>
                <a:effectLst/>
                <a:latin typeface="SourceSansPro"/>
                <a:hlinkClick r:id="rId2">
                  <a:extLst>
                    <a:ext uri="{A12FA001-AC4F-418D-AE19-62706E023703}">
                      <ahyp:hlinkClr xmlns:ahyp="http://schemas.microsoft.com/office/drawing/2018/hyperlinkcolor" val="tx"/>
                    </a:ext>
                  </a:extLst>
                </a:hlinkClick>
              </a:rPr>
              <a:t> </a:t>
            </a:r>
            <a:r>
              <a:rPr lang="en-US" b="0" i="0" dirty="0">
                <a:solidFill>
                  <a:schemeClr val="tx1"/>
                </a:solidFill>
                <a:effectLst/>
                <a:latin typeface="SourceSansPro"/>
                <a:hlinkClick r:id="rId2">
                  <a:extLst>
                    <a:ext uri="{A12FA001-AC4F-418D-AE19-62706E023703}">
                      <ahyp:hlinkClr xmlns:ahyp="http://schemas.microsoft.com/office/drawing/2018/hyperlinkcolor" val="tx"/>
                    </a:ext>
                  </a:extLst>
                </a:hlinkClick>
              </a:rPr>
              <a:t>option</a:t>
            </a:r>
            <a:r>
              <a:rPr lang="en-US" b="0" i="0" dirty="0">
                <a:solidFill>
                  <a:srgbClr val="111111"/>
                </a:solidFill>
                <a:effectLst/>
                <a:latin typeface="SourceSansPro"/>
              </a:rPr>
              <a:t> to sell euro. By buying the put option the company would be locking in an 'at-worst' rate for its upcoming transaction, which would be the strike price. As in the Japanese company example, if the currency is above the strike price at expiry then the company would not exercise the option and simply do the transaction in the open market. The cost of the hedge is the cost of the put option.</a:t>
            </a:r>
          </a:p>
          <a:p>
            <a:r>
              <a:rPr lang="en-US" dirty="0"/>
              <a:t>ATM: At-the-money An option is at-the-money if the strike price is the same as the spot price of the underlying security on which the option is written. An at-the-money option has no intrinsic value, only time value.</a:t>
            </a:r>
          </a:p>
          <a:p>
            <a:r>
              <a:rPr lang="en-US" dirty="0"/>
              <a:t> ITM: In-the-money An in-the money option has intrinsic value. A call option is in-the-money when the spot price is above the strike price of underlying security. A put option is in-the-money when the spot price is below the strike price. </a:t>
            </a:r>
          </a:p>
          <a:p>
            <a:r>
              <a:rPr lang="en-US" dirty="0"/>
              <a:t>OTM: Out-of-the-money An out-of-the-money option has no intrinsic value. A call option is out-of-the- Hedging of Currency Option in Trading Market 3 money when the strike price is above the spot price of the underlying security. A put option is out-of-the-money when the strike price is below the spot price. </a:t>
            </a:r>
            <a:endParaRPr lang="en-IN" dirty="0">
              <a:solidFill>
                <a:schemeClr val="tx1"/>
              </a:solidFill>
            </a:endParaRPr>
          </a:p>
        </p:txBody>
      </p:sp>
    </p:spTree>
    <p:extLst>
      <p:ext uri="{BB962C8B-B14F-4D97-AF65-F5344CB8AC3E}">
        <p14:creationId xmlns:p14="http://schemas.microsoft.com/office/powerpoint/2010/main" val="2361922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5AA72-A952-4725-9AFB-49EB278266B3}"/>
              </a:ext>
            </a:extLst>
          </p:cNvPr>
          <p:cNvSpPr>
            <a:spLocks noGrp="1"/>
          </p:cNvSpPr>
          <p:nvPr>
            <p:ph type="title"/>
          </p:nvPr>
        </p:nvSpPr>
        <p:spPr>
          <a:xfrm>
            <a:off x="677334" y="214604"/>
            <a:ext cx="11163212" cy="830425"/>
          </a:xfrm>
        </p:spPr>
        <p:txBody>
          <a:bodyPr>
            <a:normAutofit/>
          </a:bodyPr>
          <a:lstStyle/>
          <a:p>
            <a:endParaRPr lang="en-IN" dirty="0"/>
          </a:p>
        </p:txBody>
      </p:sp>
      <p:sp>
        <p:nvSpPr>
          <p:cNvPr id="3" name="Content Placeholder 2">
            <a:extLst>
              <a:ext uri="{FF2B5EF4-FFF2-40B4-BE49-F238E27FC236}">
                <a16:creationId xmlns:a16="http://schemas.microsoft.com/office/drawing/2014/main" id="{C027AB35-99A3-4B9A-9040-193941585192}"/>
              </a:ext>
            </a:extLst>
          </p:cNvPr>
          <p:cNvSpPr>
            <a:spLocks noGrp="1"/>
          </p:cNvSpPr>
          <p:nvPr>
            <p:ph idx="1"/>
          </p:nvPr>
        </p:nvSpPr>
        <p:spPr>
          <a:xfrm>
            <a:off x="677333" y="1240971"/>
            <a:ext cx="11163213" cy="5169160"/>
          </a:xfrm>
        </p:spPr>
        <p:txBody>
          <a:bodyPr>
            <a:normAutofit lnSpcReduction="10000"/>
          </a:bodyPr>
          <a:lstStyle/>
          <a:p>
            <a:r>
              <a:rPr lang="en-US" dirty="0"/>
              <a:t>Hedging in currency option trading </a:t>
            </a:r>
          </a:p>
          <a:p>
            <a:r>
              <a:rPr lang="en-US" dirty="0"/>
              <a:t>Hedging means reducing or controlling risk. Hedging is a two-step process. A gain or loss in the cash position due to changes in price levels will be countered by changes in the value of a futures position.</a:t>
            </a:r>
          </a:p>
          <a:p>
            <a:r>
              <a:rPr lang="en-US" dirty="0"/>
              <a:t>Example </a:t>
            </a:r>
          </a:p>
          <a:p>
            <a:r>
              <a:rPr lang="en-US" dirty="0"/>
              <a:t>In the simplest form, an Indian trader buys some goods from USA and after three months he pays $10,000 to USA trader. Mr. A think, In future $ price will be more than today price. So, he buys a call option for $10,000 at the strike price in Rs.54.80/$ and pay premium 0.05. He buys this contract for three months. After three months, if spot rate is Rs. 55.10/$ then Mr. A mature this contract because contract price is less than the spot price. It is profitable for A. If the spot price is Rs. 54.70/$ is less than the contract price then Mr. A will not mature that contract because he had a call option. If both price is same means spot price is equal to strike price plus premium then it’s a break-even point i.e. no profit or no loss. Then Mr. A completes this contract. </a:t>
            </a:r>
          </a:p>
          <a:p>
            <a:r>
              <a:rPr lang="en-US" dirty="0"/>
              <a:t>Cross hedging is also very helpful in currency option trading because when a particular currency is not available in the market then a trader buy a another currency, call or put option that positively co-related with needed currency. If required currency value is appreciated then that currency value will also appreciate. Although the two currency are not identical, they are correlated enough to create a hedged position as long as the prices move in the same direction. </a:t>
            </a:r>
            <a:endParaRPr lang="en-IN" dirty="0">
              <a:solidFill>
                <a:schemeClr val="tx1"/>
              </a:solidFill>
            </a:endParaRPr>
          </a:p>
        </p:txBody>
      </p:sp>
    </p:spTree>
    <p:extLst>
      <p:ext uri="{BB962C8B-B14F-4D97-AF65-F5344CB8AC3E}">
        <p14:creationId xmlns:p14="http://schemas.microsoft.com/office/powerpoint/2010/main" val="10245154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77</TotalTime>
  <Words>2170</Words>
  <Application>Microsoft Office PowerPoint</Application>
  <PresentationFormat>Widescreen</PresentationFormat>
  <Paragraphs>48</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Open Sans</vt:lpstr>
      <vt:lpstr>SourceSansPro</vt:lpstr>
      <vt:lpstr>Trebuchet MS</vt:lpstr>
      <vt:lpstr>Wingdings 3</vt:lpstr>
      <vt:lpstr>Facet</vt:lpstr>
      <vt:lpstr>CURRENCY SWAPS AND OPTIONS</vt:lpstr>
      <vt:lpstr>Currency Swap</vt:lpstr>
      <vt:lpstr>PowerPoint Presentation</vt:lpstr>
      <vt:lpstr>Currency options</vt:lpstr>
      <vt:lpstr>PowerPoint Presentation</vt:lpstr>
      <vt:lpstr>Fischer’s option pricing model</vt:lpstr>
      <vt:lpstr>PowerPoint Presentation</vt:lpstr>
      <vt:lpstr>Hedging with foreign currency options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CURRENCY SWAPS AND OPTIONS</dc:title>
  <dc:creator>Dell Ins3501</dc:creator>
  <cp:lastModifiedBy>Dell Ins3501</cp:lastModifiedBy>
  <cp:revision>5</cp:revision>
  <dcterms:created xsi:type="dcterms:W3CDTF">2022-02-27T13:22:13Z</dcterms:created>
  <dcterms:modified xsi:type="dcterms:W3CDTF">2022-03-01T17:02:02Z</dcterms:modified>
</cp:coreProperties>
</file>