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7" r:id="rId3"/>
    <p:sldId id="275" r:id="rId4"/>
    <p:sldId id="258" r:id="rId5"/>
    <p:sldId id="276" r:id="rId6"/>
    <p:sldId id="259" r:id="rId7"/>
    <p:sldId id="260" r:id="rId8"/>
    <p:sldId id="261" r:id="rId9"/>
    <p:sldId id="262" r:id="rId10"/>
    <p:sldId id="277" r:id="rId11"/>
    <p:sldId id="263" r:id="rId12"/>
    <p:sldId id="264" r:id="rId13"/>
    <p:sldId id="278" r:id="rId14"/>
    <p:sldId id="265" r:id="rId15"/>
    <p:sldId id="279" r:id="rId16"/>
    <p:sldId id="266" r:id="rId17"/>
    <p:sldId id="267" r:id="rId18"/>
    <p:sldId id="268" r:id="rId19"/>
    <p:sldId id="280" r:id="rId20"/>
    <p:sldId id="269" r:id="rId21"/>
    <p:sldId id="270" r:id="rId22"/>
    <p:sldId id="271" r:id="rId23"/>
    <p:sldId id="281" r:id="rId24"/>
    <p:sldId id="272" r:id="rId25"/>
    <p:sldId id="282" r:id="rId26"/>
    <p:sldId id="273" r:id="rId27"/>
    <p:sldId id="274" r:id="rId28"/>
    <p:sldId id="283"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2DB62C-BB3F-43EF-9055-3883FAB97C0E}" type="datetimeFigureOut">
              <a:rPr lang="en-US" smtClean="0"/>
              <a:t>30/04/2021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1EE86D-2B18-4C56-A60C-8C0C158FF81C}" type="slidenum">
              <a:rPr lang="en-US" smtClean="0"/>
              <a:t>‹#›</a:t>
            </a:fld>
            <a:endParaRPr lang="en-US"/>
          </a:p>
        </p:txBody>
      </p:sp>
    </p:spTree>
    <p:extLst>
      <p:ext uri="{BB962C8B-B14F-4D97-AF65-F5344CB8AC3E}">
        <p14:creationId xmlns:p14="http://schemas.microsoft.com/office/powerpoint/2010/main" val="3331113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1EE86D-2B18-4C56-A60C-8C0C158FF81C}" type="slidenum">
              <a:rPr lang="en-US" smtClean="0"/>
              <a:t>14</a:t>
            </a:fld>
            <a:endParaRPr lang="en-US"/>
          </a:p>
        </p:txBody>
      </p:sp>
    </p:spTree>
    <p:extLst>
      <p:ext uri="{BB962C8B-B14F-4D97-AF65-F5344CB8AC3E}">
        <p14:creationId xmlns:p14="http://schemas.microsoft.com/office/powerpoint/2010/main" val="2072362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05883A5-868C-47F7-93BD-65101CDA5284}" type="datetimeFigureOut">
              <a:rPr lang="en-US" smtClean="0"/>
              <a:t>30/04/2021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318997-6ADB-461F-BAF5-AC26E52CD53F}" type="slidenum">
              <a:rPr lang="en-US" smtClean="0"/>
              <a:t>‹#›</a:t>
            </a:fld>
            <a:endParaRPr lang="en-US"/>
          </a:p>
        </p:txBody>
      </p:sp>
    </p:spTree>
    <p:extLst>
      <p:ext uri="{BB962C8B-B14F-4D97-AF65-F5344CB8AC3E}">
        <p14:creationId xmlns:p14="http://schemas.microsoft.com/office/powerpoint/2010/main" val="1633810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5883A5-868C-47F7-93BD-65101CDA5284}" type="datetimeFigureOut">
              <a:rPr lang="en-US" smtClean="0"/>
              <a:t>30/04/2021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318997-6ADB-461F-BAF5-AC26E52CD53F}" type="slidenum">
              <a:rPr lang="en-US" smtClean="0"/>
              <a:t>‹#›</a:t>
            </a:fld>
            <a:endParaRPr lang="en-US"/>
          </a:p>
        </p:txBody>
      </p:sp>
    </p:spTree>
    <p:extLst>
      <p:ext uri="{BB962C8B-B14F-4D97-AF65-F5344CB8AC3E}">
        <p14:creationId xmlns:p14="http://schemas.microsoft.com/office/powerpoint/2010/main" val="1451460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5883A5-868C-47F7-93BD-65101CDA5284}" type="datetimeFigureOut">
              <a:rPr lang="en-US" smtClean="0"/>
              <a:t>30/04/2021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318997-6ADB-461F-BAF5-AC26E52CD53F}" type="slidenum">
              <a:rPr lang="en-US" smtClean="0"/>
              <a:t>‹#›</a:t>
            </a:fld>
            <a:endParaRPr lang="en-US"/>
          </a:p>
        </p:txBody>
      </p:sp>
    </p:spTree>
    <p:extLst>
      <p:ext uri="{BB962C8B-B14F-4D97-AF65-F5344CB8AC3E}">
        <p14:creationId xmlns:p14="http://schemas.microsoft.com/office/powerpoint/2010/main" val="4262190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5883A5-868C-47F7-93BD-65101CDA5284}" type="datetimeFigureOut">
              <a:rPr lang="en-US" smtClean="0"/>
              <a:t>30/04/2021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318997-6ADB-461F-BAF5-AC26E52CD53F}" type="slidenum">
              <a:rPr lang="en-US" smtClean="0"/>
              <a:t>‹#›</a:t>
            </a:fld>
            <a:endParaRPr lang="en-US"/>
          </a:p>
        </p:txBody>
      </p:sp>
    </p:spTree>
    <p:extLst>
      <p:ext uri="{BB962C8B-B14F-4D97-AF65-F5344CB8AC3E}">
        <p14:creationId xmlns:p14="http://schemas.microsoft.com/office/powerpoint/2010/main" val="373506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05883A5-868C-47F7-93BD-65101CDA5284}" type="datetimeFigureOut">
              <a:rPr lang="en-US" smtClean="0"/>
              <a:t>30/04/2021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318997-6ADB-461F-BAF5-AC26E52CD53F}" type="slidenum">
              <a:rPr lang="en-US" smtClean="0"/>
              <a:t>‹#›</a:t>
            </a:fld>
            <a:endParaRPr lang="en-US"/>
          </a:p>
        </p:txBody>
      </p:sp>
    </p:spTree>
    <p:extLst>
      <p:ext uri="{BB962C8B-B14F-4D97-AF65-F5344CB8AC3E}">
        <p14:creationId xmlns:p14="http://schemas.microsoft.com/office/powerpoint/2010/main" val="2632083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05883A5-868C-47F7-93BD-65101CDA5284}" type="datetimeFigureOut">
              <a:rPr lang="en-US" smtClean="0"/>
              <a:t>30/04/2021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318997-6ADB-461F-BAF5-AC26E52CD53F}" type="slidenum">
              <a:rPr lang="en-US" smtClean="0"/>
              <a:t>‹#›</a:t>
            </a:fld>
            <a:endParaRPr lang="en-US"/>
          </a:p>
        </p:txBody>
      </p:sp>
    </p:spTree>
    <p:extLst>
      <p:ext uri="{BB962C8B-B14F-4D97-AF65-F5344CB8AC3E}">
        <p14:creationId xmlns:p14="http://schemas.microsoft.com/office/powerpoint/2010/main" val="1326458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5883A5-868C-47F7-93BD-65101CDA5284}" type="datetimeFigureOut">
              <a:rPr lang="en-US" smtClean="0"/>
              <a:t>30/04/2021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318997-6ADB-461F-BAF5-AC26E52CD53F}" type="slidenum">
              <a:rPr lang="en-US" smtClean="0"/>
              <a:t>‹#›</a:t>
            </a:fld>
            <a:endParaRPr lang="en-US"/>
          </a:p>
        </p:txBody>
      </p:sp>
    </p:spTree>
    <p:extLst>
      <p:ext uri="{BB962C8B-B14F-4D97-AF65-F5344CB8AC3E}">
        <p14:creationId xmlns:p14="http://schemas.microsoft.com/office/powerpoint/2010/main" val="15999006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5883A5-868C-47F7-93BD-65101CDA5284}" type="datetimeFigureOut">
              <a:rPr lang="en-US" smtClean="0"/>
              <a:t>30/04/2021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318997-6ADB-461F-BAF5-AC26E52CD53F}" type="slidenum">
              <a:rPr lang="en-US" smtClean="0"/>
              <a:t>‹#›</a:t>
            </a:fld>
            <a:endParaRPr lang="en-US"/>
          </a:p>
        </p:txBody>
      </p:sp>
    </p:spTree>
    <p:extLst>
      <p:ext uri="{BB962C8B-B14F-4D97-AF65-F5344CB8AC3E}">
        <p14:creationId xmlns:p14="http://schemas.microsoft.com/office/powerpoint/2010/main" val="3022113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5883A5-868C-47F7-93BD-65101CDA5284}" type="datetimeFigureOut">
              <a:rPr lang="en-US" smtClean="0"/>
              <a:t>30/04/2021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318997-6ADB-461F-BAF5-AC26E52CD53F}" type="slidenum">
              <a:rPr lang="en-US" smtClean="0"/>
              <a:t>‹#›</a:t>
            </a:fld>
            <a:endParaRPr lang="en-US"/>
          </a:p>
        </p:txBody>
      </p:sp>
    </p:spTree>
    <p:extLst>
      <p:ext uri="{BB962C8B-B14F-4D97-AF65-F5344CB8AC3E}">
        <p14:creationId xmlns:p14="http://schemas.microsoft.com/office/powerpoint/2010/main" val="278854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5883A5-868C-47F7-93BD-65101CDA5284}" type="datetimeFigureOut">
              <a:rPr lang="en-US" smtClean="0"/>
              <a:t>30/04/2021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318997-6ADB-461F-BAF5-AC26E52CD53F}" type="slidenum">
              <a:rPr lang="en-US" smtClean="0"/>
              <a:t>‹#›</a:t>
            </a:fld>
            <a:endParaRPr lang="en-US"/>
          </a:p>
        </p:txBody>
      </p:sp>
    </p:spTree>
    <p:extLst>
      <p:ext uri="{BB962C8B-B14F-4D97-AF65-F5344CB8AC3E}">
        <p14:creationId xmlns:p14="http://schemas.microsoft.com/office/powerpoint/2010/main" val="1367194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5883A5-868C-47F7-93BD-65101CDA5284}" type="datetimeFigureOut">
              <a:rPr lang="en-US" smtClean="0"/>
              <a:t>30/04/2021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318997-6ADB-461F-BAF5-AC26E52CD53F}" type="slidenum">
              <a:rPr lang="en-US" smtClean="0"/>
              <a:t>‹#›</a:t>
            </a:fld>
            <a:endParaRPr lang="en-US"/>
          </a:p>
        </p:txBody>
      </p:sp>
    </p:spTree>
    <p:extLst>
      <p:ext uri="{BB962C8B-B14F-4D97-AF65-F5344CB8AC3E}">
        <p14:creationId xmlns:p14="http://schemas.microsoft.com/office/powerpoint/2010/main" val="2509019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5883A5-868C-47F7-93BD-65101CDA5284}" type="datetimeFigureOut">
              <a:rPr lang="en-US" smtClean="0"/>
              <a:t>30/04/2021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318997-6ADB-461F-BAF5-AC26E52CD53F}" type="slidenum">
              <a:rPr lang="en-US" smtClean="0"/>
              <a:t>‹#›</a:t>
            </a:fld>
            <a:endParaRPr lang="en-US"/>
          </a:p>
        </p:txBody>
      </p:sp>
    </p:spTree>
    <p:extLst>
      <p:ext uri="{BB962C8B-B14F-4D97-AF65-F5344CB8AC3E}">
        <p14:creationId xmlns:p14="http://schemas.microsoft.com/office/powerpoint/2010/main" val="21697645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11018293" cy="996287"/>
          </a:xfrm>
        </p:spPr>
        <p:txBody>
          <a:bodyPr>
            <a:normAutofit/>
          </a:bodyPr>
          <a:lstStyle/>
          <a:p>
            <a:r>
              <a:rPr lang="en-US" sz="3200" b="1" dirty="0" smtClean="0">
                <a:latin typeface="Times New Roman" panose="02020603050405020304" pitchFamily="18" charset="0"/>
                <a:cs typeface="Times New Roman" panose="02020603050405020304" pitchFamily="18" charset="0"/>
              </a:rPr>
              <a:t>MOUDLE 4. ORGANIZATIONAL </a:t>
            </a:r>
            <a:r>
              <a:rPr lang="en-US" sz="3200" b="1" dirty="0">
                <a:latin typeface="Times New Roman" panose="02020603050405020304" pitchFamily="18" charset="0"/>
                <a:cs typeface="Times New Roman" panose="02020603050405020304" pitchFamily="18" charset="0"/>
              </a:rPr>
              <a:t>DEVELOPMENT</a:t>
            </a:r>
          </a:p>
        </p:txBody>
      </p:sp>
      <p:sp>
        <p:nvSpPr>
          <p:cNvPr id="3" name="Subtitle 2"/>
          <p:cNvSpPr>
            <a:spLocks noGrp="1"/>
          </p:cNvSpPr>
          <p:nvPr>
            <p:ph type="subTitle" idx="1"/>
          </p:nvPr>
        </p:nvSpPr>
        <p:spPr>
          <a:xfrm>
            <a:off x="486770" y="1364776"/>
            <a:ext cx="4371833" cy="3452884"/>
          </a:xfrm>
        </p:spPr>
        <p:txBody>
          <a:bodyPr>
            <a:normAutofit/>
          </a:bodyPr>
          <a:lstStyle/>
          <a:p>
            <a:pPr algn="l"/>
            <a:r>
              <a:rPr lang="en-US" sz="2800" dirty="0">
                <a:latin typeface="Times New Roman" panose="02020603050405020304" pitchFamily="18" charset="0"/>
                <a:cs typeface="Times New Roman" panose="02020603050405020304" pitchFamily="18" charset="0"/>
              </a:rPr>
              <a:t>Meaning and Nature of </a:t>
            </a:r>
            <a:r>
              <a:rPr lang="en-US" sz="2800" dirty="0" smtClean="0">
                <a:latin typeface="Times New Roman" panose="02020603050405020304" pitchFamily="18" charset="0"/>
                <a:cs typeface="Times New Roman" panose="02020603050405020304" pitchFamily="18" charset="0"/>
              </a:rPr>
              <a:t>OD</a:t>
            </a:r>
            <a:endParaRPr lang="en-US" sz="2800" dirty="0">
              <a:latin typeface="Times New Roman" panose="02020603050405020304" pitchFamily="18" charset="0"/>
              <a:cs typeface="Times New Roman" panose="02020603050405020304" pitchFamily="18" charset="0"/>
            </a:endParaRPr>
          </a:p>
          <a:p>
            <a:pPr algn="l"/>
            <a:r>
              <a:rPr lang="en-US" sz="2800" dirty="0">
                <a:latin typeface="Times New Roman" panose="02020603050405020304" pitchFamily="18" charset="0"/>
                <a:cs typeface="Times New Roman" panose="02020603050405020304" pitchFamily="18" charset="0"/>
              </a:rPr>
              <a:t>Techniques of </a:t>
            </a:r>
            <a:r>
              <a:rPr lang="en-US" sz="2800" dirty="0" smtClean="0">
                <a:latin typeface="Times New Roman" panose="02020603050405020304" pitchFamily="18" charset="0"/>
                <a:cs typeface="Times New Roman" panose="02020603050405020304" pitchFamily="18" charset="0"/>
              </a:rPr>
              <a:t>OD</a:t>
            </a:r>
            <a:endParaRPr lang="en-US" sz="2800" dirty="0">
              <a:latin typeface="Times New Roman" panose="02020603050405020304" pitchFamily="18" charset="0"/>
              <a:cs typeface="Times New Roman" panose="02020603050405020304" pitchFamily="18" charset="0"/>
            </a:endParaRPr>
          </a:p>
          <a:p>
            <a:pPr algn="l"/>
            <a:r>
              <a:rPr lang="en-US" sz="2800" dirty="0">
                <a:latin typeface="Times New Roman" panose="02020603050405020304" pitchFamily="18" charset="0"/>
                <a:cs typeface="Times New Roman" panose="02020603050405020304" pitchFamily="18" charset="0"/>
              </a:rPr>
              <a:t>Importance of </a:t>
            </a:r>
            <a:r>
              <a:rPr lang="en-US" sz="2800" dirty="0" smtClean="0">
                <a:latin typeface="Times New Roman" panose="02020603050405020304" pitchFamily="18" charset="0"/>
                <a:cs typeface="Times New Roman" panose="02020603050405020304" pitchFamily="18" charset="0"/>
              </a:rPr>
              <a:t>OD</a:t>
            </a:r>
            <a:endParaRPr lang="en-US" sz="2800" dirty="0">
              <a:latin typeface="Times New Roman" panose="02020603050405020304" pitchFamily="18" charset="0"/>
              <a:cs typeface="Times New Roman" panose="02020603050405020304" pitchFamily="18" charset="0"/>
            </a:endParaRPr>
          </a:p>
          <a:p>
            <a:pPr algn="l"/>
            <a:r>
              <a:rPr lang="en-US" sz="2800" dirty="0">
                <a:latin typeface="Times New Roman" panose="02020603050405020304" pitchFamily="18" charset="0"/>
                <a:cs typeface="Times New Roman" panose="02020603050405020304" pitchFamily="18" charset="0"/>
              </a:rPr>
              <a:t>Limitations of </a:t>
            </a:r>
            <a:r>
              <a:rPr lang="en-US" sz="2800" dirty="0" smtClean="0">
                <a:latin typeface="Times New Roman" panose="02020603050405020304" pitchFamily="18" charset="0"/>
                <a:cs typeface="Times New Roman" panose="02020603050405020304" pitchFamily="18" charset="0"/>
              </a:rPr>
              <a:t>OD</a:t>
            </a:r>
            <a:endParaRPr lang="en-US" sz="2800" dirty="0">
              <a:latin typeface="Times New Roman" panose="02020603050405020304" pitchFamily="18" charset="0"/>
              <a:cs typeface="Times New Roman" panose="02020603050405020304" pitchFamily="18" charset="0"/>
            </a:endParaRPr>
          </a:p>
          <a:p>
            <a:pPr algn="l"/>
            <a:r>
              <a:rPr lang="en-US" sz="2800" dirty="0">
                <a:latin typeface="Times New Roman" panose="02020603050405020304" pitchFamily="18" charset="0"/>
                <a:cs typeface="Times New Roman" panose="02020603050405020304" pitchFamily="18" charset="0"/>
              </a:rPr>
              <a:t>OD </a:t>
            </a:r>
            <a:r>
              <a:rPr lang="en-US" sz="2800" dirty="0" smtClean="0">
                <a:latin typeface="Times New Roman" panose="02020603050405020304" pitchFamily="18" charset="0"/>
                <a:cs typeface="Times New Roman" panose="02020603050405020304" pitchFamily="18" charset="0"/>
              </a:rPr>
              <a:t>Process</a:t>
            </a:r>
            <a:endParaRPr lang="en-US" sz="2800" dirty="0">
              <a:latin typeface="Times New Roman" panose="02020603050405020304" pitchFamily="18" charset="0"/>
              <a:cs typeface="Times New Roman" panose="02020603050405020304" pitchFamily="18" charset="0"/>
            </a:endParaRPr>
          </a:p>
          <a:p>
            <a:pPr algn="l"/>
            <a:r>
              <a:rPr lang="en-US" sz="2800" dirty="0">
                <a:latin typeface="Times New Roman" panose="02020603050405020304" pitchFamily="18" charset="0"/>
                <a:cs typeface="Times New Roman" panose="02020603050405020304" pitchFamily="18" charset="0"/>
              </a:rPr>
              <a:t>Essential Aspects of OD</a:t>
            </a:r>
          </a:p>
          <a:p>
            <a:pPr algn="l"/>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1575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4633" y="203918"/>
            <a:ext cx="11687033" cy="7386638"/>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3. Management </a:t>
            </a:r>
            <a:r>
              <a:rPr lang="en-US" sz="2400" b="1" dirty="0">
                <a:latin typeface="Times New Roman" panose="02020603050405020304" pitchFamily="18" charset="0"/>
                <a:cs typeface="Times New Roman" panose="02020603050405020304" pitchFamily="18" charset="0"/>
              </a:rPr>
              <a:t>by Objectives: </a:t>
            </a:r>
            <a:r>
              <a:rPr lang="en-US" sz="2400" dirty="0">
                <a:latin typeface="Times New Roman" panose="02020603050405020304" pitchFamily="18" charset="0"/>
                <a:cs typeface="Times New Roman" panose="02020603050405020304" pitchFamily="18" charset="0"/>
              </a:rPr>
              <a:t>In this case, the superior and subordinate manager of an organization jointly define common goals, jointly frame plans, and then the subordinate manager implements the plan, followed by a joint review of performance. As an OD technique, MBO helps to integrate personal and organizational goals. </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4. </a:t>
            </a:r>
            <a:r>
              <a:rPr lang="en-US" sz="2400" b="1" dirty="0" err="1" smtClean="0">
                <a:latin typeface="Times New Roman" panose="02020603050405020304" pitchFamily="18" charset="0"/>
                <a:cs typeface="Times New Roman" panose="02020603050405020304" pitchFamily="18" charset="0"/>
              </a:rPr>
              <a:t>Behaviour</a:t>
            </a:r>
            <a:r>
              <a:rPr lang="en-US" sz="2400" b="1" dirty="0" smtClean="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Modification: </a:t>
            </a:r>
            <a:r>
              <a:rPr lang="en-US" sz="2400" dirty="0">
                <a:latin typeface="Times New Roman" panose="02020603050405020304" pitchFamily="18" charset="0"/>
                <a:cs typeface="Times New Roman" panose="02020603050405020304" pitchFamily="18" charset="0"/>
              </a:rPr>
              <a:t>This technique involves making rewards more effective by matching them with the employee needs and work performance. When rewards are directly linked to employee needs and performance, then the employee strives best possible efforts in respect of work performance</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5. Survey </a:t>
            </a:r>
            <a:r>
              <a:rPr lang="en-US" sz="2400" b="1" dirty="0">
                <a:latin typeface="Times New Roman" panose="02020603050405020304" pitchFamily="18" charset="0"/>
                <a:cs typeface="Times New Roman" panose="02020603050405020304" pitchFamily="18" charset="0"/>
              </a:rPr>
              <a:t>Feedback: </a:t>
            </a:r>
            <a:r>
              <a:rPr lang="en-US" sz="2400" dirty="0">
                <a:latin typeface="Times New Roman" panose="02020603050405020304" pitchFamily="18" charset="0"/>
                <a:cs typeface="Times New Roman" panose="02020603050405020304" pitchFamily="18" charset="0"/>
              </a:rPr>
              <a:t>The OD consultant conducts a survey to determine organizational climate and to identify deficiencies or performance gaps. The information collected is passed on to the employees for their views and to decide on the course of action to solve the problem or deficiencies. Survey feedback is an important and widely used techniques in organizational development. It's success rests on the process of systematically collecting data about the system and feeding back the data for individuals and groups at all levels of the organization to analyze, interpret meanings, and design corrective action steps.</a:t>
            </a:r>
          </a:p>
          <a:p>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pPr marL="457200" indent="-457200">
              <a:buFont typeface="+mj-lt"/>
              <a:buAutoNum type="arabicParenR"/>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49427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3772" y="327547"/>
            <a:ext cx="11928143" cy="5868536"/>
          </a:xfrm>
        </p:spPr>
        <p:txBody>
          <a:bodyPr>
            <a:normAutofit/>
          </a:bodyPr>
          <a:lstStyle/>
          <a:p>
            <a:pPr marL="457200" indent="-457200">
              <a:buFont typeface="+mj-lt"/>
              <a:buAutoNum type="arabicParenR" startAt="5"/>
            </a:pPr>
            <a:r>
              <a:rPr lang="en-US" sz="2400" b="1" dirty="0" smtClean="0">
                <a:latin typeface="Times New Roman" panose="02020603050405020304" pitchFamily="18" charset="0"/>
                <a:cs typeface="Times New Roman" panose="02020603050405020304" pitchFamily="18" charset="0"/>
              </a:rPr>
              <a:t>Flexi </a:t>
            </a:r>
            <a:r>
              <a:rPr lang="en-US" sz="2400" b="1" dirty="0">
                <a:latin typeface="Times New Roman" panose="02020603050405020304" pitchFamily="18" charset="0"/>
                <a:cs typeface="Times New Roman" panose="02020603050405020304" pitchFamily="18" charset="0"/>
              </a:rPr>
              <a:t>Time Approach: </a:t>
            </a:r>
            <a:r>
              <a:rPr lang="en-US" sz="2400" dirty="0">
                <a:latin typeface="Times New Roman" panose="02020603050405020304" pitchFamily="18" charset="0"/>
                <a:cs typeface="Times New Roman" panose="02020603050405020304" pitchFamily="18" charset="0"/>
              </a:rPr>
              <a:t>In this case, employees are given the freedom to decide their own working hours within the limits set by the management. Employees are expected to work full day or as per their workload. All the employees may have to remain present during the core working hours. </a:t>
            </a:r>
            <a:endParaRPr lang="en-US" sz="2400" dirty="0" smtClean="0">
              <a:latin typeface="Times New Roman" panose="02020603050405020304" pitchFamily="18" charset="0"/>
              <a:cs typeface="Times New Roman" panose="02020603050405020304" pitchFamily="18" charset="0"/>
            </a:endParaRPr>
          </a:p>
          <a:p>
            <a:pPr marL="457200" indent="-457200">
              <a:buFont typeface="+mj-lt"/>
              <a:buAutoNum type="arabicParenR" startAt="5"/>
            </a:pPr>
            <a:endParaRPr lang="en-US" sz="2400" dirty="0">
              <a:latin typeface="Times New Roman" panose="02020603050405020304" pitchFamily="18" charset="0"/>
              <a:cs typeface="Times New Roman" panose="02020603050405020304" pitchFamily="18" charset="0"/>
            </a:endParaRPr>
          </a:p>
          <a:p>
            <a:pPr marL="457200" indent="-457200">
              <a:buFont typeface="+mj-lt"/>
              <a:buAutoNum type="arabicParenR" startAt="5"/>
            </a:pPr>
            <a:r>
              <a:rPr lang="en-US" sz="2400" b="1" dirty="0">
                <a:latin typeface="Times New Roman" panose="02020603050405020304" pitchFamily="18" charset="0"/>
                <a:cs typeface="Times New Roman" panose="02020603050405020304" pitchFamily="18" charset="0"/>
              </a:rPr>
              <a:t>Team Building : </a:t>
            </a:r>
            <a:r>
              <a:rPr lang="en-US" sz="2400" dirty="0">
                <a:latin typeface="Times New Roman" panose="02020603050405020304" pitchFamily="18" charset="0"/>
                <a:cs typeface="Times New Roman" panose="02020603050405020304" pitchFamily="18" charset="0"/>
              </a:rPr>
              <a:t>Team building is also one of the important technique of OD. It encourages team members to examine how they work together, identify their weaknesses and develop more effective ways of cooperating. The goals of team building is to make teams more effective. An effective team accomplishes its tasks, solves problems and have satisfying interpersonal relationships.</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55287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0404" y="269781"/>
            <a:ext cx="11799626" cy="5953598"/>
          </a:xfrm>
        </p:spPr>
        <p:txBody>
          <a:bodyPr>
            <a:normAutofit/>
          </a:bodyPr>
          <a:lstStyle/>
          <a:p>
            <a:pPr marL="0" indent="0">
              <a:buNone/>
            </a:pPr>
            <a:r>
              <a:rPr lang="en-US" sz="2400" b="1" dirty="0" smtClean="0">
                <a:latin typeface="Times New Roman" panose="02020603050405020304" pitchFamily="18" charset="0"/>
                <a:cs typeface="Times New Roman" panose="02020603050405020304" pitchFamily="18" charset="0"/>
              </a:rPr>
              <a:t>II. </a:t>
            </a:r>
            <a:r>
              <a:rPr lang="en-US" sz="2400" b="1" dirty="0" err="1" smtClean="0">
                <a:latin typeface="Times New Roman" panose="02020603050405020304" pitchFamily="18" charset="0"/>
                <a:cs typeface="Times New Roman" panose="02020603050405020304" pitchFamily="18" charset="0"/>
              </a:rPr>
              <a:t>Behaviour</a:t>
            </a:r>
            <a:r>
              <a:rPr lang="en-US" sz="2400" b="1" dirty="0" smtClean="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Focused </a:t>
            </a:r>
            <a:r>
              <a:rPr lang="en-US" sz="2400" b="1" dirty="0" err="1">
                <a:latin typeface="Times New Roman" panose="02020603050405020304" pitchFamily="18" charset="0"/>
                <a:cs typeface="Times New Roman" panose="02020603050405020304" pitchFamily="18" charset="0"/>
              </a:rPr>
              <a:t>Programmes</a:t>
            </a:r>
            <a:r>
              <a:rPr lang="en-US" sz="2400" b="1" dirty="0" smtClean="0">
                <a:latin typeface="Times New Roman" panose="02020603050405020304" pitchFamily="18" charset="0"/>
                <a:cs typeface="Times New Roman" panose="02020603050405020304" pitchFamily="18" charset="0"/>
              </a:rPr>
              <a:t>:</a:t>
            </a:r>
          </a:p>
          <a:p>
            <a:pPr marL="457200" indent="-457200">
              <a:buFont typeface="+mj-lt"/>
              <a:buAutoNum type="arabicParenR"/>
            </a:pPr>
            <a:r>
              <a:rPr lang="en-US" sz="2400" b="1" dirty="0">
                <a:latin typeface="Times New Roman" panose="02020603050405020304" pitchFamily="18" charset="0"/>
                <a:cs typeface="Times New Roman" panose="02020603050405020304" pitchFamily="18" charset="0"/>
              </a:rPr>
              <a:t>Career Planning and Development: </a:t>
            </a:r>
            <a:r>
              <a:rPr lang="en-US" sz="2400" dirty="0">
                <a:latin typeface="Times New Roman" panose="02020603050405020304" pitchFamily="18" charset="0"/>
                <a:cs typeface="Times New Roman" panose="02020603050405020304" pitchFamily="18" charset="0"/>
              </a:rPr>
              <a:t>This technique aims at improving the careers of the employees within the </a:t>
            </a:r>
            <a:r>
              <a:rPr lang="en-US" sz="2400" dirty="0" smtClean="0">
                <a:latin typeface="Times New Roman" panose="02020603050405020304" pitchFamily="18" charset="0"/>
                <a:cs typeface="Times New Roman" panose="02020603050405020304" pitchFamily="18" charset="0"/>
              </a:rPr>
              <a:t>organization</a:t>
            </a:r>
            <a:r>
              <a:rPr lang="en-US" sz="2400" dirty="0">
                <a:latin typeface="Times New Roman" panose="02020603050405020304" pitchFamily="18" charset="0"/>
                <a:cs typeface="Times New Roman" panose="02020603050405020304" pitchFamily="18" charset="0"/>
              </a:rPr>
              <a:t>. It involves assisting the employees in deciding their career goals, and improving their abilities for better performance through training, job rotation, etc. </a:t>
            </a:r>
            <a:endParaRPr lang="en-US" sz="2400" dirty="0" smtClean="0">
              <a:latin typeface="Times New Roman" panose="02020603050405020304" pitchFamily="18" charset="0"/>
              <a:cs typeface="Times New Roman" panose="02020603050405020304" pitchFamily="18" charset="0"/>
            </a:endParaRPr>
          </a:p>
          <a:p>
            <a:pPr marL="457200" indent="-457200">
              <a:buFont typeface="+mj-lt"/>
              <a:buAutoNum type="arabicParenR"/>
            </a:pPr>
            <a:endParaRPr lang="en-US" sz="2400" dirty="0">
              <a:latin typeface="Times New Roman" panose="02020603050405020304" pitchFamily="18" charset="0"/>
              <a:cs typeface="Times New Roman" panose="02020603050405020304" pitchFamily="18" charset="0"/>
            </a:endParaRPr>
          </a:p>
          <a:p>
            <a:pPr marL="457200" indent="-457200">
              <a:buFont typeface="+mj-lt"/>
              <a:buAutoNum type="arabicParenR"/>
            </a:pPr>
            <a:r>
              <a:rPr lang="en-US" sz="2400" b="1" dirty="0" smtClean="0">
                <a:latin typeface="Times New Roman" panose="02020603050405020304" pitchFamily="18" charset="0"/>
                <a:cs typeface="Times New Roman" panose="02020603050405020304" pitchFamily="18" charset="0"/>
              </a:rPr>
              <a:t>Transactional </a:t>
            </a:r>
            <a:r>
              <a:rPr lang="en-US" sz="2400" b="1" dirty="0">
                <a:latin typeface="Times New Roman" panose="02020603050405020304" pitchFamily="18" charset="0"/>
                <a:cs typeface="Times New Roman" panose="02020603050405020304" pitchFamily="18" charset="0"/>
              </a:rPr>
              <a:t>Analysis: </a:t>
            </a:r>
            <a:r>
              <a:rPr lang="en-US" sz="2400" dirty="0">
                <a:latin typeface="Times New Roman" panose="02020603050405020304" pitchFamily="18" charset="0"/>
                <a:cs typeface="Times New Roman" panose="02020603050405020304" pitchFamily="18" charset="0"/>
              </a:rPr>
              <a:t>When two people interact with each other, there results a social interaction or </a:t>
            </a:r>
            <a:r>
              <a:rPr lang="en-US" sz="2400" dirty="0" smtClean="0">
                <a:latin typeface="Times New Roman" panose="02020603050405020304" pitchFamily="18" charset="0"/>
                <a:cs typeface="Times New Roman" panose="02020603050405020304" pitchFamily="18" charset="0"/>
              </a:rPr>
              <a:t>transaction. Transactional </a:t>
            </a:r>
            <a:r>
              <a:rPr lang="en-US" sz="2400" dirty="0">
                <a:latin typeface="Times New Roman" panose="02020603050405020304" pitchFamily="18" charset="0"/>
                <a:cs typeface="Times New Roman" panose="02020603050405020304" pitchFamily="18" charset="0"/>
              </a:rPr>
              <a:t>analysis is the study of social transactions between people. TA was introduced by Eric Berne and </a:t>
            </a:r>
            <a:r>
              <a:rPr lang="en-US" sz="2400" dirty="0" err="1">
                <a:latin typeface="Times New Roman" panose="02020603050405020304" pitchFamily="18" charset="0"/>
                <a:cs typeface="Times New Roman" panose="02020603050405020304" pitchFamily="18" charset="0"/>
              </a:rPr>
              <a:t>popularised</a:t>
            </a:r>
            <a:r>
              <a:rPr lang="en-US" sz="2400" dirty="0">
                <a:latin typeface="Times New Roman" panose="02020603050405020304" pitchFamily="18" charset="0"/>
                <a:cs typeface="Times New Roman" panose="02020603050405020304" pitchFamily="18" charset="0"/>
              </a:rPr>
              <a:t> by Thomas Harris in 1960s. TA helps people to </a:t>
            </a:r>
            <a:r>
              <a:rPr lang="en-US" sz="2400" dirty="0" err="1">
                <a:latin typeface="Times New Roman" panose="02020603050405020304" pitchFamily="18" charset="0"/>
                <a:cs typeface="Times New Roman" panose="02020603050405020304" pitchFamily="18" charset="0"/>
              </a:rPr>
              <a:t>analyse</a:t>
            </a:r>
            <a:r>
              <a:rPr lang="en-US" sz="2400" dirty="0">
                <a:latin typeface="Times New Roman" panose="02020603050405020304" pitchFamily="18" charset="0"/>
                <a:cs typeface="Times New Roman" panose="02020603050405020304" pitchFamily="18" charset="0"/>
              </a:rPr>
              <a:t> and understand interactions so as to interact with people in a better manner. </a:t>
            </a:r>
            <a:endParaRPr lang="en-US" sz="2400" dirty="0" smtClean="0">
              <a:latin typeface="Times New Roman" panose="02020603050405020304" pitchFamily="18" charset="0"/>
              <a:cs typeface="Times New Roman" panose="02020603050405020304" pitchFamily="18" charset="0"/>
            </a:endParaRPr>
          </a:p>
          <a:p>
            <a:pPr marL="457200" indent="-457200">
              <a:buFont typeface="+mj-lt"/>
              <a:buAutoNum type="arabicParenR"/>
            </a:pPr>
            <a:endParaRPr lang="en-US" sz="2400" dirty="0">
              <a:latin typeface="Times New Roman" panose="02020603050405020304" pitchFamily="18" charset="0"/>
              <a:cs typeface="Times New Roman" panose="02020603050405020304" pitchFamily="18" charset="0"/>
            </a:endParaRPr>
          </a:p>
          <a:p>
            <a:pPr marL="457200" indent="-457200">
              <a:buFont typeface="+mj-lt"/>
              <a:buAutoNum type="arabicParenR"/>
            </a:pPr>
            <a:r>
              <a:rPr lang="en-US" sz="2400" b="1" dirty="0" smtClean="0">
                <a:latin typeface="Times New Roman" panose="02020603050405020304" pitchFamily="18" charset="0"/>
                <a:cs typeface="Times New Roman" panose="02020603050405020304" pitchFamily="18" charset="0"/>
              </a:rPr>
              <a:t>Assertiveness </a:t>
            </a:r>
            <a:r>
              <a:rPr lang="en-US" sz="2400" b="1" dirty="0">
                <a:latin typeface="Times New Roman" panose="02020603050405020304" pitchFamily="18" charset="0"/>
                <a:cs typeface="Times New Roman" panose="02020603050405020304" pitchFamily="18" charset="0"/>
              </a:rPr>
              <a:t>Training: </a:t>
            </a:r>
            <a:r>
              <a:rPr lang="en-US" sz="2400" dirty="0">
                <a:latin typeface="Times New Roman" panose="02020603050405020304" pitchFamily="18" charset="0"/>
                <a:cs typeface="Times New Roman" panose="02020603050405020304" pitchFamily="18" charset="0"/>
              </a:rPr>
              <a:t>This technique helps employees to express themselves in a positive manner. Assertiveness training helps people not only to express positively but also get the work done effectively through others</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809359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5616" y="474849"/>
            <a:ext cx="11800765" cy="4524315"/>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4. Process </a:t>
            </a:r>
            <a:r>
              <a:rPr lang="en-US" sz="2400" b="1" dirty="0">
                <a:latin typeface="Times New Roman" panose="02020603050405020304" pitchFamily="18" charset="0"/>
                <a:cs typeface="Times New Roman" panose="02020603050405020304" pitchFamily="18" charset="0"/>
              </a:rPr>
              <a:t>Consultation: </a:t>
            </a:r>
            <a:r>
              <a:rPr lang="en-US" sz="2400" dirty="0">
                <a:latin typeface="Times New Roman" panose="02020603050405020304" pitchFamily="18" charset="0"/>
                <a:cs typeface="Times New Roman" panose="02020603050405020304" pitchFamily="18" charset="0"/>
              </a:rPr>
              <a:t>In this case, a consultant studies group processes such as decision-making, communication patterns, etc. He may suggest certain measures to improve the processes for better performance</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5. Managerial </a:t>
            </a:r>
            <a:r>
              <a:rPr lang="en-US" sz="2400" b="1" dirty="0">
                <a:latin typeface="Times New Roman" panose="02020603050405020304" pitchFamily="18" charset="0"/>
                <a:cs typeface="Times New Roman" panose="02020603050405020304" pitchFamily="18" charset="0"/>
              </a:rPr>
              <a:t>Grid Training: </a:t>
            </a:r>
            <a:r>
              <a:rPr lang="en-US" sz="2400" dirty="0">
                <a:latin typeface="Times New Roman" panose="02020603050405020304" pitchFamily="18" charset="0"/>
                <a:cs typeface="Times New Roman" panose="02020603050405020304" pitchFamily="18" charset="0"/>
              </a:rPr>
              <a:t>It is based on Robert Blake and Jane Mouton's managerial grid. Under this training, managers learn to refine their leadership style, which is people oriented as well as production oriented</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6.Sensitivity </a:t>
            </a:r>
            <a:r>
              <a:rPr lang="en-US" sz="2400" b="1" dirty="0">
                <a:latin typeface="Times New Roman" panose="02020603050405020304" pitchFamily="18" charset="0"/>
                <a:cs typeface="Times New Roman" panose="02020603050405020304" pitchFamily="18" charset="0"/>
              </a:rPr>
              <a:t>Training: </a:t>
            </a:r>
            <a:r>
              <a:rPr lang="en-US" sz="2400" dirty="0">
                <a:latin typeface="Times New Roman" panose="02020603050405020304" pitchFamily="18" charset="0"/>
                <a:cs typeface="Times New Roman" panose="02020603050405020304" pitchFamily="18" charset="0"/>
              </a:rPr>
              <a:t>In this case, training is provided to change attitude and </a:t>
            </a:r>
            <a:r>
              <a:rPr lang="en-US" sz="2400" dirty="0" err="1">
                <a:latin typeface="Times New Roman" panose="02020603050405020304" pitchFamily="18" charset="0"/>
                <a:cs typeface="Times New Roman" panose="02020603050405020304" pitchFamily="18" charset="0"/>
              </a:rPr>
              <a:t>behaviour</a:t>
            </a:r>
            <a:r>
              <a:rPr lang="en-US" sz="2400" dirty="0">
                <a:latin typeface="Times New Roman" panose="02020603050405020304" pitchFamily="18" charset="0"/>
                <a:cs typeface="Times New Roman" panose="02020603050405020304" pitchFamily="18" charset="0"/>
              </a:rPr>
              <a:t> of people. Under this training, the trainees are expected to interact with others in small groups in an open and free atmosphere. This training helps them to understand the effect of their </a:t>
            </a:r>
            <a:r>
              <a:rPr lang="en-US" sz="2400" dirty="0" err="1">
                <a:latin typeface="Times New Roman" panose="02020603050405020304" pitchFamily="18" charset="0"/>
                <a:cs typeface="Times New Roman" panose="02020603050405020304" pitchFamily="18" charset="0"/>
              </a:rPr>
              <a:t>behaviour</a:t>
            </a:r>
            <a:r>
              <a:rPr lang="en-US" sz="2400" dirty="0">
                <a:latin typeface="Times New Roman" panose="02020603050405020304" pitchFamily="18" charset="0"/>
                <a:cs typeface="Times New Roman" panose="02020603050405020304" pitchFamily="18" charset="0"/>
              </a:rPr>
              <a:t> on others.</a:t>
            </a:r>
          </a:p>
        </p:txBody>
      </p:sp>
    </p:spTree>
    <p:extLst>
      <p:ext uri="{BB962C8B-B14F-4D97-AF65-F5344CB8AC3E}">
        <p14:creationId xmlns:p14="http://schemas.microsoft.com/office/powerpoint/2010/main" val="12319807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1068"/>
            <a:ext cx="11696130" cy="532263"/>
          </a:xfrm>
        </p:spPr>
        <p:txBody>
          <a:bodyPr>
            <a:normAutofit/>
          </a:bodyPr>
          <a:lstStyle/>
          <a:p>
            <a:pPr marL="457200" indent="-457200">
              <a:buFont typeface="Wingdings" panose="05000000000000000000" pitchFamily="2" charset="2"/>
              <a:buChar char="v"/>
            </a:pPr>
            <a:r>
              <a:rPr lang="en-US" sz="2800"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IMPORTANCE OF </a:t>
            </a:r>
            <a:r>
              <a:rPr lang="en-US" sz="2800" b="1" dirty="0" smtClean="0">
                <a:latin typeface="Times New Roman" panose="02020603050405020304" pitchFamily="18" charset="0"/>
                <a:cs typeface="Times New Roman" panose="02020603050405020304" pitchFamily="18" charset="0"/>
              </a:rPr>
              <a:t>ORGANIZATIONAL </a:t>
            </a:r>
            <a:r>
              <a:rPr lang="en-US" sz="2800" b="1" dirty="0">
                <a:latin typeface="Times New Roman" panose="02020603050405020304" pitchFamily="18" charset="0"/>
                <a:cs typeface="Times New Roman" panose="02020603050405020304" pitchFamily="18" charset="0"/>
              </a:rPr>
              <a:t>DEVELOPMENT </a:t>
            </a:r>
          </a:p>
        </p:txBody>
      </p:sp>
      <p:sp>
        <p:nvSpPr>
          <p:cNvPr id="3" name="Content Placeholder 2"/>
          <p:cNvSpPr>
            <a:spLocks noGrp="1"/>
          </p:cNvSpPr>
          <p:nvPr>
            <p:ph idx="1"/>
          </p:nvPr>
        </p:nvSpPr>
        <p:spPr>
          <a:xfrm>
            <a:off x="-1" y="723331"/>
            <a:ext cx="12037325" cy="6325737"/>
          </a:xfrm>
        </p:spPr>
        <p:txBody>
          <a:bodyPr>
            <a:normAutofit/>
          </a:bodyPr>
          <a:lstStyle/>
          <a:p>
            <a:pPr marL="0" indent="0">
              <a:buNone/>
            </a:pPr>
            <a:r>
              <a:rPr lang="en-US" sz="2600" b="1" dirty="0">
                <a:latin typeface="Times New Roman" panose="02020603050405020304" pitchFamily="18" charset="0"/>
                <a:cs typeface="Times New Roman" panose="02020603050405020304" pitchFamily="18" charset="0"/>
              </a:rPr>
              <a:t>The importance of OD can be stated as follows</a:t>
            </a:r>
            <a:r>
              <a:rPr lang="en-US" sz="2600" b="1" dirty="0" smtClean="0">
                <a:latin typeface="Times New Roman" panose="02020603050405020304" pitchFamily="18" charset="0"/>
                <a:cs typeface="Times New Roman" panose="02020603050405020304" pitchFamily="18" charset="0"/>
              </a:rPr>
              <a:t>:</a:t>
            </a:r>
          </a:p>
          <a:p>
            <a:pPr marL="457200" indent="-457200">
              <a:buFont typeface="+mj-lt"/>
              <a:buAutoNum type="arabicParenR"/>
            </a:pPr>
            <a:r>
              <a:rPr lang="en-US" sz="2600" b="1" dirty="0">
                <a:latin typeface="Times New Roman" panose="02020603050405020304" pitchFamily="18" charset="0"/>
                <a:cs typeface="Times New Roman" panose="02020603050405020304" pitchFamily="18" charset="0"/>
              </a:rPr>
              <a:t>Better Communication: </a:t>
            </a:r>
            <a:r>
              <a:rPr lang="en-US" sz="2600" dirty="0">
                <a:latin typeface="Times New Roman" panose="02020603050405020304" pitchFamily="18" charset="0"/>
                <a:cs typeface="Times New Roman" panose="02020603050405020304" pitchFamily="18" charset="0"/>
              </a:rPr>
              <a:t>OD facilitates better communication and coordination in the </a:t>
            </a:r>
            <a:r>
              <a:rPr lang="en-US" sz="2600" dirty="0" smtClean="0">
                <a:latin typeface="Times New Roman" panose="02020603050405020304" pitchFamily="18" charset="0"/>
                <a:cs typeface="Times New Roman" panose="02020603050405020304" pitchFamily="18" charset="0"/>
              </a:rPr>
              <a:t>organization. </a:t>
            </a:r>
            <a:r>
              <a:rPr lang="en-US" sz="2600" dirty="0">
                <a:latin typeface="Times New Roman" panose="02020603050405020304" pitchFamily="18" charset="0"/>
                <a:cs typeface="Times New Roman" panose="02020603050405020304" pitchFamily="18" charset="0"/>
              </a:rPr>
              <a:t>OD increases the openness of communication laterally, vertically and diagonally. When communication is open, employees know the problems of the </a:t>
            </a:r>
            <a:r>
              <a:rPr lang="en-US" sz="2600" dirty="0" smtClean="0">
                <a:latin typeface="Times New Roman" panose="02020603050405020304" pitchFamily="18" charset="0"/>
                <a:cs typeface="Times New Roman" panose="02020603050405020304" pitchFamily="18" charset="0"/>
              </a:rPr>
              <a:t>organization. </a:t>
            </a:r>
            <a:r>
              <a:rPr lang="en-US" sz="2600" dirty="0">
                <a:latin typeface="Times New Roman" panose="02020603050405020304" pitchFamily="18" charset="0"/>
                <a:cs typeface="Times New Roman" panose="02020603050405020304" pitchFamily="18" charset="0"/>
              </a:rPr>
              <a:t>They see themselves as partners and understand the nature of the business better. Thus, they perform better and are more satisfied</a:t>
            </a:r>
            <a:r>
              <a:rPr lang="en-US" sz="2600" dirty="0" smtClean="0">
                <a:latin typeface="Times New Roman" panose="02020603050405020304" pitchFamily="18" charset="0"/>
                <a:cs typeface="Times New Roman" panose="02020603050405020304" pitchFamily="18" charset="0"/>
              </a:rPr>
              <a:t>.</a:t>
            </a:r>
          </a:p>
          <a:p>
            <a:pPr marL="457200" indent="-457200">
              <a:buFont typeface="+mj-lt"/>
              <a:buAutoNum type="arabicParenR"/>
            </a:pPr>
            <a:endParaRPr lang="en-US" sz="2600" dirty="0" smtClean="0">
              <a:latin typeface="Times New Roman" panose="02020603050405020304" pitchFamily="18" charset="0"/>
              <a:cs typeface="Times New Roman" panose="02020603050405020304" pitchFamily="18" charset="0"/>
            </a:endParaRPr>
          </a:p>
          <a:p>
            <a:pPr marL="457200" indent="-457200">
              <a:buFont typeface="+mj-lt"/>
              <a:buAutoNum type="arabicParenR"/>
            </a:pPr>
            <a:r>
              <a:rPr lang="en-US" sz="2600" b="1" dirty="0">
                <a:latin typeface="Times New Roman" panose="02020603050405020304" pitchFamily="18" charset="0"/>
                <a:cs typeface="Times New Roman" panose="02020603050405020304" pitchFamily="18" charset="0"/>
              </a:rPr>
              <a:t>Better Relations: </a:t>
            </a:r>
            <a:r>
              <a:rPr lang="en-US" sz="2600" dirty="0">
                <a:latin typeface="Times New Roman" panose="02020603050405020304" pitchFamily="18" charset="0"/>
                <a:cs typeface="Times New Roman" panose="02020603050405020304" pitchFamily="18" charset="0"/>
              </a:rPr>
              <a:t>OD builds trust and good relations among the members of the </a:t>
            </a:r>
            <a:r>
              <a:rPr lang="en-US" sz="2600" dirty="0" smtClean="0">
                <a:latin typeface="Times New Roman" panose="02020603050405020304" pitchFamily="18" charset="0"/>
                <a:cs typeface="Times New Roman" panose="02020603050405020304" pitchFamily="18" charset="0"/>
              </a:rPr>
              <a:t>organization. </a:t>
            </a:r>
            <a:r>
              <a:rPr lang="en-US" sz="2600" dirty="0">
                <a:latin typeface="Times New Roman" panose="02020603050405020304" pitchFamily="18" charset="0"/>
                <a:cs typeface="Times New Roman" panose="02020603050405020304" pitchFamily="18" charset="0"/>
              </a:rPr>
              <a:t>OF increases the level of trust and support among </a:t>
            </a:r>
            <a:r>
              <a:rPr lang="en-US" sz="2600" dirty="0" smtClean="0">
                <a:latin typeface="Times New Roman" panose="02020603050405020304" pitchFamily="18" charset="0"/>
                <a:cs typeface="Times New Roman" panose="02020603050405020304" pitchFamily="18" charset="0"/>
              </a:rPr>
              <a:t>organizational </a:t>
            </a:r>
            <a:r>
              <a:rPr lang="en-US" sz="2600" dirty="0">
                <a:latin typeface="Times New Roman" panose="02020603050405020304" pitchFamily="18" charset="0"/>
                <a:cs typeface="Times New Roman" panose="02020603050405020304" pitchFamily="18" charset="0"/>
              </a:rPr>
              <a:t>members. Good relations generate team work and brings success the </a:t>
            </a:r>
            <a:r>
              <a:rPr lang="en-US" sz="2600" dirty="0" smtClean="0">
                <a:latin typeface="Times New Roman" panose="02020603050405020304" pitchFamily="18" charset="0"/>
                <a:cs typeface="Times New Roman" panose="02020603050405020304" pitchFamily="18" charset="0"/>
              </a:rPr>
              <a:t>organization. </a:t>
            </a:r>
          </a:p>
          <a:p>
            <a:pPr marL="457200" indent="-457200">
              <a:buFont typeface="+mj-lt"/>
              <a:buAutoNum type="arabicParenR"/>
            </a:pPr>
            <a:endParaRPr lang="en-US" sz="2600" dirty="0" smtClean="0">
              <a:latin typeface="Times New Roman" panose="02020603050405020304" pitchFamily="18" charset="0"/>
              <a:cs typeface="Times New Roman" panose="02020603050405020304" pitchFamily="18" charset="0"/>
            </a:endParaRPr>
          </a:p>
          <a:p>
            <a:pPr marL="457200" indent="-457200">
              <a:buFont typeface="+mj-lt"/>
              <a:buAutoNum type="arabicParenR"/>
            </a:pPr>
            <a:r>
              <a:rPr lang="en-US" sz="2600" b="1" dirty="0">
                <a:latin typeface="Times New Roman" panose="02020603050405020304" pitchFamily="18" charset="0"/>
                <a:cs typeface="Times New Roman" panose="02020603050405020304" pitchFamily="18" charset="0"/>
              </a:rPr>
              <a:t>Motivation</a:t>
            </a:r>
            <a:r>
              <a:rPr lang="en-US" sz="2600" dirty="0">
                <a:latin typeface="Times New Roman" panose="02020603050405020304" pitchFamily="18" charset="0"/>
                <a:cs typeface="Times New Roman" panose="02020603050405020304" pitchFamily="18" charset="0"/>
              </a:rPr>
              <a:t>: OD motivates the employees to improve their productivity. The employees can be motivated by providing them with monetary and non-monetary benefits. </a:t>
            </a:r>
            <a:r>
              <a:rPr lang="en-US" sz="2600" dirty="0" smtClean="0">
                <a:latin typeface="Times New Roman" panose="02020603050405020304" pitchFamily="18" charset="0"/>
                <a:cs typeface="Times New Roman" panose="02020603050405020304" pitchFamily="18" charset="0"/>
              </a:rPr>
              <a:t>OD </a:t>
            </a:r>
            <a:r>
              <a:rPr lang="en-US" sz="2600" dirty="0">
                <a:latin typeface="Times New Roman" panose="02020603050405020304" pitchFamily="18" charset="0"/>
                <a:cs typeface="Times New Roman" panose="02020603050405020304" pitchFamily="18" charset="0"/>
              </a:rPr>
              <a:t>improves morale of the employees as they are aware that their services are </a:t>
            </a:r>
            <a:r>
              <a:rPr lang="en-US" sz="2600" dirty="0" smtClean="0">
                <a:latin typeface="Times New Roman" panose="02020603050405020304" pitchFamily="18" charset="0"/>
                <a:cs typeface="Times New Roman" panose="02020603050405020304" pitchFamily="18" charset="0"/>
              </a:rPr>
              <a:t>recognized </a:t>
            </a:r>
            <a:r>
              <a:rPr lang="en-US" sz="2600" dirty="0">
                <a:latin typeface="Times New Roman" panose="02020603050405020304" pitchFamily="18" charset="0"/>
                <a:cs typeface="Times New Roman" panose="02020603050405020304" pitchFamily="18" charset="0"/>
              </a:rPr>
              <a:t>and rewarded by the management. </a:t>
            </a:r>
            <a:endParaRPr lang="en-US" sz="26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26499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1969" y="325230"/>
            <a:ext cx="11391332" cy="5170646"/>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4. Optimum </a:t>
            </a:r>
            <a:r>
              <a:rPr lang="en-US" sz="2400" b="1" dirty="0">
                <a:latin typeface="Times New Roman" panose="02020603050405020304" pitchFamily="18" charset="0"/>
                <a:cs typeface="Times New Roman" panose="02020603050405020304" pitchFamily="18" charset="0"/>
              </a:rPr>
              <a:t>Use of Resources</a:t>
            </a:r>
            <a:r>
              <a:rPr lang="en-US" sz="2400" dirty="0">
                <a:latin typeface="Times New Roman" panose="02020603050405020304" pitchFamily="18" charset="0"/>
                <a:cs typeface="Times New Roman" panose="02020603050405020304" pitchFamily="18" charset="0"/>
              </a:rPr>
              <a:t>: OD facilitates optimum use of resources in the organization. Wastage of resources is </a:t>
            </a:r>
            <a:r>
              <a:rPr lang="en-US" sz="2400" dirty="0" err="1">
                <a:latin typeface="Times New Roman" panose="02020603050405020304" pitchFamily="18" charset="0"/>
                <a:cs typeface="Times New Roman" panose="02020603050405020304" pitchFamily="18" charset="0"/>
              </a:rPr>
              <a:t>minimised</a:t>
            </a:r>
            <a:r>
              <a:rPr lang="en-US" sz="2400" dirty="0">
                <a:latin typeface="Times New Roman" panose="02020603050405020304" pitchFamily="18" charset="0"/>
                <a:cs typeface="Times New Roman" panose="02020603050405020304" pitchFamily="18" charset="0"/>
              </a:rPr>
              <a:t> to a greater extent. The resources of the organization includes: </a:t>
            </a:r>
          </a:p>
          <a:p>
            <a:r>
              <a:rPr lang="en-US" sz="2400" dirty="0">
                <a:latin typeface="Times New Roman" panose="02020603050405020304" pitchFamily="18" charset="0"/>
                <a:cs typeface="Times New Roman" panose="02020603050405020304" pitchFamily="18" charset="0"/>
              </a:rPr>
              <a:t>Physical Resources </a:t>
            </a:r>
          </a:p>
          <a:p>
            <a:r>
              <a:rPr lang="en-US" sz="2400" dirty="0">
                <a:latin typeface="Times New Roman" panose="02020603050405020304" pitchFamily="18" charset="0"/>
                <a:cs typeface="Times New Roman" panose="02020603050405020304" pitchFamily="18" charset="0"/>
              </a:rPr>
              <a:t>Human Resources </a:t>
            </a:r>
          </a:p>
          <a:p>
            <a:r>
              <a:rPr lang="en-US" sz="2400" dirty="0">
                <a:latin typeface="Times New Roman" panose="02020603050405020304" pitchFamily="18" charset="0"/>
                <a:cs typeface="Times New Roman" panose="02020603050405020304" pitchFamily="18" charset="0"/>
              </a:rPr>
              <a:t>Financial Resources </a:t>
            </a:r>
            <a:endParaRPr lang="en-US" sz="2400" dirty="0" smtClean="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5. Team </a:t>
            </a:r>
            <a:r>
              <a:rPr lang="en-US" sz="2400" b="1" dirty="0">
                <a:latin typeface="Times New Roman" panose="02020603050405020304" pitchFamily="18" charset="0"/>
                <a:cs typeface="Times New Roman" panose="02020603050405020304" pitchFamily="18" charset="0"/>
              </a:rPr>
              <a:t>Work: </a:t>
            </a:r>
            <a:r>
              <a:rPr lang="en-US" sz="2400" dirty="0">
                <a:latin typeface="Times New Roman" panose="02020603050405020304" pitchFamily="18" charset="0"/>
                <a:cs typeface="Times New Roman" panose="02020603050405020304" pitchFamily="18" charset="0"/>
              </a:rPr>
              <a:t>OD ensures high job satisfaction and improved team work in the organization. Team work is vital to any organization as it brings success to the organization. </a:t>
            </a:r>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6. Reduction </a:t>
            </a:r>
            <a:r>
              <a:rPr lang="en-US" sz="2400" b="1" dirty="0">
                <a:latin typeface="Times New Roman" panose="02020603050405020304" pitchFamily="18" charset="0"/>
                <a:cs typeface="Times New Roman" panose="02020603050405020304" pitchFamily="18" charset="0"/>
              </a:rPr>
              <a:t>in Absenteeism: </a:t>
            </a:r>
            <a:r>
              <a:rPr lang="en-US" sz="2400" dirty="0">
                <a:latin typeface="Times New Roman" panose="02020603050405020304" pitchFamily="18" charset="0"/>
                <a:cs typeface="Times New Roman" panose="02020603050405020304" pitchFamily="18" charset="0"/>
              </a:rPr>
              <a:t>OD programs reduce absenteeism of the employees in the organization. Absenteeism takes place when employees remain absent without prior permission. Absenteeism creates problems to the organization. </a:t>
            </a:r>
          </a:p>
          <a:p>
            <a:endParaRPr lang="en-US" dirty="0"/>
          </a:p>
        </p:txBody>
      </p:sp>
    </p:spTree>
    <p:extLst>
      <p:ext uri="{BB962C8B-B14F-4D97-AF65-F5344CB8AC3E}">
        <p14:creationId xmlns:p14="http://schemas.microsoft.com/office/powerpoint/2010/main" val="41661431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2953" y="423080"/>
            <a:ext cx="11723428" cy="5650173"/>
          </a:xfrm>
        </p:spPr>
        <p:txBody>
          <a:bodyPr>
            <a:normAutofit/>
          </a:bodyPr>
          <a:lstStyle/>
          <a:p>
            <a:pPr marL="457200" indent="-457200">
              <a:buFont typeface="+mj-lt"/>
              <a:buAutoNum type="arabicParenR" startAt="5"/>
            </a:pPr>
            <a:r>
              <a:rPr lang="en-US" sz="2400" b="1" dirty="0" smtClean="0">
                <a:latin typeface="Times New Roman" panose="02020603050405020304" pitchFamily="18" charset="0"/>
                <a:cs typeface="Times New Roman" panose="02020603050405020304" pitchFamily="18" charset="0"/>
              </a:rPr>
              <a:t>Reduction </a:t>
            </a:r>
            <a:r>
              <a:rPr lang="en-US" sz="2400" b="1" dirty="0">
                <a:latin typeface="Times New Roman" panose="02020603050405020304" pitchFamily="18" charset="0"/>
                <a:cs typeface="Times New Roman" panose="02020603050405020304" pitchFamily="18" charset="0"/>
              </a:rPr>
              <a:t>in </a:t>
            </a:r>
            <a:r>
              <a:rPr lang="en-US" sz="2400" b="1" dirty="0" err="1">
                <a:latin typeface="Times New Roman" panose="02020603050405020304" pitchFamily="18" charset="0"/>
                <a:cs typeface="Times New Roman" panose="02020603050405020304" pitchFamily="18" charset="0"/>
              </a:rPr>
              <a:t>Labour</a:t>
            </a:r>
            <a:r>
              <a:rPr lang="en-US" sz="2400" b="1" dirty="0">
                <a:latin typeface="Times New Roman" panose="02020603050405020304" pitchFamily="18" charset="0"/>
                <a:cs typeface="Times New Roman" panose="02020603050405020304" pitchFamily="18" charset="0"/>
              </a:rPr>
              <a:t> Turnover</a:t>
            </a:r>
            <a:r>
              <a:rPr lang="en-US" sz="2400" dirty="0">
                <a:latin typeface="Times New Roman" panose="02020603050405020304" pitchFamily="18" charset="0"/>
                <a:cs typeface="Times New Roman" panose="02020603050405020304" pitchFamily="18" charset="0"/>
              </a:rPr>
              <a:t>: OD helps to reduce </a:t>
            </a:r>
            <a:r>
              <a:rPr lang="en-US" sz="2400" dirty="0" err="1">
                <a:latin typeface="Times New Roman" panose="02020603050405020304" pitchFamily="18" charset="0"/>
                <a:cs typeface="Times New Roman" panose="02020603050405020304" pitchFamily="18" charset="0"/>
              </a:rPr>
              <a:t>labour</a:t>
            </a:r>
            <a:r>
              <a:rPr lang="en-US" sz="2400" dirty="0">
                <a:latin typeface="Times New Roman" panose="02020603050405020304" pitchFamily="18" charset="0"/>
                <a:cs typeface="Times New Roman" panose="02020603050405020304" pitchFamily="18" charset="0"/>
              </a:rPr>
              <a:t> turnover in the </a:t>
            </a:r>
            <a:r>
              <a:rPr lang="en-US" sz="2400" dirty="0" smtClean="0">
                <a:latin typeface="Times New Roman" panose="02020603050405020304" pitchFamily="18" charset="0"/>
                <a:cs typeface="Times New Roman" panose="02020603050405020304" pitchFamily="18" charset="0"/>
              </a:rPr>
              <a:t>organization. </a:t>
            </a:r>
            <a:r>
              <a:rPr lang="en-US" sz="2400" dirty="0">
                <a:latin typeface="Times New Roman" panose="02020603050405020304" pitchFamily="18" charset="0"/>
                <a:cs typeface="Times New Roman" panose="02020603050405020304" pitchFamily="18" charset="0"/>
              </a:rPr>
              <a:t>Employees turnover takes place when some employees leave the </a:t>
            </a:r>
            <a:r>
              <a:rPr lang="en-US" sz="2400" dirty="0" smtClean="0">
                <a:latin typeface="Times New Roman" panose="02020603050405020304" pitchFamily="18" charset="0"/>
                <a:cs typeface="Times New Roman" panose="02020603050405020304" pitchFamily="18" charset="0"/>
              </a:rPr>
              <a:t>organization </a:t>
            </a:r>
            <a:r>
              <a:rPr lang="en-US" sz="2400" dirty="0">
                <a:latin typeface="Times New Roman" panose="02020603050405020304" pitchFamily="18" charset="0"/>
                <a:cs typeface="Times New Roman" panose="02020603050405020304" pitchFamily="18" charset="0"/>
              </a:rPr>
              <a:t>and others join in their place. Frequent </a:t>
            </a:r>
            <a:r>
              <a:rPr lang="en-US" sz="2400" dirty="0" err="1">
                <a:latin typeface="Times New Roman" panose="02020603050405020304" pitchFamily="18" charset="0"/>
                <a:cs typeface="Times New Roman" panose="02020603050405020304" pitchFamily="18" charset="0"/>
              </a:rPr>
              <a:t>labour</a:t>
            </a:r>
            <a:r>
              <a:rPr lang="en-US" sz="2400" dirty="0">
                <a:latin typeface="Times New Roman" panose="02020603050405020304" pitchFamily="18" charset="0"/>
                <a:cs typeface="Times New Roman" panose="02020603050405020304" pitchFamily="18" charset="0"/>
              </a:rPr>
              <a:t> turnover increases selection and training cost</a:t>
            </a:r>
            <a:r>
              <a:rPr lang="en-US" sz="2400" dirty="0" smtClean="0">
                <a:latin typeface="Times New Roman" panose="02020603050405020304" pitchFamily="18" charset="0"/>
                <a:cs typeface="Times New Roman" panose="02020603050405020304" pitchFamily="18" charset="0"/>
              </a:rPr>
              <a:t>.</a:t>
            </a:r>
          </a:p>
          <a:p>
            <a:pPr marL="457200" indent="-457200">
              <a:buFont typeface="+mj-lt"/>
              <a:buAutoNum type="arabicParenR" startAt="5"/>
            </a:pPr>
            <a:endParaRPr lang="en-US" sz="2400" dirty="0" smtClean="0">
              <a:latin typeface="Times New Roman" panose="02020603050405020304" pitchFamily="18" charset="0"/>
              <a:cs typeface="Times New Roman" panose="02020603050405020304" pitchFamily="18" charset="0"/>
            </a:endParaRPr>
          </a:p>
          <a:p>
            <a:pPr marL="457200" indent="-457200">
              <a:buFont typeface="+mj-lt"/>
              <a:buAutoNum type="arabicParenR" startAt="5"/>
            </a:pPr>
            <a:r>
              <a:rPr lang="en-US" sz="2400" b="1" dirty="0">
                <a:latin typeface="Times New Roman" panose="02020603050405020304" pitchFamily="18" charset="0"/>
                <a:cs typeface="Times New Roman" panose="02020603050405020304" pitchFamily="18" charset="0"/>
              </a:rPr>
              <a:t>Develops Positive Attitude: </a:t>
            </a:r>
            <a:r>
              <a:rPr lang="en-US" sz="2400" dirty="0">
                <a:latin typeface="Times New Roman" panose="02020603050405020304" pitchFamily="18" charset="0"/>
                <a:cs typeface="Times New Roman" panose="02020603050405020304" pitchFamily="18" charset="0"/>
              </a:rPr>
              <a:t>OD programs develop positive attitude in the employees towards the work and the </a:t>
            </a:r>
            <a:r>
              <a:rPr lang="en-US" sz="2400" dirty="0" smtClean="0">
                <a:latin typeface="Times New Roman" panose="02020603050405020304" pitchFamily="18" charset="0"/>
                <a:cs typeface="Times New Roman" panose="02020603050405020304" pitchFamily="18" charset="0"/>
              </a:rPr>
              <a:t>organization. </a:t>
            </a:r>
            <a:r>
              <a:rPr lang="en-US" sz="2400" dirty="0">
                <a:latin typeface="Times New Roman" panose="02020603050405020304" pitchFamily="18" charset="0"/>
                <a:cs typeface="Times New Roman" panose="02020603050405020304" pitchFamily="18" charset="0"/>
              </a:rPr>
              <a:t>OD increases the level of personal enthusiasm brand brings in high level of job satisfaction to the employees</a:t>
            </a:r>
            <a:r>
              <a:rPr lang="en-US" sz="2400" dirty="0" smtClean="0">
                <a:latin typeface="Times New Roman" panose="02020603050405020304" pitchFamily="18" charset="0"/>
                <a:cs typeface="Times New Roman" panose="02020603050405020304" pitchFamily="18" charset="0"/>
              </a:rPr>
              <a:t>.</a:t>
            </a:r>
          </a:p>
          <a:p>
            <a:pPr marL="457200" indent="-457200">
              <a:buFont typeface="+mj-lt"/>
              <a:buAutoNum type="arabicParenR" startAt="5"/>
            </a:pPr>
            <a:endParaRPr lang="en-US" sz="2400" dirty="0" smtClean="0">
              <a:latin typeface="Times New Roman" panose="02020603050405020304" pitchFamily="18" charset="0"/>
              <a:cs typeface="Times New Roman" panose="02020603050405020304" pitchFamily="18" charset="0"/>
            </a:endParaRPr>
          </a:p>
          <a:p>
            <a:pPr marL="457200" indent="-457200">
              <a:buFont typeface="+mj-lt"/>
              <a:buAutoNum type="arabicParenR" startAt="5"/>
            </a:pPr>
            <a:r>
              <a:rPr lang="en-US" sz="2400" b="1" dirty="0" smtClean="0">
                <a:latin typeface="Times New Roman" panose="02020603050405020304" pitchFamily="18" charset="0"/>
                <a:cs typeface="Times New Roman" panose="02020603050405020304" pitchFamily="18" charset="0"/>
              </a:rPr>
              <a:t>Minimizes </a:t>
            </a:r>
            <a:r>
              <a:rPr lang="en-US" sz="2400" b="1" dirty="0">
                <a:latin typeface="Times New Roman" panose="02020603050405020304" pitchFamily="18" charset="0"/>
                <a:cs typeface="Times New Roman" panose="02020603050405020304" pitchFamily="18" charset="0"/>
              </a:rPr>
              <a:t>Resistance to Change: </a:t>
            </a:r>
            <a:r>
              <a:rPr lang="en-US" sz="2400" dirty="0">
                <a:latin typeface="Times New Roman" panose="02020603050405020304" pitchFamily="18" charset="0"/>
                <a:cs typeface="Times New Roman" panose="02020603050405020304" pitchFamily="18" charset="0"/>
              </a:rPr>
              <a:t>OD programs enables minimum resistance to change. OS builds support for managing change successfully by - Participation of employees in change process. Communicating to employees about the logic of change. Educating the employees by providing full facts, etc. </a:t>
            </a:r>
            <a:endParaRPr lang="en-US" sz="24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702332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5090" y="477671"/>
            <a:ext cx="10399598" cy="5404514"/>
          </a:xfrm>
        </p:spPr>
        <p:txBody>
          <a:bodyPr>
            <a:normAutofit/>
          </a:bodyPr>
          <a:lstStyle/>
          <a:p>
            <a:pPr marL="457200" indent="-457200">
              <a:buFont typeface="+mj-lt"/>
              <a:buAutoNum type="arabicParenR" startAt="10"/>
            </a:pPr>
            <a:r>
              <a:rPr lang="en-US" sz="2400" b="1" dirty="0">
                <a:latin typeface="Times New Roman" panose="02020603050405020304" pitchFamily="18" charset="0"/>
                <a:cs typeface="Times New Roman" panose="02020603050405020304" pitchFamily="18" charset="0"/>
              </a:rPr>
              <a:t>Corporate Image: </a:t>
            </a:r>
            <a:r>
              <a:rPr lang="en-US" sz="2400" dirty="0">
                <a:latin typeface="Times New Roman" panose="02020603050405020304" pitchFamily="18" charset="0"/>
                <a:cs typeface="Times New Roman" panose="02020603050405020304" pitchFamily="18" charset="0"/>
              </a:rPr>
              <a:t>OD enables the </a:t>
            </a:r>
            <a:r>
              <a:rPr lang="en-US" sz="2400" dirty="0" smtClean="0">
                <a:latin typeface="Times New Roman" panose="02020603050405020304" pitchFamily="18" charset="0"/>
                <a:cs typeface="Times New Roman" panose="02020603050405020304" pitchFamily="18" charset="0"/>
              </a:rPr>
              <a:t>organization </a:t>
            </a:r>
            <a:r>
              <a:rPr lang="en-US" sz="2400" dirty="0">
                <a:latin typeface="Times New Roman" panose="02020603050405020304" pitchFamily="18" charset="0"/>
                <a:cs typeface="Times New Roman" panose="02020603050405020304" pitchFamily="18" charset="0"/>
              </a:rPr>
              <a:t>to enhance corporate image. OD programs motivate the employees to generate new ideas, new products, etc. Thus, the employees can offer quality products and services to their clients. </a:t>
            </a:r>
            <a:endParaRPr lang="en-US" sz="2400" dirty="0" smtClean="0">
              <a:latin typeface="Times New Roman" panose="02020603050405020304" pitchFamily="18" charset="0"/>
              <a:cs typeface="Times New Roman" panose="02020603050405020304" pitchFamily="18" charset="0"/>
            </a:endParaRPr>
          </a:p>
          <a:p>
            <a:pPr marL="457200" indent="-457200">
              <a:buFont typeface="+mj-lt"/>
              <a:buAutoNum type="arabicParenR" startAt="10"/>
            </a:pPr>
            <a:endParaRPr lang="en-US" sz="2400" dirty="0">
              <a:latin typeface="Times New Roman" panose="02020603050405020304" pitchFamily="18" charset="0"/>
              <a:cs typeface="Times New Roman" panose="02020603050405020304" pitchFamily="18" charset="0"/>
            </a:endParaRPr>
          </a:p>
          <a:p>
            <a:pPr marL="457200" indent="-457200">
              <a:buFont typeface="+mj-lt"/>
              <a:buAutoNum type="arabicParenR" startAt="10"/>
            </a:pPr>
            <a:r>
              <a:rPr lang="en-US" sz="2400" b="1" dirty="0" smtClean="0">
                <a:latin typeface="Times New Roman" panose="02020603050405020304" pitchFamily="18" charset="0"/>
                <a:cs typeface="Times New Roman" panose="02020603050405020304" pitchFamily="18" charset="0"/>
              </a:rPr>
              <a:t>Encourages </a:t>
            </a:r>
            <a:r>
              <a:rPr lang="en-US" sz="2400" b="1" dirty="0">
                <a:latin typeface="Times New Roman" panose="02020603050405020304" pitchFamily="18" charset="0"/>
                <a:cs typeface="Times New Roman" panose="02020603050405020304" pitchFamily="18" charset="0"/>
              </a:rPr>
              <a:t>Initiative: </a:t>
            </a:r>
            <a:r>
              <a:rPr lang="en-US" sz="2400" dirty="0">
                <a:latin typeface="Times New Roman" panose="02020603050405020304" pitchFamily="18" charset="0"/>
                <a:cs typeface="Times New Roman" panose="02020603050405020304" pitchFamily="18" charset="0"/>
              </a:rPr>
              <a:t>OD programs follow the principle of encouraging initiative. OD encourages the subordinates to show their initiative, to come out with suggestions and actions that would not only help the </a:t>
            </a:r>
            <a:r>
              <a:rPr lang="en-US" sz="2400" dirty="0" smtClean="0">
                <a:latin typeface="Times New Roman" panose="02020603050405020304" pitchFamily="18" charset="0"/>
                <a:cs typeface="Times New Roman" panose="02020603050405020304" pitchFamily="18" charset="0"/>
              </a:rPr>
              <a:t>organization </a:t>
            </a:r>
            <a:r>
              <a:rPr lang="en-US" sz="2400" dirty="0">
                <a:latin typeface="Times New Roman" panose="02020603050405020304" pitchFamily="18" charset="0"/>
                <a:cs typeface="Times New Roman" panose="02020603050405020304" pitchFamily="18" charset="0"/>
              </a:rPr>
              <a:t>to grow and expand but also enable the subordinates to fulfill their career aspirations. </a:t>
            </a: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457200" indent="-457200">
              <a:buFont typeface="+mj-lt"/>
              <a:buAutoNum type="arabicParenR" startAt="10"/>
            </a:pPr>
            <a:r>
              <a:rPr lang="en-US" sz="2400" b="1" dirty="0" smtClean="0">
                <a:latin typeface="Times New Roman" panose="02020603050405020304" pitchFamily="18" charset="0"/>
                <a:cs typeface="Times New Roman" panose="02020603050405020304" pitchFamily="18" charset="0"/>
              </a:rPr>
              <a:t>Quality </a:t>
            </a:r>
            <a:r>
              <a:rPr lang="en-US" sz="2400" b="1" dirty="0">
                <a:latin typeface="Times New Roman" panose="02020603050405020304" pitchFamily="18" charset="0"/>
                <a:cs typeface="Times New Roman" panose="02020603050405020304" pitchFamily="18" charset="0"/>
              </a:rPr>
              <a:t>of Worker's Life: </a:t>
            </a:r>
            <a:r>
              <a:rPr lang="en-US" sz="2400" dirty="0">
                <a:latin typeface="Times New Roman" panose="02020603050405020304" pitchFamily="18" charset="0"/>
                <a:cs typeface="Times New Roman" panose="02020603050405020304" pitchFamily="18" charset="0"/>
              </a:rPr>
              <a:t>OD helps to increase the productivity and efficiency of workers. Workers are provided not only with good working conditions but they are also rewarded monetarily and non-monetarily and as such their quality of life enhances. </a:t>
            </a:r>
          </a:p>
        </p:txBody>
      </p:sp>
    </p:spTree>
    <p:extLst>
      <p:ext uri="{BB962C8B-B14F-4D97-AF65-F5344CB8AC3E}">
        <p14:creationId xmlns:p14="http://schemas.microsoft.com/office/powerpoint/2010/main" val="4081591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091916" cy="767639"/>
          </a:xfrm>
        </p:spPr>
        <p:txBody>
          <a:bodyPr>
            <a:normAutofit/>
          </a:bodyPr>
          <a:lstStyle/>
          <a:p>
            <a:pPr marL="457200" indent="-457200">
              <a:buFont typeface="Wingdings" panose="05000000000000000000" pitchFamily="2" charset="2"/>
              <a:buChar char="v"/>
            </a:pPr>
            <a:r>
              <a:rPr lang="en-US" sz="2800" dirty="0">
                <a:latin typeface="Times New Roman" panose="02020603050405020304" pitchFamily="18" charset="0"/>
                <a:cs typeface="Times New Roman" panose="02020603050405020304" pitchFamily="18" charset="0"/>
              </a:rPr>
              <a:t>LIMITATIONS/ CHALLENGES OF </a:t>
            </a:r>
            <a:r>
              <a:rPr lang="en-US" sz="2800" dirty="0" smtClean="0">
                <a:latin typeface="Times New Roman" panose="02020603050405020304" pitchFamily="18" charset="0"/>
                <a:cs typeface="Times New Roman" panose="02020603050405020304" pitchFamily="18" charset="0"/>
              </a:rPr>
              <a:t>ORGANIZATIONAL </a:t>
            </a:r>
            <a:r>
              <a:rPr lang="en-US" sz="2800" dirty="0">
                <a:latin typeface="Times New Roman" panose="02020603050405020304" pitchFamily="18" charset="0"/>
                <a:cs typeface="Times New Roman" panose="02020603050405020304" pitchFamily="18" charset="0"/>
              </a:rPr>
              <a:t>DEVELOPMENT</a:t>
            </a:r>
          </a:p>
        </p:txBody>
      </p:sp>
      <p:sp>
        <p:nvSpPr>
          <p:cNvPr id="3" name="Content Placeholder 2"/>
          <p:cNvSpPr>
            <a:spLocks noGrp="1"/>
          </p:cNvSpPr>
          <p:nvPr>
            <p:ph idx="1"/>
          </p:nvPr>
        </p:nvSpPr>
        <p:spPr>
          <a:xfrm>
            <a:off x="0" y="873456"/>
            <a:ext cx="11643530" cy="5718412"/>
          </a:xfrm>
        </p:spPr>
        <p:txBody>
          <a:bodyPr>
            <a:noAutofit/>
          </a:bodyPr>
          <a:lstStyle/>
          <a:p>
            <a:pPr marL="0" indent="0">
              <a:buNone/>
            </a:pPr>
            <a:r>
              <a:rPr lang="en-US" sz="2400" dirty="0">
                <a:latin typeface="Times New Roman" panose="02020603050405020304" pitchFamily="18" charset="0"/>
                <a:cs typeface="Times New Roman" panose="02020603050405020304" pitchFamily="18" charset="0"/>
              </a:rPr>
              <a:t>Every </a:t>
            </a:r>
            <a:r>
              <a:rPr lang="en-US" sz="2400" dirty="0" smtClean="0">
                <a:latin typeface="Times New Roman" panose="02020603050405020304" pitchFamily="18" charset="0"/>
                <a:cs typeface="Times New Roman" panose="02020603050405020304" pitchFamily="18" charset="0"/>
              </a:rPr>
              <a:t>organization </a:t>
            </a:r>
            <a:r>
              <a:rPr lang="en-US" sz="2400" dirty="0">
                <a:latin typeface="Times New Roman" panose="02020603050405020304" pitchFamily="18" charset="0"/>
                <a:cs typeface="Times New Roman" panose="02020603050405020304" pitchFamily="18" charset="0"/>
              </a:rPr>
              <a:t>wants to grow and expand its activities. In the process of growth and development, the </a:t>
            </a:r>
            <a:r>
              <a:rPr lang="en-US" sz="2400" dirty="0" smtClean="0">
                <a:latin typeface="Times New Roman" panose="02020603050405020304" pitchFamily="18" charset="0"/>
                <a:cs typeface="Times New Roman" panose="02020603050405020304" pitchFamily="18" charset="0"/>
              </a:rPr>
              <a:t>organization </a:t>
            </a:r>
            <a:r>
              <a:rPr lang="en-US" sz="2400" dirty="0">
                <a:latin typeface="Times New Roman" panose="02020603050405020304" pitchFamily="18" charset="0"/>
                <a:cs typeface="Times New Roman" panose="02020603050405020304" pitchFamily="18" charset="0"/>
              </a:rPr>
              <a:t>faces several challenges. Some of the challenges are explained as follows: </a:t>
            </a:r>
            <a:endParaRPr lang="en-US" sz="2400" dirty="0" smtClean="0">
              <a:latin typeface="Times New Roman" panose="02020603050405020304" pitchFamily="18" charset="0"/>
              <a:cs typeface="Times New Roman" panose="02020603050405020304" pitchFamily="18" charset="0"/>
            </a:endParaRPr>
          </a:p>
          <a:p>
            <a:pPr marL="457200" indent="-457200">
              <a:buAutoNum type="arabicPeriod"/>
            </a:pPr>
            <a:r>
              <a:rPr lang="en-US" sz="2400" b="1" dirty="0" smtClean="0">
                <a:latin typeface="Times New Roman" panose="02020603050405020304" pitchFamily="18" charset="0"/>
                <a:cs typeface="Times New Roman" panose="02020603050405020304" pitchFamily="18" charset="0"/>
              </a:rPr>
              <a:t>Corporate </a:t>
            </a:r>
            <a:r>
              <a:rPr lang="en-US" sz="2400" b="1" dirty="0">
                <a:latin typeface="Times New Roman" panose="02020603050405020304" pitchFamily="18" charset="0"/>
                <a:cs typeface="Times New Roman" panose="02020603050405020304" pitchFamily="18" charset="0"/>
              </a:rPr>
              <a:t>Restructuring: </a:t>
            </a:r>
            <a:r>
              <a:rPr lang="en-US" sz="2400" dirty="0">
                <a:latin typeface="Times New Roman" panose="02020603050405020304" pitchFamily="18" charset="0"/>
                <a:cs typeface="Times New Roman" panose="02020603050405020304" pitchFamily="18" charset="0"/>
              </a:rPr>
              <a:t>In the recent past, there is the trend of corporate restructuring due to acquisitions and mergers numbers of companies worldwide are coming together by way of mergers or joint ventures in order to consolidate their strengths and to take advantage of opportunities </a:t>
            </a:r>
            <a:r>
              <a:rPr lang="en-US" sz="2400" dirty="0" smtClean="0">
                <a:latin typeface="Times New Roman" panose="02020603050405020304" pitchFamily="18" charset="0"/>
                <a:cs typeface="Times New Roman" panose="02020603050405020304" pitchFamily="18" charset="0"/>
              </a:rPr>
              <a:t>of global </a:t>
            </a:r>
            <a:r>
              <a:rPr lang="en-US" sz="2400" dirty="0">
                <a:latin typeface="Times New Roman" panose="02020603050405020304" pitchFamily="18" charset="0"/>
                <a:cs typeface="Times New Roman" panose="02020603050405020304" pitchFamily="18" charset="0"/>
              </a:rPr>
              <a:t>trade. </a:t>
            </a: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r>
              <a:rPr lang="en-US" sz="2400" b="1" dirty="0" smtClean="0">
                <a:latin typeface="Times New Roman" panose="02020603050405020304" pitchFamily="18" charset="0"/>
                <a:cs typeface="Times New Roman" panose="02020603050405020304" pitchFamily="18" charset="0"/>
              </a:rPr>
              <a:t>2. Challenges </a:t>
            </a:r>
            <a:r>
              <a:rPr lang="en-US" sz="2400" b="1" dirty="0">
                <a:latin typeface="Times New Roman" panose="02020603050405020304" pitchFamily="18" charset="0"/>
                <a:cs typeface="Times New Roman" panose="02020603050405020304" pitchFamily="18" charset="0"/>
              </a:rPr>
              <a:t>in Globalization: </a:t>
            </a:r>
            <a:r>
              <a:rPr lang="en-US" sz="2400" dirty="0">
                <a:latin typeface="Times New Roman" panose="02020603050405020304" pitchFamily="18" charset="0"/>
                <a:cs typeface="Times New Roman" panose="02020603050405020304" pitchFamily="18" charset="0"/>
              </a:rPr>
              <a:t>The world economic is changing at a rapid pace. The world is opening up its frontiers and getting closer. There has been rapid growth in world trade and investment. India and other inward looking economies have opened the doors to liberalization. The countries of the world are coming closer of business has its </a:t>
            </a:r>
            <a:r>
              <a:rPr lang="en-US" sz="2400" dirty="0" smtClean="0">
                <a:latin typeface="Times New Roman" panose="02020603050405020304" pitchFamily="18" charset="0"/>
                <a:cs typeface="Times New Roman" panose="02020603050405020304" pitchFamily="18" charset="0"/>
              </a:rPr>
              <a:t>organizational </a:t>
            </a:r>
            <a:r>
              <a:rPr lang="en-US" sz="2400" dirty="0">
                <a:latin typeface="Times New Roman" panose="02020603050405020304" pitchFamily="18" charset="0"/>
                <a:cs typeface="Times New Roman" panose="02020603050405020304" pitchFamily="18" charset="0"/>
              </a:rPr>
              <a:t>OD experts of the firms competing in global markets have to cope up with the practice of varied laws, languages, cultures, business practices, etc., of several countries in which the </a:t>
            </a:r>
            <a:r>
              <a:rPr lang="en-US" sz="2400" dirty="0" smtClean="0">
                <a:latin typeface="Times New Roman" panose="02020603050405020304" pitchFamily="18" charset="0"/>
                <a:cs typeface="Times New Roman" panose="02020603050405020304" pitchFamily="18" charset="0"/>
              </a:rPr>
              <a:t>organization </a:t>
            </a:r>
            <a:r>
              <a:rPr lang="en-US" sz="2400" dirty="0">
                <a:latin typeface="Times New Roman" panose="02020603050405020304" pitchFamily="18" charset="0"/>
                <a:cs typeface="Times New Roman" panose="02020603050405020304" pitchFamily="18" charset="0"/>
              </a:rPr>
              <a:t>operates. HR practices of the </a:t>
            </a:r>
            <a:r>
              <a:rPr lang="en-US" sz="2400" dirty="0" smtClean="0">
                <a:latin typeface="Times New Roman" panose="02020603050405020304" pitchFamily="18" charset="0"/>
                <a:cs typeface="Times New Roman" panose="02020603050405020304" pitchFamily="18" charset="0"/>
              </a:rPr>
              <a:t>organization </a:t>
            </a:r>
            <a:r>
              <a:rPr lang="en-US" sz="2400" dirty="0">
                <a:latin typeface="Times New Roman" panose="02020603050405020304" pitchFamily="18" charset="0"/>
                <a:cs typeface="Times New Roman" panose="02020603050405020304" pitchFamily="18" charset="0"/>
              </a:rPr>
              <a:t>such as human resource planning, staffing, compensation, be affected by globalization of business. </a:t>
            </a:r>
          </a:p>
        </p:txBody>
      </p:sp>
    </p:spTree>
    <p:extLst>
      <p:ext uri="{BB962C8B-B14F-4D97-AF65-F5344CB8AC3E}">
        <p14:creationId xmlns:p14="http://schemas.microsoft.com/office/powerpoint/2010/main" val="7174568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4672" y="319164"/>
            <a:ext cx="11937243" cy="5262979"/>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3. Challenges </a:t>
            </a:r>
            <a:r>
              <a:rPr lang="en-US" sz="2400" b="1" dirty="0">
                <a:latin typeface="Times New Roman" panose="02020603050405020304" pitchFamily="18" charset="0"/>
                <a:cs typeface="Times New Roman" panose="02020603050405020304" pitchFamily="18" charset="0"/>
              </a:rPr>
              <a:t>of Technological Developments </a:t>
            </a:r>
            <a:r>
              <a:rPr lang="en-US" sz="2400" dirty="0">
                <a:latin typeface="Times New Roman" panose="02020603050405020304" pitchFamily="18" charset="0"/>
                <a:cs typeface="Times New Roman" panose="02020603050405020304" pitchFamily="18" charset="0"/>
              </a:rPr>
              <a:t>modern world is witnessing continuous breakthrough in science and technology, especially in he field of computers and electronics. The technological developments and pose a great problem to human resources, as their services can be displaced. A number of organizations are downsizing their manpower both managerial and non-managerial due to technological. However, the real challenge before the organization is to develop new skills in the manpower to adapt to the latest technological developments. </a:t>
            </a:r>
            <a:endParaRPr lang="en-US" sz="2400" dirty="0" smtClean="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4. Challenges </a:t>
            </a:r>
            <a:r>
              <a:rPr lang="en-US" sz="2400" b="1" dirty="0">
                <a:latin typeface="Times New Roman" panose="02020603050405020304" pitchFamily="18" charset="0"/>
                <a:cs typeface="Times New Roman" panose="02020603050405020304" pitchFamily="18" charset="0"/>
              </a:rPr>
              <a:t>of Recession: </a:t>
            </a:r>
            <a:r>
              <a:rPr lang="en-US" sz="2400" dirty="0">
                <a:latin typeface="Times New Roman" panose="02020603050405020304" pitchFamily="18" charset="0"/>
                <a:cs typeface="Times New Roman" panose="02020603050405020304" pitchFamily="18" charset="0"/>
              </a:rPr>
              <a:t>There has been the trend of recession in the Indian industry as well as elsewhere in the world, including Japan, USA and Europe since the second half of 1990s. During the times of recession, companies have to face tough times to survive. The organizations have to face challenges of developing people to handle the pressures of recession. Therefore, OD practitioners have to train and develop manpower to overcome the problems of recession.</a:t>
            </a: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8287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102" y="-153491"/>
            <a:ext cx="12145371" cy="1013299"/>
          </a:xfrm>
        </p:spPr>
        <p:txBody>
          <a:bodyPr>
            <a:noAutofit/>
          </a:bodyPr>
          <a:lstStyle/>
          <a:p>
            <a:pPr marL="457200" indent="-457200" algn="ctr">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MEANING AND NATURE OF </a:t>
            </a:r>
            <a:r>
              <a:rPr lang="en-US" sz="2800" b="1" dirty="0" smtClean="0">
                <a:latin typeface="Times New Roman" panose="02020603050405020304" pitchFamily="18" charset="0"/>
                <a:cs typeface="Times New Roman" panose="02020603050405020304" pitchFamily="18" charset="0"/>
              </a:rPr>
              <a:t>ORGANIZATIONAL DEVELOPMENT</a:t>
            </a:r>
            <a:endParaRPr lang="en-US"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3732" y="627796"/>
            <a:ext cx="11964538" cy="6230203"/>
          </a:xfrm>
        </p:spPr>
        <p:txBody>
          <a:bodyPr>
            <a:normAutofit/>
          </a:bodyPr>
          <a:lstStyle/>
          <a:p>
            <a:pPr marL="0" indent="0">
              <a:buNone/>
            </a:pPr>
            <a:r>
              <a:rPr lang="en-US" sz="2400" b="1" dirty="0" smtClean="0">
                <a:latin typeface="Times New Roman" panose="02020603050405020304" pitchFamily="18" charset="0"/>
                <a:cs typeface="Times New Roman" panose="02020603050405020304" pitchFamily="18" charset="0"/>
              </a:rPr>
              <a:t>Meaning: </a:t>
            </a:r>
          </a:p>
          <a:p>
            <a:pPr marL="0" indent="0">
              <a:buNone/>
            </a:pPr>
            <a:r>
              <a:rPr lang="en-US" sz="2400" dirty="0" smtClean="0">
                <a:latin typeface="Times New Roman" panose="02020603050405020304" pitchFamily="18" charset="0"/>
                <a:cs typeface="Times New Roman" panose="02020603050405020304" pitchFamily="18" charset="0"/>
              </a:rPr>
              <a:t>Organizational </a:t>
            </a:r>
            <a:r>
              <a:rPr lang="en-US" sz="2400" dirty="0">
                <a:latin typeface="Times New Roman" panose="02020603050405020304" pitchFamily="18" charset="0"/>
                <a:cs typeface="Times New Roman" panose="02020603050405020304" pitchFamily="18" charset="0"/>
              </a:rPr>
              <a:t>Development (OD) is a systematic process for applying </a:t>
            </a:r>
            <a:r>
              <a:rPr lang="en-US" sz="2400" dirty="0" err="1">
                <a:latin typeface="Times New Roman" panose="02020603050405020304" pitchFamily="18" charset="0"/>
                <a:cs typeface="Times New Roman" panose="02020603050405020304" pitchFamily="18" charset="0"/>
              </a:rPr>
              <a:t>behavioural</a:t>
            </a:r>
            <a:r>
              <a:rPr lang="en-US" sz="2400" dirty="0">
                <a:latin typeface="Times New Roman" panose="02020603050405020304" pitchFamily="18" charset="0"/>
                <a:cs typeface="Times New Roman" panose="02020603050405020304" pitchFamily="18" charset="0"/>
              </a:rPr>
              <a:t> science principles and practices in </a:t>
            </a:r>
            <a:r>
              <a:rPr lang="en-US" sz="2400" dirty="0" smtClean="0">
                <a:latin typeface="Times New Roman" panose="02020603050405020304" pitchFamily="18" charset="0"/>
                <a:cs typeface="Times New Roman" panose="02020603050405020304" pitchFamily="18" charset="0"/>
              </a:rPr>
              <a:t>organizations </a:t>
            </a:r>
            <a:r>
              <a:rPr lang="en-US" sz="2400" dirty="0">
                <a:latin typeface="Times New Roman" panose="02020603050405020304" pitchFamily="18" charset="0"/>
                <a:cs typeface="Times New Roman" panose="02020603050405020304" pitchFamily="18" charset="0"/>
              </a:rPr>
              <a:t>to increase individual and </a:t>
            </a:r>
            <a:r>
              <a:rPr lang="en-US" sz="2400" dirty="0" smtClean="0">
                <a:latin typeface="Times New Roman" panose="02020603050405020304" pitchFamily="18" charset="0"/>
                <a:cs typeface="Times New Roman" panose="02020603050405020304" pitchFamily="18" charset="0"/>
              </a:rPr>
              <a:t>organizational </a:t>
            </a:r>
            <a:r>
              <a:rPr lang="en-US" sz="2400" dirty="0">
                <a:latin typeface="Times New Roman" panose="02020603050405020304" pitchFamily="18" charset="0"/>
                <a:cs typeface="Times New Roman" panose="02020603050405020304" pitchFamily="18" charset="0"/>
              </a:rPr>
              <a:t>effectiveness</a:t>
            </a:r>
            <a:r>
              <a:rPr lang="en-US" sz="2400" dirty="0" smtClean="0">
                <a:latin typeface="Times New Roman" panose="02020603050405020304" pitchFamily="18" charset="0"/>
                <a:cs typeface="Times New Roman" panose="02020603050405020304" pitchFamily="18" charset="0"/>
              </a:rPr>
              <a:t>.</a:t>
            </a: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Organizational </a:t>
            </a:r>
            <a:r>
              <a:rPr lang="en-US" sz="2400" dirty="0">
                <a:latin typeface="Times New Roman" panose="02020603050405020304" pitchFamily="18" charset="0"/>
                <a:cs typeface="Times New Roman" panose="02020603050405020304" pitchFamily="18" charset="0"/>
              </a:rPr>
              <a:t>Development is </a:t>
            </a:r>
            <a:r>
              <a:rPr lang="en-US" sz="2400" b="1" dirty="0">
                <a:latin typeface="Times New Roman" panose="02020603050405020304" pitchFamily="18" charset="0"/>
                <a:cs typeface="Times New Roman" panose="02020603050405020304" pitchFamily="18" charset="0"/>
              </a:rPr>
              <a:t>an </a:t>
            </a:r>
            <a:r>
              <a:rPr lang="en-US" sz="2400" b="1" dirty="0" smtClean="0">
                <a:latin typeface="Times New Roman" panose="02020603050405020304" pitchFamily="18" charset="0"/>
                <a:cs typeface="Times New Roman" panose="02020603050405020304" pitchFamily="18" charset="0"/>
              </a:rPr>
              <a:t>organizational </a:t>
            </a:r>
            <a:r>
              <a:rPr lang="en-US" sz="2400" b="1" dirty="0">
                <a:latin typeface="Times New Roman" panose="02020603050405020304" pitchFamily="18" charset="0"/>
                <a:cs typeface="Times New Roman" panose="02020603050405020304" pitchFamily="18" charset="0"/>
              </a:rPr>
              <a:t>improvement </a:t>
            </a:r>
            <a:r>
              <a:rPr lang="en-US" sz="2400" dirty="0">
                <a:latin typeface="Times New Roman" panose="02020603050405020304" pitchFamily="18" charset="0"/>
                <a:cs typeface="Times New Roman" panose="02020603050405020304" pitchFamily="18" charset="0"/>
              </a:rPr>
              <a:t>strategy. </a:t>
            </a: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OD </a:t>
            </a:r>
            <a:r>
              <a:rPr lang="en-US" sz="2400" dirty="0">
                <a:latin typeface="Times New Roman" panose="02020603050405020304" pitchFamily="18" charset="0"/>
                <a:cs typeface="Times New Roman" panose="02020603050405020304" pitchFamily="18" charset="0"/>
              </a:rPr>
              <a:t>is about how people and </a:t>
            </a:r>
            <a:r>
              <a:rPr lang="en-US" sz="2400" dirty="0" smtClean="0">
                <a:latin typeface="Times New Roman" panose="02020603050405020304" pitchFamily="18" charset="0"/>
                <a:cs typeface="Times New Roman" panose="02020603050405020304" pitchFamily="18" charset="0"/>
              </a:rPr>
              <a:t>organizations </a:t>
            </a:r>
            <a:r>
              <a:rPr lang="en-US" sz="2400" dirty="0">
                <a:latin typeface="Times New Roman" panose="02020603050405020304" pitchFamily="18" charset="0"/>
                <a:cs typeface="Times New Roman" panose="02020603050405020304" pitchFamily="18" charset="0"/>
              </a:rPr>
              <a:t>function and how to get them to function better. </a:t>
            </a: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OD </a:t>
            </a:r>
            <a:r>
              <a:rPr lang="en-US" sz="2400" dirty="0">
                <a:latin typeface="Times New Roman" panose="02020603050405020304" pitchFamily="18" charset="0"/>
                <a:cs typeface="Times New Roman" panose="02020603050405020304" pitchFamily="18" charset="0"/>
              </a:rPr>
              <a:t>can improve the situation where individuals, teams and </a:t>
            </a:r>
            <a:r>
              <a:rPr lang="en-US" sz="2400" dirty="0" smtClean="0">
                <a:latin typeface="Times New Roman" panose="02020603050405020304" pitchFamily="18" charset="0"/>
                <a:cs typeface="Times New Roman" panose="02020603050405020304" pitchFamily="18" charset="0"/>
              </a:rPr>
              <a:t>organizations </a:t>
            </a:r>
            <a:r>
              <a:rPr lang="en-US" sz="2400" dirty="0">
                <a:latin typeface="Times New Roman" panose="02020603050405020304" pitchFamily="18" charset="0"/>
                <a:cs typeface="Times New Roman" panose="02020603050405020304" pitchFamily="18" charset="0"/>
              </a:rPr>
              <a:t>are not </a:t>
            </a:r>
            <a:r>
              <a:rPr lang="en-US" sz="2400" dirty="0" err="1">
                <a:latin typeface="Times New Roman" panose="02020603050405020304" pitchFamily="18" charset="0"/>
                <a:cs typeface="Times New Roman" panose="02020603050405020304" pitchFamily="18" charset="0"/>
              </a:rPr>
              <a:t>realising</a:t>
            </a:r>
            <a:r>
              <a:rPr lang="en-US" sz="2400" dirty="0">
                <a:latin typeface="Times New Roman" panose="02020603050405020304" pitchFamily="18" charset="0"/>
                <a:cs typeface="Times New Roman" panose="02020603050405020304" pitchFamily="18" charset="0"/>
              </a:rPr>
              <a:t> their potential. The situation can be improved by conducting successful OD programs. </a:t>
            </a: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The </a:t>
            </a:r>
            <a:r>
              <a:rPr lang="en-US" sz="2400" b="1" dirty="0">
                <a:latin typeface="Times New Roman" panose="02020603050405020304" pitchFamily="18" charset="0"/>
                <a:cs typeface="Times New Roman" panose="02020603050405020304" pitchFamily="18" charset="0"/>
              </a:rPr>
              <a:t>two major goals</a:t>
            </a:r>
            <a:r>
              <a:rPr lang="en-US" sz="2400" dirty="0">
                <a:latin typeface="Times New Roman" panose="02020603050405020304" pitchFamily="18" charset="0"/>
                <a:cs typeface="Times New Roman" panose="02020603050405020304" pitchFamily="18" charset="0"/>
              </a:rPr>
              <a:t> of OD programs are</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0" indent="0">
              <a:buNone/>
            </a:pPr>
            <a:r>
              <a:rPr lang="en-US" sz="2400" dirty="0">
                <a:latin typeface="Times New Roman" panose="02020603050405020304" pitchFamily="18" charset="0"/>
                <a:cs typeface="Times New Roman" panose="02020603050405020304" pitchFamily="18" charset="0"/>
              </a:rPr>
              <a:t>1. to improve the functioning of individuals, teams, and the total </a:t>
            </a:r>
            <a:r>
              <a:rPr lang="en-US" sz="2400" dirty="0" smtClean="0">
                <a:latin typeface="Times New Roman" panose="02020603050405020304" pitchFamily="18" charset="0"/>
                <a:cs typeface="Times New Roman" panose="02020603050405020304" pitchFamily="18" charset="0"/>
              </a:rPr>
              <a:t>organization.</a:t>
            </a:r>
            <a:endParaRPr lang="en-US" sz="2400" dirty="0">
              <a:latin typeface="Times New Roman" panose="02020603050405020304" pitchFamily="18" charset="0"/>
              <a:cs typeface="Times New Roman" panose="02020603050405020304" pitchFamily="18" charset="0"/>
            </a:endParaRPr>
          </a:p>
          <a:p>
            <a:pPr marL="0" indent="0">
              <a:buNone/>
            </a:pPr>
            <a:r>
              <a:rPr lang="en-US" sz="2400" dirty="0">
                <a:latin typeface="Times New Roman" panose="02020603050405020304" pitchFamily="18" charset="0"/>
                <a:cs typeface="Times New Roman" panose="02020603050405020304" pitchFamily="18" charset="0"/>
              </a:rPr>
              <a:t>2. to teach </a:t>
            </a:r>
            <a:r>
              <a:rPr lang="en-US" sz="2400" dirty="0" smtClean="0">
                <a:latin typeface="Times New Roman" panose="02020603050405020304" pitchFamily="18" charset="0"/>
                <a:cs typeface="Times New Roman" panose="02020603050405020304" pitchFamily="18" charset="0"/>
              </a:rPr>
              <a:t>organization </a:t>
            </a:r>
            <a:r>
              <a:rPr lang="en-US" sz="2400" dirty="0">
                <a:latin typeface="Times New Roman" panose="02020603050405020304" pitchFamily="18" charset="0"/>
                <a:cs typeface="Times New Roman" panose="02020603050405020304" pitchFamily="18" charset="0"/>
              </a:rPr>
              <a:t>members how to continuously improve their own functioning. </a:t>
            </a:r>
          </a:p>
          <a:p>
            <a:pPr marL="0" indent="0">
              <a:buNone/>
            </a:pPr>
            <a:r>
              <a:rPr lang="en-US" sz="20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9421536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3772" y="231371"/>
            <a:ext cx="11859905" cy="6374145"/>
          </a:xfrm>
        </p:spPr>
        <p:txBody>
          <a:bodyPr>
            <a:normAutofit/>
          </a:bodyPr>
          <a:lstStyle/>
          <a:p>
            <a:pPr marL="0" indent="0">
              <a:buNone/>
            </a:pPr>
            <a:r>
              <a:rPr lang="en-US" sz="2400" b="1" dirty="0" smtClean="0">
                <a:latin typeface="Times New Roman" panose="02020603050405020304" pitchFamily="18" charset="0"/>
                <a:cs typeface="Times New Roman" panose="02020603050405020304" pitchFamily="18" charset="0"/>
              </a:rPr>
              <a:t>5. Growing </a:t>
            </a:r>
            <a:r>
              <a:rPr lang="en-US" sz="2400" b="1" dirty="0">
                <a:latin typeface="Times New Roman" panose="02020603050405020304" pitchFamily="18" charset="0"/>
                <a:cs typeface="Times New Roman" panose="02020603050405020304" pitchFamily="18" charset="0"/>
              </a:rPr>
              <a:t>Consumer Expectations: </a:t>
            </a:r>
            <a:r>
              <a:rPr lang="en-US" sz="2400" dirty="0">
                <a:latin typeface="Times New Roman" panose="02020603050405020304" pitchFamily="18" charset="0"/>
                <a:cs typeface="Times New Roman" panose="02020603050405020304" pitchFamily="18" charset="0"/>
              </a:rPr>
              <a:t>The consumers in India and other developing countries are becoming conscious of their rights. They expect better performance on the part of the </a:t>
            </a:r>
            <a:r>
              <a:rPr lang="en-US" sz="2400" dirty="0" smtClean="0">
                <a:latin typeface="Times New Roman" panose="02020603050405020304" pitchFamily="18" charset="0"/>
                <a:cs typeface="Times New Roman" panose="02020603050405020304" pitchFamily="18" charset="0"/>
              </a:rPr>
              <a:t>organizations </a:t>
            </a:r>
            <a:r>
              <a:rPr lang="en-US" sz="2400" dirty="0">
                <a:latin typeface="Times New Roman" panose="02020603050405020304" pitchFamily="18" charset="0"/>
                <a:cs typeface="Times New Roman" panose="02020603050405020304" pitchFamily="18" charset="0"/>
              </a:rPr>
              <a:t>to provide quality goods and services at the right price. Consumers expect efficient and effective after-sale-service in the case of consumer durables. Gone are company would adopt a casual approach towards quality and after-sale-service. Therefore, in order to make employees quality conscious and to offer the best services to the customers, the OD practitioners need to provide effective training and development</a:t>
            </a:r>
            <a:r>
              <a:rPr lang="en-US" sz="2400" dirty="0" smtClean="0">
                <a:latin typeface="Times New Roman" panose="02020603050405020304" pitchFamily="18" charset="0"/>
                <a:cs typeface="Times New Roman" panose="02020603050405020304" pitchFamily="18" charset="0"/>
              </a:rPr>
              <a:t>.</a:t>
            </a: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b="1" dirty="0" smtClean="0">
                <a:latin typeface="Times New Roman" panose="02020603050405020304" pitchFamily="18" charset="0"/>
                <a:cs typeface="Times New Roman" panose="02020603050405020304" pitchFamily="18" charset="0"/>
              </a:rPr>
              <a:t>6. Challenge </a:t>
            </a:r>
            <a:r>
              <a:rPr lang="en-US" sz="2400" b="1" dirty="0">
                <a:latin typeface="Times New Roman" panose="02020603050405020304" pitchFamily="18" charset="0"/>
                <a:cs typeface="Times New Roman" panose="02020603050405020304" pitchFamily="18" charset="0"/>
              </a:rPr>
              <a:t>of Managing Downsizing: </a:t>
            </a:r>
            <a:r>
              <a:rPr lang="en-US" sz="2400" dirty="0">
                <a:latin typeface="Times New Roman" panose="02020603050405020304" pitchFamily="18" charset="0"/>
                <a:cs typeface="Times New Roman" panose="02020603050405020304" pitchFamily="18" charset="0"/>
              </a:rPr>
              <a:t>In today's business environment, </a:t>
            </a:r>
            <a:r>
              <a:rPr lang="en-US" sz="2400" dirty="0" smtClean="0">
                <a:latin typeface="Times New Roman" panose="02020603050405020304" pitchFamily="18" charset="0"/>
                <a:cs typeface="Times New Roman" panose="02020603050405020304" pitchFamily="18" charset="0"/>
              </a:rPr>
              <a:t>organizations </a:t>
            </a:r>
            <a:r>
              <a:rPr lang="en-US" sz="2400" dirty="0">
                <a:latin typeface="Times New Roman" panose="02020603050405020304" pitchFamily="18" charset="0"/>
                <a:cs typeface="Times New Roman" panose="02020603050405020304" pitchFamily="18" charset="0"/>
              </a:rPr>
              <a:t>are restructuring to become more competitive by cutting </a:t>
            </a:r>
            <a:r>
              <a:rPr lang="en-US" sz="2400" dirty="0" err="1">
                <a:latin typeface="Times New Roman" panose="02020603050405020304" pitchFamily="18" charset="0"/>
                <a:cs typeface="Times New Roman" panose="02020603050405020304" pitchFamily="18" charset="0"/>
              </a:rPr>
              <a:t>labour</a:t>
            </a:r>
            <a:r>
              <a:rPr lang="en-US" sz="2400" dirty="0">
                <a:latin typeface="Times New Roman" panose="02020603050405020304" pitchFamily="18" charset="0"/>
                <a:cs typeface="Times New Roman" panose="02020603050405020304" pitchFamily="18" charset="0"/>
              </a:rPr>
              <a:t> costs and to become more flexible in their response to the demands of the market place. One of the ways of </a:t>
            </a:r>
            <a:r>
              <a:rPr lang="en-US" sz="2400" dirty="0" smtClean="0">
                <a:latin typeface="Times New Roman" panose="02020603050405020304" pitchFamily="18" charset="0"/>
                <a:cs typeface="Times New Roman" panose="02020603050405020304" pitchFamily="18" charset="0"/>
              </a:rPr>
              <a:t>organizational </a:t>
            </a:r>
            <a:r>
              <a:rPr lang="en-US" sz="2400" dirty="0">
                <a:latin typeface="Times New Roman" panose="02020603050405020304" pitchFamily="18" charset="0"/>
                <a:cs typeface="Times New Roman" panose="02020603050405020304" pitchFamily="18" charset="0"/>
              </a:rPr>
              <a:t>restructuring is downsizing. Downsizing refers to planned elimination of positions or jobs. It involves retrenchment of surplus manpower through Voluntary Retirement Scheme and other schemes. Lately, several large firms have resorted to downsizing to save employee costs and to improve employee efficiency. Thus, it is a great challenge for OD practitioners to manage downsizing of employees.</a:t>
            </a:r>
          </a:p>
          <a:p>
            <a:pPr marL="457200" indent="-457200">
              <a:buFont typeface="+mj-lt"/>
              <a:buAutoNum type="arabicParenR" startAt="4"/>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06483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830" y="450376"/>
            <a:ext cx="11818961" cy="5459103"/>
          </a:xfrm>
        </p:spPr>
        <p:txBody>
          <a:bodyPr>
            <a:normAutofit/>
          </a:bodyPr>
          <a:lstStyle/>
          <a:p>
            <a:pPr marL="0" indent="0">
              <a:buNone/>
            </a:pPr>
            <a:r>
              <a:rPr lang="en-US" sz="2400" b="1" dirty="0" smtClean="0">
                <a:latin typeface="Times New Roman" panose="02020603050405020304" pitchFamily="18" charset="0"/>
                <a:cs typeface="Times New Roman" panose="02020603050405020304" pitchFamily="18" charset="0"/>
              </a:rPr>
              <a:t>7. Challenge </a:t>
            </a:r>
            <a:r>
              <a:rPr lang="en-US" sz="2400" b="1" dirty="0">
                <a:latin typeface="Times New Roman" panose="02020603050405020304" pitchFamily="18" charset="0"/>
                <a:cs typeface="Times New Roman" panose="02020603050405020304" pitchFamily="18" charset="0"/>
              </a:rPr>
              <a:t>of Managing Attrition: </a:t>
            </a:r>
            <a:r>
              <a:rPr lang="en-US" sz="2400" dirty="0">
                <a:latin typeface="Times New Roman" panose="02020603050405020304" pitchFamily="18" charset="0"/>
                <a:cs typeface="Times New Roman" panose="02020603050405020304" pitchFamily="18" charset="0"/>
              </a:rPr>
              <a:t>Attrition stands for a gradual reduction in workforce without firing personnel, as and when workers resign or retire and is not replaced. Attrition mainly takes place in two forms: Attrition due to employees leaving an </a:t>
            </a:r>
            <a:r>
              <a:rPr lang="en-US" sz="2400" dirty="0" smtClean="0">
                <a:latin typeface="Times New Roman" panose="02020603050405020304" pitchFamily="18" charset="0"/>
                <a:cs typeface="Times New Roman" panose="02020603050405020304" pitchFamily="18" charset="0"/>
              </a:rPr>
              <a:t>organization </a:t>
            </a:r>
            <a:r>
              <a:rPr lang="en-US" sz="2400" dirty="0">
                <a:latin typeface="Times New Roman" panose="02020603050405020304" pitchFamily="18" charset="0"/>
                <a:cs typeface="Times New Roman" panose="02020603050405020304" pitchFamily="18" charset="0"/>
              </a:rPr>
              <a:t>Attrition due employees retiring from an </a:t>
            </a:r>
            <a:r>
              <a:rPr lang="en-US" sz="2400" dirty="0" smtClean="0">
                <a:latin typeface="Times New Roman" panose="02020603050405020304" pitchFamily="18" charset="0"/>
                <a:cs typeface="Times New Roman" panose="02020603050405020304" pitchFamily="18" charset="0"/>
              </a:rPr>
              <a:t>organization.</a:t>
            </a: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b="1" dirty="0" smtClean="0">
                <a:latin typeface="Times New Roman" panose="02020603050405020304" pitchFamily="18" charset="0"/>
                <a:cs typeface="Times New Roman" panose="02020603050405020304" pitchFamily="18" charset="0"/>
              </a:rPr>
              <a:t>8. Challenge </a:t>
            </a:r>
            <a:r>
              <a:rPr lang="en-US" sz="2400" b="1" dirty="0">
                <a:latin typeface="Times New Roman" panose="02020603050405020304" pitchFamily="18" charset="0"/>
                <a:cs typeface="Times New Roman" panose="02020603050405020304" pitchFamily="18" charset="0"/>
              </a:rPr>
              <a:t>of Managing Diversity: </a:t>
            </a:r>
            <a:r>
              <a:rPr lang="en-US" sz="2400" dirty="0" smtClean="0">
                <a:latin typeface="Times New Roman" panose="02020603050405020304" pitchFamily="18" charset="0"/>
                <a:cs typeface="Times New Roman" panose="02020603050405020304" pitchFamily="18" charset="0"/>
              </a:rPr>
              <a:t>Now-a-days</a:t>
            </a:r>
            <a:r>
              <a:rPr lang="en-US" sz="2400" dirty="0">
                <a:latin typeface="Times New Roman" panose="02020603050405020304" pitchFamily="18" charset="0"/>
                <a:cs typeface="Times New Roman" panose="02020603050405020304" pitchFamily="18" charset="0"/>
              </a:rPr>
              <a:t>, workforce in </a:t>
            </a:r>
            <a:r>
              <a:rPr lang="en-US" sz="2400" dirty="0" smtClean="0">
                <a:latin typeface="Times New Roman" panose="02020603050405020304" pitchFamily="18" charset="0"/>
                <a:cs typeface="Times New Roman" panose="02020603050405020304" pitchFamily="18" charset="0"/>
              </a:rPr>
              <a:t>organizations </a:t>
            </a:r>
            <a:r>
              <a:rPr lang="en-US" sz="2400" dirty="0">
                <a:latin typeface="Times New Roman" panose="02020603050405020304" pitchFamily="18" charset="0"/>
                <a:cs typeface="Times New Roman" panose="02020603050405020304" pitchFamily="18" charset="0"/>
              </a:rPr>
              <a:t>has become richly diverse, Workforce in any </a:t>
            </a:r>
            <a:r>
              <a:rPr lang="en-US" sz="2400" dirty="0" smtClean="0">
                <a:latin typeface="Times New Roman" panose="02020603050405020304" pitchFamily="18" charset="0"/>
                <a:cs typeface="Times New Roman" panose="02020603050405020304" pitchFamily="18" charset="0"/>
              </a:rPr>
              <a:t>organization </a:t>
            </a:r>
            <a:r>
              <a:rPr lang="en-US" sz="2400" dirty="0">
                <a:latin typeface="Times New Roman" panose="02020603050405020304" pitchFamily="18" charset="0"/>
                <a:cs typeface="Times New Roman" panose="02020603050405020304" pitchFamily="18" charset="0"/>
              </a:rPr>
              <a:t>comes different states, regions and even countries. </a:t>
            </a:r>
            <a:r>
              <a:rPr lang="en-US" sz="2400" dirty="0" smtClean="0">
                <a:latin typeface="Times New Roman" panose="02020603050405020304" pitchFamily="18" charset="0"/>
                <a:cs typeface="Times New Roman" panose="02020603050405020304" pitchFamily="18" charset="0"/>
              </a:rPr>
              <a:t>Organizations </a:t>
            </a:r>
            <a:r>
              <a:rPr lang="en-US" sz="2400" dirty="0">
                <a:latin typeface="Times New Roman" panose="02020603050405020304" pitchFamily="18" charset="0"/>
                <a:cs typeface="Times New Roman" panose="02020603050405020304" pitchFamily="18" charset="0"/>
              </a:rPr>
              <a:t>are becoming increasingly cosmopolitan. In any large </a:t>
            </a:r>
            <a:r>
              <a:rPr lang="en-US" sz="2400" dirty="0" smtClean="0">
                <a:latin typeface="Times New Roman" panose="02020603050405020304" pitchFamily="18" charset="0"/>
                <a:cs typeface="Times New Roman" panose="02020603050405020304" pitchFamily="18" charset="0"/>
              </a:rPr>
              <a:t>organization </a:t>
            </a:r>
            <a:r>
              <a:rPr lang="en-US" sz="2400" dirty="0">
                <a:latin typeface="Times New Roman" panose="02020603050405020304" pitchFamily="18" charset="0"/>
                <a:cs typeface="Times New Roman" panose="02020603050405020304" pitchFamily="18" charset="0"/>
              </a:rPr>
              <a:t>in </a:t>
            </a:r>
            <a:r>
              <a:rPr lang="en-US" sz="2400" dirty="0" smtClean="0">
                <a:latin typeface="Times New Roman" panose="02020603050405020304" pitchFamily="18" charset="0"/>
                <a:cs typeface="Times New Roman" panose="02020603050405020304" pitchFamily="18" charset="0"/>
              </a:rPr>
              <a:t>India</a:t>
            </a:r>
            <a:r>
              <a:rPr lang="en-US" sz="2400" dirty="0">
                <a:latin typeface="Times New Roman" panose="02020603050405020304" pitchFamily="18" charset="0"/>
                <a:cs typeface="Times New Roman" panose="02020603050405020304" pitchFamily="18" charset="0"/>
              </a:rPr>
              <a:t>, one may come across people belonging to different religions, languages and states. There is diversity in terms of demographics such as age, gender, educational levels, etc</a:t>
            </a:r>
            <a:r>
              <a:rPr lang="en-US" sz="2400" dirty="0" smtClean="0">
                <a:latin typeface="Times New Roman" panose="02020603050405020304" pitchFamily="18" charset="0"/>
                <a:cs typeface="Times New Roman" panose="02020603050405020304" pitchFamily="18" charset="0"/>
              </a:rPr>
              <a:t>.</a:t>
            </a:r>
          </a:p>
          <a:p>
            <a:pPr marL="0" indent="0">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93173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6193"/>
            <a:ext cx="11176379" cy="808582"/>
          </a:xfrm>
        </p:spPr>
        <p:txBody>
          <a:bodyPr>
            <a:normAutofit/>
          </a:bodyPr>
          <a:lstStyle/>
          <a:p>
            <a:pPr marL="457200" indent="-457200">
              <a:buFont typeface="Wingdings" panose="05000000000000000000" pitchFamily="2" charset="2"/>
              <a:buChar char="v"/>
            </a:pPr>
            <a:r>
              <a:rPr lang="en-US" sz="3200" b="1" dirty="0">
                <a:latin typeface="Times New Roman" panose="02020603050405020304" pitchFamily="18" charset="0"/>
                <a:cs typeface="Times New Roman" panose="02020603050405020304" pitchFamily="18" charset="0"/>
              </a:rPr>
              <a:t>ORGANISATION DEVELOPMENT </a:t>
            </a:r>
            <a:r>
              <a:rPr lang="en-US" sz="3200" b="1" dirty="0" smtClean="0">
                <a:latin typeface="Times New Roman" panose="02020603050405020304" pitchFamily="18" charset="0"/>
                <a:cs typeface="Times New Roman" panose="02020603050405020304" pitchFamily="18" charset="0"/>
              </a:rPr>
              <a:t>PROCESS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900753"/>
            <a:ext cx="12010030" cy="5581934"/>
          </a:xfrm>
        </p:spPr>
        <p:txBody>
          <a:bodyPr>
            <a:noAutofit/>
          </a:bodyPr>
          <a:lstStyle/>
          <a:p>
            <a:pPr marL="0" indent="0">
              <a:buNone/>
            </a:pPr>
            <a:r>
              <a:rPr lang="en-US" sz="2400" dirty="0">
                <a:latin typeface="Times New Roman" panose="02020603050405020304" pitchFamily="18" charset="0"/>
                <a:cs typeface="Times New Roman" panose="02020603050405020304" pitchFamily="18" charset="0"/>
              </a:rPr>
              <a:t> The following steps development </a:t>
            </a:r>
            <a:r>
              <a:rPr lang="en-US" sz="2400" dirty="0" smtClean="0">
                <a:latin typeface="Times New Roman" panose="02020603050405020304" pitchFamily="18" charset="0"/>
                <a:cs typeface="Times New Roman" panose="02020603050405020304" pitchFamily="18" charset="0"/>
              </a:rPr>
              <a:t>program: </a:t>
            </a:r>
            <a:endParaRPr lang="en-US" sz="2400" dirty="0">
              <a:latin typeface="Times New Roman" panose="02020603050405020304" pitchFamily="18" charset="0"/>
              <a:cs typeface="Times New Roman" panose="02020603050405020304" pitchFamily="18" charset="0"/>
            </a:endParaRPr>
          </a:p>
          <a:p>
            <a:pPr marL="0" indent="0">
              <a:buNone/>
            </a:pPr>
            <a:r>
              <a:rPr lang="en-US" sz="2400" b="1" dirty="0" smtClean="0">
                <a:latin typeface="Times New Roman" panose="02020603050405020304" pitchFamily="18" charset="0"/>
                <a:cs typeface="Times New Roman" panose="02020603050405020304" pitchFamily="18" charset="0"/>
              </a:rPr>
              <a:t>1. Initial </a:t>
            </a:r>
            <a:r>
              <a:rPr lang="en-US" sz="2400" b="1" dirty="0">
                <a:latin typeface="Times New Roman" panose="02020603050405020304" pitchFamily="18" charset="0"/>
                <a:cs typeface="Times New Roman" panose="02020603050405020304" pitchFamily="18" charset="0"/>
              </a:rPr>
              <a:t>Diagnosis : </a:t>
            </a:r>
            <a:r>
              <a:rPr lang="en-US" sz="2400" dirty="0">
                <a:latin typeface="Times New Roman" panose="02020603050405020304" pitchFamily="18" charset="0"/>
                <a:cs typeface="Times New Roman" panose="02020603050405020304" pitchFamily="18" charset="0"/>
              </a:rPr>
              <a:t>The firm may appoint a change agent (internal or external consultant) to identify and decide the nature of the firm's problems, its causes and the future course of action. </a:t>
            </a: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b="1" dirty="0" smtClean="0">
                <a:latin typeface="Times New Roman" panose="02020603050405020304" pitchFamily="18" charset="0"/>
                <a:cs typeface="Times New Roman" panose="02020603050405020304" pitchFamily="18" charset="0"/>
              </a:rPr>
              <a:t>2. Data </a:t>
            </a:r>
            <a:r>
              <a:rPr lang="en-US" sz="2400" b="1" dirty="0">
                <a:latin typeface="Times New Roman" panose="02020603050405020304" pitchFamily="18" charset="0"/>
                <a:cs typeface="Times New Roman" panose="02020603050405020304" pitchFamily="18" charset="0"/>
              </a:rPr>
              <a:t>Collection: </a:t>
            </a:r>
            <a:r>
              <a:rPr lang="en-US" sz="2400" dirty="0">
                <a:latin typeface="Times New Roman" panose="02020603050405020304" pitchFamily="18" charset="0"/>
                <a:cs typeface="Times New Roman" panose="02020603050405020304" pitchFamily="18" charset="0"/>
              </a:rPr>
              <a:t>After identifying and diagnosing the problem, the next step is to collect relevant data from concerned people. For this, survey can be conducted to get first hand information about job performance, work culture, areas of change, performance gaps, current level of performance, etc. </a:t>
            </a:r>
            <a:endParaRPr lang="en-US" sz="2400" dirty="0" smtClean="0">
              <a:latin typeface="Times New Roman" panose="02020603050405020304" pitchFamily="18" charset="0"/>
              <a:cs typeface="Times New Roman" panose="02020603050405020304" pitchFamily="18" charset="0"/>
            </a:endParaRPr>
          </a:p>
          <a:p>
            <a:pPr marL="457200" indent="-457200">
              <a:buFont typeface="+mj-lt"/>
              <a:buAutoNum type="arabicParenR"/>
            </a:pP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b="1" dirty="0" smtClean="0">
                <a:latin typeface="Times New Roman" panose="02020603050405020304" pitchFamily="18" charset="0"/>
                <a:cs typeface="Times New Roman" panose="02020603050405020304" pitchFamily="18" charset="0"/>
              </a:rPr>
              <a:t>3. Data </a:t>
            </a:r>
            <a:r>
              <a:rPr lang="en-US" sz="2400" b="1" dirty="0">
                <a:latin typeface="Times New Roman" panose="02020603050405020304" pitchFamily="18" charset="0"/>
                <a:cs typeface="Times New Roman" panose="02020603050405020304" pitchFamily="18" charset="0"/>
              </a:rPr>
              <a:t>Feedback and Confrontation </a:t>
            </a:r>
            <a:r>
              <a:rPr lang="en-US" sz="2400" dirty="0">
                <a:latin typeface="Times New Roman" panose="02020603050405020304" pitchFamily="18" charset="0"/>
                <a:cs typeface="Times New Roman" panose="02020603050405020304" pitchFamily="18" charset="0"/>
              </a:rPr>
              <a:t>: At this stage, the data collected are </a:t>
            </a:r>
            <a:r>
              <a:rPr lang="en-US" sz="2400" dirty="0" err="1">
                <a:latin typeface="Times New Roman" panose="02020603050405020304" pitchFamily="18" charset="0"/>
                <a:cs typeface="Times New Roman" panose="02020603050405020304" pitchFamily="18" charset="0"/>
              </a:rPr>
              <a:t>analysed</a:t>
            </a:r>
            <a:r>
              <a:rPr lang="en-US" sz="2400" dirty="0">
                <a:latin typeface="Times New Roman" panose="02020603050405020304" pitchFamily="18" charset="0"/>
                <a:cs typeface="Times New Roman" panose="02020603050405020304" pitchFamily="18" charset="0"/>
              </a:rPr>
              <a:t> and interpreted and action areas are identified and priorities are set for introducing change. </a:t>
            </a:r>
            <a:endParaRPr lang="en-US" sz="2400" dirty="0" smtClean="0">
              <a:latin typeface="Times New Roman" panose="02020603050405020304" pitchFamily="18" charset="0"/>
              <a:cs typeface="Times New Roman" panose="02020603050405020304" pitchFamily="18" charset="0"/>
            </a:endParaRPr>
          </a:p>
          <a:p>
            <a:pPr marL="457200" indent="-457200">
              <a:buFont typeface="+mj-lt"/>
              <a:buAutoNum type="arabicParenR"/>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93261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5616" y="405095"/>
            <a:ext cx="11814414" cy="5632311"/>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4. Action </a:t>
            </a:r>
            <a:r>
              <a:rPr lang="en-US" sz="2400" b="1" dirty="0">
                <a:latin typeface="Times New Roman" panose="02020603050405020304" pitchFamily="18" charset="0"/>
                <a:cs typeface="Times New Roman" panose="02020603050405020304" pitchFamily="18" charset="0"/>
              </a:rPr>
              <a:t>Planning and Problem Solving</a:t>
            </a:r>
            <a:r>
              <a:rPr lang="en-US" sz="2400" dirty="0">
                <a:latin typeface="Times New Roman" panose="02020603050405020304" pitchFamily="18" charset="0"/>
                <a:cs typeface="Times New Roman" panose="02020603050405020304" pitchFamily="18" charset="0"/>
              </a:rPr>
              <a:t>: After setting order for change, the O.D. consultant makes an action plan outlining the overall goals for change, deciding the basic approach for attaining these goals and the sequence for accenting, Care is also being taken to make plans specific, fixing the starting and finishing time for action and making someone responsible for implementation of the plan.</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5. Use of Intervention : </a:t>
            </a:r>
            <a:r>
              <a:rPr lang="en-US" sz="2400" dirty="0" smtClean="0">
                <a:latin typeface="Times New Roman" panose="02020603050405020304" pitchFamily="18" charset="0"/>
                <a:cs typeface="Times New Roman" panose="02020603050405020304" pitchFamily="18" charset="0"/>
              </a:rPr>
              <a:t>It means selecting a proper OD, to suit the problem relating to individual, groups, interpersonal relations or the total organization.</a:t>
            </a:r>
          </a:p>
          <a:p>
            <a:endParaRPr lang="en-US" sz="2400" dirty="0" smtClean="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6. Evaluation and Follow Up: </a:t>
            </a:r>
            <a:r>
              <a:rPr lang="en-US" sz="2400" dirty="0" smtClean="0">
                <a:latin typeface="Times New Roman" panose="02020603050405020304" pitchFamily="18" charset="0"/>
                <a:cs typeface="Times New Roman" panose="02020603050405020304" pitchFamily="18" charset="0"/>
              </a:rPr>
              <a:t>It relates to evaluating the results of O.D. program. The consultant evaluates change efforts, pre and post training </a:t>
            </a:r>
            <a:r>
              <a:rPr lang="en-US" sz="2400" dirty="0" err="1" smtClean="0">
                <a:latin typeface="Times New Roman" panose="02020603050405020304" pitchFamily="18" charset="0"/>
                <a:cs typeface="Times New Roman" panose="02020603050405020304" pitchFamily="18" charset="0"/>
              </a:rPr>
              <a:t>behavioural</a:t>
            </a:r>
            <a:r>
              <a:rPr lang="en-US" sz="2400" dirty="0" smtClean="0">
                <a:latin typeface="Times New Roman" panose="02020603050405020304" pitchFamily="18" charset="0"/>
                <a:cs typeface="Times New Roman" panose="02020603050405020304" pitchFamily="18" charset="0"/>
              </a:rPr>
              <a:t> pattern to decide about the impact of O.D. program. If required, he may develop additional </a:t>
            </a:r>
            <a:r>
              <a:rPr lang="en-US" sz="2400" dirty="0" err="1" smtClean="0">
                <a:latin typeface="Times New Roman" panose="02020603050405020304" pitchFamily="18" charset="0"/>
                <a:cs typeface="Times New Roman" panose="02020603050405020304" pitchFamily="18" charset="0"/>
              </a:rPr>
              <a:t>programmes</a:t>
            </a:r>
            <a:r>
              <a:rPr lang="en-US" sz="2400" dirty="0" smtClean="0">
                <a:latin typeface="Times New Roman" panose="02020603050405020304" pitchFamily="18" charset="0"/>
                <a:cs typeface="Times New Roman" panose="02020603050405020304" pitchFamily="18" charset="0"/>
              </a:rPr>
              <a:t> per expectations. </a:t>
            </a:r>
          </a:p>
          <a:p>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60509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6760"/>
            <a:ext cx="12192000" cy="781287"/>
          </a:xfrm>
        </p:spPr>
        <p:txBody>
          <a:bodyPr>
            <a:normAutofit/>
          </a:bodyPr>
          <a:lstStyle/>
          <a:p>
            <a:pPr marL="457200" indent="-457200">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ESSENTIAL ASPECTS OF ORGANISATIONAL DEVELOPMENT</a:t>
            </a:r>
          </a:p>
        </p:txBody>
      </p:sp>
      <p:sp>
        <p:nvSpPr>
          <p:cNvPr id="3" name="Content Placeholder 2"/>
          <p:cNvSpPr>
            <a:spLocks noGrp="1"/>
          </p:cNvSpPr>
          <p:nvPr>
            <p:ph idx="1"/>
          </p:nvPr>
        </p:nvSpPr>
        <p:spPr>
          <a:xfrm>
            <a:off x="313898" y="1023582"/>
            <a:ext cx="11696131" cy="5595582"/>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The essential aspects or prerequisites of OD </a:t>
            </a:r>
            <a:r>
              <a:rPr lang="en-US" sz="2400" dirty="0" err="1" smtClean="0">
                <a:latin typeface="Times New Roman" panose="02020603050405020304" pitchFamily="18" charset="0"/>
                <a:cs typeface="Times New Roman" panose="02020603050405020304" pitchFamily="18" charset="0"/>
              </a:rPr>
              <a:t>programmes</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to be successful are as follows: </a:t>
            </a:r>
          </a:p>
          <a:p>
            <a:pPr marL="0" indent="0">
              <a:buNone/>
            </a:pPr>
            <a:r>
              <a:rPr lang="en-US" sz="2400" b="1" dirty="0" smtClean="0">
                <a:latin typeface="Times New Roman" panose="02020603050405020304" pitchFamily="18" charset="0"/>
                <a:cs typeface="Times New Roman" panose="02020603050405020304" pitchFamily="18" charset="0"/>
              </a:rPr>
              <a:t>1. Identification </a:t>
            </a:r>
            <a:r>
              <a:rPr lang="en-US" sz="2400" b="1" dirty="0">
                <a:latin typeface="Times New Roman" panose="02020603050405020304" pitchFamily="18" charset="0"/>
                <a:cs typeface="Times New Roman" panose="02020603050405020304" pitchFamily="18" charset="0"/>
              </a:rPr>
              <a:t>of the Problem: </a:t>
            </a:r>
            <a:r>
              <a:rPr lang="en-US" sz="2400" dirty="0">
                <a:latin typeface="Times New Roman" panose="02020603050405020304" pitchFamily="18" charset="0"/>
                <a:cs typeface="Times New Roman" panose="02020603050405020304" pitchFamily="18" charset="0"/>
              </a:rPr>
              <a:t>It is important for the top management to identify and recognize the </a:t>
            </a:r>
            <a:r>
              <a:rPr lang="en-US" sz="2400" dirty="0" smtClean="0">
                <a:latin typeface="Times New Roman" panose="02020603050405020304" pitchFamily="18" charset="0"/>
                <a:cs typeface="Times New Roman" panose="02020603050405020304" pitchFamily="18" charset="0"/>
              </a:rPr>
              <a:t>organizational </a:t>
            </a:r>
            <a:r>
              <a:rPr lang="en-US" sz="2400" dirty="0">
                <a:latin typeface="Times New Roman" panose="02020603050405020304" pitchFamily="18" charset="0"/>
                <a:cs typeface="Times New Roman" panose="02020603050405020304" pitchFamily="18" charset="0"/>
              </a:rPr>
              <a:t>problem. </a:t>
            </a:r>
            <a:r>
              <a:rPr lang="en-US" sz="2400" dirty="0" smtClean="0">
                <a:latin typeface="Times New Roman" panose="02020603050405020304" pitchFamily="18" charset="0"/>
                <a:cs typeface="Times New Roman" panose="02020603050405020304" pitchFamily="18" charset="0"/>
              </a:rPr>
              <a:t>Organizational </a:t>
            </a:r>
            <a:r>
              <a:rPr lang="en-US" sz="2400" dirty="0">
                <a:latin typeface="Times New Roman" panose="02020603050405020304" pitchFamily="18" charset="0"/>
                <a:cs typeface="Times New Roman" panose="02020603050405020304" pitchFamily="18" charset="0"/>
              </a:rPr>
              <a:t>problems should not be felt to be solved by itself. There should not be any indifference to identify the </a:t>
            </a:r>
            <a:r>
              <a:rPr lang="en-US" sz="2400" dirty="0" smtClean="0">
                <a:latin typeface="Times New Roman" panose="02020603050405020304" pitchFamily="18" charset="0"/>
                <a:cs typeface="Times New Roman" panose="02020603050405020304" pitchFamily="18" charset="0"/>
              </a:rPr>
              <a:t>organizational </a:t>
            </a:r>
            <a:r>
              <a:rPr lang="en-US" sz="2400" dirty="0">
                <a:latin typeface="Times New Roman" panose="02020603050405020304" pitchFamily="18" charset="0"/>
                <a:cs typeface="Times New Roman" panose="02020603050405020304" pitchFamily="18" charset="0"/>
              </a:rPr>
              <a:t>problem. The problem should be openly confronted. Unless top managers realize that </a:t>
            </a:r>
            <a:r>
              <a:rPr lang="en-US" sz="2400" dirty="0" smtClean="0">
                <a:latin typeface="Times New Roman" panose="02020603050405020304" pitchFamily="18" charset="0"/>
                <a:cs typeface="Times New Roman" panose="02020603050405020304" pitchFamily="18" charset="0"/>
              </a:rPr>
              <a:t>organization </a:t>
            </a:r>
            <a:r>
              <a:rPr lang="en-US" sz="2400" dirty="0">
                <a:latin typeface="Times New Roman" panose="02020603050405020304" pitchFamily="18" charset="0"/>
                <a:cs typeface="Times New Roman" panose="02020603050405020304" pitchFamily="18" charset="0"/>
              </a:rPr>
              <a:t>has some problem, change process cannot be initiated. </a:t>
            </a: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r>
              <a:rPr lang="en-US" sz="2400" b="1" dirty="0" smtClean="0">
                <a:latin typeface="Times New Roman" panose="02020603050405020304" pitchFamily="18" charset="0"/>
                <a:cs typeface="Times New Roman" panose="02020603050405020304" pitchFamily="18" charset="0"/>
              </a:rPr>
              <a:t>2. Change </a:t>
            </a:r>
            <a:r>
              <a:rPr lang="en-US" sz="2400" b="1" dirty="0">
                <a:latin typeface="Times New Roman" panose="02020603050405020304" pitchFamily="18" charset="0"/>
                <a:cs typeface="Times New Roman" panose="02020603050405020304" pitchFamily="18" charset="0"/>
              </a:rPr>
              <a:t>Agent: </a:t>
            </a:r>
            <a:r>
              <a:rPr lang="en-US" sz="2400" dirty="0">
                <a:latin typeface="Times New Roman" panose="02020603050405020304" pitchFamily="18" charset="0"/>
                <a:cs typeface="Times New Roman" panose="02020603050405020304" pitchFamily="18" charset="0"/>
              </a:rPr>
              <a:t>OD </a:t>
            </a:r>
            <a:r>
              <a:rPr lang="en-US" sz="2400" dirty="0" err="1" smtClean="0">
                <a:latin typeface="Times New Roman" panose="02020603050405020304" pitchFamily="18" charset="0"/>
                <a:cs typeface="Times New Roman" panose="02020603050405020304" pitchFamily="18" charset="0"/>
              </a:rPr>
              <a:t>programmes</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generally use one or more change agents. The change agents stimulate, facilitate, and co ordinate changes. Change agents may be either internal or external. External change agents are more objective and have diverse experiences. They operate independently without the influence of hierarchy and politics of the firm</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72783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9266" y="366174"/>
            <a:ext cx="11773468" cy="6740307"/>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3. Involvement </a:t>
            </a:r>
            <a:r>
              <a:rPr lang="en-US" sz="2400" b="1" dirty="0">
                <a:latin typeface="Times New Roman" panose="02020603050405020304" pitchFamily="18" charset="0"/>
                <a:cs typeface="Times New Roman" panose="02020603050405020304" pitchFamily="18" charset="0"/>
              </a:rPr>
              <a:t>of the Top Management</a:t>
            </a:r>
            <a:r>
              <a:rPr lang="en-US" sz="2400" dirty="0">
                <a:latin typeface="Times New Roman" panose="02020603050405020304" pitchFamily="18" charset="0"/>
                <a:cs typeface="Times New Roman" panose="02020603050405020304" pitchFamily="18" charset="0"/>
              </a:rPr>
              <a:t>: Without the total commitment and involvement of the chief executive officer, the top management team, it is difficult to implement OD </a:t>
            </a:r>
            <a:r>
              <a:rPr lang="en-US" sz="2400" dirty="0" err="1">
                <a:latin typeface="Times New Roman" panose="02020603050405020304" pitchFamily="18" charset="0"/>
                <a:cs typeface="Times New Roman" panose="02020603050405020304" pitchFamily="18" charset="0"/>
              </a:rPr>
              <a:t>programmes</a:t>
            </a:r>
            <a:r>
              <a:rPr lang="en-US" sz="2400" dirty="0">
                <a:latin typeface="Times New Roman" panose="02020603050405020304" pitchFamily="18" charset="0"/>
                <a:cs typeface="Times New Roman" panose="02020603050405020304" pitchFamily="18" charset="0"/>
              </a:rPr>
              <a:t>. The top management must recognize the need to implement OD </a:t>
            </a:r>
            <a:r>
              <a:rPr lang="en-US" sz="2400" dirty="0" err="1">
                <a:latin typeface="Times New Roman" panose="02020603050405020304" pitchFamily="18" charset="0"/>
                <a:cs typeface="Times New Roman" panose="02020603050405020304" pitchFamily="18" charset="0"/>
              </a:rPr>
              <a:t>programmes</a:t>
            </a:r>
            <a:r>
              <a:rPr lang="en-US" sz="2400" dirty="0">
                <a:latin typeface="Times New Roman" panose="02020603050405020304" pitchFamily="18" charset="0"/>
                <a:cs typeface="Times New Roman" panose="02020603050405020304" pitchFamily="18" charset="0"/>
              </a:rPr>
              <a:t>. They should provide the right environment to the development. They should recognize and reward the right employees to facilitate organizational people</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4. Working </a:t>
            </a:r>
            <a:r>
              <a:rPr lang="en-US" sz="2400" b="1" dirty="0">
                <a:latin typeface="Times New Roman" panose="02020603050405020304" pitchFamily="18" charset="0"/>
                <a:cs typeface="Times New Roman" panose="02020603050405020304" pitchFamily="18" charset="0"/>
              </a:rPr>
              <a:t>with the Total System</a:t>
            </a:r>
            <a:r>
              <a:rPr lang="en-US" sz="2400" dirty="0">
                <a:latin typeface="Times New Roman" panose="02020603050405020304" pitchFamily="18" charset="0"/>
                <a:cs typeface="Times New Roman" panose="02020603050405020304" pitchFamily="18" charset="0"/>
              </a:rPr>
              <a:t>: The management should introduce the following guidelines for implementing OD </a:t>
            </a:r>
            <a:r>
              <a:rPr lang="en-US" sz="2400" dirty="0" err="1">
                <a:latin typeface="Times New Roman" panose="02020603050405020304" pitchFamily="18" charset="0"/>
                <a:cs typeface="Times New Roman" panose="02020603050405020304" pitchFamily="18" charset="0"/>
              </a:rPr>
              <a:t>programme</a:t>
            </a:r>
            <a:r>
              <a:rPr lang="en-US" sz="2400" dirty="0">
                <a:latin typeface="Times New Roman" panose="02020603050405020304" pitchFamily="18" charset="0"/>
                <a:cs typeface="Times New Roman" panose="02020603050405020304" pitchFamily="18" charset="0"/>
              </a:rPr>
              <a:t>: </a:t>
            </a:r>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pPr marL="514350" indent="-514350">
              <a:buFont typeface="+mj-lt"/>
              <a:buAutoNum type="romanUcPeriod"/>
            </a:pPr>
            <a:r>
              <a:rPr lang="en-US" sz="2400" dirty="0">
                <a:latin typeface="Times New Roman" panose="02020603050405020304" pitchFamily="18" charset="0"/>
                <a:cs typeface="Times New Roman" panose="02020603050405020304" pitchFamily="18" charset="0"/>
              </a:rPr>
              <a:t>Make only necessary and useful change.</a:t>
            </a:r>
          </a:p>
          <a:p>
            <a:pPr marL="514350" indent="-514350">
              <a:buFont typeface="+mj-lt"/>
              <a:buAutoNum type="romanUcPeriod"/>
            </a:pPr>
            <a:r>
              <a:rPr lang="en-US" sz="2400" dirty="0">
                <a:latin typeface="Times New Roman" panose="02020603050405020304" pitchFamily="18" charset="0"/>
                <a:cs typeface="Times New Roman" panose="02020603050405020304" pitchFamily="18" charset="0"/>
              </a:rPr>
              <a:t>Introduce change gradually and not suddenly.</a:t>
            </a:r>
          </a:p>
          <a:p>
            <a:pPr marL="514350" indent="-514350">
              <a:buFont typeface="+mj-lt"/>
              <a:buAutoNum type="romanUcPeriod"/>
            </a:pPr>
            <a:r>
              <a:rPr lang="en-US" sz="2400" dirty="0">
                <a:latin typeface="Times New Roman" panose="02020603050405020304" pitchFamily="18" charset="0"/>
                <a:cs typeface="Times New Roman" panose="02020603050405020304" pitchFamily="18" charset="0"/>
              </a:rPr>
              <a:t>Anticipate the possibility of resistance and take corrective steps before employees resist.</a:t>
            </a:r>
          </a:p>
          <a:p>
            <a:pPr marL="514350" indent="-514350">
              <a:buFont typeface="+mj-lt"/>
              <a:buAutoNum type="romanUcPeriod"/>
            </a:pPr>
            <a:r>
              <a:rPr lang="en-US" sz="2400" dirty="0">
                <a:latin typeface="Times New Roman" panose="02020603050405020304" pitchFamily="18" charset="0"/>
                <a:cs typeface="Times New Roman" panose="02020603050405020304" pitchFamily="18" charset="0"/>
              </a:rPr>
              <a:t>Reward and share benefits of change with employees.</a:t>
            </a:r>
          </a:p>
          <a:p>
            <a:pPr marL="514350" indent="-514350">
              <a:buFont typeface="+mj-lt"/>
              <a:buAutoNum type="romanUcPeriod"/>
            </a:pPr>
            <a:r>
              <a:rPr lang="en-US" sz="2400" dirty="0">
                <a:latin typeface="Times New Roman" panose="02020603050405020304" pitchFamily="18" charset="0"/>
                <a:cs typeface="Times New Roman" panose="02020603050405020304" pitchFamily="18" charset="0"/>
              </a:rPr>
              <a:t>Take a broader, system-oriented perspective on change to identify the complex human relationships involved.</a:t>
            </a:r>
          </a:p>
          <a:p>
            <a:pPr marL="514350" indent="-514350">
              <a:buFont typeface="+mj-lt"/>
              <a:buAutoNum type="romanUcPeriod"/>
            </a:pPr>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48925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180" y="494684"/>
            <a:ext cx="11969089" cy="5595582"/>
          </a:xfrm>
        </p:spPr>
        <p:txBody>
          <a:bodyPr>
            <a:noAutofit/>
          </a:bodyPr>
          <a:lstStyle/>
          <a:p>
            <a:pPr marL="0" indent="0">
              <a:buNone/>
            </a:pPr>
            <a:r>
              <a:rPr lang="en-US" sz="2400" b="1" dirty="0" smtClean="0">
                <a:latin typeface="Times New Roman" panose="02020603050405020304" pitchFamily="18" charset="0"/>
                <a:cs typeface="Times New Roman" panose="02020603050405020304" pitchFamily="18" charset="0"/>
              </a:rPr>
              <a:t>5. Participation </a:t>
            </a:r>
            <a:r>
              <a:rPr lang="en-US" sz="2400" b="1" dirty="0">
                <a:latin typeface="Times New Roman" panose="02020603050405020304" pitchFamily="18" charset="0"/>
                <a:cs typeface="Times New Roman" panose="02020603050405020304" pitchFamily="18" charset="0"/>
              </a:rPr>
              <a:t>of Team Members: </a:t>
            </a:r>
            <a:r>
              <a:rPr lang="en-US" sz="2400" dirty="0">
                <a:latin typeface="Times New Roman" panose="02020603050405020304" pitchFamily="18" charset="0"/>
                <a:cs typeface="Times New Roman" panose="02020603050405020304" pitchFamily="18" charset="0"/>
              </a:rPr>
              <a:t>Employees should be encouraged to participate in OD efforts because with participation, resistance to change decreases. Therefore, employees should be encouraged to discuss, to communicate, to make suggestions and to become a part of OD </a:t>
            </a:r>
            <a:r>
              <a:rPr lang="en-US" sz="2400" dirty="0" err="1">
                <a:latin typeface="Times New Roman" panose="02020603050405020304" pitchFamily="18" charset="0"/>
                <a:cs typeface="Times New Roman" panose="02020603050405020304" pitchFamily="18" charset="0"/>
              </a:rPr>
              <a:t>programmes</a:t>
            </a:r>
            <a:r>
              <a:rPr lang="en-US" sz="2400" dirty="0">
                <a:latin typeface="Times New Roman" panose="02020603050405020304" pitchFamily="18" charset="0"/>
                <a:cs typeface="Times New Roman" panose="02020603050405020304" pitchFamily="18" charset="0"/>
              </a:rPr>
              <a:t>. If more employees are involved in the decision-making process them due to change, the more they will be committed that affects to implement the decision. </a:t>
            </a: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b="1" dirty="0" smtClean="0">
                <a:latin typeface="Times New Roman" panose="02020603050405020304" pitchFamily="18" charset="0"/>
                <a:cs typeface="Times New Roman" panose="02020603050405020304" pitchFamily="18" charset="0"/>
              </a:rPr>
              <a:t>6. Application </a:t>
            </a:r>
            <a:r>
              <a:rPr lang="en-US" sz="2400" b="1" dirty="0">
                <a:latin typeface="Times New Roman" panose="02020603050405020304" pitchFamily="18" charset="0"/>
                <a:cs typeface="Times New Roman" panose="02020603050405020304" pitchFamily="18" charset="0"/>
              </a:rPr>
              <a:t>of Action Research Model: </a:t>
            </a:r>
            <a:r>
              <a:rPr lang="en-US" sz="2400" dirty="0">
                <a:latin typeface="Times New Roman" panose="02020603050405020304" pitchFamily="18" charset="0"/>
                <a:cs typeface="Times New Roman" panose="02020603050405020304" pitchFamily="18" charset="0"/>
              </a:rPr>
              <a:t>OD should use action research model to solve </a:t>
            </a:r>
            <a:r>
              <a:rPr lang="en-US" sz="2400" dirty="0" smtClean="0">
                <a:latin typeface="Times New Roman" panose="02020603050405020304" pitchFamily="18" charset="0"/>
                <a:cs typeface="Times New Roman" panose="02020603050405020304" pitchFamily="18" charset="0"/>
              </a:rPr>
              <a:t>organizational </a:t>
            </a:r>
            <a:r>
              <a:rPr lang="en-US" sz="2400" dirty="0">
                <a:latin typeface="Times New Roman" panose="02020603050405020304" pitchFamily="18" charset="0"/>
                <a:cs typeface="Times New Roman" panose="02020603050405020304" pitchFamily="18" charset="0"/>
              </a:rPr>
              <a:t>problems. Action research is a cyclical process of using research to guide action, that generates new data as the basis for new actions. </a:t>
            </a:r>
          </a:p>
          <a:p>
            <a:pPr marL="457200" lvl="1" indent="0">
              <a:buNone/>
            </a:pPr>
            <a:r>
              <a:rPr lang="en-US" dirty="0">
                <a:latin typeface="Times New Roman" panose="02020603050405020304" pitchFamily="18" charset="0"/>
                <a:cs typeface="Times New Roman" panose="02020603050405020304" pitchFamily="18" charset="0"/>
              </a:rPr>
              <a:t>There are three steps involved in action research: </a:t>
            </a:r>
          </a:p>
          <a:p>
            <a:pPr marL="1028700" lvl="1" indent="-571500">
              <a:buAutoNum type="romanLcParenBoth"/>
            </a:pPr>
            <a:r>
              <a:rPr lang="en-US" dirty="0" smtClean="0">
                <a:latin typeface="Times New Roman" panose="02020603050405020304" pitchFamily="18" charset="0"/>
                <a:cs typeface="Times New Roman" panose="02020603050405020304" pitchFamily="18" charset="0"/>
              </a:rPr>
              <a:t>Gathering </a:t>
            </a:r>
            <a:r>
              <a:rPr lang="en-US" dirty="0">
                <a:latin typeface="Times New Roman" panose="02020603050405020304" pitchFamily="18" charset="0"/>
                <a:cs typeface="Times New Roman" panose="02020603050405020304" pitchFamily="18" charset="0"/>
              </a:rPr>
              <a:t>information about problems, concerns, and the changes required from the employees </a:t>
            </a:r>
            <a:endParaRPr lang="en-US" dirty="0" smtClean="0">
              <a:latin typeface="Times New Roman" panose="02020603050405020304" pitchFamily="18" charset="0"/>
              <a:cs typeface="Times New Roman" panose="02020603050405020304" pitchFamily="18" charset="0"/>
            </a:endParaRPr>
          </a:p>
          <a:p>
            <a:pPr marL="1028700" lvl="1" indent="-571500">
              <a:buAutoNum type="romanLcParenBoth"/>
            </a:pPr>
            <a:r>
              <a:rPr lang="en-US" dirty="0" smtClean="0">
                <a:latin typeface="Times New Roman" panose="02020603050405020304" pitchFamily="18" charset="0"/>
                <a:cs typeface="Times New Roman" panose="02020603050405020304" pitchFamily="18" charset="0"/>
              </a:rPr>
              <a:t>Organizing </a:t>
            </a:r>
            <a:r>
              <a:rPr lang="en-US" dirty="0">
                <a:latin typeface="Times New Roman" panose="02020603050405020304" pitchFamily="18" charset="0"/>
                <a:cs typeface="Times New Roman" panose="02020603050405020304" pitchFamily="18" charset="0"/>
              </a:rPr>
              <a:t>this information and sharing concerned employees and the change </a:t>
            </a:r>
            <a:r>
              <a:rPr lang="en-US" dirty="0" smtClean="0">
                <a:latin typeface="Times New Roman" panose="02020603050405020304" pitchFamily="18" charset="0"/>
                <a:cs typeface="Times New Roman" panose="02020603050405020304" pitchFamily="18" charset="0"/>
              </a:rPr>
              <a:t>agents.</a:t>
            </a:r>
          </a:p>
          <a:p>
            <a:pPr marL="1028700" lvl="1" indent="-571500">
              <a:buAutoNum type="romanLcParenBoth"/>
            </a:pPr>
            <a:r>
              <a:rPr lang="en-US" dirty="0" smtClean="0">
                <a:latin typeface="Times New Roman" panose="02020603050405020304" pitchFamily="18" charset="0"/>
                <a:cs typeface="Times New Roman" panose="02020603050405020304" pitchFamily="18" charset="0"/>
              </a:rPr>
              <a:t>Planning </a:t>
            </a:r>
            <a:r>
              <a:rPr lang="en-US" dirty="0">
                <a:latin typeface="Times New Roman" panose="02020603050405020304" pitchFamily="18" charset="0"/>
                <a:cs typeface="Times New Roman" panose="02020603050405020304" pitchFamily="18" charset="0"/>
              </a:rPr>
              <a:t>and carrying out specific actions to correct identified problems. </a:t>
            </a:r>
          </a:p>
        </p:txBody>
      </p:sp>
    </p:spTree>
    <p:extLst>
      <p:ext uri="{BB962C8B-B14F-4D97-AF65-F5344CB8AC3E}">
        <p14:creationId xmlns:p14="http://schemas.microsoft.com/office/powerpoint/2010/main" val="4109650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6478" y="467389"/>
            <a:ext cx="11873551" cy="6001650"/>
          </a:xfrm>
        </p:spPr>
        <p:txBody>
          <a:bodyPr>
            <a:normAutofit/>
          </a:bodyPr>
          <a:lstStyle/>
          <a:p>
            <a:pPr marL="0" indent="0">
              <a:buNone/>
            </a:pPr>
            <a:r>
              <a:rPr lang="en-US" sz="2400" b="1" dirty="0" smtClean="0">
                <a:latin typeface="Times New Roman" panose="02020603050405020304" pitchFamily="18" charset="0"/>
                <a:cs typeface="Times New Roman" panose="02020603050405020304" pitchFamily="18" charset="0"/>
              </a:rPr>
              <a:t>7.Values </a:t>
            </a:r>
            <a:r>
              <a:rPr lang="en-US" sz="2400" b="1" dirty="0">
                <a:latin typeface="Times New Roman" panose="02020603050405020304" pitchFamily="18" charset="0"/>
                <a:cs typeface="Times New Roman" panose="02020603050405020304" pitchFamily="18" charset="0"/>
              </a:rPr>
              <a:t>in OD Efforts: </a:t>
            </a:r>
            <a:r>
              <a:rPr lang="en-US" sz="2400" dirty="0">
                <a:latin typeface="Times New Roman" panose="02020603050405020304" pitchFamily="18" charset="0"/>
                <a:cs typeface="Times New Roman" panose="02020603050405020304" pitchFamily="18" charset="0"/>
              </a:rPr>
              <a:t>OD </a:t>
            </a:r>
            <a:r>
              <a:rPr lang="en-US" sz="2400" dirty="0" err="1">
                <a:latin typeface="Times New Roman" panose="02020603050405020304" pitchFamily="18" charset="0"/>
                <a:cs typeface="Times New Roman" panose="02020603050405020304" pitchFamily="18" charset="0"/>
              </a:rPr>
              <a:t>programmes</a:t>
            </a:r>
            <a:r>
              <a:rPr lang="en-US" sz="2400" dirty="0">
                <a:latin typeface="Times New Roman" panose="02020603050405020304" pitchFamily="18" charset="0"/>
                <a:cs typeface="Times New Roman" panose="02020603050405020304" pitchFamily="18" charset="0"/>
              </a:rPr>
              <a:t> on positive beliefs of the employees. The values required for successful implementation of OD </a:t>
            </a:r>
            <a:r>
              <a:rPr lang="en-US" sz="2400" dirty="0" err="1">
                <a:latin typeface="Times New Roman" panose="02020603050405020304" pitchFamily="18" charset="0"/>
                <a:cs typeface="Times New Roman" panose="02020603050405020304" pitchFamily="18" charset="0"/>
              </a:rPr>
              <a:t>programmes</a:t>
            </a:r>
            <a:r>
              <a:rPr lang="en-US" sz="2400" dirty="0">
                <a:latin typeface="Times New Roman" panose="02020603050405020304" pitchFamily="18" charset="0"/>
                <a:cs typeface="Times New Roman" panose="02020603050405020304" pitchFamily="18" charset="0"/>
              </a:rPr>
              <a:t> are: should be based Respect for people: Employees are assumed to be responsible, conscientious and caring. They should be treated with dignity and respect. Trust and support: For the OD efforts to be successful, the </a:t>
            </a:r>
            <a:r>
              <a:rPr lang="en-US" sz="2400" dirty="0" err="1">
                <a:latin typeface="Times New Roman" panose="02020603050405020304" pitchFamily="18" charset="0"/>
                <a:cs typeface="Times New Roman" panose="02020603050405020304" pitchFamily="18" charset="0"/>
              </a:rPr>
              <a:t>organisational</a:t>
            </a:r>
            <a:r>
              <a:rPr lang="en-US" sz="2400" dirty="0">
                <a:latin typeface="Times New Roman" panose="02020603050405020304" pitchFamily="18" charset="0"/>
                <a:cs typeface="Times New Roman" panose="02020603050405020304" pitchFamily="18" charset="0"/>
              </a:rPr>
              <a:t> climate should be characterized by trust, authenticity, openness, and supportive</a:t>
            </a:r>
            <a:r>
              <a:rPr lang="en-US" sz="2400" dirty="0" smtClean="0">
                <a:latin typeface="Times New Roman" panose="02020603050405020304" pitchFamily="18" charset="0"/>
                <a:cs typeface="Times New Roman" panose="02020603050405020304" pitchFamily="18" charset="0"/>
              </a:rPr>
              <a:t>.</a:t>
            </a:r>
          </a:p>
          <a:p>
            <a:pPr marL="0" indent="0">
              <a:buNone/>
            </a:pPr>
            <a:r>
              <a:rPr lang="en-US" sz="2400" dirty="0" smtClean="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a:p>
            <a:pPr marL="0" indent="0">
              <a:buNone/>
            </a:pPr>
            <a:r>
              <a:rPr lang="en-US" sz="2400" b="1" dirty="0" smtClean="0">
                <a:latin typeface="Times New Roman" panose="02020603050405020304" pitchFamily="18" charset="0"/>
                <a:cs typeface="Times New Roman" panose="02020603050405020304" pitchFamily="18" charset="0"/>
              </a:rPr>
              <a:t>8. Open </a:t>
            </a:r>
            <a:r>
              <a:rPr lang="en-US" sz="2400" b="1" dirty="0">
                <a:latin typeface="Times New Roman" panose="02020603050405020304" pitchFamily="18" charset="0"/>
                <a:cs typeface="Times New Roman" panose="02020603050405020304" pitchFamily="18" charset="0"/>
              </a:rPr>
              <a:t>Communication: </a:t>
            </a:r>
            <a:r>
              <a:rPr lang="en-US" sz="2400" dirty="0">
                <a:latin typeface="Times New Roman" panose="02020603050405020304" pitchFamily="18" charset="0"/>
                <a:cs typeface="Times New Roman" panose="02020603050405020304" pitchFamily="18" charset="0"/>
              </a:rPr>
              <a:t>For successful implementation of OD </a:t>
            </a:r>
            <a:r>
              <a:rPr lang="en-US" sz="2400" dirty="0" err="1">
                <a:latin typeface="Times New Roman" panose="02020603050405020304" pitchFamily="18" charset="0"/>
                <a:cs typeface="Times New Roman" panose="02020603050405020304" pitchFamily="18" charset="0"/>
              </a:rPr>
              <a:t>programmes</a:t>
            </a:r>
            <a:r>
              <a:rPr lang="en-US" sz="2400" dirty="0">
                <a:latin typeface="Times New Roman" panose="02020603050405020304" pitchFamily="18" charset="0"/>
                <a:cs typeface="Times New Roman" panose="02020603050405020304" pitchFamily="18" charset="0"/>
              </a:rPr>
              <a:t>, effective communication should take place with the employees. The top management and the change agents should explain the objectives and elements of </a:t>
            </a:r>
            <a:r>
              <a:rPr lang="en-US" sz="2400" dirty="0" err="1">
                <a:latin typeface="Times New Roman" panose="02020603050405020304" pitchFamily="18" charset="0"/>
                <a:cs typeface="Times New Roman" panose="02020603050405020304" pitchFamily="18" charset="0"/>
              </a:rPr>
              <a:t>organisational</a:t>
            </a:r>
            <a:r>
              <a:rPr lang="en-US" sz="2400" dirty="0">
                <a:latin typeface="Times New Roman" panose="02020603050405020304" pitchFamily="18" charset="0"/>
                <a:cs typeface="Times New Roman" panose="02020603050405020304" pitchFamily="18" charset="0"/>
              </a:rPr>
              <a:t> change. Resistance to change can be reduced through communicating to employees about the logic to change. It is believed that due to misinformation or improper communication, employees are tempted to resist any change. When employees receive full facts and figures, the misunderstanding is cleared, and resistance is reduced. For better communication, one-to-one discussions, group discussions or reports and charts can be used. </a:t>
            </a:r>
          </a:p>
        </p:txBody>
      </p:sp>
    </p:spTree>
    <p:extLst>
      <p:ext uri="{BB962C8B-B14F-4D97-AF65-F5344CB8AC3E}">
        <p14:creationId xmlns:p14="http://schemas.microsoft.com/office/powerpoint/2010/main" val="4458875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3729" y="279739"/>
            <a:ext cx="11841709" cy="4524315"/>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9. Rewarding </a:t>
            </a:r>
            <a:r>
              <a:rPr lang="en-US" sz="2400" b="1" dirty="0">
                <a:latin typeface="Times New Roman" panose="02020603050405020304" pitchFamily="18" charset="0"/>
                <a:cs typeface="Times New Roman" panose="02020603050405020304" pitchFamily="18" charset="0"/>
              </a:rPr>
              <a:t>Contributors: </a:t>
            </a:r>
            <a:r>
              <a:rPr lang="en-US" sz="2400" dirty="0">
                <a:latin typeface="Times New Roman" panose="02020603050405020304" pitchFamily="18" charset="0"/>
                <a:cs typeface="Times New Roman" panose="02020603050405020304" pitchFamily="18" charset="0"/>
              </a:rPr>
              <a:t>Employees who have worked harder to contribute towards OD efforts should be rewarded. Employees may have contributed to OD efforts either by accepting a new or challenging work assignment or by helping others to adjust with </a:t>
            </a:r>
            <a:r>
              <a:rPr lang="en-US" sz="2400" dirty="0" err="1">
                <a:latin typeface="Times New Roman" panose="02020603050405020304" pitchFamily="18" charset="0"/>
                <a:cs typeface="Times New Roman" panose="02020603050405020304" pitchFamily="18" charset="0"/>
              </a:rPr>
              <a:t>organisational</a:t>
            </a:r>
            <a:r>
              <a:rPr lang="en-US" sz="2400" dirty="0">
                <a:latin typeface="Times New Roman" panose="02020603050405020304" pitchFamily="18" charset="0"/>
                <a:cs typeface="Times New Roman" panose="02020603050405020304" pitchFamily="18" charset="0"/>
              </a:rPr>
              <a:t> changes. Such employees should be rewarded by giving them letter of appreciation or certificate of merit, and/ or mentioning about them in company's newsletter. The employees may also be rewarded by: Monetary appreciation Special consideration in performance appraisal Promotion, etc</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10. Monitoring </a:t>
            </a:r>
            <a:r>
              <a:rPr lang="en-US" sz="2400" b="1" dirty="0">
                <a:latin typeface="Times New Roman" panose="02020603050405020304" pitchFamily="18" charset="0"/>
                <a:cs typeface="Times New Roman" panose="02020603050405020304" pitchFamily="18" charset="0"/>
              </a:rPr>
              <a:t>Results: </a:t>
            </a:r>
            <a:r>
              <a:rPr lang="en-US" sz="2400" dirty="0">
                <a:latin typeface="Times New Roman" panose="02020603050405020304" pitchFamily="18" charset="0"/>
                <a:cs typeface="Times New Roman" panose="02020603050405020304" pitchFamily="18" charset="0"/>
              </a:rPr>
              <a:t>Results should be measured by regularly obtaining data about the impact of change process on </a:t>
            </a:r>
            <a:r>
              <a:rPr lang="en-US" sz="2400" dirty="0" err="1">
                <a:latin typeface="Times New Roman" panose="02020603050405020304" pitchFamily="18" charset="0"/>
                <a:cs typeface="Times New Roman" panose="02020603050405020304" pitchFamily="18" charset="0"/>
              </a:rPr>
              <a:t>organisational</a:t>
            </a:r>
            <a:r>
              <a:rPr lang="en-US" sz="2400" dirty="0">
                <a:latin typeface="Times New Roman" panose="02020603050405020304" pitchFamily="18" charset="0"/>
                <a:cs typeface="Times New Roman" panose="02020603050405020304" pitchFamily="18" charset="0"/>
              </a:rPr>
              <a:t> goals. In other words, the OD outcomes should be evaluated with the </a:t>
            </a:r>
            <a:r>
              <a:rPr lang="en-US" sz="2400" dirty="0" err="1">
                <a:latin typeface="Times New Roman" panose="02020603050405020304" pitchFamily="18" charset="0"/>
                <a:cs typeface="Times New Roman" panose="02020603050405020304" pitchFamily="18" charset="0"/>
              </a:rPr>
              <a:t>organisational</a:t>
            </a:r>
            <a:r>
              <a:rPr lang="en-US" sz="2400" dirty="0">
                <a:latin typeface="Times New Roman" panose="02020603050405020304" pitchFamily="18" charset="0"/>
                <a:cs typeface="Times New Roman" panose="02020603050405020304" pitchFamily="18" charset="0"/>
              </a:rPr>
              <a:t> objectives. This helps the OD practitioners to decide whether to continue with the existing </a:t>
            </a:r>
            <a:r>
              <a:rPr lang="en-US" sz="2400" dirty="0" err="1">
                <a:latin typeface="Times New Roman" panose="02020603050405020304" pitchFamily="18" charset="0"/>
                <a:cs typeface="Times New Roman" panose="02020603050405020304" pitchFamily="18" charset="0"/>
              </a:rPr>
              <a:t>programme</a:t>
            </a:r>
            <a:r>
              <a:rPr lang="en-US" sz="2400" dirty="0">
                <a:latin typeface="Times New Roman" panose="02020603050405020304" pitchFamily="18" charset="0"/>
                <a:cs typeface="Times New Roman" panose="02020603050405020304" pitchFamily="18" charset="0"/>
              </a:rPr>
              <a:t> or to make changes in them.</a:t>
            </a:r>
          </a:p>
        </p:txBody>
      </p:sp>
    </p:spTree>
    <p:extLst>
      <p:ext uri="{BB962C8B-B14F-4D97-AF65-F5344CB8AC3E}">
        <p14:creationId xmlns:p14="http://schemas.microsoft.com/office/powerpoint/2010/main" val="2175459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0081" y="420260"/>
            <a:ext cx="11855358" cy="5201424"/>
          </a:xfrm>
          <a:prstGeom prst="rect">
            <a:avLst/>
          </a:prstGeom>
        </p:spPr>
        <p:txBody>
          <a:bodyPr wrap="square">
            <a:spAutoFit/>
          </a:bodyPr>
          <a:lstStyle/>
          <a:p>
            <a:r>
              <a:rPr lang="en-US" sz="2400" b="1" dirty="0"/>
              <a:t> </a:t>
            </a:r>
            <a:r>
              <a:rPr lang="en-US" sz="2400" b="1" dirty="0">
                <a:latin typeface="Times New Roman" panose="02020603050405020304" pitchFamily="18" charset="0"/>
                <a:cs typeface="Times New Roman" panose="02020603050405020304" pitchFamily="18" charset="0"/>
              </a:rPr>
              <a:t>Definitions :Organizational Development </a:t>
            </a:r>
            <a:endParaRPr lang="en-US" sz="2400" b="1"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OD is a systematic application of </a:t>
            </a:r>
            <a:r>
              <a:rPr lang="en-US" sz="2400" dirty="0" err="1">
                <a:latin typeface="Times New Roman" panose="02020603050405020304" pitchFamily="18" charset="0"/>
                <a:cs typeface="Times New Roman" panose="02020603050405020304" pitchFamily="18" charset="0"/>
              </a:rPr>
              <a:t>behavioural</a:t>
            </a:r>
            <a:r>
              <a:rPr lang="en-US" sz="2400" dirty="0">
                <a:latin typeface="Times New Roman" panose="02020603050405020304" pitchFamily="18" charset="0"/>
                <a:cs typeface="Times New Roman" panose="02020603050405020304" pitchFamily="18" charset="0"/>
              </a:rPr>
              <a:t> science "OD knowledge to the planned development, improvement, and reinforcement of the strategies, structures and process that lead to organization effectiveness." - </a:t>
            </a:r>
            <a:r>
              <a:rPr lang="en-US" sz="2400" b="1" dirty="0">
                <a:latin typeface="Times New Roman" panose="02020603050405020304" pitchFamily="18" charset="0"/>
                <a:cs typeface="Times New Roman" panose="02020603050405020304" pitchFamily="18" charset="0"/>
              </a:rPr>
              <a:t>Cummings and Worley </a:t>
            </a:r>
            <a:endParaRPr lang="en-US" sz="2400" b="1" dirty="0" smtClean="0">
              <a:latin typeface="Times New Roman" panose="02020603050405020304" pitchFamily="18" charset="0"/>
              <a:cs typeface="Times New Roman" panose="02020603050405020304" pitchFamily="18" charset="0"/>
            </a:endParaRPr>
          </a:p>
          <a:p>
            <a:endParaRPr lang="en-US" sz="2400" b="1"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“Organization </a:t>
            </a:r>
            <a:r>
              <a:rPr lang="en-US" sz="2400" dirty="0">
                <a:latin typeface="Times New Roman" panose="02020603050405020304" pitchFamily="18" charset="0"/>
                <a:cs typeface="Times New Roman" panose="02020603050405020304" pitchFamily="18" charset="0"/>
              </a:rPr>
              <a:t>development is an effort-planned, </a:t>
            </a:r>
            <a:r>
              <a:rPr lang="en-US" sz="2400" dirty="0" err="1">
                <a:latin typeface="Times New Roman" panose="02020603050405020304" pitchFamily="18" charset="0"/>
                <a:cs typeface="Times New Roman" panose="02020603050405020304" pitchFamily="18" charset="0"/>
              </a:rPr>
              <a:t>organizationwide</a:t>
            </a:r>
            <a:r>
              <a:rPr lang="en-US" sz="2400" dirty="0">
                <a:latin typeface="Times New Roman" panose="02020603050405020304" pitchFamily="18" charset="0"/>
                <a:cs typeface="Times New Roman" panose="02020603050405020304" pitchFamily="18" charset="0"/>
              </a:rPr>
              <a:t> and managed from the top to increase organization effectiveness and health through planned interventions in the organizations "processes", using </a:t>
            </a:r>
            <a:r>
              <a:rPr lang="en-US" sz="2400" dirty="0" err="1">
                <a:latin typeface="Times New Roman" panose="02020603050405020304" pitchFamily="18" charset="0"/>
                <a:cs typeface="Times New Roman" panose="02020603050405020304" pitchFamily="18" charset="0"/>
              </a:rPr>
              <a:t>behavioural</a:t>
            </a:r>
            <a:r>
              <a:rPr lang="en-US" sz="2400" dirty="0">
                <a:latin typeface="Times New Roman" panose="02020603050405020304" pitchFamily="18" charset="0"/>
                <a:cs typeface="Times New Roman" panose="02020603050405020304" pitchFamily="18" charset="0"/>
              </a:rPr>
              <a:t> science knowledge." - </a:t>
            </a:r>
            <a:r>
              <a:rPr lang="en-US" sz="2400" b="1" dirty="0">
                <a:latin typeface="Times New Roman" panose="02020603050405020304" pitchFamily="18" charset="0"/>
                <a:cs typeface="Times New Roman" panose="02020603050405020304" pitchFamily="18" charset="0"/>
              </a:rPr>
              <a:t>Richard </a:t>
            </a:r>
            <a:r>
              <a:rPr lang="en-US" sz="2400" b="1" dirty="0" err="1" smtClean="0">
                <a:latin typeface="Times New Roman" panose="02020603050405020304" pitchFamily="18" charset="0"/>
                <a:cs typeface="Times New Roman" panose="02020603050405020304" pitchFamily="18" charset="0"/>
              </a:rPr>
              <a:t>Beckhard</a:t>
            </a:r>
            <a:endParaRPr lang="en-US" sz="2400" b="1" dirty="0" smtClean="0">
              <a:latin typeface="Times New Roman" panose="02020603050405020304" pitchFamily="18" charset="0"/>
              <a:cs typeface="Times New Roman" panose="02020603050405020304" pitchFamily="18" charset="0"/>
            </a:endParaRPr>
          </a:p>
          <a:p>
            <a:endParaRPr lang="en-US" sz="2400" b="1"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"OD is the systematic application of </a:t>
            </a:r>
            <a:r>
              <a:rPr lang="en-US" sz="2400" dirty="0" err="1">
                <a:latin typeface="Times New Roman" panose="02020603050405020304" pitchFamily="18" charset="0"/>
                <a:cs typeface="Times New Roman" panose="02020603050405020304" pitchFamily="18" charset="0"/>
              </a:rPr>
              <a:t>behavioural</a:t>
            </a:r>
            <a:r>
              <a:rPr lang="en-US" sz="2400" dirty="0">
                <a:latin typeface="Times New Roman" panose="02020603050405020304" pitchFamily="18" charset="0"/>
                <a:cs typeface="Times New Roman" panose="02020603050405020304" pitchFamily="18" charset="0"/>
              </a:rPr>
              <a:t> science knowledge at various levels (groups, intergroup and total organization) to bring out planned change. -</a:t>
            </a:r>
            <a:r>
              <a:rPr lang="en-US" sz="2400" b="1" dirty="0" err="1">
                <a:latin typeface="Times New Roman" panose="02020603050405020304" pitchFamily="18" charset="0"/>
                <a:cs typeface="Times New Roman" panose="02020603050405020304" pitchFamily="18" charset="0"/>
              </a:rPr>
              <a:t>Newstorm</a:t>
            </a:r>
            <a:r>
              <a:rPr lang="en-US" sz="2400" b="1" dirty="0">
                <a:latin typeface="Times New Roman" panose="02020603050405020304" pitchFamily="18" charset="0"/>
                <a:cs typeface="Times New Roman" panose="02020603050405020304" pitchFamily="18" charset="0"/>
              </a:rPr>
              <a:t> and Keith Davis</a:t>
            </a:r>
          </a:p>
        </p:txBody>
      </p:sp>
    </p:spTree>
    <p:extLst>
      <p:ext uri="{BB962C8B-B14F-4D97-AF65-F5344CB8AC3E}">
        <p14:creationId xmlns:p14="http://schemas.microsoft.com/office/powerpoint/2010/main" val="1938709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358" y="242294"/>
            <a:ext cx="11075158" cy="644810"/>
          </a:xfrm>
        </p:spPr>
        <p:txBody>
          <a:bodyPr>
            <a:noAutofit/>
          </a:bodyPr>
          <a:lstStyle/>
          <a:p>
            <a:pPr marL="457200" indent="-457200">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FEATURES AND NATURE OF ORGANIZATIONAL DEVELOPMENT</a:t>
            </a:r>
            <a:endParaRPr lang="en-US" sz="2400" b="1" dirty="0"/>
          </a:p>
        </p:txBody>
      </p:sp>
      <p:sp>
        <p:nvSpPr>
          <p:cNvPr id="3" name="Content Placeholder 2"/>
          <p:cNvSpPr>
            <a:spLocks noGrp="1"/>
          </p:cNvSpPr>
          <p:nvPr>
            <p:ph idx="1"/>
          </p:nvPr>
        </p:nvSpPr>
        <p:spPr>
          <a:xfrm>
            <a:off x="0" y="887104"/>
            <a:ext cx="12192000" cy="5718412"/>
          </a:xfrm>
        </p:spPr>
        <p:txBody>
          <a:bodyPr>
            <a:normAutofit/>
          </a:bodyPr>
          <a:lstStyle/>
          <a:p>
            <a:pPr marL="0" indent="0">
              <a:buNone/>
            </a:pPr>
            <a:endParaRPr lang="en-US" sz="2000" b="1" dirty="0" smtClean="0">
              <a:latin typeface="Times New Roman" panose="02020603050405020304" pitchFamily="18" charset="0"/>
              <a:cs typeface="Times New Roman" panose="02020603050405020304" pitchFamily="18" charset="0"/>
            </a:endParaRPr>
          </a:p>
          <a:p>
            <a:pPr marL="0" indent="0">
              <a:buNone/>
            </a:pPr>
            <a:r>
              <a:rPr lang="en-US" sz="2400" b="1" dirty="0" smtClean="0">
                <a:latin typeface="Times New Roman" panose="02020603050405020304" pitchFamily="18" charset="0"/>
                <a:cs typeface="Times New Roman" panose="02020603050405020304" pitchFamily="18" charset="0"/>
              </a:rPr>
              <a:t>1.Systems </a:t>
            </a:r>
            <a:r>
              <a:rPr lang="en-US" sz="2400" b="1" dirty="0">
                <a:latin typeface="Times New Roman" panose="02020603050405020304" pitchFamily="18" charset="0"/>
                <a:cs typeface="Times New Roman" panose="02020603050405020304" pitchFamily="18" charset="0"/>
              </a:rPr>
              <a:t>Orientation: </a:t>
            </a:r>
            <a:r>
              <a:rPr lang="en-US" sz="2400" dirty="0">
                <a:latin typeface="Times New Roman" panose="02020603050405020304" pitchFamily="18" charset="0"/>
                <a:cs typeface="Times New Roman" panose="02020603050405020304" pitchFamily="18" charset="0"/>
              </a:rPr>
              <a:t>OD is a comprehensive program that is concerned with the interactions of various parts of the </a:t>
            </a:r>
            <a:r>
              <a:rPr lang="en-US" sz="2400" dirty="0" smtClean="0">
                <a:latin typeface="Times New Roman" panose="02020603050405020304" pitchFamily="18" charset="0"/>
                <a:cs typeface="Times New Roman" panose="02020603050405020304" pitchFamily="18" charset="0"/>
              </a:rPr>
              <a:t>organization </a:t>
            </a:r>
            <a:r>
              <a:rPr lang="en-US" sz="2400" dirty="0">
                <a:latin typeface="Times New Roman" panose="02020603050405020304" pitchFamily="18" charset="0"/>
                <a:cs typeface="Times New Roman" panose="02020603050405020304" pitchFamily="18" charset="0"/>
              </a:rPr>
              <a:t>as they affect one another. OD is concerned with interplay of structure, technology, and people. It is concerned with the </a:t>
            </a:r>
            <a:r>
              <a:rPr lang="en-US" sz="2400" dirty="0" err="1">
                <a:latin typeface="Times New Roman" panose="02020603050405020304" pitchFamily="18" charset="0"/>
                <a:cs typeface="Times New Roman" panose="02020603050405020304" pitchFamily="18" charset="0"/>
              </a:rPr>
              <a:t>behaviour</a:t>
            </a:r>
            <a:r>
              <a:rPr lang="en-US" sz="2400" dirty="0">
                <a:latin typeface="Times New Roman" panose="02020603050405020304" pitchFamily="18" charset="0"/>
                <a:cs typeface="Times New Roman" panose="02020603050405020304" pitchFamily="18" charset="0"/>
              </a:rPr>
              <a:t> of employees in different groups, departments, and locations. </a:t>
            </a: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b="1" dirty="0" smtClean="0">
                <a:latin typeface="Times New Roman" panose="02020603050405020304" pitchFamily="18" charset="0"/>
                <a:cs typeface="Times New Roman" panose="02020603050405020304" pitchFamily="18" charset="0"/>
              </a:rPr>
              <a:t>2.Managing </a:t>
            </a:r>
            <a:r>
              <a:rPr lang="en-US" sz="2400" b="1" dirty="0">
                <a:latin typeface="Times New Roman" panose="02020603050405020304" pitchFamily="18" charset="0"/>
                <a:cs typeface="Times New Roman" panose="02020603050405020304" pitchFamily="18" charset="0"/>
              </a:rPr>
              <a:t>Planned Change</a:t>
            </a:r>
            <a:r>
              <a:rPr lang="en-US" sz="2400" dirty="0">
                <a:latin typeface="Times New Roman" panose="02020603050405020304" pitchFamily="18" charset="0"/>
                <a:cs typeface="Times New Roman" panose="02020603050405020304" pitchFamily="18" charset="0"/>
              </a:rPr>
              <a:t>: OD is more an adaptive process of planning and implementing change than a blueprint for how things should be done. It involves planning to diagnose and solve </a:t>
            </a:r>
            <a:r>
              <a:rPr lang="en-US" sz="2400" dirty="0" smtClean="0">
                <a:latin typeface="Times New Roman" panose="02020603050405020304" pitchFamily="18" charset="0"/>
                <a:cs typeface="Times New Roman" panose="02020603050405020304" pitchFamily="18" charset="0"/>
              </a:rPr>
              <a:t>organizational </a:t>
            </a:r>
            <a:r>
              <a:rPr lang="en-US" sz="2400" dirty="0">
                <a:latin typeface="Times New Roman" panose="02020603050405020304" pitchFamily="18" charset="0"/>
                <a:cs typeface="Times New Roman" panose="02020603050405020304" pitchFamily="18" charset="0"/>
              </a:rPr>
              <a:t>problems, but such plans are flexible and often revised as new information is gathered about the progress of the change program. </a:t>
            </a:r>
            <a:endParaRPr lang="en-US" sz="2400" dirty="0" smtClean="0">
              <a:latin typeface="Times New Roman" panose="02020603050405020304" pitchFamily="18" charset="0"/>
              <a:cs typeface="Times New Roman" panose="02020603050405020304" pitchFamily="18" charset="0"/>
            </a:endParaRPr>
          </a:p>
          <a:p>
            <a:pPr marL="457200" indent="-457200">
              <a:buFont typeface="+mj-lt"/>
              <a:buAutoNum type="arabicParenR"/>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2665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5741" y="720510"/>
            <a:ext cx="11691583" cy="4154984"/>
          </a:xfrm>
          <a:prstGeom prst="rect">
            <a:avLst/>
          </a:prstGeom>
        </p:spPr>
        <p:txBody>
          <a:bodyPr wrap="square">
            <a:spAutoFit/>
          </a:bodyPr>
          <a:lstStyle/>
          <a:p>
            <a:r>
              <a:rPr lang="en-US" sz="2400" b="1" dirty="0">
                <a:latin typeface="Times New Roman" panose="02020603050405020304" pitchFamily="18" charset="0"/>
                <a:cs typeface="Times New Roman" panose="02020603050405020304" pitchFamily="18" charset="0"/>
              </a:rPr>
              <a:t>3.Improves organizational Effectiveness: </a:t>
            </a:r>
            <a:r>
              <a:rPr lang="en-US" sz="2400" dirty="0">
                <a:latin typeface="Times New Roman" panose="02020603050405020304" pitchFamily="18" charset="0"/>
                <a:cs typeface="Times New Roman" panose="02020603050405020304" pitchFamily="18" charset="0"/>
              </a:rPr>
              <a:t>OD is oriented to improving organizational effectiveness. OD helps organization members to gain the skills and knowledge necessary to conduct the organizational activities by involving them in the process.</a:t>
            </a:r>
          </a:p>
          <a:p>
            <a:r>
              <a:rPr lang="en-US" sz="2400" dirty="0">
                <a:latin typeface="Times New Roman" panose="02020603050405020304" pitchFamily="18" charset="0"/>
                <a:cs typeface="Times New Roman" panose="02020603050405020304" pitchFamily="18" charset="0"/>
              </a:rPr>
              <a:t>OD to improve the overall performance of the organization in terms of quality and quantity. </a:t>
            </a:r>
            <a:endParaRPr lang="en-US" sz="2400" dirty="0" smtClean="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4. Humanistic Values: </a:t>
            </a:r>
            <a:r>
              <a:rPr lang="en-US" sz="2400" dirty="0">
                <a:latin typeface="Times New Roman" panose="02020603050405020304" pitchFamily="18" charset="0"/>
                <a:cs typeface="Times New Roman" panose="02020603050405020304" pitchFamily="18" charset="0"/>
              </a:rPr>
              <a:t>OD </a:t>
            </a:r>
            <a:r>
              <a:rPr lang="en-US" sz="2400" dirty="0" err="1">
                <a:latin typeface="Times New Roman" panose="02020603050405020304" pitchFamily="18" charset="0"/>
                <a:cs typeface="Times New Roman" panose="02020603050405020304" pitchFamily="18" charset="0"/>
              </a:rPr>
              <a:t>programmes</a:t>
            </a:r>
            <a:r>
              <a:rPr lang="en-US" sz="2400" dirty="0">
                <a:latin typeface="Times New Roman" panose="02020603050405020304" pitchFamily="18" charset="0"/>
                <a:cs typeface="Times New Roman" panose="02020603050405020304" pitchFamily="18" charset="0"/>
              </a:rPr>
              <a:t> are based on humanistic values. They are based on positive beliefs about the potential and desire for growth among employees. To be an effective organization, employees need to have a desire to expand their skills and increase their contributions. The best climate for such growth involves - Collaboration Open communication Interpersonal trust Shared power Constructive confrontation Shared rewards </a:t>
            </a:r>
          </a:p>
        </p:txBody>
      </p:sp>
    </p:spTree>
    <p:extLst>
      <p:ext uri="{BB962C8B-B14F-4D97-AF65-F5344CB8AC3E}">
        <p14:creationId xmlns:p14="http://schemas.microsoft.com/office/powerpoint/2010/main" val="20528945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6756" y="570031"/>
            <a:ext cx="11799626" cy="5516870"/>
          </a:xfrm>
        </p:spPr>
        <p:txBody>
          <a:bodyPr>
            <a:normAutofit/>
          </a:bodyPr>
          <a:lstStyle/>
          <a:p>
            <a:pPr marL="457200" indent="-457200">
              <a:buFont typeface="+mj-lt"/>
              <a:buAutoNum type="arabicParenR" startAt="5"/>
            </a:pPr>
            <a:r>
              <a:rPr lang="en-US" sz="2400" b="1" dirty="0">
                <a:latin typeface="Times New Roman" panose="02020603050405020304" pitchFamily="18" charset="0"/>
                <a:cs typeface="Times New Roman" panose="02020603050405020304" pitchFamily="18" charset="0"/>
              </a:rPr>
              <a:t>Use of a Change Agent: </a:t>
            </a:r>
            <a:r>
              <a:rPr lang="en-US" sz="2400" dirty="0">
                <a:latin typeface="Times New Roman" panose="02020603050405020304" pitchFamily="18" charset="0"/>
                <a:cs typeface="Times New Roman" panose="02020603050405020304" pitchFamily="18" charset="0"/>
              </a:rPr>
              <a:t>OD </a:t>
            </a:r>
            <a:r>
              <a:rPr lang="en-US" sz="2400" dirty="0" err="1">
                <a:latin typeface="Times New Roman" panose="02020603050405020304" pitchFamily="18" charset="0"/>
                <a:cs typeface="Times New Roman" panose="02020603050405020304" pitchFamily="18" charset="0"/>
              </a:rPr>
              <a:t>programmes</a:t>
            </a:r>
            <a:r>
              <a:rPr lang="en-US" sz="2400" dirty="0">
                <a:latin typeface="Times New Roman" panose="02020603050405020304" pitchFamily="18" charset="0"/>
                <a:cs typeface="Times New Roman" panose="02020603050405020304" pitchFamily="18" charset="0"/>
              </a:rPr>
              <a:t> generally use one or more change agents. The change agents stimulate, facilitate, and co-ordinate changes. Change agents may be either internal or external. External change agents are more objective and have diverse experiences. They operate independently without the influence of hierarchy and politics of the firm. </a:t>
            </a:r>
          </a:p>
          <a:p>
            <a:pPr marL="457200" indent="-457200">
              <a:buFont typeface="+mj-lt"/>
              <a:buAutoNum type="arabicParenR" startAt="5"/>
            </a:pPr>
            <a:r>
              <a:rPr lang="en-US" sz="2400" b="1" dirty="0" smtClean="0">
                <a:latin typeface="Times New Roman" panose="02020603050405020304" pitchFamily="18" charset="0"/>
                <a:cs typeface="Times New Roman" panose="02020603050405020304" pitchFamily="18" charset="0"/>
              </a:rPr>
              <a:t>Problem </a:t>
            </a:r>
            <a:r>
              <a:rPr lang="en-US" sz="2400" b="1" dirty="0">
                <a:latin typeface="Times New Roman" panose="02020603050405020304" pitchFamily="18" charset="0"/>
                <a:cs typeface="Times New Roman" panose="02020603050405020304" pitchFamily="18" charset="0"/>
              </a:rPr>
              <a:t>Solving: </a:t>
            </a:r>
            <a:r>
              <a:rPr lang="en-US" sz="2400" dirty="0">
                <a:latin typeface="Times New Roman" panose="02020603050405020304" pitchFamily="18" charset="0"/>
                <a:cs typeface="Times New Roman" panose="02020603050405020304" pitchFamily="18" charset="0"/>
              </a:rPr>
              <a:t>OD trains participants to identify and solve problems that are important to them. OD helps to improve problem solving skills of the employees. OD facilitates action research. Action research is a cyclical process of using research to guide action, that generates new data as the basis for new actions. </a:t>
            </a:r>
          </a:p>
          <a:p>
            <a:pPr marL="457200" indent="-457200">
              <a:buFont typeface="+mj-lt"/>
              <a:buAutoNum type="arabicParenR" startAt="5"/>
            </a:pPr>
            <a:r>
              <a:rPr lang="en-US" sz="2400" b="1" dirty="0" smtClean="0">
                <a:latin typeface="Times New Roman" panose="02020603050405020304" pitchFamily="18" charset="0"/>
                <a:cs typeface="Times New Roman" panose="02020603050405020304" pitchFamily="18" charset="0"/>
              </a:rPr>
              <a:t>Experiential </a:t>
            </a:r>
            <a:r>
              <a:rPr lang="en-US" sz="2400" b="1" dirty="0">
                <a:latin typeface="Times New Roman" panose="02020603050405020304" pitchFamily="18" charset="0"/>
                <a:cs typeface="Times New Roman" panose="02020603050405020304" pitchFamily="18" charset="0"/>
              </a:rPr>
              <a:t>Learning : </a:t>
            </a:r>
            <a:r>
              <a:rPr lang="en-US" sz="2400" dirty="0">
                <a:latin typeface="Times New Roman" panose="02020603050405020304" pitchFamily="18" charset="0"/>
                <a:cs typeface="Times New Roman" panose="02020603050405020304" pitchFamily="18" charset="0"/>
              </a:rPr>
              <a:t>OD </a:t>
            </a:r>
            <a:r>
              <a:rPr lang="en-US" sz="2400" dirty="0" err="1">
                <a:latin typeface="Times New Roman" panose="02020603050405020304" pitchFamily="18" charset="0"/>
                <a:cs typeface="Times New Roman" panose="02020603050405020304" pitchFamily="18" charset="0"/>
              </a:rPr>
              <a:t>programmes</a:t>
            </a:r>
            <a:r>
              <a:rPr lang="en-US" sz="2400" dirty="0">
                <a:latin typeface="Times New Roman" panose="02020603050405020304" pitchFamily="18" charset="0"/>
                <a:cs typeface="Times New Roman" panose="02020603050405020304" pitchFamily="18" charset="0"/>
              </a:rPr>
              <a:t> emphasize on experiential learning. Experiential learning is a process where participants learn by experience in the training environment. They learn to face various problems on the job. Participants can discuss and </a:t>
            </a:r>
            <a:r>
              <a:rPr lang="en-US" sz="2400" dirty="0" err="1">
                <a:latin typeface="Times New Roman" panose="02020603050405020304" pitchFamily="18" charset="0"/>
                <a:cs typeface="Times New Roman" panose="02020603050405020304" pitchFamily="18" charset="0"/>
              </a:rPr>
              <a:t>analyse</a:t>
            </a:r>
            <a:r>
              <a:rPr lang="en-US" sz="2400" dirty="0">
                <a:latin typeface="Times New Roman" panose="02020603050405020304" pitchFamily="18" charset="0"/>
                <a:cs typeface="Times New Roman" panose="02020603050405020304" pitchFamily="18" charset="0"/>
              </a:rPr>
              <a:t> their own experiences and learn from them. This approach produces more changed </a:t>
            </a:r>
            <a:r>
              <a:rPr lang="en-US" sz="2400" dirty="0" err="1">
                <a:latin typeface="Times New Roman" panose="02020603050405020304" pitchFamily="18" charset="0"/>
                <a:cs typeface="Times New Roman" panose="02020603050405020304" pitchFamily="18" charset="0"/>
              </a:rPr>
              <a:t>behaviour</a:t>
            </a:r>
            <a:r>
              <a:rPr lang="en-US" sz="2400" dirty="0">
                <a:latin typeface="Times New Roman" panose="02020603050405020304" pitchFamily="18" charset="0"/>
                <a:cs typeface="Times New Roman" panose="02020603050405020304" pitchFamily="18" charset="0"/>
              </a:rPr>
              <a:t> than the traditional lecture and discussion method</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38260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95534"/>
            <a:ext cx="11982734" cy="6762466"/>
          </a:xfrm>
        </p:spPr>
        <p:txBody>
          <a:bodyPr>
            <a:normAutofit fontScale="92500" lnSpcReduction="10000"/>
          </a:bodyPr>
          <a:lstStyle/>
          <a:p>
            <a:pPr marL="0" indent="0">
              <a:buNone/>
            </a:pPr>
            <a:r>
              <a:rPr lang="en-US" sz="2400" b="1" dirty="0" smtClean="0">
                <a:latin typeface="Times New Roman" panose="02020603050405020304" pitchFamily="18" charset="0"/>
                <a:cs typeface="Times New Roman" panose="02020603050405020304" pitchFamily="18" charset="0"/>
              </a:rPr>
              <a:t>8. Contingency </a:t>
            </a:r>
            <a:r>
              <a:rPr lang="en-US" sz="2400" b="1" dirty="0">
                <a:latin typeface="Times New Roman" panose="02020603050405020304" pitchFamily="18" charset="0"/>
                <a:cs typeface="Times New Roman" panose="02020603050405020304" pitchFamily="18" charset="0"/>
              </a:rPr>
              <a:t>Orientation : </a:t>
            </a:r>
            <a:r>
              <a:rPr lang="en-US" sz="2400" dirty="0">
                <a:latin typeface="Times New Roman" panose="02020603050405020304" pitchFamily="18" charset="0"/>
                <a:cs typeface="Times New Roman" panose="02020603050405020304" pitchFamily="18" charset="0"/>
              </a:rPr>
              <a:t>OD is usually described as </a:t>
            </a:r>
            <a:r>
              <a:rPr lang="en-US" sz="2400" dirty="0" smtClean="0">
                <a:latin typeface="Times New Roman" panose="02020603050405020304" pitchFamily="18" charset="0"/>
                <a:cs typeface="Times New Roman" panose="02020603050405020304" pitchFamily="18" charset="0"/>
              </a:rPr>
              <a:t>contingency </a:t>
            </a:r>
            <a:r>
              <a:rPr lang="en-US" sz="2400" dirty="0">
                <a:latin typeface="Times New Roman" panose="02020603050405020304" pitchFamily="18" charset="0"/>
                <a:cs typeface="Times New Roman" panose="02020603050405020304" pitchFamily="18" charset="0"/>
              </a:rPr>
              <a:t>oriented. OD practitioners do not rely on a single "best way" They are open for discussion of several useful alternatives. OD people are flexible and pragmatic. </a:t>
            </a: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b="1" dirty="0" smtClean="0">
                <a:latin typeface="Times New Roman" panose="02020603050405020304" pitchFamily="18" charset="0"/>
                <a:cs typeface="Times New Roman" panose="02020603050405020304" pitchFamily="18" charset="0"/>
              </a:rPr>
              <a:t>9. Long-range </a:t>
            </a:r>
            <a:r>
              <a:rPr lang="en-US" sz="2400" b="1" dirty="0">
                <a:latin typeface="Times New Roman" panose="02020603050405020304" pitchFamily="18" charset="0"/>
                <a:cs typeface="Times New Roman" panose="02020603050405020304" pitchFamily="18" charset="0"/>
              </a:rPr>
              <a:t>Effort: </a:t>
            </a:r>
            <a:r>
              <a:rPr lang="en-US" sz="2400" dirty="0" smtClean="0">
                <a:latin typeface="Times New Roman" panose="02020603050405020304" pitchFamily="18" charset="0"/>
                <a:cs typeface="Times New Roman" panose="02020603050405020304" pitchFamily="18" charset="0"/>
              </a:rPr>
              <a:t>Organization </a:t>
            </a:r>
            <a:r>
              <a:rPr lang="en-US" sz="2400" dirty="0">
                <a:latin typeface="Times New Roman" panose="02020603050405020304" pitchFamily="18" charset="0"/>
                <a:cs typeface="Times New Roman" panose="02020603050405020304" pitchFamily="18" charset="0"/>
              </a:rPr>
              <a:t>Development is a long-range, continuing effort. It tries to build co-operative work relationships through the use of a change agent. It facilitates effective integration of the elements that affect </a:t>
            </a:r>
            <a:r>
              <a:rPr lang="en-US" sz="2400" dirty="0" smtClean="0">
                <a:latin typeface="Times New Roman" panose="02020603050405020304" pitchFamily="18" charset="0"/>
                <a:cs typeface="Times New Roman" panose="02020603050405020304" pitchFamily="18" charset="0"/>
              </a:rPr>
              <a:t>organizational </a:t>
            </a:r>
            <a:r>
              <a:rPr lang="en-US" sz="2400" dirty="0" err="1">
                <a:latin typeface="Times New Roman" panose="02020603050405020304" pitchFamily="18" charset="0"/>
                <a:cs typeface="Times New Roman" panose="02020603050405020304" pitchFamily="18" charset="0"/>
              </a:rPr>
              <a:t>behaviour</a:t>
            </a:r>
            <a:r>
              <a:rPr lang="en-US" sz="2400" dirty="0">
                <a:latin typeface="Times New Roman" panose="02020603050405020304" pitchFamily="18" charset="0"/>
                <a:cs typeface="Times New Roman" panose="02020603050405020304" pitchFamily="18" charset="0"/>
              </a:rPr>
              <a:t>. </a:t>
            </a:r>
          </a:p>
          <a:p>
            <a:pPr marL="0" indent="0">
              <a:buNone/>
            </a:pP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elements include: </a:t>
            </a:r>
          </a:p>
          <a:p>
            <a:r>
              <a:rPr lang="en-US" sz="2400" dirty="0">
                <a:latin typeface="Times New Roman" panose="02020603050405020304" pitchFamily="18" charset="0"/>
                <a:cs typeface="Times New Roman" panose="02020603050405020304" pitchFamily="18" charset="0"/>
              </a:rPr>
              <a:t>People </a:t>
            </a:r>
          </a:p>
          <a:p>
            <a:r>
              <a:rPr lang="en-US" sz="2400" dirty="0">
                <a:latin typeface="Times New Roman" panose="02020603050405020304" pitchFamily="18" charset="0"/>
                <a:cs typeface="Times New Roman" panose="02020603050405020304" pitchFamily="18" charset="0"/>
              </a:rPr>
              <a:t>Technology </a:t>
            </a:r>
          </a:p>
          <a:p>
            <a:r>
              <a:rPr lang="en-US" sz="2400" dirty="0">
                <a:latin typeface="Times New Roman" panose="02020603050405020304" pitchFamily="18" charset="0"/>
                <a:cs typeface="Times New Roman" panose="02020603050405020304" pitchFamily="18" charset="0"/>
              </a:rPr>
              <a:t>Structure</a:t>
            </a:r>
          </a:p>
          <a:p>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Environment</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r>
              <a:rPr lang="en-US" sz="2400" b="1" dirty="0" smtClean="0">
                <a:latin typeface="Times New Roman" panose="02020603050405020304" pitchFamily="18" charset="0"/>
                <a:cs typeface="Times New Roman" panose="02020603050405020304" pitchFamily="18" charset="0"/>
              </a:rPr>
              <a:t>10. Interventions </a:t>
            </a:r>
            <a:r>
              <a:rPr lang="en-US" sz="2400" b="1" dirty="0">
                <a:latin typeface="Times New Roman" panose="02020603050405020304" pitchFamily="18" charset="0"/>
                <a:cs typeface="Times New Roman" panose="02020603050405020304" pitchFamily="18" charset="0"/>
              </a:rPr>
              <a:t>at Many Levels </a:t>
            </a:r>
            <a:r>
              <a:rPr lang="en-US" sz="2400" dirty="0">
                <a:latin typeface="Times New Roman" panose="02020603050405020304" pitchFamily="18" charset="0"/>
                <a:cs typeface="Times New Roman" panose="02020603050405020304" pitchFamily="18" charset="0"/>
              </a:rPr>
              <a:t>: The general goal of OD is to build more effective organization; an organization that will continue to learn, adapt, and improve. OD helps to accomplish this goal by recognizing that problems may occur at the individual, interpersonal, group, intergroup or total organization level. OD strategy is developed with one or more interventions. OD interventions can be classified by their emphasis on individuals or groups. It also emphasizes on what people are doing or on how they are doing it. </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1654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829" y="1119116"/>
            <a:ext cx="12069171" cy="5472754"/>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There are several techniques of OD. </a:t>
            </a: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These </a:t>
            </a:r>
            <a:r>
              <a:rPr lang="en-US" sz="2400" dirty="0">
                <a:latin typeface="Times New Roman" panose="02020603050405020304" pitchFamily="18" charset="0"/>
                <a:cs typeface="Times New Roman" panose="02020603050405020304" pitchFamily="18" charset="0"/>
              </a:rPr>
              <a:t>techniques can be broadly divided into two groups : </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r>
              <a:rPr lang="en-US" sz="2400" b="1" dirty="0" smtClean="0">
                <a:latin typeface="Times New Roman" panose="02020603050405020304" pitchFamily="18" charset="0"/>
                <a:cs typeface="Times New Roman" panose="02020603050405020304" pitchFamily="18" charset="0"/>
              </a:rPr>
              <a:t>I. Structure-Focused </a:t>
            </a:r>
            <a:r>
              <a:rPr lang="en-US" sz="2400" b="1" dirty="0">
                <a:latin typeface="Times New Roman" panose="02020603050405020304" pitchFamily="18" charset="0"/>
                <a:cs typeface="Times New Roman" panose="02020603050405020304" pitchFamily="18" charset="0"/>
              </a:rPr>
              <a:t>Programs </a:t>
            </a:r>
            <a:endParaRPr lang="en-US" sz="2400" b="1" dirty="0" smtClean="0">
              <a:latin typeface="Times New Roman" panose="02020603050405020304" pitchFamily="18" charset="0"/>
              <a:cs typeface="Times New Roman" panose="02020603050405020304" pitchFamily="18" charset="0"/>
            </a:endParaRPr>
          </a:p>
          <a:p>
            <a:pPr lvl="1"/>
            <a:r>
              <a:rPr lang="en-US" dirty="0" smtClean="0">
                <a:latin typeface="Times New Roman" panose="02020603050405020304" pitchFamily="18" charset="0"/>
                <a:cs typeface="Times New Roman" panose="02020603050405020304" pitchFamily="18" charset="0"/>
              </a:rPr>
              <a:t>Job </a:t>
            </a:r>
            <a:r>
              <a:rPr lang="en-US" dirty="0">
                <a:latin typeface="Times New Roman" panose="02020603050405020304" pitchFamily="18" charset="0"/>
                <a:cs typeface="Times New Roman" panose="02020603050405020304" pitchFamily="18" charset="0"/>
              </a:rPr>
              <a:t>Enrichment </a:t>
            </a:r>
          </a:p>
          <a:p>
            <a:pPr lvl="1"/>
            <a:r>
              <a:rPr lang="en-US" dirty="0" smtClean="0">
                <a:latin typeface="Times New Roman" panose="02020603050405020304" pitchFamily="18" charset="0"/>
                <a:cs typeface="Times New Roman" panose="02020603050405020304" pitchFamily="18" charset="0"/>
              </a:rPr>
              <a:t>Job </a:t>
            </a:r>
            <a:r>
              <a:rPr lang="en-US" dirty="0">
                <a:latin typeface="Times New Roman" panose="02020603050405020304" pitchFamily="18" charset="0"/>
                <a:cs typeface="Times New Roman" panose="02020603050405020304" pitchFamily="18" charset="0"/>
              </a:rPr>
              <a:t>Enlargement </a:t>
            </a:r>
          </a:p>
          <a:p>
            <a:pPr lvl="1"/>
            <a:r>
              <a:rPr lang="en-US" dirty="0" smtClean="0">
                <a:latin typeface="Times New Roman" panose="02020603050405020304" pitchFamily="18" charset="0"/>
                <a:cs typeface="Times New Roman" panose="02020603050405020304" pitchFamily="18" charset="0"/>
              </a:rPr>
              <a:t>MBO</a:t>
            </a:r>
            <a:r>
              <a:rPr lang="en-US" dirty="0">
                <a:latin typeface="Times New Roman" panose="02020603050405020304" pitchFamily="18" charset="0"/>
                <a:cs typeface="Times New Roman" panose="02020603050405020304" pitchFamily="18" charset="0"/>
              </a:rPr>
              <a:t>, etc. </a:t>
            </a:r>
            <a:endParaRPr lang="en-US" dirty="0" smtClean="0">
              <a:latin typeface="Times New Roman" panose="02020603050405020304" pitchFamily="18" charset="0"/>
              <a:cs typeface="Times New Roman" panose="02020603050405020304" pitchFamily="18" charset="0"/>
            </a:endParaRPr>
          </a:p>
          <a:p>
            <a:pPr lvl="1"/>
            <a:endParaRPr lang="en-US" dirty="0">
              <a:latin typeface="Times New Roman" panose="02020603050405020304" pitchFamily="18" charset="0"/>
              <a:cs typeface="Times New Roman" panose="02020603050405020304" pitchFamily="18" charset="0"/>
            </a:endParaRPr>
          </a:p>
          <a:p>
            <a:pPr marL="0" indent="0">
              <a:buNone/>
            </a:pPr>
            <a:r>
              <a:rPr lang="en-US" sz="2400" b="1" dirty="0" smtClean="0">
                <a:latin typeface="Times New Roman" panose="02020603050405020304" pitchFamily="18" charset="0"/>
                <a:cs typeface="Times New Roman" panose="02020603050405020304" pitchFamily="18" charset="0"/>
              </a:rPr>
              <a:t>II. </a:t>
            </a:r>
            <a:r>
              <a:rPr lang="en-US" sz="2400" b="1" dirty="0" err="1" smtClean="0">
                <a:latin typeface="Times New Roman" panose="02020603050405020304" pitchFamily="18" charset="0"/>
                <a:cs typeface="Times New Roman" panose="02020603050405020304" pitchFamily="18" charset="0"/>
              </a:rPr>
              <a:t>Behaviour</a:t>
            </a:r>
            <a:r>
              <a:rPr lang="en-US" sz="2400" b="1" dirty="0" smtClean="0">
                <a:latin typeface="Times New Roman" panose="02020603050405020304" pitchFamily="18" charset="0"/>
                <a:cs typeface="Times New Roman" panose="02020603050405020304" pitchFamily="18" charset="0"/>
              </a:rPr>
              <a:t>-Focused </a:t>
            </a:r>
            <a:r>
              <a:rPr lang="en-US" sz="2400" b="1" dirty="0">
                <a:latin typeface="Times New Roman" panose="02020603050405020304" pitchFamily="18" charset="0"/>
                <a:cs typeface="Times New Roman" panose="02020603050405020304" pitchFamily="18" charset="0"/>
              </a:rPr>
              <a:t>Programs </a:t>
            </a:r>
          </a:p>
          <a:p>
            <a:pPr lvl="1"/>
            <a:r>
              <a:rPr lang="en-US" dirty="0" smtClean="0">
                <a:latin typeface="Times New Roman" panose="02020603050405020304" pitchFamily="18" charset="0"/>
                <a:cs typeface="Times New Roman" panose="02020603050405020304" pitchFamily="18" charset="0"/>
              </a:rPr>
              <a:t>Transactional Analysis</a:t>
            </a:r>
          </a:p>
          <a:p>
            <a:pPr lvl="1"/>
            <a:r>
              <a:rPr lang="en-US" dirty="0" smtClean="0">
                <a:latin typeface="Times New Roman" panose="02020603050405020304" pitchFamily="18" charset="0"/>
                <a:cs typeface="Times New Roman" panose="02020603050405020304" pitchFamily="18" charset="0"/>
              </a:rPr>
              <a:t>Managerial </a:t>
            </a:r>
            <a:r>
              <a:rPr lang="en-US" dirty="0">
                <a:latin typeface="Times New Roman" panose="02020603050405020304" pitchFamily="18" charset="0"/>
                <a:cs typeface="Times New Roman" panose="02020603050405020304" pitchFamily="18" charset="0"/>
              </a:rPr>
              <a:t>Grid </a:t>
            </a:r>
            <a:r>
              <a:rPr lang="en-US" dirty="0" smtClean="0">
                <a:latin typeface="Times New Roman" panose="02020603050405020304" pitchFamily="18" charset="0"/>
                <a:cs typeface="Times New Roman" panose="02020603050405020304" pitchFamily="18" charset="0"/>
              </a:rPr>
              <a:t>Training</a:t>
            </a:r>
          </a:p>
          <a:p>
            <a:pPr lvl="1"/>
            <a:r>
              <a:rPr lang="en-US" dirty="0" smtClean="0">
                <a:latin typeface="Times New Roman" panose="02020603050405020304" pitchFamily="18" charset="0"/>
                <a:cs typeface="Times New Roman" panose="02020603050405020304" pitchFamily="18" charset="0"/>
              </a:rPr>
              <a:t>Sensitivity </a:t>
            </a:r>
            <a:r>
              <a:rPr lang="en-US" dirty="0">
                <a:latin typeface="Times New Roman" panose="02020603050405020304" pitchFamily="18" charset="0"/>
                <a:cs typeface="Times New Roman" panose="02020603050405020304" pitchFamily="18" charset="0"/>
              </a:rPr>
              <a:t>Training, etc.</a:t>
            </a:r>
          </a:p>
          <a:p>
            <a:pPr marL="0" indent="0">
              <a:buNone/>
            </a:pPr>
            <a:endParaRPr lang="en-US" sz="2400" dirty="0">
              <a:latin typeface="Times New Roman" panose="02020603050405020304" pitchFamily="18" charset="0"/>
              <a:cs typeface="Times New Roman" panose="02020603050405020304" pitchFamily="18" charset="0"/>
            </a:endParaRPr>
          </a:p>
        </p:txBody>
      </p:sp>
      <p:sp>
        <p:nvSpPr>
          <p:cNvPr id="4" name="Title 1"/>
          <p:cNvSpPr>
            <a:spLocks noGrp="1"/>
          </p:cNvSpPr>
          <p:nvPr>
            <p:ph type="title"/>
          </p:nvPr>
        </p:nvSpPr>
        <p:spPr>
          <a:xfrm>
            <a:off x="122829" y="119465"/>
            <a:ext cx="11928143" cy="863173"/>
          </a:xfrm>
        </p:spPr>
        <p:txBody>
          <a:bodyPr>
            <a:noAutofit/>
          </a:bodyPr>
          <a:lstStyle/>
          <a:p>
            <a:pPr marL="342900" indent="-342900">
              <a:buFont typeface="Wingdings" panose="05000000000000000000" pitchFamily="2" charset="2"/>
              <a:buChar char="v"/>
            </a:pPr>
            <a:r>
              <a:rPr lang="en-US" sz="2400" b="1" dirty="0">
                <a:latin typeface="Times New Roman" panose="02020603050405020304" pitchFamily="18" charset="0"/>
                <a:cs typeface="Times New Roman" panose="02020603050405020304" pitchFamily="18" charset="0"/>
              </a:rPr>
              <a:t>TECHNIQUES / APPROACHES / INTERVENTIONS </a:t>
            </a:r>
            <a:r>
              <a:rPr lang="en-US" sz="2400" b="1" dirty="0" smtClean="0">
                <a:latin typeface="Times New Roman" panose="02020603050405020304" pitchFamily="18" charset="0"/>
                <a:cs typeface="Times New Roman" panose="02020603050405020304" pitchFamily="18" charset="0"/>
              </a:rPr>
              <a:t>OF ORGANIZATIONAL </a:t>
            </a:r>
            <a:r>
              <a:rPr lang="en-US" sz="2400" b="1" dirty="0">
                <a:latin typeface="Times New Roman" panose="02020603050405020304" pitchFamily="18" charset="0"/>
                <a:cs typeface="Times New Roman" panose="02020603050405020304" pitchFamily="18" charset="0"/>
              </a:rPr>
              <a:t>DEVELOPMENT </a:t>
            </a:r>
          </a:p>
        </p:txBody>
      </p:sp>
    </p:spTree>
    <p:extLst>
      <p:ext uri="{BB962C8B-B14F-4D97-AF65-F5344CB8AC3E}">
        <p14:creationId xmlns:p14="http://schemas.microsoft.com/office/powerpoint/2010/main" val="2662230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182" y="409433"/>
            <a:ext cx="11941792" cy="6625988"/>
          </a:xfrm>
        </p:spPr>
        <p:txBody>
          <a:bodyPr>
            <a:normAutofit/>
          </a:bodyPr>
          <a:lstStyle/>
          <a:p>
            <a:pPr marL="0" indent="0">
              <a:buNone/>
            </a:pPr>
            <a:r>
              <a:rPr lang="en-US" sz="2400" b="1" dirty="0" smtClean="0">
                <a:latin typeface="Times New Roman" panose="02020603050405020304" pitchFamily="18" charset="0"/>
                <a:cs typeface="Times New Roman" panose="02020603050405020304" pitchFamily="18" charset="0"/>
              </a:rPr>
              <a:t>I. Structure-Focused </a:t>
            </a:r>
            <a:r>
              <a:rPr lang="en-US" sz="2400" b="1" dirty="0" err="1">
                <a:latin typeface="Times New Roman" panose="02020603050405020304" pitchFamily="18" charset="0"/>
                <a:cs typeface="Times New Roman" panose="02020603050405020304" pitchFamily="18" charset="0"/>
              </a:rPr>
              <a:t>Programmes</a:t>
            </a:r>
            <a:r>
              <a:rPr lang="en-US" sz="2400" dirty="0">
                <a:latin typeface="Times New Roman" panose="02020603050405020304" pitchFamily="18" charset="0"/>
                <a:cs typeface="Times New Roman" panose="02020603050405020304" pitchFamily="18" charset="0"/>
              </a:rPr>
              <a:t>: In the structure-focused </a:t>
            </a:r>
            <a:r>
              <a:rPr lang="en-US" sz="2400" dirty="0" err="1">
                <a:latin typeface="Times New Roman" panose="02020603050405020304" pitchFamily="18" charset="0"/>
                <a:cs typeface="Times New Roman" panose="02020603050405020304" pitchFamily="18" charset="0"/>
              </a:rPr>
              <a:t>programmes</a:t>
            </a:r>
            <a:r>
              <a:rPr lang="en-US" sz="2400" dirty="0">
                <a:latin typeface="Times New Roman" panose="02020603050405020304" pitchFamily="18" charset="0"/>
                <a:cs typeface="Times New Roman" panose="02020603050405020304" pitchFamily="18" charset="0"/>
              </a:rPr>
              <a:t>, efforts are made to improve </a:t>
            </a:r>
            <a:r>
              <a:rPr lang="en-US" sz="2400" dirty="0" smtClean="0">
                <a:latin typeface="Times New Roman" panose="02020603050405020304" pitchFamily="18" charset="0"/>
                <a:cs typeface="Times New Roman" panose="02020603050405020304" pitchFamily="18" charset="0"/>
              </a:rPr>
              <a:t>organizational </a:t>
            </a:r>
            <a:r>
              <a:rPr lang="en-US" sz="2400" dirty="0">
                <a:latin typeface="Times New Roman" panose="02020603050405020304" pitchFamily="18" charset="0"/>
                <a:cs typeface="Times New Roman" panose="02020603050405020304" pitchFamily="18" charset="0"/>
              </a:rPr>
              <a:t>effectiveness through job redesign, employees participation and other techniques. </a:t>
            </a: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These </a:t>
            </a:r>
            <a:r>
              <a:rPr lang="en-US" sz="2400" dirty="0" err="1">
                <a:latin typeface="Times New Roman" panose="02020603050405020304" pitchFamily="18" charset="0"/>
                <a:cs typeface="Times New Roman" panose="02020603050405020304" pitchFamily="18" charset="0"/>
              </a:rPr>
              <a:t>programmes</a:t>
            </a:r>
            <a:r>
              <a:rPr lang="en-US" sz="2400" dirty="0">
                <a:latin typeface="Times New Roman" panose="02020603050405020304" pitchFamily="18" charset="0"/>
                <a:cs typeface="Times New Roman" panose="02020603050405020304" pitchFamily="18" charset="0"/>
              </a:rPr>
              <a:t> include the following</a:t>
            </a:r>
            <a:r>
              <a:rPr lang="en-US" sz="2400" dirty="0" smtClean="0">
                <a:latin typeface="Times New Roman" panose="02020603050405020304" pitchFamily="18" charset="0"/>
                <a:cs typeface="Times New Roman" panose="02020603050405020304" pitchFamily="18" charset="0"/>
              </a:rPr>
              <a:t>:</a:t>
            </a:r>
          </a:p>
          <a:p>
            <a:pPr marL="0" indent="0">
              <a:buNone/>
            </a:pPr>
            <a:r>
              <a:rPr lang="en-US" sz="2400" b="1" dirty="0" smtClean="0">
                <a:latin typeface="Times New Roman" panose="02020603050405020304" pitchFamily="18" charset="0"/>
                <a:cs typeface="Times New Roman" panose="02020603050405020304" pitchFamily="18" charset="0"/>
              </a:rPr>
              <a:t>1. Job </a:t>
            </a:r>
            <a:r>
              <a:rPr lang="en-US" sz="2400" b="1" dirty="0">
                <a:latin typeface="Times New Roman" panose="02020603050405020304" pitchFamily="18" charset="0"/>
                <a:cs typeface="Times New Roman" panose="02020603050405020304" pitchFamily="18" charset="0"/>
              </a:rPr>
              <a:t>Enrichment : </a:t>
            </a:r>
            <a:r>
              <a:rPr lang="en-US" sz="2400" dirty="0">
                <a:latin typeface="Times New Roman" panose="02020603050405020304" pitchFamily="18" charset="0"/>
                <a:cs typeface="Times New Roman" panose="02020603050405020304" pitchFamily="18" charset="0"/>
              </a:rPr>
              <a:t>It is a process of making jobs more interesting and challenging by enabling the jobholder to exercise control </a:t>
            </a:r>
            <a:r>
              <a:rPr lang="en-US" sz="2400" dirty="0" smtClean="0">
                <a:latin typeface="Times New Roman" panose="02020603050405020304" pitchFamily="18" charset="0"/>
                <a:cs typeface="Times New Roman" panose="02020603050405020304" pitchFamily="18" charset="0"/>
              </a:rPr>
              <a:t>over several </a:t>
            </a:r>
            <a:r>
              <a:rPr lang="en-US" sz="2400" dirty="0">
                <a:latin typeface="Times New Roman" panose="02020603050405020304" pitchFamily="18" charset="0"/>
                <a:cs typeface="Times New Roman" panose="02020603050405020304" pitchFamily="18" charset="0"/>
              </a:rPr>
              <a:t>aspects of his job. Job enrichment tries to deal with dissatisfied workers by increasing "depth" of their jobs</a:t>
            </a:r>
            <a:r>
              <a:rPr lang="en-US" sz="2400" dirty="0" smtClean="0">
                <a:latin typeface="Times New Roman" panose="02020603050405020304" pitchFamily="18" charset="0"/>
                <a:cs typeface="Times New Roman" panose="02020603050405020304" pitchFamily="18" charset="0"/>
              </a:rPr>
              <a:t>.</a:t>
            </a: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b="1" dirty="0" smtClean="0">
                <a:latin typeface="Times New Roman" panose="02020603050405020304" pitchFamily="18" charset="0"/>
                <a:cs typeface="Times New Roman" panose="02020603050405020304" pitchFamily="18" charset="0"/>
              </a:rPr>
              <a:t>2. Job Enlargement</a:t>
            </a:r>
            <a:r>
              <a:rPr lang="en-US" sz="2400" dirty="0">
                <a:latin typeface="Times New Roman" panose="02020603050405020304" pitchFamily="18" charset="0"/>
                <a:cs typeface="Times New Roman" panose="02020603050405020304" pitchFamily="18" charset="0"/>
              </a:rPr>
              <a:t>: It represents an increase in scope of a job. Job enlargement refers to Combining of various activities at a </a:t>
            </a:r>
            <a:r>
              <a:rPr lang="en-US" sz="2400" dirty="0" smtClean="0">
                <a:latin typeface="Times New Roman" panose="02020603050405020304" pitchFamily="18" charset="0"/>
                <a:cs typeface="Times New Roman" panose="02020603050405020304" pitchFamily="18" charset="0"/>
              </a:rPr>
              <a:t>similar level </a:t>
            </a:r>
            <a:r>
              <a:rPr lang="en-US" sz="2400" dirty="0">
                <a:latin typeface="Times New Roman" panose="02020603050405020304" pitchFamily="18" charset="0"/>
                <a:cs typeface="Times New Roman" panose="02020603050405020304" pitchFamily="18" charset="0"/>
              </a:rPr>
              <a:t>into one job to provide more variety for workers and thus increase their motivation and satisfaction. </a:t>
            </a:r>
            <a:r>
              <a:rPr lang="en-US" sz="2400" dirty="0" smtClean="0">
                <a:latin typeface="Times New Roman" panose="02020603050405020304" pitchFamily="18" charset="0"/>
                <a:cs typeface="Times New Roman" panose="02020603050405020304" pitchFamily="18" charset="0"/>
              </a:rPr>
              <a:t>It involves </a:t>
            </a:r>
            <a:r>
              <a:rPr lang="en-US" sz="2400" dirty="0">
                <a:latin typeface="Times New Roman" panose="02020603050405020304" pitchFamily="18" charset="0"/>
                <a:cs typeface="Times New Roman" panose="02020603050405020304" pitchFamily="18" charset="0"/>
              </a:rPr>
              <a:t>horizontal expansion of job activities. n other words, workers are given more operations to perform.</a:t>
            </a:r>
          </a:p>
          <a:p>
            <a:pPr marL="0" indent="0">
              <a:buNone/>
            </a:pPr>
            <a:r>
              <a:rPr lang="en-US" sz="2400" dirty="0" smtClean="0">
                <a:latin typeface="Times New Roman" panose="02020603050405020304" pitchFamily="18" charset="0"/>
                <a:cs typeface="Times New Roman" panose="02020603050405020304" pitchFamily="18" charset="0"/>
              </a:rPr>
              <a:t>For </a:t>
            </a:r>
            <a:r>
              <a:rPr lang="en-US" sz="2400" dirty="0">
                <a:latin typeface="Times New Roman" panose="02020603050405020304" pitchFamily="18" charset="0"/>
                <a:cs typeface="Times New Roman" panose="02020603050405020304" pitchFamily="18" charset="0"/>
              </a:rPr>
              <a:t>Example : A receptionist may be asked to handle customer complaints.</a:t>
            </a:r>
            <a:endParaRPr lang="en-US" sz="2400" dirty="0" smtClean="0">
              <a:latin typeface="Times New Roman" panose="02020603050405020304" pitchFamily="18" charset="0"/>
              <a:cs typeface="Times New Roman" panose="02020603050405020304" pitchFamily="18" charset="0"/>
            </a:endParaRPr>
          </a:p>
          <a:p>
            <a:pPr marL="457200" indent="-457200">
              <a:buFont typeface="+mj-lt"/>
              <a:buAutoNum type="arabicParenR"/>
            </a:pPr>
            <a:endParaRPr lang="en-US" sz="2400" dirty="0" smtClean="0">
              <a:latin typeface="Times New Roman" panose="02020603050405020304" pitchFamily="18" charset="0"/>
              <a:cs typeface="Times New Roman" panose="02020603050405020304" pitchFamily="18" charset="0"/>
            </a:endParaRPr>
          </a:p>
          <a:p>
            <a:pPr marL="457200" indent="-457200">
              <a:buFont typeface="+mj-lt"/>
              <a:buAutoNum type="arabicParenR"/>
            </a:pPr>
            <a:endParaRPr lang="en-US" sz="24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650562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225</TotalTime>
  <Words>3900</Words>
  <Application>Microsoft Office PowerPoint</Application>
  <PresentationFormat>Widescreen</PresentationFormat>
  <Paragraphs>172</Paragraphs>
  <Slides>28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Calibri Light</vt:lpstr>
      <vt:lpstr>Times New Roman</vt:lpstr>
      <vt:lpstr>Wingdings</vt:lpstr>
      <vt:lpstr>Office Theme</vt:lpstr>
      <vt:lpstr>MOUDLE 4. ORGANIZATIONAL DEVELOPMENT</vt:lpstr>
      <vt:lpstr>MEANING AND NATURE OF ORGANIZATIONAL DEVELOPMENT</vt:lpstr>
      <vt:lpstr>PowerPoint Presentation</vt:lpstr>
      <vt:lpstr>FEATURES AND NATURE OF ORGANIZATIONAL DEVELOPMENT</vt:lpstr>
      <vt:lpstr>PowerPoint Presentation</vt:lpstr>
      <vt:lpstr>PowerPoint Presentation</vt:lpstr>
      <vt:lpstr>PowerPoint Presentation</vt:lpstr>
      <vt:lpstr>TECHNIQUES / APPROACHES / INTERVENTIONS OF ORGANIZATIONAL DEVELOPMENT </vt:lpstr>
      <vt:lpstr>PowerPoint Presentation</vt:lpstr>
      <vt:lpstr>PowerPoint Presentation</vt:lpstr>
      <vt:lpstr>PowerPoint Presentation</vt:lpstr>
      <vt:lpstr>PowerPoint Presentation</vt:lpstr>
      <vt:lpstr>PowerPoint Presentation</vt:lpstr>
      <vt:lpstr> IMPORTANCE OF ORGANIZATIONAL DEVELOPMENT </vt:lpstr>
      <vt:lpstr>PowerPoint Presentation</vt:lpstr>
      <vt:lpstr>PowerPoint Presentation</vt:lpstr>
      <vt:lpstr>PowerPoint Presentation</vt:lpstr>
      <vt:lpstr>LIMITATIONS/ CHALLENGES OF ORGANIZATIONAL DEVELOPMENT</vt:lpstr>
      <vt:lpstr>PowerPoint Presentation</vt:lpstr>
      <vt:lpstr>PowerPoint Presentation</vt:lpstr>
      <vt:lpstr>PowerPoint Presentation</vt:lpstr>
      <vt:lpstr>ORGANISATION DEVELOPMENT PROCESS</vt:lpstr>
      <vt:lpstr>PowerPoint Presentation</vt:lpstr>
      <vt:lpstr>ESSENTIAL ASPECTS OF ORGANISATIONAL DEVELOPMENT</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organizationAL DEVELOPMENT</dc:title>
  <dc:creator>comp</dc:creator>
  <cp:lastModifiedBy>mithun mhatre</cp:lastModifiedBy>
  <cp:revision>28</cp:revision>
  <dcterms:created xsi:type="dcterms:W3CDTF">2021-04-12T10:25:01Z</dcterms:created>
  <dcterms:modified xsi:type="dcterms:W3CDTF">2021-04-30T06:21:42Z</dcterms:modified>
</cp:coreProperties>
</file>