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72" r:id="rId10"/>
    <p:sldId id="273" r:id="rId11"/>
    <p:sldId id="274" r:id="rId12"/>
    <p:sldId id="264" r:id="rId13"/>
    <p:sldId id="265" r:id="rId14"/>
    <p:sldId id="266" r:id="rId15"/>
    <p:sldId id="267" r:id="rId16"/>
    <p:sldId id="283" r:id="rId17"/>
    <p:sldId id="268" r:id="rId18"/>
    <p:sldId id="269" r:id="rId19"/>
    <p:sldId id="271" r:id="rId20"/>
    <p:sldId id="275" r:id="rId21"/>
    <p:sldId id="276" r:id="rId22"/>
    <p:sldId id="278" r:id="rId23"/>
    <p:sldId id="277" r:id="rId24"/>
    <p:sldId id="280" r:id="rId25"/>
    <p:sldId id="281" r:id="rId26"/>
    <p:sldId id="282" r:id="rId2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cxnSp>
        <p:nvCxnSpPr>
          <p:cNvPr id="10" name="Google Shape;10;p2"/>
          <p:cNvCxnSpPr/>
          <p:nvPr/>
        </p:nvCxnSpPr>
        <p:spPr>
          <a:xfrm>
            <a:off x="9343647" y="4235851"/>
            <a:ext cx="749600" cy="0"/>
          </a:xfrm>
          <a:prstGeom prst="straightConnector1">
            <a:avLst/>
          </a:prstGeom>
          <a:noFill/>
          <a:ln w="76200" cap="flat" cmpd="sng">
            <a:solidFill>
              <a:schemeClr val="lt2"/>
            </a:solidFill>
            <a:prstDash val="solid"/>
            <a:round/>
            <a:headEnd type="none" w="sm" len="sm"/>
            <a:tailEnd type="none" w="sm" len="sm"/>
          </a:ln>
        </p:spPr>
      </p:cxnSp>
      <p:cxnSp>
        <p:nvCxnSpPr>
          <p:cNvPr id="11" name="Google Shape;11;p2"/>
          <p:cNvCxnSpPr/>
          <p:nvPr/>
        </p:nvCxnSpPr>
        <p:spPr>
          <a:xfrm>
            <a:off x="2100047" y="4211003"/>
            <a:ext cx="749600" cy="0"/>
          </a:xfrm>
          <a:prstGeom prst="straightConnector1">
            <a:avLst/>
          </a:prstGeom>
          <a:noFill/>
          <a:ln w="76200" cap="flat" cmpd="sng">
            <a:solidFill>
              <a:schemeClr val="lt2"/>
            </a:solidFill>
            <a:prstDash val="solid"/>
            <a:round/>
            <a:headEnd type="none" w="sm" len="sm"/>
            <a:tailEnd type="none" w="sm" len="sm"/>
          </a:ln>
        </p:spPr>
      </p:cxnSp>
      <p:grpSp>
        <p:nvGrpSpPr>
          <p:cNvPr id="12" name="Google Shape;12;p2"/>
          <p:cNvGrpSpPr/>
          <p:nvPr/>
        </p:nvGrpSpPr>
        <p:grpSpPr>
          <a:xfrm>
            <a:off x="1338859" y="1362700"/>
            <a:ext cx="9515557" cy="2032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4" name="Google Shape;14;p2"/>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15" name="Google Shape;15;p2"/>
          <p:cNvGrpSpPr/>
          <p:nvPr/>
        </p:nvGrpSpPr>
        <p:grpSpPr>
          <a:xfrm>
            <a:off x="1338868" y="5292133"/>
            <a:ext cx="9515557" cy="203200"/>
            <a:chOff x="1346435" y="3969088"/>
            <a:chExt cx="6452100" cy="152400"/>
          </a:xfrm>
        </p:grpSpPr>
        <p:cxnSp>
          <p:nvCxnSpPr>
            <p:cNvPr id="16" name="Google Shape;16;p2"/>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7" name="Google Shape;17;p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18" name="Google Shape;18;p2"/>
          <p:cNvSpPr txBox="1">
            <a:spLocks noGrp="1"/>
          </p:cNvSpPr>
          <p:nvPr>
            <p:ph type="ctrTitle"/>
          </p:nvPr>
        </p:nvSpPr>
        <p:spPr>
          <a:xfrm>
            <a:off x="1338867" y="2335685"/>
            <a:ext cx="9515600" cy="1363200"/>
          </a:xfrm>
          <a:prstGeom prst="rect">
            <a:avLst/>
          </a:prstGeom>
        </p:spPr>
        <p:txBody>
          <a:bodyPr spcFirstLastPara="1" wrap="square" lIns="91425" tIns="91425" rIns="91425" bIns="91425" anchor="b" anchorCtr="0">
            <a:noAutofit/>
          </a:bodyPr>
          <a:lstStyle>
            <a:lvl1pPr lvl="0" algn="ctr">
              <a:spcBef>
                <a:spcPts val="0"/>
              </a:spcBef>
              <a:spcAft>
                <a:spcPts val="0"/>
              </a:spcAft>
              <a:buSzPts val="5400"/>
              <a:buNone/>
              <a:defRPr sz="7200"/>
            </a:lvl1pPr>
            <a:lvl2pPr lvl="1" algn="ctr">
              <a:spcBef>
                <a:spcPts val="0"/>
              </a:spcBef>
              <a:spcAft>
                <a:spcPts val="0"/>
              </a:spcAft>
              <a:buSzPts val="5400"/>
              <a:buNone/>
              <a:defRPr sz="7200"/>
            </a:lvl2pPr>
            <a:lvl3pPr lvl="2" algn="ctr">
              <a:spcBef>
                <a:spcPts val="0"/>
              </a:spcBef>
              <a:spcAft>
                <a:spcPts val="0"/>
              </a:spcAft>
              <a:buSzPts val="5400"/>
              <a:buNone/>
              <a:defRPr sz="7200"/>
            </a:lvl3pPr>
            <a:lvl4pPr lvl="3" algn="ctr">
              <a:spcBef>
                <a:spcPts val="0"/>
              </a:spcBef>
              <a:spcAft>
                <a:spcPts val="0"/>
              </a:spcAft>
              <a:buSzPts val="5400"/>
              <a:buNone/>
              <a:defRPr sz="7200"/>
            </a:lvl4pPr>
            <a:lvl5pPr lvl="4" algn="ctr">
              <a:spcBef>
                <a:spcPts val="0"/>
              </a:spcBef>
              <a:spcAft>
                <a:spcPts val="0"/>
              </a:spcAft>
              <a:buSzPts val="5400"/>
              <a:buNone/>
              <a:defRPr sz="7200"/>
            </a:lvl5pPr>
            <a:lvl6pPr lvl="5" algn="ctr">
              <a:spcBef>
                <a:spcPts val="0"/>
              </a:spcBef>
              <a:spcAft>
                <a:spcPts val="0"/>
              </a:spcAft>
              <a:buSzPts val="5400"/>
              <a:buNone/>
              <a:defRPr sz="7200"/>
            </a:lvl6pPr>
            <a:lvl7pPr lvl="6" algn="ctr">
              <a:spcBef>
                <a:spcPts val="0"/>
              </a:spcBef>
              <a:spcAft>
                <a:spcPts val="0"/>
              </a:spcAft>
              <a:buSzPts val="5400"/>
              <a:buNone/>
              <a:defRPr sz="7200"/>
            </a:lvl7pPr>
            <a:lvl8pPr lvl="7" algn="ctr">
              <a:spcBef>
                <a:spcPts val="0"/>
              </a:spcBef>
              <a:spcAft>
                <a:spcPts val="0"/>
              </a:spcAft>
              <a:buSzPts val="5400"/>
              <a:buNone/>
              <a:defRPr sz="7200"/>
            </a:lvl8pPr>
            <a:lvl9pPr lvl="8" algn="ctr">
              <a:spcBef>
                <a:spcPts val="0"/>
              </a:spcBef>
              <a:spcAft>
                <a:spcPts val="0"/>
              </a:spcAft>
              <a:buSzPts val="5400"/>
              <a:buNone/>
              <a:defRPr sz="7200"/>
            </a:lvl9pPr>
          </a:lstStyle>
          <a:p>
            <a:r>
              <a:rPr lang="en-US"/>
              <a:t>Click to edit Master title style</a:t>
            </a:r>
            <a:endParaRPr/>
          </a:p>
        </p:txBody>
      </p:sp>
      <p:sp>
        <p:nvSpPr>
          <p:cNvPr id="19" name="Google Shape;19;p2"/>
          <p:cNvSpPr txBox="1">
            <a:spLocks noGrp="1"/>
          </p:cNvSpPr>
          <p:nvPr>
            <p:ph type="subTitle" idx="1"/>
          </p:nvPr>
        </p:nvSpPr>
        <p:spPr>
          <a:xfrm>
            <a:off x="2849633" y="3800052"/>
            <a:ext cx="64940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3200"/>
            </a:lvl1pPr>
            <a:lvl2pPr lvl="1" algn="ctr">
              <a:lnSpc>
                <a:spcPct val="100000"/>
              </a:lnSpc>
              <a:spcBef>
                <a:spcPts val="0"/>
              </a:spcBef>
              <a:spcAft>
                <a:spcPts val="0"/>
              </a:spcAft>
              <a:buSzPts val="2400"/>
              <a:buNone/>
              <a:defRPr sz="3200"/>
            </a:lvl2pPr>
            <a:lvl3pPr lvl="2" algn="ctr">
              <a:lnSpc>
                <a:spcPct val="100000"/>
              </a:lnSpc>
              <a:spcBef>
                <a:spcPts val="0"/>
              </a:spcBef>
              <a:spcAft>
                <a:spcPts val="0"/>
              </a:spcAft>
              <a:buSzPts val="2400"/>
              <a:buNone/>
              <a:defRPr sz="3200"/>
            </a:lvl3pPr>
            <a:lvl4pPr lvl="3" algn="ctr">
              <a:lnSpc>
                <a:spcPct val="100000"/>
              </a:lnSpc>
              <a:spcBef>
                <a:spcPts val="0"/>
              </a:spcBef>
              <a:spcAft>
                <a:spcPts val="0"/>
              </a:spcAft>
              <a:buSzPts val="2400"/>
              <a:buNone/>
              <a:defRPr sz="3200"/>
            </a:lvl4pPr>
            <a:lvl5pPr lvl="4" algn="ctr">
              <a:lnSpc>
                <a:spcPct val="100000"/>
              </a:lnSpc>
              <a:spcBef>
                <a:spcPts val="0"/>
              </a:spcBef>
              <a:spcAft>
                <a:spcPts val="0"/>
              </a:spcAft>
              <a:buSzPts val="2400"/>
              <a:buNone/>
              <a:defRPr sz="3200"/>
            </a:lvl5pPr>
            <a:lvl6pPr lvl="5" algn="ctr">
              <a:lnSpc>
                <a:spcPct val="100000"/>
              </a:lnSpc>
              <a:spcBef>
                <a:spcPts val="0"/>
              </a:spcBef>
              <a:spcAft>
                <a:spcPts val="0"/>
              </a:spcAft>
              <a:buSzPts val="2400"/>
              <a:buNone/>
              <a:defRPr sz="3200"/>
            </a:lvl6pPr>
            <a:lvl7pPr lvl="6" algn="ctr">
              <a:lnSpc>
                <a:spcPct val="100000"/>
              </a:lnSpc>
              <a:spcBef>
                <a:spcPts val="0"/>
              </a:spcBef>
              <a:spcAft>
                <a:spcPts val="0"/>
              </a:spcAft>
              <a:buSzPts val="2400"/>
              <a:buNone/>
              <a:defRPr sz="3200"/>
            </a:lvl7pPr>
            <a:lvl8pPr lvl="7" algn="ctr">
              <a:lnSpc>
                <a:spcPct val="100000"/>
              </a:lnSpc>
              <a:spcBef>
                <a:spcPts val="0"/>
              </a:spcBef>
              <a:spcAft>
                <a:spcPts val="0"/>
              </a:spcAft>
              <a:buSzPts val="2400"/>
              <a:buNone/>
              <a:defRPr sz="3200"/>
            </a:lvl8pPr>
            <a:lvl9pPr lvl="8" algn="ctr">
              <a:lnSpc>
                <a:spcPct val="100000"/>
              </a:lnSpc>
              <a:spcBef>
                <a:spcPts val="0"/>
              </a:spcBef>
              <a:spcAft>
                <a:spcPts val="0"/>
              </a:spcAft>
              <a:buSzPts val="2400"/>
              <a:buNone/>
              <a:defRPr sz="3200"/>
            </a:lvl9pPr>
          </a:lstStyle>
          <a:p>
            <a:r>
              <a:rPr lang="en-US"/>
              <a:t>Click to edit Master subtitle style</a:t>
            </a:r>
            <a:endParaRPr/>
          </a:p>
        </p:txBody>
      </p:sp>
      <p:sp>
        <p:nvSpPr>
          <p:cNvPr id="20" name="Google Shape;20;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38485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5"/>
        <p:cNvGrpSpPr/>
        <p:nvPr/>
      </p:nvGrpSpPr>
      <p:grpSpPr>
        <a:xfrm>
          <a:off x="0" y="0"/>
          <a:ext cx="0" cy="0"/>
          <a:chOff x="0" y="0"/>
          <a:chExt cx="0" cy="0"/>
        </a:xfrm>
      </p:grpSpPr>
      <p:sp>
        <p:nvSpPr>
          <p:cNvPr id="56" name="Google Shape;56;p11"/>
          <p:cNvSpPr/>
          <p:nvPr/>
        </p:nvSpPr>
        <p:spPr>
          <a:xfrm>
            <a:off x="-100" y="6727600"/>
            <a:ext cx="12192000" cy="13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7" name="Google Shape;57;p11"/>
          <p:cNvSpPr txBox="1">
            <a:spLocks noGrp="1"/>
          </p:cNvSpPr>
          <p:nvPr>
            <p:ph type="title" hasCustomPrompt="1"/>
          </p:nvPr>
        </p:nvSpPr>
        <p:spPr>
          <a:xfrm>
            <a:off x="415600" y="1739800"/>
            <a:ext cx="11360800" cy="20512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3"/>
              </a:buClr>
              <a:buSzPts val="13000"/>
              <a:buNone/>
              <a:defRPr sz="17333">
                <a:solidFill>
                  <a:schemeClr val="accent3"/>
                </a:solidFill>
              </a:defRPr>
            </a:lvl1pPr>
            <a:lvl2pPr lvl="1" algn="ctr">
              <a:spcBef>
                <a:spcPts val="0"/>
              </a:spcBef>
              <a:spcAft>
                <a:spcPts val="0"/>
              </a:spcAft>
              <a:buClr>
                <a:schemeClr val="accent3"/>
              </a:buClr>
              <a:buSzPts val="13000"/>
              <a:buNone/>
              <a:defRPr sz="17333">
                <a:solidFill>
                  <a:schemeClr val="accent3"/>
                </a:solidFill>
              </a:defRPr>
            </a:lvl2pPr>
            <a:lvl3pPr lvl="2" algn="ctr">
              <a:spcBef>
                <a:spcPts val="0"/>
              </a:spcBef>
              <a:spcAft>
                <a:spcPts val="0"/>
              </a:spcAft>
              <a:buClr>
                <a:schemeClr val="accent3"/>
              </a:buClr>
              <a:buSzPts val="13000"/>
              <a:buNone/>
              <a:defRPr sz="17333">
                <a:solidFill>
                  <a:schemeClr val="accent3"/>
                </a:solidFill>
              </a:defRPr>
            </a:lvl3pPr>
            <a:lvl4pPr lvl="3" algn="ctr">
              <a:spcBef>
                <a:spcPts val="0"/>
              </a:spcBef>
              <a:spcAft>
                <a:spcPts val="0"/>
              </a:spcAft>
              <a:buClr>
                <a:schemeClr val="accent3"/>
              </a:buClr>
              <a:buSzPts val="13000"/>
              <a:buNone/>
              <a:defRPr sz="17333">
                <a:solidFill>
                  <a:schemeClr val="accent3"/>
                </a:solidFill>
              </a:defRPr>
            </a:lvl4pPr>
            <a:lvl5pPr lvl="4" algn="ctr">
              <a:spcBef>
                <a:spcPts val="0"/>
              </a:spcBef>
              <a:spcAft>
                <a:spcPts val="0"/>
              </a:spcAft>
              <a:buClr>
                <a:schemeClr val="accent3"/>
              </a:buClr>
              <a:buSzPts val="13000"/>
              <a:buNone/>
              <a:defRPr sz="17333">
                <a:solidFill>
                  <a:schemeClr val="accent3"/>
                </a:solidFill>
              </a:defRPr>
            </a:lvl5pPr>
            <a:lvl6pPr lvl="5" algn="ctr">
              <a:spcBef>
                <a:spcPts val="0"/>
              </a:spcBef>
              <a:spcAft>
                <a:spcPts val="0"/>
              </a:spcAft>
              <a:buClr>
                <a:schemeClr val="accent3"/>
              </a:buClr>
              <a:buSzPts val="13000"/>
              <a:buNone/>
              <a:defRPr sz="17333">
                <a:solidFill>
                  <a:schemeClr val="accent3"/>
                </a:solidFill>
              </a:defRPr>
            </a:lvl6pPr>
            <a:lvl7pPr lvl="6" algn="ctr">
              <a:spcBef>
                <a:spcPts val="0"/>
              </a:spcBef>
              <a:spcAft>
                <a:spcPts val="0"/>
              </a:spcAft>
              <a:buClr>
                <a:schemeClr val="accent3"/>
              </a:buClr>
              <a:buSzPts val="13000"/>
              <a:buNone/>
              <a:defRPr sz="17333">
                <a:solidFill>
                  <a:schemeClr val="accent3"/>
                </a:solidFill>
              </a:defRPr>
            </a:lvl7pPr>
            <a:lvl8pPr lvl="7" algn="ctr">
              <a:spcBef>
                <a:spcPts val="0"/>
              </a:spcBef>
              <a:spcAft>
                <a:spcPts val="0"/>
              </a:spcAft>
              <a:buClr>
                <a:schemeClr val="accent3"/>
              </a:buClr>
              <a:buSzPts val="13000"/>
              <a:buNone/>
              <a:defRPr sz="17333">
                <a:solidFill>
                  <a:schemeClr val="accent3"/>
                </a:solidFill>
              </a:defRPr>
            </a:lvl8pPr>
            <a:lvl9pPr lvl="8" algn="ctr">
              <a:spcBef>
                <a:spcPts val="0"/>
              </a:spcBef>
              <a:spcAft>
                <a:spcPts val="0"/>
              </a:spcAft>
              <a:buClr>
                <a:schemeClr val="accent3"/>
              </a:buClr>
              <a:buSzPts val="13000"/>
              <a:buNone/>
              <a:defRPr sz="17333">
                <a:solidFill>
                  <a:schemeClr val="accent3"/>
                </a:solidFill>
              </a:defRPr>
            </a:lvl9pPr>
          </a:lstStyle>
          <a:p>
            <a:r>
              <a:t>xx%</a:t>
            </a:r>
          </a:p>
        </p:txBody>
      </p:sp>
      <p:sp>
        <p:nvSpPr>
          <p:cNvPr id="58" name="Google Shape;58;p11"/>
          <p:cNvSpPr txBox="1">
            <a:spLocks noGrp="1"/>
          </p:cNvSpPr>
          <p:nvPr>
            <p:ph type="body" idx="1"/>
          </p:nvPr>
        </p:nvSpPr>
        <p:spPr>
          <a:xfrm>
            <a:off x="415600" y="3994200"/>
            <a:ext cx="11360800" cy="14288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Click to edit Master text styles</a:t>
            </a:r>
          </a:p>
        </p:txBody>
      </p:sp>
      <p:sp>
        <p:nvSpPr>
          <p:cNvPr id="59" name="Google Shape;59;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3170781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2064864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1"/>
        <p:cNvGrpSpPr/>
        <p:nvPr/>
      </p:nvGrpSpPr>
      <p:grpSpPr>
        <a:xfrm>
          <a:off x="0" y="0"/>
          <a:ext cx="0" cy="0"/>
          <a:chOff x="0" y="0"/>
          <a:chExt cx="0" cy="0"/>
        </a:xfrm>
      </p:grpSpPr>
      <p:sp>
        <p:nvSpPr>
          <p:cNvPr id="22" name="Google Shape;22;p3"/>
          <p:cNvSpPr/>
          <p:nvPr/>
        </p:nvSpPr>
        <p:spPr>
          <a:xfrm>
            <a:off x="-67" y="3429200"/>
            <a:ext cx="12192000" cy="34288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3" name="Google Shape;23;p3"/>
          <p:cNvSpPr txBox="1">
            <a:spLocks noGrp="1"/>
          </p:cNvSpPr>
          <p:nvPr>
            <p:ph type="title"/>
          </p:nvPr>
        </p:nvSpPr>
        <p:spPr>
          <a:xfrm>
            <a:off x="415600" y="1086400"/>
            <a:ext cx="11428400" cy="12560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r>
              <a:rPr lang="en-US"/>
              <a:t>Click to edit Master title style</a:t>
            </a:r>
            <a:endParaRPr/>
          </a:p>
        </p:txBody>
      </p:sp>
      <p:sp>
        <p:nvSpPr>
          <p:cNvPr id="24" name="Google Shape;24;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3741918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5"/>
        <p:cNvGrpSpPr/>
        <p:nvPr/>
      </p:nvGrpSpPr>
      <p:grpSpPr>
        <a:xfrm>
          <a:off x="0" y="0"/>
          <a:ext cx="0" cy="0"/>
          <a:chOff x="0" y="0"/>
          <a:chExt cx="0" cy="0"/>
        </a:xfrm>
      </p:grpSpPr>
      <p:sp>
        <p:nvSpPr>
          <p:cNvPr id="26" name="Google Shape;26;p4"/>
          <p:cNvSpPr/>
          <p:nvPr/>
        </p:nvSpPr>
        <p:spPr>
          <a:xfrm>
            <a:off x="-100" y="6727600"/>
            <a:ext cx="12192000" cy="1304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 name="Google Shape;27;p4"/>
          <p:cNvSpPr txBox="1">
            <a:spLocks noGrp="1"/>
          </p:cNvSpPr>
          <p:nvPr>
            <p:ph type="title"/>
          </p:nvPr>
        </p:nvSpPr>
        <p:spPr>
          <a:xfrm>
            <a:off x="415600" y="593367"/>
            <a:ext cx="11360800" cy="9432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r>
              <a:rPr lang="en-US"/>
              <a:t>Click to edit Master title style</a:t>
            </a:r>
            <a:endParaRPr/>
          </a:p>
        </p:txBody>
      </p:sp>
      <p:sp>
        <p:nvSpPr>
          <p:cNvPr id="28" name="Google Shape;28;p4"/>
          <p:cNvSpPr txBox="1">
            <a:spLocks noGrp="1"/>
          </p:cNvSpPr>
          <p:nvPr>
            <p:ph type="body" idx="1"/>
          </p:nvPr>
        </p:nvSpPr>
        <p:spPr>
          <a:xfrm>
            <a:off x="415600" y="1688433"/>
            <a:ext cx="11360800" cy="44036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Click to edit Master text styles</a:t>
            </a:r>
          </a:p>
        </p:txBody>
      </p:sp>
      <p:sp>
        <p:nvSpPr>
          <p:cNvPr id="29" name="Google Shape;2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179002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415600" y="593367"/>
            <a:ext cx="11360800" cy="9432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r>
              <a:rPr lang="en-US"/>
              <a:t>Click to edit Master title style</a:t>
            </a:r>
            <a:endParaRPr/>
          </a:p>
        </p:txBody>
      </p:sp>
      <p:sp>
        <p:nvSpPr>
          <p:cNvPr id="32" name="Google Shape;32;p5"/>
          <p:cNvSpPr txBox="1">
            <a:spLocks noGrp="1"/>
          </p:cNvSpPr>
          <p:nvPr>
            <p:ph type="body" idx="1"/>
          </p:nvPr>
        </p:nvSpPr>
        <p:spPr>
          <a:xfrm>
            <a:off x="415600" y="1688233"/>
            <a:ext cx="5333200" cy="440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Click to edit Master text styles</a:t>
            </a:r>
          </a:p>
        </p:txBody>
      </p:sp>
      <p:sp>
        <p:nvSpPr>
          <p:cNvPr id="33" name="Google Shape;33;p5"/>
          <p:cNvSpPr txBox="1">
            <a:spLocks noGrp="1"/>
          </p:cNvSpPr>
          <p:nvPr>
            <p:ph type="body" idx="2"/>
          </p:nvPr>
        </p:nvSpPr>
        <p:spPr>
          <a:xfrm>
            <a:off x="6443200" y="1688233"/>
            <a:ext cx="5333200" cy="440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Click to edit Master text styles</a:t>
            </a:r>
          </a:p>
        </p:txBody>
      </p:sp>
      <p:sp>
        <p:nvSpPr>
          <p:cNvPr id="34" name="Google Shape;3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2911951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15600" y="593367"/>
            <a:ext cx="11360800" cy="9432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r>
              <a:rPr lang="en-US"/>
              <a:t>Click to edit Master title style</a:t>
            </a:r>
            <a:endParaRPr/>
          </a:p>
        </p:txBody>
      </p:sp>
      <p:sp>
        <p:nvSpPr>
          <p:cNvPr id="37" name="Google Shape;3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3096407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40" name="Google Shape;4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Click to edit Master text styles</a:t>
            </a:r>
          </a:p>
        </p:txBody>
      </p:sp>
      <p:sp>
        <p:nvSpPr>
          <p:cNvPr id="41" name="Google Shape;4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2719038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653667" y="701800"/>
            <a:ext cx="7484800" cy="54544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2"/>
              </a:buClr>
              <a:buSzPts val="5400"/>
              <a:buNone/>
              <a:defRPr sz="7200" b="0">
                <a:solidFill>
                  <a:schemeClr val="dk2"/>
                </a:solidFill>
              </a:defRPr>
            </a:lvl1pPr>
            <a:lvl2pPr lvl="1">
              <a:spcBef>
                <a:spcPts val="0"/>
              </a:spcBef>
              <a:spcAft>
                <a:spcPts val="0"/>
              </a:spcAft>
              <a:buClr>
                <a:schemeClr val="dk2"/>
              </a:buClr>
              <a:buSzPts val="5400"/>
              <a:buNone/>
              <a:defRPr sz="7200" b="0">
                <a:solidFill>
                  <a:schemeClr val="dk2"/>
                </a:solidFill>
              </a:defRPr>
            </a:lvl2pPr>
            <a:lvl3pPr lvl="2">
              <a:spcBef>
                <a:spcPts val="0"/>
              </a:spcBef>
              <a:spcAft>
                <a:spcPts val="0"/>
              </a:spcAft>
              <a:buClr>
                <a:schemeClr val="dk2"/>
              </a:buClr>
              <a:buSzPts val="5400"/>
              <a:buNone/>
              <a:defRPr sz="7200" b="0">
                <a:solidFill>
                  <a:schemeClr val="dk2"/>
                </a:solidFill>
              </a:defRPr>
            </a:lvl3pPr>
            <a:lvl4pPr lvl="3">
              <a:spcBef>
                <a:spcPts val="0"/>
              </a:spcBef>
              <a:spcAft>
                <a:spcPts val="0"/>
              </a:spcAft>
              <a:buClr>
                <a:schemeClr val="dk2"/>
              </a:buClr>
              <a:buSzPts val="5400"/>
              <a:buNone/>
              <a:defRPr sz="7200" b="0">
                <a:solidFill>
                  <a:schemeClr val="dk2"/>
                </a:solidFill>
              </a:defRPr>
            </a:lvl4pPr>
            <a:lvl5pPr lvl="4">
              <a:spcBef>
                <a:spcPts val="0"/>
              </a:spcBef>
              <a:spcAft>
                <a:spcPts val="0"/>
              </a:spcAft>
              <a:buClr>
                <a:schemeClr val="dk2"/>
              </a:buClr>
              <a:buSzPts val="5400"/>
              <a:buNone/>
              <a:defRPr sz="7200" b="0">
                <a:solidFill>
                  <a:schemeClr val="dk2"/>
                </a:solidFill>
              </a:defRPr>
            </a:lvl5pPr>
            <a:lvl6pPr lvl="5">
              <a:spcBef>
                <a:spcPts val="0"/>
              </a:spcBef>
              <a:spcAft>
                <a:spcPts val="0"/>
              </a:spcAft>
              <a:buClr>
                <a:schemeClr val="dk2"/>
              </a:buClr>
              <a:buSzPts val="5400"/>
              <a:buNone/>
              <a:defRPr sz="7200" b="0">
                <a:solidFill>
                  <a:schemeClr val="dk2"/>
                </a:solidFill>
              </a:defRPr>
            </a:lvl6pPr>
            <a:lvl7pPr lvl="6">
              <a:spcBef>
                <a:spcPts val="0"/>
              </a:spcBef>
              <a:spcAft>
                <a:spcPts val="0"/>
              </a:spcAft>
              <a:buClr>
                <a:schemeClr val="dk2"/>
              </a:buClr>
              <a:buSzPts val="5400"/>
              <a:buNone/>
              <a:defRPr sz="7200" b="0">
                <a:solidFill>
                  <a:schemeClr val="dk2"/>
                </a:solidFill>
              </a:defRPr>
            </a:lvl7pPr>
            <a:lvl8pPr lvl="7">
              <a:spcBef>
                <a:spcPts val="0"/>
              </a:spcBef>
              <a:spcAft>
                <a:spcPts val="0"/>
              </a:spcAft>
              <a:buClr>
                <a:schemeClr val="dk2"/>
              </a:buClr>
              <a:buSzPts val="5400"/>
              <a:buNone/>
              <a:defRPr sz="7200" b="0">
                <a:solidFill>
                  <a:schemeClr val="dk2"/>
                </a:solidFill>
              </a:defRPr>
            </a:lvl8pPr>
            <a:lvl9pPr lvl="8">
              <a:spcBef>
                <a:spcPts val="0"/>
              </a:spcBef>
              <a:spcAft>
                <a:spcPts val="0"/>
              </a:spcAft>
              <a:buClr>
                <a:schemeClr val="dk2"/>
              </a:buClr>
              <a:buSzPts val="5400"/>
              <a:buNone/>
              <a:defRPr sz="7200" b="0">
                <a:solidFill>
                  <a:schemeClr val="dk2"/>
                </a:solidFill>
              </a:defRPr>
            </a:lvl9pPr>
          </a:lstStyle>
          <a:p>
            <a:r>
              <a:rPr lang="en-US"/>
              <a:t>Click to edit Master title style</a:t>
            </a:r>
            <a:endParaRPr/>
          </a:p>
        </p:txBody>
      </p:sp>
      <p:sp>
        <p:nvSpPr>
          <p:cNvPr id="44" name="Google Shape;4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1956148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5"/>
        <p:cNvGrpSpPr/>
        <p:nvPr/>
      </p:nvGrpSpPr>
      <p:grpSpPr>
        <a:xfrm>
          <a:off x="0" y="0"/>
          <a:ext cx="0" cy="0"/>
          <a:chOff x="0" y="0"/>
          <a:chExt cx="0" cy="0"/>
        </a:xfrm>
      </p:grpSpPr>
      <p:sp>
        <p:nvSpPr>
          <p:cNvPr id="46" name="Google Shape;46;p9"/>
          <p:cNvSpPr/>
          <p:nvPr/>
        </p:nvSpPr>
        <p:spPr>
          <a:xfrm>
            <a:off x="6096000" y="0"/>
            <a:ext cx="6096000" cy="68580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47" name="Google Shape;47;p9"/>
          <p:cNvCxnSpPr/>
          <p:nvPr/>
        </p:nvCxnSpPr>
        <p:spPr>
          <a:xfrm>
            <a:off x="6706233" y="5994000"/>
            <a:ext cx="6244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354000" y="1386233"/>
            <a:ext cx="5393600" cy="2234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49" name="Google Shape;49;p9"/>
          <p:cNvSpPr txBox="1">
            <a:spLocks noGrp="1"/>
          </p:cNvSpPr>
          <p:nvPr>
            <p:ph type="subTitle" idx="1"/>
          </p:nvPr>
        </p:nvSpPr>
        <p:spPr>
          <a:xfrm>
            <a:off x="354000" y="36358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50" name="Google Shape;50;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Clr>
                <a:schemeClr val="lt1"/>
              </a:buClr>
              <a:buSzPts val="1800"/>
              <a:buChar char="●"/>
              <a:defRPr>
                <a:solidFill>
                  <a:schemeClr val="lt1"/>
                </a:solidFill>
              </a:defRPr>
            </a:lvl1pPr>
            <a:lvl2pPr marL="1219170" lvl="1" indent="-423323">
              <a:spcBef>
                <a:spcPts val="2133"/>
              </a:spcBef>
              <a:spcAft>
                <a:spcPts val="0"/>
              </a:spcAft>
              <a:buClr>
                <a:schemeClr val="lt1"/>
              </a:buClr>
              <a:buSzPts val="1400"/>
              <a:buChar char="○"/>
              <a:defRPr>
                <a:solidFill>
                  <a:schemeClr val="lt1"/>
                </a:solidFill>
              </a:defRPr>
            </a:lvl2pPr>
            <a:lvl3pPr marL="1828754" lvl="2" indent="-423323">
              <a:spcBef>
                <a:spcPts val="2133"/>
              </a:spcBef>
              <a:spcAft>
                <a:spcPts val="0"/>
              </a:spcAft>
              <a:buClr>
                <a:schemeClr val="lt1"/>
              </a:buClr>
              <a:buSzPts val="1400"/>
              <a:buChar char="■"/>
              <a:defRPr>
                <a:solidFill>
                  <a:schemeClr val="lt1"/>
                </a:solidFill>
              </a:defRPr>
            </a:lvl3pPr>
            <a:lvl4pPr marL="2438339" lvl="3" indent="-423323">
              <a:spcBef>
                <a:spcPts val="2133"/>
              </a:spcBef>
              <a:spcAft>
                <a:spcPts val="0"/>
              </a:spcAft>
              <a:buClr>
                <a:schemeClr val="lt1"/>
              </a:buClr>
              <a:buSzPts val="1400"/>
              <a:buChar char="●"/>
              <a:defRPr>
                <a:solidFill>
                  <a:schemeClr val="lt1"/>
                </a:solidFill>
              </a:defRPr>
            </a:lvl4pPr>
            <a:lvl5pPr marL="3047924" lvl="4" indent="-423323">
              <a:spcBef>
                <a:spcPts val="2133"/>
              </a:spcBef>
              <a:spcAft>
                <a:spcPts val="0"/>
              </a:spcAft>
              <a:buClr>
                <a:schemeClr val="lt1"/>
              </a:buClr>
              <a:buSzPts val="1400"/>
              <a:buChar char="○"/>
              <a:defRPr>
                <a:solidFill>
                  <a:schemeClr val="lt1"/>
                </a:solidFill>
              </a:defRPr>
            </a:lvl5pPr>
            <a:lvl6pPr marL="3657509" lvl="5" indent="-423323">
              <a:spcBef>
                <a:spcPts val="2133"/>
              </a:spcBef>
              <a:spcAft>
                <a:spcPts val="0"/>
              </a:spcAft>
              <a:buClr>
                <a:schemeClr val="lt1"/>
              </a:buClr>
              <a:buSzPts val="1400"/>
              <a:buChar char="■"/>
              <a:defRPr>
                <a:solidFill>
                  <a:schemeClr val="lt1"/>
                </a:solidFill>
              </a:defRPr>
            </a:lvl6pPr>
            <a:lvl7pPr marL="4267093" lvl="6" indent="-423323">
              <a:spcBef>
                <a:spcPts val="2133"/>
              </a:spcBef>
              <a:spcAft>
                <a:spcPts val="0"/>
              </a:spcAft>
              <a:buClr>
                <a:schemeClr val="lt1"/>
              </a:buClr>
              <a:buSzPts val="1400"/>
              <a:buChar char="●"/>
              <a:defRPr>
                <a:solidFill>
                  <a:schemeClr val="lt1"/>
                </a:solidFill>
              </a:defRPr>
            </a:lvl7pPr>
            <a:lvl8pPr marL="4876678" lvl="7" indent="-423323">
              <a:spcBef>
                <a:spcPts val="2133"/>
              </a:spcBef>
              <a:spcAft>
                <a:spcPts val="0"/>
              </a:spcAft>
              <a:buClr>
                <a:schemeClr val="lt1"/>
              </a:buClr>
              <a:buSzPts val="1400"/>
              <a:buChar char="○"/>
              <a:defRPr>
                <a:solidFill>
                  <a:schemeClr val="lt1"/>
                </a:solidFill>
              </a:defRPr>
            </a:lvl8pPr>
            <a:lvl9pPr marL="5486263" lvl="8" indent="-423323">
              <a:spcBef>
                <a:spcPts val="2133"/>
              </a:spcBef>
              <a:spcAft>
                <a:spcPts val="2133"/>
              </a:spcAft>
              <a:buClr>
                <a:schemeClr val="lt1"/>
              </a:buClr>
              <a:buSzPts val="1400"/>
              <a:buChar char="■"/>
              <a:defRPr>
                <a:solidFill>
                  <a:schemeClr val="lt1"/>
                </a:solidFill>
              </a:defRPr>
            </a:lvl9pPr>
          </a:lstStyle>
          <a:p>
            <a:pPr lvl="0"/>
            <a:r>
              <a:rPr lang="en-US"/>
              <a:t>Click to edit Master text styles</a:t>
            </a:r>
          </a:p>
        </p:txBody>
      </p:sp>
      <p:sp>
        <p:nvSpPr>
          <p:cNvPr id="51" name="Google Shape;51;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1093535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415600" y="5640967"/>
            <a:ext cx="7998400" cy="7984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2400"/>
              <a:buFont typeface="PT Sans Narrow"/>
              <a:buNone/>
              <a:defRPr sz="3200">
                <a:latin typeface="PT Sans Narrow"/>
                <a:ea typeface="PT Sans Narrow"/>
                <a:cs typeface="PT Sans Narrow"/>
                <a:sym typeface="PT Sans Narrow"/>
              </a:defRPr>
            </a:lvl1pPr>
          </a:lstStyle>
          <a:p>
            <a:pPr lvl="0"/>
            <a:r>
              <a:rPr lang="en-US"/>
              <a:t>Click to edit Master text styles</a:t>
            </a:r>
          </a:p>
        </p:txBody>
      </p:sp>
      <p:sp>
        <p:nvSpPr>
          <p:cNvPr id="54" name="Google Shape;54;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2867436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9432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Google Shape;7;p1"/>
          <p:cNvSpPr txBox="1">
            <a:spLocks noGrp="1"/>
          </p:cNvSpPr>
          <p:nvPr>
            <p:ph type="body" idx="1"/>
          </p:nvPr>
        </p:nvSpPr>
        <p:spPr>
          <a:xfrm>
            <a:off x="415600" y="1688433"/>
            <a:ext cx="11360800" cy="44036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latin typeface="Open Sans"/>
                <a:ea typeface="Open Sans"/>
                <a:cs typeface="Open Sans"/>
                <a:sym typeface="Open Sans"/>
              </a:defRPr>
            </a:lvl1pPr>
            <a:lvl2pPr lvl="1" algn="r">
              <a:buNone/>
              <a:defRPr sz="1333">
                <a:solidFill>
                  <a:schemeClr val="dk2"/>
                </a:solidFill>
                <a:latin typeface="Open Sans"/>
                <a:ea typeface="Open Sans"/>
                <a:cs typeface="Open Sans"/>
                <a:sym typeface="Open Sans"/>
              </a:defRPr>
            </a:lvl2pPr>
            <a:lvl3pPr lvl="2" algn="r">
              <a:buNone/>
              <a:defRPr sz="1333">
                <a:solidFill>
                  <a:schemeClr val="dk2"/>
                </a:solidFill>
                <a:latin typeface="Open Sans"/>
                <a:ea typeface="Open Sans"/>
                <a:cs typeface="Open Sans"/>
                <a:sym typeface="Open Sans"/>
              </a:defRPr>
            </a:lvl3pPr>
            <a:lvl4pPr lvl="3" algn="r">
              <a:buNone/>
              <a:defRPr sz="1333">
                <a:solidFill>
                  <a:schemeClr val="dk2"/>
                </a:solidFill>
                <a:latin typeface="Open Sans"/>
                <a:ea typeface="Open Sans"/>
                <a:cs typeface="Open Sans"/>
                <a:sym typeface="Open Sans"/>
              </a:defRPr>
            </a:lvl4pPr>
            <a:lvl5pPr lvl="4" algn="r">
              <a:buNone/>
              <a:defRPr sz="1333">
                <a:solidFill>
                  <a:schemeClr val="dk2"/>
                </a:solidFill>
                <a:latin typeface="Open Sans"/>
                <a:ea typeface="Open Sans"/>
                <a:cs typeface="Open Sans"/>
                <a:sym typeface="Open Sans"/>
              </a:defRPr>
            </a:lvl5pPr>
            <a:lvl6pPr lvl="5" algn="r">
              <a:buNone/>
              <a:defRPr sz="1333">
                <a:solidFill>
                  <a:schemeClr val="dk2"/>
                </a:solidFill>
                <a:latin typeface="Open Sans"/>
                <a:ea typeface="Open Sans"/>
                <a:cs typeface="Open Sans"/>
                <a:sym typeface="Open Sans"/>
              </a:defRPr>
            </a:lvl6pPr>
            <a:lvl7pPr lvl="6" algn="r">
              <a:buNone/>
              <a:defRPr sz="1333">
                <a:solidFill>
                  <a:schemeClr val="dk2"/>
                </a:solidFill>
                <a:latin typeface="Open Sans"/>
                <a:ea typeface="Open Sans"/>
                <a:cs typeface="Open Sans"/>
                <a:sym typeface="Open Sans"/>
              </a:defRPr>
            </a:lvl7pPr>
            <a:lvl8pPr lvl="7" algn="r">
              <a:buNone/>
              <a:defRPr sz="1333">
                <a:solidFill>
                  <a:schemeClr val="dk2"/>
                </a:solidFill>
                <a:latin typeface="Open Sans"/>
                <a:ea typeface="Open Sans"/>
                <a:cs typeface="Open Sans"/>
                <a:sym typeface="Open Sans"/>
              </a:defRPr>
            </a:lvl8pPr>
            <a:lvl9pPr lvl="8" algn="r">
              <a:buNone/>
              <a:defRPr sz="1333">
                <a:solidFill>
                  <a:schemeClr val="dk2"/>
                </a:solidFill>
                <a:latin typeface="Open Sans"/>
                <a:ea typeface="Open Sans"/>
                <a:cs typeface="Open Sans"/>
                <a:sym typeface="Open Sans"/>
              </a:defRPr>
            </a:lvl9pPr>
          </a:lstStyle>
          <a:p>
            <a:fld id="{81E90B10-6E8C-42B5-80CF-98D4DD547CDD}" type="slidenum">
              <a:rPr lang="en-IN" smtClean="0"/>
              <a:t>‹#›</a:t>
            </a:fld>
            <a:endParaRPr lang="en-IN"/>
          </a:p>
        </p:txBody>
      </p:sp>
    </p:spTree>
    <p:extLst>
      <p:ext uri="{BB962C8B-B14F-4D97-AF65-F5344CB8AC3E}">
        <p14:creationId xmlns:p14="http://schemas.microsoft.com/office/powerpoint/2010/main" val="4072679104"/>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jfi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7D90F-99D2-44CB-941A-5C6C967C0DE3}"/>
              </a:ext>
            </a:extLst>
          </p:cNvPr>
          <p:cNvSpPr>
            <a:spLocks noGrp="1"/>
          </p:cNvSpPr>
          <p:nvPr>
            <p:ph type="ctrTitle"/>
          </p:nvPr>
        </p:nvSpPr>
        <p:spPr>
          <a:xfrm>
            <a:off x="1338200" y="2747400"/>
            <a:ext cx="9515600" cy="1363200"/>
          </a:xfrm>
        </p:spPr>
        <p:txBody>
          <a:bodyPr/>
          <a:lstStyle/>
          <a:p>
            <a:r>
              <a:rPr lang="en-IN" sz="5400" dirty="0"/>
              <a:t>Law of Supply</a:t>
            </a:r>
          </a:p>
        </p:txBody>
      </p:sp>
    </p:spTree>
    <p:extLst>
      <p:ext uri="{BB962C8B-B14F-4D97-AF65-F5344CB8AC3E}">
        <p14:creationId xmlns:p14="http://schemas.microsoft.com/office/powerpoint/2010/main" val="41194021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5E78727-ABD0-4D67-B7F4-256A7E88B352}"/>
              </a:ext>
            </a:extLst>
          </p:cNvPr>
          <p:cNvSpPr>
            <a:spLocks noGrp="1"/>
          </p:cNvSpPr>
          <p:nvPr>
            <p:ph type="body" idx="1"/>
          </p:nvPr>
        </p:nvSpPr>
        <p:spPr>
          <a:xfrm>
            <a:off x="415600" y="612559"/>
            <a:ext cx="11360800" cy="5479474"/>
          </a:xfrm>
        </p:spPr>
        <p:txBody>
          <a:bodyPr/>
          <a:lstStyle/>
          <a:p>
            <a:pPr marL="152396" indent="0">
              <a:buNone/>
            </a:pPr>
            <a:r>
              <a:rPr lang="en-US" sz="2400" b="1" dirty="0"/>
              <a:t>3. Price of the Factors of Production</a:t>
            </a:r>
            <a:endParaRPr lang="en-US" sz="2400" dirty="0"/>
          </a:p>
          <a:p>
            <a:r>
              <a:rPr lang="en-US" sz="2400" dirty="0"/>
              <a:t>Production of a good involves many costs. If there is a rise in the price of a particular factor of production, then the cost of making goods that use a great deal of that factors experiences a huge increase. The cost of production of goods that use relatively smaller amounts of the said factor increases marginally.</a:t>
            </a:r>
          </a:p>
          <a:p>
            <a:r>
              <a:rPr lang="en-US" sz="2400" dirty="0"/>
              <a:t>For example, a rise in the cost of land will have a large effect on the cost of producing wheat and a small effect on the cost of producing automobiles.</a:t>
            </a:r>
          </a:p>
          <a:p>
            <a:r>
              <a:rPr lang="en-US" sz="2400" dirty="0"/>
              <a:t>Therefore, the change in the price of one factor of production causes changes in the relative profitability of different lines of production. This causes producers to shift from one line to another, leading to a change in the supply of goods.</a:t>
            </a:r>
          </a:p>
          <a:p>
            <a:endParaRPr lang="en-IN" sz="2400" dirty="0"/>
          </a:p>
        </p:txBody>
      </p:sp>
    </p:spTree>
    <p:extLst>
      <p:ext uri="{BB962C8B-B14F-4D97-AF65-F5344CB8AC3E}">
        <p14:creationId xmlns:p14="http://schemas.microsoft.com/office/powerpoint/2010/main" val="2453962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C4AA7DE-DBE4-466D-8BD2-ED8FE1774502}"/>
              </a:ext>
            </a:extLst>
          </p:cNvPr>
          <p:cNvSpPr>
            <a:spLocks noGrp="1"/>
          </p:cNvSpPr>
          <p:nvPr>
            <p:ph type="body" idx="1"/>
          </p:nvPr>
        </p:nvSpPr>
        <p:spPr>
          <a:xfrm>
            <a:off x="415600" y="435006"/>
            <a:ext cx="11360800" cy="6054571"/>
          </a:xfrm>
        </p:spPr>
        <p:txBody>
          <a:bodyPr/>
          <a:lstStyle/>
          <a:p>
            <a:pPr marL="152396" indent="0">
              <a:buNone/>
            </a:pPr>
            <a:r>
              <a:rPr lang="en-US" sz="2400" b="1" dirty="0"/>
              <a:t>4. State of Technology</a:t>
            </a:r>
            <a:endParaRPr lang="en-US" sz="2400" dirty="0"/>
          </a:p>
          <a:p>
            <a:pPr marL="152396" indent="0">
              <a:buNone/>
            </a:pPr>
            <a:r>
              <a:rPr lang="en-US" sz="2400" dirty="0"/>
              <a:t>Technological innovations and inventions tend to make it possible to produce better quality and/or quantity of goods using the same resources. Therefore, the state of technology can increase or decrease the supply of certain goods.</a:t>
            </a:r>
          </a:p>
          <a:p>
            <a:pPr marL="152396" indent="0">
              <a:buNone/>
            </a:pPr>
            <a:r>
              <a:rPr lang="en-US" sz="2400" b="1" dirty="0"/>
              <a:t>5. Government Policy</a:t>
            </a:r>
            <a:endParaRPr lang="en-US" sz="2400" dirty="0"/>
          </a:p>
          <a:p>
            <a:pPr marL="152396" indent="0">
              <a:buNone/>
            </a:pPr>
            <a:r>
              <a:rPr lang="en-US" sz="2400" dirty="0"/>
              <a:t>Commodity taxes like excise duty, import duties, GST, etc. have a huge impact on the cost of production. These taxes can raise overall costs. Hence, the supply of goods that are impacted by these taxes increases only when the price increases. On the other hand, subsidies reduce the cost of production and usually lead to an increase in supply.</a:t>
            </a:r>
          </a:p>
          <a:p>
            <a:pPr marL="152396" indent="0">
              <a:buNone/>
            </a:pPr>
            <a:r>
              <a:rPr lang="en-US" sz="2400" b="1" dirty="0"/>
              <a:t>6. Other Factors</a:t>
            </a:r>
            <a:endParaRPr lang="en-US" sz="2400" dirty="0"/>
          </a:p>
          <a:p>
            <a:pPr marL="152396" indent="0">
              <a:buNone/>
            </a:pPr>
            <a:r>
              <a:rPr lang="en-US" sz="2400" dirty="0"/>
              <a:t>There are many other factors affecting the supply of goods or services like the government’s industrial and foreign policies, the goals of the firm, infrastructural facilities, market structure, natural factors etc.</a:t>
            </a:r>
          </a:p>
          <a:p>
            <a:endParaRPr lang="en-IN" sz="2400" dirty="0"/>
          </a:p>
        </p:txBody>
      </p:sp>
    </p:spTree>
    <p:extLst>
      <p:ext uri="{BB962C8B-B14F-4D97-AF65-F5344CB8AC3E}">
        <p14:creationId xmlns:p14="http://schemas.microsoft.com/office/powerpoint/2010/main" val="2779469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179D0-C6E2-4099-A6B6-970F271780AA}"/>
              </a:ext>
            </a:extLst>
          </p:cNvPr>
          <p:cNvSpPr>
            <a:spLocks noGrp="1"/>
          </p:cNvSpPr>
          <p:nvPr>
            <p:ph type="title"/>
          </p:nvPr>
        </p:nvSpPr>
        <p:spPr>
          <a:xfrm>
            <a:off x="415600" y="0"/>
            <a:ext cx="11360800" cy="943200"/>
          </a:xfrm>
        </p:spPr>
        <p:txBody>
          <a:bodyPr/>
          <a:lstStyle/>
          <a:p>
            <a:pPr algn="ctr"/>
            <a:r>
              <a:rPr lang="en-IN" dirty="0"/>
              <a:t>Changes in Supply</a:t>
            </a:r>
          </a:p>
        </p:txBody>
      </p:sp>
      <p:sp>
        <p:nvSpPr>
          <p:cNvPr id="3" name="Text Placeholder 2">
            <a:extLst>
              <a:ext uri="{FF2B5EF4-FFF2-40B4-BE49-F238E27FC236}">
                <a16:creationId xmlns:a16="http://schemas.microsoft.com/office/drawing/2014/main" id="{E17C1D4D-874E-46A9-879D-8D10771DD7A9}"/>
              </a:ext>
            </a:extLst>
          </p:cNvPr>
          <p:cNvSpPr>
            <a:spLocks noGrp="1"/>
          </p:cNvSpPr>
          <p:nvPr>
            <p:ph type="body" idx="1"/>
          </p:nvPr>
        </p:nvSpPr>
        <p:spPr>
          <a:xfrm>
            <a:off x="415600" y="671804"/>
            <a:ext cx="11360800" cy="5420229"/>
          </a:xfrm>
        </p:spPr>
        <p:txBody>
          <a:bodyPr/>
          <a:lstStyle/>
          <a:p>
            <a:pPr marL="495296" indent="-342900">
              <a:buAutoNum type="alphaUcPeriod"/>
            </a:pPr>
            <a:r>
              <a:rPr lang="en-IN" dirty="0"/>
              <a:t>Movement along the supply curve: When the price of a product changes, with no change in the other determinants of supply, it can be shown with the movement on the same supply curve. </a:t>
            </a:r>
          </a:p>
          <a:p>
            <a:r>
              <a:rPr lang="en-IN" dirty="0"/>
              <a:t>Thus, other things remaining the same, if price falls, quantity supplied will fall, which is called as </a:t>
            </a:r>
            <a:r>
              <a:rPr lang="en-IN" b="1" dirty="0"/>
              <a:t>contraction</a:t>
            </a:r>
            <a:r>
              <a:rPr lang="en-IN" dirty="0"/>
              <a:t> </a:t>
            </a:r>
            <a:r>
              <a:rPr lang="en-IN" b="1" dirty="0"/>
              <a:t>of supply </a:t>
            </a:r>
            <a:r>
              <a:rPr lang="en-IN" dirty="0"/>
              <a:t>and if price rises, quantity supplied will rise which is called as </a:t>
            </a:r>
            <a:r>
              <a:rPr lang="en-IN" b="1" dirty="0"/>
              <a:t>extension of supply. </a:t>
            </a:r>
          </a:p>
          <a:p>
            <a:pPr marL="152396" indent="0">
              <a:buNone/>
            </a:pPr>
            <a:endParaRPr lang="en-IN" dirty="0"/>
          </a:p>
        </p:txBody>
      </p:sp>
      <p:pic>
        <p:nvPicPr>
          <p:cNvPr id="5" name="Picture 4">
            <a:extLst>
              <a:ext uri="{FF2B5EF4-FFF2-40B4-BE49-F238E27FC236}">
                <a16:creationId xmlns:a16="http://schemas.microsoft.com/office/drawing/2014/main" id="{0EE2C72F-95ED-45FB-A466-F5986DB9E881}"/>
              </a:ext>
            </a:extLst>
          </p:cNvPr>
          <p:cNvPicPr>
            <a:picLocks noChangeAspect="1"/>
          </p:cNvPicPr>
          <p:nvPr/>
        </p:nvPicPr>
        <p:blipFill rotWithShape="1">
          <a:blip r:embed="rId2">
            <a:extLst>
              <a:ext uri="{28A0092B-C50C-407E-A947-70E740481C1C}">
                <a14:useLocalDpi xmlns:a14="http://schemas.microsoft.com/office/drawing/2010/main" val="0"/>
              </a:ext>
            </a:extLst>
          </a:blip>
          <a:srcRect b="4772"/>
          <a:stretch/>
        </p:blipFill>
        <p:spPr>
          <a:xfrm>
            <a:off x="2453952" y="2202024"/>
            <a:ext cx="6624734" cy="4287418"/>
          </a:xfrm>
          <a:prstGeom prst="rect">
            <a:avLst/>
          </a:prstGeom>
        </p:spPr>
      </p:pic>
    </p:spTree>
    <p:extLst>
      <p:ext uri="{BB962C8B-B14F-4D97-AF65-F5344CB8AC3E}">
        <p14:creationId xmlns:p14="http://schemas.microsoft.com/office/powerpoint/2010/main" val="1623769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A533D96-8093-4321-B4C6-F19527573DCA}"/>
              </a:ext>
            </a:extLst>
          </p:cNvPr>
          <p:cNvSpPr>
            <a:spLocks noGrp="1"/>
          </p:cNvSpPr>
          <p:nvPr>
            <p:ph type="body" idx="1"/>
          </p:nvPr>
        </p:nvSpPr>
        <p:spPr>
          <a:xfrm>
            <a:off x="415600" y="233265"/>
            <a:ext cx="11360800" cy="5858768"/>
          </a:xfrm>
        </p:spPr>
        <p:txBody>
          <a:bodyPr/>
          <a:lstStyle/>
          <a:p>
            <a:pPr marL="152396" indent="0">
              <a:buNone/>
            </a:pPr>
            <a:r>
              <a:rPr lang="en-IN" dirty="0"/>
              <a:t>B. Shifts in the supply curve: The supply curve will shift to the right or to the left when there is a change in the non-price determinants of demand. </a:t>
            </a:r>
          </a:p>
          <a:p>
            <a:r>
              <a:rPr lang="en-IN" dirty="0"/>
              <a:t>E.g. if material cost rises, the producer will cut down the supply and supply curve will shift to the left or the supply will decrease. On the other hand, if there is an increase in material cost, the supplier will increase the supply, thus supply curve will shift towards right. </a:t>
            </a:r>
          </a:p>
          <a:p>
            <a:pPr marL="152396" indent="0">
              <a:buNone/>
            </a:pPr>
            <a:endParaRPr lang="en-IN" dirty="0"/>
          </a:p>
        </p:txBody>
      </p:sp>
      <p:pic>
        <p:nvPicPr>
          <p:cNvPr id="17" name="Picture 16">
            <a:extLst>
              <a:ext uri="{FF2B5EF4-FFF2-40B4-BE49-F238E27FC236}">
                <a16:creationId xmlns:a16="http://schemas.microsoft.com/office/drawing/2014/main" id="{A151FE18-E4E2-4A21-8AB6-E8A0A7DEB368}"/>
              </a:ext>
            </a:extLst>
          </p:cNvPr>
          <p:cNvPicPr>
            <a:picLocks noChangeAspect="1"/>
          </p:cNvPicPr>
          <p:nvPr/>
        </p:nvPicPr>
        <p:blipFill rotWithShape="1">
          <a:blip r:embed="rId2">
            <a:extLst>
              <a:ext uri="{28A0092B-C50C-407E-A947-70E740481C1C}">
                <a14:useLocalDpi xmlns:a14="http://schemas.microsoft.com/office/drawing/2010/main" val="0"/>
              </a:ext>
            </a:extLst>
          </a:blip>
          <a:srcRect b="7749"/>
          <a:stretch/>
        </p:blipFill>
        <p:spPr>
          <a:xfrm>
            <a:off x="3895870" y="2334985"/>
            <a:ext cx="4772269" cy="3655269"/>
          </a:xfrm>
          <a:prstGeom prst="rect">
            <a:avLst/>
          </a:prstGeom>
        </p:spPr>
      </p:pic>
    </p:spTree>
    <p:extLst>
      <p:ext uri="{BB962C8B-B14F-4D97-AF65-F5344CB8AC3E}">
        <p14:creationId xmlns:p14="http://schemas.microsoft.com/office/powerpoint/2010/main" val="4198542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E680B-040F-478F-9E06-86C891073834}"/>
              </a:ext>
            </a:extLst>
          </p:cNvPr>
          <p:cNvSpPr>
            <a:spLocks noGrp="1"/>
          </p:cNvSpPr>
          <p:nvPr>
            <p:ph type="title"/>
          </p:nvPr>
        </p:nvSpPr>
        <p:spPr>
          <a:xfrm>
            <a:off x="415600" y="220142"/>
            <a:ext cx="11360800" cy="943200"/>
          </a:xfrm>
        </p:spPr>
        <p:txBody>
          <a:bodyPr/>
          <a:lstStyle/>
          <a:p>
            <a:pPr algn="ctr"/>
            <a:r>
              <a:rPr lang="en-IN" dirty="0"/>
              <a:t>Market Equilibrium</a:t>
            </a:r>
          </a:p>
        </p:txBody>
      </p:sp>
      <p:sp>
        <p:nvSpPr>
          <p:cNvPr id="3" name="Text Placeholder 2">
            <a:extLst>
              <a:ext uri="{FF2B5EF4-FFF2-40B4-BE49-F238E27FC236}">
                <a16:creationId xmlns:a16="http://schemas.microsoft.com/office/drawing/2014/main" id="{51B6D31C-1E66-4FD2-B041-9F8072AA8EC8}"/>
              </a:ext>
            </a:extLst>
          </p:cNvPr>
          <p:cNvSpPr>
            <a:spLocks noGrp="1"/>
          </p:cNvSpPr>
          <p:nvPr>
            <p:ph type="body" idx="1"/>
          </p:nvPr>
        </p:nvSpPr>
        <p:spPr>
          <a:xfrm>
            <a:off x="331625" y="1163342"/>
            <a:ext cx="11360800" cy="5321434"/>
          </a:xfrm>
        </p:spPr>
        <p:txBody>
          <a:bodyPr/>
          <a:lstStyle/>
          <a:p>
            <a:r>
              <a:rPr lang="en-IN" sz="2400" dirty="0"/>
              <a:t>Equilibrium is a situation where market demand and market supply are equal to each other. </a:t>
            </a:r>
            <a:r>
              <a:rPr lang="en-US" sz="2400" dirty="0"/>
              <a:t>When the supply and demand curves intersect, the market is said to be in equilibrium.  This is where the quantity demanded and quantity supplied are equal.  </a:t>
            </a:r>
          </a:p>
          <a:p>
            <a:r>
              <a:rPr lang="en-US" sz="2400" dirty="0"/>
              <a:t>The corresponding price is </a:t>
            </a:r>
            <a:r>
              <a:rPr lang="en-US" sz="2400" b="1" dirty="0"/>
              <a:t>the equilibrium price </a:t>
            </a:r>
            <a:r>
              <a:rPr lang="en-US" sz="2400" dirty="0"/>
              <a:t>or market-clearing price, the quantity is the </a:t>
            </a:r>
            <a:r>
              <a:rPr lang="en-US" sz="2400" b="1" dirty="0"/>
              <a:t>equilibrium quantity.</a:t>
            </a:r>
          </a:p>
          <a:p>
            <a:r>
              <a:rPr lang="en-US" sz="2400" dirty="0"/>
              <a:t>Thus, at the equilibrium price, </a:t>
            </a:r>
          </a:p>
          <a:p>
            <a:pPr marL="152396" indent="0" algn="ctr">
              <a:buNone/>
            </a:pPr>
            <a:r>
              <a:rPr lang="en-US" sz="2400" b="1" dirty="0" err="1"/>
              <a:t>Q</a:t>
            </a:r>
            <a:r>
              <a:rPr lang="en-US" sz="2400" b="1" baseline="-25000" dirty="0" err="1"/>
              <a:t>dx</a:t>
            </a:r>
            <a:r>
              <a:rPr lang="en-US" sz="2400" b="1" dirty="0"/>
              <a:t> = </a:t>
            </a:r>
            <a:r>
              <a:rPr lang="en-US" sz="2400" b="1" dirty="0" err="1"/>
              <a:t>Q</a:t>
            </a:r>
            <a:r>
              <a:rPr lang="en-US" sz="2400" b="1" baseline="-25000" dirty="0" err="1"/>
              <a:t>sx</a:t>
            </a:r>
            <a:br>
              <a:rPr lang="en-US" sz="2400" dirty="0"/>
            </a:br>
            <a:r>
              <a:rPr lang="en-US" sz="2400" dirty="0"/>
              <a:t>or</a:t>
            </a:r>
          </a:p>
          <a:p>
            <a:pPr marL="152396" indent="0" algn="ctr">
              <a:buNone/>
            </a:pPr>
            <a:r>
              <a:rPr lang="en-US" sz="2400" b="1" dirty="0"/>
              <a:t>a-</a:t>
            </a:r>
            <a:r>
              <a:rPr lang="en-US" sz="2400" b="1" dirty="0" err="1"/>
              <a:t>bP</a:t>
            </a:r>
            <a:r>
              <a:rPr lang="en-US" sz="2400" b="1" baseline="-25000" dirty="0" err="1"/>
              <a:t>x</a:t>
            </a:r>
            <a:r>
              <a:rPr lang="en-US" sz="2400" b="1" baseline="-25000" dirty="0"/>
              <a:t> </a:t>
            </a:r>
            <a:r>
              <a:rPr lang="en-US" sz="2400" b="1" dirty="0"/>
              <a:t> = -</a:t>
            </a:r>
            <a:r>
              <a:rPr lang="en-US" sz="2400" b="1" dirty="0" err="1"/>
              <a:t>c+dP</a:t>
            </a:r>
            <a:r>
              <a:rPr lang="en-US" sz="2400" b="1" baseline="-25000" dirty="0" err="1"/>
              <a:t>x</a:t>
            </a:r>
            <a:r>
              <a:rPr lang="en-US" sz="2400" b="1" baseline="-25000" dirty="0"/>
              <a:t> </a:t>
            </a:r>
          </a:p>
          <a:p>
            <a:r>
              <a:rPr lang="en-US" sz="2400" dirty="0"/>
              <a:t>Any deviation from the equilibrium price will lead to under-supply or over-supply.</a:t>
            </a:r>
            <a:endParaRPr lang="en-IN" sz="2400" dirty="0"/>
          </a:p>
        </p:txBody>
      </p:sp>
    </p:spTree>
    <p:extLst>
      <p:ext uri="{BB962C8B-B14F-4D97-AF65-F5344CB8AC3E}">
        <p14:creationId xmlns:p14="http://schemas.microsoft.com/office/powerpoint/2010/main" val="3872270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03C7A83-6D75-4DE6-966A-BD8D4DC912DE}"/>
              </a:ext>
            </a:extLst>
          </p:cNvPr>
          <p:cNvSpPr>
            <a:spLocks noGrp="1"/>
          </p:cNvSpPr>
          <p:nvPr>
            <p:ph type="body" idx="1"/>
          </p:nvPr>
        </p:nvSpPr>
        <p:spPr>
          <a:xfrm>
            <a:off x="415600" y="410547"/>
            <a:ext cx="11360800" cy="5681486"/>
          </a:xfrm>
        </p:spPr>
        <p:txBody>
          <a:bodyPr/>
          <a:lstStyle/>
          <a:p>
            <a:r>
              <a:rPr lang="en-IN" dirty="0"/>
              <a:t>The equilibrium can be explained with the help of a diagram.</a:t>
            </a:r>
          </a:p>
        </p:txBody>
      </p:sp>
      <p:pic>
        <p:nvPicPr>
          <p:cNvPr id="9" name="Picture 8">
            <a:extLst>
              <a:ext uri="{FF2B5EF4-FFF2-40B4-BE49-F238E27FC236}">
                <a16:creationId xmlns:a16="http://schemas.microsoft.com/office/drawing/2014/main" id="{BA916D76-0852-436F-9E3F-C0F27C3DA6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5755" y="1119673"/>
            <a:ext cx="6419461" cy="515982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42392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26F98-672D-4883-AAE7-DA3E933EFFE4}"/>
              </a:ext>
            </a:extLst>
          </p:cNvPr>
          <p:cNvSpPr>
            <a:spLocks noGrp="1"/>
          </p:cNvSpPr>
          <p:nvPr>
            <p:ph type="title"/>
          </p:nvPr>
        </p:nvSpPr>
        <p:spPr/>
        <p:txBody>
          <a:bodyPr/>
          <a:lstStyle/>
          <a:p>
            <a:pPr algn="ctr"/>
            <a:r>
              <a:rPr lang="en-IN" dirty="0" err="1"/>
              <a:t>Numericals</a:t>
            </a:r>
            <a:endParaRPr lang="en-IN" dirty="0"/>
          </a:p>
        </p:txBody>
      </p:sp>
      <p:sp>
        <p:nvSpPr>
          <p:cNvPr id="3" name="Text Placeholder 2">
            <a:extLst>
              <a:ext uri="{FF2B5EF4-FFF2-40B4-BE49-F238E27FC236}">
                <a16:creationId xmlns:a16="http://schemas.microsoft.com/office/drawing/2014/main" id="{B0D38349-76A7-4DDE-92A2-E6D0E2806FD0}"/>
              </a:ext>
            </a:extLst>
          </p:cNvPr>
          <p:cNvSpPr>
            <a:spLocks noGrp="1"/>
          </p:cNvSpPr>
          <p:nvPr>
            <p:ph type="body" idx="1"/>
          </p:nvPr>
        </p:nvSpPr>
        <p:spPr>
          <a:xfrm>
            <a:off x="891462" y="1227200"/>
            <a:ext cx="3596563" cy="4403600"/>
          </a:xfrm>
        </p:spPr>
        <p:txBody>
          <a:bodyPr/>
          <a:lstStyle/>
          <a:p>
            <a:r>
              <a:rPr lang="en-US" b="0" i="0" u="none" strike="noStrike" dirty="0">
                <a:solidFill>
                  <a:srgbClr val="000000"/>
                </a:solidFill>
                <a:effectLst/>
                <a:latin typeface="Calibri" panose="020F0502020204030204" pitchFamily="34" charset="0"/>
              </a:rPr>
              <a:t>Calculate equilibrium demand in the following market, where D=50-3P, S=4P-6.</a:t>
            </a:r>
          </a:p>
          <a:p>
            <a:r>
              <a:rPr lang="en-US" b="0" i="0" u="none" strike="noStrike" dirty="0">
                <a:solidFill>
                  <a:srgbClr val="000000"/>
                </a:solidFill>
                <a:effectLst/>
                <a:latin typeface="Calibri" panose="020F0502020204030204" pitchFamily="34" charset="0"/>
              </a:rPr>
              <a:t>In the equation Q=100-5p, what is quantity demanded for price Rs 20?</a:t>
            </a:r>
            <a:r>
              <a:rPr lang="en-US" dirty="0"/>
              <a:t> </a:t>
            </a:r>
            <a:endParaRPr lang="en-US" dirty="0">
              <a:solidFill>
                <a:srgbClr val="000000"/>
              </a:solidFill>
              <a:latin typeface="Calibri" panose="020F0502020204030204" pitchFamily="34" charset="0"/>
            </a:endParaRPr>
          </a:p>
          <a:p>
            <a:r>
              <a:rPr lang="en-US" b="0" i="0" u="none" strike="noStrike" dirty="0">
                <a:solidFill>
                  <a:srgbClr val="000000"/>
                </a:solidFill>
                <a:effectLst/>
                <a:latin typeface="Calibri" panose="020F0502020204030204" pitchFamily="34" charset="0"/>
              </a:rPr>
              <a:t>When the price of a product X is 60 Rs. per unit, the quantity demand is 2000 units. When the price of X is increased to 100 Rs. Per unit, the market demand contracted to 1000 units. Then the price elasticity of demand coefficient is: </a:t>
            </a:r>
            <a:endParaRPr lang="en-US" dirty="0"/>
          </a:p>
          <a:p>
            <a:endParaRPr lang="en-IN" dirty="0"/>
          </a:p>
        </p:txBody>
      </p:sp>
    </p:spTree>
    <p:extLst>
      <p:ext uri="{BB962C8B-B14F-4D97-AF65-F5344CB8AC3E}">
        <p14:creationId xmlns:p14="http://schemas.microsoft.com/office/powerpoint/2010/main" val="3663592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2B8CA-2826-4638-8E4C-95A06D8AE5B5}"/>
              </a:ext>
            </a:extLst>
          </p:cNvPr>
          <p:cNvSpPr>
            <a:spLocks noGrp="1"/>
          </p:cNvSpPr>
          <p:nvPr>
            <p:ph type="title"/>
          </p:nvPr>
        </p:nvSpPr>
        <p:spPr/>
        <p:txBody>
          <a:bodyPr/>
          <a:lstStyle/>
          <a:p>
            <a:pPr algn="ctr"/>
            <a:r>
              <a:rPr lang="en-IN" dirty="0"/>
              <a:t>Changes in Market </a:t>
            </a:r>
            <a:r>
              <a:rPr lang="en-IN" dirty="0" err="1"/>
              <a:t>Equlibrium</a:t>
            </a:r>
            <a:endParaRPr lang="en-IN" dirty="0"/>
          </a:p>
        </p:txBody>
      </p:sp>
      <p:sp>
        <p:nvSpPr>
          <p:cNvPr id="3" name="Text Placeholder 2">
            <a:extLst>
              <a:ext uri="{FF2B5EF4-FFF2-40B4-BE49-F238E27FC236}">
                <a16:creationId xmlns:a16="http://schemas.microsoft.com/office/drawing/2014/main" id="{BC6F76E2-C16F-4399-BFAE-ABD23F044268}"/>
              </a:ext>
            </a:extLst>
          </p:cNvPr>
          <p:cNvSpPr>
            <a:spLocks noGrp="1"/>
          </p:cNvSpPr>
          <p:nvPr>
            <p:ph type="body" idx="1"/>
          </p:nvPr>
        </p:nvSpPr>
        <p:spPr/>
        <p:txBody>
          <a:bodyPr/>
          <a:lstStyle/>
          <a:p>
            <a:pPr marL="495296" indent="-342900">
              <a:buAutoNum type="alphaUcPeriod"/>
            </a:pPr>
            <a:r>
              <a:rPr lang="en-IN" sz="2400" b="1" dirty="0"/>
              <a:t>Changes in Demand:</a:t>
            </a:r>
          </a:p>
          <a:p>
            <a:pPr marL="152396" indent="0">
              <a:buNone/>
            </a:pPr>
            <a:r>
              <a:rPr lang="en-IN" dirty="0"/>
              <a:t> </a:t>
            </a:r>
          </a:p>
        </p:txBody>
      </p:sp>
      <p:pic>
        <p:nvPicPr>
          <p:cNvPr id="5" name="Picture 4">
            <a:extLst>
              <a:ext uri="{FF2B5EF4-FFF2-40B4-BE49-F238E27FC236}">
                <a16:creationId xmlns:a16="http://schemas.microsoft.com/office/drawing/2014/main" id="{AA9A15DE-A225-43A3-B397-C6F9B7C48FA3}"/>
              </a:ext>
            </a:extLst>
          </p:cNvPr>
          <p:cNvPicPr>
            <a:picLocks noChangeAspect="1"/>
          </p:cNvPicPr>
          <p:nvPr/>
        </p:nvPicPr>
        <p:blipFill rotWithShape="1">
          <a:blip r:embed="rId2">
            <a:extLst>
              <a:ext uri="{28A0092B-C50C-407E-A947-70E740481C1C}">
                <a14:useLocalDpi xmlns:a14="http://schemas.microsoft.com/office/drawing/2010/main" val="0"/>
              </a:ext>
            </a:extLst>
          </a:blip>
          <a:srcRect t="6350"/>
          <a:stretch/>
        </p:blipFill>
        <p:spPr>
          <a:xfrm>
            <a:off x="2211355" y="2481943"/>
            <a:ext cx="7343192" cy="3303038"/>
          </a:xfrm>
          <a:prstGeom prst="rect">
            <a:avLst/>
          </a:prstGeom>
        </p:spPr>
      </p:pic>
    </p:spTree>
    <p:extLst>
      <p:ext uri="{BB962C8B-B14F-4D97-AF65-F5344CB8AC3E}">
        <p14:creationId xmlns:p14="http://schemas.microsoft.com/office/powerpoint/2010/main" val="381572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DBADE95-6417-4868-A650-0B77464A9260}"/>
              </a:ext>
            </a:extLst>
          </p:cNvPr>
          <p:cNvSpPr>
            <a:spLocks noGrp="1"/>
          </p:cNvSpPr>
          <p:nvPr>
            <p:ph type="body" idx="1"/>
          </p:nvPr>
        </p:nvSpPr>
        <p:spPr>
          <a:xfrm>
            <a:off x="415600" y="681135"/>
            <a:ext cx="11360800" cy="5410898"/>
          </a:xfrm>
        </p:spPr>
        <p:txBody>
          <a:bodyPr/>
          <a:lstStyle/>
          <a:p>
            <a:r>
              <a:rPr lang="en-IN" sz="2400" b="1" dirty="0"/>
              <a:t>B. Changes in Supply:</a:t>
            </a:r>
          </a:p>
          <a:p>
            <a:pPr marL="152396" indent="0">
              <a:buNone/>
            </a:pPr>
            <a:endParaRPr lang="en-IN" sz="2400" b="1" dirty="0"/>
          </a:p>
          <a:p>
            <a:pPr marL="152396" indent="0">
              <a:buNone/>
            </a:pPr>
            <a:endParaRPr lang="en-IN" sz="2400" b="1" dirty="0"/>
          </a:p>
        </p:txBody>
      </p:sp>
      <p:pic>
        <p:nvPicPr>
          <p:cNvPr id="7" name="Picture 6">
            <a:extLst>
              <a:ext uri="{FF2B5EF4-FFF2-40B4-BE49-F238E27FC236}">
                <a16:creationId xmlns:a16="http://schemas.microsoft.com/office/drawing/2014/main" id="{1A5C0DC1-27B8-4281-ACBC-2F02751E2607}"/>
              </a:ext>
            </a:extLst>
          </p:cNvPr>
          <p:cNvPicPr>
            <a:picLocks noChangeAspect="1"/>
          </p:cNvPicPr>
          <p:nvPr/>
        </p:nvPicPr>
        <p:blipFill rotWithShape="1">
          <a:blip r:embed="rId2">
            <a:extLst>
              <a:ext uri="{28A0092B-C50C-407E-A947-70E740481C1C}">
                <a14:useLocalDpi xmlns:a14="http://schemas.microsoft.com/office/drawing/2010/main" val="0"/>
              </a:ext>
            </a:extLst>
          </a:blip>
          <a:srcRect t="6573"/>
          <a:stretch/>
        </p:blipFill>
        <p:spPr>
          <a:xfrm>
            <a:off x="2146041" y="1950098"/>
            <a:ext cx="7548465" cy="3713584"/>
          </a:xfrm>
          <a:prstGeom prst="rect">
            <a:avLst/>
          </a:prstGeom>
        </p:spPr>
      </p:pic>
    </p:spTree>
    <p:extLst>
      <p:ext uri="{BB962C8B-B14F-4D97-AF65-F5344CB8AC3E}">
        <p14:creationId xmlns:p14="http://schemas.microsoft.com/office/powerpoint/2010/main" val="3017007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B6D4FB9-3D24-4EB2-AEB4-68B35B624364}"/>
              </a:ext>
            </a:extLst>
          </p:cNvPr>
          <p:cNvSpPr>
            <a:spLocks noGrp="1"/>
          </p:cNvSpPr>
          <p:nvPr>
            <p:ph type="title"/>
          </p:nvPr>
        </p:nvSpPr>
        <p:spPr/>
        <p:txBody>
          <a:bodyPr/>
          <a:lstStyle/>
          <a:p>
            <a:r>
              <a:rPr lang="en-IN" dirty="0"/>
              <a:t>C. Changes in both demand and supply:</a:t>
            </a:r>
            <a:br>
              <a:rPr lang="en-IN" dirty="0"/>
            </a:br>
            <a:endParaRPr lang="en-IN" dirty="0"/>
          </a:p>
        </p:txBody>
      </p:sp>
      <p:sp>
        <p:nvSpPr>
          <p:cNvPr id="3" name="Text Placeholder 2">
            <a:extLst>
              <a:ext uri="{FF2B5EF4-FFF2-40B4-BE49-F238E27FC236}">
                <a16:creationId xmlns:a16="http://schemas.microsoft.com/office/drawing/2014/main" id="{86DF644B-9721-4585-A38E-B9390F318D00}"/>
              </a:ext>
            </a:extLst>
          </p:cNvPr>
          <p:cNvSpPr>
            <a:spLocks noGrp="1"/>
          </p:cNvSpPr>
          <p:nvPr>
            <p:ph type="body" idx="1"/>
          </p:nvPr>
        </p:nvSpPr>
        <p:spPr/>
        <p:txBody>
          <a:bodyPr/>
          <a:lstStyle/>
          <a:p>
            <a:pPr marL="152396" indent="0">
              <a:buNone/>
            </a:pPr>
            <a:endParaRPr lang="en-IN" sz="3200" b="1" dirty="0"/>
          </a:p>
        </p:txBody>
      </p:sp>
      <p:pic>
        <p:nvPicPr>
          <p:cNvPr id="10" name="Picture 9">
            <a:extLst>
              <a:ext uri="{FF2B5EF4-FFF2-40B4-BE49-F238E27FC236}">
                <a16:creationId xmlns:a16="http://schemas.microsoft.com/office/drawing/2014/main" id="{47642A7A-3B2D-4895-A597-77AAF7B725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00" y="1688233"/>
            <a:ext cx="5333200" cy="4479302"/>
          </a:xfrm>
          <a:prstGeom prst="rect">
            <a:avLst/>
          </a:prstGeom>
        </p:spPr>
      </p:pic>
      <p:pic>
        <p:nvPicPr>
          <p:cNvPr id="1028" name="Picture 4" descr="Important Questions for Class 12 Economics Market Equilibrium">
            <a:extLst>
              <a:ext uri="{FF2B5EF4-FFF2-40B4-BE49-F238E27FC236}">
                <a16:creationId xmlns:a16="http://schemas.microsoft.com/office/drawing/2014/main" id="{D74E1966-F887-4E7B-BDB6-118A9759DD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4684" y="2203859"/>
            <a:ext cx="5021716" cy="3497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371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FEE76B-B772-4DF3-80E1-04520A3BE799}"/>
              </a:ext>
            </a:extLst>
          </p:cNvPr>
          <p:cNvSpPr>
            <a:spLocks noGrp="1"/>
          </p:cNvSpPr>
          <p:nvPr>
            <p:ph type="title"/>
          </p:nvPr>
        </p:nvSpPr>
        <p:spPr/>
        <p:txBody>
          <a:bodyPr/>
          <a:lstStyle/>
          <a:p>
            <a:pPr algn="ctr"/>
            <a:r>
              <a:rPr lang="en-IN" dirty="0"/>
              <a:t>Supply</a:t>
            </a:r>
          </a:p>
        </p:txBody>
      </p:sp>
      <p:sp>
        <p:nvSpPr>
          <p:cNvPr id="4" name="Text Placeholder 3">
            <a:extLst>
              <a:ext uri="{FF2B5EF4-FFF2-40B4-BE49-F238E27FC236}">
                <a16:creationId xmlns:a16="http://schemas.microsoft.com/office/drawing/2014/main" id="{8E29477D-FEC3-4235-AC7A-D42E4F38C00E}"/>
              </a:ext>
            </a:extLst>
          </p:cNvPr>
          <p:cNvSpPr>
            <a:spLocks noGrp="1"/>
          </p:cNvSpPr>
          <p:nvPr>
            <p:ph type="body" idx="1"/>
          </p:nvPr>
        </p:nvSpPr>
        <p:spPr>
          <a:xfrm>
            <a:off x="415600" y="1688433"/>
            <a:ext cx="11359633" cy="4403600"/>
          </a:xfrm>
        </p:spPr>
        <p:txBody>
          <a:bodyPr/>
          <a:lstStyle/>
          <a:p>
            <a:r>
              <a:rPr lang="en-US" sz="3200" dirty="0"/>
              <a:t>Supply is a fundamental economic concept that describes the total amount of a specific good or service that is available to consumers. </a:t>
            </a:r>
          </a:p>
          <a:p>
            <a:r>
              <a:rPr lang="en-US" sz="3200" dirty="0"/>
              <a:t>Supply can relate to the amount available at a specific price or the amount available across a range of prices if displayed on a graph.</a:t>
            </a:r>
            <a:endParaRPr lang="en-IN" sz="3200" dirty="0"/>
          </a:p>
        </p:txBody>
      </p:sp>
    </p:spTree>
    <p:extLst>
      <p:ext uri="{BB962C8B-B14F-4D97-AF65-F5344CB8AC3E}">
        <p14:creationId xmlns:p14="http://schemas.microsoft.com/office/powerpoint/2010/main" val="3576658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E57CE-F58C-42BC-ABD5-DF8CD234BC49}"/>
              </a:ext>
            </a:extLst>
          </p:cNvPr>
          <p:cNvSpPr>
            <a:spLocks noGrp="1"/>
          </p:cNvSpPr>
          <p:nvPr>
            <p:ph type="title"/>
          </p:nvPr>
        </p:nvSpPr>
        <p:spPr>
          <a:xfrm>
            <a:off x="415600" y="381979"/>
            <a:ext cx="11360800" cy="1306454"/>
          </a:xfrm>
        </p:spPr>
        <p:txBody>
          <a:bodyPr/>
          <a:lstStyle/>
          <a:p>
            <a:pPr algn="ctr"/>
            <a:r>
              <a:rPr lang="en-IN" dirty="0"/>
              <a:t>Price Elasticity of Supply</a:t>
            </a:r>
            <a:br>
              <a:rPr lang="en-IN" dirty="0"/>
            </a:br>
            <a:r>
              <a:rPr lang="en-IN" dirty="0"/>
              <a:t>(For </a:t>
            </a:r>
            <a:r>
              <a:rPr lang="en-IN" dirty="0" err="1"/>
              <a:t>FYBCom</a:t>
            </a:r>
            <a:r>
              <a:rPr lang="en-IN" dirty="0"/>
              <a:t>) </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B8802E22-0FF1-4FA9-A7D4-7A04EFE2B870}"/>
                  </a:ext>
                </a:extLst>
              </p:cNvPr>
              <p:cNvSpPr>
                <a:spLocks noGrp="1"/>
              </p:cNvSpPr>
              <p:nvPr>
                <p:ph type="body" idx="1"/>
              </p:nvPr>
            </p:nvSpPr>
            <p:spPr>
              <a:xfrm>
                <a:off x="415600" y="1715066"/>
                <a:ext cx="11360800" cy="4403600"/>
              </a:xfrm>
            </p:spPr>
            <p:txBody>
              <a:bodyPr/>
              <a:lstStyle/>
              <a:p>
                <a:r>
                  <a:rPr lang="en-US" sz="2400" dirty="0"/>
                  <a:t>Price elasticity of supply (PES) measures the responsiveness of quantity supplied to a change in price. It is necessary for a firm to know how quickly, and effectively, it can respond to changing market conditions, especially to price changes. The following equation can be used to calculate price elasticity of supply.</a:t>
                </a:r>
              </a:p>
              <a:p>
                <a:pPr marL="152396" indent="0" algn="ctr">
                  <a:buNone/>
                </a:pPr>
                <a14:m>
                  <m:oMathPara xmlns:m="http://schemas.openxmlformats.org/officeDocument/2006/math">
                    <m:oMathParaPr>
                      <m:jc m:val="centerGroup"/>
                    </m:oMathParaPr>
                    <m:oMath xmlns:m="http://schemas.openxmlformats.org/officeDocument/2006/math">
                      <m:f>
                        <m:fPr>
                          <m:ctrlPr>
                            <a:rPr lang="en-US" sz="3600" b="1" i="1" smtClean="0">
                              <a:latin typeface="Cambria Math" panose="02040503050406030204" pitchFamily="18" charset="0"/>
                            </a:rPr>
                          </m:ctrlPr>
                        </m:fPr>
                        <m:num>
                          <m:r>
                            <m:rPr>
                              <m:nor/>
                            </m:rPr>
                            <a:rPr lang="en-US" sz="3600" b="1" dirty="0"/>
                            <m:t>% </m:t>
                          </m:r>
                          <m:r>
                            <m:rPr>
                              <m:nor/>
                            </m:rPr>
                            <a:rPr lang="en-US" sz="3600" b="1" dirty="0"/>
                            <m:t>change</m:t>
                          </m:r>
                          <m:r>
                            <m:rPr>
                              <m:nor/>
                            </m:rPr>
                            <a:rPr lang="en-US" sz="3600" b="1" dirty="0"/>
                            <m:t> </m:t>
                          </m:r>
                          <m:r>
                            <m:rPr>
                              <m:nor/>
                            </m:rPr>
                            <a:rPr lang="en-US" sz="3600" b="1" dirty="0"/>
                            <m:t>in</m:t>
                          </m:r>
                          <m:r>
                            <m:rPr>
                              <m:nor/>
                            </m:rPr>
                            <a:rPr lang="en-US" sz="3600" b="1" dirty="0"/>
                            <m:t> </m:t>
                          </m:r>
                          <m:r>
                            <m:rPr>
                              <m:nor/>
                            </m:rPr>
                            <a:rPr lang="en-US" sz="3600" b="1" dirty="0"/>
                            <m:t>quantity</m:t>
                          </m:r>
                          <m:r>
                            <m:rPr>
                              <m:nor/>
                            </m:rPr>
                            <a:rPr lang="en-US" sz="3600" b="1" dirty="0"/>
                            <m:t> </m:t>
                          </m:r>
                          <m:r>
                            <m:rPr>
                              <m:nor/>
                            </m:rPr>
                            <a:rPr lang="en-US" sz="3600" b="1" dirty="0"/>
                            <m:t>supplied</m:t>
                          </m:r>
                        </m:num>
                        <m:den>
                          <m:r>
                            <m:rPr>
                              <m:nor/>
                            </m:rPr>
                            <a:rPr lang="en-US" sz="3600" b="1" dirty="0"/>
                            <m:t>% </m:t>
                          </m:r>
                          <m:r>
                            <m:rPr>
                              <m:nor/>
                            </m:rPr>
                            <a:rPr lang="en-US" sz="3600" b="1" dirty="0"/>
                            <m:t>change</m:t>
                          </m:r>
                          <m:r>
                            <m:rPr>
                              <m:nor/>
                            </m:rPr>
                            <a:rPr lang="en-US" sz="3600" b="1" dirty="0"/>
                            <m:t> </m:t>
                          </m:r>
                          <m:r>
                            <m:rPr>
                              <m:nor/>
                            </m:rPr>
                            <a:rPr lang="en-US" sz="3600" b="1" dirty="0"/>
                            <m:t>in</m:t>
                          </m:r>
                          <m:r>
                            <m:rPr>
                              <m:nor/>
                            </m:rPr>
                            <a:rPr lang="en-US" sz="3600" b="1" dirty="0"/>
                            <m:t> </m:t>
                          </m:r>
                          <m:r>
                            <m:rPr>
                              <m:nor/>
                            </m:rPr>
                            <a:rPr lang="en-US" sz="3600" b="1" dirty="0"/>
                            <m:t>price</m:t>
                          </m:r>
                          <m:r>
                            <m:rPr>
                              <m:nor/>
                            </m:rPr>
                            <a:rPr lang="en-US" sz="3600" b="1" dirty="0"/>
                            <m:t> </m:t>
                          </m:r>
                        </m:den>
                      </m:f>
                    </m:oMath>
                  </m:oMathPara>
                </a14:m>
                <a:endParaRPr lang="en-IN" b="1" dirty="0"/>
              </a:p>
            </p:txBody>
          </p:sp>
        </mc:Choice>
        <mc:Fallback xmlns="">
          <p:sp>
            <p:nvSpPr>
              <p:cNvPr id="5" name="Text Placeholder 4">
                <a:extLst>
                  <a:ext uri="{FF2B5EF4-FFF2-40B4-BE49-F238E27FC236}">
                    <a16:creationId xmlns:a16="http://schemas.microsoft.com/office/drawing/2014/main" id="{B8802E22-0FF1-4FA9-A7D4-7A04EFE2B870}"/>
                  </a:ext>
                </a:extLst>
              </p:cNvPr>
              <p:cNvSpPr>
                <a:spLocks noGrp="1" noRot="1" noChangeAspect="1" noMove="1" noResize="1" noEditPoints="1" noAdjustHandles="1" noChangeArrowheads="1" noChangeShapeType="1" noTextEdit="1"/>
              </p:cNvSpPr>
              <p:nvPr>
                <p:ph type="body" idx="1"/>
              </p:nvPr>
            </p:nvSpPr>
            <p:spPr>
              <a:xfrm>
                <a:off x="415600" y="1715066"/>
                <a:ext cx="11360800" cy="4403600"/>
              </a:xfrm>
              <a:blipFill>
                <a:blip r:embed="rId2"/>
                <a:stretch>
                  <a:fillRect r="-376"/>
                </a:stretch>
              </a:blipFill>
            </p:spPr>
            <p:txBody>
              <a:bodyPr/>
              <a:lstStyle/>
              <a:p>
                <a:r>
                  <a:rPr lang="en-IN">
                    <a:noFill/>
                  </a:rPr>
                  <a:t> </a:t>
                </a:r>
              </a:p>
            </p:txBody>
          </p:sp>
        </mc:Fallback>
      </mc:AlternateContent>
    </p:spTree>
    <p:extLst>
      <p:ext uri="{BB962C8B-B14F-4D97-AF65-F5344CB8AC3E}">
        <p14:creationId xmlns:p14="http://schemas.microsoft.com/office/powerpoint/2010/main" val="17538760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01C0F-1461-445E-AB33-FC5659958039}"/>
              </a:ext>
            </a:extLst>
          </p:cNvPr>
          <p:cNvSpPr>
            <a:spLocks noGrp="1"/>
          </p:cNvSpPr>
          <p:nvPr>
            <p:ph type="title"/>
          </p:nvPr>
        </p:nvSpPr>
        <p:spPr>
          <a:xfrm>
            <a:off x="415600" y="350771"/>
            <a:ext cx="11360800" cy="943200"/>
          </a:xfrm>
        </p:spPr>
        <p:txBody>
          <a:bodyPr/>
          <a:lstStyle/>
          <a:p>
            <a:pPr algn="ctr"/>
            <a:r>
              <a:rPr lang="en-IN" dirty="0"/>
              <a:t>Relatively Inelastic and Elastic Supply</a:t>
            </a:r>
          </a:p>
        </p:txBody>
      </p:sp>
      <p:pic>
        <p:nvPicPr>
          <p:cNvPr id="6" name="Picture 5">
            <a:extLst>
              <a:ext uri="{FF2B5EF4-FFF2-40B4-BE49-F238E27FC236}">
                <a16:creationId xmlns:a16="http://schemas.microsoft.com/office/drawing/2014/main" id="{933179A2-4CFA-442C-80D6-5A0AC033A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9309" y="1460319"/>
            <a:ext cx="10317480" cy="511302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9519587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49550-2E44-4ED3-BD3E-CE4887B0767F}"/>
              </a:ext>
            </a:extLst>
          </p:cNvPr>
          <p:cNvSpPr>
            <a:spLocks noGrp="1"/>
          </p:cNvSpPr>
          <p:nvPr>
            <p:ph type="title"/>
          </p:nvPr>
        </p:nvSpPr>
        <p:spPr/>
        <p:txBody>
          <a:bodyPr/>
          <a:lstStyle/>
          <a:p>
            <a:pPr algn="ctr"/>
            <a:r>
              <a:rPr lang="en-IN" dirty="0"/>
              <a:t>Unit Elastic Supply</a:t>
            </a:r>
          </a:p>
        </p:txBody>
      </p:sp>
      <p:sp>
        <p:nvSpPr>
          <p:cNvPr id="3" name="Text Placeholder 2">
            <a:extLst>
              <a:ext uri="{FF2B5EF4-FFF2-40B4-BE49-F238E27FC236}">
                <a16:creationId xmlns:a16="http://schemas.microsoft.com/office/drawing/2014/main" id="{35331F6B-64D6-4F90-80BE-CA1F5BF492F7}"/>
              </a:ext>
            </a:extLst>
          </p:cNvPr>
          <p:cNvSpPr>
            <a:spLocks noGrp="1"/>
          </p:cNvSpPr>
          <p:nvPr>
            <p:ph type="body" idx="1"/>
          </p:nvPr>
        </p:nvSpPr>
        <p:spPr/>
        <p:txBody>
          <a:bodyPr/>
          <a:lstStyle/>
          <a:p>
            <a:endParaRPr lang="en-IN" dirty="0"/>
          </a:p>
        </p:txBody>
      </p:sp>
      <p:pic>
        <p:nvPicPr>
          <p:cNvPr id="5" name="Picture 4">
            <a:extLst>
              <a:ext uri="{FF2B5EF4-FFF2-40B4-BE49-F238E27FC236}">
                <a16:creationId xmlns:a16="http://schemas.microsoft.com/office/drawing/2014/main" id="{5AD27945-CF78-4820-98DE-3D8538683E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8470" y="2030573"/>
            <a:ext cx="6195060" cy="4061460"/>
          </a:xfrm>
          <a:prstGeom prst="rect">
            <a:avLst/>
          </a:prstGeom>
        </p:spPr>
      </p:pic>
    </p:spTree>
    <p:extLst>
      <p:ext uri="{BB962C8B-B14F-4D97-AF65-F5344CB8AC3E}">
        <p14:creationId xmlns:p14="http://schemas.microsoft.com/office/powerpoint/2010/main" val="3665277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CAD16-F4A2-4FF5-9990-4E1EB0EE5C3F}"/>
              </a:ext>
            </a:extLst>
          </p:cNvPr>
          <p:cNvSpPr>
            <a:spLocks noGrp="1"/>
          </p:cNvSpPr>
          <p:nvPr>
            <p:ph type="title"/>
          </p:nvPr>
        </p:nvSpPr>
        <p:spPr/>
        <p:txBody>
          <a:bodyPr/>
          <a:lstStyle/>
          <a:p>
            <a:endParaRPr lang="en-IN" dirty="0"/>
          </a:p>
        </p:txBody>
      </p:sp>
      <p:sp>
        <p:nvSpPr>
          <p:cNvPr id="3" name="Text Placeholder 2">
            <a:extLst>
              <a:ext uri="{FF2B5EF4-FFF2-40B4-BE49-F238E27FC236}">
                <a16:creationId xmlns:a16="http://schemas.microsoft.com/office/drawing/2014/main" id="{92CFCBE9-6DF9-460C-B112-BB9DBDA5DB83}"/>
              </a:ext>
            </a:extLst>
          </p:cNvPr>
          <p:cNvSpPr>
            <a:spLocks noGrp="1"/>
          </p:cNvSpPr>
          <p:nvPr>
            <p:ph type="body" idx="1"/>
          </p:nvPr>
        </p:nvSpPr>
        <p:spPr/>
        <p:txBody>
          <a:bodyPr/>
          <a:lstStyle/>
          <a:p>
            <a:endParaRPr lang="en-IN" dirty="0"/>
          </a:p>
        </p:txBody>
      </p:sp>
      <p:pic>
        <p:nvPicPr>
          <p:cNvPr id="5" name="Picture 4">
            <a:extLst>
              <a:ext uri="{FF2B5EF4-FFF2-40B4-BE49-F238E27FC236}">
                <a16:creationId xmlns:a16="http://schemas.microsoft.com/office/drawing/2014/main" id="{ED8DA3C3-A955-4CD2-AC31-2B51663CD1E6}"/>
              </a:ext>
            </a:extLst>
          </p:cNvPr>
          <p:cNvPicPr>
            <a:picLocks noChangeAspect="1"/>
          </p:cNvPicPr>
          <p:nvPr/>
        </p:nvPicPr>
        <p:blipFill rotWithShape="1">
          <a:blip r:embed="rId2">
            <a:extLst>
              <a:ext uri="{28A0092B-C50C-407E-A947-70E740481C1C}">
                <a14:useLocalDpi xmlns:a14="http://schemas.microsoft.com/office/drawing/2010/main" val="0"/>
              </a:ext>
            </a:extLst>
          </a:blip>
          <a:srcRect l="37750" t="10556"/>
          <a:stretch/>
        </p:blipFill>
        <p:spPr>
          <a:xfrm>
            <a:off x="572278" y="1838131"/>
            <a:ext cx="5523722" cy="3713584"/>
          </a:xfrm>
          <a:prstGeom prst="rect">
            <a:avLst/>
          </a:prstGeom>
        </p:spPr>
      </p:pic>
      <p:pic>
        <p:nvPicPr>
          <p:cNvPr id="7" name="Picture 6">
            <a:extLst>
              <a:ext uri="{FF2B5EF4-FFF2-40B4-BE49-F238E27FC236}">
                <a16:creationId xmlns:a16="http://schemas.microsoft.com/office/drawing/2014/main" id="{3AD2AAAC-BBAF-45F5-A00A-DEE5164B698B}"/>
              </a:ext>
            </a:extLst>
          </p:cNvPr>
          <p:cNvPicPr>
            <a:picLocks noChangeAspect="1"/>
          </p:cNvPicPr>
          <p:nvPr/>
        </p:nvPicPr>
        <p:blipFill rotWithShape="1">
          <a:blip r:embed="rId3">
            <a:extLst>
              <a:ext uri="{28A0092B-C50C-407E-A947-70E740481C1C}">
                <a14:useLocalDpi xmlns:a14="http://schemas.microsoft.com/office/drawing/2010/main" val="0"/>
              </a:ext>
            </a:extLst>
          </a:blip>
          <a:srcRect l="36927" t="10945" r="12064"/>
          <a:stretch/>
        </p:blipFill>
        <p:spPr>
          <a:xfrm>
            <a:off x="6252678" y="1838131"/>
            <a:ext cx="4300243" cy="3713584"/>
          </a:xfrm>
          <a:prstGeom prst="rect">
            <a:avLst/>
          </a:prstGeom>
        </p:spPr>
      </p:pic>
    </p:spTree>
    <p:extLst>
      <p:ext uri="{BB962C8B-B14F-4D97-AF65-F5344CB8AC3E}">
        <p14:creationId xmlns:p14="http://schemas.microsoft.com/office/powerpoint/2010/main" val="2523304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F6F85-79D3-48CC-9ADE-DD11D1FDED6C}"/>
              </a:ext>
            </a:extLst>
          </p:cNvPr>
          <p:cNvSpPr>
            <a:spLocks noGrp="1"/>
          </p:cNvSpPr>
          <p:nvPr>
            <p:ph type="ctrTitle"/>
          </p:nvPr>
        </p:nvSpPr>
        <p:spPr>
          <a:xfrm>
            <a:off x="1232334" y="2339027"/>
            <a:ext cx="9515600" cy="1363200"/>
          </a:xfrm>
        </p:spPr>
        <p:txBody>
          <a:bodyPr/>
          <a:lstStyle/>
          <a:p>
            <a:r>
              <a:rPr lang="en-IN" sz="4800" dirty="0"/>
              <a:t>Producer’s Surplus</a:t>
            </a:r>
            <a:br>
              <a:rPr lang="en-IN" sz="4800" dirty="0"/>
            </a:br>
            <a:r>
              <a:rPr lang="en-IN" sz="4800" dirty="0"/>
              <a:t>(For </a:t>
            </a:r>
            <a:r>
              <a:rPr lang="en-IN" sz="4800" dirty="0" err="1"/>
              <a:t>FYBCom</a:t>
            </a:r>
            <a:r>
              <a:rPr lang="en-IN" sz="4800" dirty="0"/>
              <a:t>)</a:t>
            </a:r>
          </a:p>
        </p:txBody>
      </p:sp>
    </p:spTree>
    <p:extLst>
      <p:ext uri="{BB962C8B-B14F-4D97-AF65-F5344CB8AC3E}">
        <p14:creationId xmlns:p14="http://schemas.microsoft.com/office/powerpoint/2010/main" val="10157518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504444D-CA68-4CB9-8EBD-816CAFBC7EB5}"/>
              </a:ext>
            </a:extLst>
          </p:cNvPr>
          <p:cNvSpPr>
            <a:spLocks noGrp="1"/>
          </p:cNvSpPr>
          <p:nvPr>
            <p:ph type="body" idx="1"/>
          </p:nvPr>
        </p:nvSpPr>
        <p:spPr>
          <a:xfrm>
            <a:off x="415600" y="765110"/>
            <a:ext cx="11360800" cy="5326923"/>
          </a:xfrm>
        </p:spPr>
        <p:txBody>
          <a:bodyPr/>
          <a:lstStyle/>
          <a:p>
            <a:r>
              <a:rPr lang="en-US" sz="3200" dirty="0"/>
              <a:t>Producer’s surplus is defined as the difference between the price at which the producer is willing to supply goods and the actual amount received by him when he makes the trade. </a:t>
            </a:r>
          </a:p>
          <a:p>
            <a:r>
              <a:rPr lang="en-US" sz="3200" dirty="0"/>
              <a:t>Producer’s surplus is a measure of producer’s welfare. It is shown graphically as the area above the supply curve and below the equilibrium price.</a:t>
            </a:r>
            <a:br>
              <a:rPr lang="en-US" sz="3200" dirty="0"/>
            </a:br>
            <a:endParaRPr lang="en-IN" sz="3200" dirty="0"/>
          </a:p>
        </p:txBody>
      </p:sp>
    </p:spTree>
    <p:extLst>
      <p:ext uri="{BB962C8B-B14F-4D97-AF65-F5344CB8AC3E}">
        <p14:creationId xmlns:p14="http://schemas.microsoft.com/office/powerpoint/2010/main" val="16122610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201210C-E4D0-4BC1-8AB7-F66B02CF795B}"/>
              </a:ext>
            </a:extLst>
          </p:cNvPr>
          <p:cNvSpPr>
            <a:spLocks noGrp="1"/>
          </p:cNvSpPr>
          <p:nvPr>
            <p:ph type="body" idx="2"/>
          </p:nvPr>
        </p:nvSpPr>
        <p:spPr/>
        <p:txBody>
          <a:bodyPr/>
          <a:lstStyle/>
          <a:p>
            <a:r>
              <a:rPr lang="en-US" sz="2400" dirty="0"/>
              <a:t>Here the producer surplus is shown in gray. If the equilibrium price increases, supplier will produce more goods, thereby increasing the producer’s surplus.</a:t>
            </a:r>
            <a:endParaRPr lang="en-IN" sz="2400" dirty="0"/>
          </a:p>
        </p:txBody>
      </p:sp>
      <p:pic>
        <p:nvPicPr>
          <p:cNvPr id="5" name="Picture 4">
            <a:extLst>
              <a:ext uri="{FF2B5EF4-FFF2-40B4-BE49-F238E27FC236}">
                <a16:creationId xmlns:a16="http://schemas.microsoft.com/office/drawing/2014/main" id="{4FACCA3D-8C40-4C6C-A617-ED26F0CCE8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86" y="746449"/>
            <a:ext cx="6803104" cy="5495731"/>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655828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2C374-2FAC-4E8D-9DF3-3519A0104F85}"/>
              </a:ext>
            </a:extLst>
          </p:cNvPr>
          <p:cNvSpPr>
            <a:spLocks noGrp="1"/>
          </p:cNvSpPr>
          <p:nvPr>
            <p:ph type="title"/>
          </p:nvPr>
        </p:nvSpPr>
        <p:spPr>
          <a:xfrm>
            <a:off x="415600" y="513468"/>
            <a:ext cx="11360800" cy="943200"/>
          </a:xfrm>
        </p:spPr>
        <p:txBody>
          <a:bodyPr/>
          <a:lstStyle/>
          <a:p>
            <a:pPr algn="ctr"/>
            <a:r>
              <a:rPr lang="en-IN" dirty="0"/>
              <a:t>Law of Supply</a:t>
            </a:r>
          </a:p>
        </p:txBody>
      </p:sp>
      <p:sp>
        <p:nvSpPr>
          <p:cNvPr id="3" name="Text Placeholder 2">
            <a:extLst>
              <a:ext uri="{FF2B5EF4-FFF2-40B4-BE49-F238E27FC236}">
                <a16:creationId xmlns:a16="http://schemas.microsoft.com/office/drawing/2014/main" id="{001C4367-D74D-40E1-A14D-17BCAC7E3D1F}"/>
              </a:ext>
            </a:extLst>
          </p:cNvPr>
          <p:cNvSpPr>
            <a:spLocks noGrp="1"/>
          </p:cNvSpPr>
          <p:nvPr>
            <p:ph type="body" idx="1"/>
          </p:nvPr>
        </p:nvSpPr>
        <p:spPr/>
        <p:txBody>
          <a:bodyPr/>
          <a:lstStyle/>
          <a:p>
            <a:r>
              <a:rPr lang="en-US" sz="2400" dirty="0"/>
              <a:t>The law of supply is the </a:t>
            </a:r>
            <a:r>
              <a:rPr lang="en-US" sz="2400" dirty="0">
                <a:solidFill>
                  <a:schemeClr val="tx2">
                    <a:lumMod val="50000"/>
                  </a:schemeClr>
                </a:solidFill>
              </a:rPr>
              <a:t>microeconomic law </a:t>
            </a:r>
            <a:r>
              <a:rPr lang="en-US" sz="2400" dirty="0"/>
              <a:t>that states that, all other factors being equal, as the price of a good or service increases, the quantity of goods or services that suppliers offer will increase, and vice versa. </a:t>
            </a:r>
          </a:p>
          <a:p>
            <a:r>
              <a:rPr lang="en-US" sz="2400" dirty="0"/>
              <a:t>The law of supply says that as the price of an item goes up, suppliers will attempt to maximize their profits by increasing the quantity offered for sale.</a:t>
            </a:r>
          </a:p>
          <a:p>
            <a:r>
              <a:rPr lang="en-US" sz="2400" dirty="0"/>
              <a:t>In other words, higher the price higher will be the supply and lower the price lower will be the supply.</a:t>
            </a:r>
          </a:p>
          <a:p>
            <a:r>
              <a:rPr lang="en-US" sz="2400" dirty="0"/>
              <a:t>This law can be explained with the help of a supply schedule as well as by a supply curve based on an imaginary figures and data.</a:t>
            </a:r>
            <a:endParaRPr lang="en-IN" sz="2400" dirty="0"/>
          </a:p>
        </p:txBody>
      </p:sp>
    </p:spTree>
    <p:extLst>
      <p:ext uri="{BB962C8B-B14F-4D97-AF65-F5344CB8AC3E}">
        <p14:creationId xmlns:p14="http://schemas.microsoft.com/office/powerpoint/2010/main" val="2406417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85CC9A0-39CC-4EE4-BF2E-1811BECDD8C6}"/>
              </a:ext>
            </a:extLst>
          </p:cNvPr>
          <p:cNvPicPr>
            <a:picLocks noChangeAspect="1"/>
          </p:cNvPicPr>
          <p:nvPr/>
        </p:nvPicPr>
        <p:blipFill rotWithShape="1">
          <a:blip r:embed="rId2">
            <a:extLst>
              <a:ext uri="{28A0092B-C50C-407E-A947-70E740481C1C}">
                <a14:useLocalDpi xmlns:a14="http://schemas.microsoft.com/office/drawing/2010/main" val="0"/>
              </a:ext>
            </a:extLst>
          </a:blip>
          <a:srcRect l="4801" r="6058"/>
          <a:stretch/>
        </p:blipFill>
        <p:spPr>
          <a:xfrm>
            <a:off x="932155" y="88776"/>
            <a:ext cx="9543494" cy="5459767"/>
          </a:xfrm>
          <a:prstGeom prst="rect">
            <a:avLst/>
          </a:prstGeom>
        </p:spPr>
      </p:pic>
      <p:sp>
        <p:nvSpPr>
          <p:cNvPr id="8" name="Text Placeholder 7">
            <a:extLst>
              <a:ext uri="{FF2B5EF4-FFF2-40B4-BE49-F238E27FC236}">
                <a16:creationId xmlns:a16="http://schemas.microsoft.com/office/drawing/2014/main" id="{E89D671F-C53D-40DE-8092-1D5B2AF5FE31}"/>
              </a:ext>
            </a:extLst>
          </p:cNvPr>
          <p:cNvSpPr>
            <a:spLocks noGrp="1"/>
          </p:cNvSpPr>
          <p:nvPr>
            <p:ph type="body" idx="1"/>
          </p:nvPr>
        </p:nvSpPr>
        <p:spPr>
          <a:xfrm>
            <a:off x="415599" y="5640966"/>
            <a:ext cx="10060049" cy="1217033"/>
          </a:xfrm>
        </p:spPr>
        <p:txBody>
          <a:bodyPr/>
          <a:lstStyle/>
          <a:p>
            <a:pPr>
              <a:buFont typeface="Arial" panose="020B0604020202020204" pitchFamily="34" charset="0"/>
              <a:buChar char="•"/>
            </a:pPr>
            <a:r>
              <a:rPr lang="en-US" sz="2300" dirty="0">
                <a:latin typeface="Calibri" panose="020F0502020204030204" pitchFamily="34" charset="0"/>
                <a:cs typeface="Calibri" panose="020F0502020204030204" pitchFamily="34" charset="0"/>
              </a:rPr>
              <a:t>Market supply describes the quantity of a specific good or service that all sellers in a market combined are willing to sell. In other words, it represents the sum of all individual supplies for a particular good or service. </a:t>
            </a:r>
            <a:endParaRPr lang="en-IN" sz="23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18211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6ECCA-047F-4BAA-AB92-1311A04337BF}"/>
              </a:ext>
            </a:extLst>
          </p:cNvPr>
          <p:cNvSpPr>
            <a:spLocks noGrp="1"/>
          </p:cNvSpPr>
          <p:nvPr>
            <p:ph type="title"/>
          </p:nvPr>
        </p:nvSpPr>
        <p:spPr/>
        <p:txBody>
          <a:bodyPr/>
          <a:lstStyle/>
          <a:p>
            <a:pPr algn="ctr"/>
            <a:r>
              <a:rPr lang="en-US" dirty="0"/>
              <a:t>Assumptions Underlying the Law of Supply</a:t>
            </a:r>
            <a:endParaRPr lang="en-IN" dirty="0"/>
          </a:p>
        </p:txBody>
      </p:sp>
      <p:sp>
        <p:nvSpPr>
          <p:cNvPr id="3" name="Text Placeholder 2">
            <a:extLst>
              <a:ext uri="{FF2B5EF4-FFF2-40B4-BE49-F238E27FC236}">
                <a16:creationId xmlns:a16="http://schemas.microsoft.com/office/drawing/2014/main" id="{C87DB053-933E-4C88-AC94-3AFB58A41497}"/>
              </a:ext>
            </a:extLst>
          </p:cNvPr>
          <p:cNvSpPr>
            <a:spLocks noGrp="1"/>
          </p:cNvSpPr>
          <p:nvPr>
            <p:ph type="body" idx="1"/>
          </p:nvPr>
        </p:nvSpPr>
        <p:spPr>
          <a:xfrm>
            <a:off x="415600" y="1688433"/>
            <a:ext cx="11360800" cy="4576200"/>
          </a:xfrm>
        </p:spPr>
        <p:txBody>
          <a:bodyPr/>
          <a:lstStyle/>
          <a:p>
            <a:pPr marL="152396" indent="0" fontAlgn="base">
              <a:buNone/>
            </a:pPr>
            <a:r>
              <a:rPr lang="en-US" sz="2800" b="1" dirty="0"/>
              <a:t>1. No change in the income:</a:t>
            </a:r>
          </a:p>
          <a:p>
            <a:pPr marL="152396" indent="0" fontAlgn="base">
              <a:buNone/>
            </a:pPr>
            <a:r>
              <a:rPr lang="en-US" sz="2800" dirty="0"/>
              <a:t>There should not be any change in the income of the purchaser or the seller.</a:t>
            </a:r>
          </a:p>
          <a:p>
            <a:pPr marL="152396" indent="0" fontAlgn="base">
              <a:buNone/>
            </a:pPr>
            <a:endParaRPr lang="en-US" sz="2800" dirty="0"/>
          </a:p>
          <a:p>
            <a:pPr marL="152396" indent="0" fontAlgn="base">
              <a:buNone/>
            </a:pPr>
            <a:r>
              <a:rPr lang="en-US" sz="2800" b="1" dirty="0"/>
              <a:t>2. No change in technique of production:</a:t>
            </a:r>
          </a:p>
          <a:p>
            <a:pPr marL="152396" indent="0" fontAlgn="base">
              <a:buNone/>
            </a:pPr>
            <a:r>
              <a:rPr lang="en-US" sz="2800" dirty="0"/>
              <a:t>There should not be any change in the technique of production. This is essential for the cost to remain unchanged. With the improvement in technique if the cost of production is reduced, the seller would supply more even at falling prices.</a:t>
            </a:r>
          </a:p>
          <a:p>
            <a:endParaRPr lang="en-IN" sz="2800" dirty="0"/>
          </a:p>
        </p:txBody>
      </p:sp>
    </p:spTree>
    <p:extLst>
      <p:ext uri="{BB962C8B-B14F-4D97-AF65-F5344CB8AC3E}">
        <p14:creationId xmlns:p14="http://schemas.microsoft.com/office/powerpoint/2010/main" val="2858204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E44D3FE-DC57-4011-89AF-FCFFAECCDCC1}"/>
              </a:ext>
            </a:extLst>
          </p:cNvPr>
          <p:cNvSpPr>
            <a:spLocks noGrp="1"/>
          </p:cNvSpPr>
          <p:nvPr>
            <p:ph type="body" idx="1"/>
          </p:nvPr>
        </p:nvSpPr>
        <p:spPr>
          <a:xfrm>
            <a:off x="415600" y="603682"/>
            <a:ext cx="11360800" cy="5488351"/>
          </a:xfrm>
        </p:spPr>
        <p:txBody>
          <a:bodyPr/>
          <a:lstStyle/>
          <a:p>
            <a:pPr marL="152396" indent="0" fontAlgn="base">
              <a:buNone/>
            </a:pPr>
            <a:r>
              <a:rPr lang="en-US" sz="2400" b="1" dirty="0"/>
              <a:t>3. There should be no change in transportation cost:</a:t>
            </a:r>
          </a:p>
          <a:p>
            <a:pPr marL="152396" indent="0" fontAlgn="base">
              <a:buNone/>
            </a:pPr>
            <a:r>
              <a:rPr lang="en-US" sz="2400" dirty="0"/>
              <a:t>It is assumed that transport facilities and transport costs are unchanged. Otherwise, a reduction in transport cost implies lowering the cost of production, so that more would be supplied even at a lower price.</a:t>
            </a:r>
          </a:p>
          <a:p>
            <a:pPr marL="152396" indent="0" fontAlgn="base">
              <a:buNone/>
            </a:pPr>
            <a:endParaRPr lang="en-US" sz="2400" dirty="0"/>
          </a:p>
          <a:p>
            <a:pPr marL="152396" indent="0" fontAlgn="base">
              <a:buNone/>
            </a:pPr>
            <a:r>
              <a:rPr lang="en-US" sz="2400" b="1" dirty="0"/>
              <a:t>4. Cost of production be unchanged:</a:t>
            </a:r>
          </a:p>
          <a:p>
            <a:pPr marL="152396" indent="0" fontAlgn="base">
              <a:buNone/>
            </a:pPr>
            <a:r>
              <a:rPr lang="en-US" sz="2400" dirty="0"/>
              <a:t>It is assumed that the price of the product changes, but there is no change in the cost of production. If the cost of production increases along with the rise in the price of product, the sellers will not find it worthwhile to produce more and supply more. Therefore, the law of supply will be valid only if the cost of production remains constant. It implies that the factor prices such as wages, interest, rent etc., are also unchanged.</a:t>
            </a:r>
          </a:p>
          <a:p>
            <a:endParaRPr lang="en-IN" sz="2400" dirty="0"/>
          </a:p>
        </p:txBody>
      </p:sp>
    </p:spTree>
    <p:extLst>
      <p:ext uri="{BB962C8B-B14F-4D97-AF65-F5344CB8AC3E}">
        <p14:creationId xmlns:p14="http://schemas.microsoft.com/office/powerpoint/2010/main" val="307283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5AE46-0F0F-4DB5-B79E-C720282C4834}"/>
              </a:ext>
            </a:extLst>
          </p:cNvPr>
          <p:cNvSpPr>
            <a:spLocks noGrp="1"/>
          </p:cNvSpPr>
          <p:nvPr>
            <p:ph type="title"/>
          </p:nvPr>
        </p:nvSpPr>
        <p:spPr/>
        <p:txBody>
          <a:bodyPr/>
          <a:lstStyle/>
          <a:p>
            <a:pPr algn="ctr"/>
            <a:r>
              <a:rPr lang="en-IN" dirty="0"/>
              <a:t>Supply Function</a:t>
            </a:r>
          </a:p>
        </p:txBody>
      </p:sp>
      <p:sp>
        <p:nvSpPr>
          <p:cNvPr id="3" name="Text Placeholder 2">
            <a:extLst>
              <a:ext uri="{FF2B5EF4-FFF2-40B4-BE49-F238E27FC236}">
                <a16:creationId xmlns:a16="http://schemas.microsoft.com/office/drawing/2014/main" id="{7A0C14E7-BB47-497A-84A1-873CC4F49308}"/>
              </a:ext>
            </a:extLst>
          </p:cNvPr>
          <p:cNvSpPr>
            <a:spLocks noGrp="1"/>
          </p:cNvSpPr>
          <p:nvPr>
            <p:ph type="body" idx="1"/>
          </p:nvPr>
        </p:nvSpPr>
        <p:spPr>
          <a:xfrm>
            <a:off x="363984" y="1660124"/>
            <a:ext cx="11412416" cy="4431909"/>
          </a:xfrm>
        </p:spPr>
        <p:txBody>
          <a:bodyPr/>
          <a:lstStyle/>
          <a:p>
            <a:r>
              <a:rPr lang="en-IN" sz="2800" dirty="0"/>
              <a:t>The supply function of price can be expressed as: </a:t>
            </a:r>
          </a:p>
          <a:p>
            <a:pPr marL="152396" indent="0" algn="ctr">
              <a:buNone/>
            </a:pPr>
            <a:r>
              <a:rPr lang="en-IN" sz="2800" b="1" dirty="0"/>
              <a:t>Q</a:t>
            </a:r>
            <a:r>
              <a:rPr lang="en-IN" sz="2800" b="1" baseline="-25000" dirty="0"/>
              <a:t>SX </a:t>
            </a:r>
            <a:r>
              <a:rPr lang="en-IN" sz="2800" b="1" dirty="0"/>
              <a:t> = f(P</a:t>
            </a:r>
            <a:r>
              <a:rPr lang="en-IN" sz="2800" b="1" baseline="-25000" dirty="0"/>
              <a:t>X</a:t>
            </a:r>
            <a:r>
              <a:rPr lang="en-IN" sz="2800" b="1" dirty="0"/>
              <a:t>)</a:t>
            </a:r>
          </a:p>
          <a:p>
            <a:r>
              <a:rPr lang="en-IN" sz="2800" dirty="0"/>
              <a:t>The above supply function in the linear form can be expressed as: </a:t>
            </a:r>
          </a:p>
          <a:p>
            <a:pPr marL="152396" indent="0" algn="ctr">
              <a:buNone/>
            </a:pPr>
            <a:r>
              <a:rPr lang="en-IN" sz="2800" b="1" dirty="0"/>
              <a:t>Q</a:t>
            </a:r>
            <a:r>
              <a:rPr lang="en-IN" sz="2800" b="1" baseline="-25000" dirty="0"/>
              <a:t>SX </a:t>
            </a:r>
            <a:r>
              <a:rPr lang="en-IN" sz="2800" b="1" dirty="0"/>
              <a:t> = - c + </a:t>
            </a:r>
            <a:r>
              <a:rPr lang="en-IN" sz="2800" b="1" dirty="0" err="1"/>
              <a:t>dP</a:t>
            </a:r>
            <a:r>
              <a:rPr lang="en-IN" sz="2800" b="1" baseline="-25000" dirty="0" err="1"/>
              <a:t>X</a:t>
            </a:r>
            <a:endParaRPr lang="en-IN" sz="2800" b="1" baseline="-25000" dirty="0"/>
          </a:p>
          <a:p>
            <a:pPr marL="152396" indent="0" algn="ctr">
              <a:buNone/>
            </a:pPr>
            <a:endParaRPr lang="en-IN" sz="2800" b="1" baseline="-25000" dirty="0"/>
          </a:p>
          <a:p>
            <a:pPr marL="152396" indent="0">
              <a:buNone/>
            </a:pPr>
            <a:r>
              <a:rPr lang="en-IN" sz="2800" dirty="0"/>
              <a:t>Here, c = quantity supplied when price is zero.</a:t>
            </a:r>
          </a:p>
          <a:p>
            <a:pPr marL="152396" indent="0">
              <a:buNone/>
            </a:pPr>
            <a:r>
              <a:rPr lang="en-IN" sz="2800" dirty="0"/>
              <a:t>d = correlation coefficient between quantity supplied and price. It represents </a:t>
            </a:r>
            <a:r>
              <a:rPr lang="en-IN" sz="2800" dirty="0">
                <a:latin typeface="Times New Roman" panose="02020603050405020304" pitchFamily="18" charset="0"/>
                <a:cs typeface="Times New Roman" panose="02020603050405020304" pitchFamily="18" charset="0"/>
              </a:rPr>
              <a:t>∆ </a:t>
            </a:r>
            <a:r>
              <a:rPr lang="en-IN" sz="2800" b="1" dirty="0"/>
              <a:t>Q</a:t>
            </a:r>
            <a:r>
              <a:rPr lang="en-IN" sz="2800" b="1" baseline="-25000" dirty="0"/>
              <a:t>SX</a:t>
            </a:r>
            <a:r>
              <a:rPr lang="en-IN" sz="2800" dirty="0">
                <a:latin typeface="Times New Roman" panose="02020603050405020304" pitchFamily="18" charset="0"/>
                <a:cs typeface="Times New Roman" panose="02020603050405020304" pitchFamily="18" charset="0"/>
              </a:rPr>
              <a:t> /∆ </a:t>
            </a:r>
            <a:r>
              <a:rPr lang="en-IN" sz="2800" b="1" dirty="0"/>
              <a:t>P</a:t>
            </a:r>
            <a:r>
              <a:rPr lang="en-IN" sz="2800" b="1" baseline="-25000" dirty="0"/>
              <a:t>X </a:t>
            </a:r>
            <a:r>
              <a:rPr lang="en-IN" sz="2800" b="1" dirty="0"/>
              <a:t> </a:t>
            </a:r>
            <a:r>
              <a:rPr lang="en-IN" sz="2800" dirty="0"/>
              <a:t>or slope of the supply curve. </a:t>
            </a:r>
            <a:endParaRPr lang="en-IN" sz="2800" b="1" baseline="-25000" dirty="0"/>
          </a:p>
          <a:p>
            <a:pPr marL="152396" indent="0">
              <a:buNone/>
            </a:pPr>
            <a:endParaRPr lang="en-IN" sz="2800" dirty="0"/>
          </a:p>
          <a:p>
            <a:pPr marL="152396" indent="0" algn="ctr">
              <a:buNone/>
            </a:pPr>
            <a:endParaRPr lang="en-IN" sz="2800" b="1" dirty="0"/>
          </a:p>
        </p:txBody>
      </p:sp>
    </p:spTree>
    <p:extLst>
      <p:ext uri="{BB962C8B-B14F-4D97-AF65-F5344CB8AC3E}">
        <p14:creationId xmlns:p14="http://schemas.microsoft.com/office/powerpoint/2010/main" val="2550209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B79C4F4-02AB-4DE4-A608-62FB9CE0BC80}"/>
              </a:ext>
            </a:extLst>
          </p:cNvPr>
          <p:cNvSpPr>
            <a:spLocks noGrp="1"/>
          </p:cNvSpPr>
          <p:nvPr>
            <p:ph type="body" idx="1"/>
          </p:nvPr>
        </p:nvSpPr>
        <p:spPr>
          <a:xfrm>
            <a:off x="415600" y="597159"/>
            <a:ext cx="11360800" cy="5494874"/>
          </a:xfrm>
        </p:spPr>
        <p:txBody>
          <a:bodyPr/>
          <a:lstStyle/>
          <a:p>
            <a:pPr marL="152396" indent="0">
              <a:buNone/>
            </a:pPr>
            <a:r>
              <a:rPr lang="en-IN" sz="2400" dirty="0"/>
              <a:t>If the supply function is </a:t>
            </a:r>
            <a:r>
              <a:rPr lang="en-IN" sz="2400" b="1" dirty="0"/>
              <a:t>Q</a:t>
            </a:r>
            <a:r>
              <a:rPr lang="en-IN" sz="2400" b="1" baseline="-25000" dirty="0"/>
              <a:t>SX </a:t>
            </a:r>
            <a:r>
              <a:rPr lang="en-IN" sz="2400" b="1" dirty="0"/>
              <a:t> = - 40 + 30P</a:t>
            </a:r>
            <a:r>
              <a:rPr lang="en-IN" sz="2400" b="1" baseline="-25000" dirty="0"/>
              <a:t>X , </a:t>
            </a:r>
            <a:r>
              <a:rPr lang="en-IN" sz="2400" b="1" dirty="0"/>
              <a:t> </a:t>
            </a:r>
            <a:r>
              <a:rPr lang="en-IN" sz="2400" dirty="0"/>
              <a:t>then the supply schedule would be – </a:t>
            </a:r>
          </a:p>
          <a:p>
            <a:pPr marL="152396" indent="0">
              <a:buNone/>
            </a:pPr>
            <a:endParaRPr lang="en-IN" sz="2400" b="1" baseline="-25000" dirty="0"/>
          </a:p>
          <a:p>
            <a:pPr marL="152396" indent="0">
              <a:buNone/>
            </a:pPr>
            <a:r>
              <a:rPr lang="en-IN" dirty="0"/>
              <a:t> </a:t>
            </a:r>
          </a:p>
        </p:txBody>
      </p:sp>
      <p:graphicFrame>
        <p:nvGraphicFramePr>
          <p:cNvPr id="4" name="Table 4">
            <a:extLst>
              <a:ext uri="{FF2B5EF4-FFF2-40B4-BE49-F238E27FC236}">
                <a16:creationId xmlns:a16="http://schemas.microsoft.com/office/drawing/2014/main" id="{57A02355-CB51-4DBD-BC2E-35C7D5F26F0D}"/>
              </a:ext>
            </a:extLst>
          </p:cNvPr>
          <p:cNvGraphicFramePr>
            <a:graphicFrameLocks noGrp="1"/>
          </p:cNvGraphicFramePr>
          <p:nvPr>
            <p:extLst>
              <p:ext uri="{D42A27DB-BD31-4B8C-83A1-F6EECF244321}">
                <p14:modId xmlns:p14="http://schemas.microsoft.com/office/powerpoint/2010/main" val="331808620"/>
              </p:ext>
            </p:extLst>
          </p:nvPr>
        </p:nvGraphicFramePr>
        <p:xfrm>
          <a:off x="1712404" y="1567543"/>
          <a:ext cx="8128000" cy="3908896"/>
        </p:xfrm>
        <a:graphic>
          <a:graphicData uri="http://schemas.openxmlformats.org/drawingml/2006/table">
            <a:tbl>
              <a:tblPr firstRow="1" bandRow="1">
                <a:tableStyleId>{69012ECD-51FC-41F1-AA8D-1B2483CD663E}</a:tableStyleId>
              </a:tblPr>
              <a:tblGrid>
                <a:gridCol w="4064000">
                  <a:extLst>
                    <a:ext uri="{9D8B030D-6E8A-4147-A177-3AD203B41FA5}">
                      <a16:colId xmlns:a16="http://schemas.microsoft.com/office/drawing/2014/main" val="404635279"/>
                    </a:ext>
                  </a:extLst>
                </a:gridCol>
                <a:gridCol w="4064000">
                  <a:extLst>
                    <a:ext uri="{9D8B030D-6E8A-4147-A177-3AD203B41FA5}">
                      <a16:colId xmlns:a16="http://schemas.microsoft.com/office/drawing/2014/main" val="1423629225"/>
                    </a:ext>
                  </a:extLst>
                </a:gridCol>
              </a:tblGrid>
              <a:tr h="488612">
                <a:tc>
                  <a:txBody>
                    <a:bodyPr/>
                    <a:lstStyle/>
                    <a:p>
                      <a:pPr algn="ctr"/>
                      <a:r>
                        <a:rPr lang="en-IN" dirty="0"/>
                        <a:t>Price per Unit</a:t>
                      </a:r>
                    </a:p>
                  </a:txBody>
                  <a:tcPr/>
                </a:tc>
                <a:tc>
                  <a:txBody>
                    <a:bodyPr/>
                    <a:lstStyle/>
                    <a:p>
                      <a:pPr algn="ctr"/>
                      <a:r>
                        <a:rPr lang="en-IN" dirty="0"/>
                        <a:t>Quantity Supplied in Units</a:t>
                      </a:r>
                    </a:p>
                  </a:txBody>
                  <a:tcPr/>
                </a:tc>
                <a:extLst>
                  <a:ext uri="{0D108BD9-81ED-4DB2-BD59-A6C34878D82A}">
                    <a16:rowId xmlns:a16="http://schemas.microsoft.com/office/drawing/2014/main" val="2837985500"/>
                  </a:ext>
                </a:extLst>
              </a:tr>
              <a:tr h="488612">
                <a:tc>
                  <a:txBody>
                    <a:bodyPr/>
                    <a:lstStyle/>
                    <a:p>
                      <a:pPr algn="ctr"/>
                      <a:r>
                        <a:rPr lang="en-IN" dirty="0">
                          <a:solidFill>
                            <a:schemeClr val="bg2"/>
                          </a:solidFill>
                        </a:rPr>
                        <a:t>0</a:t>
                      </a:r>
                    </a:p>
                  </a:txBody>
                  <a:tcPr/>
                </a:tc>
                <a:tc>
                  <a:txBody>
                    <a:bodyPr/>
                    <a:lstStyle/>
                    <a:p>
                      <a:pPr algn="ctr"/>
                      <a:r>
                        <a:rPr lang="en-IN" dirty="0">
                          <a:solidFill>
                            <a:schemeClr val="bg2"/>
                          </a:solidFill>
                        </a:rPr>
                        <a:t>-40</a:t>
                      </a:r>
                    </a:p>
                  </a:txBody>
                  <a:tcPr/>
                </a:tc>
                <a:extLst>
                  <a:ext uri="{0D108BD9-81ED-4DB2-BD59-A6C34878D82A}">
                    <a16:rowId xmlns:a16="http://schemas.microsoft.com/office/drawing/2014/main" val="919883071"/>
                  </a:ext>
                </a:extLst>
              </a:tr>
              <a:tr h="488612">
                <a:tc>
                  <a:txBody>
                    <a:bodyPr/>
                    <a:lstStyle/>
                    <a:p>
                      <a:pPr algn="ctr"/>
                      <a:r>
                        <a:rPr lang="en-IN" dirty="0">
                          <a:solidFill>
                            <a:schemeClr val="bg2"/>
                          </a:solidFill>
                        </a:rPr>
                        <a:t>1</a:t>
                      </a:r>
                    </a:p>
                  </a:txBody>
                  <a:tcPr/>
                </a:tc>
                <a:tc>
                  <a:txBody>
                    <a:bodyPr/>
                    <a:lstStyle/>
                    <a:p>
                      <a:pPr algn="ctr"/>
                      <a:r>
                        <a:rPr lang="en-IN" dirty="0">
                          <a:solidFill>
                            <a:schemeClr val="bg2"/>
                          </a:solidFill>
                        </a:rPr>
                        <a:t>-10</a:t>
                      </a:r>
                    </a:p>
                  </a:txBody>
                  <a:tcPr/>
                </a:tc>
                <a:extLst>
                  <a:ext uri="{0D108BD9-81ED-4DB2-BD59-A6C34878D82A}">
                    <a16:rowId xmlns:a16="http://schemas.microsoft.com/office/drawing/2014/main" val="3611594037"/>
                  </a:ext>
                </a:extLst>
              </a:tr>
              <a:tr h="488612">
                <a:tc>
                  <a:txBody>
                    <a:bodyPr/>
                    <a:lstStyle/>
                    <a:p>
                      <a:pPr algn="ctr"/>
                      <a:r>
                        <a:rPr lang="en-IN" dirty="0">
                          <a:solidFill>
                            <a:schemeClr val="bg2"/>
                          </a:solidFill>
                        </a:rPr>
                        <a:t>2</a:t>
                      </a:r>
                    </a:p>
                  </a:txBody>
                  <a:tcPr/>
                </a:tc>
                <a:tc>
                  <a:txBody>
                    <a:bodyPr/>
                    <a:lstStyle/>
                    <a:p>
                      <a:pPr algn="ctr"/>
                      <a:r>
                        <a:rPr lang="en-IN" dirty="0">
                          <a:solidFill>
                            <a:schemeClr val="bg2"/>
                          </a:solidFill>
                        </a:rPr>
                        <a:t>20</a:t>
                      </a:r>
                    </a:p>
                  </a:txBody>
                  <a:tcPr/>
                </a:tc>
                <a:extLst>
                  <a:ext uri="{0D108BD9-81ED-4DB2-BD59-A6C34878D82A}">
                    <a16:rowId xmlns:a16="http://schemas.microsoft.com/office/drawing/2014/main" val="15976370"/>
                  </a:ext>
                </a:extLst>
              </a:tr>
              <a:tr h="488612">
                <a:tc>
                  <a:txBody>
                    <a:bodyPr/>
                    <a:lstStyle/>
                    <a:p>
                      <a:pPr algn="ctr"/>
                      <a:r>
                        <a:rPr lang="en-IN" dirty="0">
                          <a:solidFill>
                            <a:schemeClr val="bg2"/>
                          </a:solidFill>
                        </a:rPr>
                        <a:t>3</a:t>
                      </a:r>
                    </a:p>
                  </a:txBody>
                  <a:tcPr/>
                </a:tc>
                <a:tc>
                  <a:txBody>
                    <a:bodyPr/>
                    <a:lstStyle/>
                    <a:p>
                      <a:pPr algn="ctr"/>
                      <a:r>
                        <a:rPr lang="en-IN" dirty="0">
                          <a:solidFill>
                            <a:schemeClr val="bg2"/>
                          </a:solidFill>
                        </a:rPr>
                        <a:t>50</a:t>
                      </a:r>
                    </a:p>
                  </a:txBody>
                  <a:tcPr/>
                </a:tc>
                <a:extLst>
                  <a:ext uri="{0D108BD9-81ED-4DB2-BD59-A6C34878D82A}">
                    <a16:rowId xmlns:a16="http://schemas.microsoft.com/office/drawing/2014/main" val="3258852193"/>
                  </a:ext>
                </a:extLst>
              </a:tr>
              <a:tr h="488612">
                <a:tc>
                  <a:txBody>
                    <a:bodyPr/>
                    <a:lstStyle/>
                    <a:p>
                      <a:pPr algn="ctr"/>
                      <a:r>
                        <a:rPr lang="en-IN" dirty="0">
                          <a:solidFill>
                            <a:schemeClr val="bg2"/>
                          </a:solidFill>
                        </a:rPr>
                        <a:t>4</a:t>
                      </a:r>
                    </a:p>
                  </a:txBody>
                  <a:tcPr/>
                </a:tc>
                <a:tc>
                  <a:txBody>
                    <a:bodyPr/>
                    <a:lstStyle/>
                    <a:p>
                      <a:pPr algn="ctr"/>
                      <a:r>
                        <a:rPr lang="en-IN" dirty="0">
                          <a:solidFill>
                            <a:schemeClr val="bg2"/>
                          </a:solidFill>
                        </a:rPr>
                        <a:t>80</a:t>
                      </a:r>
                    </a:p>
                  </a:txBody>
                  <a:tcPr/>
                </a:tc>
                <a:extLst>
                  <a:ext uri="{0D108BD9-81ED-4DB2-BD59-A6C34878D82A}">
                    <a16:rowId xmlns:a16="http://schemas.microsoft.com/office/drawing/2014/main" val="3745816910"/>
                  </a:ext>
                </a:extLst>
              </a:tr>
              <a:tr h="488612">
                <a:tc>
                  <a:txBody>
                    <a:bodyPr/>
                    <a:lstStyle/>
                    <a:p>
                      <a:pPr algn="ctr"/>
                      <a:r>
                        <a:rPr lang="en-IN" dirty="0">
                          <a:solidFill>
                            <a:schemeClr val="bg2"/>
                          </a:solidFill>
                        </a:rPr>
                        <a:t>5</a:t>
                      </a:r>
                    </a:p>
                  </a:txBody>
                  <a:tcPr/>
                </a:tc>
                <a:tc>
                  <a:txBody>
                    <a:bodyPr/>
                    <a:lstStyle/>
                    <a:p>
                      <a:pPr algn="ctr"/>
                      <a:r>
                        <a:rPr lang="en-IN" dirty="0">
                          <a:solidFill>
                            <a:schemeClr val="bg2"/>
                          </a:solidFill>
                        </a:rPr>
                        <a:t>110</a:t>
                      </a:r>
                    </a:p>
                  </a:txBody>
                  <a:tcPr/>
                </a:tc>
                <a:extLst>
                  <a:ext uri="{0D108BD9-81ED-4DB2-BD59-A6C34878D82A}">
                    <a16:rowId xmlns:a16="http://schemas.microsoft.com/office/drawing/2014/main" val="4206081602"/>
                  </a:ext>
                </a:extLst>
              </a:tr>
              <a:tr h="488612">
                <a:tc>
                  <a:txBody>
                    <a:bodyPr/>
                    <a:lstStyle/>
                    <a:p>
                      <a:pPr algn="ctr"/>
                      <a:r>
                        <a:rPr lang="en-IN" dirty="0">
                          <a:solidFill>
                            <a:schemeClr val="bg2"/>
                          </a:solidFill>
                        </a:rPr>
                        <a:t>6</a:t>
                      </a:r>
                    </a:p>
                  </a:txBody>
                  <a:tcPr/>
                </a:tc>
                <a:tc>
                  <a:txBody>
                    <a:bodyPr/>
                    <a:lstStyle/>
                    <a:p>
                      <a:pPr algn="ctr"/>
                      <a:r>
                        <a:rPr lang="en-IN" dirty="0">
                          <a:solidFill>
                            <a:schemeClr val="bg2"/>
                          </a:solidFill>
                        </a:rPr>
                        <a:t>140</a:t>
                      </a:r>
                    </a:p>
                  </a:txBody>
                  <a:tcPr/>
                </a:tc>
                <a:extLst>
                  <a:ext uri="{0D108BD9-81ED-4DB2-BD59-A6C34878D82A}">
                    <a16:rowId xmlns:a16="http://schemas.microsoft.com/office/drawing/2014/main" val="1229124406"/>
                  </a:ext>
                </a:extLst>
              </a:tr>
            </a:tbl>
          </a:graphicData>
        </a:graphic>
      </p:graphicFrame>
    </p:spTree>
    <p:extLst>
      <p:ext uri="{BB962C8B-B14F-4D97-AF65-F5344CB8AC3E}">
        <p14:creationId xmlns:p14="http://schemas.microsoft.com/office/powerpoint/2010/main" val="2739244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35ED7-1131-43FA-8C05-FDDE2D98DB4E}"/>
              </a:ext>
            </a:extLst>
          </p:cNvPr>
          <p:cNvSpPr>
            <a:spLocks noGrp="1"/>
          </p:cNvSpPr>
          <p:nvPr>
            <p:ph type="title"/>
          </p:nvPr>
        </p:nvSpPr>
        <p:spPr>
          <a:xfrm>
            <a:off x="415600" y="158361"/>
            <a:ext cx="11360800" cy="943200"/>
          </a:xfrm>
        </p:spPr>
        <p:txBody>
          <a:bodyPr/>
          <a:lstStyle/>
          <a:p>
            <a:pPr algn="ctr"/>
            <a:r>
              <a:rPr lang="en-IN" dirty="0"/>
              <a:t>Determinants of Supply</a:t>
            </a:r>
          </a:p>
        </p:txBody>
      </p:sp>
      <p:sp>
        <p:nvSpPr>
          <p:cNvPr id="3" name="Text Placeholder 2">
            <a:extLst>
              <a:ext uri="{FF2B5EF4-FFF2-40B4-BE49-F238E27FC236}">
                <a16:creationId xmlns:a16="http://schemas.microsoft.com/office/drawing/2014/main" id="{749F8F65-B9D6-4EB5-B492-CD89A57D2C5E}"/>
              </a:ext>
            </a:extLst>
          </p:cNvPr>
          <p:cNvSpPr>
            <a:spLocks noGrp="1"/>
          </p:cNvSpPr>
          <p:nvPr>
            <p:ph type="body" idx="1"/>
          </p:nvPr>
        </p:nvSpPr>
        <p:spPr>
          <a:xfrm>
            <a:off x="415600" y="896645"/>
            <a:ext cx="11360800" cy="5195388"/>
          </a:xfrm>
        </p:spPr>
        <p:txBody>
          <a:bodyPr/>
          <a:lstStyle/>
          <a:p>
            <a:pPr marL="152396" indent="0">
              <a:buNone/>
            </a:pPr>
            <a:r>
              <a:rPr lang="en-US" sz="2800" b="1" dirty="0"/>
              <a:t>1. Price of the Good/ Service</a:t>
            </a:r>
            <a:endParaRPr lang="en-US" sz="2800" dirty="0"/>
          </a:p>
          <a:p>
            <a:pPr marL="152396" indent="0">
              <a:buNone/>
            </a:pPr>
            <a:r>
              <a:rPr lang="en-US" sz="2800" dirty="0"/>
              <a:t>The most obvious one of the determinants of supply is the price of the product/service. With all other parameters being equal, the supply of a product increases if its relative price is higher. The reason is simple. A firm provides goods or services to earn profits and if the prices rise, the profit rises too.</a:t>
            </a:r>
          </a:p>
          <a:p>
            <a:pPr marL="152396" indent="0">
              <a:buNone/>
            </a:pPr>
            <a:r>
              <a:rPr lang="en-US" sz="2800" b="1" dirty="0"/>
              <a:t>2. Price of Related Goods</a:t>
            </a:r>
            <a:endParaRPr lang="en-US" sz="2800" dirty="0"/>
          </a:p>
          <a:p>
            <a:r>
              <a:rPr lang="en-US" sz="2800" dirty="0"/>
              <a:t>If the price of related goods rises, then the firm increases the supply of the goods having a higher price. This leads to a drop in the supply of the goods having a lower price.</a:t>
            </a:r>
          </a:p>
          <a:p>
            <a:pPr marL="152396" indent="0">
              <a:buNone/>
            </a:pPr>
            <a:endParaRPr lang="en-IN" sz="2800" dirty="0"/>
          </a:p>
        </p:txBody>
      </p:sp>
    </p:spTree>
    <p:extLst>
      <p:ext uri="{BB962C8B-B14F-4D97-AF65-F5344CB8AC3E}">
        <p14:creationId xmlns:p14="http://schemas.microsoft.com/office/powerpoint/2010/main" val="3414108071"/>
      </p:ext>
    </p:extLst>
  </p:cSld>
  <p:clrMapOvr>
    <a:masterClrMapping/>
  </p:clrMapOvr>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ropic" id="{CA068A2C-E77A-47EE-A39E-A6E8972155A3}" vid="{4EB037FE-50C0-4CFF-AF14-85AAEB8118B4}"/>
    </a:ext>
  </a:extLst>
</a:theme>
</file>

<file path=docProps/app.xml><?xml version="1.0" encoding="utf-8"?>
<Properties xmlns="http://schemas.openxmlformats.org/officeDocument/2006/extended-properties" xmlns:vt="http://schemas.openxmlformats.org/officeDocument/2006/docPropsVTypes">
  <Template>Tropic</Template>
  <TotalTime>3251</TotalTime>
  <Words>1548</Words>
  <Application>Microsoft Office PowerPoint</Application>
  <PresentationFormat>Widescreen</PresentationFormat>
  <Paragraphs>94</Paragraphs>
  <Slides>26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Cambria Math</vt:lpstr>
      <vt:lpstr>Open Sans</vt:lpstr>
      <vt:lpstr>PT Sans Narrow</vt:lpstr>
      <vt:lpstr>Times New Roman</vt:lpstr>
      <vt:lpstr>Tropic</vt:lpstr>
      <vt:lpstr>Law of Supply</vt:lpstr>
      <vt:lpstr>Supply</vt:lpstr>
      <vt:lpstr>Law of Supply</vt:lpstr>
      <vt:lpstr>PowerPoint Presentation</vt:lpstr>
      <vt:lpstr>Assumptions Underlying the Law of Supply</vt:lpstr>
      <vt:lpstr>PowerPoint Presentation</vt:lpstr>
      <vt:lpstr>Supply Function</vt:lpstr>
      <vt:lpstr>PowerPoint Presentation</vt:lpstr>
      <vt:lpstr>Determinants of Supply</vt:lpstr>
      <vt:lpstr>PowerPoint Presentation</vt:lpstr>
      <vt:lpstr>PowerPoint Presentation</vt:lpstr>
      <vt:lpstr>Changes in Supply</vt:lpstr>
      <vt:lpstr>PowerPoint Presentation</vt:lpstr>
      <vt:lpstr>Market Equilibrium</vt:lpstr>
      <vt:lpstr>PowerPoint Presentation</vt:lpstr>
      <vt:lpstr>Numericals</vt:lpstr>
      <vt:lpstr>Changes in Market Equlibrium</vt:lpstr>
      <vt:lpstr>PowerPoint Presentation</vt:lpstr>
      <vt:lpstr>C. Changes in both demand and supply: </vt:lpstr>
      <vt:lpstr>Price Elasticity of Supply (For FYBCom) </vt:lpstr>
      <vt:lpstr>Relatively Inelastic and Elastic Supply</vt:lpstr>
      <vt:lpstr>Unit Elastic Supply</vt:lpstr>
      <vt:lpstr>PowerPoint Presentation</vt:lpstr>
      <vt:lpstr>Producer’s Surplus (For FYBCom)</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of Supply</dc:title>
  <dc:creator>Ramaa Naniwadekar</dc:creator>
  <cp:lastModifiedBy>Ramaa Naniwadekar</cp:lastModifiedBy>
  <cp:revision>43</cp:revision>
  <dcterms:created xsi:type="dcterms:W3CDTF">2020-10-23T16:33:36Z</dcterms:created>
  <dcterms:modified xsi:type="dcterms:W3CDTF">2021-10-26T06:17:59Z</dcterms:modified>
</cp:coreProperties>
</file>