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44" autoAdjust="0"/>
    <p:restoredTop sz="86538" autoAdjust="0"/>
  </p:normalViewPr>
  <p:slideViewPr>
    <p:cSldViewPr snapToGrid="0">
      <p:cViewPr varScale="1">
        <p:scale>
          <a:sx n="61" d="100"/>
          <a:sy n="61" d="100"/>
        </p:scale>
        <p:origin x="812"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0">
                      <a:schemeClr val="tx1"/>
                    </a:gs>
                    <a:gs pos="68000">
                      <a:srgbClr val="F1F1F1"/>
                    </a:gs>
                    <a:gs pos="100000">
                      <a:schemeClr val="bg1">
                        <a:lumMod val="11000"/>
                        <a:lumOff val="89000"/>
                      </a:schemeClr>
                    </a:gs>
                  </a:gsLst>
                  <a:lin ang="5400000" scaled="1"/>
                  <a:tileRect/>
                </a:gradFill>
                <a:effectLst>
                  <a:outerShdw blurRad="469900" dist="342900" dir="5400000" sy="-20000" rotWithShape="0">
                    <a:prstClr val="black">
                      <a:alpha val="66000"/>
                    </a:prstClr>
                  </a:outerShdw>
                </a:effectLst>
              </a:defRPr>
            </a:lvl1pPr>
          </a:lstStyle>
          <a:p>
            <a:pPr lvl="0" algn="r"/>
            <a:r>
              <a:rPr lang="en-US" smtClean="0"/>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vert="horz" lIns="91440" tIns="45720" rIns="91440" bIns="45720" rtlCol="0"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stStyle>
          <a:p>
            <a:pPr marL="0" lvl="0" indent="0" algn="r">
              <a:buNone/>
            </a:pPr>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45D1F5C5-5EFD-4167-9FF6-CD00DAFD5BBD}" type="datetimeFigureOut">
              <a:rPr lang="en-US" smtClean="0"/>
              <a:t>16-Apr-21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1761446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1F5C5-5EFD-4167-9FF6-CD00DAFD5BBD}" type="datetimeFigureOut">
              <a:rPr lang="en-US" smtClean="0"/>
              <a:t>16-Apr-21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1655473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1F5C5-5EFD-4167-9FF6-CD00DAFD5BBD}" type="datetimeFigureOut">
              <a:rPr lang="en-US" smtClean="0"/>
              <a:t>16-Apr-21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26850495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1F5C5-5EFD-4167-9FF6-CD00DAFD5BBD}" type="datetimeFigureOut">
              <a:rPr lang="en-US" smtClean="0"/>
              <a:t>16-Apr-21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246AF-E6B3-4C44-B2D0-DF91F148B314}" type="slidenum">
              <a:rPr lang="en-US" smtClean="0"/>
              <a:t>‹#›</a:t>
            </a:fld>
            <a:endParaRPr lang="en-US"/>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4740072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1F5C5-5EFD-4167-9FF6-CD00DAFD5BBD}" type="datetimeFigureOut">
              <a:rPr lang="en-US" smtClean="0"/>
              <a:t>16-Apr-21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3183829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5D1F5C5-5EFD-4167-9FF6-CD00DAFD5BBD}" type="datetimeFigureOut">
              <a:rPr lang="en-US" smtClean="0"/>
              <a:t>16-Apr-21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1421398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5D1F5C5-5EFD-4167-9FF6-CD00DAFD5BBD}" type="datetimeFigureOut">
              <a:rPr lang="en-US" smtClean="0"/>
              <a:t>16-Apr-21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37079049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D1F5C5-5EFD-4167-9FF6-CD00DAFD5BBD}" type="datetimeFigureOut">
              <a:rPr lang="en-US" smtClean="0"/>
              <a:t>16-Apr-21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32897227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D1F5C5-5EFD-4167-9FF6-CD00DAFD5BBD}" type="datetimeFigureOut">
              <a:rPr lang="en-US" smtClean="0"/>
              <a:t>16-Apr-21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2521396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D1F5C5-5EFD-4167-9FF6-CD00DAFD5BBD}" type="datetimeFigureOut">
              <a:rPr lang="en-US" smtClean="0"/>
              <a:t>16-Apr-21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1109724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32000"/>
                        <a:lumOff val="68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5D1F5C5-5EFD-4167-9FF6-CD00DAFD5BBD}" type="datetimeFigureOut">
              <a:rPr lang="en-US" smtClean="0"/>
              <a:t>16-Apr-21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2479709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5D1F5C5-5EFD-4167-9FF6-CD00DAFD5BBD}" type="datetimeFigureOut">
              <a:rPr lang="en-US" smtClean="0"/>
              <a:t>16-Apr-21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3877231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D1F5C5-5EFD-4167-9FF6-CD00DAFD5BBD}" type="datetimeFigureOut">
              <a:rPr lang="en-US" smtClean="0"/>
              <a:t>16-Apr-21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2533028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5D1F5C5-5EFD-4167-9FF6-CD00DAFD5BBD}" type="datetimeFigureOut">
              <a:rPr lang="en-US" smtClean="0"/>
              <a:t>16-Apr-21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715631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D1F5C5-5EFD-4167-9FF6-CD00DAFD5BBD}" type="datetimeFigureOut">
              <a:rPr lang="en-US" smtClean="0"/>
              <a:t>16-Apr-21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1665909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1F5C5-5EFD-4167-9FF6-CD00DAFD5BBD}" type="datetimeFigureOut">
              <a:rPr lang="en-US" smtClean="0"/>
              <a:t>16-Apr-21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2518357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1F5C5-5EFD-4167-9FF6-CD00DAFD5BBD}" type="datetimeFigureOut">
              <a:rPr lang="en-US" smtClean="0"/>
              <a:t>16-Apr-21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246AF-E6B3-4C44-B2D0-DF91F148B314}" type="slidenum">
              <a:rPr lang="en-US" smtClean="0"/>
              <a:t>‹#›</a:t>
            </a:fld>
            <a:endParaRPr lang="en-US"/>
          </a:p>
        </p:txBody>
      </p:sp>
    </p:spTree>
    <p:extLst>
      <p:ext uri="{BB962C8B-B14F-4D97-AF65-F5344CB8AC3E}">
        <p14:creationId xmlns:p14="http://schemas.microsoft.com/office/powerpoint/2010/main" val="2067225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45D1F5C5-5EFD-4167-9FF6-CD00DAFD5BBD}" type="datetimeFigureOut">
              <a:rPr lang="en-US" smtClean="0"/>
              <a:t>16-Apr-21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ACE246AF-E6B3-4C44-B2D0-DF91F148B314}" type="slidenum">
              <a:rPr lang="en-US" smtClean="0"/>
              <a:t>‹#›</a:t>
            </a:fld>
            <a:endParaRPr lang="en-US"/>
          </a:p>
        </p:txBody>
      </p:sp>
    </p:spTree>
    <p:extLst>
      <p:ext uri="{BB962C8B-B14F-4D97-AF65-F5344CB8AC3E}">
        <p14:creationId xmlns:p14="http://schemas.microsoft.com/office/powerpoint/2010/main" val="1972976355"/>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13000"/>
                  <a:lumOff val="87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Y0I-vVLBVQ"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132660"/>
            <a:ext cx="12192000" cy="6725340"/>
          </a:xfrm>
        </p:spPr>
        <p:txBody>
          <a:bodyPr/>
          <a:lstStyle/>
          <a:p>
            <a:pPr algn="ctr"/>
            <a:r>
              <a:rPr lang="en-US" dirty="0" smtClean="0"/>
              <a:t>CENTRAL  BANKING IN </a:t>
            </a:r>
            <a:br>
              <a:rPr lang="en-US" dirty="0" smtClean="0"/>
            </a:br>
            <a:r>
              <a:rPr lang="en-US" dirty="0" smtClean="0"/>
              <a:t>SELECT COUNTRIES</a:t>
            </a:r>
            <a:endParaRPr lang="en-US" dirty="0"/>
          </a:p>
        </p:txBody>
      </p:sp>
    </p:spTree>
    <p:extLst>
      <p:ext uri="{BB962C8B-B14F-4D97-AF65-F5344CB8AC3E}">
        <p14:creationId xmlns:p14="http://schemas.microsoft.com/office/powerpoint/2010/main" val="2377790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028699"/>
          </a:xfrm>
        </p:spPr>
        <p:txBody>
          <a:bodyPr/>
          <a:lstStyle/>
          <a:p>
            <a:r>
              <a:rPr lang="en-US" dirty="0" smtClean="0"/>
              <a:t>PEOPLES BANK OF CHINA</a:t>
            </a:r>
            <a:endParaRPr lang="en-US" dirty="0"/>
          </a:p>
        </p:txBody>
      </p:sp>
      <p:sp>
        <p:nvSpPr>
          <p:cNvPr id="3" name="Content Placeholder 2"/>
          <p:cNvSpPr>
            <a:spLocks noGrp="1"/>
          </p:cNvSpPr>
          <p:nvPr>
            <p:ph idx="1"/>
          </p:nvPr>
        </p:nvSpPr>
        <p:spPr>
          <a:xfrm>
            <a:off x="197427" y="1028700"/>
            <a:ext cx="11856028" cy="5611091"/>
          </a:xfrm>
        </p:spPr>
        <p:txBody>
          <a:bodyPr>
            <a:normAutofit/>
          </a:bodyPr>
          <a:lstStyle/>
          <a:p>
            <a:r>
              <a:rPr lang="en-US" sz="2400" dirty="0" smtClean="0">
                <a:latin typeface="Arial" panose="020B0604020202020204" pitchFamily="34" charset="0"/>
                <a:cs typeface="Arial" panose="020B0604020202020204" pitchFamily="34" charset="0"/>
              </a:rPr>
              <a:t>People’s Bank of China was formed in 1</a:t>
            </a:r>
            <a:r>
              <a:rPr lang="en-US" sz="2400" baseline="30000" dirty="0" smtClean="0">
                <a:latin typeface="Arial" panose="020B0604020202020204" pitchFamily="34" charset="0"/>
                <a:cs typeface="Arial" panose="020B0604020202020204" pitchFamily="34" charset="0"/>
              </a:rPr>
              <a:t>st</a:t>
            </a:r>
            <a:r>
              <a:rPr lang="en-US" sz="2400" dirty="0" smtClean="0">
                <a:latin typeface="Arial" panose="020B0604020202020204" pitchFamily="34" charset="0"/>
                <a:cs typeface="Arial" panose="020B0604020202020204" pitchFamily="34" charset="0"/>
              </a:rPr>
              <a:t> Dec1948 by merging Hubei Bank, </a:t>
            </a:r>
            <a:r>
              <a:rPr lang="en-US" sz="2400" dirty="0" err="1" smtClean="0">
                <a:latin typeface="Arial" panose="020B0604020202020204" pitchFamily="34" charset="0"/>
                <a:cs typeface="Arial" panose="020B0604020202020204" pitchFamily="34" charset="0"/>
              </a:rPr>
              <a:t>Beihai</a:t>
            </a:r>
            <a:r>
              <a:rPr lang="en-US" sz="2400" dirty="0" smtClean="0">
                <a:latin typeface="Arial" panose="020B0604020202020204" pitchFamily="34" charset="0"/>
                <a:cs typeface="Arial" panose="020B0604020202020204" pitchFamily="34" charset="0"/>
              </a:rPr>
              <a:t> Bank and </a:t>
            </a:r>
            <a:r>
              <a:rPr lang="en-US" sz="2400" dirty="0" err="1" smtClean="0">
                <a:latin typeface="Arial" panose="020B0604020202020204" pitchFamily="34" charset="0"/>
                <a:cs typeface="Arial" panose="020B0604020202020204" pitchFamily="34" charset="0"/>
              </a:rPr>
              <a:t>Xibei</a:t>
            </a:r>
            <a:r>
              <a:rPr lang="en-US" sz="2400" dirty="0" smtClean="0">
                <a:latin typeface="Arial" panose="020B0604020202020204" pitchFamily="34" charset="0"/>
                <a:cs typeface="Arial" panose="020B0604020202020204" pitchFamily="34" charset="0"/>
              </a:rPr>
              <a:t> Farmers Bank. Till 1978 it acted both as a central bank and a commercial bank. In 1978, the commercial arm was split into 4 banks – Bank of China, Industrial and Commercial Bank of China, China Construction Bank and Agricultural bank of China. In 1983 it was declared as the central bank.</a:t>
            </a:r>
          </a:p>
          <a:p>
            <a:r>
              <a:rPr lang="en-US" sz="2400" dirty="0" smtClean="0">
                <a:latin typeface="Arial" panose="020B0604020202020204" pitchFamily="34" charset="0"/>
                <a:cs typeface="Arial" panose="020B0604020202020204" pitchFamily="34" charset="0"/>
              </a:rPr>
              <a:t>The bank is headed by a governor, appointed by National People’s Congress. He is assisted by deputy governors,  appointed by the Premier or state council. The bank has 9 rural branches and many sub branches and 18 departments.</a:t>
            </a:r>
          </a:p>
          <a:p>
            <a:r>
              <a:rPr lang="en-US" sz="2400" dirty="0" smtClean="0">
                <a:latin typeface="Arial" panose="020B0604020202020204" pitchFamily="34" charset="0"/>
                <a:cs typeface="Arial" panose="020B0604020202020204" pitchFamily="34" charset="0"/>
              </a:rPr>
              <a:t>Functions</a:t>
            </a:r>
          </a:p>
          <a:p>
            <a:r>
              <a:rPr lang="en-US" sz="2400" dirty="0" smtClean="0">
                <a:latin typeface="Arial" panose="020B0604020202020204" pitchFamily="34" charset="0"/>
                <a:cs typeface="Arial" panose="020B0604020202020204" pitchFamily="34" charset="0"/>
              </a:rPr>
              <a:t>It formulates monetary policy</a:t>
            </a:r>
          </a:p>
          <a:p>
            <a:r>
              <a:rPr lang="en-US" sz="2400" dirty="0" smtClean="0">
                <a:latin typeface="Arial" panose="020B0604020202020204" pitchFamily="34" charset="0"/>
                <a:cs typeface="Arial" panose="020B0604020202020204" pitchFamily="34" charset="0"/>
              </a:rPr>
              <a:t>It has monopoly over issuance of currency</a:t>
            </a:r>
          </a:p>
          <a:p>
            <a:r>
              <a:rPr lang="en-US" sz="2400" dirty="0" smtClean="0">
                <a:latin typeface="Arial" panose="020B0604020202020204" pitchFamily="34" charset="0"/>
                <a:cs typeface="Arial" panose="020B0604020202020204" pitchFamily="34" charset="0"/>
              </a:rPr>
              <a:t>It is the banker to the government.</a:t>
            </a:r>
          </a:p>
          <a:p>
            <a:r>
              <a:rPr lang="en-US" sz="2400" dirty="0" smtClean="0">
                <a:latin typeface="Arial" panose="020B0604020202020204" pitchFamily="34" charset="0"/>
                <a:cs typeface="Arial" panose="020B0604020202020204" pitchFamily="34" charset="0"/>
              </a:rPr>
              <a:t>The gold and forex reserves are managed by the bank</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735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money market, interbank transactions are overseen by the bank and regulated by it</a:t>
            </a:r>
          </a:p>
          <a:p>
            <a:r>
              <a:rPr lang="en-US" dirty="0" smtClean="0"/>
              <a:t>Statistical research is done and periodic reports are published.</a:t>
            </a:r>
          </a:p>
          <a:p>
            <a:r>
              <a:rPr lang="en-US" dirty="0" smtClean="0"/>
              <a:t>It represents the country in international forums</a:t>
            </a:r>
          </a:p>
          <a:p>
            <a:r>
              <a:rPr lang="en-US" dirty="0" smtClean="0"/>
              <a:t>Risk management of the financial system is done with the help of strategies and monitoring.</a:t>
            </a:r>
          </a:p>
          <a:p>
            <a:r>
              <a:rPr lang="en-US" dirty="0" smtClean="0"/>
              <a:t>The credit control and </a:t>
            </a:r>
            <a:r>
              <a:rPr lang="en-US" dirty="0" err="1" smtClean="0"/>
              <a:t>channelisation</a:t>
            </a:r>
            <a:r>
              <a:rPr lang="en-US" dirty="0" smtClean="0"/>
              <a:t> of credit is done by the bank</a:t>
            </a:r>
          </a:p>
          <a:p>
            <a:r>
              <a:rPr lang="en-US" dirty="0" smtClean="0"/>
              <a:t>It formulates strategies to prevent money laundering.</a:t>
            </a:r>
          </a:p>
          <a:p>
            <a:r>
              <a:rPr lang="en-US" dirty="0" smtClean="0"/>
              <a:t>As per need of state council it also performs specific functions </a:t>
            </a:r>
            <a:endParaRPr lang="en-US" dirty="0"/>
          </a:p>
        </p:txBody>
      </p:sp>
    </p:spTree>
    <p:extLst>
      <p:ext uri="{BB962C8B-B14F-4D97-AF65-F5344CB8AC3E}">
        <p14:creationId xmlns:p14="http://schemas.microsoft.com/office/powerpoint/2010/main" val="199121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RESERVE SYSTEM (USA)</a:t>
            </a:r>
            <a:endParaRPr lang="en-US" dirty="0"/>
          </a:p>
        </p:txBody>
      </p:sp>
      <p:sp>
        <p:nvSpPr>
          <p:cNvPr id="3" name="Content Placeholder 2"/>
          <p:cNvSpPr>
            <a:spLocks noGrp="1"/>
          </p:cNvSpPr>
          <p:nvPr>
            <p:ph idx="1"/>
          </p:nvPr>
        </p:nvSpPr>
        <p:spPr>
          <a:xfrm>
            <a:off x="558265" y="1405288"/>
            <a:ext cx="11348186" cy="5303519"/>
          </a:xfrm>
        </p:spPr>
        <p:txBody>
          <a:bodyPr>
            <a:normAutofit fontScale="92500" lnSpcReduction="10000"/>
          </a:bodyPr>
          <a:lstStyle/>
          <a:p>
            <a:r>
              <a:rPr lang="en-US" dirty="0" smtClean="0">
                <a:hlinkClick r:id="rId2"/>
              </a:rPr>
              <a:t>https://www.youtube.com/watch?v=-Y0I-vVLBVQ</a:t>
            </a:r>
            <a:endParaRPr lang="en-US" dirty="0" smtClean="0"/>
          </a:p>
          <a:p>
            <a:r>
              <a:rPr lang="en-US" sz="2000" dirty="0">
                <a:latin typeface="Arial" panose="020B0604020202020204" pitchFamily="34" charset="0"/>
                <a:cs typeface="Arial" panose="020B0604020202020204" pitchFamily="34" charset="0"/>
              </a:rPr>
              <a:t>The FEDERAL RESERVE formed in 1913, consists of BOARD OF GOVERNORS, FEDERAL RESERVE BANKS , </a:t>
            </a:r>
            <a:r>
              <a:rPr lang="en-US" sz="2000" dirty="0" smtClean="0">
                <a:latin typeface="Arial" panose="020B0604020202020204" pitchFamily="34" charset="0"/>
                <a:cs typeface="Arial" panose="020B0604020202020204" pitchFamily="34" charset="0"/>
              </a:rPr>
              <a:t>FOMC. Current chairman is Jerome Powell</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The BOARD OF GOVERNORS deals with overall supervision of the FED. The board has 7 members appointed by the president and endorsed by Congress. The members are selected for 14 years. The Chairman , Vice chairman is selected for a term of 4 years.</a:t>
            </a:r>
          </a:p>
          <a:p>
            <a:r>
              <a:rPr lang="en-US" sz="2000" dirty="0">
                <a:latin typeface="Arial" panose="020B0604020202020204" pitchFamily="34" charset="0"/>
                <a:cs typeface="Arial" panose="020B0604020202020204" pitchFamily="34" charset="0"/>
              </a:rPr>
              <a:t>FEDERAL RESERVE BANKS, 12 in number are located at Boston, New York, </a:t>
            </a:r>
            <a:r>
              <a:rPr lang="en-US" sz="2000" dirty="0" err="1">
                <a:latin typeface="Arial" panose="020B0604020202020204" pitchFamily="34" charset="0"/>
                <a:cs typeface="Arial" panose="020B0604020202020204" pitchFamily="34" charset="0"/>
              </a:rPr>
              <a:t>Philadephia</a:t>
            </a:r>
            <a:r>
              <a:rPr lang="en-US" sz="2000" dirty="0">
                <a:latin typeface="Arial" panose="020B0604020202020204" pitchFamily="34" charset="0"/>
                <a:cs typeface="Arial" panose="020B0604020202020204" pitchFamily="34" charset="0"/>
              </a:rPr>
              <a:t>, Cleveland, Richmond, Atlanta, Chicago, St Louis, Minneapolis, Kansas, Dallas, San Francisco. Each has 9 directors chosen from outside the bank, Class A representing banks, Class B &amp; C representing public. Their main functions include distribution of coins and currency, banker to US treasury, supervision and regulation of banks.</a:t>
            </a:r>
          </a:p>
          <a:p>
            <a:r>
              <a:rPr lang="en-US" sz="2000" dirty="0">
                <a:latin typeface="Arial" panose="020B0604020202020204" pitchFamily="34" charset="0"/>
                <a:cs typeface="Arial" panose="020B0604020202020204" pitchFamily="34" charset="0"/>
              </a:rPr>
              <a:t>FOMC (Federal Open Market </a:t>
            </a:r>
            <a:r>
              <a:rPr lang="en-US" sz="2000" dirty="0" err="1">
                <a:latin typeface="Arial" panose="020B0604020202020204" pitchFamily="34" charset="0"/>
                <a:cs typeface="Arial" panose="020B0604020202020204" pitchFamily="34" charset="0"/>
              </a:rPr>
              <a:t>Commitee</a:t>
            </a:r>
            <a:r>
              <a:rPr lang="en-US" sz="2000" dirty="0">
                <a:latin typeface="Arial" panose="020B0604020202020204" pitchFamily="34" charset="0"/>
                <a:cs typeface="Arial" panose="020B0604020202020204" pitchFamily="34" charset="0"/>
              </a:rPr>
              <a:t>) consist of 7 members from Board of Governors and 5 members from 12 Federal Reserve Banks. New York Fed is a permanent member. FOMC has freedom to form its own organizational structure. Formulation and implementation of monetary policy is the main objective of FOMC.</a:t>
            </a:r>
          </a:p>
          <a:p>
            <a:r>
              <a:rPr lang="en-US" sz="2000" dirty="0">
                <a:latin typeface="Arial" panose="020B0604020202020204" pitchFamily="34" charset="0"/>
                <a:cs typeface="Arial" panose="020B0604020202020204" pitchFamily="34" charset="0"/>
              </a:rPr>
              <a:t>The Federal Banks earns from investments and service charges. The operational profit is remitted to Federal treasury. The FED member banks that are chartered by Federal </a:t>
            </a:r>
            <a:r>
              <a:rPr lang="en-US" sz="2000" dirty="0" err="1">
                <a:latin typeface="Arial" panose="020B0604020202020204" pitchFamily="34" charset="0"/>
                <a:cs typeface="Arial" panose="020B0604020202020204" pitchFamily="34" charset="0"/>
              </a:rPr>
              <a:t>govt</a:t>
            </a:r>
            <a:r>
              <a:rPr lang="en-US" sz="2000" dirty="0">
                <a:latin typeface="Arial" panose="020B0604020202020204" pitchFamily="34" charset="0"/>
                <a:cs typeface="Arial" panose="020B0604020202020204" pitchFamily="34" charset="0"/>
              </a:rPr>
              <a:t> are called national banks. There are  3 </a:t>
            </a:r>
            <a:r>
              <a:rPr lang="en-US" sz="2000" dirty="0" err="1">
                <a:latin typeface="Arial" panose="020B0604020202020204" pitchFamily="34" charset="0"/>
                <a:cs typeface="Arial" panose="020B0604020202020204" pitchFamily="34" charset="0"/>
              </a:rPr>
              <a:t>commitees</a:t>
            </a:r>
            <a:r>
              <a:rPr lang="en-US" sz="2000" dirty="0">
                <a:latin typeface="Arial" panose="020B0604020202020204" pitchFamily="34" charset="0"/>
                <a:cs typeface="Arial" panose="020B0604020202020204" pitchFamily="34" charset="0"/>
              </a:rPr>
              <a:t> Federal Advisory Council, Consumer Advisory Council, Thrift institution Advisory Council advising the Board of Governors in discharging their functions.</a:t>
            </a:r>
          </a:p>
        </p:txBody>
      </p:sp>
    </p:spTree>
    <p:extLst>
      <p:ext uri="{BB962C8B-B14F-4D97-AF65-F5344CB8AC3E}">
        <p14:creationId xmlns:p14="http://schemas.microsoft.com/office/powerpoint/2010/main" val="2619359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857251"/>
            <a:ext cx="7886700" cy="462012"/>
          </a:xfrm>
        </p:spPr>
        <p:txBody>
          <a:bodyPr>
            <a:normAutofit fontScale="90000"/>
          </a:bodyPr>
          <a:lstStyle/>
          <a:p>
            <a:r>
              <a:rPr lang="en-US" dirty="0" smtClean="0"/>
              <a:t>FUNTIONS  OF  FED</a:t>
            </a:r>
            <a:endParaRPr lang="en-US" dirty="0"/>
          </a:p>
        </p:txBody>
      </p:sp>
      <p:sp>
        <p:nvSpPr>
          <p:cNvPr id="3" name="Content Placeholder 2"/>
          <p:cNvSpPr>
            <a:spLocks noGrp="1"/>
          </p:cNvSpPr>
          <p:nvPr>
            <p:ph idx="1"/>
          </p:nvPr>
        </p:nvSpPr>
        <p:spPr>
          <a:xfrm>
            <a:off x="192505" y="1427548"/>
            <a:ext cx="11319310" cy="4925126"/>
          </a:xfrm>
        </p:spPr>
        <p:txBody>
          <a:bodyPr>
            <a:normAutofit fontScale="77500" lnSpcReduction="20000"/>
          </a:bodyPr>
          <a:lstStyle/>
          <a:p>
            <a:r>
              <a:rPr lang="en-US" dirty="0">
                <a:latin typeface="Arial" panose="020B0604020202020204" pitchFamily="34" charset="0"/>
                <a:cs typeface="Arial" panose="020B0604020202020204" pitchFamily="34" charset="0"/>
              </a:rPr>
              <a:t>Formulation and implementation of monetary system. The objective of FED is full employment and price stability. That is done by varying (1) discount rates (</a:t>
            </a:r>
            <a:r>
              <a:rPr lang="en-US" dirty="0" err="1">
                <a:latin typeface="Arial" panose="020B0604020202020204" pitchFamily="34" charset="0"/>
                <a:cs typeface="Arial" panose="020B0604020202020204" pitchFamily="34" charset="0"/>
              </a:rPr>
              <a:t>int</a:t>
            </a:r>
            <a:r>
              <a:rPr lang="en-US" dirty="0">
                <a:latin typeface="Arial" panose="020B0604020202020204" pitchFamily="34" charset="0"/>
                <a:cs typeface="Arial" panose="020B0604020202020204" pitchFamily="34" charset="0"/>
              </a:rPr>
              <a:t> rate for short term loans to commercial banks, like REPO), (2) open market operations ( selling and buying US treasury bonds) (3) reserve requirements ( cash deposits kept with FED by banks) (4) interest on reserve (introduced after 2007, interest is paid on keeping deposits above the minimum deposits)</a:t>
            </a:r>
          </a:p>
          <a:p>
            <a:r>
              <a:rPr lang="en-US" dirty="0">
                <a:latin typeface="Arial" panose="020B0604020202020204" pitchFamily="34" charset="0"/>
                <a:cs typeface="Arial" panose="020B0604020202020204" pitchFamily="34" charset="0"/>
              </a:rPr>
              <a:t>Regulatory functions, framing of laws </a:t>
            </a:r>
          </a:p>
          <a:p>
            <a:r>
              <a:rPr lang="en-US" dirty="0">
                <a:latin typeface="Arial" panose="020B0604020202020204" pitchFamily="34" charset="0"/>
                <a:cs typeface="Arial" panose="020B0604020202020204" pitchFamily="34" charset="0"/>
              </a:rPr>
              <a:t>Supervisory functions, through on site and off site monitoring. FED is assisted by Office of Controller of Currency, Federal Deposit Insurance Corporation, Office of Thrift Supervision. Foreign banks operating in USA are now open to on site inspection</a:t>
            </a:r>
          </a:p>
          <a:p>
            <a:r>
              <a:rPr lang="en-US" dirty="0" smtClean="0">
                <a:latin typeface="Arial" panose="020B0604020202020204" pitchFamily="34" charset="0"/>
                <a:cs typeface="Arial" panose="020B0604020202020204" pitchFamily="34" charset="0"/>
              </a:rPr>
              <a:t> Other functions are: </a:t>
            </a:r>
            <a:r>
              <a:rPr lang="en-US" dirty="0">
                <a:latin typeface="Arial" panose="020B0604020202020204" pitchFamily="34" charset="0"/>
                <a:cs typeface="Arial" panose="020B0604020202020204" pitchFamily="34" charset="0"/>
              </a:rPr>
              <a:t>Circulation of coins and currency </a:t>
            </a:r>
            <a:r>
              <a:rPr lang="en-US" dirty="0" smtClean="0">
                <a:latin typeface="Arial" panose="020B0604020202020204" pitchFamily="34" charset="0"/>
                <a:cs typeface="Arial" panose="020B0604020202020204" pitchFamily="34" charset="0"/>
              </a:rPr>
              <a:t>notes,  </a:t>
            </a:r>
            <a:r>
              <a:rPr lang="en-US" dirty="0" err="1">
                <a:latin typeface="Arial" panose="020B0604020202020204" pitchFamily="34" charset="0"/>
                <a:cs typeface="Arial" panose="020B0604020202020204" pitchFamily="34" charset="0"/>
              </a:rPr>
              <a:t>Cheque</a:t>
            </a:r>
            <a:r>
              <a:rPr lang="en-US" dirty="0">
                <a:latin typeface="Arial" panose="020B0604020202020204" pitchFamily="34" charset="0"/>
                <a:cs typeface="Arial" panose="020B0604020202020204" pitchFamily="34" charset="0"/>
              </a:rPr>
              <a:t> clearing  </a:t>
            </a:r>
            <a:r>
              <a:rPr lang="en-US" dirty="0" smtClean="0">
                <a:latin typeface="Arial" panose="020B0604020202020204" pitchFamily="34" charset="0"/>
                <a:cs typeface="Arial" panose="020B0604020202020204" pitchFamily="34" charset="0"/>
              </a:rPr>
              <a:t>functions, </a:t>
            </a:r>
            <a:r>
              <a:rPr lang="en-US" dirty="0">
                <a:latin typeface="Arial" panose="020B0604020202020204" pitchFamily="34" charset="0"/>
                <a:cs typeface="Arial" panose="020B0604020202020204" pitchFamily="34" charset="0"/>
              </a:rPr>
              <a:t>Electronic </a:t>
            </a:r>
            <a:r>
              <a:rPr lang="en-US" dirty="0" smtClean="0">
                <a:latin typeface="Arial" panose="020B0604020202020204" pitchFamily="34" charset="0"/>
                <a:cs typeface="Arial" panose="020B0604020202020204" pitchFamily="34" charset="0"/>
              </a:rPr>
              <a:t>transfer of funds and clearing functions.</a:t>
            </a:r>
          </a:p>
          <a:p>
            <a:r>
              <a:rPr lang="en-US" dirty="0" smtClean="0">
                <a:latin typeface="Arial" panose="020B0604020202020204" pitchFamily="34" charset="0"/>
                <a:cs typeface="Arial" panose="020B0604020202020204" pitchFamily="34" charset="0"/>
              </a:rPr>
              <a:t>International financial markets are influenced significantly by operations of Federal reserve as USD is a vehicle currency . Many countries have significant dollar reserves&gt; federal reserve works closely with international institutions like IMF, WB and also with central banks of other countries.</a:t>
            </a:r>
            <a:endParaRPr lang="en-US" sz="1500" dirty="0" smtClean="0">
              <a:latin typeface="Arial" panose="020B0604020202020204" pitchFamily="34" charset="0"/>
              <a:cs typeface="Arial" panose="020B0604020202020204" pitchFamily="34" charset="0"/>
            </a:endParaRPr>
          </a:p>
          <a:p>
            <a:pPr marL="0" indent="0">
              <a:buNone/>
            </a:pPr>
            <a:r>
              <a:rPr lang="en-US" sz="15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706134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6277"/>
          </a:xfrm>
        </p:spPr>
        <p:txBody>
          <a:bodyPr>
            <a:normAutofit fontScale="90000"/>
          </a:bodyPr>
          <a:lstStyle/>
          <a:p>
            <a:r>
              <a:rPr lang="en-US" dirty="0" smtClean="0"/>
              <a:t>BANK OF ENGLAND</a:t>
            </a:r>
            <a:endParaRPr lang="en-US" dirty="0"/>
          </a:p>
        </p:txBody>
      </p:sp>
      <p:sp>
        <p:nvSpPr>
          <p:cNvPr id="3" name="Content Placeholder 2"/>
          <p:cNvSpPr>
            <a:spLocks noGrp="1"/>
          </p:cNvSpPr>
          <p:nvPr>
            <p:ph idx="1"/>
          </p:nvPr>
        </p:nvSpPr>
        <p:spPr>
          <a:xfrm>
            <a:off x="378855" y="991401"/>
            <a:ext cx="11585348" cy="5513307"/>
          </a:xfrm>
        </p:spPr>
        <p:txBody>
          <a:bodyPr>
            <a:normAutofit/>
          </a:bodyPr>
          <a:lstStyle/>
          <a:p>
            <a:r>
              <a:rPr lang="en-US" sz="2400" dirty="0" smtClean="0">
                <a:latin typeface="Arial" panose="020B0604020202020204" pitchFamily="34" charset="0"/>
                <a:cs typeface="Arial" panose="020B0604020202020204" pitchFamily="34" charset="0"/>
              </a:rPr>
              <a:t>Bank of England , the oldest existing central bank was formed in 1694. It has been overseeing the oldest financial system in the present world. London is an important international Financial Centre (IFC) and lot of credit goes to Bank of England.  There are 3 constituents : Bank’s court, Monetary Policy Committee, Audit Committee</a:t>
            </a:r>
          </a:p>
          <a:p>
            <a:r>
              <a:rPr lang="en-US" sz="2400" dirty="0" smtClean="0">
                <a:latin typeface="Arial" panose="020B0604020202020204" pitchFamily="34" charset="0"/>
                <a:cs typeface="Arial" panose="020B0604020202020204" pitchFamily="34" charset="0"/>
              </a:rPr>
              <a:t>Bank’s Court : Comprising of 1 governor, 2 Deputy Governors, selected for 5 years and 16 non executive directors, selected for 3 years. A sub committee  of 16 nonexecutive directors is called </a:t>
            </a:r>
            <a:r>
              <a:rPr lang="en-US" sz="2400" dirty="0" err="1" smtClean="0">
                <a:latin typeface="Arial" panose="020B0604020202020204" pitchFamily="34" charset="0"/>
                <a:cs typeface="Arial" panose="020B0604020202020204" pitchFamily="34" charset="0"/>
              </a:rPr>
              <a:t>NedCo</a:t>
            </a:r>
            <a:r>
              <a:rPr lang="en-US" sz="2400" dirty="0" smtClean="0">
                <a:latin typeface="Arial" panose="020B0604020202020204" pitchFamily="34" charset="0"/>
                <a:cs typeface="Arial" panose="020B0604020202020204" pitchFamily="34" charset="0"/>
              </a:rPr>
              <a:t> </a:t>
            </a:r>
            <a:r>
              <a:rPr lang="en-US" sz="2400" dirty="0" err="1" smtClean="0">
                <a:latin typeface="Arial" panose="020B0604020202020204" pitchFamily="34" charset="0"/>
                <a:cs typeface="Arial" panose="020B0604020202020204" pitchFamily="34" charset="0"/>
              </a:rPr>
              <a:t>CourtIt</a:t>
            </a:r>
            <a:r>
              <a:rPr lang="en-US" sz="2400" dirty="0" smtClean="0">
                <a:latin typeface="Arial" panose="020B0604020202020204" pitchFamily="34" charset="0"/>
                <a:cs typeface="Arial" panose="020B0604020202020204" pitchFamily="34" charset="0"/>
              </a:rPr>
              <a:t> is responsible for general working of financial system, financial management, </a:t>
            </a:r>
            <a:r>
              <a:rPr lang="en-US" sz="2400" dirty="0" err="1" smtClean="0">
                <a:latin typeface="Arial" panose="020B0604020202020204" pitchFamily="34" charset="0"/>
                <a:cs typeface="Arial" panose="020B0604020202020204" pitchFamily="34" charset="0"/>
              </a:rPr>
              <a:t>etc</a:t>
            </a: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Monetary Policy Committee : Main objective is price stability and full employment. Inflation rate is targeted and sets benchmark for different bank’s rates</a:t>
            </a:r>
          </a:p>
          <a:p>
            <a:r>
              <a:rPr lang="en-US" sz="2400" dirty="0" smtClean="0">
                <a:latin typeface="Arial" panose="020B0604020202020204" pitchFamily="34" charset="0"/>
                <a:cs typeface="Arial" panose="020B0604020202020204" pitchFamily="34" charset="0"/>
              </a:rPr>
              <a:t>Audit Committee : Does the monitoring through review of audit reports of external auditors, financial reports and submits report to Bank’s Court</a:t>
            </a:r>
          </a:p>
          <a:p>
            <a:r>
              <a:rPr lang="en-US" sz="2400" dirty="0" smtClean="0">
                <a:latin typeface="Arial" panose="020B0604020202020204" pitchFamily="34" charset="0"/>
                <a:cs typeface="Arial" panose="020B0604020202020204" pitchFamily="34" charset="0"/>
              </a:rPr>
              <a:t>Current chairman is Andrew Bailey.</a:t>
            </a:r>
          </a:p>
        </p:txBody>
      </p:sp>
    </p:spTree>
    <p:extLst>
      <p:ext uri="{BB962C8B-B14F-4D97-AF65-F5344CB8AC3E}">
        <p14:creationId xmlns:p14="http://schemas.microsoft.com/office/powerpoint/2010/main" val="667353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289502"/>
          </a:xfrm>
        </p:spPr>
        <p:txBody>
          <a:bodyPr>
            <a:normAutofit fontScale="90000"/>
          </a:bodyPr>
          <a:lstStyle/>
          <a:p>
            <a:endParaRPr lang="en-US" dirty="0"/>
          </a:p>
        </p:txBody>
      </p:sp>
      <p:sp>
        <p:nvSpPr>
          <p:cNvPr id="3" name="Content Placeholder 2"/>
          <p:cNvSpPr>
            <a:spLocks noGrp="1"/>
          </p:cNvSpPr>
          <p:nvPr>
            <p:ph idx="1"/>
          </p:nvPr>
        </p:nvSpPr>
        <p:spPr>
          <a:xfrm>
            <a:off x="301336" y="945573"/>
            <a:ext cx="11700164" cy="5631872"/>
          </a:xfrm>
        </p:spPr>
        <p:txBody>
          <a:bodyPr>
            <a:normAutofit fontScale="92500" lnSpcReduction="10000"/>
          </a:bodyPr>
          <a:lstStyle/>
          <a:p>
            <a:r>
              <a:rPr lang="en-US" dirty="0">
                <a:latin typeface="Arial" panose="020B0604020202020204" pitchFamily="34" charset="0"/>
                <a:cs typeface="Arial" panose="020B0604020202020204" pitchFamily="34" charset="0"/>
              </a:rPr>
              <a:t>Functions</a:t>
            </a:r>
          </a:p>
          <a:p>
            <a:r>
              <a:rPr lang="en-US" dirty="0">
                <a:latin typeface="Arial" panose="020B0604020202020204" pitchFamily="34" charset="0"/>
                <a:cs typeface="Arial" panose="020B0604020202020204" pitchFamily="34" charset="0"/>
              </a:rPr>
              <a:t>Monetary Analysis of data, collection and publication of reports</a:t>
            </a:r>
          </a:p>
          <a:p>
            <a:r>
              <a:rPr lang="en-US" dirty="0">
                <a:latin typeface="Arial" panose="020B0604020202020204" pitchFamily="34" charset="0"/>
                <a:cs typeface="Arial" panose="020B0604020202020204" pitchFamily="34" charset="0"/>
              </a:rPr>
              <a:t>Financial Market operations concerning money markets and forex markets</a:t>
            </a:r>
          </a:p>
          <a:p>
            <a:r>
              <a:rPr lang="en-US" dirty="0">
                <a:latin typeface="Arial" panose="020B0604020202020204" pitchFamily="34" charset="0"/>
                <a:cs typeface="Arial" panose="020B0604020202020204" pitchFamily="34" charset="0"/>
              </a:rPr>
              <a:t>Financial stability price stability, inflation </a:t>
            </a:r>
            <a:r>
              <a:rPr lang="en-US" dirty="0" err="1">
                <a:latin typeface="Arial" panose="020B0604020202020204" pitchFamily="34" charset="0"/>
                <a:cs typeface="Arial" panose="020B0604020202020204" pitchFamily="34" charset="0"/>
              </a:rPr>
              <a:t>targetting</a:t>
            </a:r>
            <a:r>
              <a:rPr lang="en-US" dirty="0">
                <a:latin typeface="Arial" panose="020B0604020202020204" pitchFamily="34" charset="0"/>
                <a:cs typeface="Arial" panose="020B0604020202020204" pitchFamily="34" charset="0"/>
              </a:rPr>
              <a:t> maintaining the integrity and value of currency, efficient payment and settlement systems</a:t>
            </a:r>
          </a:p>
          <a:p>
            <a:r>
              <a:rPr lang="en-US" dirty="0" smtClean="0"/>
              <a:t>It tracks international developments and effect on domestic economy.</a:t>
            </a:r>
          </a:p>
          <a:p>
            <a:r>
              <a:rPr lang="en-US" dirty="0" smtClean="0"/>
              <a:t>It acts as lender of last resort and prevents crisis spilling onto the economy.</a:t>
            </a:r>
          </a:p>
          <a:p>
            <a:r>
              <a:rPr lang="en-US" dirty="0" smtClean="0"/>
              <a:t>The bank makes disclosure requirements of banks and frames policies in line with international </a:t>
            </a:r>
            <a:r>
              <a:rPr lang="en-US" dirty="0" err="1" smtClean="0"/>
              <a:t>commitees</a:t>
            </a:r>
            <a:r>
              <a:rPr lang="en-US" dirty="0" smtClean="0"/>
              <a:t> like BCBS</a:t>
            </a:r>
          </a:p>
          <a:p>
            <a:r>
              <a:rPr lang="en-US" dirty="0" smtClean="0"/>
              <a:t>It plays an important role in advising international institutions and other central banks.</a:t>
            </a:r>
          </a:p>
          <a:p>
            <a:r>
              <a:rPr lang="en-US" dirty="0" smtClean="0"/>
              <a:t>In present scenario of BREXIT, its role has become more important in managing the British economy</a:t>
            </a:r>
            <a:endParaRPr lang="en-US" dirty="0"/>
          </a:p>
        </p:txBody>
      </p:sp>
    </p:spTree>
    <p:extLst>
      <p:ext uri="{BB962C8B-B14F-4D97-AF65-F5344CB8AC3E}">
        <p14:creationId xmlns:p14="http://schemas.microsoft.com/office/powerpoint/2010/main" val="286632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84357"/>
          </a:xfrm>
        </p:spPr>
        <p:txBody>
          <a:bodyPr>
            <a:normAutofit fontScale="90000"/>
          </a:bodyPr>
          <a:lstStyle/>
          <a:p>
            <a:r>
              <a:rPr lang="en-US" dirty="0" smtClean="0"/>
              <a:t>EUROPEAN CENTRAL BANK</a:t>
            </a:r>
            <a:endParaRPr lang="en-US" dirty="0"/>
          </a:p>
        </p:txBody>
      </p:sp>
      <p:sp>
        <p:nvSpPr>
          <p:cNvPr id="3" name="Content Placeholder 2"/>
          <p:cNvSpPr>
            <a:spLocks noGrp="1"/>
          </p:cNvSpPr>
          <p:nvPr>
            <p:ph idx="1"/>
          </p:nvPr>
        </p:nvSpPr>
        <p:spPr>
          <a:xfrm>
            <a:off x="132864" y="1212561"/>
            <a:ext cx="11889418" cy="5333712"/>
          </a:xfrm>
        </p:spPr>
        <p:txBody>
          <a:bodyPr>
            <a:normAutofit/>
          </a:bodyPr>
          <a:lstStyle/>
          <a:p>
            <a:pPr marL="0" indent="0">
              <a:buNone/>
            </a:pPr>
            <a:r>
              <a:rPr lang="en-US" sz="2400" dirty="0" smtClean="0">
                <a:latin typeface="Arial" panose="020B0604020202020204" pitchFamily="34" charset="0"/>
                <a:cs typeface="Arial" panose="020B0604020202020204" pitchFamily="34" charset="0"/>
              </a:rPr>
              <a:t>History</a:t>
            </a:r>
          </a:p>
          <a:p>
            <a:pPr marL="0" indent="0">
              <a:buNone/>
            </a:pPr>
            <a:r>
              <a:rPr lang="en-US" sz="2400" dirty="0" smtClean="0">
                <a:latin typeface="Arial" panose="020B0604020202020204" pitchFamily="34" charset="0"/>
                <a:cs typeface="Arial" panose="020B0604020202020204" pitchFamily="34" charset="0"/>
              </a:rPr>
              <a:t>1957 : Treaty of Rome signed to forge greater economic cooperation between European countries</a:t>
            </a:r>
          </a:p>
          <a:p>
            <a:pPr marL="0" indent="0">
              <a:buNone/>
            </a:pPr>
            <a:r>
              <a:rPr lang="en-US" sz="2400" dirty="0" smtClean="0">
                <a:latin typeface="Arial" panose="020B0604020202020204" pitchFamily="34" charset="0"/>
                <a:cs typeface="Arial" panose="020B0604020202020204" pitchFamily="34" charset="0"/>
              </a:rPr>
              <a:t>1993 : Free movement of capital within Europe becomes reality</a:t>
            </a:r>
          </a:p>
          <a:p>
            <a:pPr marL="0" indent="0">
              <a:buNone/>
            </a:pPr>
            <a:r>
              <a:rPr lang="en-US" sz="2400" dirty="0" smtClean="0">
                <a:latin typeface="Arial" panose="020B0604020202020204" pitchFamily="34" charset="0"/>
                <a:cs typeface="Arial" panose="020B0604020202020204" pitchFamily="34" charset="0"/>
              </a:rPr>
              <a:t>1994 : European Monetary Institute formed to endeavor for greater movement of </a:t>
            </a:r>
            <a:r>
              <a:rPr lang="en-US" sz="2400" dirty="0" err="1" smtClean="0">
                <a:latin typeface="Arial" panose="020B0604020202020204" pitchFamily="34" charset="0"/>
                <a:cs typeface="Arial" panose="020B0604020202020204" pitchFamily="34" charset="0"/>
              </a:rPr>
              <a:t>capita;l</a:t>
            </a:r>
            <a:r>
              <a:rPr lang="en-US" sz="2400" dirty="0" smtClean="0">
                <a:latin typeface="Arial" panose="020B0604020202020204" pitchFamily="34" charset="0"/>
                <a:cs typeface="Arial" panose="020B0604020202020204" pitchFamily="34" charset="0"/>
              </a:rPr>
              <a:t> with a common currency.</a:t>
            </a:r>
          </a:p>
          <a:p>
            <a:pPr marL="0" indent="0">
              <a:buNone/>
            </a:pPr>
            <a:r>
              <a:rPr lang="en-US" sz="2400" dirty="0" smtClean="0">
                <a:latin typeface="Arial" panose="020B0604020202020204" pitchFamily="34" charset="0"/>
                <a:cs typeface="Arial" panose="020B0604020202020204" pitchFamily="34" charset="0"/>
              </a:rPr>
              <a:t>1998 :European Central Bank comes into existence, selection of President, Vice President and 4 other members. EMI liquidated.</a:t>
            </a:r>
          </a:p>
          <a:p>
            <a:pPr marL="0" indent="0">
              <a:buNone/>
            </a:pPr>
            <a:r>
              <a:rPr lang="en-US" sz="2400" dirty="0" smtClean="0">
                <a:latin typeface="Arial" panose="020B0604020202020204" pitchFamily="34" charset="0"/>
                <a:cs typeface="Arial" panose="020B0604020202020204" pitchFamily="34" charset="0"/>
              </a:rPr>
              <a:t>1999 : Birth of common currency, Euro. ECB entrusted responsibility to form common monetary policy. Originally 12 member states, increased to 28, out of which 19 use Euro as their currency. Remaining 9 member states are part of European Union but </a:t>
            </a:r>
            <a:r>
              <a:rPr lang="en-US" sz="2400" dirty="0" err="1" smtClean="0">
                <a:latin typeface="Arial" panose="020B0604020202020204" pitchFamily="34" charset="0"/>
                <a:cs typeface="Arial" panose="020B0604020202020204" pitchFamily="34" charset="0"/>
              </a:rPr>
              <a:t>donot</a:t>
            </a:r>
            <a:r>
              <a:rPr lang="en-US" sz="2400" dirty="0" smtClean="0">
                <a:latin typeface="Arial" panose="020B0604020202020204" pitchFamily="34" charset="0"/>
                <a:cs typeface="Arial" panose="020B0604020202020204" pitchFamily="34" charset="0"/>
              </a:rPr>
              <a:t> use Euro.  They are Bulgaria, Croatia, Czech Republic, </a:t>
            </a:r>
            <a:r>
              <a:rPr lang="en-US" sz="2400" dirty="0" err="1" smtClean="0">
                <a:latin typeface="Arial" panose="020B0604020202020204" pitchFamily="34" charset="0"/>
                <a:cs typeface="Arial" panose="020B0604020202020204" pitchFamily="34" charset="0"/>
              </a:rPr>
              <a:t>Sweeden</a:t>
            </a:r>
            <a:r>
              <a:rPr lang="en-US" sz="2400" dirty="0" smtClean="0">
                <a:latin typeface="Arial" panose="020B0604020202020204" pitchFamily="34" charset="0"/>
                <a:cs typeface="Arial" panose="020B0604020202020204" pitchFamily="34" charset="0"/>
              </a:rPr>
              <a:t>, Britain, Denmark, Hungary , Poland, Romania</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5604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727" y="1"/>
            <a:ext cx="10515600" cy="800100"/>
          </a:xfrm>
        </p:spPr>
        <p:txBody>
          <a:bodyPr>
            <a:normAutofit fontScale="90000"/>
          </a:bodyPr>
          <a:lstStyle/>
          <a:p>
            <a:r>
              <a:rPr lang="en-US" dirty="0" smtClean="0"/>
              <a:t>ECB</a:t>
            </a:r>
            <a:endParaRPr lang="en-US" dirty="0"/>
          </a:p>
        </p:txBody>
      </p:sp>
      <p:sp>
        <p:nvSpPr>
          <p:cNvPr id="3" name="Content Placeholder 2"/>
          <p:cNvSpPr>
            <a:spLocks noGrp="1"/>
          </p:cNvSpPr>
          <p:nvPr>
            <p:ph idx="1"/>
          </p:nvPr>
        </p:nvSpPr>
        <p:spPr>
          <a:xfrm>
            <a:off x="309508" y="1025524"/>
            <a:ext cx="11882491" cy="5562311"/>
          </a:xfrm>
        </p:spPr>
        <p:txBody>
          <a:bodyPr/>
          <a:lstStyle/>
          <a:p>
            <a:r>
              <a:rPr lang="en-US" dirty="0" smtClean="0"/>
              <a:t>STRUCTURE</a:t>
            </a:r>
          </a:p>
          <a:p>
            <a:r>
              <a:rPr lang="en-US" dirty="0" smtClean="0"/>
              <a:t>The Governing Council. It consists of 6 members of Executive Board and  15 governors of national central banks of member countries. Its main function is formulating monetary policy, determining interest rates of borrowing by commercial banks. President of ECB chairs the meeting of Governing Council.</a:t>
            </a:r>
          </a:p>
          <a:p>
            <a:r>
              <a:rPr lang="en-US" dirty="0" smtClean="0"/>
              <a:t>Executive Board. Looks after implementation of monetary policy through various national central banks. It is comprising of President, Vice President and 4 other members.</a:t>
            </a:r>
          </a:p>
          <a:p>
            <a:r>
              <a:rPr lang="en-US" dirty="0" smtClean="0"/>
              <a:t>General Council : Assists ECB in advisory and coordinating function.</a:t>
            </a:r>
          </a:p>
          <a:p>
            <a:r>
              <a:rPr lang="en-US" dirty="0" smtClean="0"/>
              <a:t>The capital of ECB is contributed by member central banks. Profits and losses are shared by them. The 19 member nations forms the Euro zone and non euro countries together with Euro zone make the Euro System of Central Banks</a:t>
            </a:r>
            <a:endParaRPr lang="en-US" dirty="0"/>
          </a:p>
        </p:txBody>
      </p:sp>
    </p:spTree>
    <p:extLst>
      <p:ext uri="{BB962C8B-B14F-4D97-AF65-F5344CB8AC3E}">
        <p14:creationId xmlns:p14="http://schemas.microsoft.com/office/powerpoint/2010/main" val="318357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128"/>
            <a:ext cx="10515600" cy="685800"/>
          </a:xfrm>
        </p:spPr>
        <p:txBody>
          <a:bodyPr>
            <a:normAutofit fontScale="90000"/>
          </a:bodyPr>
          <a:lstStyle/>
          <a:p>
            <a:r>
              <a:rPr lang="en-US" dirty="0" smtClean="0"/>
              <a:t>ECB</a:t>
            </a:r>
            <a:endParaRPr lang="en-US" dirty="0"/>
          </a:p>
        </p:txBody>
      </p:sp>
      <p:sp>
        <p:nvSpPr>
          <p:cNvPr id="3" name="Content Placeholder 2"/>
          <p:cNvSpPr>
            <a:spLocks noGrp="1"/>
          </p:cNvSpPr>
          <p:nvPr>
            <p:ph idx="1"/>
          </p:nvPr>
        </p:nvSpPr>
        <p:spPr>
          <a:xfrm>
            <a:off x="143254" y="768927"/>
            <a:ext cx="11972546" cy="5912427"/>
          </a:xfrm>
        </p:spPr>
        <p:txBody>
          <a:bodyPr>
            <a:normAutofit/>
          </a:bodyPr>
          <a:lstStyle/>
          <a:p>
            <a:r>
              <a:rPr lang="en-US" dirty="0" smtClean="0">
                <a:latin typeface="Arial" panose="020B0604020202020204" pitchFamily="34" charset="0"/>
                <a:cs typeface="Arial" panose="020B0604020202020204" pitchFamily="34" charset="0"/>
              </a:rPr>
              <a:t>FUNCTIONS</a:t>
            </a:r>
          </a:p>
          <a:p>
            <a:r>
              <a:rPr lang="en-US" sz="2400" dirty="0" smtClean="0">
                <a:latin typeface="Arial" panose="020B0604020202020204" pitchFamily="34" charset="0"/>
                <a:cs typeface="Arial" panose="020B0604020202020204" pitchFamily="34" charset="0"/>
              </a:rPr>
              <a:t>1. Frame common monetary policy</a:t>
            </a:r>
          </a:p>
          <a:p>
            <a:r>
              <a:rPr lang="en-US" sz="2400" dirty="0" smtClean="0">
                <a:latin typeface="Arial" panose="020B0604020202020204" pitchFamily="34" charset="0"/>
                <a:cs typeface="Arial" panose="020B0604020202020204" pitchFamily="34" charset="0"/>
              </a:rPr>
              <a:t>2. Forex reserve </a:t>
            </a:r>
            <a:r>
              <a:rPr lang="en-US" sz="2400" dirty="0" err="1" smtClean="0">
                <a:latin typeface="Arial" panose="020B0604020202020204" pitchFamily="34" charset="0"/>
                <a:cs typeface="Arial" panose="020B0604020202020204" pitchFamily="34" charset="0"/>
              </a:rPr>
              <a:t>maintanance</a:t>
            </a:r>
            <a:r>
              <a:rPr lang="en-US" sz="2400" dirty="0" smtClean="0">
                <a:latin typeface="Arial" panose="020B0604020202020204" pitchFamily="34" charset="0"/>
                <a:cs typeface="Arial" panose="020B0604020202020204" pitchFamily="34" charset="0"/>
              </a:rPr>
              <a:t> and investment operations</a:t>
            </a:r>
          </a:p>
          <a:p>
            <a:r>
              <a:rPr lang="en-US" sz="2400" dirty="0" smtClean="0">
                <a:latin typeface="Arial" panose="020B0604020202020204" pitchFamily="34" charset="0"/>
                <a:cs typeface="Arial" panose="020B0604020202020204" pitchFamily="34" charset="0"/>
              </a:rPr>
              <a:t>3. Currency control</a:t>
            </a:r>
          </a:p>
          <a:p>
            <a:r>
              <a:rPr lang="en-US" sz="2400" dirty="0" smtClean="0">
                <a:latin typeface="Arial" panose="020B0604020202020204" pitchFamily="34" charset="0"/>
                <a:cs typeface="Arial" panose="020B0604020202020204" pitchFamily="34" charset="0"/>
              </a:rPr>
              <a:t>4. Payment and settlement system through TARGET ( Trans European </a:t>
            </a:r>
            <a:r>
              <a:rPr lang="en-US" sz="2400" dirty="0">
                <a:latin typeface="Arial" panose="020B0604020202020204" pitchFamily="34" charset="0"/>
                <a:cs typeface="Arial" panose="020B0604020202020204" pitchFamily="34" charset="0"/>
              </a:rPr>
              <a:t>R</a:t>
            </a:r>
            <a:r>
              <a:rPr lang="en-US" sz="2400" dirty="0" smtClean="0">
                <a:latin typeface="Arial" panose="020B0604020202020204" pitchFamily="34" charset="0"/>
                <a:cs typeface="Arial" panose="020B0604020202020204" pitchFamily="34" charset="0"/>
              </a:rPr>
              <a:t>eal time Gross settlement Express Transfer) </a:t>
            </a:r>
          </a:p>
          <a:p>
            <a:r>
              <a:rPr lang="en-US" sz="2400" dirty="0" smtClean="0">
                <a:latin typeface="Arial" panose="020B0604020202020204" pitchFamily="34" charset="0"/>
                <a:cs typeface="Arial" panose="020B0604020202020204" pitchFamily="34" charset="0"/>
              </a:rPr>
              <a:t>5. Review of developments, collation of data, analysis and publishing reports</a:t>
            </a:r>
          </a:p>
          <a:p>
            <a:r>
              <a:rPr lang="en-US" sz="2400" dirty="0" smtClean="0">
                <a:latin typeface="Arial" panose="020B0604020202020204" pitchFamily="34" charset="0"/>
                <a:cs typeface="Arial" panose="020B0604020202020204" pitchFamily="34" charset="0"/>
              </a:rPr>
              <a:t>The main instruments of control are : open market operations, standing facilities, minimum reserve requirements</a:t>
            </a:r>
          </a:p>
          <a:p>
            <a:r>
              <a:rPr lang="en-US" sz="2400" dirty="0" smtClean="0">
                <a:latin typeface="Arial" panose="020B0604020202020204" pitchFamily="34" charset="0"/>
                <a:cs typeface="Arial" panose="020B0604020202020204" pitchFamily="34" charset="0"/>
              </a:rPr>
              <a:t>The common currency and monetary policy has been able to ease movement of goods, </a:t>
            </a:r>
            <a:r>
              <a:rPr lang="en-US" sz="2400" dirty="0" err="1" smtClean="0">
                <a:latin typeface="Arial" panose="020B0604020202020204" pitchFamily="34" charset="0"/>
                <a:cs typeface="Arial" panose="020B0604020202020204" pitchFamily="34" charset="0"/>
              </a:rPr>
              <a:t>labour</a:t>
            </a:r>
            <a:r>
              <a:rPr lang="en-US" sz="2400" dirty="0" smtClean="0">
                <a:latin typeface="Arial" panose="020B0604020202020204" pitchFamily="34" charset="0"/>
                <a:cs typeface="Arial" panose="020B0604020202020204" pitchFamily="34" charset="0"/>
              </a:rPr>
              <a:t> and access to markets. The absence of trade barriers has reduced cost of goods within the Euro zone.</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8721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810490"/>
          </a:xfrm>
        </p:spPr>
        <p:txBody>
          <a:bodyPr>
            <a:normAutofit fontScale="90000"/>
          </a:bodyPr>
          <a:lstStyle/>
          <a:p>
            <a:r>
              <a:rPr lang="en-US" dirty="0" smtClean="0"/>
              <a:t>BANK OF JAPAN</a:t>
            </a:r>
            <a:endParaRPr lang="en-US" dirty="0"/>
          </a:p>
        </p:txBody>
      </p:sp>
      <p:sp>
        <p:nvSpPr>
          <p:cNvPr id="3" name="Content Placeholder 2"/>
          <p:cNvSpPr>
            <a:spLocks noGrp="1"/>
          </p:cNvSpPr>
          <p:nvPr>
            <p:ph idx="1"/>
          </p:nvPr>
        </p:nvSpPr>
        <p:spPr>
          <a:xfrm>
            <a:off x="247163" y="942396"/>
            <a:ext cx="11785510" cy="5707785"/>
          </a:xfrm>
        </p:spPr>
        <p:txBody>
          <a:bodyPr>
            <a:normAutofit/>
          </a:bodyPr>
          <a:lstStyle/>
          <a:p>
            <a:r>
              <a:rPr lang="en-US" sz="2400" dirty="0" smtClean="0">
                <a:latin typeface="Arial" panose="020B0604020202020204" pitchFamily="34" charset="0"/>
                <a:cs typeface="Arial" panose="020B0604020202020204" pitchFamily="34" charset="0"/>
              </a:rPr>
              <a:t>Bank of Japan was established in 1882 and till 1942 , regulated by </a:t>
            </a:r>
            <a:r>
              <a:rPr lang="en-US" sz="2400" dirty="0" err="1" smtClean="0">
                <a:latin typeface="Arial" panose="020B0604020202020204" pitchFamily="34" charset="0"/>
                <a:cs typeface="Arial" panose="020B0604020202020204" pitchFamily="34" charset="0"/>
              </a:rPr>
              <a:t>finistry</a:t>
            </a:r>
            <a:r>
              <a:rPr lang="en-US" sz="2400" dirty="0" smtClean="0">
                <a:latin typeface="Arial" panose="020B0604020202020204" pitchFamily="34" charset="0"/>
                <a:cs typeface="Arial" panose="020B0604020202020204" pitchFamily="34" charset="0"/>
              </a:rPr>
              <a:t> of finance, with government having 55% stake and 45 % stake by private sector.</a:t>
            </a:r>
          </a:p>
          <a:p>
            <a:r>
              <a:rPr lang="en-US" sz="2400" dirty="0" smtClean="0">
                <a:latin typeface="Arial" panose="020B0604020202020204" pitchFamily="34" charset="0"/>
                <a:cs typeface="Arial" panose="020B0604020202020204" pitchFamily="34" charset="0"/>
              </a:rPr>
              <a:t>1942 saw reorganization of objectives with a war centric approach. It was changed again in 1949and a policy board was set up. However </a:t>
            </a:r>
            <a:r>
              <a:rPr lang="en-US" sz="2400" dirty="0" err="1" smtClean="0">
                <a:latin typeface="Arial" panose="020B0604020202020204" pitchFamily="34" charset="0"/>
                <a:cs typeface="Arial" panose="020B0604020202020204" pitchFamily="34" charset="0"/>
              </a:rPr>
              <a:t>finistry</a:t>
            </a:r>
            <a:r>
              <a:rPr lang="en-US" sz="2400" dirty="0" smtClean="0">
                <a:latin typeface="Arial" panose="020B0604020202020204" pitchFamily="34" charset="0"/>
                <a:cs typeface="Arial" panose="020B0604020202020204" pitchFamily="34" charset="0"/>
              </a:rPr>
              <a:t> of finance held its control. In 1998, finally reforms in Bank of Japan resulted in more autonomy with NEW BANK OF JAPAN coming into existence.</a:t>
            </a:r>
          </a:p>
          <a:p>
            <a:r>
              <a:rPr lang="en-US" sz="2400" dirty="0" smtClean="0">
                <a:latin typeface="Arial" panose="020B0604020202020204" pitchFamily="34" charset="0"/>
                <a:cs typeface="Arial" panose="020B0604020202020204" pitchFamily="34" charset="0"/>
              </a:rPr>
              <a:t>The bank is comprised of 1 governor, 2 deputy governors and 6 deliberative members.</a:t>
            </a:r>
          </a:p>
          <a:p>
            <a:r>
              <a:rPr lang="en-US" sz="2400" dirty="0" smtClean="0">
                <a:latin typeface="Arial" panose="020B0604020202020204" pitchFamily="34" charset="0"/>
                <a:cs typeface="Arial" panose="020B0604020202020204" pitchFamily="34" charset="0"/>
              </a:rPr>
              <a:t>The functions include framing monetary policy, monopoly over note issue, stable and efficient payment system, acting as banker to </a:t>
            </a:r>
            <a:r>
              <a:rPr lang="en-US" sz="2400" dirty="0" err="1" smtClean="0">
                <a:latin typeface="Arial" panose="020B0604020202020204" pitchFamily="34" charset="0"/>
                <a:cs typeface="Arial" panose="020B0604020202020204" pitchFamily="34" charset="0"/>
              </a:rPr>
              <a:t>govt</a:t>
            </a:r>
            <a:r>
              <a:rPr lang="en-US" sz="2400" dirty="0" smtClean="0">
                <a:latin typeface="Arial" panose="020B0604020202020204" pitchFamily="34" charset="0"/>
                <a:cs typeface="Arial" panose="020B0604020202020204" pitchFamily="34" charset="0"/>
              </a:rPr>
              <a:t>, lender of last resort , and other miscellaneous functions like research on economy, </a:t>
            </a:r>
            <a:r>
              <a:rPr lang="en-US" sz="2400" dirty="0" err="1" smtClean="0">
                <a:latin typeface="Arial" panose="020B0604020202020204" pitchFamily="34" charset="0"/>
                <a:cs typeface="Arial" panose="020B0604020202020204" pitchFamily="34" charset="0"/>
              </a:rPr>
              <a:t>etc</a:t>
            </a: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The bank plays an active role in the capital market. Also its views about economy is  shared with global institutions like IMF and WB, Japanese Yen being a safe haven currency, the role of the bank in managing the forex reserves are very important.</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7270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wipe(down)">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barn(inVertical)">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4551"/>
      </a:dk2>
      <a:lt2>
        <a:srgbClr val="F2ACD2"/>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3016C5A4-E631-4977-A608-ACFB47552625}"/>
    </a:ext>
  </a:extLst>
</a:theme>
</file>

<file path=docProps/app.xml><?xml version="1.0" encoding="utf-8"?>
<Properties xmlns="http://schemas.openxmlformats.org/officeDocument/2006/extended-properties" xmlns:vt="http://schemas.openxmlformats.org/officeDocument/2006/docPropsVTypes">
  <Template>TM04033923[[fn=Depth]]</Template>
  <TotalTime>1081</TotalTime>
  <Words>1578</Words>
  <Application>Microsoft Office PowerPoint</Application>
  <PresentationFormat>Widescreen</PresentationFormat>
  <Paragraphs>73</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Corbel</vt:lpstr>
      <vt:lpstr>Depth</vt:lpstr>
      <vt:lpstr>CENTRAL  BANKING IN  SELECT COUNTRIES</vt:lpstr>
      <vt:lpstr>FEDERAL RESERVE SYSTEM (USA)</vt:lpstr>
      <vt:lpstr>FUNTIONS  OF  FED</vt:lpstr>
      <vt:lpstr>BANK OF ENGLAND</vt:lpstr>
      <vt:lpstr>PowerPoint Presentation</vt:lpstr>
      <vt:lpstr>EUROPEAN CENTRAL BANK</vt:lpstr>
      <vt:lpstr>ECB</vt:lpstr>
      <vt:lpstr>ECB</vt:lpstr>
      <vt:lpstr>BANK OF JAPAN</vt:lpstr>
      <vt:lpstr>PEOPLES BANK OF CHINA</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CENTRAL BANKING IN SELECT COUNTRIES </dc:title>
  <dc:creator>Windows 10 Pro</dc:creator>
  <cp:lastModifiedBy>Windows 10 Pro</cp:lastModifiedBy>
  <cp:revision>33</cp:revision>
  <dcterms:created xsi:type="dcterms:W3CDTF">2021-04-15T02:35:52Z</dcterms:created>
  <dcterms:modified xsi:type="dcterms:W3CDTF">2021-04-17T02:03:56Z</dcterms:modified>
</cp:coreProperties>
</file>