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2749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931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1073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0186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7555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3066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2356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2136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976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262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42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670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388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950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3443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405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515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8329" y="2174240"/>
            <a:ext cx="53809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>
                <a:latin typeface="Times New Roman"/>
                <a:cs typeface="Times New Roman"/>
              </a:rPr>
              <a:t>Fundamental</a:t>
            </a:r>
            <a:r>
              <a:rPr sz="4400" b="1" spc="-5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Analysis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8669" y="3462020"/>
            <a:ext cx="7484745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888888"/>
                </a:solidFill>
                <a:latin typeface="Times New Roman"/>
                <a:cs typeface="Times New Roman"/>
              </a:rPr>
              <a:t>Prepared </a:t>
            </a:r>
            <a:r>
              <a:rPr sz="2400" dirty="0" smtClean="0">
                <a:solidFill>
                  <a:srgbClr val="888888"/>
                </a:solidFill>
                <a:latin typeface="Times New Roman"/>
                <a:cs typeface="Times New Roman"/>
              </a:rPr>
              <a:t>by</a:t>
            </a:r>
            <a:endParaRPr lang="en-IN" sz="2400" dirty="0" smtClean="0">
              <a:solidFill>
                <a:srgbClr val="888888"/>
              </a:solidFill>
              <a:latin typeface="Times New Roman"/>
              <a:cs typeface="Times New Roman"/>
            </a:endParaRPr>
          </a:p>
          <a:p>
            <a:pPr marL="79375" algn="ctr">
              <a:lnSpc>
                <a:spcPct val="100000"/>
              </a:lnSpc>
              <a:spcBef>
                <a:spcPts val="100"/>
              </a:spcBef>
            </a:pPr>
            <a:r>
              <a:rPr lang="en-IN" sz="2400" dirty="0" smtClean="0">
                <a:solidFill>
                  <a:srgbClr val="888888"/>
                </a:solidFill>
                <a:latin typeface="Times New Roman"/>
                <a:cs typeface="Times New Roman"/>
              </a:rPr>
              <a:t>NIRAV R GODA</a:t>
            </a:r>
          </a:p>
          <a:p>
            <a:pPr marL="79375" algn="ctr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7820"/>
            <a:ext cx="8068945" cy="270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c. </a:t>
            </a:r>
            <a:r>
              <a:rPr sz="2400" b="1" dirty="0">
                <a:latin typeface="Times New Roman"/>
                <a:cs typeface="Times New Roman"/>
              </a:rPr>
              <a:t>Maturity and </a:t>
            </a:r>
            <a:r>
              <a:rPr sz="2400" b="1" spc="-5" dirty="0">
                <a:latin typeface="Times New Roman"/>
                <a:cs typeface="Times New Roman"/>
              </a:rPr>
              <a:t>stabilization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dirty="0">
                <a:latin typeface="Times New Roman"/>
                <a:cs typeface="Times New Roman"/>
              </a:rPr>
              <a:t>: In the stabilization </a:t>
            </a:r>
            <a:r>
              <a:rPr sz="2400" spc="-5" dirty="0">
                <a:latin typeface="Times New Roman"/>
                <a:cs typeface="Times New Roman"/>
              </a:rPr>
              <a:t>stage 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rate of the industry tends to </a:t>
            </a:r>
            <a:r>
              <a:rPr sz="2400" spc="-5" dirty="0">
                <a:latin typeface="Times New Roman"/>
                <a:cs typeface="Times New Roman"/>
              </a:rPr>
              <a:t>moderate and </a:t>
            </a:r>
            <a:r>
              <a:rPr sz="2400" dirty="0">
                <a:latin typeface="Times New Roman"/>
                <a:cs typeface="Times New Roman"/>
              </a:rPr>
              <a:t>the rate  of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stabilizes. </a:t>
            </a:r>
            <a:r>
              <a:rPr sz="2400" spc="-5" dirty="0">
                <a:latin typeface="Times New Roman"/>
                <a:cs typeface="Times New Roman"/>
              </a:rPr>
              <a:t>Symptoms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obsolescence </a:t>
            </a:r>
            <a:r>
              <a:rPr sz="2400" spc="-10" dirty="0">
                <a:latin typeface="Times New Roman"/>
                <a:cs typeface="Times New Roman"/>
              </a:rPr>
              <a:t>may </a:t>
            </a:r>
            <a:r>
              <a:rPr sz="2400" dirty="0">
                <a:latin typeface="Times New Roman"/>
                <a:cs typeface="Times New Roman"/>
              </a:rPr>
              <a:t>appear in  the technology. Technological innovations in the production  </a:t>
            </a:r>
            <a:r>
              <a:rPr sz="2400" spc="-5" dirty="0">
                <a:latin typeface="Times New Roman"/>
                <a:cs typeface="Times New Roman"/>
              </a:rPr>
              <a:t>process and </a:t>
            </a:r>
            <a:r>
              <a:rPr sz="2400" dirty="0">
                <a:latin typeface="Times New Roman"/>
                <a:cs typeface="Times New Roman"/>
              </a:rPr>
              <a:t>product have to be </a:t>
            </a:r>
            <a:r>
              <a:rPr sz="2400" spc="-5" dirty="0">
                <a:latin typeface="Times New Roman"/>
                <a:cs typeface="Times New Roman"/>
              </a:rPr>
              <a:t>introduced. </a:t>
            </a:r>
            <a:r>
              <a:rPr sz="2400" dirty="0">
                <a:latin typeface="Times New Roman"/>
                <a:cs typeface="Times New Roman"/>
              </a:rPr>
              <a:t>The industry </a:t>
            </a:r>
            <a:r>
              <a:rPr sz="2400" spc="-5" dirty="0">
                <a:latin typeface="Times New Roman"/>
                <a:cs typeface="Times New Roman"/>
              </a:rPr>
              <a:t>will  </a:t>
            </a:r>
            <a:r>
              <a:rPr sz="2400" dirty="0">
                <a:latin typeface="Times New Roman"/>
                <a:cs typeface="Times New Roman"/>
              </a:rPr>
              <a:t>start to consolidate, possibly through </a:t>
            </a:r>
            <a:r>
              <a:rPr sz="2400" spc="-5" dirty="0">
                <a:latin typeface="Times New Roman"/>
                <a:cs typeface="Times New Roman"/>
              </a:rPr>
              <a:t>mergers </a:t>
            </a:r>
            <a:r>
              <a:rPr sz="2400" dirty="0">
                <a:latin typeface="Times New Roman"/>
                <a:cs typeface="Times New Roman"/>
              </a:rPr>
              <a:t>and acquisitions.  Mature industries are </a:t>
            </a:r>
            <a:r>
              <a:rPr sz="2400" spc="-5" dirty="0">
                <a:latin typeface="Times New Roman"/>
                <a:cs typeface="Times New Roman"/>
              </a:rPr>
              <a:t>settled </a:t>
            </a:r>
            <a:r>
              <a:rPr sz="2400" dirty="0">
                <a:latin typeface="Times New Roman"/>
                <a:cs typeface="Times New Roman"/>
              </a:rPr>
              <a:t>, risks are low and cash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8839" y="3020059"/>
            <a:ext cx="7723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0820" algn="l"/>
              </a:tabLst>
            </a:pPr>
            <a:r>
              <a:rPr dirty="0"/>
              <a:t>generated.	</a:t>
            </a:r>
            <a:r>
              <a:rPr spc="-5" dirty="0"/>
              <a:t>However,</a:t>
            </a:r>
            <a:r>
              <a:rPr spc="204" dirty="0"/>
              <a:t> </a:t>
            </a:r>
            <a:r>
              <a:rPr dirty="0"/>
              <a:t>rivalry</a:t>
            </a:r>
            <a:r>
              <a:rPr spc="235" dirty="0"/>
              <a:t> </a:t>
            </a:r>
            <a:r>
              <a:rPr spc="-5" dirty="0"/>
              <a:t>among</a:t>
            </a:r>
            <a:r>
              <a:rPr spc="204" dirty="0"/>
              <a:t> </a:t>
            </a:r>
            <a:r>
              <a:rPr spc="-5" dirty="0"/>
              <a:t>competitors</a:t>
            </a:r>
            <a:r>
              <a:rPr spc="200" dirty="0"/>
              <a:t> </a:t>
            </a:r>
            <a:r>
              <a:rPr dirty="0"/>
              <a:t>is</a:t>
            </a:r>
            <a:r>
              <a:rPr spc="210" dirty="0"/>
              <a:t> </a:t>
            </a:r>
            <a:r>
              <a:rPr spc="-5" dirty="0"/>
              <a:t>fierce</a:t>
            </a:r>
            <a:r>
              <a:rPr spc="210" dirty="0"/>
              <a:t> </a:t>
            </a:r>
            <a:r>
              <a:rPr spc="-5" dirty="0"/>
              <a:t>and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3328670"/>
            <a:ext cx="8066405" cy="284099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550"/>
              </a:spcBef>
            </a:pPr>
            <a:r>
              <a:rPr sz="2400" spc="-5" dirty="0">
                <a:latin typeface="Times New Roman"/>
                <a:cs typeface="Times New Roman"/>
              </a:rPr>
              <a:t>falling prices </a:t>
            </a:r>
            <a:r>
              <a:rPr sz="2400" dirty="0">
                <a:latin typeface="Times New Roman"/>
                <a:cs typeface="Times New Roman"/>
              </a:rPr>
              <a:t>pose a serious threat </a:t>
            </a:r>
            <a:r>
              <a:rPr sz="2400" spc="5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profitability.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00"/>
              </a:spcBef>
            </a:pPr>
            <a:r>
              <a:rPr sz="3200" dirty="0">
                <a:latin typeface="Times New Roman"/>
                <a:cs typeface="Times New Roman"/>
              </a:rPr>
              <a:t>d. </a:t>
            </a:r>
            <a:r>
              <a:rPr sz="2400" b="1" spc="-5" dirty="0">
                <a:latin typeface="Times New Roman"/>
                <a:cs typeface="Times New Roman"/>
              </a:rPr>
              <a:t>Declining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dirty="0">
                <a:latin typeface="Times New Roman"/>
                <a:cs typeface="Times New Roman"/>
              </a:rPr>
              <a:t>: In this stage, </a:t>
            </a:r>
            <a:r>
              <a:rPr sz="2400" spc="-5" dirty="0">
                <a:latin typeface="Times New Roman"/>
                <a:cs typeface="Times New Roman"/>
              </a:rPr>
              <a:t>demand for </a:t>
            </a:r>
            <a:r>
              <a:rPr sz="2400" dirty="0">
                <a:latin typeface="Times New Roman"/>
                <a:cs typeface="Times New Roman"/>
              </a:rPr>
              <a:t>the product and the  earnings of the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decline. Innovation </a:t>
            </a:r>
            <a:r>
              <a:rPr sz="2400" spc="-5" dirty="0">
                <a:latin typeface="Times New Roman"/>
                <a:cs typeface="Times New Roman"/>
              </a:rPr>
              <a:t>and change </a:t>
            </a:r>
            <a:r>
              <a:rPr sz="2400" dirty="0">
                <a:latin typeface="Times New Roman"/>
                <a:cs typeface="Times New Roman"/>
              </a:rPr>
              <a:t>in  </a:t>
            </a:r>
            <a:r>
              <a:rPr sz="2400" spc="-5" dirty="0">
                <a:latin typeface="Times New Roman"/>
                <a:cs typeface="Times New Roman"/>
              </a:rPr>
              <a:t>consumer preference </a:t>
            </a:r>
            <a:r>
              <a:rPr sz="2400" dirty="0">
                <a:latin typeface="Times New Roman"/>
                <a:cs typeface="Times New Roman"/>
              </a:rPr>
              <a:t>lead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this </a:t>
            </a:r>
            <a:r>
              <a:rPr sz="2400" spc="-5" dirty="0">
                <a:latin typeface="Times New Roman"/>
                <a:cs typeface="Times New Roman"/>
              </a:rPr>
              <a:t>stage.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specific features </a:t>
            </a:r>
            <a:r>
              <a:rPr sz="2400" dirty="0">
                <a:latin typeface="Times New Roman"/>
                <a:cs typeface="Times New Roman"/>
              </a:rPr>
              <a:t>of  the declining stage is that </a:t>
            </a:r>
            <a:r>
              <a:rPr sz="2400" spc="-5" dirty="0">
                <a:latin typeface="Times New Roman"/>
                <a:cs typeface="Times New Roman"/>
              </a:rPr>
              <a:t>even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boom, </a:t>
            </a:r>
            <a:r>
              <a:rPr sz="2400" dirty="0">
                <a:latin typeface="Times New Roman"/>
                <a:cs typeface="Times New Roman"/>
              </a:rPr>
              <a:t>the growth of the  industry is low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declines at a higher rate during a </a:t>
            </a:r>
            <a:r>
              <a:rPr sz="2400" spc="-5" dirty="0">
                <a:latin typeface="Times New Roman"/>
                <a:cs typeface="Times New Roman"/>
              </a:rPr>
              <a:t>recession. 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better avoiding </a:t>
            </a:r>
            <a:r>
              <a:rPr sz="2400" spc="-5" dirty="0">
                <a:latin typeface="Times New Roman"/>
                <a:cs typeface="Times New Roman"/>
              </a:rPr>
              <a:t>investment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such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industries.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" y="124459"/>
            <a:ext cx="84226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Study of </a:t>
            </a:r>
            <a:r>
              <a:rPr sz="3200" spc="-5" dirty="0"/>
              <a:t>structure </a:t>
            </a:r>
            <a:r>
              <a:rPr sz="3200" dirty="0"/>
              <a:t>and characteristics of an</a:t>
            </a:r>
            <a:r>
              <a:rPr sz="3200" spc="-10" dirty="0"/>
              <a:t> </a:t>
            </a:r>
            <a:r>
              <a:rPr sz="3200" spc="-5" dirty="0"/>
              <a:t>industry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59740" y="645159"/>
            <a:ext cx="5835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An investor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analyze the </a:t>
            </a:r>
            <a:r>
              <a:rPr sz="2400" spc="-5" dirty="0">
                <a:latin typeface="Times New Roman"/>
                <a:cs typeface="Times New Roman"/>
              </a:rPr>
              <a:t>following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factors: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25349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1013459"/>
            <a:ext cx="8295005" cy="30988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3695" marR="5080" indent="-341630" algn="just">
              <a:lnSpc>
                <a:spcPct val="79900"/>
              </a:lnSpc>
              <a:spcBef>
                <a:spcPts val="675"/>
              </a:spcBef>
              <a:buFont typeface="Arial"/>
              <a:buChar char="•"/>
              <a:tabLst>
                <a:tab pos="35433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Growth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the industry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The historical </a:t>
            </a:r>
            <a:r>
              <a:rPr sz="2400" spc="-5" dirty="0">
                <a:latin typeface="Times New Roman"/>
                <a:cs typeface="Times New Roman"/>
              </a:rPr>
              <a:t>performance </a:t>
            </a:r>
            <a:r>
              <a:rPr sz="2400" dirty="0">
                <a:latin typeface="Times New Roman"/>
                <a:cs typeface="Times New Roman"/>
              </a:rPr>
              <a:t>of the  industry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terms </a:t>
            </a:r>
            <a:r>
              <a:rPr sz="2400" dirty="0">
                <a:latin typeface="Times New Roman"/>
                <a:cs typeface="Times New Roman"/>
              </a:rPr>
              <a:t>of growth and profitability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analyzed.  The past variability in returns and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in reaction to  </a:t>
            </a:r>
            <a:r>
              <a:rPr sz="2400" spc="-5" dirty="0">
                <a:latin typeface="Times New Roman"/>
                <a:cs typeface="Times New Roman"/>
              </a:rPr>
              <a:t>macroeconomic factors must </a:t>
            </a:r>
            <a:r>
              <a:rPr sz="2400" dirty="0">
                <a:latin typeface="Times New Roman"/>
                <a:cs typeface="Times New Roman"/>
              </a:rPr>
              <a:t>be analyzed and </a:t>
            </a:r>
            <a:r>
              <a:rPr sz="2400" spc="-5" dirty="0">
                <a:latin typeface="Times New Roman"/>
                <a:cs typeface="Times New Roman"/>
              </a:rPr>
              <a:t>future estimates </a:t>
            </a:r>
            <a:r>
              <a:rPr sz="2400" dirty="0">
                <a:latin typeface="Times New Roman"/>
                <a:cs typeface="Times New Roman"/>
              </a:rPr>
              <a:t>of  growth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forecasted.</a:t>
            </a:r>
            <a:endParaRPr sz="2400">
              <a:latin typeface="Times New Roman"/>
              <a:cs typeface="Times New Roman"/>
            </a:endParaRPr>
          </a:p>
          <a:p>
            <a:pPr marL="353695" marR="5715" algn="just">
              <a:lnSpc>
                <a:spcPct val="79900"/>
              </a:lnSpc>
              <a:spcBef>
                <a:spcPts val="600"/>
              </a:spcBef>
            </a:pPr>
            <a:r>
              <a:rPr sz="2400" b="1" spc="-5" dirty="0">
                <a:latin typeface="Times New Roman"/>
                <a:cs typeface="Times New Roman"/>
              </a:rPr>
              <a:t>Cost structure </a:t>
            </a:r>
            <a:r>
              <a:rPr sz="2400" b="1" dirty="0">
                <a:latin typeface="Times New Roman"/>
                <a:cs typeface="Times New Roman"/>
              </a:rPr>
              <a:t>and profitability</a:t>
            </a:r>
            <a:r>
              <a:rPr sz="2400" dirty="0">
                <a:latin typeface="Times New Roman"/>
                <a:cs typeface="Times New Roman"/>
              </a:rPr>
              <a:t>: The </a:t>
            </a:r>
            <a:r>
              <a:rPr sz="2400" spc="-5" dirty="0">
                <a:latin typeface="Times New Roman"/>
                <a:cs typeface="Times New Roman"/>
              </a:rPr>
              <a:t>cost </a:t>
            </a:r>
            <a:r>
              <a:rPr sz="2400" dirty="0">
                <a:latin typeface="Times New Roman"/>
                <a:cs typeface="Times New Roman"/>
              </a:rPr>
              <a:t>structure </a:t>
            </a:r>
            <a:r>
              <a:rPr sz="2400" spc="-5" dirty="0">
                <a:latin typeface="Times New Roman"/>
                <a:cs typeface="Times New Roman"/>
              </a:rPr>
              <a:t>affects </a:t>
            </a:r>
            <a:r>
              <a:rPr sz="2400" dirty="0">
                <a:latin typeface="Times New Roman"/>
                <a:cs typeface="Times New Roman"/>
              </a:rPr>
              <a:t>the  cost of production and profitability of the </a:t>
            </a:r>
            <a:r>
              <a:rPr sz="2400" spc="-5" dirty="0">
                <a:latin typeface="Times New Roman"/>
                <a:cs typeface="Times New Roman"/>
              </a:rPr>
              <a:t>firm. Cost </a:t>
            </a:r>
            <a:r>
              <a:rPr sz="2400" dirty="0">
                <a:latin typeface="Times New Roman"/>
                <a:cs typeface="Times New Roman"/>
              </a:rPr>
              <a:t>structure of  the industry in </a:t>
            </a:r>
            <a:r>
              <a:rPr sz="2400" spc="-5" dirty="0">
                <a:latin typeface="Times New Roman"/>
                <a:cs typeface="Times New Roman"/>
              </a:rPr>
              <a:t>terms </a:t>
            </a:r>
            <a:r>
              <a:rPr sz="2400" dirty="0">
                <a:latin typeface="Times New Roman"/>
                <a:cs typeface="Times New Roman"/>
              </a:rPr>
              <a:t>of fixed and variable cots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 analyzed. </a:t>
            </a:r>
            <a:r>
              <a:rPr sz="2400" spc="-5" dirty="0">
                <a:latin typeface="Times New Roman"/>
                <a:cs typeface="Times New Roman"/>
              </a:rPr>
              <a:t>Factors </a:t>
            </a:r>
            <a:r>
              <a:rPr sz="2400" dirty="0">
                <a:latin typeface="Times New Roman"/>
                <a:cs typeface="Times New Roman"/>
              </a:rPr>
              <a:t>like inventory turnover </a:t>
            </a:r>
            <a:r>
              <a:rPr sz="2400" spc="-5" dirty="0">
                <a:latin typeface="Times New Roman"/>
                <a:cs typeface="Times New Roman"/>
              </a:rPr>
              <a:t>and asset </a:t>
            </a:r>
            <a:r>
              <a:rPr sz="2400" dirty="0">
                <a:latin typeface="Times New Roman"/>
                <a:cs typeface="Times New Roman"/>
              </a:rPr>
              <a:t>turnover  </a:t>
            </a:r>
            <a:r>
              <a:rPr sz="2400" spc="-5" dirty="0">
                <a:latin typeface="Times New Roman"/>
                <a:cs typeface="Times New Roman"/>
              </a:rPr>
              <a:t>must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analyzed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which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indication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capacity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utilization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1369" y="4013200"/>
            <a:ext cx="7949565" cy="6832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79900"/>
              </a:lnSpc>
              <a:spcBef>
                <a:spcPts val="675"/>
              </a:spcBef>
              <a:tabLst>
                <a:tab pos="511175" algn="l"/>
                <a:tab pos="1043940" algn="l"/>
                <a:tab pos="2613025" algn="l"/>
                <a:tab pos="4130675" algn="l"/>
                <a:tab pos="5853430" algn="l"/>
                <a:tab pos="6776720" algn="l"/>
                <a:tab pos="7665084" algn="l"/>
              </a:tabLst>
            </a:pPr>
            <a:r>
              <a:rPr sz="2400" dirty="0">
                <a:latin typeface="Times New Roman"/>
                <a:cs typeface="Times New Roman"/>
              </a:rPr>
              <a:t>of	an	industr</a:t>
            </a:r>
            <a:r>
              <a:rPr sz="2400" spc="2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nal</a:t>
            </a:r>
            <a:r>
              <a:rPr sz="2400" spc="2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ing	Pro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bi</a:t>
            </a:r>
            <a:r>
              <a:rPr sz="2400" spc="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ity	ratios	helps	us  </a:t>
            </a:r>
            <a:r>
              <a:rPr sz="2400" spc="-5" dirty="0">
                <a:latin typeface="Times New Roman"/>
                <a:cs typeface="Times New Roman"/>
              </a:rPr>
              <a:t>understand </a:t>
            </a:r>
            <a:r>
              <a:rPr sz="2400" dirty="0">
                <a:latin typeface="Times New Roman"/>
                <a:cs typeface="Times New Roman"/>
              </a:rPr>
              <a:t>the profitability of the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industry.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740" y="465709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1369" y="4673600"/>
            <a:ext cx="7952740" cy="21450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79900"/>
              </a:lnSpc>
              <a:spcBef>
                <a:spcPts val="675"/>
              </a:spcBef>
            </a:pPr>
            <a:r>
              <a:rPr sz="2400" b="1" spc="-5" dirty="0">
                <a:latin typeface="Times New Roman"/>
                <a:cs typeface="Times New Roman"/>
              </a:rPr>
              <a:t>Nature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the product and </a:t>
            </a:r>
            <a:r>
              <a:rPr sz="2400" b="1" dirty="0">
                <a:latin typeface="Times New Roman"/>
                <a:cs typeface="Times New Roman"/>
              </a:rPr>
              <a:t>demand</a:t>
            </a:r>
            <a:r>
              <a:rPr sz="2400" dirty="0">
                <a:latin typeface="Times New Roman"/>
                <a:cs typeface="Times New Roman"/>
              </a:rPr>
              <a:t>: The products </a:t>
            </a:r>
            <a:r>
              <a:rPr sz="2400" spc="-5" dirty="0">
                <a:latin typeface="Times New Roman"/>
                <a:cs typeface="Times New Roman"/>
              </a:rPr>
              <a:t>produced </a:t>
            </a:r>
            <a:r>
              <a:rPr sz="2400" dirty="0">
                <a:latin typeface="Times New Roman"/>
                <a:cs typeface="Times New Roman"/>
              </a:rPr>
              <a:t>by  industries are </a:t>
            </a:r>
            <a:r>
              <a:rPr sz="2400" spc="-5" dirty="0">
                <a:latin typeface="Times New Roman"/>
                <a:cs typeface="Times New Roman"/>
              </a:rPr>
              <a:t>demanded by consumers </a:t>
            </a:r>
            <a:r>
              <a:rPr sz="2400" dirty="0">
                <a:latin typeface="Times New Roman"/>
                <a:cs typeface="Times New Roman"/>
              </a:rPr>
              <a:t>and other industries. </a:t>
            </a:r>
            <a:r>
              <a:rPr sz="2400" spc="-5" dirty="0">
                <a:latin typeface="Times New Roman"/>
                <a:cs typeface="Times New Roman"/>
              </a:rPr>
              <a:t>An  </a:t>
            </a:r>
            <a:r>
              <a:rPr sz="2400" dirty="0">
                <a:latin typeface="Times New Roman"/>
                <a:cs typeface="Times New Roman"/>
              </a:rPr>
              <a:t>investor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analyze the </a:t>
            </a:r>
            <a:r>
              <a:rPr sz="2400" spc="-5" dirty="0">
                <a:latin typeface="Times New Roman"/>
                <a:cs typeface="Times New Roman"/>
              </a:rPr>
              <a:t>condition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feeder </a:t>
            </a:r>
            <a:r>
              <a:rPr sz="2400" dirty="0">
                <a:latin typeface="Times New Roman"/>
                <a:cs typeface="Times New Roman"/>
              </a:rPr>
              <a:t>industry as  </a:t>
            </a:r>
            <a:r>
              <a:rPr sz="2400" spc="-5" dirty="0">
                <a:latin typeface="Times New Roman"/>
                <a:cs typeface="Times New Roman"/>
              </a:rPr>
              <a:t>well </a:t>
            </a:r>
            <a:r>
              <a:rPr sz="2400" dirty="0">
                <a:latin typeface="Times New Roman"/>
                <a:cs typeface="Times New Roman"/>
              </a:rPr>
              <a:t>as the end </a:t>
            </a:r>
            <a:r>
              <a:rPr sz="2400" spc="-5" dirty="0">
                <a:latin typeface="Times New Roman"/>
                <a:cs typeface="Times New Roman"/>
              </a:rPr>
              <a:t>user </a:t>
            </a:r>
            <a:r>
              <a:rPr sz="2400" dirty="0">
                <a:latin typeface="Times New Roman"/>
                <a:cs typeface="Times New Roman"/>
              </a:rPr>
              <a:t>industry to </a:t>
            </a:r>
            <a:r>
              <a:rPr sz="2400" spc="-5" dirty="0">
                <a:latin typeface="Times New Roman"/>
                <a:cs typeface="Times New Roman"/>
              </a:rPr>
              <a:t>assess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demand for </a:t>
            </a:r>
            <a:r>
              <a:rPr sz="2400" dirty="0">
                <a:latin typeface="Times New Roman"/>
                <a:cs typeface="Times New Roman"/>
              </a:rPr>
              <a:t>industrial  </a:t>
            </a:r>
            <a:r>
              <a:rPr sz="2400" spc="-5" dirty="0">
                <a:latin typeface="Times New Roman"/>
                <a:cs typeface="Times New Roman"/>
              </a:rPr>
              <a:t>goods.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case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consumer </a:t>
            </a:r>
            <a:r>
              <a:rPr sz="2400" dirty="0">
                <a:latin typeface="Times New Roman"/>
                <a:cs typeface="Times New Roman"/>
              </a:rPr>
              <a:t>goods industry, a </a:t>
            </a:r>
            <a:r>
              <a:rPr sz="2400" spc="-5" dirty="0">
                <a:latin typeface="Times New Roman"/>
                <a:cs typeface="Times New Roman"/>
              </a:rPr>
              <a:t>change </a:t>
            </a:r>
            <a:r>
              <a:rPr sz="2400" dirty="0">
                <a:latin typeface="Times New Roman"/>
                <a:cs typeface="Times New Roman"/>
              </a:rPr>
              <a:t>in  </a:t>
            </a:r>
            <a:r>
              <a:rPr sz="2400" spc="-5" dirty="0">
                <a:latin typeface="Times New Roman"/>
                <a:cs typeface="Times New Roman"/>
              </a:rPr>
              <a:t>consumer preference, technological </a:t>
            </a:r>
            <a:r>
              <a:rPr sz="2400" dirty="0">
                <a:latin typeface="Times New Roman"/>
                <a:cs typeface="Times New Roman"/>
              </a:rPr>
              <a:t>innovations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substitute  products </a:t>
            </a:r>
            <a:r>
              <a:rPr sz="2400" spc="-5" dirty="0">
                <a:latin typeface="Times New Roman"/>
                <a:cs typeface="Times New Roman"/>
              </a:rPr>
              <a:t>affect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demand.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927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4040" y="109220"/>
            <a:ext cx="82562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Nature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competition</a:t>
            </a:r>
            <a:r>
              <a:rPr sz="2400" dirty="0">
                <a:latin typeface="Times New Roman"/>
                <a:cs typeface="Times New Roman"/>
              </a:rPr>
              <a:t>: The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firms </a:t>
            </a:r>
            <a:r>
              <a:rPr sz="2400" dirty="0">
                <a:latin typeface="Times New Roman"/>
                <a:cs typeface="Times New Roman"/>
              </a:rPr>
              <a:t>in the industry  and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market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share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top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firms</a:t>
            </a:r>
            <a:r>
              <a:rPr sz="2400" spc="2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must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analyzed.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Factors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040" y="840740"/>
            <a:ext cx="8257540" cy="448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Entry </a:t>
            </a:r>
            <a:r>
              <a:rPr sz="2400" dirty="0">
                <a:latin typeface="Times New Roman"/>
                <a:cs typeface="Times New Roman"/>
              </a:rPr>
              <a:t>Barriers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Exit </a:t>
            </a:r>
            <a:r>
              <a:rPr sz="2400" spc="-5" dirty="0">
                <a:latin typeface="Times New Roman"/>
                <a:cs typeface="Times New Roman"/>
              </a:rPr>
              <a:t>Barriers, Degree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homogeneity </a:t>
            </a:r>
            <a:r>
              <a:rPr sz="2400" dirty="0">
                <a:latin typeface="Times New Roman"/>
                <a:cs typeface="Times New Roman"/>
              </a:rPr>
              <a:t>and  </a:t>
            </a:r>
            <a:r>
              <a:rPr sz="2400" spc="-5" dirty="0">
                <a:latin typeface="Times New Roman"/>
                <a:cs typeface="Times New Roman"/>
              </a:rPr>
              <a:t>differentiation </a:t>
            </a:r>
            <a:r>
              <a:rPr sz="2400" dirty="0">
                <a:latin typeface="Times New Roman"/>
                <a:cs typeface="Times New Roman"/>
              </a:rPr>
              <a:t>of products practiced by various players, </a:t>
            </a:r>
            <a:r>
              <a:rPr sz="2400" spc="-5" dirty="0">
                <a:latin typeface="Times New Roman"/>
                <a:cs typeface="Times New Roman"/>
              </a:rPr>
              <a:t>Pricing  </a:t>
            </a:r>
            <a:r>
              <a:rPr sz="2400" dirty="0">
                <a:latin typeface="Times New Roman"/>
                <a:cs typeface="Times New Roman"/>
              </a:rPr>
              <a:t>policies, </a:t>
            </a:r>
            <a:r>
              <a:rPr sz="2400" spc="-5" dirty="0">
                <a:latin typeface="Times New Roman"/>
                <a:cs typeface="Times New Roman"/>
              </a:rPr>
              <a:t>Competition from foreign </a:t>
            </a:r>
            <a:r>
              <a:rPr sz="2400" dirty="0">
                <a:latin typeface="Times New Roman"/>
                <a:cs typeface="Times New Roman"/>
              </a:rPr>
              <a:t>players etc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analyzed.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79900"/>
              </a:lnSpc>
              <a:spcBef>
                <a:spcPts val="595"/>
              </a:spcBef>
            </a:pPr>
            <a:r>
              <a:rPr sz="2400" b="1" spc="-5" dirty="0">
                <a:latin typeface="Times New Roman"/>
                <a:cs typeface="Times New Roman"/>
              </a:rPr>
              <a:t>Government policy: </a:t>
            </a:r>
            <a:r>
              <a:rPr sz="2400" spc="-5" dirty="0">
                <a:latin typeface="Times New Roman"/>
                <a:cs typeface="Times New Roman"/>
              </a:rPr>
              <a:t>Government </a:t>
            </a:r>
            <a:r>
              <a:rPr sz="2400" dirty="0">
                <a:latin typeface="Times New Roman"/>
                <a:cs typeface="Times New Roman"/>
              </a:rPr>
              <a:t>polices </a:t>
            </a:r>
            <a:r>
              <a:rPr sz="2400" spc="-5" dirty="0">
                <a:latin typeface="Times New Roman"/>
                <a:cs typeface="Times New Roman"/>
              </a:rPr>
              <a:t>affect </a:t>
            </a:r>
            <a:r>
              <a:rPr sz="2400" dirty="0">
                <a:latin typeface="Times New Roman"/>
                <a:cs typeface="Times New Roman"/>
              </a:rPr>
              <a:t>the industries  directly. </a:t>
            </a:r>
            <a:r>
              <a:rPr sz="2400" spc="-5" dirty="0">
                <a:latin typeface="Times New Roman"/>
                <a:cs typeface="Times New Roman"/>
              </a:rPr>
              <a:t>Factors </a:t>
            </a:r>
            <a:r>
              <a:rPr sz="2400" dirty="0">
                <a:latin typeface="Times New Roman"/>
                <a:cs typeface="Times New Roman"/>
              </a:rPr>
              <a:t>like tax subsidies and tax holidays, regulations  and pricing policy , Entry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exit barriers </a:t>
            </a:r>
            <a:r>
              <a:rPr sz="2400" spc="-5" dirty="0">
                <a:latin typeface="Times New Roman"/>
                <a:cs typeface="Times New Roman"/>
              </a:rPr>
              <a:t>set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-5" dirty="0">
                <a:latin typeface="Times New Roman"/>
                <a:cs typeface="Times New Roman"/>
              </a:rPr>
              <a:t>government </a:t>
            </a:r>
            <a:r>
              <a:rPr sz="2400" dirty="0">
                <a:latin typeface="Times New Roman"/>
                <a:cs typeface="Times New Roman"/>
              </a:rPr>
              <a:t>and  liberalization of licensing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analyzed. </a:t>
            </a:r>
            <a:r>
              <a:rPr sz="2400" spc="-5" dirty="0">
                <a:latin typeface="Times New Roman"/>
                <a:cs typeface="Times New Roman"/>
              </a:rPr>
              <a:t>Government </a:t>
            </a:r>
            <a:r>
              <a:rPr sz="2400" dirty="0">
                <a:latin typeface="Times New Roman"/>
                <a:cs typeface="Times New Roman"/>
              </a:rPr>
              <a:t>policies  on </a:t>
            </a:r>
            <a:r>
              <a:rPr sz="2400" spc="-5" dirty="0">
                <a:latin typeface="Times New Roman"/>
                <a:cs typeface="Times New Roman"/>
              </a:rPr>
              <a:t>environment </a:t>
            </a:r>
            <a:r>
              <a:rPr sz="2400" dirty="0">
                <a:latin typeface="Times New Roman"/>
                <a:cs typeface="Times New Roman"/>
              </a:rPr>
              <a:t>and pollution control </a:t>
            </a:r>
            <a:r>
              <a:rPr sz="2400" spc="-5" dirty="0">
                <a:latin typeface="Times New Roman"/>
                <a:cs typeface="Times New Roman"/>
              </a:rPr>
              <a:t>standards affect </a:t>
            </a:r>
            <a:r>
              <a:rPr sz="2400" dirty="0">
                <a:latin typeface="Times New Roman"/>
                <a:cs typeface="Times New Roman"/>
              </a:rPr>
              <a:t>various  industries.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79900"/>
              </a:lnSpc>
              <a:spcBef>
                <a:spcPts val="600"/>
              </a:spcBef>
            </a:pPr>
            <a:r>
              <a:rPr sz="2400" b="1" spc="-5" dirty="0">
                <a:latin typeface="Times New Roman"/>
                <a:cs typeface="Times New Roman"/>
              </a:rPr>
              <a:t>Labor</a:t>
            </a:r>
            <a:r>
              <a:rPr sz="2400" spc="-5" dirty="0">
                <a:latin typeface="Times New Roman"/>
                <a:cs typeface="Times New Roman"/>
              </a:rPr>
              <a:t>: Labor scenario </a:t>
            </a:r>
            <a:r>
              <a:rPr sz="2400" dirty="0">
                <a:latin typeface="Times New Roman"/>
                <a:cs typeface="Times New Roman"/>
              </a:rPr>
              <a:t>in a particular industry is very </a:t>
            </a:r>
            <a:r>
              <a:rPr sz="2400" spc="-5" dirty="0">
                <a:latin typeface="Times New Roman"/>
                <a:cs typeface="Times New Roman"/>
              </a:rPr>
              <a:t>important. 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trade unions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their operating </a:t>
            </a:r>
            <a:r>
              <a:rPr sz="2400" spc="-5" dirty="0">
                <a:latin typeface="Times New Roman"/>
                <a:cs typeface="Times New Roman"/>
              </a:rPr>
              <a:t>mode </a:t>
            </a:r>
            <a:r>
              <a:rPr sz="2400" dirty="0">
                <a:latin typeface="Times New Roman"/>
                <a:cs typeface="Times New Roman"/>
              </a:rPr>
              <a:t>have </a:t>
            </a:r>
            <a:r>
              <a:rPr sz="2400" spc="-5" dirty="0">
                <a:latin typeface="Times New Roman"/>
                <a:cs typeface="Times New Roman"/>
              </a:rPr>
              <a:t>an  impact </a:t>
            </a:r>
            <a:r>
              <a:rPr sz="2400" dirty="0">
                <a:latin typeface="Times New Roman"/>
                <a:cs typeface="Times New Roman"/>
              </a:rPr>
              <a:t>on labor productivity. </a:t>
            </a:r>
            <a:r>
              <a:rPr sz="2400" spc="-5" dirty="0">
                <a:latin typeface="Times New Roman"/>
                <a:cs typeface="Times New Roman"/>
              </a:rPr>
              <a:t>Frequent </a:t>
            </a:r>
            <a:r>
              <a:rPr sz="2400" dirty="0">
                <a:latin typeface="Times New Roman"/>
                <a:cs typeface="Times New Roman"/>
              </a:rPr>
              <a:t>strikes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lockouts result  in loss of production and high </a:t>
            </a:r>
            <a:r>
              <a:rPr sz="2400" spc="-5" dirty="0">
                <a:latin typeface="Times New Roman"/>
                <a:cs typeface="Times New Roman"/>
              </a:rPr>
              <a:t>fixed </a:t>
            </a:r>
            <a:r>
              <a:rPr sz="2400" dirty="0">
                <a:latin typeface="Times New Roman"/>
                <a:cs typeface="Times New Roman"/>
              </a:rPr>
              <a:t>capital </a:t>
            </a:r>
            <a:r>
              <a:rPr sz="2400" spc="-5" dirty="0">
                <a:latin typeface="Times New Roman"/>
                <a:cs typeface="Times New Roman"/>
              </a:rPr>
              <a:t>loss. </a:t>
            </a:r>
            <a:r>
              <a:rPr sz="2400" dirty="0">
                <a:latin typeface="Times New Roman"/>
                <a:cs typeface="Times New Roman"/>
              </a:rPr>
              <a:t>Availability of  </a:t>
            </a:r>
            <a:r>
              <a:rPr sz="2400" spc="-5" dirty="0">
                <a:latin typeface="Times New Roman"/>
                <a:cs typeface="Times New Roman"/>
              </a:rPr>
              <a:t>Skilled </a:t>
            </a:r>
            <a:r>
              <a:rPr sz="2400" dirty="0">
                <a:latin typeface="Times New Roman"/>
                <a:cs typeface="Times New Roman"/>
              </a:rPr>
              <a:t>and unskilled labor </a:t>
            </a:r>
            <a:r>
              <a:rPr sz="2400" spc="-5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analyzed.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192405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375285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52908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4040" y="5307329"/>
            <a:ext cx="8258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1770" algn="l"/>
                <a:tab pos="2201545" algn="l"/>
                <a:tab pos="4247515" algn="l"/>
                <a:tab pos="4919345" algn="l"/>
                <a:tab pos="5610225" algn="l"/>
                <a:tab pos="6861809" algn="l"/>
                <a:tab pos="734631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</a:t>
            </a:r>
            <a:r>
              <a:rPr sz="2400" b="1" dirty="0">
                <a:latin typeface="Times New Roman"/>
                <a:cs typeface="Times New Roman"/>
              </a:rPr>
              <a:t>sea</a:t>
            </a:r>
            <a:r>
              <a:rPr sz="2400" b="1" spc="-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ch	and	</a:t>
            </a:r>
            <a:r>
              <a:rPr sz="2400" b="1" spc="-15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evelo</a:t>
            </a:r>
            <a:r>
              <a:rPr sz="2400" b="1" spc="-5" dirty="0">
                <a:latin typeface="Times New Roman"/>
                <a:cs typeface="Times New Roman"/>
              </a:rPr>
              <a:t>p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spc="1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:	F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r	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ny	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y	to	surv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4040" y="5600700"/>
            <a:ext cx="8257540" cy="12674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799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competition </a:t>
            </a:r>
            <a:r>
              <a:rPr sz="2400" dirty="0">
                <a:latin typeface="Times New Roman"/>
                <a:cs typeface="Times New Roman"/>
              </a:rPr>
              <a:t>in national and </a:t>
            </a:r>
            <a:r>
              <a:rPr sz="2400" spc="-5" dirty="0">
                <a:latin typeface="Times New Roman"/>
                <a:cs typeface="Times New Roman"/>
              </a:rPr>
              <a:t>international market, </a:t>
            </a:r>
            <a:r>
              <a:rPr sz="2400" dirty="0">
                <a:latin typeface="Times New Roman"/>
                <a:cs typeface="Times New Roman"/>
              </a:rPr>
              <a:t>the product </a:t>
            </a:r>
            <a:r>
              <a:rPr sz="2400" spc="-5" dirty="0">
                <a:latin typeface="Times New Roman"/>
                <a:cs typeface="Times New Roman"/>
              </a:rPr>
              <a:t>and  </a:t>
            </a:r>
            <a:r>
              <a:rPr sz="2400" dirty="0">
                <a:latin typeface="Times New Roman"/>
                <a:cs typeface="Times New Roman"/>
              </a:rPr>
              <a:t>production </a:t>
            </a:r>
            <a:r>
              <a:rPr sz="2400" spc="-5" dirty="0">
                <a:latin typeface="Times New Roman"/>
                <a:cs typeface="Times New Roman"/>
              </a:rPr>
              <a:t>process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competitive. </a:t>
            </a:r>
            <a:r>
              <a:rPr sz="2400" dirty="0">
                <a:latin typeface="Times New Roman"/>
                <a:cs typeface="Times New Roman"/>
              </a:rPr>
              <a:t>This depends on </a:t>
            </a:r>
            <a:r>
              <a:rPr sz="2400" spc="-10" dirty="0">
                <a:latin typeface="Times New Roman"/>
                <a:cs typeface="Times New Roman"/>
              </a:rPr>
              <a:t>R&amp;D.  </a:t>
            </a:r>
            <a:r>
              <a:rPr sz="2400" dirty="0">
                <a:latin typeface="Times New Roman"/>
                <a:cs typeface="Times New Roman"/>
              </a:rPr>
              <a:t>The expenditure on </a:t>
            </a:r>
            <a:r>
              <a:rPr sz="2400" spc="-10" dirty="0">
                <a:latin typeface="Times New Roman"/>
                <a:cs typeface="Times New Roman"/>
              </a:rPr>
              <a:t>R&amp;D </a:t>
            </a:r>
            <a:r>
              <a:rPr sz="2400" spc="-5" dirty="0">
                <a:latin typeface="Times New Roman"/>
                <a:cs typeface="Times New Roman"/>
              </a:rPr>
              <a:t>should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studied before making </a:t>
            </a:r>
            <a:r>
              <a:rPr sz="2400" dirty="0">
                <a:latin typeface="Times New Roman"/>
                <a:cs typeface="Times New Roman"/>
              </a:rPr>
              <a:t>any  </a:t>
            </a:r>
            <a:r>
              <a:rPr sz="2400" spc="-5" dirty="0">
                <a:latin typeface="Times New Roman"/>
                <a:cs typeface="Times New Roman"/>
              </a:rPr>
              <a:t>investment </a:t>
            </a:r>
            <a:r>
              <a:rPr sz="2400" spc="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 industry.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869" y="124459"/>
            <a:ext cx="654430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Times New Roman"/>
                <a:cs typeface="Times New Roman"/>
              </a:rPr>
              <a:t>PORTER’S </a:t>
            </a:r>
            <a:r>
              <a:rPr sz="3200" b="1" spc="-10" dirty="0">
                <a:latin typeface="Times New Roman"/>
                <a:cs typeface="Times New Roman"/>
              </a:rPr>
              <a:t>FIVE </a:t>
            </a:r>
            <a:r>
              <a:rPr sz="3200" b="1" dirty="0">
                <a:latin typeface="Times New Roman"/>
                <a:cs typeface="Times New Roman"/>
              </a:rPr>
              <a:t>FORCES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MODEL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5750" y="1962150"/>
            <a:ext cx="23234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Threat of new</a:t>
            </a:r>
            <a:r>
              <a:rPr sz="2000" spc="-55" dirty="0">
                <a:solidFill>
                  <a:srgbClr val="6600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entrants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2592070"/>
            <a:ext cx="1857375" cy="88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700"/>
              </a:lnSpc>
              <a:spcBef>
                <a:spcPts val="100"/>
              </a:spcBef>
            </a:pP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Bargaining</a:t>
            </a:r>
            <a:r>
              <a:rPr sz="2000" spc="-45" dirty="0">
                <a:solidFill>
                  <a:srgbClr val="6600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power  of</a:t>
            </a: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 suppliers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3994" y="2719070"/>
            <a:ext cx="28778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Bargaining </a:t>
            </a: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power of</a:t>
            </a:r>
            <a:r>
              <a:rPr sz="2000" spc="-20" dirty="0">
                <a:solidFill>
                  <a:srgbClr val="6600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buyers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69740" y="4904740"/>
            <a:ext cx="21666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1405" algn="l"/>
              </a:tabLst>
            </a:pP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Threat of	</a:t>
            </a: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substitutes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40" y="6167120"/>
            <a:ext cx="72891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Five forces </a:t>
            </a: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shaping competition </a:t>
            </a: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&amp; </a:t>
            </a:r>
            <a:r>
              <a:rPr sz="2000" spc="-5" dirty="0">
                <a:solidFill>
                  <a:srgbClr val="660033"/>
                </a:solidFill>
                <a:latin typeface="Times New Roman"/>
                <a:cs typeface="Times New Roman"/>
              </a:rPr>
              <a:t>determining profitability in</a:t>
            </a:r>
            <a:r>
              <a:rPr sz="2000" spc="70" dirty="0">
                <a:solidFill>
                  <a:srgbClr val="6600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660033"/>
                </a:solidFill>
                <a:latin typeface="Times New Roman"/>
                <a:cs typeface="Times New Roman"/>
              </a:rPr>
              <a:t>industry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24200" y="1219200"/>
            <a:ext cx="1968500" cy="76200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499745" marR="473075" indent="-9779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Pote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n</a:t>
            </a:r>
            <a:r>
              <a:rPr sz="2400" spc="10" dirty="0">
                <a:solidFill>
                  <a:srgbClr val="000066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ial  entrants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7670" y="3122929"/>
            <a:ext cx="3200400" cy="138811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44780" rIns="0" bIns="0" rtlCol="0">
            <a:spAutoFit/>
          </a:bodyPr>
          <a:lstStyle/>
          <a:p>
            <a:pPr marL="165735" marR="161925" algn="ctr">
              <a:lnSpc>
                <a:spcPct val="100000"/>
              </a:lnSpc>
              <a:spcBef>
                <a:spcPts val="114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Industry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competitors  Rivalry among</a:t>
            </a:r>
            <a:r>
              <a:rPr sz="2400" spc="-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existing  players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00" y="3656329"/>
            <a:ext cx="1640839" cy="68580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61290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127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Suppliers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51040" y="3503929"/>
            <a:ext cx="1558290" cy="68453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60020" rIns="0" bIns="0" rtlCol="0">
            <a:spAutoFit/>
          </a:bodyPr>
          <a:lstStyle/>
          <a:p>
            <a:pPr marL="344805">
              <a:lnSpc>
                <a:spcPct val="100000"/>
              </a:lnSpc>
              <a:spcBef>
                <a:spcPts val="126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Buyers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30220" y="5410200"/>
            <a:ext cx="2216150" cy="68453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60020" rIns="0" bIns="0" rtlCol="0">
            <a:spAutoFit/>
          </a:bodyPr>
          <a:lstStyle/>
          <a:p>
            <a:pPr marL="438150">
              <a:lnSpc>
                <a:spcPct val="100000"/>
              </a:lnSpc>
              <a:spcBef>
                <a:spcPts val="1260"/>
              </a:spcBef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Substitutes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17039" y="4000500"/>
            <a:ext cx="1066800" cy="76200"/>
            <a:chOff x="1717039" y="4000500"/>
            <a:chExt cx="1066800" cy="76200"/>
          </a:xfrm>
        </p:grpSpPr>
        <p:sp>
          <p:nvSpPr>
            <p:cNvPr id="14" name="object 14"/>
            <p:cNvSpPr/>
            <p:nvPr/>
          </p:nvSpPr>
          <p:spPr>
            <a:xfrm>
              <a:off x="1717039" y="4038600"/>
              <a:ext cx="995680" cy="0"/>
            </a:xfrm>
            <a:custGeom>
              <a:avLst/>
              <a:gdLst/>
              <a:ahLst/>
              <a:cxnLst/>
              <a:rect l="l" t="t" r="r" b="b"/>
              <a:pathLst>
                <a:path w="995680">
                  <a:moveTo>
                    <a:pt x="0" y="0"/>
                  </a:moveTo>
                  <a:lnTo>
                    <a:pt x="995680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08909" y="400050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30" h="76200">
                  <a:moveTo>
                    <a:pt x="0" y="0"/>
                  </a:moveTo>
                  <a:lnTo>
                    <a:pt x="0" y="76200"/>
                  </a:lnTo>
                  <a:lnTo>
                    <a:pt x="74929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000500" y="2133600"/>
            <a:ext cx="76200" cy="795020"/>
            <a:chOff x="4000500" y="2133600"/>
            <a:chExt cx="76200" cy="795020"/>
          </a:xfrm>
        </p:grpSpPr>
        <p:sp>
          <p:nvSpPr>
            <p:cNvPr id="17" name="object 17"/>
            <p:cNvSpPr/>
            <p:nvPr/>
          </p:nvSpPr>
          <p:spPr>
            <a:xfrm>
              <a:off x="4038600" y="2133600"/>
              <a:ext cx="0" cy="723900"/>
            </a:xfrm>
            <a:custGeom>
              <a:avLst/>
              <a:gdLst/>
              <a:ahLst/>
              <a:cxnLst/>
              <a:rect l="l" t="t" r="r" b="b"/>
              <a:pathLst>
                <a:path h="723900">
                  <a:moveTo>
                    <a:pt x="0" y="0"/>
                  </a:moveTo>
                  <a:lnTo>
                    <a:pt x="0" y="72390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000500" y="285241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148070" y="3773170"/>
            <a:ext cx="902969" cy="76200"/>
            <a:chOff x="6148070" y="3773170"/>
            <a:chExt cx="902969" cy="76200"/>
          </a:xfrm>
        </p:grpSpPr>
        <p:sp>
          <p:nvSpPr>
            <p:cNvPr id="20" name="object 20"/>
            <p:cNvSpPr/>
            <p:nvPr/>
          </p:nvSpPr>
          <p:spPr>
            <a:xfrm>
              <a:off x="6219190" y="3811270"/>
              <a:ext cx="831850" cy="0"/>
            </a:xfrm>
            <a:custGeom>
              <a:avLst/>
              <a:gdLst/>
              <a:ahLst/>
              <a:cxnLst/>
              <a:rect l="l" t="t" r="r" b="b"/>
              <a:pathLst>
                <a:path w="831850">
                  <a:moveTo>
                    <a:pt x="831850" y="0"/>
                  </a:moveTo>
                  <a:lnTo>
                    <a:pt x="0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48070" y="377317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38099"/>
                  </a:lnTo>
                  <a:lnTo>
                    <a:pt x="76200" y="7619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977640" y="4495800"/>
            <a:ext cx="74930" cy="795020"/>
            <a:chOff x="3977640" y="4495800"/>
            <a:chExt cx="74930" cy="795020"/>
          </a:xfrm>
        </p:grpSpPr>
        <p:sp>
          <p:nvSpPr>
            <p:cNvPr id="23" name="object 23"/>
            <p:cNvSpPr/>
            <p:nvPr/>
          </p:nvSpPr>
          <p:spPr>
            <a:xfrm>
              <a:off x="4014470" y="4566919"/>
              <a:ext cx="0" cy="723900"/>
            </a:xfrm>
            <a:custGeom>
              <a:avLst/>
              <a:gdLst/>
              <a:ahLst/>
              <a:cxnLst/>
              <a:rect l="l" t="t" r="r" b="b"/>
              <a:pathLst>
                <a:path h="723900">
                  <a:moveTo>
                    <a:pt x="0" y="723899"/>
                  </a:moveTo>
                  <a:lnTo>
                    <a:pt x="0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77640" y="449580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36830" y="0"/>
                  </a:moveTo>
                  <a:lnTo>
                    <a:pt x="0" y="76200"/>
                  </a:lnTo>
                  <a:lnTo>
                    <a:pt x="74930" y="76200"/>
                  </a:lnTo>
                  <a:lnTo>
                    <a:pt x="368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4639" y="154940"/>
            <a:ext cx="57099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PORTER’S </a:t>
            </a:r>
            <a:r>
              <a:rPr sz="2800" b="1" spc="-5" dirty="0">
                <a:latin typeface="Times New Roman"/>
                <a:cs typeface="Times New Roman"/>
              </a:rPr>
              <a:t>FIVE </a:t>
            </a:r>
            <a:r>
              <a:rPr sz="2800" b="1" spc="-10" dirty="0">
                <a:latin typeface="Times New Roman"/>
                <a:cs typeface="Times New Roman"/>
              </a:rPr>
              <a:t>FORCES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MODEL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726440"/>
            <a:ext cx="8602980" cy="538861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5"/>
              </a:spcBef>
              <a:buSzPct val="116666"/>
              <a:buAutoNum type="arabicPeriod"/>
              <a:tabLst>
                <a:tab pos="441959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Threat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new entrants: </a:t>
            </a:r>
            <a:r>
              <a:rPr sz="2400" dirty="0">
                <a:latin typeface="Times New Roman"/>
                <a:cs typeface="Times New Roman"/>
              </a:rPr>
              <a:t>The entry of new </a:t>
            </a:r>
            <a:r>
              <a:rPr sz="2400" spc="-5" dirty="0">
                <a:latin typeface="Times New Roman"/>
                <a:cs typeface="Times New Roman"/>
              </a:rPr>
              <a:t>companies </a:t>
            </a:r>
            <a:r>
              <a:rPr sz="2400" dirty="0">
                <a:latin typeface="Times New Roman"/>
                <a:cs typeface="Times New Roman"/>
              </a:rPr>
              <a:t>in the  </a:t>
            </a:r>
            <a:r>
              <a:rPr sz="2400" spc="-5" dirty="0">
                <a:latin typeface="Times New Roman"/>
                <a:cs typeface="Times New Roman"/>
              </a:rPr>
              <a:t>market increases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competition </a:t>
            </a:r>
            <a:r>
              <a:rPr sz="2400" dirty="0">
                <a:latin typeface="Times New Roman"/>
                <a:cs typeface="Times New Roman"/>
              </a:rPr>
              <a:t>and reduces profitability. The entry  and exit barriers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a particular industry decide the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new  entrants. </a:t>
            </a:r>
            <a:r>
              <a:rPr sz="2400" spc="-5" dirty="0">
                <a:latin typeface="Times New Roman"/>
                <a:cs typeface="Times New Roman"/>
              </a:rPr>
              <a:t>Government </a:t>
            </a:r>
            <a:r>
              <a:rPr sz="2400" dirty="0">
                <a:latin typeface="Times New Roman"/>
                <a:cs typeface="Times New Roman"/>
              </a:rPr>
              <a:t>rules and regulation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starting a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is a  </a:t>
            </a:r>
            <a:r>
              <a:rPr sz="2400" spc="-5" dirty="0">
                <a:latin typeface="Times New Roman"/>
                <a:cs typeface="Times New Roman"/>
              </a:rPr>
              <a:t>major factor for </a:t>
            </a:r>
            <a:r>
              <a:rPr sz="2400" dirty="0">
                <a:latin typeface="Times New Roman"/>
                <a:cs typeface="Times New Roman"/>
              </a:rPr>
              <a:t>new entrants. The capital required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start </a:t>
            </a:r>
            <a:r>
              <a:rPr sz="2400" spc="-5" dirty="0">
                <a:latin typeface="Times New Roman"/>
                <a:cs typeface="Times New Roman"/>
              </a:rPr>
              <a:t>new  companies, economies of </a:t>
            </a:r>
            <a:r>
              <a:rPr sz="2400" dirty="0">
                <a:latin typeface="Times New Roman"/>
                <a:cs typeface="Times New Roman"/>
              </a:rPr>
              <a:t>scale, </a:t>
            </a:r>
            <a:r>
              <a:rPr sz="2400" spc="-5" dirty="0">
                <a:latin typeface="Times New Roman"/>
                <a:cs typeface="Times New Roman"/>
              </a:rPr>
              <a:t>customer switching </a:t>
            </a:r>
            <a:r>
              <a:rPr sz="2400" dirty="0">
                <a:latin typeface="Times New Roman"/>
                <a:cs typeface="Times New Roman"/>
              </a:rPr>
              <a:t>costs, resistance  of existing players are </a:t>
            </a:r>
            <a:r>
              <a:rPr sz="2400" spc="-5" dirty="0">
                <a:latin typeface="Times New Roman"/>
                <a:cs typeface="Times New Roman"/>
              </a:rPr>
              <a:t>main </a:t>
            </a:r>
            <a:r>
              <a:rPr sz="2400" dirty="0">
                <a:latin typeface="Times New Roman"/>
                <a:cs typeface="Times New Roman"/>
              </a:rPr>
              <a:t>barriers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entrants.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AutoNum type="arabicPeriod"/>
            </a:pPr>
            <a:endParaRPr sz="33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590"/>
              </a:lnSpc>
              <a:spcBef>
                <a:spcPts val="5"/>
              </a:spcBef>
              <a:buAutoNum type="arabicPeriod"/>
              <a:tabLst>
                <a:tab pos="38481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Bargaining </a:t>
            </a:r>
            <a:r>
              <a:rPr sz="2400" b="1" spc="-10" dirty="0">
                <a:latin typeface="Times New Roman"/>
                <a:cs typeface="Times New Roman"/>
              </a:rPr>
              <a:t>power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Buyers: </a:t>
            </a:r>
            <a:r>
              <a:rPr sz="2400" dirty="0">
                <a:latin typeface="Times New Roman"/>
                <a:cs typeface="Times New Roman"/>
              </a:rPr>
              <a:t>Buyers are a </a:t>
            </a:r>
            <a:r>
              <a:rPr sz="2400" spc="-5" dirty="0">
                <a:latin typeface="Times New Roman"/>
                <a:cs typeface="Times New Roman"/>
              </a:rPr>
              <a:t>competitive force.  </a:t>
            </a:r>
            <a:r>
              <a:rPr sz="2400" dirty="0">
                <a:latin typeface="Times New Roman"/>
                <a:cs typeface="Times New Roman"/>
              </a:rPr>
              <a:t>They can bargain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price cut, </a:t>
            </a:r>
            <a:r>
              <a:rPr sz="2400" spc="-5" dirty="0">
                <a:latin typeface="Times New Roman"/>
                <a:cs typeface="Times New Roman"/>
              </a:rPr>
              <a:t>superior </a:t>
            </a:r>
            <a:r>
              <a:rPr sz="2400" dirty="0">
                <a:latin typeface="Times New Roman"/>
                <a:cs typeface="Times New Roman"/>
              </a:rPr>
              <a:t>and better </a:t>
            </a:r>
            <a:r>
              <a:rPr sz="2400" spc="-5" dirty="0">
                <a:latin typeface="Times New Roman"/>
                <a:cs typeface="Times New Roman"/>
              </a:rPr>
              <a:t>service </a:t>
            </a:r>
            <a:r>
              <a:rPr sz="2400" dirty="0">
                <a:latin typeface="Times New Roman"/>
                <a:cs typeface="Times New Roman"/>
              </a:rPr>
              <a:t>and induce  rivalry </a:t>
            </a:r>
            <a:r>
              <a:rPr sz="2400" spc="-10" dirty="0">
                <a:latin typeface="Times New Roman"/>
                <a:cs typeface="Times New Roman"/>
              </a:rPr>
              <a:t>among </a:t>
            </a:r>
            <a:r>
              <a:rPr sz="2400" spc="-5" dirty="0">
                <a:latin typeface="Times New Roman"/>
                <a:cs typeface="Times New Roman"/>
              </a:rPr>
              <a:t>competitors. </a:t>
            </a:r>
            <a:r>
              <a:rPr sz="2400" dirty="0">
                <a:latin typeface="Times New Roman"/>
                <a:cs typeface="Times New Roman"/>
              </a:rPr>
              <a:t>If they are </a:t>
            </a:r>
            <a:r>
              <a:rPr sz="2400" spc="-5" dirty="0">
                <a:latin typeface="Times New Roman"/>
                <a:cs typeface="Times New Roman"/>
              </a:rPr>
              <a:t>powerful. </a:t>
            </a:r>
            <a:r>
              <a:rPr sz="2400" dirty="0">
                <a:latin typeface="Times New Roman"/>
                <a:cs typeface="Times New Roman"/>
              </a:rPr>
              <a:t>They can depress the  profitability of suppliers. </a:t>
            </a:r>
            <a:r>
              <a:rPr sz="2400" spc="-5" dirty="0">
                <a:latin typeface="Times New Roman"/>
                <a:cs typeface="Times New Roman"/>
              </a:rPr>
              <a:t>Bargaining power </a:t>
            </a:r>
            <a:r>
              <a:rPr sz="2400" dirty="0">
                <a:latin typeface="Times New Roman"/>
                <a:cs typeface="Times New Roman"/>
              </a:rPr>
              <a:t>of buyers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high</a:t>
            </a:r>
            <a:r>
              <a:rPr sz="2400" spc="-5" dirty="0">
                <a:latin typeface="Times New Roman"/>
                <a:cs typeface="Times New Roman"/>
              </a:rPr>
              <a:t> when.</a:t>
            </a:r>
            <a:endParaRPr sz="240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Bef>
                <a:spcPts val="27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dirty="0">
                <a:latin typeface="Times New Roman"/>
                <a:cs typeface="Times New Roman"/>
              </a:rPr>
              <a:t>Its purchasing </a:t>
            </a:r>
            <a:r>
              <a:rPr sz="2400" spc="-5" dirty="0">
                <a:latin typeface="Times New Roman"/>
                <a:cs typeface="Times New Roman"/>
              </a:rPr>
              <a:t>power </a:t>
            </a:r>
            <a:r>
              <a:rPr sz="2400" dirty="0">
                <a:latin typeface="Times New Roman"/>
                <a:cs typeface="Times New Roman"/>
              </a:rPr>
              <a:t>is relatively large to the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seller</a:t>
            </a:r>
            <a:endParaRPr sz="240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Bef>
                <a:spcPts val="31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dirty="0">
                <a:latin typeface="Times New Roman"/>
                <a:cs typeface="Times New Roman"/>
              </a:rPr>
              <a:t>Its </a:t>
            </a:r>
            <a:r>
              <a:rPr sz="2400" spc="-5" dirty="0">
                <a:latin typeface="Times New Roman"/>
                <a:cs typeface="Times New Roman"/>
              </a:rPr>
              <a:t>switching costs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low</a:t>
            </a:r>
            <a:endParaRPr sz="240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Bef>
                <a:spcPts val="31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dirty="0">
                <a:latin typeface="Times New Roman"/>
                <a:cs typeface="Times New Roman"/>
              </a:rPr>
              <a:t>It poses strong threat to </a:t>
            </a:r>
            <a:r>
              <a:rPr sz="2400" spc="-5" dirty="0">
                <a:latin typeface="Times New Roman"/>
                <a:cs typeface="Times New Roman"/>
              </a:rPr>
              <a:t>backward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integration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09220"/>
            <a:ext cx="8983345" cy="6771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60"/>
              </a:lnSpc>
            </a:pPr>
            <a:r>
              <a:rPr sz="2800" b="1" dirty="0">
                <a:latin typeface="Times New Roman"/>
                <a:cs typeface="Times New Roman"/>
              </a:rPr>
              <a:t>3.</a:t>
            </a:r>
            <a:r>
              <a:rPr sz="2800" b="1" spc="2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Bargaining</a:t>
            </a:r>
            <a:r>
              <a:rPr sz="2200" b="1" spc="24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Power</a:t>
            </a:r>
            <a:r>
              <a:rPr sz="2200" b="1" spc="2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of</a:t>
            </a:r>
            <a:r>
              <a:rPr sz="2200" b="1" spc="25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Suppliers:</a:t>
            </a:r>
            <a:r>
              <a:rPr sz="2200" b="1" spc="26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Suppliers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can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exert</a:t>
            </a:r>
            <a:r>
              <a:rPr sz="2200" spc="2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competitive</a:t>
            </a:r>
            <a:r>
              <a:rPr sz="2200" spc="2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force</a:t>
            </a:r>
            <a:r>
              <a:rPr sz="2200" spc="2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endParaRPr sz="2200">
              <a:latin typeface="Times New Roman"/>
              <a:cs typeface="Times New Roman"/>
            </a:endParaRPr>
          </a:p>
          <a:p>
            <a:pPr marL="12700" marR="8255" algn="just">
              <a:lnSpc>
                <a:spcPct val="998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an industry as they </a:t>
            </a:r>
            <a:r>
              <a:rPr sz="2200" spc="-10" dirty="0">
                <a:latin typeface="Times New Roman"/>
                <a:cs typeface="Times New Roman"/>
              </a:rPr>
              <a:t>can </a:t>
            </a:r>
            <a:r>
              <a:rPr sz="2200" spc="-5" dirty="0">
                <a:latin typeface="Times New Roman"/>
                <a:cs typeface="Times New Roman"/>
              </a:rPr>
              <a:t>raise prices, lower quality and curtail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range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free  services they provide. Powerful suppliers </a:t>
            </a:r>
            <a:r>
              <a:rPr sz="2200" spc="-10" dirty="0">
                <a:latin typeface="Times New Roman"/>
                <a:cs typeface="Times New Roman"/>
              </a:rPr>
              <a:t>can </a:t>
            </a:r>
            <a:r>
              <a:rPr sz="2200" spc="-5" dirty="0">
                <a:latin typeface="Times New Roman"/>
                <a:cs typeface="Times New Roman"/>
              </a:rPr>
              <a:t>affect the profitability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the  </a:t>
            </a:r>
            <a:r>
              <a:rPr sz="2200" dirty="0">
                <a:latin typeface="Times New Roman"/>
                <a:cs typeface="Times New Roman"/>
              </a:rPr>
              <a:t>buyer industry. </a:t>
            </a:r>
            <a:r>
              <a:rPr sz="2200" spc="-5" dirty="0">
                <a:latin typeface="Times New Roman"/>
                <a:cs typeface="Times New Roman"/>
              </a:rPr>
              <a:t>Suppliers </a:t>
            </a:r>
            <a:r>
              <a:rPr sz="2200" dirty="0">
                <a:latin typeface="Times New Roman"/>
                <a:cs typeface="Times New Roman"/>
              </a:rPr>
              <a:t>have </a:t>
            </a:r>
            <a:r>
              <a:rPr sz="2200" spc="-5" dirty="0">
                <a:latin typeface="Times New Roman"/>
                <a:cs typeface="Times New Roman"/>
              </a:rPr>
              <a:t>strong bargaining </a:t>
            </a:r>
            <a:r>
              <a:rPr sz="2200" dirty="0">
                <a:latin typeface="Times New Roman"/>
                <a:cs typeface="Times New Roman"/>
              </a:rPr>
              <a:t>power</a:t>
            </a:r>
            <a:r>
              <a:rPr sz="2200" spc="-5" dirty="0">
                <a:latin typeface="Times New Roman"/>
                <a:cs typeface="Times New Roman"/>
              </a:rPr>
              <a:t> when</a:t>
            </a:r>
            <a:endParaRPr sz="2200">
              <a:latin typeface="Times New Roman"/>
              <a:cs typeface="Times New Roman"/>
            </a:endParaRPr>
          </a:p>
          <a:p>
            <a:pPr marL="180340" indent="-16764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80340" algn="l"/>
              </a:tabLst>
            </a:pPr>
            <a:r>
              <a:rPr sz="2200" dirty="0">
                <a:latin typeface="Times New Roman"/>
                <a:cs typeface="Times New Roman"/>
              </a:rPr>
              <a:t>A </a:t>
            </a:r>
            <a:r>
              <a:rPr sz="2200" spc="-5" dirty="0">
                <a:latin typeface="Times New Roman"/>
                <a:cs typeface="Times New Roman"/>
              </a:rPr>
              <a:t>few suppliers dominate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industry and </a:t>
            </a:r>
            <a:r>
              <a:rPr sz="2200" dirty="0">
                <a:latin typeface="Times New Roman"/>
                <a:cs typeface="Times New Roman"/>
              </a:rPr>
              <a:t>there </a:t>
            </a:r>
            <a:r>
              <a:rPr sz="2200" spc="-5" dirty="0">
                <a:latin typeface="Times New Roman"/>
                <a:cs typeface="Times New Roman"/>
              </a:rPr>
              <a:t>are </a:t>
            </a:r>
            <a:r>
              <a:rPr sz="2200" spc="-10" dirty="0">
                <a:latin typeface="Times New Roman"/>
                <a:cs typeface="Times New Roman"/>
              </a:rPr>
              <a:t>many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buyers</a:t>
            </a:r>
            <a:endParaRPr sz="2200">
              <a:latin typeface="Times New Roman"/>
              <a:cs typeface="Times New Roman"/>
            </a:endParaRPr>
          </a:p>
          <a:p>
            <a:pPr marL="180340" indent="-16764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8034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There are </a:t>
            </a:r>
            <a:r>
              <a:rPr sz="2200" dirty="0">
                <a:latin typeface="Times New Roman"/>
                <a:cs typeface="Times New Roman"/>
              </a:rPr>
              <a:t>no </a:t>
            </a:r>
            <a:r>
              <a:rPr sz="2200" spc="-5" dirty="0">
                <a:latin typeface="Times New Roman"/>
                <a:cs typeface="Times New Roman"/>
              </a:rPr>
              <a:t>substitutes </a:t>
            </a:r>
            <a:r>
              <a:rPr sz="2200" dirty="0">
                <a:latin typeface="Times New Roman"/>
                <a:cs typeface="Times New Roman"/>
              </a:rPr>
              <a:t>for the </a:t>
            </a:r>
            <a:r>
              <a:rPr sz="2200" spc="-5" dirty="0">
                <a:latin typeface="Times New Roman"/>
                <a:cs typeface="Times New Roman"/>
              </a:rPr>
              <a:t>product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supplied.</a:t>
            </a:r>
            <a:endParaRPr sz="2200">
              <a:latin typeface="Times New Roman"/>
              <a:cs typeface="Times New Roman"/>
            </a:endParaRPr>
          </a:p>
          <a:p>
            <a:pPr marL="180340" indent="-16764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8034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switching cost </a:t>
            </a:r>
            <a:r>
              <a:rPr sz="2200" dirty="0">
                <a:latin typeface="Times New Roman"/>
                <a:cs typeface="Times New Roman"/>
              </a:rPr>
              <a:t>of buyers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</a:t>
            </a:r>
            <a:endParaRPr sz="2200">
              <a:latin typeface="Times New Roman"/>
              <a:cs typeface="Times New Roman"/>
            </a:endParaRPr>
          </a:p>
          <a:p>
            <a:pPr marL="111125" indent="-9906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If suppliers </a:t>
            </a:r>
            <a:r>
              <a:rPr sz="2200" dirty="0">
                <a:latin typeface="Times New Roman"/>
                <a:cs typeface="Times New Roman"/>
              </a:rPr>
              <a:t>pose a </a:t>
            </a:r>
            <a:r>
              <a:rPr sz="2200" spc="-5" dirty="0">
                <a:latin typeface="Times New Roman"/>
                <a:cs typeface="Times New Roman"/>
              </a:rPr>
              <a:t>threat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forward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integration.</a:t>
            </a: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50"/>
              </a:spcBef>
            </a:pPr>
            <a:r>
              <a:rPr sz="2200" b="1" dirty="0">
                <a:latin typeface="Times New Roman"/>
                <a:cs typeface="Times New Roman"/>
              </a:rPr>
              <a:t>4. </a:t>
            </a:r>
            <a:r>
              <a:rPr sz="2200" b="1" spc="-5" dirty="0">
                <a:latin typeface="Times New Roman"/>
                <a:cs typeface="Times New Roman"/>
              </a:rPr>
              <a:t>Rivalry Among Existing Players: </a:t>
            </a:r>
            <a:r>
              <a:rPr sz="2200" spc="-10" dirty="0">
                <a:latin typeface="Times New Roman"/>
                <a:cs typeface="Times New Roman"/>
              </a:rPr>
              <a:t>Firms </a:t>
            </a:r>
            <a:r>
              <a:rPr sz="2200" spc="-5" dirty="0">
                <a:latin typeface="Times New Roman"/>
                <a:cs typeface="Times New Roman"/>
              </a:rPr>
              <a:t>in an industry </a:t>
            </a:r>
            <a:r>
              <a:rPr sz="2200" spc="-10" dirty="0">
                <a:latin typeface="Times New Roman"/>
                <a:cs typeface="Times New Roman"/>
              </a:rPr>
              <a:t>compete </a:t>
            </a:r>
            <a:r>
              <a:rPr sz="2200" dirty="0">
                <a:latin typeface="Times New Roman"/>
                <a:cs typeface="Times New Roman"/>
              </a:rPr>
              <a:t>on </a:t>
            </a:r>
            <a:r>
              <a:rPr sz="2200" spc="-5" dirty="0">
                <a:latin typeface="Times New Roman"/>
                <a:cs typeface="Times New Roman"/>
              </a:rPr>
              <a:t>the basis 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price, </a:t>
            </a:r>
            <a:r>
              <a:rPr sz="2200" dirty="0">
                <a:latin typeface="Times New Roman"/>
                <a:cs typeface="Times New Roman"/>
              </a:rPr>
              <a:t>quality, </a:t>
            </a:r>
            <a:r>
              <a:rPr sz="2200" spc="-5" dirty="0">
                <a:latin typeface="Times New Roman"/>
                <a:cs typeface="Times New Roman"/>
              </a:rPr>
              <a:t>promotions, </a:t>
            </a:r>
            <a:r>
              <a:rPr sz="2200" spc="-10" dirty="0">
                <a:latin typeface="Times New Roman"/>
                <a:cs typeface="Times New Roman"/>
              </a:rPr>
              <a:t>services </a:t>
            </a:r>
            <a:r>
              <a:rPr sz="2200" spc="-5" dirty="0">
                <a:latin typeface="Times New Roman"/>
                <a:cs typeface="Times New Roman"/>
              </a:rPr>
              <a:t>etc. </a:t>
            </a:r>
            <a:r>
              <a:rPr sz="2200" dirty="0">
                <a:latin typeface="Times New Roman"/>
                <a:cs typeface="Times New Roman"/>
              </a:rPr>
              <a:t>A </a:t>
            </a:r>
            <a:r>
              <a:rPr sz="2200" spc="-10" dirty="0">
                <a:latin typeface="Times New Roman"/>
                <a:cs typeface="Times New Roman"/>
              </a:rPr>
              <a:t>firms attempt </a:t>
            </a:r>
            <a:r>
              <a:rPr sz="2200" spc="-5" dirty="0">
                <a:latin typeface="Times New Roman"/>
                <a:cs typeface="Times New Roman"/>
              </a:rPr>
              <a:t>to improve its  competitive position provokes retaliatory action from others. This </a:t>
            </a:r>
            <a:r>
              <a:rPr sz="2200" spc="-10" dirty="0">
                <a:latin typeface="Times New Roman"/>
                <a:cs typeface="Times New Roman"/>
              </a:rPr>
              <a:t>can </a:t>
            </a:r>
            <a:r>
              <a:rPr sz="2200" spc="-5" dirty="0">
                <a:latin typeface="Times New Roman"/>
                <a:cs typeface="Times New Roman"/>
              </a:rPr>
              <a:t>affect the  profitability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industry. Rivalry tends to </a:t>
            </a:r>
            <a:r>
              <a:rPr sz="2200" dirty="0">
                <a:latin typeface="Times New Roman"/>
                <a:cs typeface="Times New Roman"/>
              </a:rPr>
              <a:t>be </a:t>
            </a:r>
            <a:r>
              <a:rPr sz="2200" spc="-5" dirty="0">
                <a:latin typeface="Times New Roman"/>
                <a:cs typeface="Times New Roman"/>
              </a:rPr>
              <a:t>high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when</a:t>
            </a:r>
            <a:endParaRPr sz="2200">
              <a:latin typeface="Times New Roman"/>
              <a:cs typeface="Times New Roman"/>
            </a:endParaRPr>
          </a:p>
          <a:p>
            <a:pPr marL="111125" indent="-99060" algn="just">
              <a:lnSpc>
                <a:spcPct val="100000"/>
              </a:lnSpc>
              <a:spcBef>
                <a:spcPts val="550"/>
              </a:spcBef>
              <a:buSzPct val="95454"/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number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competitors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large</a:t>
            </a:r>
            <a:endParaRPr sz="2200">
              <a:latin typeface="Times New Roman"/>
              <a:cs typeface="Times New Roman"/>
            </a:endParaRPr>
          </a:p>
          <a:p>
            <a:pPr marL="111125" indent="-99060" algn="just">
              <a:lnSpc>
                <a:spcPct val="100000"/>
              </a:lnSpc>
              <a:spcBef>
                <a:spcPts val="540"/>
              </a:spcBef>
              <a:buSzPct val="95454"/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Few </a:t>
            </a:r>
            <a:r>
              <a:rPr sz="2200" spc="-10" dirty="0">
                <a:latin typeface="Times New Roman"/>
                <a:cs typeface="Times New Roman"/>
              </a:rPr>
              <a:t>firms </a:t>
            </a:r>
            <a:r>
              <a:rPr sz="2200" spc="-5" dirty="0">
                <a:latin typeface="Times New Roman"/>
                <a:cs typeface="Times New Roman"/>
              </a:rPr>
              <a:t>are capable </a:t>
            </a:r>
            <a:r>
              <a:rPr sz="2200" dirty="0">
                <a:latin typeface="Times New Roman"/>
                <a:cs typeface="Times New Roman"/>
              </a:rPr>
              <a:t>of engaging in </a:t>
            </a:r>
            <a:r>
              <a:rPr sz="2200" spc="-5" dirty="0">
                <a:latin typeface="Times New Roman"/>
                <a:cs typeface="Times New Roman"/>
              </a:rPr>
              <a:t>competitive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battle</a:t>
            </a:r>
            <a:endParaRPr sz="2200">
              <a:latin typeface="Times New Roman"/>
              <a:cs typeface="Times New Roman"/>
            </a:endParaRPr>
          </a:p>
          <a:p>
            <a:pPr marL="111125" indent="-99060" algn="just">
              <a:lnSpc>
                <a:spcPct val="100000"/>
              </a:lnSpc>
              <a:spcBef>
                <a:spcPts val="550"/>
              </a:spcBef>
              <a:buSzPct val="95454"/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Industry </a:t>
            </a:r>
            <a:r>
              <a:rPr sz="2200" dirty="0">
                <a:latin typeface="Times New Roman"/>
                <a:cs typeface="Times New Roman"/>
              </a:rPr>
              <a:t>growth </a:t>
            </a:r>
            <a:r>
              <a:rPr sz="2200" spc="-5" dirty="0">
                <a:latin typeface="Times New Roman"/>
                <a:cs typeface="Times New Roman"/>
              </a:rPr>
              <a:t>is sluggish forcing the </a:t>
            </a:r>
            <a:r>
              <a:rPr sz="2200" spc="-10" dirty="0">
                <a:latin typeface="Times New Roman"/>
                <a:cs typeface="Times New Roman"/>
              </a:rPr>
              <a:t>firms </a:t>
            </a:r>
            <a:r>
              <a:rPr sz="2200" spc="-5" dirty="0">
                <a:latin typeface="Times New Roman"/>
                <a:cs typeface="Times New Roman"/>
              </a:rPr>
              <a:t>to acquire </a:t>
            </a:r>
            <a:r>
              <a:rPr sz="2200" dirty="0">
                <a:latin typeface="Times New Roman"/>
                <a:cs typeface="Times New Roman"/>
              </a:rPr>
              <a:t>a </a:t>
            </a:r>
            <a:r>
              <a:rPr sz="2200" spc="-5" dirty="0">
                <a:latin typeface="Times New Roman"/>
                <a:cs typeface="Times New Roman"/>
              </a:rPr>
              <a:t>larger </a:t>
            </a:r>
            <a:r>
              <a:rPr sz="2200" spc="-10" dirty="0">
                <a:latin typeface="Times New Roman"/>
                <a:cs typeface="Times New Roman"/>
              </a:rPr>
              <a:t>market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share</a:t>
            </a:r>
            <a:endParaRPr sz="2200">
              <a:latin typeface="Times New Roman"/>
              <a:cs typeface="Times New Roman"/>
            </a:endParaRPr>
          </a:p>
          <a:p>
            <a:pPr marL="12700" marR="10795" algn="just">
              <a:lnSpc>
                <a:spcPct val="100000"/>
              </a:lnSpc>
              <a:spcBef>
                <a:spcPts val="550"/>
              </a:spcBef>
              <a:buSzPct val="95454"/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level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fixed cost are </a:t>
            </a:r>
            <a:r>
              <a:rPr sz="2200" dirty="0">
                <a:latin typeface="Times New Roman"/>
                <a:cs typeface="Times New Roman"/>
              </a:rPr>
              <a:t>high </a:t>
            </a:r>
            <a:r>
              <a:rPr sz="2200" spc="-5" dirty="0">
                <a:latin typeface="Times New Roman"/>
                <a:cs typeface="Times New Roman"/>
              </a:rPr>
              <a:t>forcing the </a:t>
            </a:r>
            <a:r>
              <a:rPr sz="2200" spc="-10" dirty="0">
                <a:latin typeface="Times New Roman"/>
                <a:cs typeface="Times New Roman"/>
              </a:rPr>
              <a:t>firms </a:t>
            </a:r>
            <a:r>
              <a:rPr sz="2200" spc="-5" dirty="0">
                <a:latin typeface="Times New Roman"/>
                <a:cs typeface="Times New Roman"/>
              </a:rPr>
              <a:t>to achieve </a:t>
            </a:r>
            <a:r>
              <a:rPr sz="2200" dirty="0">
                <a:latin typeface="Times New Roman"/>
                <a:cs typeface="Times New Roman"/>
              </a:rPr>
              <a:t>higher </a:t>
            </a:r>
            <a:r>
              <a:rPr sz="2200" spc="-5" dirty="0">
                <a:latin typeface="Times New Roman"/>
                <a:cs typeface="Times New Roman"/>
              </a:rPr>
              <a:t>capacity  utilization</a:t>
            </a:r>
            <a:endParaRPr sz="2200">
              <a:latin typeface="Times New Roman"/>
              <a:cs typeface="Times New Roman"/>
            </a:endParaRPr>
          </a:p>
          <a:p>
            <a:pPr marL="111125" indent="-99060" algn="just">
              <a:lnSpc>
                <a:spcPct val="100000"/>
              </a:lnSpc>
              <a:spcBef>
                <a:spcPts val="550"/>
              </a:spcBef>
              <a:buSzPct val="95454"/>
              <a:buFont typeface="Arial"/>
              <a:buChar char="•"/>
              <a:tabLst>
                <a:tab pos="11176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industry has high exit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barriers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261620"/>
            <a:ext cx="8449310" cy="318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5. </a:t>
            </a:r>
            <a:r>
              <a:rPr sz="2400" b="1" spc="-5" dirty="0">
                <a:latin typeface="Times New Roman"/>
                <a:cs typeface="Times New Roman"/>
              </a:rPr>
              <a:t>Threat </a:t>
            </a:r>
            <a:r>
              <a:rPr sz="2400" b="1" dirty="0">
                <a:latin typeface="Times New Roman"/>
                <a:cs typeface="Times New Roman"/>
              </a:rPr>
              <a:t>from </a:t>
            </a:r>
            <a:r>
              <a:rPr sz="2400" b="1" spc="-5" dirty="0">
                <a:latin typeface="Times New Roman"/>
                <a:cs typeface="Times New Roman"/>
              </a:rPr>
              <a:t>the Substitutes: </a:t>
            </a:r>
            <a:r>
              <a:rPr sz="2400" spc="-5" dirty="0">
                <a:latin typeface="Times New Roman"/>
                <a:cs typeface="Times New Roman"/>
              </a:rPr>
              <a:t>All firms </a:t>
            </a:r>
            <a:r>
              <a:rPr sz="2400" dirty="0">
                <a:latin typeface="Times New Roman"/>
                <a:cs typeface="Times New Roman"/>
              </a:rPr>
              <a:t>in an industry </a:t>
            </a:r>
            <a:r>
              <a:rPr sz="2400" spc="-5" dirty="0">
                <a:latin typeface="Times New Roman"/>
                <a:cs typeface="Times New Roman"/>
              </a:rPr>
              <a:t>face  competition from </a:t>
            </a:r>
            <a:r>
              <a:rPr sz="2400" dirty="0">
                <a:latin typeface="Times New Roman"/>
                <a:cs typeface="Times New Roman"/>
              </a:rPr>
              <a:t>industries producing substitutes </a:t>
            </a:r>
            <a:r>
              <a:rPr sz="2400" spc="-5" dirty="0">
                <a:latin typeface="Times New Roman"/>
                <a:cs typeface="Times New Roman"/>
              </a:rPr>
              <a:t>products.  Substitute </a:t>
            </a:r>
            <a:r>
              <a:rPr sz="2400" dirty="0">
                <a:latin typeface="Times New Roman"/>
                <a:cs typeface="Times New Roman"/>
              </a:rPr>
              <a:t>product </a:t>
            </a:r>
            <a:r>
              <a:rPr sz="2400" spc="-10" dirty="0">
                <a:latin typeface="Times New Roman"/>
                <a:cs typeface="Times New Roman"/>
              </a:rPr>
              <a:t>may </a:t>
            </a:r>
            <a:r>
              <a:rPr sz="2400" spc="-5" dirty="0">
                <a:latin typeface="Times New Roman"/>
                <a:cs typeface="Times New Roman"/>
              </a:rPr>
              <a:t>limit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profit </a:t>
            </a:r>
            <a:r>
              <a:rPr sz="2400" dirty="0">
                <a:latin typeface="Times New Roman"/>
                <a:cs typeface="Times New Roman"/>
              </a:rPr>
              <a:t>potential of the industry. The  threat of </a:t>
            </a:r>
            <a:r>
              <a:rPr sz="2400" spc="-5" dirty="0">
                <a:latin typeface="Times New Roman"/>
                <a:cs typeface="Times New Roman"/>
              </a:rPr>
              <a:t>substitute </a:t>
            </a:r>
            <a:r>
              <a:rPr sz="2400" dirty="0">
                <a:latin typeface="Times New Roman"/>
                <a:cs typeface="Times New Roman"/>
              </a:rPr>
              <a:t>products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high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when</a:t>
            </a:r>
            <a:endParaRPr sz="2400">
              <a:latin typeface="Times New Roman"/>
              <a:cs typeface="Times New Roman"/>
            </a:endParaRPr>
          </a:p>
          <a:p>
            <a:pPr marL="195580" indent="-18288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The price </a:t>
            </a:r>
            <a:r>
              <a:rPr sz="2400" spc="-5" dirty="0">
                <a:latin typeface="Times New Roman"/>
                <a:cs typeface="Times New Roman"/>
              </a:rPr>
              <a:t>performance tradeoff offered </a:t>
            </a:r>
            <a:r>
              <a:rPr sz="2400" dirty="0">
                <a:latin typeface="Times New Roman"/>
                <a:cs typeface="Times New Roman"/>
              </a:rPr>
              <a:t>by substitutes 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attractive</a:t>
            </a:r>
            <a:endParaRPr sz="2400">
              <a:latin typeface="Times New Roman"/>
              <a:cs typeface="Times New Roman"/>
            </a:endParaRPr>
          </a:p>
          <a:p>
            <a:pPr marL="195580" indent="-18288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switching costs for </a:t>
            </a:r>
            <a:r>
              <a:rPr sz="2400" dirty="0">
                <a:latin typeface="Times New Roman"/>
                <a:cs typeface="Times New Roman"/>
              </a:rPr>
              <a:t>buyer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low</a:t>
            </a:r>
            <a:endParaRPr sz="2400">
              <a:latin typeface="Times New Roman"/>
              <a:cs typeface="Times New Roman"/>
            </a:endParaRPr>
          </a:p>
          <a:p>
            <a:pPr marL="12700" marR="9525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34950" algn="l"/>
              </a:tabLst>
            </a:pPr>
            <a:r>
              <a:rPr sz="2400" dirty="0">
                <a:latin typeface="Times New Roman"/>
                <a:cs typeface="Times New Roman"/>
              </a:rPr>
              <a:t>The substitute products are produced </a:t>
            </a:r>
            <a:r>
              <a:rPr sz="2400" spc="-5" dirty="0">
                <a:latin typeface="Times New Roman"/>
                <a:cs typeface="Times New Roman"/>
              </a:rPr>
              <a:t>by </a:t>
            </a:r>
            <a:r>
              <a:rPr sz="2400" dirty="0">
                <a:latin typeface="Times New Roman"/>
                <a:cs typeface="Times New Roman"/>
              </a:rPr>
              <a:t>industry earnin </a:t>
            </a:r>
            <a:r>
              <a:rPr sz="2400" spc="-5" dirty="0">
                <a:latin typeface="Times New Roman"/>
                <a:cs typeface="Times New Roman"/>
              </a:rPr>
              <a:t>superior  Profits.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9239" y="55879"/>
            <a:ext cx="3522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Company</a:t>
            </a:r>
            <a:r>
              <a:rPr sz="3600" spc="-25" dirty="0"/>
              <a:t> </a:t>
            </a:r>
            <a:r>
              <a:rPr sz="3600" spc="-5" dirty="0"/>
              <a:t>Analysis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70104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718820"/>
            <a:ext cx="8065770" cy="193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Evaluating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financial performance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on the  </a:t>
            </a:r>
            <a:r>
              <a:rPr sz="2400" spc="-5" dirty="0">
                <a:latin typeface="Times New Roman"/>
                <a:cs typeface="Times New Roman"/>
              </a:rPr>
              <a:t>basis </a:t>
            </a:r>
            <a:r>
              <a:rPr sz="2400" dirty="0">
                <a:latin typeface="Times New Roman"/>
                <a:cs typeface="Times New Roman"/>
              </a:rPr>
              <a:t>of qualitative </a:t>
            </a:r>
            <a:r>
              <a:rPr sz="2400" spc="-5" dirty="0">
                <a:latin typeface="Times New Roman"/>
                <a:cs typeface="Times New Roman"/>
              </a:rPr>
              <a:t>factors </a:t>
            </a:r>
            <a:r>
              <a:rPr sz="2400" dirty="0">
                <a:latin typeface="Times New Roman"/>
                <a:cs typeface="Times New Roman"/>
              </a:rPr>
              <a:t>and quantitative </a:t>
            </a:r>
            <a:r>
              <a:rPr sz="2400" spc="-5" dirty="0">
                <a:latin typeface="Times New Roman"/>
                <a:cs typeface="Times New Roman"/>
              </a:rPr>
              <a:t>factors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company  </a:t>
            </a:r>
            <a:r>
              <a:rPr sz="2400" dirty="0">
                <a:latin typeface="Times New Roman"/>
                <a:cs typeface="Times New Roman"/>
              </a:rPr>
              <a:t>analysis.</a:t>
            </a:r>
            <a:endParaRPr sz="24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Qualitative Factors</a:t>
            </a:r>
            <a:r>
              <a:rPr sz="2400" dirty="0">
                <a:latin typeface="Times New Roman"/>
                <a:cs typeface="Times New Roman"/>
              </a:rPr>
              <a:t>: The qualitative </a:t>
            </a:r>
            <a:r>
              <a:rPr sz="2400" spc="-5" dirty="0">
                <a:latin typeface="Times New Roman"/>
                <a:cs typeface="Times New Roman"/>
              </a:rPr>
              <a:t>factors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affect </a:t>
            </a:r>
            <a:r>
              <a:rPr sz="2400" dirty="0">
                <a:latin typeface="Times New Roman"/>
                <a:cs typeface="Times New Roman"/>
              </a:rPr>
              <a:t>the  value of a </a:t>
            </a:r>
            <a:r>
              <a:rPr sz="2400" spc="-5" dirty="0">
                <a:latin typeface="Times New Roman"/>
                <a:cs typeface="Times New Roman"/>
              </a:rPr>
              <a:t>company</a:t>
            </a:r>
            <a:r>
              <a:rPr sz="2400" dirty="0">
                <a:latin typeface="Times New Roman"/>
                <a:cs typeface="Times New Roman"/>
              </a:rPr>
              <a:t> 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698750"/>
            <a:ext cx="8067675" cy="375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Business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Model</a:t>
            </a:r>
            <a:r>
              <a:rPr sz="2400" dirty="0">
                <a:latin typeface="Times New Roman"/>
                <a:cs typeface="Times New Roman"/>
              </a:rPr>
              <a:t>: The </a:t>
            </a:r>
            <a:r>
              <a:rPr sz="2400" spc="-5" dirty="0">
                <a:latin typeface="Times New Roman"/>
                <a:cs typeface="Times New Roman"/>
              </a:rPr>
              <a:t>way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which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spc="-10" dirty="0">
                <a:latin typeface="Times New Roman"/>
                <a:cs typeface="Times New Roman"/>
              </a:rPr>
              <a:t>makes </a:t>
            </a:r>
            <a:r>
              <a:rPr sz="2400" spc="-5" dirty="0">
                <a:latin typeface="Times New Roman"/>
                <a:cs typeface="Times New Roman"/>
              </a:rPr>
              <a:t>money.  </a:t>
            </a:r>
            <a:r>
              <a:rPr sz="2400" dirty="0">
                <a:latin typeface="Times New Roman"/>
                <a:cs typeface="Times New Roman"/>
              </a:rPr>
              <a:t>It describes </a:t>
            </a:r>
            <a:r>
              <a:rPr sz="2400" spc="-5" dirty="0">
                <a:latin typeface="Times New Roman"/>
                <a:cs typeface="Times New Roman"/>
              </a:rPr>
              <a:t>company’s operations, mode </a:t>
            </a:r>
            <a:r>
              <a:rPr sz="2400" dirty="0">
                <a:latin typeface="Times New Roman"/>
                <a:cs typeface="Times New Roman"/>
              </a:rPr>
              <a:t>of revenue  generation, nature of </a:t>
            </a:r>
            <a:r>
              <a:rPr sz="2400" spc="-5" dirty="0">
                <a:latin typeface="Times New Roman"/>
                <a:cs typeface="Times New Roman"/>
              </a:rPr>
              <a:t>expenses, </a:t>
            </a:r>
            <a:r>
              <a:rPr sz="2400" dirty="0">
                <a:latin typeface="Times New Roman"/>
                <a:cs typeface="Times New Roman"/>
              </a:rPr>
              <a:t>organization </a:t>
            </a:r>
            <a:r>
              <a:rPr sz="2400" spc="-5" dirty="0">
                <a:latin typeface="Times New Roman"/>
                <a:cs typeface="Times New Roman"/>
              </a:rPr>
              <a:t>structure </a:t>
            </a:r>
            <a:r>
              <a:rPr sz="2400" dirty="0">
                <a:latin typeface="Times New Roman"/>
                <a:cs typeface="Times New Roman"/>
              </a:rPr>
              <a:t>and its 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marketing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effort.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Management</a:t>
            </a:r>
            <a:r>
              <a:rPr sz="2400" spc="-5" dirty="0">
                <a:latin typeface="Times New Roman"/>
                <a:cs typeface="Times New Roman"/>
              </a:rPr>
              <a:t> :Good </a:t>
            </a:r>
            <a:r>
              <a:rPr sz="2400" dirty="0">
                <a:latin typeface="Times New Roman"/>
                <a:cs typeface="Times New Roman"/>
              </a:rPr>
              <a:t>and capable </a:t>
            </a:r>
            <a:r>
              <a:rPr sz="2400" spc="-10" dirty="0">
                <a:latin typeface="Times New Roman"/>
                <a:cs typeface="Times New Roman"/>
              </a:rPr>
              <a:t>management </a:t>
            </a:r>
            <a:r>
              <a:rPr sz="2400" spc="-5" dirty="0">
                <a:latin typeface="Times New Roman"/>
                <a:cs typeface="Times New Roman"/>
              </a:rPr>
              <a:t>teams generate  profits. Management </a:t>
            </a:r>
            <a:r>
              <a:rPr sz="2400" dirty="0">
                <a:latin typeface="Times New Roman"/>
                <a:cs typeface="Times New Roman"/>
              </a:rPr>
              <a:t>should attain the stated objectives of the 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and create value for all the </a:t>
            </a:r>
            <a:r>
              <a:rPr sz="2400" spc="-5" dirty="0">
                <a:latin typeface="Times New Roman"/>
                <a:cs typeface="Times New Roman"/>
              </a:rPr>
              <a:t>stake </a:t>
            </a:r>
            <a:r>
              <a:rPr sz="2400" dirty="0">
                <a:latin typeface="Times New Roman"/>
                <a:cs typeface="Times New Roman"/>
              </a:rPr>
              <a:t>holders. The  criterion </a:t>
            </a:r>
            <a:r>
              <a:rPr sz="2400" spc="-5" dirty="0">
                <a:latin typeface="Times New Roman"/>
                <a:cs typeface="Times New Roman"/>
              </a:rPr>
              <a:t>used for management </a:t>
            </a:r>
            <a:r>
              <a:rPr sz="2400" dirty="0">
                <a:latin typeface="Times New Roman"/>
                <a:cs typeface="Times New Roman"/>
              </a:rPr>
              <a:t>analysis is </a:t>
            </a:r>
            <a:r>
              <a:rPr sz="2400" spc="-5" dirty="0">
                <a:latin typeface="Times New Roman"/>
                <a:cs typeface="Times New Roman"/>
              </a:rPr>
              <a:t>management  discussion </a:t>
            </a:r>
            <a:r>
              <a:rPr sz="2400" dirty="0">
                <a:latin typeface="Times New Roman"/>
                <a:cs typeface="Times New Roman"/>
              </a:rPr>
              <a:t>and analysis, </a:t>
            </a:r>
            <a:r>
              <a:rPr sz="2400" spc="-5" dirty="0">
                <a:latin typeface="Times New Roman"/>
                <a:cs typeface="Times New Roman"/>
              </a:rPr>
              <a:t>management ownership </a:t>
            </a:r>
            <a:r>
              <a:rPr sz="2400" dirty="0">
                <a:latin typeface="Times New Roman"/>
                <a:cs typeface="Times New Roman"/>
              </a:rPr>
              <a:t>of equity  </a:t>
            </a:r>
            <a:r>
              <a:rPr sz="2400" spc="-5" dirty="0">
                <a:latin typeface="Times New Roman"/>
                <a:cs typeface="Times New Roman"/>
              </a:rPr>
              <a:t>stake.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7820"/>
            <a:ext cx="8067675" cy="544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8620" marR="6985" indent="-388620" algn="just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8862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Corporate governance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 It </a:t>
            </a:r>
            <a:r>
              <a:rPr sz="2400" spc="-5" dirty="0">
                <a:latin typeface="Times New Roman"/>
                <a:cs typeface="Times New Roman"/>
              </a:rPr>
              <a:t>refers </a:t>
            </a:r>
            <a:r>
              <a:rPr sz="2400" dirty="0">
                <a:latin typeface="Times New Roman"/>
                <a:cs typeface="Times New Roman"/>
              </a:rPr>
              <a:t>to the </a:t>
            </a:r>
            <a:r>
              <a:rPr sz="2400" spc="-5" dirty="0">
                <a:latin typeface="Times New Roman"/>
                <a:cs typeface="Times New Roman"/>
              </a:rPr>
              <a:t>set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systems and  </a:t>
            </a:r>
            <a:r>
              <a:rPr sz="2400" dirty="0">
                <a:latin typeface="Times New Roman"/>
                <a:cs typeface="Times New Roman"/>
              </a:rPr>
              <a:t>practices put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place by the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ensure  </a:t>
            </a:r>
            <a:r>
              <a:rPr sz="2400" dirty="0">
                <a:latin typeface="Times New Roman"/>
                <a:cs typeface="Times New Roman"/>
              </a:rPr>
              <a:t>accountability, transparency </a:t>
            </a:r>
            <a:r>
              <a:rPr sz="2400" spc="-5" dirty="0">
                <a:latin typeface="Times New Roman"/>
                <a:cs typeface="Times New Roman"/>
              </a:rPr>
              <a:t>and fairness </a:t>
            </a:r>
            <a:r>
              <a:rPr sz="2400" dirty="0">
                <a:latin typeface="Times New Roman"/>
                <a:cs typeface="Times New Roman"/>
              </a:rPr>
              <a:t>in order to  </a:t>
            </a:r>
            <a:r>
              <a:rPr sz="2400" spc="-5" dirty="0">
                <a:latin typeface="Times New Roman"/>
                <a:cs typeface="Times New Roman"/>
              </a:rPr>
              <a:t>safeguard </a:t>
            </a:r>
            <a:r>
              <a:rPr sz="2400" dirty="0">
                <a:latin typeface="Times New Roman"/>
                <a:cs typeface="Times New Roman"/>
              </a:rPr>
              <a:t>the interest of the stake </a:t>
            </a:r>
            <a:r>
              <a:rPr sz="2400" spc="-5" dirty="0">
                <a:latin typeface="Times New Roman"/>
                <a:cs typeface="Times New Roman"/>
              </a:rPr>
              <a:t>holders. Areas </a:t>
            </a:r>
            <a:r>
              <a:rPr sz="2400" dirty="0">
                <a:latin typeface="Times New Roman"/>
                <a:cs typeface="Times New Roman"/>
              </a:rPr>
              <a:t>of corporate  governance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endParaRPr sz="2400">
              <a:latin typeface="Times New Roman"/>
              <a:cs typeface="Times New Roman"/>
            </a:endParaRPr>
          </a:p>
          <a:p>
            <a:pPr marL="927100" lvl="1" indent="-51435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926465" algn="l"/>
                <a:tab pos="927100" algn="l"/>
              </a:tabLst>
            </a:pPr>
            <a:r>
              <a:rPr sz="2400" spc="-5" dirty="0">
                <a:latin typeface="Times New Roman"/>
                <a:cs typeface="Times New Roman"/>
              </a:rPr>
              <a:t>Structure </a:t>
            </a:r>
            <a:r>
              <a:rPr sz="2400" dirty="0">
                <a:latin typeface="Times New Roman"/>
                <a:cs typeface="Times New Roman"/>
              </a:rPr>
              <a:t>of board </a:t>
            </a:r>
            <a:r>
              <a:rPr sz="2400" spc="-5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directors</a:t>
            </a:r>
            <a:endParaRPr sz="2400">
              <a:latin typeface="Times New Roman"/>
              <a:cs typeface="Times New Roman"/>
            </a:endParaRPr>
          </a:p>
          <a:p>
            <a:pPr marL="927100" lvl="1" indent="-51435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926465" algn="l"/>
                <a:tab pos="927100" algn="l"/>
              </a:tabLst>
            </a:pPr>
            <a:r>
              <a:rPr sz="2400" spc="-5" dirty="0">
                <a:latin typeface="Times New Roman"/>
                <a:cs typeface="Times New Roman"/>
              </a:rPr>
              <a:t>Financial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information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transparency</a:t>
            </a:r>
            <a:endParaRPr sz="2400">
              <a:latin typeface="Times New Roman"/>
              <a:cs typeface="Times New Roman"/>
            </a:endParaRPr>
          </a:p>
          <a:p>
            <a:pPr marL="927100" lvl="1" indent="-514350">
              <a:lnSpc>
                <a:spcPct val="100000"/>
              </a:lnSpc>
              <a:spcBef>
                <a:spcPts val="590"/>
              </a:spcBef>
              <a:buAutoNum type="alphaLcParenR"/>
              <a:tabLst>
                <a:tab pos="926465" algn="l"/>
                <a:tab pos="927100" algn="l"/>
              </a:tabLst>
            </a:pPr>
            <a:r>
              <a:rPr sz="2400" spc="-5" dirty="0">
                <a:latin typeface="Times New Roman"/>
                <a:cs typeface="Times New Roman"/>
              </a:rPr>
              <a:t>Stake </a:t>
            </a:r>
            <a:r>
              <a:rPr sz="2400" dirty="0">
                <a:latin typeface="Times New Roman"/>
                <a:cs typeface="Times New Roman"/>
              </a:rPr>
              <a:t>holders rights</a:t>
            </a:r>
            <a:endParaRPr sz="2400">
              <a:latin typeface="Times New Roman"/>
              <a:cs typeface="Times New Roman"/>
            </a:endParaRPr>
          </a:p>
          <a:p>
            <a:pPr marL="365760" marR="5080" indent="-365760" algn="just">
              <a:lnSpc>
                <a:spcPct val="100000"/>
              </a:lnSpc>
              <a:spcBef>
                <a:spcPts val="600"/>
              </a:spcBef>
              <a:buAutoNum type="arabicPeriod" startAt="3"/>
              <a:tabLst>
                <a:tab pos="36576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Corporate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culture</a:t>
            </a:r>
            <a:r>
              <a:rPr sz="2400" dirty="0">
                <a:latin typeface="Times New Roman"/>
                <a:cs typeface="Times New Roman"/>
              </a:rPr>
              <a:t> : It </a:t>
            </a:r>
            <a:r>
              <a:rPr sz="2400" spc="-5" dirty="0">
                <a:latin typeface="Times New Roman"/>
                <a:cs typeface="Times New Roman"/>
              </a:rPr>
              <a:t>refers </a:t>
            </a:r>
            <a:r>
              <a:rPr sz="2400" dirty="0">
                <a:latin typeface="Times New Roman"/>
                <a:cs typeface="Times New Roman"/>
              </a:rPr>
              <a:t>to the collective </a:t>
            </a:r>
            <a:r>
              <a:rPr sz="2400" spc="-5" dirty="0">
                <a:latin typeface="Times New Roman"/>
                <a:cs typeface="Times New Roman"/>
              </a:rPr>
              <a:t>beliefs, values,  systems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processes </a:t>
            </a:r>
            <a:r>
              <a:rPr sz="2400" dirty="0">
                <a:latin typeface="Times New Roman"/>
                <a:cs typeface="Times New Roman"/>
              </a:rPr>
              <a:t>of the company. </a:t>
            </a:r>
            <a:r>
              <a:rPr sz="2400" spc="-5" dirty="0">
                <a:latin typeface="Times New Roman"/>
                <a:cs typeface="Times New Roman"/>
              </a:rPr>
              <a:t>Every company has  set </a:t>
            </a:r>
            <a:r>
              <a:rPr sz="2400" dirty="0">
                <a:latin typeface="Times New Roman"/>
                <a:cs typeface="Times New Roman"/>
              </a:rPr>
              <a:t>of values and goals that helps to </a:t>
            </a:r>
            <a:r>
              <a:rPr sz="2400" spc="-5" dirty="0">
                <a:latin typeface="Times New Roman"/>
                <a:cs typeface="Times New Roman"/>
              </a:rPr>
              <a:t>define what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business  </a:t>
            </a:r>
            <a:r>
              <a:rPr sz="2400" dirty="0">
                <a:latin typeface="Times New Roman"/>
                <a:cs typeface="Times New Roman"/>
              </a:rPr>
              <a:t>is about. The </a:t>
            </a:r>
            <a:r>
              <a:rPr sz="2400" spc="-5" dirty="0">
                <a:latin typeface="Times New Roman"/>
                <a:cs typeface="Times New Roman"/>
              </a:rPr>
              <a:t>basis </a:t>
            </a:r>
            <a:r>
              <a:rPr sz="2400" dirty="0">
                <a:latin typeface="Times New Roman"/>
                <a:cs typeface="Times New Roman"/>
              </a:rPr>
              <a:t>of corporate culture is </a:t>
            </a:r>
            <a:r>
              <a:rPr sz="2400" spc="-5" dirty="0">
                <a:latin typeface="Times New Roman"/>
                <a:cs typeface="Times New Roman"/>
              </a:rPr>
              <a:t>expressed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terms  </a:t>
            </a:r>
            <a:r>
              <a:rPr sz="2400" dirty="0">
                <a:latin typeface="Times New Roman"/>
                <a:cs typeface="Times New Roman"/>
              </a:rPr>
              <a:t>of the policies and procedures adopted in the company’s  </a:t>
            </a:r>
            <a:r>
              <a:rPr sz="2400" spc="-5" dirty="0">
                <a:latin typeface="Times New Roman"/>
                <a:cs typeface="Times New Roman"/>
              </a:rPr>
              <a:t>functioning.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2570"/>
            <a:ext cx="8067675" cy="1653539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spc="-5" dirty="0">
                <a:latin typeface="Times New Roman"/>
                <a:cs typeface="Times New Roman"/>
              </a:rPr>
              <a:t>Quantitative</a:t>
            </a:r>
            <a:r>
              <a:rPr sz="3000" b="1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Factors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50"/>
              </a:spcBef>
            </a:pPr>
            <a:r>
              <a:rPr sz="2200" b="1" dirty="0">
                <a:latin typeface="Times New Roman"/>
                <a:cs typeface="Times New Roman"/>
              </a:rPr>
              <a:t>1. </a:t>
            </a:r>
            <a:r>
              <a:rPr sz="2200" b="1" spc="-5" dirty="0">
                <a:latin typeface="Times New Roman"/>
                <a:cs typeface="Times New Roman"/>
              </a:rPr>
              <a:t>Earnings </a:t>
            </a:r>
            <a:r>
              <a:rPr sz="2200" b="1" dirty="0">
                <a:latin typeface="Times New Roman"/>
                <a:cs typeface="Times New Roman"/>
              </a:rPr>
              <a:t>of </a:t>
            </a:r>
            <a:r>
              <a:rPr sz="2200" b="1" spc="-5" dirty="0">
                <a:latin typeface="Times New Roman"/>
                <a:cs typeface="Times New Roman"/>
              </a:rPr>
              <a:t>the </a:t>
            </a:r>
            <a:r>
              <a:rPr sz="2200" b="1" dirty="0">
                <a:latin typeface="Times New Roman"/>
                <a:cs typeface="Times New Roman"/>
              </a:rPr>
              <a:t>company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Earnings decide its stock value in </a:t>
            </a:r>
            <a:r>
              <a:rPr sz="2200" dirty="0">
                <a:latin typeface="Times New Roman"/>
                <a:cs typeface="Times New Roman"/>
              </a:rPr>
              <a:t>the  </a:t>
            </a:r>
            <a:r>
              <a:rPr sz="2200" spc="-10" dirty="0">
                <a:latin typeface="Times New Roman"/>
                <a:cs typeface="Times New Roman"/>
              </a:rPr>
              <a:t>market. </a:t>
            </a:r>
            <a:r>
              <a:rPr sz="2200" spc="-5" dirty="0">
                <a:latin typeface="Times New Roman"/>
                <a:cs typeface="Times New Roman"/>
              </a:rPr>
              <a:t>Growing earnings result </a:t>
            </a:r>
            <a:r>
              <a:rPr sz="2200" dirty="0">
                <a:latin typeface="Times New Roman"/>
                <a:cs typeface="Times New Roman"/>
              </a:rPr>
              <a:t>in </a:t>
            </a:r>
            <a:r>
              <a:rPr sz="2200" spc="-5" dirty="0">
                <a:latin typeface="Times New Roman"/>
                <a:cs typeface="Times New Roman"/>
              </a:rPr>
              <a:t>high valuation </a:t>
            </a:r>
            <a:r>
              <a:rPr sz="2200" dirty="0">
                <a:latin typeface="Times New Roman"/>
                <a:cs typeface="Times New Roman"/>
              </a:rPr>
              <a:t>of the </a:t>
            </a:r>
            <a:r>
              <a:rPr sz="2200" spc="-5" dirty="0">
                <a:latin typeface="Times New Roman"/>
                <a:cs typeface="Times New Roman"/>
              </a:rPr>
              <a:t>stock.  Earnings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operating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profits.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Earnings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generated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from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1869440"/>
            <a:ext cx="7724140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Times New Roman"/>
                <a:cs typeface="Times New Roman"/>
              </a:rPr>
              <a:t>operating sources and </a:t>
            </a:r>
            <a:r>
              <a:rPr sz="2200" dirty="0">
                <a:latin typeface="Times New Roman"/>
                <a:cs typeface="Times New Roman"/>
              </a:rPr>
              <a:t>non </a:t>
            </a:r>
            <a:r>
              <a:rPr sz="2200" spc="-5" dirty="0">
                <a:latin typeface="Times New Roman"/>
                <a:cs typeface="Times New Roman"/>
              </a:rPr>
              <a:t>operating sources. The following factors  </a:t>
            </a:r>
            <a:r>
              <a:rPr sz="2200" dirty="0">
                <a:latin typeface="Times New Roman"/>
                <a:cs typeface="Times New Roman"/>
              </a:rPr>
              <a:t>have </a:t>
            </a:r>
            <a:r>
              <a:rPr sz="2200" spc="-5" dirty="0">
                <a:latin typeface="Times New Roman"/>
                <a:cs typeface="Times New Roman"/>
              </a:rPr>
              <a:t>an </a:t>
            </a:r>
            <a:r>
              <a:rPr sz="2200" spc="-10" dirty="0">
                <a:latin typeface="Times New Roman"/>
                <a:cs typeface="Times New Roman"/>
              </a:rPr>
              <a:t>effect </a:t>
            </a:r>
            <a:r>
              <a:rPr sz="2200" dirty="0">
                <a:latin typeface="Times New Roman"/>
                <a:cs typeface="Times New Roman"/>
              </a:rPr>
              <a:t>on the </a:t>
            </a:r>
            <a:r>
              <a:rPr sz="2200" spc="-5" dirty="0">
                <a:latin typeface="Times New Roman"/>
                <a:cs typeface="Times New Roman"/>
              </a:rPr>
              <a:t>earnings </a:t>
            </a:r>
            <a:r>
              <a:rPr sz="2200" dirty="0">
                <a:latin typeface="Times New Roman"/>
                <a:cs typeface="Times New Roman"/>
              </a:rPr>
              <a:t>of a</a:t>
            </a:r>
            <a:r>
              <a:rPr sz="2200" spc="-5" dirty="0">
                <a:latin typeface="Times New Roman"/>
                <a:cs typeface="Times New Roman"/>
              </a:rPr>
              <a:t> company.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  <a:tabLst>
                <a:tab pos="340995" algn="l"/>
                <a:tab pos="1328420" algn="l"/>
                <a:tab pos="1680845" algn="l"/>
                <a:tab pos="2355850" algn="l"/>
                <a:tab pos="2700655" algn="l"/>
                <a:tab pos="3689985" algn="l"/>
                <a:tab pos="4041775" algn="l"/>
                <a:tab pos="4625340" algn="l"/>
                <a:tab pos="4953000" algn="l"/>
                <a:tab pos="6529070" algn="l"/>
                <a:tab pos="7499350" algn="l"/>
              </a:tabLst>
            </a:pPr>
            <a:r>
              <a:rPr sz="2200" spc="-10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.	</a:t>
            </a:r>
            <a:r>
              <a:rPr sz="2200" spc="-10" dirty="0">
                <a:latin typeface="Times New Roman"/>
                <a:cs typeface="Times New Roman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han</a:t>
            </a:r>
            <a:r>
              <a:rPr sz="2200" spc="5" dirty="0">
                <a:latin typeface="Times New Roman"/>
                <a:cs typeface="Times New Roman"/>
              </a:rPr>
              <a:t>g</a:t>
            </a:r>
            <a:r>
              <a:rPr sz="2200" dirty="0">
                <a:latin typeface="Times New Roman"/>
                <a:cs typeface="Times New Roman"/>
              </a:rPr>
              <a:t>e	</a:t>
            </a:r>
            <a:r>
              <a:rPr sz="2200" spc="5" dirty="0">
                <a:latin typeface="Times New Roman"/>
                <a:cs typeface="Times New Roman"/>
              </a:rPr>
              <a:t>i</a:t>
            </a:r>
            <a:r>
              <a:rPr sz="2200" dirty="0">
                <a:latin typeface="Times New Roman"/>
                <a:cs typeface="Times New Roman"/>
              </a:rPr>
              <a:t>n	</a:t>
            </a:r>
            <a:r>
              <a:rPr sz="2200" spc="-10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l</a:t>
            </a:r>
            <a:r>
              <a:rPr sz="2200" spc="-10" dirty="0">
                <a:latin typeface="Times New Roman"/>
                <a:cs typeface="Times New Roman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s	</a:t>
            </a:r>
            <a:r>
              <a:rPr sz="2200" spc="5" dirty="0">
                <a:latin typeface="Times New Roman"/>
                <a:cs typeface="Times New Roman"/>
              </a:rPr>
              <a:t>b</a:t>
            </a:r>
            <a:r>
              <a:rPr sz="2200" dirty="0">
                <a:latin typeface="Times New Roman"/>
                <a:cs typeface="Times New Roman"/>
              </a:rPr>
              <a:t>.	Ch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5" dirty="0">
                <a:latin typeface="Times New Roman"/>
                <a:cs typeface="Times New Roman"/>
              </a:rPr>
              <a:t>n</a:t>
            </a:r>
            <a:r>
              <a:rPr sz="2200" dirty="0">
                <a:latin typeface="Times New Roman"/>
                <a:cs typeface="Times New Roman"/>
              </a:rPr>
              <a:t>ge	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dirty="0">
                <a:latin typeface="Times New Roman"/>
                <a:cs typeface="Times New Roman"/>
              </a:rPr>
              <a:t>n	</a:t>
            </a:r>
            <a:r>
              <a:rPr sz="2200" spc="-10" dirty="0">
                <a:latin typeface="Times New Roman"/>
                <a:cs typeface="Times New Roman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10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t	</a:t>
            </a:r>
            <a:r>
              <a:rPr sz="2200" spc="-10" dirty="0">
                <a:latin typeface="Times New Roman"/>
                <a:cs typeface="Times New Roman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.	</a:t>
            </a:r>
            <a:r>
              <a:rPr sz="2200" spc="-5" dirty="0">
                <a:latin typeface="Times New Roman"/>
                <a:cs typeface="Times New Roman"/>
              </a:rPr>
              <a:t>De</a:t>
            </a:r>
            <a:r>
              <a:rPr sz="2200" dirty="0">
                <a:latin typeface="Times New Roman"/>
                <a:cs typeface="Times New Roman"/>
              </a:rPr>
              <a:t>p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10" dirty="0">
                <a:latin typeface="Times New Roman"/>
                <a:cs typeface="Times New Roman"/>
              </a:rPr>
              <a:t>c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spc="-10" dirty="0">
                <a:latin typeface="Times New Roman"/>
                <a:cs typeface="Times New Roman"/>
              </a:rPr>
              <a:t>a</a:t>
            </a:r>
            <a:r>
              <a:rPr sz="2200" spc="5" dirty="0">
                <a:latin typeface="Times New Roman"/>
                <a:cs typeface="Times New Roman"/>
              </a:rPr>
              <a:t>t</a:t>
            </a:r>
            <a:r>
              <a:rPr sz="2200" spc="-5" dirty="0">
                <a:latin typeface="Times New Roman"/>
                <a:cs typeface="Times New Roman"/>
              </a:rPr>
              <a:t>io</a:t>
            </a:r>
            <a:r>
              <a:rPr sz="2200" dirty="0">
                <a:latin typeface="Times New Roman"/>
                <a:cs typeface="Times New Roman"/>
              </a:rPr>
              <a:t>n	</a:t>
            </a:r>
            <a:r>
              <a:rPr sz="2200" spc="-25" dirty="0">
                <a:latin typeface="Times New Roman"/>
                <a:cs typeface="Times New Roman"/>
              </a:rPr>
              <a:t>m</a:t>
            </a:r>
            <a:r>
              <a:rPr sz="2200" spc="-1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t</a:t>
            </a:r>
            <a:r>
              <a:rPr sz="2200" spc="5" dirty="0">
                <a:latin typeface="Times New Roman"/>
                <a:cs typeface="Times New Roman"/>
              </a:rPr>
              <a:t>h</a:t>
            </a:r>
            <a:r>
              <a:rPr sz="2200" dirty="0">
                <a:latin typeface="Times New Roman"/>
                <a:cs typeface="Times New Roman"/>
              </a:rPr>
              <a:t>od	d.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581909"/>
            <a:ext cx="1549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945129"/>
            <a:ext cx="77196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43165" algn="l"/>
              </a:tabLst>
            </a:pPr>
            <a:r>
              <a:rPr sz="2200" spc="-10" dirty="0">
                <a:latin typeface="Times New Roman"/>
                <a:cs typeface="Times New Roman"/>
              </a:rPr>
              <a:t>D</a:t>
            </a:r>
            <a:r>
              <a:rPr sz="2200" dirty="0">
                <a:latin typeface="Times New Roman"/>
                <a:cs typeface="Times New Roman"/>
              </a:rPr>
              <a:t>epl</a:t>
            </a:r>
            <a:r>
              <a:rPr sz="2200" spc="-5" dirty="0">
                <a:latin typeface="Times New Roman"/>
                <a:cs typeface="Times New Roman"/>
              </a:rPr>
              <a:t>et</a:t>
            </a:r>
            <a:r>
              <a:rPr sz="2200" spc="5" dirty="0">
                <a:latin typeface="Times New Roman"/>
                <a:cs typeface="Times New Roman"/>
              </a:rPr>
              <a:t>i</a:t>
            </a:r>
            <a:r>
              <a:rPr sz="2200" dirty="0">
                <a:latin typeface="Times New Roman"/>
                <a:cs typeface="Times New Roman"/>
              </a:rPr>
              <a:t>on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</a:t>
            </a:r>
            <a:r>
              <a:rPr sz="2200" spc="-10" dirty="0">
                <a:latin typeface="Times New Roman"/>
                <a:cs typeface="Times New Roman"/>
              </a:rPr>
              <a:t>es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5" dirty="0">
                <a:latin typeface="Times New Roman"/>
                <a:cs typeface="Times New Roman"/>
              </a:rPr>
              <a:t>u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spc="-10" dirty="0">
                <a:latin typeface="Times New Roman"/>
                <a:cs typeface="Times New Roman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es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spc="5" dirty="0">
                <a:latin typeface="Times New Roman"/>
                <a:cs typeface="Times New Roman"/>
              </a:rPr>
              <a:t>n</a:t>
            </a:r>
            <a:r>
              <a:rPr sz="2200" dirty="0">
                <a:latin typeface="Times New Roman"/>
                <a:cs typeface="Times New Roman"/>
              </a:rPr>
              <a:t>vent</a:t>
            </a:r>
            <a:r>
              <a:rPr sz="2200" spc="5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y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acc</a:t>
            </a:r>
            <a:r>
              <a:rPr sz="2200" spc="5" dirty="0">
                <a:latin typeface="Times New Roman"/>
                <a:cs typeface="Times New Roman"/>
              </a:rPr>
              <a:t>o</a:t>
            </a:r>
            <a:r>
              <a:rPr sz="2200" dirty="0">
                <a:latin typeface="Times New Roman"/>
                <a:cs typeface="Times New Roman"/>
              </a:rPr>
              <a:t>un</a:t>
            </a:r>
            <a:r>
              <a:rPr sz="2200" spc="5" dirty="0">
                <a:latin typeface="Times New Roman"/>
                <a:cs typeface="Times New Roman"/>
              </a:rPr>
              <a:t>t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dirty="0">
                <a:latin typeface="Times New Roman"/>
                <a:cs typeface="Times New Roman"/>
              </a:rPr>
              <a:t>g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m</a:t>
            </a:r>
            <a:r>
              <a:rPr sz="2200" spc="-1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t</a:t>
            </a:r>
            <a:r>
              <a:rPr sz="2200" spc="5" dirty="0">
                <a:latin typeface="Times New Roman"/>
                <a:cs typeface="Times New Roman"/>
              </a:rPr>
              <a:t>h</a:t>
            </a:r>
            <a:r>
              <a:rPr sz="2200" dirty="0">
                <a:latin typeface="Times New Roman"/>
                <a:cs typeface="Times New Roman"/>
              </a:rPr>
              <a:t>od.	</a:t>
            </a:r>
            <a:r>
              <a:rPr sz="2200" spc="-5" dirty="0">
                <a:latin typeface="Times New Roman"/>
                <a:cs typeface="Times New Roman"/>
              </a:rPr>
              <a:t>f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3280409"/>
            <a:ext cx="7721600" cy="312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latin typeface="Times New Roman"/>
                <a:cs typeface="Times New Roman"/>
              </a:rPr>
              <a:t>Replacement </a:t>
            </a:r>
            <a:r>
              <a:rPr sz="2200" spc="-5" dirty="0">
                <a:latin typeface="Times New Roman"/>
                <a:cs typeface="Times New Roman"/>
              </a:rPr>
              <a:t>cost </a:t>
            </a:r>
            <a:r>
              <a:rPr sz="2200" dirty="0">
                <a:latin typeface="Times New Roman"/>
                <a:cs typeface="Times New Roman"/>
              </a:rPr>
              <a:t>of inventory g. </a:t>
            </a:r>
            <a:r>
              <a:rPr sz="2200" spc="-5" dirty="0">
                <a:latin typeface="Times New Roman"/>
                <a:cs typeface="Times New Roman"/>
              </a:rPr>
              <a:t>Wages, salaries </a:t>
            </a:r>
            <a:r>
              <a:rPr sz="2200" dirty="0">
                <a:latin typeface="Times New Roman"/>
                <a:cs typeface="Times New Roman"/>
              </a:rPr>
              <a:t>h. </a:t>
            </a:r>
            <a:r>
              <a:rPr sz="2200" spc="-5" dirty="0">
                <a:latin typeface="Times New Roman"/>
                <a:cs typeface="Times New Roman"/>
              </a:rPr>
              <a:t>Income tax and  other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taxes.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Measurement 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earnings</a:t>
            </a:r>
            <a:r>
              <a:rPr sz="2200" spc="-5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12700" marR="2052320">
              <a:lnSpc>
                <a:spcPct val="120800"/>
              </a:lnSpc>
            </a:pPr>
            <a:r>
              <a:rPr sz="2200" spc="-5" dirty="0">
                <a:latin typeface="Times New Roman"/>
                <a:cs typeface="Times New Roman"/>
              </a:rPr>
              <a:t>Gross Profit= Sales </a:t>
            </a:r>
            <a:r>
              <a:rPr sz="2200" dirty="0">
                <a:latin typeface="Times New Roman"/>
                <a:cs typeface="Times New Roman"/>
              </a:rPr>
              <a:t>– </a:t>
            </a:r>
            <a:r>
              <a:rPr sz="2200" spc="-5" dirty="0">
                <a:latin typeface="Times New Roman"/>
                <a:cs typeface="Times New Roman"/>
              </a:rPr>
              <a:t>Cost </a:t>
            </a:r>
            <a:r>
              <a:rPr sz="2200" dirty="0">
                <a:latin typeface="Times New Roman"/>
                <a:cs typeface="Times New Roman"/>
              </a:rPr>
              <a:t>of Goods Sold </a:t>
            </a:r>
            <a:r>
              <a:rPr sz="2200" spc="-10" dirty="0">
                <a:latin typeface="Times New Roman"/>
                <a:cs typeface="Times New Roman"/>
              </a:rPr>
              <a:t>(COGS)  </a:t>
            </a:r>
            <a:r>
              <a:rPr sz="2200" spc="-5" dirty="0">
                <a:latin typeface="Times New Roman"/>
                <a:cs typeface="Times New Roman"/>
              </a:rPr>
              <a:t>EBITDA </a:t>
            </a:r>
            <a:r>
              <a:rPr sz="2200" dirty="0">
                <a:latin typeface="Times New Roman"/>
                <a:cs typeface="Times New Roman"/>
              </a:rPr>
              <a:t>= </a:t>
            </a:r>
            <a:r>
              <a:rPr sz="2200" spc="-5" dirty="0">
                <a:latin typeface="Times New Roman"/>
                <a:cs typeface="Times New Roman"/>
              </a:rPr>
              <a:t>Gross profit- Operating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Expenses</a:t>
            </a:r>
            <a:endParaRPr sz="2200">
              <a:latin typeface="Times New Roman"/>
              <a:cs typeface="Times New Roman"/>
            </a:endParaRPr>
          </a:p>
          <a:p>
            <a:pPr marL="12700" marR="1828164">
              <a:lnSpc>
                <a:spcPct val="120500"/>
              </a:lnSpc>
              <a:spcBef>
                <a:spcPts val="10"/>
              </a:spcBef>
            </a:pPr>
            <a:r>
              <a:rPr sz="2200" spc="-5" dirty="0">
                <a:latin typeface="Times New Roman"/>
                <a:cs typeface="Times New Roman"/>
              </a:rPr>
              <a:t>EBIT </a:t>
            </a:r>
            <a:r>
              <a:rPr sz="2200" dirty="0">
                <a:latin typeface="Times New Roman"/>
                <a:cs typeface="Times New Roman"/>
              </a:rPr>
              <a:t>= </a:t>
            </a:r>
            <a:r>
              <a:rPr sz="2200" spc="-5" dirty="0">
                <a:latin typeface="Times New Roman"/>
                <a:cs typeface="Times New Roman"/>
              </a:rPr>
              <a:t>EBITDA </a:t>
            </a:r>
            <a:r>
              <a:rPr sz="2200" dirty="0">
                <a:latin typeface="Times New Roman"/>
                <a:cs typeface="Times New Roman"/>
              </a:rPr>
              <a:t>– </a:t>
            </a:r>
            <a:r>
              <a:rPr sz="2200" spc="-5" dirty="0">
                <a:latin typeface="Times New Roman"/>
                <a:cs typeface="Times New Roman"/>
              </a:rPr>
              <a:t>(Depreciation </a:t>
            </a:r>
            <a:r>
              <a:rPr sz="2200" dirty="0">
                <a:latin typeface="Times New Roman"/>
                <a:cs typeface="Times New Roman"/>
              </a:rPr>
              <a:t>and </a:t>
            </a:r>
            <a:r>
              <a:rPr sz="2200" spc="-5" dirty="0">
                <a:latin typeface="Times New Roman"/>
                <a:cs typeface="Times New Roman"/>
              </a:rPr>
              <a:t>Amortization)  EBT= EBIT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Interest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spc="-10" dirty="0">
                <a:latin typeface="Times New Roman"/>
                <a:cs typeface="Times New Roman"/>
              </a:rPr>
              <a:t>EAT= </a:t>
            </a:r>
            <a:r>
              <a:rPr sz="2200" spc="-5" dirty="0">
                <a:latin typeface="Times New Roman"/>
                <a:cs typeface="Times New Roman"/>
              </a:rPr>
              <a:t>EBT </a:t>
            </a:r>
            <a:r>
              <a:rPr sz="2200" dirty="0">
                <a:latin typeface="Times New Roman"/>
                <a:cs typeface="Times New Roman"/>
              </a:rPr>
              <a:t>– </a:t>
            </a:r>
            <a:r>
              <a:rPr sz="2200" spc="-5" dirty="0">
                <a:latin typeface="Times New Roman"/>
                <a:cs typeface="Times New Roman"/>
              </a:rPr>
              <a:t>Tax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924300"/>
            <a:ext cx="154940" cy="245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200" spc="-645" dirty="0">
                <a:latin typeface="Symbol"/>
                <a:cs typeface="Symbol"/>
              </a:rPr>
              <a:t></a:t>
            </a:r>
            <a:endParaRPr sz="2200">
              <a:latin typeface="Symbol"/>
              <a:cs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642620"/>
            <a:ext cx="8068945" cy="310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Fundamental analysis </a:t>
            </a:r>
            <a:r>
              <a:rPr sz="2800" dirty="0">
                <a:latin typeface="Times New Roman"/>
                <a:cs typeface="Times New Roman"/>
              </a:rPr>
              <a:t>involves </a:t>
            </a:r>
            <a:r>
              <a:rPr sz="2800" spc="-5" dirty="0">
                <a:latin typeface="Times New Roman"/>
                <a:cs typeface="Times New Roman"/>
              </a:rPr>
              <a:t>determining </a:t>
            </a:r>
            <a:r>
              <a:rPr sz="2800" dirty="0">
                <a:latin typeface="Times New Roman"/>
                <a:cs typeface="Times New Roman"/>
              </a:rPr>
              <a:t>the  intrinsic </a:t>
            </a:r>
            <a:r>
              <a:rPr sz="2800" spc="-5" dirty="0">
                <a:latin typeface="Times New Roman"/>
                <a:cs typeface="Times New Roman"/>
              </a:rPr>
              <a:t>value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an equity share. To determine </a:t>
            </a:r>
            <a:r>
              <a:rPr sz="2800" dirty="0">
                <a:latin typeface="Times New Roman"/>
                <a:cs typeface="Times New Roman"/>
              </a:rPr>
              <a:t>the  intrinsic </a:t>
            </a:r>
            <a:r>
              <a:rPr sz="2800" spc="-5" dirty="0">
                <a:latin typeface="Times New Roman"/>
                <a:cs typeface="Times New Roman"/>
              </a:rPr>
              <a:t>value,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analyst must </a:t>
            </a:r>
            <a:r>
              <a:rPr sz="2800" spc="-10" dirty="0">
                <a:latin typeface="Times New Roman"/>
                <a:cs typeface="Times New Roman"/>
              </a:rPr>
              <a:t>forecast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earnings  and expected </a:t>
            </a:r>
            <a:r>
              <a:rPr sz="2800" dirty="0">
                <a:latin typeface="Times New Roman"/>
                <a:cs typeface="Times New Roman"/>
              </a:rPr>
              <a:t>dividends </a:t>
            </a:r>
            <a:r>
              <a:rPr sz="2800" spc="-5" dirty="0">
                <a:latin typeface="Times New Roman"/>
                <a:cs typeface="Times New Roman"/>
              </a:rPr>
              <a:t>from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stock and choose </a:t>
            </a:r>
            <a:r>
              <a:rPr sz="2800" dirty="0">
                <a:latin typeface="Times New Roman"/>
                <a:cs typeface="Times New Roman"/>
              </a:rPr>
              <a:t>a  </a:t>
            </a:r>
            <a:r>
              <a:rPr sz="2800" spc="-5" dirty="0">
                <a:latin typeface="Times New Roman"/>
                <a:cs typeface="Times New Roman"/>
              </a:rPr>
              <a:t>discount rate which reflects </a:t>
            </a:r>
            <a:r>
              <a:rPr sz="2800" dirty="0">
                <a:latin typeface="Times New Roman"/>
                <a:cs typeface="Times New Roman"/>
              </a:rPr>
              <a:t>the risk of the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stock.</a:t>
            </a:r>
          </a:p>
          <a:p>
            <a:pPr marL="355600" marR="7620" indent="-342900" algn="just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It </a:t>
            </a:r>
            <a:r>
              <a:rPr sz="2800" dirty="0">
                <a:latin typeface="Times New Roman"/>
                <a:cs typeface="Times New Roman"/>
              </a:rPr>
              <a:t>is the </a:t>
            </a:r>
            <a:r>
              <a:rPr sz="2800" spc="-5" dirty="0">
                <a:latin typeface="Times New Roman"/>
                <a:cs typeface="Times New Roman"/>
              </a:rPr>
              <a:t>examination </a:t>
            </a:r>
            <a:r>
              <a:rPr sz="2800" dirty="0">
                <a:latin typeface="Times New Roman"/>
                <a:cs typeface="Times New Roman"/>
              </a:rPr>
              <a:t>of various </a:t>
            </a:r>
            <a:r>
              <a:rPr sz="2800" spc="-5" dirty="0">
                <a:latin typeface="Times New Roman"/>
                <a:cs typeface="Times New Roman"/>
              </a:rPr>
              <a:t>factors such </a:t>
            </a:r>
            <a:r>
              <a:rPr sz="2800" spc="-10" dirty="0">
                <a:latin typeface="Times New Roman"/>
                <a:cs typeface="Times New Roman"/>
              </a:rPr>
              <a:t>as  </a:t>
            </a:r>
            <a:r>
              <a:rPr sz="2800" spc="-5" dirty="0">
                <a:latin typeface="Times New Roman"/>
                <a:cs typeface="Times New Roman"/>
              </a:rPr>
              <a:t>earnings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company, </a:t>
            </a:r>
            <a:r>
              <a:rPr sz="2800" dirty="0">
                <a:latin typeface="Times New Roman"/>
                <a:cs typeface="Times New Roman"/>
              </a:rPr>
              <a:t>growth </a:t>
            </a:r>
            <a:r>
              <a:rPr sz="2800" spc="-5" dirty="0">
                <a:latin typeface="Times New Roman"/>
                <a:cs typeface="Times New Roman"/>
              </a:rPr>
              <a:t>rate and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risk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3717290"/>
            <a:ext cx="772414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57655" algn="l"/>
                <a:tab pos="2353310" algn="l"/>
                <a:tab pos="3558540" algn="l"/>
                <a:tab pos="4255770" algn="l"/>
                <a:tab pos="5287010" algn="l"/>
                <a:tab pos="5845175" algn="l"/>
                <a:tab pos="6994525" algn="l"/>
                <a:tab pos="7552690" algn="l"/>
              </a:tabLst>
            </a:pP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5" dirty="0">
                <a:latin typeface="Times New Roman"/>
                <a:cs typeface="Times New Roman"/>
              </a:rPr>
              <a:t>x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su</a:t>
            </a:r>
            <a:r>
              <a:rPr sz="2800" spc="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e	t</a:t>
            </a:r>
            <a:r>
              <a:rPr sz="2800" spc="5" dirty="0">
                <a:latin typeface="Times New Roman"/>
                <a:cs typeface="Times New Roman"/>
              </a:rPr>
              <a:t>h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t	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f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ts	</a:t>
            </a:r>
            <a:r>
              <a:rPr sz="2800" spc="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he	</a:t>
            </a:r>
            <a:r>
              <a:rPr sz="2800" spc="5" dirty="0">
                <a:latin typeface="Times New Roman"/>
                <a:cs typeface="Times New Roman"/>
              </a:rPr>
              <a:t>v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e	of	</a:t>
            </a:r>
            <a:r>
              <a:rPr sz="2800" spc="-5" dirty="0">
                <a:latin typeface="Times New Roman"/>
                <a:cs typeface="Times New Roman"/>
              </a:rPr>
              <a:t>share</a:t>
            </a:r>
            <a:r>
              <a:rPr sz="2800" dirty="0">
                <a:latin typeface="Times New Roman"/>
                <a:cs typeface="Times New Roman"/>
              </a:rPr>
              <a:t>s	of	a  </a:t>
            </a:r>
            <a:r>
              <a:rPr sz="2800" spc="-5" dirty="0">
                <a:latin typeface="Times New Roman"/>
                <a:cs typeface="Times New Roman"/>
              </a:rPr>
              <a:t>company.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40" y="4438861"/>
            <a:ext cx="5639435" cy="217551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835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Fundamental analysis consists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of:</a:t>
            </a:r>
            <a:endParaRPr sz="2800">
              <a:latin typeface="Times New Roman"/>
              <a:cs typeface="Times New Roman"/>
            </a:endParaRPr>
          </a:p>
          <a:p>
            <a:pPr marL="1181100" lvl="1" indent="-285750">
              <a:lnSpc>
                <a:spcPct val="100000"/>
              </a:lnSpc>
              <a:spcBef>
                <a:spcPts val="1490"/>
              </a:spcBef>
              <a:buFont typeface="Symbol"/>
              <a:buChar char=""/>
              <a:tabLst>
                <a:tab pos="1181100" algn="l"/>
              </a:tabLst>
            </a:pP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analysis: </a:t>
            </a:r>
            <a:r>
              <a:rPr sz="2400" spc="-5" dirty="0">
                <a:latin typeface="Times New Roman"/>
                <a:cs typeface="Times New Roman"/>
              </a:rPr>
              <a:t>Impact </a:t>
            </a:r>
            <a:r>
              <a:rPr sz="2400" dirty="0">
                <a:latin typeface="Times New Roman"/>
                <a:cs typeface="Times New Roman"/>
              </a:rPr>
              <a:t>30-35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%</a:t>
            </a:r>
            <a:endParaRPr sz="2400">
              <a:latin typeface="Times New Roman"/>
              <a:cs typeface="Times New Roman"/>
            </a:endParaRPr>
          </a:p>
          <a:p>
            <a:pPr marL="1181100" lvl="1" indent="-285750">
              <a:lnSpc>
                <a:spcPct val="100000"/>
              </a:lnSpc>
              <a:spcBef>
                <a:spcPts val="600"/>
              </a:spcBef>
              <a:buFont typeface="Symbol"/>
              <a:buChar char=""/>
              <a:tabLst>
                <a:tab pos="1181100" algn="l"/>
              </a:tabLst>
            </a:pPr>
            <a:r>
              <a:rPr sz="2400" spc="-5" dirty="0">
                <a:latin typeface="Times New Roman"/>
                <a:cs typeface="Times New Roman"/>
              </a:rPr>
              <a:t>Industry </a:t>
            </a:r>
            <a:r>
              <a:rPr sz="2400" dirty="0">
                <a:latin typeface="Times New Roman"/>
                <a:cs typeface="Times New Roman"/>
              </a:rPr>
              <a:t>analysis : </a:t>
            </a:r>
            <a:r>
              <a:rPr sz="2400" spc="-5" dirty="0">
                <a:latin typeface="Times New Roman"/>
                <a:cs typeface="Times New Roman"/>
              </a:rPr>
              <a:t>Impact </a:t>
            </a:r>
            <a:r>
              <a:rPr sz="2400" dirty="0">
                <a:latin typeface="Times New Roman"/>
                <a:cs typeface="Times New Roman"/>
              </a:rPr>
              <a:t>15- 20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%</a:t>
            </a:r>
            <a:endParaRPr sz="2400">
              <a:latin typeface="Times New Roman"/>
              <a:cs typeface="Times New Roman"/>
            </a:endParaRPr>
          </a:p>
          <a:p>
            <a:pPr marL="1181100" lvl="1" indent="-285750">
              <a:lnSpc>
                <a:spcPct val="100000"/>
              </a:lnSpc>
              <a:spcBef>
                <a:spcPts val="1100"/>
              </a:spcBef>
              <a:buFont typeface="Symbol"/>
              <a:buChar char=""/>
              <a:tabLst>
                <a:tab pos="1181100" algn="l"/>
              </a:tabLst>
            </a:pPr>
            <a:r>
              <a:rPr sz="2400" spc="-10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analysis: </a:t>
            </a:r>
            <a:r>
              <a:rPr sz="2400" spc="-5" dirty="0">
                <a:latin typeface="Times New Roman"/>
                <a:cs typeface="Times New Roman"/>
              </a:rPr>
              <a:t>Impact </a:t>
            </a:r>
            <a:r>
              <a:rPr sz="2400" dirty="0">
                <a:latin typeface="Times New Roman"/>
                <a:cs typeface="Times New Roman"/>
              </a:rPr>
              <a:t>30-35 %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384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261620"/>
            <a:ext cx="77279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66204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EPS(Earnings</a:t>
            </a:r>
            <a:r>
              <a:rPr sz="2400" b="1" spc="2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per</a:t>
            </a:r>
            <a:r>
              <a:rPr sz="2400" b="1" spc="29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share):	</a:t>
            </a:r>
            <a:r>
              <a:rPr sz="2400" spc="-5" dirty="0">
                <a:latin typeface="Times New Roman"/>
                <a:cs typeface="Times New Roman"/>
              </a:rPr>
              <a:t>EPS gives </a:t>
            </a:r>
            <a:r>
              <a:rPr sz="2400" dirty="0">
                <a:latin typeface="Times New Roman"/>
                <a:cs typeface="Times New Roman"/>
              </a:rPr>
              <a:t>the overall picture of  the </a:t>
            </a:r>
            <a:r>
              <a:rPr sz="2400" spc="-5" dirty="0">
                <a:latin typeface="Times New Roman"/>
                <a:cs typeface="Times New Roman"/>
              </a:rPr>
              <a:t>performance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company.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4935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433829"/>
            <a:ext cx="7727950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7965" marR="1221105" indent="-1485900" algn="just">
              <a:lnSpc>
                <a:spcPct val="1208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EPS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Net Income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–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Dividends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Preference Shares </a:t>
            </a:r>
            <a:r>
              <a:rPr sz="2400" spc="-5" dirty="0">
                <a:latin typeface="Times New Roman"/>
                <a:cs typeface="Times New Roman"/>
              </a:rPr>
              <a:t> Average Outstanding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Shares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400" b="1" dirty="0">
                <a:latin typeface="Times New Roman"/>
                <a:cs typeface="Times New Roman"/>
              </a:rPr>
              <a:t>P/E multiple (Price </a:t>
            </a:r>
            <a:r>
              <a:rPr sz="2400" b="1" spc="-5" dirty="0">
                <a:latin typeface="Times New Roman"/>
                <a:cs typeface="Times New Roman"/>
              </a:rPr>
              <a:t>Earnings multiple) </a:t>
            </a:r>
            <a:r>
              <a:rPr sz="2400" dirty="0">
                <a:latin typeface="Times New Roman"/>
                <a:cs typeface="Times New Roman"/>
              </a:rPr>
              <a:t>The price earnings  ratio </a:t>
            </a:r>
            <a:r>
              <a:rPr sz="2400" spc="-5" dirty="0">
                <a:latin typeface="Times New Roman"/>
                <a:cs typeface="Times New Roman"/>
              </a:rPr>
              <a:t>reflects </a:t>
            </a:r>
            <a:r>
              <a:rPr sz="2400" dirty="0">
                <a:latin typeface="Times New Roman"/>
                <a:cs typeface="Times New Roman"/>
              </a:rPr>
              <a:t>the price investors are willing to pay </a:t>
            </a:r>
            <a:r>
              <a:rPr sz="2400" spc="-5" dirty="0">
                <a:latin typeface="Times New Roman"/>
                <a:cs typeface="Times New Roman"/>
              </a:rPr>
              <a:t>for every  </a:t>
            </a:r>
            <a:r>
              <a:rPr sz="2400" dirty="0">
                <a:latin typeface="Times New Roman"/>
                <a:cs typeface="Times New Roman"/>
              </a:rPr>
              <a:t>rupee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earning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share.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calculated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in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retrospective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37744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856990"/>
            <a:ext cx="71501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9430" algn="l"/>
                <a:tab pos="2245360" algn="l"/>
                <a:tab pos="2820035" algn="l"/>
                <a:tab pos="3868420" algn="l"/>
                <a:tab pos="5240655" algn="l"/>
                <a:tab pos="5816600" algn="l"/>
                <a:tab pos="6881495" algn="l"/>
              </a:tabLst>
            </a:pP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xpectations	of	the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	rega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ng	the	gro</a:t>
            </a: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th	</a:t>
            </a:r>
            <a:r>
              <a:rPr sz="2400" spc="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3491229"/>
            <a:ext cx="7723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680210" algn="l"/>
                <a:tab pos="2941955" algn="l"/>
                <a:tab pos="3435350" algn="l"/>
                <a:tab pos="4250690" algn="l"/>
                <a:tab pos="4963160" algn="l"/>
                <a:tab pos="5796915" algn="l"/>
                <a:tab pos="7155180" algn="l"/>
              </a:tabLst>
            </a:pPr>
            <a:r>
              <a:rPr sz="2400" dirty="0">
                <a:latin typeface="Times New Roman"/>
                <a:cs typeface="Times New Roman"/>
              </a:rPr>
              <a:t>prospe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ive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anner.	A	high	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/E	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io	ind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ates	high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4222750"/>
            <a:ext cx="772414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company’s </a:t>
            </a:r>
            <a:r>
              <a:rPr sz="2400" spc="-5" dirty="0">
                <a:latin typeface="Times New Roman"/>
                <a:cs typeface="Times New Roman"/>
              </a:rPr>
              <a:t>future </a:t>
            </a:r>
            <a:r>
              <a:rPr sz="2400" dirty="0">
                <a:latin typeface="Times New Roman"/>
                <a:cs typeface="Times New Roman"/>
              </a:rPr>
              <a:t>earnings. Investors </a:t>
            </a:r>
            <a:r>
              <a:rPr sz="2400" spc="-5" dirty="0">
                <a:latin typeface="Times New Roman"/>
                <a:cs typeface="Times New Roman"/>
              </a:rPr>
              <a:t>compare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P/E </a:t>
            </a:r>
            <a:r>
              <a:rPr sz="2400" dirty="0">
                <a:latin typeface="Times New Roman"/>
                <a:cs typeface="Times New Roman"/>
              </a:rPr>
              <a:t>ratio of 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to that of the industry and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market.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P/E </a:t>
            </a:r>
            <a:r>
              <a:rPr sz="2400" dirty="0">
                <a:latin typeface="Times New Roman"/>
                <a:cs typeface="Times New Roman"/>
              </a:rPr>
              <a:t>ratio =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Market price per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  <a:p>
            <a:pPr marL="1497965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Earnings </a:t>
            </a:r>
            <a:r>
              <a:rPr sz="2400" dirty="0">
                <a:latin typeface="Times New Roman"/>
                <a:cs typeface="Times New Roman"/>
              </a:rPr>
              <a:t>per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501395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1620"/>
            <a:ext cx="8065134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2. </a:t>
            </a:r>
            <a:r>
              <a:rPr sz="2400" b="1" spc="-5" dirty="0">
                <a:latin typeface="Times New Roman"/>
                <a:cs typeface="Times New Roman"/>
              </a:rPr>
              <a:t>Financial </a:t>
            </a:r>
            <a:r>
              <a:rPr sz="2400" b="1" dirty="0">
                <a:latin typeface="Times New Roman"/>
                <a:cs typeface="Times New Roman"/>
              </a:rPr>
              <a:t>Leverage</a:t>
            </a:r>
            <a:r>
              <a:rPr sz="2400" dirty="0">
                <a:latin typeface="Times New Roman"/>
                <a:cs typeface="Times New Roman"/>
              </a:rPr>
              <a:t>: The degree of utilization of </a:t>
            </a:r>
            <a:r>
              <a:rPr sz="2400" spc="-5" dirty="0">
                <a:latin typeface="Times New Roman"/>
                <a:cs typeface="Times New Roman"/>
              </a:rPr>
              <a:t>Borrowed  money </a:t>
            </a:r>
            <a:r>
              <a:rPr sz="2400" dirty="0">
                <a:latin typeface="Times New Roman"/>
                <a:cs typeface="Times New Roman"/>
              </a:rPr>
              <a:t>in a </a:t>
            </a:r>
            <a:r>
              <a:rPr sz="2400" spc="-5" dirty="0">
                <a:latin typeface="Times New Roman"/>
                <a:cs typeface="Times New Roman"/>
              </a:rPr>
              <a:t>business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known </a:t>
            </a:r>
            <a:r>
              <a:rPr sz="2400" dirty="0">
                <a:latin typeface="Times New Roman"/>
                <a:cs typeface="Times New Roman"/>
              </a:rPr>
              <a:t>as the </a:t>
            </a:r>
            <a:r>
              <a:rPr sz="2400" spc="-5" dirty="0">
                <a:latin typeface="Times New Roman"/>
                <a:cs typeface="Times New Roman"/>
              </a:rPr>
              <a:t>financial </a:t>
            </a:r>
            <a:r>
              <a:rPr sz="2400" dirty="0">
                <a:latin typeface="Times New Roman"/>
                <a:cs typeface="Times New Roman"/>
              </a:rPr>
              <a:t>leverage. It  involves the selection </a:t>
            </a:r>
            <a:r>
              <a:rPr sz="2400" spc="-5" dirty="0">
                <a:latin typeface="Times New Roman"/>
                <a:cs typeface="Times New Roman"/>
              </a:rPr>
              <a:t>of </a:t>
            </a:r>
            <a:r>
              <a:rPr sz="2400" dirty="0">
                <a:latin typeface="Times New Roman"/>
                <a:cs typeface="Times New Roman"/>
              </a:rPr>
              <a:t>appropriate </a:t>
            </a:r>
            <a:r>
              <a:rPr sz="2400" spc="-5" dirty="0">
                <a:latin typeface="Times New Roman"/>
                <a:cs typeface="Times New Roman"/>
              </a:rPr>
              <a:t>financing </a:t>
            </a:r>
            <a:r>
              <a:rPr sz="2400" spc="-10" dirty="0">
                <a:latin typeface="Times New Roman"/>
                <a:cs typeface="Times New Roman"/>
              </a:rPr>
              <a:t>mix </a:t>
            </a:r>
            <a:r>
              <a:rPr sz="2400" dirty="0">
                <a:latin typeface="Times New Roman"/>
                <a:cs typeface="Times New Roman"/>
              </a:rPr>
              <a:t>,  proportion of long term debt and equity capital </a:t>
            </a:r>
            <a:r>
              <a:rPr sz="2400" spc="-5" dirty="0">
                <a:latin typeface="Times New Roman"/>
                <a:cs typeface="Times New Roman"/>
              </a:rPr>
              <a:t>(Net worth)  </a:t>
            </a:r>
            <a:r>
              <a:rPr sz="2400" dirty="0">
                <a:latin typeface="Times New Roman"/>
                <a:cs typeface="Times New Roman"/>
              </a:rPr>
              <a:t>i.e., capital structure of a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. A high degree of </a:t>
            </a:r>
            <a:r>
              <a:rPr sz="2400" spc="-5" dirty="0">
                <a:latin typeface="Times New Roman"/>
                <a:cs typeface="Times New Roman"/>
              </a:rPr>
              <a:t>financial  </a:t>
            </a:r>
            <a:r>
              <a:rPr sz="2400" dirty="0">
                <a:latin typeface="Times New Roman"/>
                <a:cs typeface="Times New Roman"/>
              </a:rPr>
              <a:t>leverage results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high interest </a:t>
            </a:r>
            <a:r>
              <a:rPr sz="2400" spc="-5" dirty="0">
                <a:latin typeface="Times New Roman"/>
                <a:cs typeface="Times New Roman"/>
              </a:rPr>
              <a:t>payments. </a:t>
            </a:r>
            <a:r>
              <a:rPr sz="2400" dirty="0">
                <a:latin typeface="Times New Roman"/>
                <a:cs typeface="Times New Roman"/>
              </a:rPr>
              <a:t>This will </a:t>
            </a:r>
            <a:r>
              <a:rPr sz="2400" spc="-5" dirty="0">
                <a:latin typeface="Times New Roman"/>
                <a:cs typeface="Times New Roman"/>
              </a:rPr>
              <a:t>affect </a:t>
            </a:r>
            <a:r>
              <a:rPr sz="2400" dirty="0">
                <a:latin typeface="Times New Roman"/>
                <a:cs typeface="Times New Roman"/>
              </a:rPr>
              <a:t>the  net profits to equity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holders.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898140"/>
            <a:ext cx="3192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300482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F</a:t>
            </a:r>
            <a:r>
              <a:rPr sz="2400" b="1" spc="10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cial </a:t>
            </a:r>
            <a:r>
              <a:rPr sz="2400" b="1" spc="-5" dirty="0">
                <a:latin typeface="Times New Roman"/>
                <a:cs typeface="Times New Roman"/>
              </a:rPr>
              <a:t>Le</a:t>
            </a:r>
            <a:r>
              <a:rPr sz="2400" b="1" spc="5" dirty="0">
                <a:latin typeface="Times New Roman"/>
                <a:cs typeface="Times New Roman"/>
              </a:rPr>
              <a:t>v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rage	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73627" y="2821940"/>
            <a:ext cx="265684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>
              <a:lnSpc>
                <a:spcPct val="120800"/>
              </a:lnSpc>
              <a:spcBef>
                <a:spcPts val="100"/>
              </a:spcBef>
              <a:tabLst>
                <a:tab pos="686435" algn="l"/>
                <a:tab pos="2536190" algn="l"/>
              </a:tabLst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Total</a:t>
            </a:r>
            <a:r>
              <a:rPr sz="24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Debt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Share </a:t>
            </a:r>
            <a:r>
              <a:rPr sz="2400" dirty="0">
                <a:latin typeface="Times New Roman"/>
                <a:cs typeface="Times New Roman"/>
              </a:rPr>
              <a:t>holder’s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equity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707129"/>
            <a:ext cx="7940040" cy="17907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b="1" spc="-5" dirty="0">
                <a:latin typeface="Times New Roman"/>
                <a:cs typeface="Times New Roman"/>
              </a:rPr>
              <a:t>Degree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Financial Leverage </a:t>
            </a:r>
            <a:r>
              <a:rPr sz="2400" b="1" spc="-10" dirty="0">
                <a:latin typeface="Times New Roman"/>
                <a:cs typeface="Times New Roman"/>
              </a:rPr>
              <a:t>(DFL)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% change in</a:t>
            </a:r>
            <a:r>
              <a:rPr sz="2400" u="heavy" spc="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EPS</a:t>
            </a:r>
            <a:endParaRPr sz="2400">
              <a:latin typeface="Times New Roman"/>
              <a:cs typeface="Times New Roman"/>
            </a:endParaRPr>
          </a:p>
          <a:p>
            <a:pPr marL="504190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Times New Roman"/>
                <a:cs typeface="Times New Roman"/>
              </a:rPr>
              <a:t>% change 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EBIT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5097780" algn="l"/>
                <a:tab pos="6038215" algn="l"/>
                <a:tab pos="79267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Degree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Financial Leverage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(DFL)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	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EBIT	</a:t>
            </a:r>
            <a:endParaRPr sz="2400">
              <a:latin typeface="Times New Roman"/>
              <a:cs typeface="Times New Roman"/>
            </a:endParaRPr>
          </a:p>
          <a:p>
            <a:pPr marL="51181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EBIT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Interest(EBT)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3. </a:t>
            </a:r>
            <a:r>
              <a:rPr b="1" spc="-5" dirty="0">
                <a:latin typeface="Times New Roman"/>
                <a:cs typeface="Times New Roman"/>
              </a:rPr>
              <a:t>Operating </a:t>
            </a:r>
            <a:r>
              <a:rPr b="1" dirty="0">
                <a:latin typeface="Times New Roman"/>
                <a:cs typeface="Times New Roman"/>
              </a:rPr>
              <a:t>Leverage</a:t>
            </a:r>
            <a:r>
              <a:rPr dirty="0"/>
              <a:t>: The extent to </a:t>
            </a:r>
            <a:r>
              <a:rPr spc="-5" dirty="0"/>
              <a:t>which </a:t>
            </a:r>
            <a:r>
              <a:rPr dirty="0"/>
              <a:t>an organization uses  </a:t>
            </a:r>
            <a:r>
              <a:rPr spc="-5" dirty="0"/>
              <a:t>fixed costs </a:t>
            </a:r>
            <a:r>
              <a:rPr spc="5" dirty="0"/>
              <a:t>in </a:t>
            </a:r>
            <a:r>
              <a:rPr dirty="0"/>
              <a:t>its </a:t>
            </a:r>
            <a:r>
              <a:rPr spc="-5" dirty="0"/>
              <a:t>cost structure </a:t>
            </a:r>
            <a:r>
              <a:rPr dirty="0"/>
              <a:t>is called operating </a:t>
            </a:r>
            <a:r>
              <a:rPr spc="5" dirty="0"/>
              <a:t>leverage</a:t>
            </a:r>
            <a:r>
              <a:rPr b="1" spc="5" dirty="0">
                <a:latin typeface="Times New Roman"/>
                <a:cs typeface="Times New Roman"/>
              </a:rPr>
              <a:t>. </a:t>
            </a:r>
            <a:r>
              <a:rPr dirty="0"/>
              <a:t>The  operating leverage </a:t>
            </a:r>
            <a:r>
              <a:rPr spc="5" dirty="0"/>
              <a:t>is </a:t>
            </a:r>
            <a:r>
              <a:rPr spc="-5" dirty="0"/>
              <a:t>greatest </a:t>
            </a:r>
            <a:r>
              <a:rPr dirty="0"/>
              <a:t>in </a:t>
            </a:r>
            <a:r>
              <a:rPr spc="-5" dirty="0"/>
              <a:t>firms with </a:t>
            </a:r>
            <a:r>
              <a:rPr dirty="0"/>
              <a:t>a large proportion of  </a:t>
            </a:r>
            <a:r>
              <a:rPr spc="-5" dirty="0"/>
              <a:t>fixed costs, </a:t>
            </a:r>
            <a:r>
              <a:rPr dirty="0"/>
              <a:t>low proportion of variable </a:t>
            </a:r>
            <a:r>
              <a:rPr spc="-5" dirty="0"/>
              <a:t>costs, and </a:t>
            </a:r>
            <a:r>
              <a:rPr dirty="0"/>
              <a:t>the </a:t>
            </a:r>
            <a:r>
              <a:rPr spc="-5" dirty="0"/>
              <a:t>resulting  </a:t>
            </a:r>
            <a:r>
              <a:rPr dirty="0"/>
              <a:t>high contribution-margin ratio. A high degree of</a:t>
            </a:r>
            <a:r>
              <a:rPr spc="-10" dirty="0"/>
              <a:t> </a:t>
            </a:r>
            <a:r>
              <a:rPr dirty="0"/>
              <a:t>operating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2014220"/>
            <a:ext cx="8100059" cy="1125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leverage </a:t>
            </a:r>
            <a:r>
              <a:rPr sz="2400" spc="-5" dirty="0">
                <a:latin typeface="Times New Roman"/>
                <a:cs typeface="Times New Roman"/>
              </a:rPr>
              <a:t>implies </a:t>
            </a:r>
            <a:r>
              <a:rPr sz="2400" dirty="0">
                <a:latin typeface="Times New Roman"/>
                <a:cs typeface="Times New Roman"/>
              </a:rPr>
              <a:t>other </a:t>
            </a:r>
            <a:r>
              <a:rPr sz="2400" spc="-5" dirty="0">
                <a:latin typeface="Times New Roman"/>
                <a:cs typeface="Times New Roman"/>
              </a:rPr>
              <a:t>factors being constant, </a:t>
            </a:r>
            <a:r>
              <a:rPr sz="2400" dirty="0">
                <a:latin typeface="Times New Roman"/>
                <a:cs typeface="Times New Roman"/>
              </a:rPr>
              <a:t>a relatively </a:t>
            </a:r>
            <a:r>
              <a:rPr sz="2400" spc="-10" dirty="0">
                <a:latin typeface="Times New Roman"/>
                <a:cs typeface="Times New Roman"/>
              </a:rPr>
              <a:t>small  </a:t>
            </a:r>
            <a:r>
              <a:rPr sz="2400" dirty="0">
                <a:latin typeface="Times New Roman"/>
                <a:cs typeface="Times New Roman"/>
              </a:rPr>
              <a:t>change in sales results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a large change in return on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equity.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imes New Roman"/>
                <a:cs typeface="Times New Roman"/>
              </a:rPr>
              <a:t>Degree </a:t>
            </a:r>
            <a:r>
              <a:rPr sz="2000" b="1" dirty="0">
                <a:latin typeface="Times New Roman"/>
                <a:cs typeface="Times New Roman"/>
              </a:rPr>
              <a:t>of </a:t>
            </a:r>
            <a:r>
              <a:rPr sz="2000" b="1" spc="-5" dirty="0">
                <a:latin typeface="Times New Roman"/>
                <a:cs typeface="Times New Roman"/>
              </a:rPr>
              <a:t>Operating </a:t>
            </a:r>
            <a:r>
              <a:rPr sz="2000" b="1" dirty="0">
                <a:latin typeface="Times New Roman"/>
                <a:cs typeface="Times New Roman"/>
              </a:rPr>
              <a:t>Leverage </a:t>
            </a:r>
            <a:r>
              <a:rPr sz="2000" dirty="0">
                <a:latin typeface="Times New Roman"/>
                <a:cs typeface="Times New Roman"/>
              </a:rPr>
              <a:t>(DOL) = % Change </a:t>
            </a:r>
            <a:r>
              <a:rPr sz="2000" spc="-5" dirty="0">
                <a:latin typeface="Times New Roman"/>
                <a:cs typeface="Times New Roman"/>
              </a:rPr>
              <a:t>in Operating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Income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79527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55870" y="3177540"/>
            <a:ext cx="19405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% Change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Sales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390017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240" y="3850640"/>
            <a:ext cx="7952740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8639" marR="5080" indent="-1805939">
              <a:lnSpc>
                <a:spcPct val="120800"/>
              </a:lnSpc>
              <a:spcBef>
                <a:spcPts val="100"/>
              </a:spcBef>
              <a:tabLst>
                <a:tab pos="691515" algn="l"/>
                <a:tab pos="5514975" algn="l"/>
              </a:tabLst>
            </a:pPr>
            <a:r>
              <a:rPr sz="2000" b="1" dirty="0">
                <a:latin typeface="Times New Roman"/>
                <a:cs typeface="Times New Roman"/>
              </a:rPr>
              <a:t>DOL	</a:t>
            </a:r>
            <a:r>
              <a:rPr sz="2000" dirty="0">
                <a:latin typeface="Times New Roman"/>
                <a:cs typeface="Times New Roman"/>
              </a:rPr>
              <a:t>= </a:t>
            </a:r>
            <a:r>
              <a:rPr sz="2000" spc="-5" dirty="0">
                <a:latin typeface="Times New Roman"/>
                <a:cs typeface="Times New Roman"/>
              </a:rPr>
              <a:t>Total Contribution </a:t>
            </a:r>
            <a:r>
              <a:rPr sz="2000" dirty="0">
                <a:latin typeface="Times New Roman"/>
                <a:cs typeface="Times New Roman"/>
              </a:rPr>
              <a:t>( </a:t>
            </a:r>
            <a:r>
              <a:rPr sz="2000" spc="-5" dirty="0">
                <a:latin typeface="Times New Roman"/>
                <a:cs typeface="Times New Roman"/>
              </a:rPr>
              <a:t>Sales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5" dirty="0">
                <a:latin typeface="Times New Roman"/>
                <a:cs typeface="Times New Roman"/>
              </a:rPr>
              <a:t>Variable Cost) </a:t>
            </a:r>
            <a:r>
              <a:rPr sz="2000" dirty="0">
                <a:latin typeface="Times New Roman"/>
                <a:cs typeface="Times New Roman"/>
              </a:rPr>
              <a:t>= Total </a:t>
            </a:r>
            <a:r>
              <a:rPr sz="2000" spc="-5" dirty="0">
                <a:latin typeface="Times New Roman"/>
                <a:cs typeface="Times New Roman"/>
              </a:rPr>
              <a:t>Contribution  Operating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Income	Total </a:t>
            </a:r>
            <a:r>
              <a:rPr sz="2000" dirty="0">
                <a:latin typeface="Times New Roman"/>
                <a:cs typeface="Times New Roman"/>
              </a:rPr>
              <a:t>Contribution -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53000" y="3200400"/>
            <a:ext cx="3276600" cy="1270"/>
          </a:xfrm>
          <a:custGeom>
            <a:avLst/>
            <a:gdLst/>
            <a:ahLst/>
            <a:cxnLst/>
            <a:rect l="l" t="t" r="r" b="b"/>
            <a:pathLst>
              <a:path w="3276600" h="1269">
                <a:moveTo>
                  <a:pt x="0" y="0"/>
                </a:moveTo>
                <a:lnTo>
                  <a:pt x="3276600" y="127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0200" y="4267200"/>
            <a:ext cx="4191000" cy="1270"/>
          </a:xfrm>
          <a:custGeom>
            <a:avLst/>
            <a:gdLst/>
            <a:ahLst/>
            <a:cxnLst/>
            <a:rect l="l" t="t" r="r" b="b"/>
            <a:pathLst>
              <a:path w="4191000" h="1270">
                <a:moveTo>
                  <a:pt x="0" y="0"/>
                </a:moveTo>
                <a:lnTo>
                  <a:pt x="4191000" y="126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72200" y="4267200"/>
            <a:ext cx="2286000" cy="1270"/>
          </a:xfrm>
          <a:custGeom>
            <a:avLst/>
            <a:gdLst/>
            <a:ahLst/>
            <a:cxnLst/>
            <a:rect l="l" t="t" r="r" b="b"/>
            <a:pathLst>
              <a:path w="2286000" h="1270">
                <a:moveTo>
                  <a:pt x="0" y="0"/>
                </a:moveTo>
                <a:lnTo>
                  <a:pt x="2286000" y="126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/>
              <a:t>4. </a:t>
            </a:r>
            <a:r>
              <a:rPr b="1" spc="-5" dirty="0">
                <a:latin typeface="Times New Roman"/>
                <a:cs typeface="Times New Roman"/>
              </a:rPr>
              <a:t>Competitive </a:t>
            </a:r>
            <a:r>
              <a:rPr b="1" dirty="0">
                <a:latin typeface="Times New Roman"/>
                <a:cs typeface="Times New Roman"/>
              </a:rPr>
              <a:t>Edge</a:t>
            </a:r>
            <a:r>
              <a:rPr sz="3200" dirty="0"/>
              <a:t>: </a:t>
            </a:r>
            <a:r>
              <a:rPr dirty="0"/>
              <a:t>The </a:t>
            </a:r>
            <a:r>
              <a:rPr spc="-5" dirty="0"/>
              <a:t>competitiveness </a:t>
            </a:r>
            <a:r>
              <a:rPr dirty="0"/>
              <a:t>of a </a:t>
            </a:r>
            <a:r>
              <a:rPr spc="-5" dirty="0"/>
              <a:t>company </a:t>
            </a:r>
            <a:r>
              <a:rPr dirty="0"/>
              <a:t>can be  </a:t>
            </a:r>
            <a:r>
              <a:rPr spc="-5" dirty="0"/>
              <a:t>assed </a:t>
            </a:r>
            <a:r>
              <a:rPr dirty="0"/>
              <a:t>by looking at the </a:t>
            </a:r>
            <a:r>
              <a:rPr spc="-5" dirty="0"/>
              <a:t>following</a:t>
            </a:r>
            <a:r>
              <a:rPr spc="25" dirty="0"/>
              <a:t> </a:t>
            </a:r>
            <a:r>
              <a:rPr spc="-5" dirty="0"/>
              <a:t>aspects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115059"/>
            <a:ext cx="82194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564005" algn="l"/>
                <a:tab pos="2587625" algn="l"/>
                <a:tab pos="3288029" algn="l"/>
                <a:tab pos="4358005" algn="l"/>
                <a:tab pos="5227320" algn="l"/>
                <a:tab pos="5706110" algn="l"/>
                <a:tab pos="6743700" algn="l"/>
                <a:tab pos="756221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ar</a:t>
            </a:r>
            <a:r>
              <a:rPr sz="2400" b="1" spc="10" dirty="0">
                <a:latin typeface="Times New Roman"/>
                <a:cs typeface="Times New Roman"/>
              </a:rPr>
              <a:t>k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t	s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ar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:	The	</a:t>
            </a:r>
            <a:r>
              <a:rPr sz="2400" spc="-3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ket	share	of	annual	s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les	helps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480820"/>
            <a:ext cx="7876540" cy="493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determine </a:t>
            </a:r>
            <a:r>
              <a:rPr sz="2400" dirty="0">
                <a:latin typeface="Times New Roman"/>
                <a:cs typeface="Times New Roman"/>
              </a:rPr>
              <a:t>a company’s relative position within the industry. If  </a:t>
            </a:r>
            <a:r>
              <a:rPr sz="2400" spc="-5" dirty="0">
                <a:latin typeface="Times New Roman"/>
                <a:cs typeface="Times New Roman"/>
              </a:rPr>
              <a:t>market </a:t>
            </a:r>
            <a:r>
              <a:rPr sz="2400" dirty="0">
                <a:latin typeface="Times New Roman"/>
                <a:cs typeface="Times New Roman"/>
              </a:rPr>
              <a:t>share is high the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will be able to </a:t>
            </a:r>
            <a:r>
              <a:rPr sz="2400" spc="-5" dirty="0">
                <a:latin typeface="Times New Roman"/>
                <a:cs typeface="Times New Roman"/>
              </a:rPr>
              <a:t>meet </a:t>
            </a:r>
            <a:r>
              <a:rPr sz="2400" dirty="0">
                <a:latin typeface="Times New Roman"/>
                <a:cs typeface="Times New Roman"/>
              </a:rPr>
              <a:t>the  </a:t>
            </a:r>
            <a:r>
              <a:rPr sz="2400" spc="-5" dirty="0">
                <a:latin typeface="Times New Roman"/>
                <a:cs typeface="Times New Roman"/>
              </a:rPr>
              <a:t>competition </a:t>
            </a:r>
            <a:r>
              <a:rPr sz="2400" dirty="0">
                <a:latin typeface="Times New Roman"/>
                <a:cs typeface="Times New Roman"/>
              </a:rPr>
              <a:t>successfully. </a:t>
            </a:r>
            <a:r>
              <a:rPr sz="2400" spc="-5" dirty="0">
                <a:latin typeface="Times New Roman"/>
                <a:cs typeface="Times New Roman"/>
              </a:rPr>
              <a:t>While assessing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market </a:t>
            </a:r>
            <a:r>
              <a:rPr sz="2400" dirty="0">
                <a:latin typeface="Times New Roman"/>
                <a:cs typeface="Times New Roman"/>
              </a:rPr>
              <a:t>share the  </a:t>
            </a:r>
            <a:r>
              <a:rPr sz="2400" spc="-5" dirty="0">
                <a:latin typeface="Times New Roman"/>
                <a:cs typeface="Times New Roman"/>
              </a:rPr>
              <a:t>size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should </a:t>
            </a:r>
            <a:r>
              <a:rPr sz="2400" spc="-5" dirty="0">
                <a:latin typeface="Times New Roman"/>
                <a:cs typeface="Times New Roman"/>
              </a:rPr>
              <a:t>also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considered.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90"/>
              </a:spcBef>
            </a:pPr>
            <a:r>
              <a:rPr sz="2400" b="1" spc="-5" dirty="0">
                <a:latin typeface="Times New Roman"/>
                <a:cs typeface="Times New Roman"/>
              </a:rPr>
              <a:t>Growth of </a:t>
            </a:r>
            <a:r>
              <a:rPr sz="2400" b="1" dirty="0">
                <a:latin typeface="Times New Roman"/>
                <a:cs typeface="Times New Roman"/>
              </a:rPr>
              <a:t>sales</a:t>
            </a:r>
            <a:r>
              <a:rPr sz="2400" dirty="0">
                <a:latin typeface="Times New Roman"/>
                <a:cs typeface="Times New Roman"/>
              </a:rPr>
              <a:t>: A </a:t>
            </a:r>
            <a:r>
              <a:rPr sz="2400" spc="-5" dirty="0">
                <a:latin typeface="Times New Roman"/>
                <a:cs typeface="Times New Roman"/>
              </a:rPr>
              <a:t>company with </a:t>
            </a:r>
            <a:r>
              <a:rPr sz="2400" dirty="0">
                <a:latin typeface="Times New Roman"/>
                <a:cs typeface="Times New Roman"/>
              </a:rPr>
              <a:t>rapid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is  better </a:t>
            </a:r>
            <a:r>
              <a:rPr sz="2400" spc="-5" dirty="0">
                <a:latin typeface="Times New Roman"/>
                <a:cs typeface="Times New Roman"/>
              </a:rPr>
              <a:t>for share </a:t>
            </a:r>
            <a:r>
              <a:rPr sz="2400" dirty="0">
                <a:latin typeface="Times New Roman"/>
                <a:cs typeface="Times New Roman"/>
              </a:rPr>
              <a:t>holders than one </a:t>
            </a:r>
            <a:r>
              <a:rPr sz="2400" spc="-5" dirty="0">
                <a:latin typeface="Times New Roman"/>
                <a:cs typeface="Times New Roman"/>
              </a:rPr>
              <a:t>with stagnant growth </a:t>
            </a:r>
            <a:r>
              <a:rPr sz="2400" dirty="0">
                <a:latin typeface="Times New Roman"/>
                <a:cs typeface="Times New Roman"/>
              </a:rPr>
              <a:t>rate.  Investors </a:t>
            </a:r>
            <a:r>
              <a:rPr sz="2400" spc="-5" dirty="0">
                <a:latin typeface="Times New Roman"/>
                <a:cs typeface="Times New Roman"/>
              </a:rPr>
              <a:t>prefer </a:t>
            </a:r>
            <a:r>
              <a:rPr sz="2400" dirty="0">
                <a:latin typeface="Times New Roman"/>
                <a:cs typeface="Times New Roman"/>
              </a:rPr>
              <a:t>a large </a:t>
            </a:r>
            <a:r>
              <a:rPr sz="2400" spc="-5" dirty="0">
                <a:latin typeface="Times New Roman"/>
                <a:cs typeface="Times New Roman"/>
              </a:rPr>
              <a:t>company because </a:t>
            </a:r>
            <a:r>
              <a:rPr sz="2400" dirty="0">
                <a:latin typeface="Times New Roman"/>
                <a:cs typeface="Times New Roman"/>
              </a:rPr>
              <a:t>it is able to </a:t>
            </a:r>
            <a:r>
              <a:rPr sz="2400" spc="-5" dirty="0">
                <a:latin typeface="Times New Roman"/>
                <a:cs typeface="Times New Roman"/>
              </a:rPr>
              <a:t>withstand 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business </a:t>
            </a:r>
            <a:r>
              <a:rPr sz="2400" dirty="0">
                <a:latin typeface="Times New Roman"/>
                <a:cs typeface="Times New Roman"/>
              </a:rPr>
              <a:t>cycle.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results in </a:t>
            </a:r>
            <a:r>
              <a:rPr sz="2400" spc="-5" dirty="0">
                <a:latin typeface="Times New Roman"/>
                <a:cs typeface="Times New Roman"/>
              </a:rPr>
              <a:t>growth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profits.</a:t>
            </a:r>
            <a:endParaRPr sz="2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Times New Roman"/>
                <a:cs typeface="Times New Roman"/>
              </a:rPr>
              <a:t>Stability </a:t>
            </a:r>
            <a:r>
              <a:rPr sz="2400" b="1" dirty="0">
                <a:latin typeface="Times New Roman"/>
                <a:cs typeface="Times New Roman"/>
              </a:rPr>
              <a:t>of Sales</a:t>
            </a:r>
            <a:r>
              <a:rPr sz="2400" dirty="0">
                <a:latin typeface="Times New Roman"/>
                <a:cs typeface="Times New Roman"/>
              </a:rPr>
              <a:t>: A </a:t>
            </a:r>
            <a:r>
              <a:rPr sz="2400" spc="-5" dirty="0">
                <a:latin typeface="Times New Roman"/>
                <a:cs typeface="Times New Roman"/>
              </a:rPr>
              <a:t>company with </a:t>
            </a:r>
            <a:r>
              <a:rPr sz="2400" dirty="0">
                <a:latin typeface="Times New Roman"/>
                <a:cs typeface="Times New Roman"/>
              </a:rPr>
              <a:t>stable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revenue </a:t>
            </a:r>
            <a:r>
              <a:rPr sz="2400" spc="-5" dirty="0">
                <a:latin typeface="Times New Roman"/>
                <a:cs typeface="Times New Roman"/>
              </a:rPr>
              <a:t>will  have more </a:t>
            </a:r>
            <a:r>
              <a:rPr sz="2400" dirty="0">
                <a:latin typeface="Times New Roman"/>
                <a:cs typeface="Times New Roman"/>
              </a:rPr>
              <a:t>stable earnings. </a:t>
            </a:r>
            <a:r>
              <a:rPr sz="2400" spc="-10" dirty="0">
                <a:latin typeface="Times New Roman"/>
                <a:cs typeface="Times New Roman"/>
              </a:rPr>
              <a:t>Wide </a:t>
            </a:r>
            <a:r>
              <a:rPr sz="2400" dirty="0">
                <a:latin typeface="Times New Roman"/>
                <a:cs typeface="Times New Roman"/>
              </a:rPr>
              <a:t>variation in sales lead to  variation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capacity </a:t>
            </a:r>
            <a:r>
              <a:rPr sz="2400" dirty="0">
                <a:latin typeface="Times New Roman"/>
                <a:cs typeface="Times New Roman"/>
              </a:rPr>
              <a:t>utilization. The </a:t>
            </a:r>
            <a:r>
              <a:rPr sz="2400" spc="-5" dirty="0">
                <a:latin typeface="Times New Roman"/>
                <a:cs typeface="Times New Roman"/>
              </a:rPr>
              <a:t>fall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market </a:t>
            </a:r>
            <a:r>
              <a:rPr sz="2400" dirty="0">
                <a:latin typeface="Times New Roman"/>
                <a:cs typeface="Times New Roman"/>
              </a:rPr>
              <a:t>share  indicates a declining trend for the </a:t>
            </a:r>
            <a:r>
              <a:rPr sz="2400" spc="-5" dirty="0">
                <a:latin typeface="Times New Roman"/>
                <a:cs typeface="Times New Roman"/>
              </a:rPr>
              <a:t>company even </a:t>
            </a:r>
            <a:r>
              <a:rPr sz="2400" dirty="0">
                <a:latin typeface="Times New Roman"/>
                <a:cs typeface="Times New Roman"/>
              </a:rPr>
              <a:t>if the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are  </a:t>
            </a:r>
            <a:r>
              <a:rPr sz="2400" spc="-5" dirty="0">
                <a:latin typeface="Times New Roman"/>
                <a:cs typeface="Times New Roman"/>
              </a:rPr>
              <a:t>stable. </a:t>
            </a:r>
            <a:r>
              <a:rPr sz="2400" dirty="0">
                <a:latin typeface="Times New Roman"/>
                <a:cs typeface="Times New Roman"/>
              </a:rPr>
              <a:t>Stability of </a:t>
            </a:r>
            <a:r>
              <a:rPr sz="2400" spc="-5" dirty="0">
                <a:latin typeface="Times New Roman"/>
                <a:cs typeface="Times New Roman"/>
              </a:rPr>
              <a:t>shares </a:t>
            </a:r>
            <a:r>
              <a:rPr sz="2400" dirty="0">
                <a:latin typeface="Times New Roman"/>
                <a:cs typeface="Times New Roman"/>
              </a:rPr>
              <a:t>should be </a:t>
            </a:r>
            <a:r>
              <a:rPr sz="2400" spc="-5" dirty="0">
                <a:latin typeface="Times New Roman"/>
                <a:cs typeface="Times New Roman"/>
              </a:rPr>
              <a:t>compared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market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share.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300227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45415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38227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0240" y="337820"/>
            <a:ext cx="818324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Production </a:t>
            </a:r>
            <a:r>
              <a:rPr b="1" dirty="0">
                <a:latin typeface="Times New Roman"/>
                <a:cs typeface="Times New Roman"/>
              </a:rPr>
              <a:t>Efficiency</a:t>
            </a:r>
            <a:r>
              <a:rPr sz="3200" dirty="0"/>
              <a:t>: </a:t>
            </a:r>
            <a:r>
              <a:rPr dirty="0"/>
              <a:t>Production </a:t>
            </a:r>
            <a:r>
              <a:rPr spc="-5" dirty="0"/>
              <a:t>efficiency </a:t>
            </a:r>
            <a:r>
              <a:rPr spc="-10" dirty="0"/>
              <a:t>means </a:t>
            </a:r>
            <a:r>
              <a:rPr dirty="0"/>
              <a:t>producing  the </a:t>
            </a:r>
            <a:r>
              <a:rPr spc="-10" dirty="0"/>
              <a:t>maximum </a:t>
            </a:r>
            <a:r>
              <a:rPr dirty="0"/>
              <a:t>output </a:t>
            </a:r>
            <a:r>
              <a:rPr spc="-5" dirty="0"/>
              <a:t>at </a:t>
            </a:r>
            <a:r>
              <a:rPr spc="-10" dirty="0"/>
              <a:t>minimum </a:t>
            </a:r>
            <a:r>
              <a:rPr spc="-5" dirty="0"/>
              <a:t>cost </a:t>
            </a:r>
            <a:r>
              <a:rPr dirty="0"/>
              <a:t>per </a:t>
            </a:r>
            <a:r>
              <a:rPr spc="-5" dirty="0"/>
              <a:t>unit </a:t>
            </a:r>
            <a:r>
              <a:rPr dirty="0"/>
              <a:t>of output. This  </a:t>
            </a:r>
            <a:r>
              <a:rPr spc="-5" dirty="0"/>
              <a:t>measures</a:t>
            </a:r>
            <a:r>
              <a:rPr spc="140" dirty="0"/>
              <a:t> </a:t>
            </a:r>
            <a:r>
              <a:rPr dirty="0"/>
              <a:t>how</a:t>
            </a:r>
            <a:r>
              <a:rPr spc="114" dirty="0"/>
              <a:t> </a:t>
            </a:r>
            <a:r>
              <a:rPr spc="-5" dirty="0"/>
              <a:t>well</a:t>
            </a:r>
            <a:r>
              <a:rPr spc="135" dirty="0"/>
              <a:t> </a:t>
            </a:r>
            <a:r>
              <a:rPr dirty="0"/>
              <a:t>the</a:t>
            </a:r>
            <a:r>
              <a:rPr spc="120" dirty="0"/>
              <a:t> </a:t>
            </a:r>
            <a:r>
              <a:rPr dirty="0"/>
              <a:t>production</a:t>
            </a:r>
            <a:r>
              <a:rPr spc="125" dirty="0"/>
              <a:t> </a:t>
            </a:r>
            <a:r>
              <a:rPr spc="-5" dirty="0"/>
              <a:t>process</a:t>
            </a:r>
            <a:r>
              <a:rPr spc="140" dirty="0"/>
              <a:t> </a:t>
            </a:r>
            <a:r>
              <a:rPr dirty="0"/>
              <a:t>is</a:t>
            </a:r>
            <a:r>
              <a:rPr spc="125" dirty="0"/>
              <a:t> </a:t>
            </a:r>
            <a:r>
              <a:rPr spc="-5" dirty="0"/>
              <a:t>performing.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1557020"/>
            <a:ext cx="818197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Increasing </a:t>
            </a:r>
            <a:r>
              <a:rPr sz="2400" spc="-5" dirty="0">
                <a:latin typeface="Times New Roman"/>
                <a:cs typeface="Times New Roman"/>
              </a:rPr>
              <a:t>efficiency boosts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capacity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business without  </a:t>
            </a:r>
            <a:r>
              <a:rPr sz="2400" dirty="0">
                <a:latin typeface="Times New Roman"/>
                <a:cs typeface="Times New Roman"/>
              </a:rPr>
              <a:t>any change in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inputs </a:t>
            </a:r>
            <a:r>
              <a:rPr sz="2400" spc="-5" dirty="0">
                <a:latin typeface="Times New Roman"/>
                <a:cs typeface="Times New Roman"/>
              </a:rPr>
              <a:t>employed. </a:t>
            </a:r>
            <a:r>
              <a:rPr sz="2400" dirty="0">
                <a:latin typeface="Times New Roman"/>
                <a:cs typeface="Times New Roman"/>
              </a:rPr>
              <a:t>Production </a:t>
            </a:r>
            <a:r>
              <a:rPr sz="2400" spc="-5" dirty="0">
                <a:latin typeface="Times New Roman"/>
                <a:cs typeface="Times New Roman"/>
              </a:rPr>
              <a:t>efficiency  </a:t>
            </a:r>
            <a:r>
              <a:rPr sz="2400" dirty="0">
                <a:latin typeface="Times New Roman"/>
                <a:cs typeface="Times New Roman"/>
              </a:rPr>
              <a:t>enables the </a:t>
            </a:r>
            <a:r>
              <a:rPr sz="2400" spc="-5" dirty="0">
                <a:latin typeface="Times New Roman"/>
                <a:cs typeface="Times New Roman"/>
              </a:rPr>
              <a:t>firm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produce </a:t>
            </a:r>
            <a:r>
              <a:rPr sz="2400" dirty="0">
                <a:latin typeface="Times New Roman"/>
                <a:cs typeface="Times New Roman"/>
              </a:rPr>
              <a:t>goods at a </a:t>
            </a:r>
            <a:r>
              <a:rPr sz="2400" spc="-5" dirty="0">
                <a:latin typeface="Times New Roman"/>
                <a:cs typeface="Times New Roman"/>
              </a:rPr>
              <a:t>lower </a:t>
            </a:r>
            <a:r>
              <a:rPr sz="2400" dirty="0">
                <a:latin typeface="Times New Roman"/>
                <a:cs typeface="Times New Roman"/>
              </a:rPr>
              <a:t>cost </a:t>
            </a:r>
            <a:r>
              <a:rPr sz="2400" spc="-5" dirty="0">
                <a:latin typeface="Times New Roman"/>
                <a:cs typeface="Times New Roman"/>
              </a:rPr>
              <a:t>than competitors  </a:t>
            </a:r>
            <a:r>
              <a:rPr sz="2400" dirty="0">
                <a:latin typeface="Times New Roman"/>
                <a:cs typeface="Times New Roman"/>
              </a:rPr>
              <a:t>and generate </a:t>
            </a:r>
            <a:r>
              <a:rPr sz="2400" spc="-10" dirty="0">
                <a:latin typeface="Times New Roman"/>
                <a:cs typeface="Times New Roman"/>
              </a:rPr>
              <a:t>more </a:t>
            </a:r>
            <a:r>
              <a:rPr sz="2400" spc="-5" dirty="0">
                <a:latin typeface="Times New Roman"/>
                <a:cs typeface="Times New Roman"/>
              </a:rPr>
              <a:t>profits. Production efficiency </a:t>
            </a:r>
            <a:r>
              <a:rPr sz="2400" dirty="0">
                <a:latin typeface="Times New Roman"/>
                <a:cs typeface="Times New Roman"/>
              </a:rPr>
              <a:t>results in  Increase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profitability, Low operational </a:t>
            </a:r>
            <a:r>
              <a:rPr sz="2400" spc="-5" dirty="0">
                <a:latin typeface="Times New Roman"/>
                <a:cs typeface="Times New Roman"/>
              </a:rPr>
              <a:t>costs, Optimum </a:t>
            </a:r>
            <a:r>
              <a:rPr sz="2400" dirty="0">
                <a:latin typeface="Times New Roman"/>
                <a:cs typeface="Times New Roman"/>
              </a:rPr>
              <a:t>use of  </a:t>
            </a:r>
            <a:r>
              <a:rPr sz="2400" spc="-5" dirty="0">
                <a:latin typeface="Times New Roman"/>
                <a:cs typeface="Times New Roman"/>
              </a:rPr>
              <a:t>company </a:t>
            </a:r>
            <a:r>
              <a:rPr sz="2400" dirty="0">
                <a:latin typeface="Times New Roman"/>
                <a:cs typeface="Times New Roman"/>
              </a:rPr>
              <a:t>resources, </a:t>
            </a:r>
            <a:r>
              <a:rPr sz="2400" spc="-5" dirty="0">
                <a:latin typeface="Times New Roman"/>
                <a:cs typeface="Times New Roman"/>
              </a:rPr>
              <a:t>Enhanced competitiveness and market share  </a:t>
            </a:r>
            <a:r>
              <a:rPr sz="2400" dirty="0">
                <a:latin typeface="Times New Roman"/>
                <a:cs typeface="Times New Roman"/>
              </a:rPr>
              <a:t>and superior return to 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investor.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6839" y="63500"/>
            <a:ext cx="3825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Financial</a:t>
            </a:r>
            <a:r>
              <a:rPr sz="4000" spc="-60" dirty="0"/>
              <a:t> </a:t>
            </a:r>
            <a:r>
              <a:rPr sz="4000" dirty="0"/>
              <a:t>Analysis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7785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795020"/>
            <a:ext cx="7723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35965" algn="l"/>
                <a:tab pos="1768475" algn="l"/>
                <a:tab pos="2494280" algn="l"/>
                <a:tab pos="3449954" algn="l"/>
                <a:tab pos="4058920" algn="l"/>
                <a:tab pos="5259070" algn="l"/>
                <a:tab pos="6677659" algn="l"/>
                <a:tab pos="7336790" algn="l"/>
              </a:tabLst>
            </a:pPr>
            <a:r>
              <a:rPr sz="2400" dirty="0">
                <a:latin typeface="Times New Roman"/>
                <a:cs typeface="Times New Roman"/>
              </a:rPr>
              <a:t>It involves analyzing the financial </a:t>
            </a:r>
            <a:r>
              <a:rPr sz="2400" spc="-5" dirty="0">
                <a:latin typeface="Times New Roman"/>
                <a:cs typeface="Times New Roman"/>
              </a:rPr>
              <a:t>statements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company  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rom	v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ious	view	poin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he	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inancial	state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s	gi</a:t>
            </a:r>
            <a:r>
              <a:rPr sz="2400" spc="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526540"/>
            <a:ext cx="7722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58595" algn="l"/>
                <a:tab pos="2207260" algn="l"/>
                <a:tab pos="3380740" algn="l"/>
                <a:tab pos="5126990" algn="l"/>
                <a:tab pos="5688965" algn="l"/>
                <a:tab pos="6370320" algn="l"/>
              </a:tabLst>
            </a:pPr>
            <a:r>
              <a:rPr sz="2400" dirty="0">
                <a:latin typeface="Times New Roman"/>
                <a:cs typeface="Times New Roman"/>
              </a:rPr>
              <a:t>histor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al	and	cur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spc="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	inf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ation	of	the	co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pan</a:t>
            </a:r>
            <a:r>
              <a:rPr sz="2400" spc="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’s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439" y="1892300"/>
            <a:ext cx="7774305" cy="287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556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operations. Historical </a:t>
            </a:r>
            <a:r>
              <a:rPr sz="2400" spc="-5" dirty="0">
                <a:latin typeface="Times New Roman"/>
                <a:cs typeface="Times New Roman"/>
              </a:rPr>
              <a:t>financial statements </a:t>
            </a:r>
            <a:r>
              <a:rPr sz="2400" dirty="0">
                <a:latin typeface="Times New Roman"/>
                <a:cs typeface="Times New Roman"/>
              </a:rPr>
              <a:t>helps to </a:t>
            </a:r>
            <a:r>
              <a:rPr sz="2400" spc="-5" dirty="0">
                <a:latin typeface="Times New Roman"/>
                <a:cs typeface="Times New Roman"/>
              </a:rPr>
              <a:t>predict </a:t>
            </a:r>
            <a:r>
              <a:rPr sz="2400" dirty="0">
                <a:latin typeface="Times New Roman"/>
                <a:cs typeface="Times New Roman"/>
              </a:rPr>
              <a:t>the  future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financial statements of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company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include:</a:t>
            </a:r>
            <a:endParaRPr sz="2400">
              <a:latin typeface="Times New Roman"/>
              <a:cs typeface="Times New Roman"/>
            </a:endParaRPr>
          </a:p>
          <a:p>
            <a:pPr marL="438150" marR="31750" indent="-285750" algn="just">
              <a:lnSpc>
                <a:spcPct val="100000"/>
              </a:lnSpc>
              <a:spcBef>
                <a:spcPts val="600"/>
              </a:spcBef>
              <a:buFont typeface="Symbol"/>
              <a:buChar char=""/>
              <a:tabLst>
                <a:tab pos="43815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Balance </a:t>
            </a:r>
            <a:r>
              <a:rPr sz="2400" b="1" dirty="0">
                <a:latin typeface="Times New Roman"/>
                <a:cs typeface="Times New Roman"/>
              </a:rPr>
              <a:t>sheet</a:t>
            </a:r>
            <a:r>
              <a:rPr sz="2400" dirty="0">
                <a:latin typeface="Times New Roman"/>
                <a:cs typeface="Times New Roman"/>
              </a:rPr>
              <a:t>: It </a:t>
            </a:r>
            <a:r>
              <a:rPr sz="2400" spc="-5" dirty="0">
                <a:latin typeface="Times New Roman"/>
                <a:cs typeface="Times New Roman"/>
              </a:rPr>
              <a:t>shows </a:t>
            </a:r>
            <a:r>
              <a:rPr sz="2400" dirty="0">
                <a:latin typeface="Times New Roman"/>
                <a:cs typeface="Times New Roman"/>
              </a:rPr>
              <a:t>the status of a company’s </a:t>
            </a:r>
            <a:r>
              <a:rPr sz="2400" spc="-5" dirty="0">
                <a:latin typeface="Times New Roman"/>
                <a:cs typeface="Times New Roman"/>
              </a:rPr>
              <a:t>financial  </a:t>
            </a:r>
            <a:r>
              <a:rPr sz="2400" dirty="0">
                <a:latin typeface="Times New Roman"/>
                <a:cs typeface="Times New Roman"/>
              </a:rPr>
              <a:t>position at the end of the </a:t>
            </a:r>
            <a:r>
              <a:rPr sz="2400" spc="5" dirty="0">
                <a:latin typeface="Times New Roman"/>
                <a:cs typeface="Times New Roman"/>
              </a:rPr>
              <a:t>year. </a:t>
            </a:r>
            <a:r>
              <a:rPr sz="2400" dirty="0">
                <a:latin typeface="Times New Roman"/>
                <a:cs typeface="Times New Roman"/>
              </a:rPr>
              <a:t>It is </a:t>
            </a:r>
            <a:r>
              <a:rPr sz="2400" spc="-5" dirty="0">
                <a:latin typeface="Times New Roman"/>
                <a:cs typeface="Times New Roman"/>
              </a:rPr>
              <a:t>snapshot </a:t>
            </a:r>
            <a:r>
              <a:rPr sz="2400" dirty="0">
                <a:latin typeface="Times New Roman"/>
                <a:cs typeface="Times New Roman"/>
              </a:rPr>
              <a:t>of company’s  </a:t>
            </a:r>
            <a:r>
              <a:rPr sz="2400" spc="-5" dirty="0">
                <a:latin typeface="Times New Roman"/>
                <a:cs typeface="Times New Roman"/>
              </a:rPr>
              <a:t>Assets, </a:t>
            </a:r>
            <a:r>
              <a:rPr sz="2400" dirty="0">
                <a:latin typeface="Times New Roman"/>
                <a:cs typeface="Times New Roman"/>
              </a:rPr>
              <a:t>Liabilities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Equity</a:t>
            </a:r>
            <a:endParaRPr sz="2400">
              <a:latin typeface="Times New Roman"/>
              <a:cs typeface="Times New Roman"/>
            </a:endParaRPr>
          </a:p>
          <a:p>
            <a:pPr marL="438150" indent="-285750" algn="just">
              <a:lnSpc>
                <a:spcPct val="100000"/>
              </a:lnSpc>
              <a:spcBef>
                <a:spcPts val="600"/>
              </a:spcBef>
              <a:buFont typeface="Symbol"/>
              <a:buChar char=""/>
              <a:tabLst>
                <a:tab pos="438150" algn="l"/>
              </a:tabLst>
            </a:pPr>
            <a:r>
              <a:rPr sz="2400" b="1" dirty="0">
                <a:latin typeface="Times New Roman"/>
                <a:cs typeface="Times New Roman"/>
              </a:rPr>
              <a:t>Profit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loss</a:t>
            </a:r>
            <a:r>
              <a:rPr sz="2400" b="1" spc="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account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shows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profit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loss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274447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5039" y="4742179"/>
            <a:ext cx="7688580" cy="1563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46355">
              <a:lnSpc>
                <a:spcPct val="100000"/>
              </a:lnSpc>
              <a:spcBef>
                <a:spcPts val="100"/>
              </a:spcBef>
              <a:tabLst>
                <a:tab pos="810260" algn="l"/>
                <a:tab pos="1350645" algn="l"/>
                <a:tab pos="2635885" algn="l"/>
                <a:tab pos="3599179" algn="l"/>
                <a:tab pos="3902075" algn="l"/>
                <a:tab pos="5092065" algn="l"/>
                <a:tab pos="5446395" algn="l"/>
                <a:tab pos="6374130" algn="l"/>
                <a:tab pos="6914515" algn="l"/>
              </a:tabLst>
            </a:pPr>
            <a:r>
              <a:rPr sz="2400" dirty="0">
                <a:latin typeface="Times New Roman"/>
                <a:cs typeface="Times New Roman"/>
              </a:rPr>
              <a:t>by	the	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pany	du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ing	a	per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d.	It	s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s	the	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ale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,  </a:t>
            </a:r>
            <a:r>
              <a:rPr sz="2400" spc="-5" dirty="0">
                <a:latin typeface="Times New Roman"/>
                <a:cs typeface="Times New Roman"/>
              </a:rPr>
              <a:t>expenses, </a:t>
            </a:r>
            <a:r>
              <a:rPr sz="2400" dirty="0">
                <a:latin typeface="Times New Roman"/>
                <a:cs typeface="Times New Roman"/>
              </a:rPr>
              <a:t>and taxes </a:t>
            </a:r>
            <a:r>
              <a:rPr sz="2400" spc="-5" dirty="0">
                <a:latin typeface="Times New Roman"/>
                <a:cs typeface="Times New Roman"/>
              </a:rPr>
              <a:t>incurred </a:t>
            </a:r>
            <a:r>
              <a:rPr sz="2400" spc="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operate</a:t>
            </a:r>
            <a:endParaRPr sz="2400">
              <a:latin typeface="Times New Roman"/>
              <a:cs typeface="Times New Roman"/>
            </a:endParaRPr>
          </a:p>
          <a:p>
            <a:pPr marL="336550" marR="43180" indent="-285750">
              <a:lnSpc>
                <a:spcPct val="100000"/>
              </a:lnSpc>
              <a:spcBef>
                <a:spcPts val="590"/>
              </a:spcBef>
              <a:tabLst>
                <a:tab pos="1220470" algn="l"/>
                <a:tab pos="1967864" algn="l"/>
                <a:tab pos="2650490" algn="l"/>
                <a:tab pos="3500754" algn="l"/>
                <a:tab pos="4331970" algn="l"/>
                <a:tab pos="5934710" algn="l"/>
                <a:tab pos="6312535" algn="l"/>
                <a:tab pos="7265034" algn="l"/>
              </a:tabLst>
            </a:pPr>
            <a:r>
              <a:rPr sz="3600" spc="300" baseline="5787" dirty="0">
                <a:latin typeface="Symbol"/>
                <a:cs typeface="Symbol"/>
              </a:rPr>
              <a:t></a:t>
            </a:r>
            <a:r>
              <a:rPr sz="3600" spc="-397" baseline="5787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Fu</a:t>
            </a:r>
            <a:r>
              <a:rPr sz="2400" b="1" dirty="0">
                <a:latin typeface="Times New Roman"/>
                <a:cs typeface="Times New Roman"/>
              </a:rPr>
              <a:t>nd	flow	and	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ash	</a:t>
            </a:r>
            <a:r>
              <a:rPr sz="2400" b="1" spc="-10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low	Sta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3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:	It	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ho</a:t>
            </a: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s	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  </a:t>
            </a:r>
            <a:r>
              <a:rPr sz="2400" spc="-5" dirty="0">
                <a:latin typeface="Times New Roman"/>
                <a:cs typeface="Times New Roman"/>
              </a:rPr>
              <a:t>sources </a:t>
            </a:r>
            <a:r>
              <a:rPr sz="2400" dirty="0">
                <a:latin typeface="Times New Roman"/>
                <a:cs typeface="Times New Roman"/>
              </a:rPr>
              <a:t>and application 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funds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5589" y="170179"/>
            <a:ext cx="6050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Analysis of </a:t>
            </a:r>
            <a:r>
              <a:rPr sz="3600" spc="-5" dirty="0"/>
              <a:t>Financial</a:t>
            </a:r>
            <a:r>
              <a:rPr sz="3600" spc="-100" dirty="0"/>
              <a:t> </a:t>
            </a:r>
            <a:r>
              <a:rPr sz="3600" spc="-10" dirty="0"/>
              <a:t>Statements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71882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734059"/>
            <a:ext cx="7726045" cy="60756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13970" algn="just">
              <a:lnSpc>
                <a:spcPts val="1920"/>
              </a:lnSpc>
              <a:spcBef>
                <a:spcPts val="560"/>
              </a:spcBef>
            </a:pPr>
            <a:r>
              <a:rPr sz="2000" dirty="0">
                <a:latin typeface="Times New Roman"/>
                <a:cs typeface="Times New Roman"/>
              </a:rPr>
              <a:t>It </a:t>
            </a:r>
            <a:r>
              <a:rPr sz="2000" spc="-5" dirty="0">
                <a:latin typeface="Times New Roman"/>
                <a:cs typeface="Times New Roman"/>
              </a:rPr>
              <a:t>helps the investor in determining the financial position </a:t>
            </a:r>
            <a:r>
              <a:rPr sz="2000" dirty="0">
                <a:latin typeface="Times New Roman"/>
                <a:cs typeface="Times New Roman"/>
              </a:rPr>
              <a:t>and progress of  </a:t>
            </a:r>
            <a:r>
              <a:rPr sz="2000" spc="-5" dirty="0">
                <a:latin typeface="Times New Roman"/>
                <a:cs typeface="Times New Roman"/>
              </a:rPr>
              <a:t>the company.</a:t>
            </a:r>
            <a:endParaRPr sz="2000">
              <a:latin typeface="Times New Roman"/>
              <a:cs typeface="Times New Roman"/>
            </a:endParaRPr>
          </a:p>
          <a:p>
            <a:pPr marL="12700" marR="12700" algn="just">
              <a:lnSpc>
                <a:spcPct val="79600"/>
              </a:lnSpc>
              <a:spcBef>
                <a:spcPts val="620"/>
              </a:spcBef>
            </a:pPr>
            <a:r>
              <a:rPr sz="2000" dirty="0">
                <a:latin typeface="Times New Roman"/>
                <a:cs typeface="Times New Roman"/>
              </a:rPr>
              <a:t>The various </a:t>
            </a:r>
            <a:r>
              <a:rPr sz="2000" spc="-10" dirty="0">
                <a:latin typeface="Times New Roman"/>
                <a:cs typeface="Times New Roman"/>
              </a:rPr>
              <a:t>simple </a:t>
            </a:r>
            <a:r>
              <a:rPr sz="2000" spc="-5" dirty="0">
                <a:latin typeface="Times New Roman"/>
                <a:cs typeface="Times New Roman"/>
              </a:rPr>
              <a:t>analyses that </a:t>
            </a:r>
            <a:r>
              <a:rPr sz="2000" dirty="0">
                <a:latin typeface="Times New Roman"/>
                <a:cs typeface="Times New Roman"/>
              </a:rPr>
              <a:t>are </a:t>
            </a:r>
            <a:r>
              <a:rPr sz="2000" spc="-5" dirty="0">
                <a:latin typeface="Times New Roman"/>
                <a:cs typeface="Times New Roman"/>
              </a:rPr>
              <a:t>performed </a:t>
            </a:r>
            <a:r>
              <a:rPr sz="200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ascertain the financial  position </a:t>
            </a:r>
            <a:r>
              <a:rPr sz="2000" dirty="0">
                <a:latin typeface="Times New Roman"/>
                <a:cs typeface="Times New Roman"/>
              </a:rPr>
              <a:t>of the </a:t>
            </a:r>
            <a:r>
              <a:rPr sz="2000" spc="-5" dirty="0">
                <a:latin typeface="Times New Roman"/>
                <a:cs typeface="Times New Roman"/>
              </a:rPr>
              <a:t>company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are</a:t>
            </a:r>
            <a:r>
              <a:rPr sz="2400" spc="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12750" marR="8890" indent="-285750" algn="just">
              <a:lnSpc>
                <a:spcPts val="1920"/>
              </a:lnSpc>
              <a:spcBef>
                <a:spcPts val="470"/>
              </a:spcBef>
              <a:buFont typeface="Symbol"/>
              <a:buChar char=""/>
              <a:tabLst>
                <a:tab pos="412750" algn="l"/>
              </a:tabLst>
            </a:pPr>
            <a:r>
              <a:rPr sz="2000" b="1" dirty="0">
                <a:latin typeface="Times New Roman"/>
                <a:cs typeface="Times New Roman"/>
              </a:rPr>
              <a:t>Comparative </a:t>
            </a:r>
            <a:r>
              <a:rPr sz="2000" b="1" spc="-5" dirty="0">
                <a:latin typeface="Times New Roman"/>
                <a:cs typeface="Times New Roman"/>
              </a:rPr>
              <a:t>financial </a:t>
            </a:r>
            <a:r>
              <a:rPr sz="2000" b="1" spc="5" dirty="0">
                <a:latin typeface="Times New Roman"/>
                <a:cs typeface="Times New Roman"/>
              </a:rPr>
              <a:t>statement</a:t>
            </a:r>
            <a:r>
              <a:rPr sz="2000" spc="5" dirty="0">
                <a:latin typeface="Times New Roman"/>
                <a:cs typeface="Times New Roman"/>
              </a:rPr>
              <a:t>: </a:t>
            </a:r>
            <a:r>
              <a:rPr sz="2000" dirty="0">
                <a:latin typeface="Times New Roman"/>
                <a:cs typeface="Times New Roman"/>
              </a:rPr>
              <a:t>Here </a:t>
            </a:r>
            <a:r>
              <a:rPr sz="2000" spc="-5" dirty="0">
                <a:latin typeface="Times New Roman"/>
                <a:cs typeface="Times New Roman"/>
              </a:rPr>
              <a:t>data </a:t>
            </a:r>
            <a:r>
              <a:rPr sz="2000" dirty="0">
                <a:latin typeface="Times New Roman"/>
                <a:cs typeface="Times New Roman"/>
              </a:rPr>
              <a:t>from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current </a:t>
            </a:r>
            <a:r>
              <a:rPr sz="2000" spc="-5" dirty="0">
                <a:latin typeface="Times New Roman"/>
                <a:cs typeface="Times New Roman"/>
              </a:rPr>
              <a:t>year’s  financial </a:t>
            </a:r>
            <a:r>
              <a:rPr sz="2000" spc="-10" dirty="0">
                <a:latin typeface="Times New Roman"/>
                <a:cs typeface="Times New Roman"/>
              </a:rPr>
              <a:t>statements </a:t>
            </a:r>
            <a:r>
              <a:rPr sz="2000" spc="-5" dirty="0">
                <a:latin typeface="Times New Roman"/>
                <a:cs typeface="Times New Roman"/>
              </a:rPr>
              <a:t>is compared with </a:t>
            </a:r>
            <a:r>
              <a:rPr sz="2000" spc="-10" dirty="0">
                <a:latin typeface="Times New Roman"/>
                <a:cs typeface="Times New Roman"/>
              </a:rPr>
              <a:t>similar </a:t>
            </a:r>
            <a:r>
              <a:rPr sz="2000" spc="-5" dirty="0">
                <a:latin typeface="Times New Roman"/>
                <a:cs typeface="Times New Roman"/>
              </a:rPr>
              <a:t>data </a:t>
            </a:r>
            <a:r>
              <a:rPr sz="2000" dirty="0">
                <a:latin typeface="Times New Roman"/>
                <a:cs typeface="Times New Roman"/>
              </a:rPr>
              <a:t>from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previous  </a:t>
            </a:r>
            <a:r>
              <a:rPr sz="2000" spc="-5" dirty="0">
                <a:latin typeface="Times New Roman"/>
                <a:cs typeface="Times New Roman"/>
              </a:rPr>
              <a:t>year’s financial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statements.</a:t>
            </a:r>
            <a:endParaRPr sz="2000">
              <a:latin typeface="Times New Roman"/>
              <a:cs typeface="Times New Roman"/>
            </a:endParaRPr>
          </a:p>
          <a:p>
            <a:pPr marL="412750" marR="13970" indent="-285750" algn="just">
              <a:lnSpc>
                <a:spcPts val="1920"/>
              </a:lnSpc>
              <a:spcBef>
                <a:spcPts val="500"/>
              </a:spcBef>
              <a:buFont typeface="Symbol"/>
              <a:buChar char=""/>
              <a:tabLst>
                <a:tab pos="41275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Trend </a:t>
            </a:r>
            <a:r>
              <a:rPr sz="2000" b="1" dirty="0">
                <a:latin typeface="Times New Roman"/>
                <a:cs typeface="Times New Roman"/>
              </a:rPr>
              <a:t>analysis</a:t>
            </a:r>
            <a:r>
              <a:rPr sz="2000" dirty="0">
                <a:latin typeface="Times New Roman"/>
                <a:cs typeface="Times New Roman"/>
              </a:rPr>
              <a:t>: It shows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growth and </a:t>
            </a:r>
            <a:r>
              <a:rPr sz="2000" spc="-5" dirty="0">
                <a:latin typeface="Times New Roman"/>
                <a:cs typeface="Times New Roman"/>
              </a:rPr>
              <a:t>decline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sale </a:t>
            </a:r>
            <a:r>
              <a:rPr sz="2000" dirty="0">
                <a:latin typeface="Times New Roman"/>
                <a:cs typeface="Times New Roman"/>
              </a:rPr>
              <a:t>or profit over  </a:t>
            </a:r>
            <a:r>
              <a:rPr sz="2000" spc="-5" dirty="0">
                <a:latin typeface="Times New Roman"/>
                <a:cs typeface="Times New Roman"/>
              </a:rPr>
              <a:t>the years.</a:t>
            </a:r>
            <a:endParaRPr sz="2000">
              <a:latin typeface="Times New Roman"/>
              <a:cs typeface="Times New Roman"/>
            </a:endParaRPr>
          </a:p>
          <a:p>
            <a:pPr marL="412750" marR="5080" indent="-285750" algn="just">
              <a:lnSpc>
                <a:spcPct val="79900"/>
              </a:lnSpc>
              <a:spcBef>
                <a:spcPts val="520"/>
              </a:spcBef>
              <a:buFont typeface="Symbol"/>
              <a:buChar char=""/>
              <a:tabLst>
                <a:tab pos="412750" algn="l"/>
              </a:tabLst>
            </a:pPr>
            <a:r>
              <a:rPr sz="2000" b="1" spc="5" dirty="0">
                <a:latin typeface="Times New Roman"/>
                <a:cs typeface="Times New Roman"/>
              </a:rPr>
              <a:t>Common </a:t>
            </a:r>
            <a:r>
              <a:rPr sz="2000" b="1" spc="-5" dirty="0">
                <a:latin typeface="Times New Roman"/>
                <a:cs typeface="Times New Roman"/>
              </a:rPr>
              <a:t>size </a:t>
            </a:r>
            <a:r>
              <a:rPr sz="2000" b="1" dirty="0">
                <a:latin typeface="Times New Roman"/>
                <a:cs typeface="Times New Roman"/>
              </a:rPr>
              <a:t>statement</a:t>
            </a:r>
            <a:r>
              <a:rPr sz="2000" dirty="0">
                <a:latin typeface="Times New Roman"/>
                <a:cs typeface="Times New Roman"/>
              </a:rPr>
              <a:t>: </a:t>
            </a:r>
            <a:r>
              <a:rPr sz="2000" spc="-10" dirty="0">
                <a:latin typeface="Times New Roman"/>
                <a:cs typeface="Times New Roman"/>
              </a:rPr>
              <a:t>Common </a:t>
            </a:r>
            <a:r>
              <a:rPr sz="2000" spc="-5" dirty="0">
                <a:latin typeface="Times New Roman"/>
                <a:cs typeface="Times New Roman"/>
              </a:rPr>
              <a:t>size </a:t>
            </a:r>
            <a:r>
              <a:rPr sz="2000" dirty="0">
                <a:latin typeface="Times New Roman"/>
                <a:cs typeface="Times New Roman"/>
              </a:rPr>
              <a:t>balance </a:t>
            </a:r>
            <a:r>
              <a:rPr sz="2000" spc="-5" dirty="0">
                <a:latin typeface="Times New Roman"/>
                <a:cs typeface="Times New Roman"/>
              </a:rPr>
              <a:t>sheet shows each item  in </a:t>
            </a:r>
            <a:r>
              <a:rPr sz="2000" dirty="0">
                <a:latin typeface="Times New Roman"/>
                <a:cs typeface="Times New Roman"/>
              </a:rPr>
              <a:t>balance </a:t>
            </a:r>
            <a:r>
              <a:rPr sz="2000" spc="-5" dirty="0">
                <a:latin typeface="Times New Roman"/>
                <a:cs typeface="Times New Roman"/>
              </a:rPr>
              <a:t>sheet </a:t>
            </a:r>
            <a:r>
              <a:rPr sz="2000" dirty="0">
                <a:latin typeface="Times New Roman"/>
                <a:cs typeface="Times New Roman"/>
              </a:rPr>
              <a:t>as a percentage of </a:t>
            </a:r>
            <a:r>
              <a:rPr sz="2000" spc="-5" dirty="0">
                <a:latin typeface="Times New Roman"/>
                <a:cs typeface="Times New Roman"/>
              </a:rPr>
              <a:t>total assets </a:t>
            </a:r>
            <a:r>
              <a:rPr sz="2000" dirty="0">
                <a:latin typeface="Times New Roman"/>
                <a:cs typeface="Times New Roman"/>
              </a:rPr>
              <a:t>for </a:t>
            </a:r>
            <a:r>
              <a:rPr sz="2000" spc="-5" dirty="0">
                <a:latin typeface="Times New Roman"/>
                <a:cs typeface="Times New Roman"/>
              </a:rPr>
              <a:t>assets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each item  </a:t>
            </a:r>
            <a:r>
              <a:rPr sz="2000" dirty="0">
                <a:latin typeface="Times New Roman"/>
                <a:cs typeface="Times New Roman"/>
              </a:rPr>
              <a:t>as a percentage of </a:t>
            </a:r>
            <a:r>
              <a:rPr sz="2000" spc="-5" dirty="0">
                <a:latin typeface="Times New Roman"/>
                <a:cs typeface="Times New Roman"/>
              </a:rPr>
              <a:t>total liabilities. </a:t>
            </a:r>
            <a:r>
              <a:rPr sz="2000" spc="-10" dirty="0">
                <a:latin typeface="Times New Roman"/>
                <a:cs typeface="Times New Roman"/>
              </a:rPr>
              <a:t>Common </a:t>
            </a:r>
            <a:r>
              <a:rPr sz="2000" spc="-5" dirty="0">
                <a:latin typeface="Times New Roman"/>
                <a:cs typeface="Times New Roman"/>
              </a:rPr>
              <a:t>size income statement  </a:t>
            </a:r>
            <a:r>
              <a:rPr sz="2000" dirty="0">
                <a:latin typeface="Times New Roman"/>
                <a:cs typeface="Times New Roman"/>
              </a:rPr>
              <a:t>shows </a:t>
            </a:r>
            <a:r>
              <a:rPr sz="2000" spc="-5" dirty="0">
                <a:latin typeface="Times New Roman"/>
                <a:cs typeface="Times New Roman"/>
              </a:rPr>
              <a:t>each item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expense as </a:t>
            </a:r>
            <a:r>
              <a:rPr sz="2000" dirty="0">
                <a:latin typeface="Times New Roman"/>
                <a:cs typeface="Times New Roman"/>
              </a:rPr>
              <a:t>a percentage of net </a:t>
            </a:r>
            <a:r>
              <a:rPr sz="2000" spc="-5" dirty="0">
                <a:latin typeface="Times New Roman"/>
                <a:cs typeface="Times New Roman"/>
              </a:rPr>
              <a:t>sales. </a:t>
            </a:r>
            <a:r>
              <a:rPr sz="2000" dirty="0">
                <a:latin typeface="Times New Roman"/>
                <a:cs typeface="Times New Roman"/>
              </a:rPr>
              <a:t>With </a:t>
            </a:r>
            <a:r>
              <a:rPr sz="2000" spc="-10" dirty="0">
                <a:latin typeface="Times New Roman"/>
                <a:cs typeface="Times New Roman"/>
              </a:rPr>
              <a:t>common  </a:t>
            </a:r>
            <a:r>
              <a:rPr sz="2000" spc="-5" dirty="0">
                <a:latin typeface="Times New Roman"/>
                <a:cs typeface="Times New Roman"/>
              </a:rPr>
              <a:t>size statements comparisons can </a:t>
            </a:r>
            <a:r>
              <a:rPr sz="2000" dirty="0">
                <a:latin typeface="Times New Roman"/>
                <a:cs typeface="Times New Roman"/>
              </a:rPr>
              <a:t>be </a:t>
            </a:r>
            <a:r>
              <a:rPr sz="2000" spc="-10" dirty="0">
                <a:latin typeface="Times New Roman"/>
                <a:cs typeface="Times New Roman"/>
              </a:rPr>
              <a:t>made </a:t>
            </a:r>
            <a:r>
              <a:rPr sz="2000" spc="-5" dirty="0">
                <a:latin typeface="Times New Roman"/>
                <a:cs typeface="Times New Roman"/>
              </a:rPr>
              <a:t>between </a:t>
            </a:r>
            <a:r>
              <a:rPr sz="2000" spc="-10" dirty="0">
                <a:latin typeface="Times New Roman"/>
                <a:cs typeface="Times New Roman"/>
              </a:rPr>
              <a:t>firms </a:t>
            </a:r>
            <a:r>
              <a:rPr sz="2000" dirty="0">
                <a:latin typeface="Times New Roman"/>
                <a:cs typeface="Times New Roman"/>
              </a:rPr>
              <a:t>of different  </a:t>
            </a:r>
            <a:r>
              <a:rPr sz="2000" spc="-5" dirty="0">
                <a:latin typeface="Times New Roman"/>
                <a:cs typeface="Times New Roman"/>
              </a:rPr>
              <a:t>sizes.</a:t>
            </a:r>
            <a:endParaRPr sz="2000">
              <a:latin typeface="Times New Roman"/>
              <a:cs typeface="Times New Roman"/>
            </a:endParaRPr>
          </a:p>
          <a:p>
            <a:pPr marL="412750" marR="10795" indent="-285750">
              <a:lnSpc>
                <a:spcPct val="100000"/>
              </a:lnSpc>
              <a:spcBef>
                <a:spcPts val="500"/>
              </a:spcBef>
              <a:buFont typeface="Symbol"/>
              <a:buChar char=""/>
              <a:tabLst>
                <a:tab pos="41275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Fund flow </a:t>
            </a:r>
            <a:r>
              <a:rPr sz="2000" b="1" dirty="0">
                <a:latin typeface="Times New Roman"/>
                <a:cs typeface="Times New Roman"/>
              </a:rPr>
              <a:t>analysis</a:t>
            </a:r>
            <a:r>
              <a:rPr sz="2000" dirty="0">
                <a:latin typeface="Times New Roman"/>
                <a:cs typeface="Times New Roman"/>
              </a:rPr>
              <a:t>: It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statement </a:t>
            </a:r>
            <a:r>
              <a:rPr sz="2000" dirty="0">
                <a:latin typeface="Times New Roman"/>
                <a:cs typeface="Times New Roman"/>
              </a:rPr>
              <a:t>of the </a:t>
            </a:r>
            <a:r>
              <a:rPr sz="2000" spc="-5" dirty="0">
                <a:latin typeface="Times New Roman"/>
                <a:cs typeface="Times New Roman"/>
              </a:rPr>
              <a:t>sources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application </a:t>
            </a:r>
            <a:r>
              <a:rPr sz="2000" dirty="0">
                <a:latin typeface="Times New Roman"/>
                <a:cs typeface="Times New Roman"/>
              </a:rPr>
              <a:t>of  funds.</a:t>
            </a:r>
            <a:endParaRPr sz="2000">
              <a:latin typeface="Times New Roman"/>
              <a:cs typeface="Times New Roman"/>
            </a:endParaRPr>
          </a:p>
          <a:p>
            <a:pPr marL="412750" marR="9525" indent="-285750">
              <a:lnSpc>
                <a:spcPct val="100000"/>
              </a:lnSpc>
              <a:spcBef>
                <a:spcPts val="500"/>
              </a:spcBef>
              <a:buFont typeface="Symbol"/>
              <a:buChar char=""/>
              <a:tabLst>
                <a:tab pos="412750" algn="l"/>
              </a:tabLst>
            </a:pPr>
            <a:r>
              <a:rPr sz="2000" b="1" dirty="0">
                <a:latin typeface="Times New Roman"/>
                <a:cs typeface="Times New Roman"/>
              </a:rPr>
              <a:t>Cash </a:t>
            </a:r>
            <a:r>
              <a:rPr sz="2000" b="1" spc="-5" dirty="0">
                <a:latin typeface="Times New Roman"/>
                <a:cs typeface="Times New Roman"/>
              </a:rPr>
              <a:t>flow </a:t>
            </a:r>
            <a:r>
              <a:rPr sz="2000" b="1" dirty="0">
                <a:latin typeface="Times New Roman"/>
                <a:cs typeface="Times New Roman"/>
              </a:rPr>
              <a:t>analysis</a:t>
            </a:r>
            <a:r>
              <a:rPr sz="2000" dirty="0">
                <a:latin typeface="Times New Roman"/>
                <a:cs typeface="Times New Roman"/>
              </a:rPr>
              <a:t>: It shows </a:t>
            </a:r>
            <a:r>
              <a:rPr sz="2000" spc="-5" dirty="0">
                <a:latin typeface="Times New Roman"/>
                <a:cs typeface="Times New Roman"/>
              </a:rPr>
              <a:t>cash inflow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outflow </a:t>
            </a:r>
            <a:r>
              <a:rPr sz="2000" dirty="0">
                <a:latin typeface="Times New Roman"/>
                <a:cs typeface="Times New Roman"/>
              </a:rPr>
              <a:t>of a </a:t>
            </a:r>
            <a:r>
              <a:rPr sz="2000" spc="-5" dirty="0">
                <a:latin typeface="Times New Roman"/>
                <a:cs typeface="Times New Roman"/>
              </a:rPr>
              <a:t>company  </a:t>
            </a:r>
            <a:r>
              <a:rPr sz="2000" dirty="0">
                <a:latin typeface="Times New Roman"/>
                <a:cs typeface="Times New Roman"/>
              </a:rPr>
              <a:t>during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year.</a:t>
            </a:r>
            <a:endParaRPr sz="2000">
              <a:latin typeface="Times New Roman"/>
              <a:cs typeface="Times New Roman"/>
            </a:endParaRPr>
          </a:p>
          <a:p>
            <a:pPr marL="412750" marR="10160" indent="-285750">
              <a:lnSpc>
                <a:spcPct val="100000"/>
              </a:lnSpc>
              <a:spcBef>
                <a:spcPts val="500"/>
              </a:spcBef>
              <a:buFont typeface="Symbol"/>
              <a:buChar char=""/>
              <a:tabLst>
                <a:tab pos="412750" algn="l"/>
                <a:tab pos="113347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Ratio	</a:t>
            </a:r>
            <a:r>
              <a:rPr sz="2000" b="1" dirty="0">
                <a:latin typeface="Times New Roman"/>
                <a:cs typeface="Times New Roman"/>
              </a:rPr>
              <a:t>analysis</a:t>
            </a:r>
            <a:r>
              <a:rPr sz="2000" dirty="0">
                <a:latin typeface="Times New Roman"/>
                <a:cs typeface="Times New Roman"/>
              </a:rPr>
              <a:t>: </a:t>
            </a:r>
            <a:r>
              <a:rPr sz="2000" spc="-5" dirty="0">
                <a:latin typeface="Times New Roman"/>
                <a:cs typeface="Times New Roman"/>
              </a:rPr>
              <a:t>Ratios </a:t>
            </a:r>
            <a:r>
              <a:rPr sz="2000" spc="-10" dirty="0">
                <a:latin typeface="Times New Roman"/>
                <a:cs typeface="Times New Roman"/>
              </a:rPr>
              <a:t>summarize </a:t>
            </a:r>
            <a:r>
              <a:rPr sz="2000" spc="-5" dirty="0">
                <a:latin typeface="Times New Roman"/>
                <a:cs typeface="Times New Roman"/>
              </a:rPr>
              <a:t>the data </a:t>
            </a:r>
            <a:r>
              <a:rPr sz="2000" dirty="0">
                <a:latin typeface="Times New Roman"/>
                <a:cs typeface="Times New Roman"/>
              </a:rPr>
              <a:t>for </a:t>
            </a:r>
            <a:r>
              <a:rPr sz="2000" spc="-5" dirty="0">
                <a:latin typeface="Times New Roman"/>
                <a:cs typeface="Times New Roman"/>
              </a:rPr>
              <a:t>easy </a:t>
            </a:r>
            <a:r>
              <a:rPr sz="2000" dirty="0">
                <a:latin typeface="Times New Roman"/>
                <a:cs typeface="Times New Roman"/>
              </a:rPr>
              <a:t>understanding,  </a:t>
            </a:r>
            <a:r>
              <a:rPr sz="2000" spc="-5" dirty="0">
                <a:latin typeface="Times New Roman"/>
                <a:cs typeface="Times New Roman"/>
              </a:rPr>
              <a:t>comparisons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interpretations.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28270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3429" y="63500"/>
            <a:ext cx="50514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Financial Ratio</a:t>
            </a:r>
            <a:r>
              <a:rPr sz="4000" spc="-55" dirty="0"/>
              <a:t> </a:t>
            </a:r>
            <a:r>
              <a:rPr sz="4000" dirty="0"/>
              <a:t>Analysis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93139" y="795020"/>
            <a:ext cx="7264400" cy="17919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97815" algn="l"/>
                <a:tab pos="298450" algn="l"/>
                <a:tab pos="1588770" algn="l"/>
              </a:tabLst>
            </a:pPr>
            <a:r>
              <a:rPr sz="2400" dirty="0">
                <a:latin typeface="Times New Roman"/>
                <a:cs typeface="Times New Roman"/>
              </a:rPr>
              <a:t>Liquidity	</a:t>
            </a:r>
            <a:r>
              <a:rPr sz="2400" spc="-5" dirty="0">
                <a:latin typeface="Times New Roman"/>
                <a:cs typeface="Times New Roman"/>
              </a:rPr>
              <a:t>Ratios </a:t>
            </a:r>
            <a:r>
              <a:rPr sz="2400" dirty="0">
                <a:latin typeface="Times New Roman"/>
                <a:cs typeface="Times New Roman"/>
              </a:rPr>
              <a:t>(ability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10" dirty="0">
                <a:latin typeface="Times New Roman"/>
                <a:cs typeface="Times New Roman"/>
              </a:rPr>
              <a:t>meet </a:t>
            </a:r>
            <a:r>
              <a:rPr sz="2400" spc="-5" dirty="0">
                <a:latin typeface="Times New Roman"/>
                <a:cs typeface="Times New Roman"/>
              </a:rPr>
              <a:t>financial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obligations)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spc="-5" dirty="0">
                <a:latin typeface="Times New Roman"/>
                <a:cs typeface="Times New Roman"/>
              </a:rPr>
              <a:t>Leverage Ratios </a:t>
            </a:r>
            <a:r>
              <a:rPr sz="2400" dirty="0">
                <a:latin typeface="Times New Roman"/>
                <a:cs typeface="Times New Roman"/>
              </a:rPr>
              <a:t>(use 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debt)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dirty="0">
                <a:latin typeface="Times New Roman"/>
                <a:cs typeface="Times New Roman"/>
              </a:rPr>
              <a:t>Turn over </a:t>
            </a:r>
            <a:r>
              <a:rPr sz="2400" spc="-5" dirty="0">
                <a:latin typeface="Times New Roman"/>
                <a:cs typeface="Times New Roman"/>
              </a:rPr>
              <a:t>Ratios (asset management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5" dirty="0">
                <a:latin typeface="Times New Roman"/>
                <a:cs typeface="Times New Roman"/>
              </a:rPr>
              <a:t>efficiency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ratios)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297815" algn="l"/>
                <a:tab pos="298450" algn="l"/>
                <a:tab pos="1927225" algn="l"/>
              </a:tabLst>
            </a:pPr>
            <a:r>
              <a:rPr sz="2400" spc="-5" dirty="0">
                <a:latin typeface="Times New Roman"/>
                <a:cs typeface="Times New Roman"/>
              </a:rPr>
              <a:t>Profitability	</a:t>
            </a:r>
            <a:r>
              <a:rPr sz="2400" dirty="0">
                <a:latin typeface="Times New Roman"/>
                <a:cs typeface="Times New Roman"/>
              </a:rPr>
              <a:t>Ratios </a:t>
            </a:r>
            <a:r>
              <a:rPr sz="2400" spc="-5" dirty="0">
                <a:latin typeface="Times New Roman"/>
                <a:cs typeface="Times New Roman"/>
              </a:rPr>
              <a:t>(Reflect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profitability)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7050" y="208279"/>
            <a:ext cx="3006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Liquidity</a:t>
            </a:r>
            <a:r>
              <a:rPr sz="3600" spc="-50" dirty="0"/>
              <a:t> </a:t>
            </a:r>
            <a:r>
              <a:rPr sz="3600" spc="-10" dirty="0"/>
              <a:t>Ratios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706119"/>
            <a:ext cx="7392034" cy="302895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Measure ability </a:t>
            </a:r>
            <a:r>
              <a:rPr sz="2800" dirty="0">
                <a:latin typeface="Times New Roman"/>
                <a:cs typeface="Times New Roman"/>
              </a:rPr>
              <a:t>to pay </a:t>
            </a:r>
            <a:r>
              <a:rPr sz="2800" spc="-5" dirty="0">
                <a:latin typeface="Times New Roman"/>
                <a:cs typeface="Times New Roman"/>
              </a:rPr>
              <a:t>maturing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obligations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  <a:tab pos="3263900" algn="l"/>
              </a:tabLst>
            </a:pPr>
            <a:r>
              <a:rPr sz="2800" spc="-5" dirty="0">
                <a:latin typeface="Times New Roman"/>
                <a:cs typeface="Times New Roman"/>
              </a:rPr>
              <a:t>Current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ratio</a:t>
            </a:r>
            <a:r>
              <a:rPr sz="2800" dirty="0">
                <a:latin typeface="Times New Roman"/>
                <a:cs typeface="Times New Roman"/>
              </a:rPr>
              <a:t> =	</a:t>
            </a:r>
            <a:r>
              <a:rPr sz="2800" spc="-5" dirty="0">
                <a:latin typeface="Times New Roman"/>
                <a:cs typeface="Times New Roman"/>
              </a:rPr>
              <a:t>Current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assets</a:t>
            </a:r>
            <a:endParaRPr sz="2800">
              <a:latin typeface="Times New Roman"/>
              <a:cs typeface="Times New Roman"/>
            </a:endParaRPr>
          </a:p>
          <a:p>
            <a:pPr marL="3108960">
              <a:lnSpc>
                <a:spcPct val="100000"/>
              </a:lnSpc>
              <a:spcBef>
                <a:spcPts val="690"/>
              </a:spcBef>
            </a:pPr>
            <a:r>
              <a:rPr sz="2800" spc="-5" dirty="0">
                <a:latin typeface="Times New Roman"/>
                <a:cs typeface="Times New Roman"/>
              </a:rPr>
              <a:t>current liabilities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Quick ratio </a:t>
            </a:r>
            <a:r>
              <a:rPr sz="2800" dirty="0"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  <a:p>
            <a:pPr marL="525780" indent="-51308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525145" algn="l"/>
                <a:tab pos="525780" algn="l"/>
                <a:tab pos="1384935" algn="l"/>
                <a:tab pos="2046605" algn="l"/>
                <a:tab pos="2868930" algn="l"/>
                <a:tab pos="3238500" algn="l"/>
                <a:tab pos="4493260" algn="l"/>
                <a:tab pos="5490210" algn="l"/>
                <a:tab pos="5779135" algn="l"/>
              </a:tabLst>
            </a:pPr>
            <a:r>
              <a:rPr sz="2800" spc="-5" dirty="0">
                <a:latin typeface="Times New Roman"/>
                <a:cs typeface="Times New Roman"/>
              </a:rPr>
              <a:t>Acid	test	</a:t>
            </a:r>
            <a:r>
              <a:rPr sz="2800" dirty="0">
                <a:latin typeface="Times New Roman"/>
                <a:cs typeface="Times New Roman"/>
              </a:rPr>
              <a:t>ratio	</a:t>
            </a:r>
            <a:r>
              <a:rPr sz="28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=	</a:t>
            </a:r>
            <a:r>
              <a:rPr sz="28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Current	assets	</a:t>
            </a:r>
            <a:r>
              <a:rPr sz="28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-	</a:t>
            </a:r>
            <a:r>
              <a:rPr sz="28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Invento</a:t>
            </a:r>
            <a:r>
              <a:rPr sz="2800" spc="-5" dirty="0">
                <a:latin typeface="Times New Roman"/>
                <a:cs typeface="Times New Roman"/>
              </a:rPr>
              <a:t>ries</a:t>
            </a:r>
            <a:endParaRPr sz="2800">
              <a:latin typeface="Times New Roman"/>
              <a:cs typeface="Times New Roman"/>
            </a:endParaRPr>
          </a:p>
          <a:p>
            <a:pPr marL="36703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current liabilities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81400" y="1828800"/>
            <a:ext cx="2438400" cy="1270"/>
          </a:xfrm>
          <a:custGeom>
            <a:avLst/>
            <a:gdLst/>
            <a:ahLst/>
            <a:cxnLst/>
            <a:rect l="l" t="t" r="r" b="b"/>
            <a:pathLst>
              <a:path w="2438400" h="1269">
                <a:moveTo>
                  <a:pt x="0" y="0"/>
                </a:moveTo>
                <a:lnTo>
                  <a:pt x="24384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8829" y="215900"/>
            <a:ext cx="50012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Leverage </a:t>
            </a:r>
            <a:r>
              <a:rPr sz="4000" dirty="0"/>
              <a:t>or </a:t>
            </a:r>
            <a:r>
              <a:rPr sz="4000" spc="-5" dirty="0"/>
              <a:t>Debt</a:t>
            </a:r>
            <a:r>
              <a:rPr sz="4000" spc="-70" dirty="0"/>
              <a:t> </a:t>
            </a:r>
            <a:r>
              <a:rPr sz="4000" spc="-5" dirty="0"/>
              <a:t>Ratios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0071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023620"/>
            <a:ext cx="7723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43330" algn="l"/>
                <a:tab pos="2169160" algn="l"/>
                <a:tab pos="2586355" algn="l"/>
                <a:tab pos="3511550" algn="l"/>
                <a:tab pos="4213225" algn="l"/>
                <a:tab pos="4917440" algn="l"/>
                <a:tab pos="5623560" algn="l"/>
                <a:tab pos="6040755" algn="l"/>
                <a:tab pos="7117080" algn="l"/>
              </a:tabLst>
            </a:pP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asure	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nt	to	</a:t>
            </a: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hich	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irm	u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es	debt	to	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inance	as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et  </a:t>
            </a:r>
            <a:r>
              <a:rPr sz="2400" spc="-5" dirty="0">
                <a:latin typeface="Times New Roman"/>
                <a:cs typeface="Times New Roman"/>
              </a:rPr>
              <a:t>investment </a:t>
            </a:r>
            <a:r>
              <a:rPr sz="2400" dirty="0">
                <a:latin typeface="Times New Roman"/>
                <a:cs typeface="Times New Roman"/>
              </a:rPr>
              <a:t>(risk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attribute)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81482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1755140"/>
            <a:ext cx="7037705" cy="17919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814320" algn="l"/>
              </a:tabLst>
            </a:pPr>
            <a:r>
              <a:rPr sz="2400" spc="-5" dirty="0">
                <a:latin typeface="Times New Roman"/>
                <a:cs typeface="Times New Roman"/>
              </a:rPr>
              <a:t>Debt-equity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Total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debt</a:t>
            </a:r>
            <a:endParaRPr sz="2400">
              <a:latin typeface="Times New Roman"/>
              <a:cs typeface="Times New Roman"/>
            </a:endParaRPr>
          </a:p>
          <a:p>
            <a:pPr marL="24892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Times New Roman"/>
                <a:cs typeface="Times New Roman"/>
              </a:rPr>
              <a:t>Equity( </a:t>
            </a:r>
            <a:r>
              <a:rPr sz="2400" spc="-5" dirty="0">
                <a:latin typeface="Times New Roman"/>
                <a:cs typeface="Times New Roman"/>
              </a:rPr>
              <a:t>Net worth)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Times New Roman"/>
                <a:cs typeface="Times New Roman"/>
              </a:rPr>
              <a:t>Total debt </a:t>
            </a:r>
            <a:r>
              <a:rPr sz="2400" b="1" dirty="0">
                <a:latin typeface="Times New Roman"/>
                <a:cs typeface="Times New Roman"/>
              </a:rPr>
              <a:t>to total </a:t>
            </a:r>
            <a:r>
              <a:rPr sz="2400" b="1" spc="-5" dirty="0">
                <a:latin typeface="Times New Roman"/>
                <a:cs typeface="Times New Roman"/>
              </a:rPr>
              <a:t>assets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ratio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Times New Roman"/>
                <a:cs typeface="Times New Roman"/>
              </a:rPr>
              <a:t>Debt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asset </a:t>
            </a:r>
            <a:r>
              <a:rPr sz="2400" dirty="0">
                <a:latin typeface="Times New Roman"/>
                <a:cs typeface="Times New Roman"/>
              </a:rPr>
              <a:t>ratio = (Current liabilities + long-term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debt)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2621279"/>
            <a:ext cx="13271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4140" y="3597909"/>
            <a:ext cx="1459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assets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02335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8839" y="4039870"/>
            <a:ext cx="3080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0770" algn="l"/>
              </a:tabLst>
            </a:pPr>
            <a:r>
              <a:rPr sz="2400" dirty="0">
                <a:latin typeface="Times New Roman"/>
                <a:cs typeface="Times New Roman"/>
              </a:rPr>
              <a:t>Interest	coverage ratio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73627" y="3963670"/>
            <a:ext cx="103759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28600" algn="l"/>
              </a:tabLst>
            </a:pPr>
            <a:r>
              <a:rPr sz="24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EBIT</a:t>
            </a:r>
            <a:endParaRPr sz="2400">
              <a:latin typeface="Times New Roman"/>
              <a:cs typeface="Times New Roman"/>
            </a:endParaRPr>
          </a:p>
          <a:p>
            <a:pPr marL="108585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Times New Roman"/>
                <a:cs typeface="Times New Roman"/>
              </a:rPr>
              <a:t>Interest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76600" y="2286000"/>
            <a:ext cx="2438400" cy="1270"/>
          </a:xfrm>
          <a:custGeom>
            <a:avLst/>
            <a:gdLst/>
            <a:ahLst/>
            <a:cxnLst/>
            <a:rect l="l" t="t" r="r" b="b"/>
            <a:pathLst>
              <a:path w="2438400" h="1269">
                <a:moveTo>
                  <a:pt x="0" y="0"/>
                </a:moveTo>
                <a:lnTo>
                  <a:pt x="24384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29000" y="3581400"/>
            <a:ext cx="4343400" cy="1270"/>
          </a:xfrm>
          <a:custGeom>
            <a:avLst/>
            <a:gdLst/>
            <a:ahLst/>
            <a:cxnLst/>
            <a:rect l="l" t="t" r="r" b="b"/>
            <a:pathLst>
              <a:path w="4343400" h="1270">
                <a:moveTo>
                  <a:pt x="0" y="0"/>
                </a:moveTo>
                <a:lnTo>
                  <a:pt x="43434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3629" y="497840"/>
            <a:ext cx="43884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Economic</a:t>
            </a:r>
            <a:r>
              <a:rPr sz="4400" spc="-70" dirty="0"/>
              <a:t> </a:t>
            </a:r>
            <a:r>
              <a:rPr sz="4400" spc="-5" dirty="0"/>
              <a:t>Analysis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67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633220"/>
            <a:ext cx="772350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analysis is the analysis of various </a:t>
            </a:r>
            <a:r>
              <a:rPr sz="2400" spc="-10" dirty="0">
                <a:latin typeface="Times New Roman"/>
                <a:cs typeface="Times New Roman"/>
              </a:rPr>
              <a:t>macro </a:t>
            </a:r>
            <a:r>
              <a:rPr sz="2400" spc="-5" dirty="0">
                <a:latin typeface="Times New Roman"/>
                <a:cs typeface="Times New Roman"/>
              </a:rPr>
              <a:t>economic  factors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have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significant bearing </a:t>
            </a:r>
            <a:r>
              <a:rPr sz="2400" dirty="0">
                <a:latin typeface="Times New Roman"/>
                <a:cs typeface="Times New Roman"/>
              </a:rPr>
              <a:t>on the value of various  </a:t>
            </a:r>
            <a:r>
              <a:rPr sz="2400" spc="-5" dirty="0">
                <a:latin typeface="Times New Roman"/>
                <a:cs typeface="Times New Roman"/>
              </a:rPr>
              <a:t>securities. </a:t>
            </a:r>
            <a:r>
              <a:rPr sz="2400" spc="-10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the level of </a:t>
            </a: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activity is low security  prices are low and </a:t>
            </a:r>
            <a:r>
              <a:rPr sz="2400" spc="-5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activity is high security  prices are high. </a:t>
            </a:r>
            <a:r>
              <a:rPr sz="2400" spc="-10" dirty="0">
                <a:latin typeface="Times New Roman"/>
                <a:cs typeface="Times New Roman"/>
              </a:rPr>
              <a:t>An </a:t>
            </a:r>
            <a:r>
              <a:rPr sz="2400" dirty="0">
                <a:latin typeface="Times New Roman"/>
                <a:cs typeface="Times New Roman"/>
              </a:rPr>
              <a:t>analysis of the </a:t>
            </a:r>
            <a:r>
              <a:rPr sz="2400" spc="-5" dirty="0">
                <a:latin typeface="Times New Roman"/>
                <a:cs typeface="Times New Roman"/>
              </a:rPr>
              <a:t>macro economic  environment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essential </a:t>
            </a:r>
            <a:r>
              <a:rPr sz="2400" dirty="0">
                <a:latin typeface="Times New Roman"/>
                <a:cs typeface="Times New Roman"/>
              </a:rPr>
              <a:t>to understand the </a:t>
            </a:r>
            <a:r>
              <a:rPr sz="2400" spc="-5" dirty="0">
                <a:latin typeface="Times New Roman"/>
                <a:cs typeface="Times New Roman"/>
              </a:rPr>
              <a:t>behavior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stock  </a:t>
            </a:r>
            <a:r>
              <a:rPr sz="2400" dirty="0">
                <a:latin typeface="Times New Roman"/>
                <a:cs typeface="Times New Roman"/>
              </a:rPr>
              <a:t>prices.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6879" y="314959"/>
            <a:ext cx="57181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Turn over </a:t>
            </a:r>
            <a:r>
              <a:rPr sz="3200" spc="-5" dirty="0"/>
              <a:t>Ratios Efficiency</a:t>
            </a:r>
            <a:r>
              <a:rPr sz="3200" spc="-25" dirty="0"/>
              <a:t> </a:t>
            </a:r>
            <a:r>
              <a:rPr sz="3200" spc="-5" dirty="0"/>
              <a:t>Ratios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854710"/>
            <a:ext cx="132715" cy="83566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871220"/>
            <a:ext cx="6610350" cy="2466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4455">
              <a:lnSpc>
                <a:spcPct val="110800"/>
              </a:lnSpc>
              <a:spcBef>
                <a:spcPts val="95"/>
              </a:spcBef>
              <a:tabLst>
                <a:tab pos="4723765" algn="l"/>
                <a:tab pos="6517005" algn="l"/>
              </a:tabLst>
            </a:pPr>
            <a:r>
              <a:rPr sz="2400" spc="-5" dirty="0">
                <a:latin typeface="Times New Roman"/>
                <a:cs typeface="Times New Roman"/>
              </a:rPr>
              <a:t>Measure effectiveness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asset management  </a:t>
            </a:r>
            <a:r>
              <a:rPr sz="2400" dirty="0">
                <a:latin typeface="Times New Roman"/>
                <a:cs typeface="Times New Roman"/>
              </a:rPr>
              <a:t>Inventory turnover </a:t>
            </a:r>
            <a:r>
              <a:rPr sz="2400" spc="-5" dirty="0">
                <a:latin typeface="Times New Roman"/>
                <a:cs typeface="Times New Roman"/>
              </a:rPr>
              <a:t>(times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year)=</a:t>
            </a:r>
            <a:r>
              <a:rPr sz="2400" u="sng" spc="-5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Net</a:t>
            </a:r>
            <a:r>
              <a:rPr sz="2400" u="sng" spc="-100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sales	</a:t>
            </a:r>
            <a:endParaRPr sz="2400">
              <a:latin typeface="Times New Roman"/>
              <a:cs typeface="Times New Roman"/>
            </a:endParaRPr>
          </a:p>
          <a:p>
            <a:pPr marL="4318000">
              <a:lnSpc>
                <a:spcPct val="100000"/>
              </a:lnSpc>
              <a:spcBef>
                <a:spcPts val="310"/>
              </a:spcBef>
            </a:pPr>
            <a:r>
              <a:rPr sz="2400" spc="-5" dirty="0">
                <a:latin typeface="Times New Roman"/>
                <a:cs typeface="Times New Roman"/>
              </a:rPr>
              <a:t>Average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inventory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26765" algn="l"/>
              </a:tabLst>
            </a:pPr>
            <a:r>
              <a:rPr sz="2400" dirty="0">
                <a:latin typeface="Times New Roman"/>
                <a:cs typeface="Times New Roman"/>
              </a:rPr>
              <a:t>Total </a:t>
            </a:r>
            <a:r>
              <a:rPr sz="2400" spc="-5" dirty="0">
                <a:latin typeface="Times New Roman"/>
                <a:cs typeface="Times New Roman"/>
              </a:rPr>
              <a:t>asset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turnover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spc="-5" dirty="0">
                <a:latin typeface="Times New Roman"/>
                <a:cs typeface="Times New Roman"/>
              </a:rPr>
              <a:t>Sales</a:t>
            </a:r>
            <a:endParaRPr sz="2400">
              <a:latin typeface="Times New Roman"/>
              <a:cs typeface="Times New Roman"/>
            </a:endParaRPr>
          </a:p>
          <a:p>
            <a:pPr marL="2413000">
              <a:lnSpc>
                <a:spcPct val="100000"/>
              </a:lnSpc>
              <a:spcBef>
                <a:spcPts val="309"/>
              </a:spcBef>
            </a:pPr>
            <a:r>
              <a:rPr sz="2400" spc="-5" dirty="0">
                <a:latin typeface="Times New Roman"/>
                <a:cs typeface="Times New Roman"/>
              </a:rPr>
              <a:t>Average </a:t>
            </a:r>
            <a:r>
              <a:rPr sz="2400" dirty="0">
                <a:latin typeface="Times New Roman"/>
                <a:cs typeface="Times New Roman"/>
              </a:rPr>
              <a:t>Total </a:t>
            </a:r>
            <a:r>
              <a:rPr sz="2400" spc="-5" dirty="0">
                <a:latin typeface="Times New Roman"/>
                <a:cs typeface="Times New Roman"/>
              </a:rPr>
              <a:t>assets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52475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7503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727450"/>
            <a:ext cx="5398135" cy="83566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  <a:tabLst>
                <a:tab pos="3326765" algn="l"/>
                <a:tab pos="5297805" algn="l"/>
              </a:tabLst>
            </a:pPr>
            <a:r>
              <a:rPr sz="2400" spc="-5" dirty="0">
                <a:latin typeface="Times New Roman"/>
                <a:cs typeface="Times New Roman"/>
              </a:rPr>
              <a:t>Fixed asset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turnover</a:t>
            </a:r>
            <a:r>
              <a:rPr sz="2400" u="sng" spc="150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=	</a:t>
            </a:r>
            <a:r>
              <a:rPr sz="24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Sales	</a:t>
            </a:r>
            <a:endParaRPr sz="2400">
              <a:latin typeface="Times New Roman"/>
              <a:cs typeface="Times New Roman"/>
            </a:endParaRPr>
          </a:p>
          <a:p>
            <a:pPr marL="2413000">
              <a:lnSpc>
                <a:spcPct val="100000"/>
              </a:lnSpc>
              <a:spcBef>
                <a:spcPts val="309"/>
              </a:spcBef>
            </a:pPr>
            <a:r>
              <a:rPr sz="2400" spc="-5" dirty="0">
                <a:latin typeface="Times New Roman"/>
                <a:cs typeface="Times New Roman"/>
              </a:rPr>
              <a:t>Average </a:t>
            </a:r>
            <a:r>
              <a:rPr sz="2400" dirty="0">
                <a:latin typeface="Times New Roman"/>
                <a:cs typeface="Times New Roman"/>
              </a:rPr>
              <a:t>net </a:t>
            </a:r>
            <a:r>
              <a:rPr sz="2400" spc="-5" dirty="0">
                <a:latin typeface="Times New Roman"/>
                <a:cs typeface="Times New Roman"/>
              </a:rPr>
              <a:t>fixed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assets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503935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4979670"/>
            <a:ext cx="450151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38735" algn="r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Times New Roman"/>
                <a:cs typeface="Times New Roman"/>
              </a:rPr>
              <a:t>Debtor </a:t>
            </a:r>
            <a:r>
              <a:rPr sz="2400" dirty="0">
                <a:latin typeface="Times New Roman"/>
                <a:cs typeface="Times New Roman"/>
              </a:rPr>
              <a:t>turn </a:t>
            </a:r>
            <a:r>
              <a:rPr sz="2400" spc="-5" dirty="0">
                <a:latin typeface="Times New Roman"/>
                <a:cs typeface="Times New Roman"/>
              </a:rPr>
              <a:t>over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Net </a:t>
            </a:r>
            <a:r>
              <a:rPr sz="2400" u="sng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credit</a:t>
            </a:r>
            <a:r>
              <a:rPr sz="2400" u="sng" spc="-10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699CAD"/>
                  </a:solidFill>
                </a:uFill>
                <a:latin typeface="Times New Roman"/>
                <a:cs typeface="Times New Roman"/>
              </a:rPr>
              <a:t>Sales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Average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Debtors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29000" y="2895600"/>
            <a:ext cx="2286000" cy="1270"/>
          </a:xfrm>
          <a:custGeom>
            <a:avLst/>
            <a:gdLst/>
            <a:ahLst/>
            <a:cxnLst/>
            <a:rect l="l" t="t" r="r" b="b"/>
            <a:pathLst>
              <a:path w="2286000" h="1269">
                <a:moveTo>
                  <a:pt x="0" y="0"/>
                </a:moveTo>
                <a:lnTo>
                  <a:pt x="22860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050" y="93979"/>
            <a:ext cx="3514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Profitability</a:t>
            </a:r>
            <a:r>
              <a:rPr sz="3600" spc="-35" dirty="0"/>
              <a:t> </a:t>
            </a:r>
            <a:r>
              <a:rPr sz="3600" spc="-10" dirty="0"/>
              <a:t>Ratios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624840"/>
            <a:ext cx="13271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642620"/>
            <a:ext cx="669226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  <a:tabLst>
                <a:tab pos="2567940" algn="l"/>
                <a:tab pos="2891790" algn="l"/>
              </a:tabLst>
            </a:pPr>
            <a:r>
              <a:rPr sz="2400" spc="-5" dirty="0">
                <a:latin typeface="Times New Roman"/>
                <a:cs typeface="Times New Roman"/>
              </a:rPr>
              <a:t>Measures </a:t>
            </a:r>
            <a:r>
              <a:rPr sz="2400" dirty="0">
                <a:latin typeface="Times New Roman"/>
                <a:cs typeface="Times New Roman"/>
              </a:rPr>
              <a:t>profits relative to </a:t>
            </a:r>
            <a:r>
              <a:rPr sz="2400" spc="-5" dirty="0">
                <a:latin typeface="Times New Roman"/>
                <a:cs typeface="Times New Roman"/>
              </a:rPr>
              <a:t>sales </a:t>
            </a:r>
            <a:r>
              <a:rPr sz="2400" dirty="0">
                <a:latin typeface="Times New Roman"/>
                <a:cs typeface="Times New Roman"/>
              </a:rPr>
              <a:t>(profit </a:t>
            </a:r>
            <a:r>
              <a:rPr sz="2400" spc="-5" dirty="0">
                <a:latin typeface="Times New Roman"/>
                <a:cs typeface="Times New Roman"/>
              </a:rPr>
              <a:t>margin </a:t>
            </a:r>
            <a:r>
              <a:rPr sz="2400" dirty="0">
                <a:latin typeface="Times New Roman"/>
                <a:cs typeface="Times New Roman"/>
              </a:rPr>
              <a:t>ratios)  </a:t>
            </a:r>
            <a:r>
              <a:rPr sz="2400" spc="-5" dirty="0">
                <a:latin typeface="Times New Roman"/>
                <a:cs typeface="Times New Roman"/>
              </a:rPr>
              <a:t>Gross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profit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margin	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spc="-5" dirty="0">
                <a:latin typeface="Times New Roman"/>
                <a:cs typeface="Times New Roman"/>
              </a:rPr>
              <a:t>Gross profit (Sales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COGS)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525270"/>
            <a:ext cx="772287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416559" algn="ctr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Times New Roman"/>
                <a:cs typeface="Times New Roman"/>
              </a:rPr>
              <a:t>Sales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  <a:tabLst>
                <a:tab pos="1391920" algn="l"/>
                <a:tab pos="2259330" algn="l"/>
                <a:tab pos="3330575" algn="l"/>
                <a:tab pos="4895215" algn="l"/>
                <a:tab pos="6678295" algn="l"/>
                <a:tab pos="7544434" algn="l"/>
              </a:tabLst>
            </a:pP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perating	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it	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gin	=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pe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ing	p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fits(</a:t>
            </a:r>
            <a:r>
              <a:rPr sz="2400" spc="-5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ross	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ro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t	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0269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2409190"/>
            <a:ext cx="532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2774950"/>
            <a:ext cx="460692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48100">
              <a:lnSpc>
                <a:spcPct val="120800"/>
              </a:lnSpc>
              <a:spcBef>
                <a:spcPts val="100"/>
              </a:spcBef>
              <a:tabLst>
                <a:tab pos="2544445" algn="l"/>
              </a:tabLst>
            </a:pPr>
            <a:r>
              <a:rPr sz="2400" spc="-5" dirty="0">
                <a:latin typeface="Times New Roman"/>
                <a:cs typeface="Times New Roman"/>
              </a:rPr>
              <a:t>Sales  Net profit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margin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spc="-5" dirty="0">
                <a:latin typeface="Times New Roman"/>
                <a:cs typeface="Times New Roman"/>
              </a:rPr>
              <a:t>Net profit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(PAT)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32766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60140" y="3735070"/>
            <a:ext cx="669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ales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4083050"/>
            <a:ext cx="13271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8839" y="4175759"/>
            <a:ext cx="2472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Rate </a:t>
            </a:r>
            <a:r>
              <a:rPr sz="2400" dirty="0">
                <a:latin typeface="Times New Roman"/>
                <a:cs typeface="Times New Roman"/>
              </a:rPr>
              <a:t>of return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839" y="4541520"/>
            <a:ext cx="5419090" cy="13512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3416935" algn="l"/>
              </a:tabLst>
            </a:pPr>
            <a:r>
              <a:rPr sz="2400" spc="-5" dirty="0">
                <a:latin typeface="Times New Roman"/>
                <a:cs typeface="Times New Roman"/>
              </a:rPr>
              <a:t>Return </a:t>
            </a:r>
            <a:r>
              <a:rPr sz="2400" dirty="0">
                <a:latin typeface="Times New Roman"/>
                <a:cs typeface="Times New Roman"/>
              </a:rPr>
              <a:t>on </a:t>
            </a:r>
            <a:r>
              <a:rPr sz="2400" spc="-5" dirty="0">
                <a:latin typeface="Times New Roman"/>
                <a:cs typeface="Times New Roman"/>
              </a:rPr>
              <a:t>Assets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(ROA)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spc="-5" dirty="0">
                <a:latin typeface="Times New Roman"/>
                <a:cs typeface="Times New Roman"/>
              </a:rPr>
              <a:t>Net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Profit(PAT)</a:t>
            </a:r>
            <a:endParaRPr sz="2400">
              <a:latin typeface="Times New Roman"/>
              <a:cs typeface="Times New Roman"/>
            </a:endParaRPr>
          </a:p>
          <a:p>
            <a:pPr marL="12700" marR="338455" indent="3543300">
              <a:lnSpc>
                <a:spcPct val="120800"/>
              </a:lnSpc>
            </a:pP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Assets  Return </a:t>
            </a:r>
            <a:r>
              <a:rPr sz="2400" dirty="0">
                <a:latin typeface="Times New Roman"/>
                <a:cs typeface="Times New Roman"/>
              </a:rPr>
              <a:t>on Equity </a:t>
            </a:r>
            <a:r>
              <a:rPr sz="2400" spc="-5" dirty="0">
                <a:latin typeface="Times New Roman"/>
                <a:cs typeface="Times New Roman"/>
              </a:rPr>
              <a:t>(ROE)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Net Profit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548512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9339" y="5867400"/>
            <a:ext cx="520890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19400">
              <a:lnSpc>
                <a:spcPct val="1208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Stockholder Equity  Excludes preferred stock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balances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10000" y="1600200"/>
            <a:ext cx="1524000" cy="1270"/>
          </a:xfrm>
          <a:custGeom>
            <a:avLst/>
            <a:gdLst/>
            <a:ahLst/>
            <a:cxnLst/>
            <a:rect l="l" t="t" r="r" b="b"/>
            <a:pathLst>
              <a:path w="1524000" h="1269">
                <a:moveTo>
                  <a:pt x="0" y="0"/>
                </a:moveTo>
                <a:lnTo>
                  <a:pt x="15240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14800" y="2514600"/>
            <a:ext cx="2209800" cy="1270"/>
          </a:xfrm>
          <a:custGeom>
            <a:avLst/>
            <a:gdLst/>
            <a:ahLst/>
            <a:cxnLst/>
            <a:rect l="l" t="t" r="r" b="b"/>
            <a:pathLst>
              <a:path w="2209800" h="1269">
                <a:moveTo>
                  <a:pt x="0" y="0"/>
                </a:moveTo>
                <a:lnTo>
                  <a:pt x="22098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52800" y="3352800"/>
            <a:ext cx="2133600" cy="1270"/>
          </a:xfrm>
          <a:custGeom>
            <a:avLst/>
            <a:gdLst/>
            <a:ahLst/>
            <a:cxnLst/>
            <a:rect l="l" t="t" r="r" b="b"/>
            <a:pathLst>
              <a:path w="2133600" h="1270">
                <a:moveTo>
                  <a:pt x="0" y="0"/>
                </a:moveTo>
                <a:lnTo>
                  <a:pt x="21336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4648200"/>
            <a:ext cx="1981200" cy="1270"/>
          </a:xfrm>
          <a:custGeom>
            <a:avLst/>
            <a:gdLst/>
            <a:ahLst/>
            <a:cxnLst/>
            <a:rect l="l" t="t" r="r" b="b"/>
            <a:pathLst>
              <a:path w="1981200" h="1270">
                <a:moveTo>
                  <a:pt x="0" y="0"/>
                </a:moveTo>
                <a:lnTo>
                  <a:pt x="1981200" y="1269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86200" y="5562600"/>
            <a:ext cx="2286000" cy="1270"/>
          </a:xfrm>
          <a:custGeom>
            <a:avLst/>
            <a:gdLst/>
            <a:ahLst/>
            <a:cxnLst/>
            <a:rect l="l" t="t" r="r" b="b"/>
            <a:pathLst>
              <a:path w="2286000" h="1270">
                <a:moveTo>
                  <a:pt x="0" y="0"/>
                </a:moveTo>
                <a:lnTo>
                  <a:pt x="2286000" y="1269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3889" y="48259"/>
            <a:ext cx="27698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Valuation</a:t>
            </a:r>
            <a:r>
              <a:rPr sz="3200" spc="-35" dirty="0"/>
              <a:t> </a:t>
            </a:r>
            <a:r>
              <a:rPr sz="3200" spc="-5" dirty="0"/>
              <a:t>Ratios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108200">
              <a:lnSpc>
                <a:spcPct val="100000"/>
              </a:lnSpc>
              <a:spcBef>
                <a:spcPts val="700"/>
              </a:spcBef>
            </a:pPr>
            <a:r>
              <a:rPr dirty="0"/>
              <a:t>price per</a:t>
            </a:r>
            <a:r>
              <a:rPr spc="-10" dirty="0"/>
              <a:t> </a:t>
            </a:r>
            <a:r>
              <a:rPr dirty="0"/>
              <a:t>share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pc="-5" dirty="0"/>
              <a:t>Dividend </a:t>
            </a:r>
            <a:r>
              <a:rPr dirty="0"/>
              <a:t>payout = </a:t>
            </a:r>
            <a:r>
              <a:rPr u="sng" spc="-5" dirty="0">
                <a:uFill>
                  <a:solidFill>
                    <a:srgbClr val="699CAD"/>
                  </a:solidFill>
                </a:uFill>
              </a:rPr>
              <a:t>Dividends per share</a:t>
            </a:r>
            <a:r>
              <a:rPr u="sng" spc="35" dirty="0">
                <a:uFill>
                  <a:solidFill>
                    <a:srgbClr val="699CAD"/>
                  </a:solidFill>
                </a:uFill>
              </a:rPr>
              <a:t> </a:t>
            </a:r>
            <a:r>
              <a:rPr u="sng" spc="-5" dirty="0">
                <a:uFill>
                  <a:solidFill>
                    <a:srgbClr val="699CAD"/>
                  </a:solidFill>
                </a:uFill>
              </a:rPr>
              <a:t>(DPS)</a:t>
            </a:r>
          </a:p>
          <a:p>
            <a:pPr marL="12700" marR="177800" indent="2400300">
              <a:lnSpc>
                <a:spcPts val="3479"/>
              </a:lnSpc>
              <a:spcBef>
                <a:spcPts val="204"/>
              </a:spcBef>
              <a:tabLst>
                <a:tab pos="2995930" algn="l"/>
              </a:tabLst>
            </a:pPr>
            <a:r>
              <a:rPr spc="-5" dirty="0"/>
              <a:t>Earnings per share (EPS)  Book value </a:t>
            </a:r>
            <a:r>
              <a:rPr dirty="0"/>
              <a:t>per</a:t>
            </a:r>
            <a:r>
              <a:rPr spc="30" dirty="0"/>
              <a:t> </a:t>
            </a:r>
            <a:r>
              <a:rPr spc="-5" dirty="0"/>
              <a:t>share</a:t>
            </a:r>
            <a:r>
              <a:rPr spc="10" dirty="0"/>
              <a:t> </a:t>
            </a:r>
            <a:r>
              <a:rPr dirty="0"/>
              <a:t>=	</a:t>
            </a:r>
            <a:r>
              <a:rPr spc="-5" dirty="0"/>
              <a:t>Net </a:t>
            </a:r>
            <a:r>
              <a:rPr dirty="0"/>
              <a:t>worth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474979"/>
            <a:ext cx="132715" cy="90678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490220"/>
            <a:ext cx="6512559" cy="26758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Times New Roman"/>
                <a:cs typeface="Times New Roman"/>
              </a:rPr>
              <a:t>Earnings </a:t>
            </a:r>
            <a:r>
              <a:rPr sz="2400" dirty="0">
                <a:latin typeface="Times New Roman"/>
                <a:cs typeface="Times New Roman"/>
              </a:rPr>
              <a:t>per share</a:t>
            </a:r>
            <a:r>
              <a:rPr sz="2400" spc="-5" dirty="0">
                <a:latin typeface="Times New Roman"/>
                <a:cs typeface="Times New Roman"/>
              </a:rPr>
              <a:t> (EPS):</a:t>
            </a:r>
            <a:endParaRPr sz="2400">
              <a:latin typeface="Times New Roman"/>
              <a:cs typeface="Times New Roman"/>
            </a:endParaRPr>
          </a:p>
          <a:p>
            <a:pPr marL="1497965" marR="5080" indent="-1485900">
              <a:lnSpc>
                <a:spcPct val="120800"/>
              </a:lnSpc>
            </a:pPr>
            <a:r>
              <a:rPr sz="2400" spc="-10" dirty="0">
                <a:latin typeface="Times New Roman"/>
                <a:cs typeface="Times New Roman"/>
              </a:rPr>
              <a:t>EPS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Net Income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–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Dividends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Preference Shares </a:t>
            </a:r>
            <a:r>
              <a:rPr sz="2400" spc="-5" dirty="0">
                <a:latin typeface="Times New Roman"/>
                <a:cs typeface="Times New Roman"/>
              </a:rPr>
              <a:t> Average Outstanding Shares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Times New Roman"/>
                <a:cs typeface="Times New Roman"/>
              </a:rPr>
              <a:t>P/E </a:t>
            </a:r>
            <a:r>
              <a:rPr sz="2400" dirty="0">
                <a:latin typeface="Times New Roman"/>
                <a:cs typeface="Times New Roman"/>
              </a:rPr>
              <a:t>ratio =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Market price per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  <a:p>
            <a:pPr marL="12700" marR="2301875" indent="1485900">
              <a:lnSpc>
                <a:spcPct val="120800"/>
              </a:lnSpc>
            </a:pPr>
            <a:r>
              <a:rPr sz="2400" dirty="0">
                <a:latin typeface="Times New Roman"/>
                <a:cs typeface="Times New Roman"/>
              </a:rPr>
              <a:t>Earnings per share  </a:t>
            </a:r>
            <a:r>
              <a:rPr sz="2400" spc="-5" dirty="0">
                <a:latin typeface="Times New Roman"/>
                <a:cs typeface="Times New Roman"/>
              </a:rPr>
              <a:t>Dividend </a:t>
            </a:r>
            <a:r>
              <a:rPr sz="2400" dirty="0">
                <a:latin typeface="Times New Roman"/>
                <a:cs typeface="Times New Roman"/>
              </a:rPr>
              <a:t>yield = </a:t>
            </a:r>
            <a:r>
              <a:rPr sz="2400" spc="-5" dirty="0">
                <a:latin typeface="Times New Roman"/>
                <a:cs typeface="Times New Roman"/>
              </a:rPr>
              <a:t>Annual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dividend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18745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275844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540" y="364109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540" y="45250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6440" y="4907279"/>
            <a:ext cx="789622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130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shares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Times New Roman"/>
                <a:cs typeface="Times New Roman"/>
              </a:rPr>
              <a:t>Market price to </a:t>
            </a:r>
            <a:r>
              <a:rPr sz="2400" spc="-5" dirty="0">
                <a:latin typeface="Times New Roman"/>
                <a:cs typeface="Times New Roman"/>
              </a:rPr>
              <a:t>Book Value( P/B </a:t>
            </a:r>
            <a:r>
              <a:rPr sz="2400" dirty="0">
                <a:latin typeface="Times New Roman"/>
                <a:cs typeface="Times New Roman"/>
              </a:rPr>
              <a:t>ratio) = Market price per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540" y="540892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69940" y="5867400"/>
            <a:ext cx="2608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Book </a:t>
            </a:r>
            <a:r>
              <a:rPr sz="2400" dirty="0">
                <a:latin typeface="Times New Roman"/>
                <a:cs typeface="Times New Roman"/>
              </a:rPr>
              <a:t>value per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43200" y="3200400"/>
            <a:ext cx="2209800" cy="1270"/>
          </a:xfrm>
          <a:custGeom>
            <a:avLst/>
            <a:gdLst/>
            <a:ahLst/>
            <a:cxnLst/>
            <a:rect l="l" t="t" r="r" b="b"/>
            <a:pathLst>
              <a:path w="2209800" h="1269">
                <a:moveTo>
                  <a:pt x="0" y="0"/>
                </a:moveTo>
                <a:lnTo>
                  <a:pt x="2209800" y="1270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0400" y="4953000"/>
            <a:ext cx="2209800" cy="1270"/>
          </a:xfrm>
          <a:custGeom>
            <a:avLst/>
            <a:gdLst/>
            <a:ahLst/>
            <a:cxnLst/>
            <a:rect l="l" t="t" r="r" b="b"/>
            <a:pathLst>
              <a:path w="2209800" h="1270">
                <a:moveTo>
                  <a:pt x="0" y="0"/>
                </a:moveTo>
                <a:lnTo>
                  <a:pt x="2209800" y="1269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15000" y="5867400"/>
            <a:ext cx="2819400" cy="1270"/>
          </a:xfrm>
          <a:custGeom>
            <a:avLst/>
            <a:gdLst/>
            <a:ahLst/>
            <a:cxnLst/>
            <a:rect l="l" t="t" r="r" b="b"/>
            <a:pathLst>
              <a:path w="2819400" h="1270">
                <a:moveTo>
                  <a:pt x="0" y="0"/>
                </a:moveTo>
                <a:lnTo>
                  <a:pt x="2819400" y="1269"/>
                </a:lnTo>
              </a:path>
            </a:pathLst>
          </a:custGeom>
          <a:ln w="9344">
            <a:solidFill>
              <a:srgbClr val="699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3029" y="497840"/>
            <a:ext cx="38315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DuPont</a:t>
            </a:r>
            <a:r>
              <a:rPr sz="4400" spc="-40" dirty="0"/>
              <a:t> </a:t>
            </a:r>
            <a:r>
              <a:rPr sz="4400" spc="-5" dirty="0"/>
              <a:t>Analysis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418589" y="2016760"/>
            <a:ext cx="1455420" cy="0"/>
          </a:xfrm>
          <a:custGeom>
            <a:avLst/>
            <a:gdLst/>
            <a:ahLst/>
            <a:cxnLst/>
            <a:rect l="l" t="t" r="r" b="b"/>
            <a:pathLst>
              <a:path w="1455420">
                <a:moveTo>
                  <a:pt x="0" y="0"/>
                </a:moveTo>
                <a:lnTo>
                  <a:pt x="145542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18179" y="2016760"/>
            <a:ext cx="1455420" cy="0"/>
          </a:xfrm>
          <a:custGeom>
            <a:avLst/>
            <a:gdLst/>
            <a:ahLst/>
            <a:cxnLst/>
            <a:rect l="l" t="t" r="r" b="b"/>
            <a:pathLst>
              <a:path w="1455420">
                <a:moveTo>
                  <a:pt x="0" y="0"/>
                </a:moveTo>
                <a:lnTo>
                  <a:pt x="145542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46650" y="2016760"/>
            <a:ext cx="1623060" cy="0"/>
          </a:xfrm>
          <a:custGeom>
            <a:avLst/>
            <a:gdLst/>
            <a:ahLst/>
            <a:cxnLst/>
            <a:rect l="l" t="t" r="r" b="b"/>
            <a:pathLst>
              <a:path w="1623059">
                <a:moveTo>
                  <a:pt x="0" y="0"/>
                </a:moveTo>
                <a:lnTo>
                  <a:pt x="1623059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42759" y="2016760"/>
            <a:ext cx="1623060" cy="0"/>
          </a:xfrm>
          <a:custGeom>
            <a:avLst/>
            <a:gdLst/>
            <a:ahLst/>
            <a:cxnLst/>
            <a:rect l="l" t="t" r="r" b="b"/>
            <a:pathLst>
              <a:path w="1623059">
                <a:moveTo>
                  <a:pt x="0" y="0"/>
                </a:moveTo>
                <a:lnTo>
                  <a:pt x="162306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50100" y="1917700"/>
            <a:ext cx="1028700" cy="99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800"/>
              </a:lnSpc>
              <a:spcBef>
                <a:spcPts val="100"/>
              </a:spcBef>
              <a:tabLst>
                <a:tab pos="852805" algn="l"/>
              </a:tabLst>
            </a:pPr>
            <a:r>
              <a:rPr sz="2550" spc="-5" dirty="0">
                <a:latin typeface="Times New Roman"/>
                <a:cs typeface="Times New Roman"/>
              </a:rPr>
              <a:t>Equity  Rat</a:t>
            </a:r>
            <a:r>
              <a:rPr sz="2550" spc="5" dirty="0">
                <a:latin typeface="Times New Roman"/>
                <a:cs typeface="Times New Roman"/>
              </a:rPr>
              <a:t>i</a:t>
            </a:r>
            <a:r>
              <a:rPr sz="2550" dirty="0">
                <a:latin typeface="Times New Roman"/>
                <a:cs typeface="Times New Roman"/>
              </a:rPr>
              <a:t>o	3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50459" y="1917700"/>
            <a:ext cx="1619250" cy="99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24800"/>
              </a:lnSpc>
              <a:spcBef>
                <a:spcPts val="100"/>
              </a:spcBef>
              <a:tabLst>
                <a:tab pos="868044" algn="l"/>
              </a:tabLst>
            </a:pPr>
            <a:r>
              <a:rPr sz="2550" dirty="0">
                <a:latin typeface="Times New Roman"/>
                <a:cs typeface="Times New Roman"/>
              </a:rPr>
              <a:t>Total</a:t>
            </a:r>
            <a:r>
              <a:rPr sz="2550" spc="-220" dirty="0">
                <a:latin typeface="Times New Roman"/>
                <a:cs typeface="Times New Roman"/>
              </a:rPr>
              <a:t> </a:t>
            </a:r>
            <a:r>
              <a:rPr sz="2550" spc="-5" dirty="0">
                <a:latin typeface="Times New Roman"/>
                <a:cs typeface="Times New Roman"/>
              </a:rPr>
              <a:t>Assets  Ratio	</a:t>
            </a:r>
            <a:r>
              <a:rPr sz="2550" dirty="0">
                <a:latin typeface="Times New Roman"/>
                <a:cs typeface="Times New Roman"/>
              </a:rPr>
              <a:t>2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46779" y="1917700"/>
            <a:ext cx="1018540" cy="99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marR="5080" indent="-15240">
              <a:lnSpc>
                <a:spcPct val="124800"/>
              </a:lnSpc>
              <a:spcBef>
                <a:spcPts val="100"/>
              </a:spcBef>
            </a:pPr>
            <a:r>
              <a:rPr sz="2550" spc="-5" dirty="0">
                <a:latin typeface="Times New Roman"/>
                <a:cs typeface="Times New Roman"/>
              </a:rPr>
              <a:t>Sales  Ratio</a:t>
            </a:r>
            <a:r>
              <a:rPr sz="2550" spc="170" dirty="0">
                <a:latin typeface="Times New Roman"/>
                <a:cs typeface="Times New Roman"/>
              </a:rPr>
              <a:t> </a:t>
            </a:r>
            <a:r>
              <a:rPr sz="2550" dirty="0">
                <a:latin typeface="Times New Roman"/>
                <a:cs typeface="Times New Roman"/>
              </a:rPr>
              <a:t>1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8300" y="1557020"/>
            <a:ext cx="8122920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  <a:tabLst>
                <a:tab pos="5045075" algn="l"/>
                <a:tab pos="6246495" algn="l"/>
              </a:tabLst>
            </a:pPr>
            <a:r>
              <a:rPr sz="3825" spc="-15" baseline="-34858" dirty="0">
                <a:latin typeface="Times New Roman"/>
                <a:cs typeface="Times New Roman"/>
              </a:rPr>
              <a:t>ROE </a:t>
            </a:r>
            <a:r>
              <a:rPr sz="3825" baseline="-34858" dirty="0">
                <a:latin typeface="Symbol"/>
                <a:cs typeface="Symbol"/>
              </a:rPr>
              <a:t></a:t>
            </a:r>
            <a:r>
              <a:rPr sz="3825" baseline="-34858" dirty="0">
                <a:latin typeface="Times New Roman"/>
                <a:cs typeface="Times New Roman"/>
              </a:rPr>
              <a:t> </a:t>
            </a:r>
            <a:r>
              <a:rPr sz="2550" spc="-5" dirty="0">
                <a:latin typeface="Times New Roman"/>
                <a:cs typeface="Times New Roman"/>
              </a:rPr>
              <a:t>Net Profits </a:t>
            </a:r>
            <a:r>
              <a:rPr sz="3825" baseline="-34858" dirty="0">
                <a:latin typeface="Symbol"/>
                <a:cs typeface="Symbol"/>
              </a:rPr>
              <a:t></a:t>
            </a:r>
            <a:r>
              <a:rPr sz="3825" baseline="-34858" dirty="0">
                <a:latin typeface="Times New Roman"/>
                <a:cs typeface="Times New Roman"/>
              </a:rPr>
              <a:t> </a:t>
            </a:r>
            <a:r>
              <a:rPr sz="2550" spc="-5" dirty="0">
                <a:latin typeface="Times New Roman"/>
                <a:cs typeface="Times New Roman"/>
              </a:rPr>
              <a:t>Net</a:t>
            </a:r>
            <a:r>
              <a:rPr sz="2550" spc="610" dirty="0">
                <a:latin typeface="Times New Roman"/>
                <a:cs typeface="Times New Roman"/>
              </a:rPr>
              <a:t> </a:t>
            </a:r>
            <a:r>
              <a:rPr sz="2550" spc="-5" dirty="0">
                <a:latin typeface="Times New Roman"/>
                <a:cs typeface="Times New Roman"/>
              </a:rPr>
              <a:t>Profits</a:t>
            </a:r>
            <a:r>
              <a:rPr sz="2550" spc="-120" dirty="0">
                <a:latin typeface="Times New Roman"/>
                <a:cs typeface="Times New Roman"/>
              </a:rPr>
              <a:t> </a:t>
            </a:r>
            <a:r>
              <a:rPr sz="3825" baseline="-34858" dirty="0">
                <a:latin typeface="Symbol"/>
                <a:cs typeface="Symbol"/>
              </a:rPr>
              <a:t></a:t>
            </a:r>
            <a:r>
              <a:rPr sz="3825" baseline="-34858" dirty="0">
                <a:latin typeface="Times New Roman"/>
                <a:cs typeface="Times New Roman"/>
              </a:rPr>
              <a:t>	</a:t>
            </a:r>
            <a:r>
              <a:rPr sz="2550" spc="-5" dirty="0">
                <a:latin typeface="Times New Roman"/>
                <a:cs typeface="Times New Roman"/>
              </a:rPr>
              <a:t>Sales	</a:t>
            </a:r>
            <a:r>
              <a:rPr sz="3825" baseline="-34858" dirty="0">
                <a:latin typeface="Symbol"/>
                <a:cs typeface="Symbol"/>
              </a:rPr>
              <a:t></a:t>
            </a:r>
            <a:r>
              <a:rPr sz="3825" baseline="-34858" dirty="0">
                <a:latin typeface="Times New Roman"/>
                <a:cs typeface="Times New Roman"/>
              </a:rPr>
              <a:t> </a:t>
            </a:r>
            <a:r>
              <a:rPr sz="2550" dirty="0">
                <a:latin typeface="Times New Roman"/>
                <a:cs typeface="Times New Roman"/>
              </a:rPr>
              <a:t>Total</a:t>
            </a:r>
            <a:r>
              <a:rPr sz="2550" spc="-325" dirty="0">
                <a:latin typeface="Times New Roman"/>
                <a:cs typeface="Times New Roman"/>
              </a:rPr>
              <a:t> </a:t>
            </a:r>
            <a:r>
              <a:rPr sz="2550" spc="-5" dirty="0">
                <a:latin typeface="Times New Roman"/>
                <a:cs typeface="Times New Roman"/>
              </a:rPr>
              <a:t>Assets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03070" y="2014220"/>
            <a:ext cx="88836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dirty="0">
                <a:latin typeface="Times New Roman"/>
                <a:cs typeface="Times New Roman"/>
              </a:rPr>
              <a:t>Eq</a:t>
            </a:r>
            <a:r>
              <a:rPr sz="2550" spc="-10" dirty="0">
                <a:latin typeface="Times New Roman"/>
                <a:cs typeface="Times New Roman"/>
              </a:rPr>
              <a:t>u</a:t>
            </a:r>
            <a:r>
              <a:rPr sz="2550" spc="-5" dirty="0">
                <a:latin typeface="Times New Roman"/>
                <a:cs typeface="Times New Roman"/>
              </a:rPr>
              <a:t>ity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3269" y="3387090"/>
            <a:ext cx="15887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Ratio </a:t>
            </a:r>
            <a:r>
              <a:rPr sz="2000" dirty="0">
                <a:latin typeface="Times New Roman"/>
                <a:cs typeface="Times New Roman"/>
              </a:rPr>
              <a:t>1 =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NPM  Multiplier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6203" y="3387090"/>
            <a:ext cx="17157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Ratio </a:t>
            </a:r>
            <a:r>
              <a:rPr sz="2000" dirty="0">
                <a:latin typeface="Times New Roman"/>
                <a:cs typeface="Times New Roman"/>
              </a:rPr>
              <a:t>2 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TATO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62006" y="3387090"/>
            <a:ext cx="1715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Ratio </a:t>
            </a:r>
            <a:r>
              <a:rPr sz="2000" dirty="0">
                <a:latin typeface="Times New Roman"/>
                <a:cs typeface="Times New Roman"/>
              </a:rPr>
              <a:t>3 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Equity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3269" y="4301490"/>
            <a:ext cx="71412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The DuPont </a:t>
            </a:r>
            <a:r>
              <a:rPr sz="2000" spc="-5" dirty="0">
                <a:latin typeface="Times New Roman"/>
                <a:cs typeface="Times New Roman"/>
              </a:rPr>
              <a:t>System suggests that </a:t>
            </a:r>
            <a:r>
              <a:rPr sz="2000" dirty="0">
                <a:latin typeface="Times New Roman"/>
                <a:cs typeface="Times New Roman"/>
              </a:rPr>
              <a:t>ROE (which drives </a:t>
            </a:r>
            <a:r>
              <a:rPr sz="2000" spc="-5" dirty="0">
                <a:latin typeface="Times New Roman"/>
                <a:cs typeface="Times New Roman"/>
              </a:rPr>
              <a:t>stock price) </a:t>
            </a:r>
            <a:r>
              <a:rPr sz="2000" dirty="0">
                <a:latin typeface="Times New Roman"/>
                <a:cs typeface="Times New Roman"/>
              </a:rPr>
              <a:t>is a  </a:t>
            </a:r>
            <a:r>
              <a:rPr sz="2000" spc="-5" dirty="0">
                <a:latin typeface="Times New Roman"/>
                <a:cs typeface="Times New Roman"/>
              </a:rPr>
              <a:t>function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of cost </a:t>
            </a:r>
            <a:r>
              <a:rPr sz="2000" spc="-5" dirty="0">
                <a:latin typeface="Times New Roman"/>
                <a:cs typeface="Times New Roman"/>
              </a:rPr>
              <a:t>control, asset management, </a:t>
            </a:r>
            <a:r>
              <a:rPr sz="2000" dirty="0">
                <a:latin typeface="Times New Roman"/>
                <a:cs typeface="Times New Roman"/>
              </a:rPr>
              <a:t>and debt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management.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0770" y="497840"/>
            <a:ext cx="44354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Growth in</a:t>
            </a:r>
            <a:r>
              <a:rPr sz="4400" spc="-40" dirty="0"/>
              <a:t> </a:t>
            </a:r>
            <a:r>
              <a:rPr sz="4400" spc="-5" dirty="0"/>
              <a:t>Earnings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44319"/>
            <a:ext cx="7399020" cy="10566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Growth </a:t>
            </a:r>
            <a:r>
              <a:rPr sz="2800" spc="-10" dirty="0">
                <a:latin typeface="Times New Roman"/>
                <a:cs typeface="Times New Roman"/>
              </a:rPr>
              <a:t>Rate= </a:t>
            </a:r>
            <a:r>
              <a:rPr sz="2800" spc="-5" dirty="0">
                <a:latin typeface="Times New Roman"/>
                <a:cs typeface="Times New Roman"/>
              </a:rPr>
              <a:t>Retention ratio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ROE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Retention Ratio= Retained earnings /Net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Income;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2550" y="-101424"/>
            <a:ext cx="635889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The </a:t>
            </a:r>
            <a:r>
              <a:rPr sz="2400" spc="-5" dirty="0"/>
              <a:t>various </a:t>
            </a:r>
            <a:r>
              <a:rPr sz="2400" dirty="0"/>
              <a:t>Macro </a:t>
            </a:r>
            <a:r>
              <a:rPr sz="2400" spc="-5" dirty="0"/>
              <a:t>economic factors </a:t>
            </a:r>
            <a:r>
              <a:rPr sz="2400" dirty="0"/>
              <a:t>are as</a:t>
            </a:r>
            <a:r>
              <a:rPr sz="2400" spc="5" dirty="0"/>
              <a:t> </a:t>
            </a:r>
            <a:r>
              <a:rPr sz="2400" spc="-5" dirty="0"/>
              <a:t>follows.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838200"/>
          <a:ext cx="8458200" cy="5918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15"/>
                <a:gridCol w="3644265"/>
                <a:gridCol w="584835"/>
                <a:gridCol w="3867785"/>
              </a:tblGrid>
              <a:tr h="685800">
                <a:tc gridSpan="2">
                  <a:txBody>
                    <a:bodyPr/>
                    <a:lstStyle/>
                    <a:p>
                      <a:pPr marL="67945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Global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Economic</a:t>
                      </a:r>
                      <a:r>
                        <a:rPr sz="24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Factors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6D9F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91465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Tax</a:t>
                      </a:r>
                      <a:r>
                        <a:rPr sz="24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structure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6D9F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96620">
                <a:tc>
                  <a:txBody>
                    <a:bodyPr/>
                    <a:lstStyle/>
                    <a:p>
                      <a:pPr marL="18415" algn="ctr">
                        <a:lnSpc>
                          <a:spcPts val="252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Fiscal Policy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89255" algn="r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Balance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payments,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Forex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R="4114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reserves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exchange</a:t>
                      </a:r>
                      <a:r>
                        <a:rPr sz="2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rates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42009">
                <a:tc>
                  <a:txBody>
                    <a:bodyPr/>
                    <a:lstStyle/>
                    <a:p>
                      <a:pPr marL="18415" algn="ctr">
                        <a:lnSpc>
                          <a:spcPts val="253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Monetary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Policy</a:t>
                      </a: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1465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Foreign Direct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Investment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343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(FDI)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40739">
                <a:tc gridSpan="2">
                  <a:txBody>
                    <a:bodyPr/>
                    <a:lstStyle/>
                    <a:p>
                      <a:pPr marL="67945">
                        <a:lnSpc>
                          <a:spcPts val="261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Gross Domestic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Product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marL="41148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(GDP)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ts val="252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1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Investment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FII's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</a:tr>
              <a:tr h="593090">
                <a:tc gridSpan="2">
                  <a:txBody>
                    <a:bodyPr/>
                    <a:lstStyle/>
                    <a:p>
                      <a:pPr marL="67945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Savings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Investment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ts val="253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Business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cycles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</a:tr>
              <a:tr h="689609">
                <a:tc>
                  <a:txBody>
                    <a:bodyPr/>
                    <a:lstStyle/>
                    <a:p>
                      <a:pPr marL="18415" algn="ctr">
                        <a:lnSpc>
                          <a:spcPts val="252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1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Inflation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1465">
                        <a:lnSpc>
                          <a:spcPts val="261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Monsoon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Agriculture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92150">
                <a:tc>
                  <a:txBody>
                    <a:bodyPr/>
                    <a:lstStyle/>
                    <a:p>
                      <a:pPr marL="18415" algn="ctr">
                        <a:lnSpc>
                          <a:spcPts val="253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Interest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rates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1465">
                        <a:lnSpc>
                          <a:spcPts val="2620"/>
                        </a:lnSpc>
                      </a:pPr>
                      <a:r>
                        <a:rPr sz="3600" spc="300" baseline="2314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600" spc="300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Infrastructure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Facilities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AE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78180">
                <a:tc>
                  <a:txBody>
                    <a:bodyPr/>
                    <a:lstStyle/>
                    <a:p>
                      <a:pPr marL="18415" algn="ctr">
                        <a:lnSpc>
                          <a:spcPts val="253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Budget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ts val="2530"/>
                        </a:lnSpc>
                      </a:pPr>
                      <a:r>
                        <a:rPr sz="2400" dirty="0">
                          <a:latin typeface="Symbol"/>
                          <a:cs typeface="Symbol"/>
                        </a:rPr>
                        <a:t>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Demographic Factors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4DE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0789" y="17779"/>
            <a:ext cx="4117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/>
              <a:t>Economic</a:t>
            </a:r>
            <a:r>
              <a:rPr sz="3600" spc="-70" dirty="0"/>
              <a:t> </a:t>
            </a:r>
            <a:r>
              <a:rPr sz="2400" spc="-5" dirty="0"/>
              <a:t>Forecasting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231140" y="527050"/>
            <a:ext cx="10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040" y="538479"/>
            <a:ext cx="8324850" cy="15328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just">
              <a:lnSpc>
                <a:spcPct val="89900"/>
              </a:lnSpc>
              <a:spcBef>
                <a:spcPts val="315"/>
              </a:spcBef>
            </a:pPr>
            <a:r>
              <a:rPr sz="1800" spc="-5" dirty="0">
                <a:latin typeface="Times New Roman"/>
                <a:cs typeface="Times New Roman"/>
              </a:rPr>
              <a:t>To estimate stock </a:t>
            </a:r>
            <a:r>
              <a:rPr sz="1800" dirty="0">
                <a:latin typeface="Times New Roman"/>
                <a:cs typeface="Times New Roman"/>
              </a:rPr>
              <a:t>price </a:t>
            </a:r>
            <a:r>
              <a:rPr sz="1800" spc="-5" dirty="0">
                <a:latin typeface="Times New Roman"/>
                <a:cs typeface="Times New Roman"/>
              </a:rPr>
              <a:t>changes, </a:t>
            </a:r>
            <a:r>
              <a:rPr sz="1800" dirty="0">
                <a:latin typeface="Times New Roman"/>
                <a:cs typeface="Times New Roman"/>
              </a:rPr>
              <a:t>an analyst </a:t>
            </a:r>
            <a:r>
              <a:rPr sz="1800" spc="-10" dirty="0">
                <a:latin typeface="Times New Roman"/>
                <a:cs typeface="Times New Roman"/>
              </a:rPr>
              <a:t>must </a:t>
            </a:r>
            <a:r>
              <a:rPr sz="1800" spc="-5" dirty="0">
                <a:latin typeface="Times New Roman"/>
                <a:cs typeface="Times New Roman"/>
              </a:rPr>
              <a:t>look </a:t>
            </a:r>
            <a:r>
              <a:rPr sz="1800" dirty="0">
                <a:latin typeface="Times New Roman"/>
                <a:cs typeface="Times New Roman"/>
              </a:rPr>
              <a:t>at </a:t>
            </a:r>
            <a:r>
              <a:rPr sz="1800" spc="-5" dirty="0">
                <a:latin typeface="Times New Roman"/>
                <a:cs typeface="Times New Roman"/>
              </a:rPr>
              <a:t>the macro economic </a:t>
            </a:r>
            <a:r>
              <a:rPr sz="1800" dirty="0">
                <a:latin typeface="Times New Roman"/>
                <a:cs typeface="Times New Roman"/>
              </a:rPr>
              <a:t>environment 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factors </a:t>
            </a:r>
            <a:r>
              <a:rPr sz="1800" dirty="0">
                <a:latin typeface="Times New Roman"/>
                <a:cs typeface="Times New Roman"/>
              </a:rPr>
              <a:t>peculiar </a:t>
            </a:r>
            <a:r>
              <a:rPr sz="1800" spc="-5" dirty="0">
                <a:latin typeface="Times New Roman"/>
                <a:cs typeface="Times New Roman"/>
              </a:rPr>
              <a:t>to the industry. Economic activities </a:t>
            </a:r>
            <a:r>
              <a:rPr sz="1800" dirty="0">
                <a:latin typeface="Times New Roman"/>
                <a:cs typeface="Times New Roman"/>
              </a:rPr>
              <a:t>affect </a:t>
            </a:r>
            <a:r>
              <a:rPr sz="1800" spc="-5" dirty="0">
                <a:latin typeface="Times New Roman"/>
                <a:cs typeface="Times New Roman"/>
              </a:rPr>
              <a:t>corporate profits,  investment attitudes and share </a:t>
            </a:r>
            <a:r>
              <a:rPr sz="1800" dirty="0">
                <a:latin typeface="Times New Roman"/>
                <a:cs typeface="Times New Roman"/>
              </a:rPr>
              <a:t>price. </a:t>
            </a:r>
            <a:r>
              <a:rPr sz="1800" spc="-5" dirty="0">
                <a:latin typeface="Times New Roman"/>
                <a:cs typeface="Times New Roman"/>
              </a:rPr>
              <a:t>For economic </a:t>
            </a:r>
            <a:r>
              <a:rPr sz="1800" dirty="0">
                <a:latin typeface="Times New Roman"/>
                <a:cs typeface="Times New Roman"/>
              </a:rPr>
              <a:t>analysis </a:t>
            </a:r>
            <a:r>
              <a:rPr sz="1800" spc="-5" dirty="0">
                <a:latin typeface="Times New Roman"/>
                <a:cs typeface="Times New Roman"/>
              </a:rPr>
              <a:t>an </a:t>
            </a:r>
            <a:r>
              <a:rPr sz="1800" dirty="0">
                <a:latin typeface="Times New Roman"/>
                <a:cs typeface="Times New Roman"/>
              </a:rPr>
              <a:t>analyst </a:t>
            </a:r>
            <a:r>
              <a:rPr sz="1800" spc="-5" dirty="0">
                <a:latin typeface="Times New Roman"/>
                <a:cs typeface="Times New Roman"/>
              </a:rPr>
              <a:t>should </a:t>
            </a:r>
            <a:r>
              <a:rPr sz="1800" dirty="0">
                <a:latin typeface="Times New Roman"/>
                <a:cs typeface="Times New Roman"/>
              </a:rPr>
              <a:t>be </a:t>
            </a:r>
            <a:r>
              <a:rPr sz="1800" spc="-5" dirty="0">
                <a:latin typeface="Times New Roman"/>
                <a:cs typeface="Times New Roman"/>
              </a:rPr>
              <a:t>familiar  with forecasting techniques. Economic indicators, </a:t>
            </a:r>
            <a:r>
              <a:rPr sz="1800" dirty="0">
                <a:latin typeface="Times New Roman"/>
                <a:cs typeface="Times New Roman"/>
              </a:rPr>
              <a:t>diffusion index, surveys </a:t>
            </a:r>
            <a:r>
              <a:rPr sz="1800" spc="-5" dirty="0">
                <a:latin typeface="Times New Roman"/>
                <a:cs typeface="Times New Roman"/>
              </a:rPr>
              <a:t>and  econometric model building </a:t>
            </a:r>
            <a:r>
              <a:rPr sz="1800" dirty="0">
                <a:latin typeface="Times New Roman"/>
                <a:cs typeface="Times New Roman"/>
              </a:rPr>
              <a:t>are </a:t>
            </a:r>
            <a:r>
              <a:rPr sz="1800" spc="-5" dirty="0">
                <a:latin typeface="Times New Roman"/>
                <a:cs typeface="Times New Roman"/>
              </a:rPr>
              <a:t>some </a:t>
            </a:r>
            <a:r>
              <a:rPr sz="1800" dirty="0">
                <a:latin typeface="Times New Roman"/>
                <a:cs typeface="Times New Roman"/>
              </a:rPr>
              <a:t>forecasting </a:t>
            </a:r>
            <a:r>
              <a:rPr sz="1800" spc="-5" dirty="0">
                <a:latin typeface="Times New Roman"/>
                <a:cs typeface="Times New Roman"/>
              </a:rPr>
              <a:t>methods are used for </a:t>
            </a:r>
            <a:r>
              <a:rPr sz="1800" dirty="0">
                <a:latin typeface="Times New Roman"/>
                <a:cs typeface="Times New Roman"/>
              </a:rPr>
              <a:t>analyzing </a:t>
            </a:r>
            <a:r>
              <a:rPr sz="1800" spc="-5" dirty="0">
                <a:latin typeface="Times New Roman"/>
                <a:cs typeface="Times New Roman"/>
              </a:rPr>
              <a:t>the state  </a:t>
            </a:r>
            <a:r>
              <a:rPr sz="1800" dirty="0">
                <a:latin typeface="Times New Roman"/>
                <a:cs typeface="Times New Roman"/>
              </a:rPr>
              <a:t>of the economy: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340" y="2075179"/>
            <a:ext cx="8220075" cy="42265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98450" marR="10160" indent="-285750" algn="just">
              <a:lnSpc>
                <a:spcPct val="89900"/>
              </a:lnSpc>
              <a:spcBef>
                <a:spcPts val="315"/>
              </a:spcBef>
            </a:pPr>
            <a:r>
              <a:rPr sz="2700" spc="225" baseline="6172" dirty="0">
                <a:latin typeface="Symbol"/>
                <a:cs typeface="Symbol"/>
              </a:rPr>
              <a:t></a:t>
            </a:r>
            <a:r>
              <a:rPr sz="2700" spc="225" baseline="6172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Economic </a:t>
            </a:r>
            <a:r>
              <a:rPr sz="1800" b="1" spc="-5" dirty="0">
                <a:latin typeface="Times New Roman"/>
                <a:cs typeface="Times New Roman"/>
              </a:rPr>
              <a:t>indicators</a:t>
            </a:r>
            <a:r>
              <a:rPr sz="1800" spc="-5" dirty="0">
                <a:latin typeface="Times New Roman"/>
                <a:cs typeface="Times New Roman"/>
              </a:rPr>
              <a:t>: Any economic </a:t>
            </a:r>
            <a:r>
              <a:rPr sz="1800" dirty="0">
                <a:latin typeface="Times New Roman"/>
                <a:cs typeface="Times New Roman"/>
              </a:rPr>
              <a:t>variable that predicts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future of financial or  </a:t>
            </a:r>
            <a:r>
              <a:rPr sz="1800" spc="-5" dirty="0">
                <a:latin typeface="Times New Roman"/>
                <a:cs typeface="Times New Roman"/>
              </a:rPr>
              <a:t>economic trends is called </a:t>
            </a:r>
            <a:r>
              <a:rPr sz="1800" dirty="0">
                <a:latin typeface="Times New Roman"/>
                <a:cs typeface="Times New Roman"/>
              </a:rPr>
              <a:t>an </a:t>
            </a:r>
            <a:r>
              <a:rPr sz="1800" spc="-5" dirty="0">
                <a:latin typeface="Times New Roman"/>
                <a:cs typeface="Times New Roman"/>
              </a:rPr>
              <a:t>economic indicator. The purpose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using indicators is </a:t>
            </a:r>
            <a:r>
              <a:rPr sz="1800" dirty="0">
                <a:latin typeface="Times New Roman"/>
                <a:cs typeface="Times New Roman"/>
              </a:rPr>
              <a:t>to  </a:t>
            </a:r>
            <a:r>
              <a:rPr sz="1800" spc="-10" dirty="0">
                <a:latin typeface="Times New Roman"/>
                <a:cs typeface="Times New Roman"/>
              </a:rPr>
              <a:t>make </a:t>
            </a:r>
            <a:r>
              <a:rPr sz="1800" spc="-5" dirty="0">
                <a:latin typeface="Times New Roman"/>
                <a:cs typeface="Times New Roman"/>
              </a:rPr>
              <a:t>an </a:t>
            </a:r>
            <a:r>
              <a:rPr sz="1800" dirty="0">
                <a:latin typeface="Times New Roman"/>
                <a:cs typeface="Times New Roman"/>
              </a:rPr>
              <a:t>early </a:t>
            </a:r>
            <a:r>
              <a:rPr sz="1800" spc="-5" dirty="0">
                <a:latin typeface="Times New Roman"/>
                <a:cs typeface="Times New Roman"/>
              </a:rPr>
              <a:t>diagnosis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cyclical </a:t>
            </a:r>
            <a:r>
              <a:rPr sz="1800" spc="-5" dirty="0">
                <a:latin typeface="Times New Roman"/>
                <a:cs typeface="Times New Roman"/>
              </a:rPr>
              <a:t>movements in the economy. </a:t>
            </a:r>
            <a:r>
              <a:rPr sz="1800" dirty="0">
                <a:latin typeface="Times New Roman"/>
                <a:cs typeface="Times New Roman"/>
              </a:rPr>
              <a:t>It Indicates </a:t>
            </a:r>
            <a:r>
              <a:rPr sz="1800" spc="-5" dirty="0">
                <a:latin typeface="Times New Roman"/>
                <a:cs typeface="Times New Roman"/>
              </a:rPr>
              <a:t>the  </a:t>
            </a:r>
            <a:r>
              <a:rPr sz="1800" dirty="0">
                <a:latin typeface="Times New Roman"/>
                <a:cs typeface="Times New Roman"/>
              </a:rPr>
              <a:t>present </a:t>
            </a:r>
            <a:r>
              <a:rPr sz="1800" spc="-5" dirty="0">
                <a:latin typeface="Times New Roman"/>
                <a:cs typeface="Times New Roman"/>
              </a:rPr>
              <a:t>status, </a:t>
            </a:r>
            <a:r>
              <a:rPr sz="1800" dirty="0">
                <a:latin typeface="Times New Roman"/>
                <a:cs typeface="Times New Roman"/>
              </a:rPr>
              <a:t>progress or </a:t>
            </a:r>
            <a:r>
              <a:rPr sz="1800" spc="-5" dirty="0">
                <a:latin typeface="Times New Roman"/>
                <a:cs typeface="Times New Roman"/>
              </a:rPr>
              <a:t>slow </a:t>
            </a:r>
            <a:r>
              <a:rPr sz="1800" dirty="0">
                <a:latin typeface="Times New Roman"/>
                <a:cs typeface="Times New Roman"/>
              </a:rPr>
              <a:t>down of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economy. </a:t>
            </a:r>
            <a:r>
              <a:rPr sz="1800" spc="-5" dirty="0">
                <a:latin typeface="Times New Roman"/>
                <a:cs typeface="Times New Roman"/>
              </a:rPr>
              <a:t>Indicators </a:t>
            </a:r>
            <a:r>
              <a:rPr sz="1800" dirty="0">
                <a:latin typeface="Times New Roman"/>
                <a:cs typeface="Times New Roman"/>
              </a:rPr>
              <a:t>are </a:t>
            </a:r>
            <a:r>
              <a:rPr sz="1800" spc="-5" dirty="0">
                <a:latin typeface="Times New Roman"/>
                <a:cs typeface="Times New Roman"/>
              </a:rPr>
              <a:t>classified </a:t>
            </a:r>
            <a:r>
              <a:rPr sz="1800" dirty="0">
                <a:latin typeface="Times New Roman"/>
                <a:cs typeface="Times New Roman"/>
              </a:rPr>
              <a:t>as  </a:t>
            </a:r>
            <a:r>
              <a:rPr sz="1800" spc="-5" dirty="0">
                <a:latin typeface="Times New Roman"/>
                <a:cs typeface="Times New Roman"/>
              </a:rPr>
              <a:t>leading, coincidental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lagging.</a:t>
            </a:r>
            <a:endParaRPr sz="1800">
              <a:latin typeface="Times New Roman"/>
              <a:cs typeface="Times New Roman"/>
            </a:endParaRPr>
          </a:p>
          <a:p>
            <a:pPr marL="298450" marR="5080" indent="-285750" algn="just">
              <a:lnSpc>
                <a:spcPts val="1939"/>
              </a:lnSpc>
              <a:spcBef>
                <a:spcPts val="480"/>
              </a:spcBef>
              <a:buAutoNum type="alphaLcPeriod"/>
              <a:tabLst>
                <a:tab pos="30353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Leading indicators</a:t>
            </a:r>
            <a:r>
              <a:rPr sz="1800" spc="-5" dirty="0">
                <a:latin typeface="Times New Roman"/>
                <a:cs typeface="Times New Roman"/>
              </a:rPr>
              <a:t>: </a:t>
            </a:r>
            <a:r>
              <a:rPr sz="1800" dirty="0">
                <a:latin typeface="Times New Roman"/>
                <a:cs typeface="Times New Roman"/>
              </a:rPr>
              <a:t>Indicate </a:t>
            </a:r>
            <a:r>
              <a:rPr sz="1800" spc="-5" dirty="0">
                <a:latin typeface="Times New Roman"/>
                <a:cs typeface="Times New Roman"/>
              </a:rPr>
              <a:t>what is </a:t>
            </a:r>
            <a:r>
              <a:rPr sz="1800" dirty="0">
                <a:latin typeface="Times New Roman"/>
                <a:cs typeface="Times New Roman"/>
              </a:rPr>
              <a:t>going </a:t>
            </a:r>
            <a:r>
              <a:rPr sz="1800" spc="-5" dirty="0">
                <a:latin typeface="Times New Roman"/>
                <a:cs typeface="Times New Roman"/>
              </a:rPr>
              <a:t>to </a:t>
            </a:r>
            <a:r>
              <a:rPr sz="1800" dirty="0">
                <a:latin typeface="Times New Roman"/>
                <a:cs typeface="Times New Roman"/>
              </a:rPr>
              <a:t>happen in the economy. </a:t>
            </a:r>
            <a:r>
              <a:rPr sz="1800" spc="-5" dirty="0">
                <a:latin typeface="Times New Roman"/>
                <a:cs typeface="Times New Roman"/>
              </a:rPr>
              <a:t>Popular  leading indicators </a:t>
            </a:r>
            <a:r>
              <a:rPr sz="1800" dirty="0">
                <a:latin typeface="Times New Roman"/>
                <a:cs typeface="Times New Roman"/>
              </a:rPr>
              <a:t>are </a:t>
            </a:r>
            <a:r>
              <a:rPr sz="1800" spc="-5" dirty="0">
                <a:latin typeface="Times New Roman"/>
                <a:cs typeface="Times New Roman"/>
              </a:rPr>
              <a:t>fiscal </a:t>
            </a:r>
            <a:r>
              <a:rPr sz="1800" dirty="0">
                <a:latin typeface="Times New Roman"/>
                <a:cs typeface="Times New Roman"/>
              </a:rPr>
              <a:t>policy, </a:t>
            </a:r>
            <a:r>
              <a:rPr sz="1800" spc="-5" dirty="0">
                <a:latin typeface="Times New Roman"/>
                <a:cs typeface="Times New Roman"/>
              </a:rPr>
              <a:t>monetary </a:t>
            </a:r>
            <a:r>
              <a:rPr sz="1800" dirty="0">
                <a:latin typeface="Times New Roman"/>
                <a:cs typeface="Times New Roman"/>
              </a:rPr>
              <a:t>policy, productivity, </a:t>
            </a:r>
            <a:r>
              <a:rPr sz="1800" spc="-5" dirty="0">
                <a:latin typeface="Times New Roman"/>
                <a:cs typeface="Times New Roman"/>
              </a:rPr>
              <a:t>rainfall, capital  investment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stock indices.</a:t>
            </a:r>
            <a:endParaRPr sz="1800">
              <a:latin typeface="Times New Roman"/>
              <a:cs typeface="Times New Roman"/>
            </a:endParaRPr>
          </a:p>
          <a:p>
            <a:pPr marL="279400" marR="8255" indent="-279400" algn="just">
              <a:lnSpc>
                <a:spcPts val="1939"/>
              </a:lnSpc>
              <a:spcBef>
                <a:spcPts val="450"/>
              </a:spcBef>
              <a:buAutoNum type="alphaLcPeriod"/>
              <a:tabLst>
                <a:tab pos="2794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Coincidental indicators</a:t>
            </a:r>
            <a:r>
              <a:rPr sz="1800" spc="-5" dirty="0">
                <a:latin typeface="Times New Roman"/>
                <a:cs typeface="Times New Roman"/>
              </a:rPr>
              <a:t>: </a:t>
            </a:r>
            <a:r>
              <a:rPr sz="1800" dirty="0">
                <a:latin typeface="Times New Roman"/>
                <a:cs typeface="Times New Roman"/>
              </a:rPr>
              <a:t>Indicate </a:t>
            </a:r>
            <a:r>
              <a:rPr sz="1800" spc="-5" dirty="0">
                <a:latin typeface="Times New Roman"/>
                <a:cs typeface="Times New Roman"/>
              </a:rPr>
              <a:t>what the economy is </a:t>
            </a:r>
            <a:r>
              <a:rPr sz="1800" dirty="0">
                <a:latin typeface="Times New Roman"/>
                <a:cs typeface="Times New Roman"/>
              </a:rPr>
              <a:t>i.e., </a:t>
            </a:r>
            <a:r>
              <a:rPr sz="1800" spc="-5" dirty="0">
                <a:latin typeface="Times New Roman"/>
                <a:cs typeface="Times New Roman"/>
              </a:rPr>
              <a:t>state </a:t>
            </a:r>
            <a:r>
              <a:rPr sz="1800" dirty="0">
                <a:latin typeface="Times New Roman"/>
                <a:cs typeface="Times New Roman"/>
              </a:rPr>
              <a:t>of economy. The  </a:t>
            </a:r>
            <a:r>
              <a:rPr sz="1800" spc="-5" dirty="0">
                <a:latin typeface="Times New Roman"/>
                <a:cs typeface="Times New Roman"/>
              </a:rPr>
              <a:t>coincidental indicators are GDP, industrial production, interest </a:t>
            </a:r>
            <a:r>
              <a:rPr sz="1800" dirty="0">
                <a:latin typeface="Times New Roman"/>
                <a:cs typeface="Times New Roman"/>
              </a:rPr>
              <a:t>rates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dirty="0">
                <a:latin typeface="Times New Roman"/>
                <a:cs typeface="Times New Roman"/>
              </a:rPr>
              <a:t>reserve  </a:t>
            </a:r>
            <a:r>
              <a:rPr sz="1800" spc="-5" dirty="0">
                <a:latin typeface="Times New Roman"/>
                <a:cs typeface="Times New Roman"/>
              </a:rPr>
              <a:t>funds.</a:t>
            </a:r>
            <a:endParaRPr sz="1800">
              <a:latin typeface="Times New Roman"/>
              <a:cs typeface="Times New Roman"/>
            </a:endParaRPr>
          </a:p>
          <a:p>
            <a:pPr marL="276225" marR="12065" indent="-276225" algn="just">
              <a:lnSpc>
                <a:spcPct val="90000"/>
              </a:lnSpc>
              <a:spcBef>
                <a:spcPts val="420"/>
              </a:spcBef>
              <a:buAutoNum type="alphaLcPeriod"/>
              <a:tabLst>
                <a:tab pos="27622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Lagging </a:t>
            </a:r>
            <a:r>
              <a:rPr sz="1800" b="1" dirty="0">
                <a:latin typeface="Times New Roman"/>
                <a:cs typeface="Times New Roman"/>
              </a:rPr>
              <a:t>indicators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5" dirty="0">
                <a:latin typeface="Times New Roman"/>
                <a:cs typeface="Times New Roman"/>
              </a:rPr>
              <a:t>Changes </a:t>
            </a:r>
            <a:r>
              <a:rPr sz="1800" dirty="0">
                <a:latin typeface="Times New Roman"/>
                <a:cs typeface="Times New Roman"/>
              </a:rPr>
              <a:t>occurring </a:t>
            </a:r>
            <a:r>
              <a:rPr sz="1800" spc="-5" dirty="0">
                <a:latin typeface="Times New Roman"/>
                <a:cs typeface="Times New Roman"/>
              </a:rPr>
              <a:t>in leading and </a:t>
            </a:r>
            <a:r>
              <a:rPr sz="1800" dirty="0">
                <a:latin typeface="Times New Roman"/>
                <a:cs typeface="Times New Roman"/>
              </a:rPr>
              <a:t>coincidental </a:t>
            </a:r>
            <a:r>
              <a:rPr sz="1800" spc="-5" dirty="0">
                <a:latin typeface="Times New Roman"/>
                <a:cs typeface="Times New Roman"/>
              </a:rPr>
              <a:t>indicators are  reflected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lagging indicators. Unemployment </a:t>
            </a:r>
            <a:r>
              <a:rPr sz="1800" dirty="0">
                <a:latin typeface="Times New Roman"/>
                <a:cs typeface="Times New Roman"/>
              </a:rPr>
              <a:t>rate, </a:t>
            </a:r>
            <a:r>
              <a:rPr sz="1800" spc="-10" dirty="0">
                <a:latin typeface="Times New Roman"/>
                <a:cs typeface="Times New Roman"/>
              </a:rPr>
              <a:t>consumer </a:t>
            </a:r>
            <a:r>
              <a:rPr sz="1800" spc="-5" dirty="0">
                <a:latin typeface="Times New Roman"/>
                <a:cs typeface="Times New Roman"/>
              </a:rPr>
              <a:t>price index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flow </a:t>
            </a:r>
            <a:r>
              <a:rPr sz="1800" dirty="0">
                <a:latin typeface="Times New Roman"/>
                <a:cs typeface="Times New Roman"/>
              </a:rPr>
              <a:t>of  foreign funds are </a:t>
            </a:r>
            <a:r>
              <a:rPr sz="1800" spc="-5" dirty="0">
                <a:latin typeface="Times New Roman"/>
                <a:cs typeface="Times New Roman"/>
              </a:rPr>
              <a:t>examples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indicators.</a:t>
            </a:r>
            <a:endParaRPr sz="1800">
              <a:latin typeface="Times New Roman"/>
              <a:cs typeface="Times New Roman"/>
            </a:endParaRPr>
          </a:p>
          <a:p>
            <a:pPr marL="298450" marR="14604" indent="241300" algn="just">
              <a:lnSpc>
                <a:spcPts val="1939"/>
              </a:lnSpc>
              <a:spcBef>
                <a:spcPts val="475"/>
              </a:spcBef>
            </a:pPr>
            <a:r>
              <a:rPr sz="1800" spc="-5" dirty="0">
                <a:latin typeface="Times New Roman"/>
                <a:cs typeface="Times New Roman"/>
              </a:rPr>
              <a:t>The leading. Coincidental and lagging indicators </a:t>
            </a:r>
            <a:r>
              <a:rPr sz="1800" dirty="0">
                <a:latin typeface="Times New Roman"/>
                <a:cs typeface="Times New Roman"/>
              </a:rPr>
              <a:t>provide an </a:t>
            </a:r>
            <a:r>
              <a:rPr sz="1800" spc="-5" dirty="0">
                <a:latin typeface="Times New Roman"/>
                <a:cs typeface="Times New Roman"/>
              </a:rPr>
              <a:t>insight </a:t>
            </a:r>
            <a:r>
              <a:rPr sz="1800" dirty="0">
                <a:latin typeface="Times New Roman"/>
                <a:cs typeface="Times New Roman"/>
              </a:rPr>
              <a:t>into </a:t>
            </a:r>
            <a:r>
              <a:rPr sz="1800" spc="-5" dirty="0">
                <a:latin typeface="Times New Roman"/>
                <a:cs typeface="Times New Roman"/>
              </a:rPr>
              <a:t>the  economy’s </a:t>
            </a:r>
            <a:r>
              <a:rPr sz="1800" dirty="0">
                <a:latin typeface="Times New Roman"/>
                <a:cs typeface="Times New Roman"/>
              </a:rPr>
              <a:t>current </a:t>
            </a:r>
            <a:r>
              <a:rPr sz="1800" spc="-5" dirty="0">
                <a:latin typeface="Times New Roman"/>
                <a:cs typeface="Times New Roman"/>
              </a:rPr>
              <a:t>and future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position.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0159"/>
            <a:ext cx="207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0" dirty="0">
                <a:latin typeface="Symbol"/>
                <a:cs typeface="Symbol"/>
              </a:rPr>
              <a:t>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140709"/>
            <a:ext cx="207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0" dirty="0">
                <a:latin typeface="Symbol"/>
                <a:cs typeface="Symbol"/>
              </a:rPr>
              <a:t>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40" y="33019"/>
            <a:ext cx="8114665" cy="6789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175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Diffusion and </a:t>
            </a:r>
            <a:r>
              <a:rPr sz="1800" b="1" spc="-10" dirty="0">
                <a:latin typeface="Times New Roman"/>
                <a:cs typeface="Times New Roman"/>
              </a:rPr>
              <a:t>Composite </a:t>
            </a:r>
            <a:r>
              <a:rPr sz="1800" b="1" spc="-5" dirty="0">
                <a:latin typeface="Times New Roman"/>
                <a:cs typeface="Times New Roman"/>
              </a:rPr>
              <a:t>index</a:t>
            </a:r>
            <a:r>
              <a:rPr sz="1800" spc="-5" dirty="0">
                <a:latin typeface="Times New Roman"/>
                <a:cs typeface="Times New Roman"/>
              </a:rPr>
              <a:t>: The diffusion index indicates </a:t>
            </a:r>
            <a:r>
              <a:rPr sz="1800" dirty="0">
                <a:latin typeface="Times New Roman"/>
                <a:cs typeface="Times New Roman"/>
              </a:rPr>
              <a:t>the current </a:t>
            </a:r>
            <a:r>
              <a:rPr sz="1800" spc="-5" dirty="0">
                <a:latin typeface="Times New Roman"/>
                <a:cs typeface="Times New Roman"/>
              </a:rPr>
              <a:t>business  </a:t>
            </a:r>
            <a:r>
              <a:rPr sz="1800" dirty="0">
                <a:latin typeface="Times New Roman"/>
                <a:cs typeface="Times New Roman"/>
              </a:rPr>
              <a:t>cycle phase. It </a:t>
            </a:r>
            <a:r>
              <a:rPr sz="1800" spc="-5" dirty="0">
                <a:latin typeface="Times New Roman"/>
                <a:cs typeface="Times New Roman"/>
              </a:rPr>
              <a:t>measures the </a:t>
            </a:r>
            <a:r>
              <a:rPr sz="1800" dirty="0">
                <a:latin typeface="Times New Roman"/>
                <a:cs typeface="Times New Roman"/>
              </a:rPr>
              <a:t>breadth of a </a:t>
            </a:r>
            <a:r>
              <a:rPr sz="1800" spc="-5" dirty="0">
                <a:latin typeface="Times New Roman"/>
                <a:cs typeface="Times New Roman"/>
              </a:rPr>
              <a:t>business </a:t>
            </a:r>
            <a:r>
              <a:rPr sz="1800" dirty="0">
                <a:latin typeface="Times New Roman"/>
                <a:cs typeface="Times New Roman"/>
              </a:rPr>
              <a:t>cycle </a:t>
            </a:r>
            <a:r>
              <a:rPr sz="1800" spc="-5" dirty="0">
                <a:latin typeface="Times New Roman"/>
                <a:cs typeface="Times New Roman"/>
              </a:rPr>
              <a:t>movement </a:t>
            </a:r>
            <a:r>
              <a:rPr sz="1800" dirty="0">
                <a:latin typeface="Times New Roman"/>
                <a:cs typeface="Times New Roman"/>
              </a:rPr>
              <a:t>(Contraction or  </a:t>
            </a:r>
            <a:r>
              <a:rPr sz="1800" spc="-5" dirty="0">
                <a:latin typeface="Times New Roman"/>
                <a:cs typeface="Times New Roman"/>
              </a:rPr>
              <a:t>Expansion).It provides an </a:t>
            </a:r>
            <a:r>
              <a:rPr sz="1800" dirty="0">
                <a:latin typeface="Times New Roman"/>
                <a:cs typeface="Times New Roman"/>
              </a:rPr>
              <a:t>overview of the </a:t>
            </a:r>
            <a:r>
              <a:rPr sz="1800" spc="-5" dirty="0">
                <a:latin typeface="Times New Roman"/>
                <a:cs typeface="Times New Roman"/>
              </a:rPr>
              <a:t>economic </a:t>
            </a:r>
            <a:r>
              <a:rPr sz="1800" dirty="0">
                <a:latin typeface="Times New Roman"/>
                <a:cs typeface="Times New Roman"/>
              </a:rPr>
              <a:t>activity of the country. It </a:t>
            </a:r>
            <a:r>
              <a:rPr sz="1800" spc="-5" dirty="0">
                <a:latin typeface="Times New Roman"/>
                <a:cs typeface="Times New Roman"/>
              </a:rPr>
              <a:t>is </a:t>
            </a:r>
            <a:r>
              <a:rPr sz="1800" dirty="0">
                <a:latin typeface="Times New Roman"/>
                <a:cs typeface="Times New Roman"/>
              </a:rPr>
              <a:t>a  </a:t>
            </a:r>
            <a:r>
              <a:rPr sz="1800" spc="-5" dirty="0">
                <a:latin typeface="Times New Roman"/>
                <a:cs typeface="Times New Roman"/>
              </a:rPr>
              <a:t>consensus index consisting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leading, </a:t>
            </a:r>
            <a:r>
              <a:rPr sz="1800" dirty="0">
                <a:latin typeface="Times New Roman"/>
                <a:cs typeface="Times New Roman"/>
              </a:rPr>
              <a:t>coincidental and lagging indicators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dirty="0">
                <a:latin typeface="Times New Roman"/>
                <a:cs typeface="Times New Roman"/>
              </a:rPr>
              <a:t>has  been </a:t>
            </a:r>
            <a:r>
              <a:rPr sz="1800" spc="-5" dirty="0">
                <a:latin typeface="Times New Roman"/>
                <a:cs typeface="Times New Roman"/>
              </a:rPr>
              <a:t>constructed </a:t>
            </a:r>
            <a:r>
              <a:rPr sz="1800" spc="-10" dirty="0">
                <a:latin typeface="Times New Roman"/>
                <a:cs typeface="Times New Roman"/>
              </a:rPr>
              <a:t>by </a:t>
            </a:r>
            <a:r>
              <a:rPr sz="1800" spc="-5" dirty="0">
                <a:latin typeface="Times New Roman"/>
                <a:cs typeface="Times New Roman"/>
              </a:rPr>
              <a:t>the National Bureau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Economic Research in </a:t>
            </a:r>
            <a:r>
              <a:rPr sz="1800" spc="-10" dirty="0">
                <a:latin typeface="Times New Roman"/>
                <a:cs typeface="Times New Roman"/>
              </a:rPr>
              <a:t>USA. </a:t>
            </a:r>
            <a:r>
              <a:rPr sz="1800" dirty="0">
                <a:latin typeface="Times New Roman"/>
                <a:cs typeface="Times New Roman"/>
              </a:rPr>
              <a:t>It is  </a:t>
            </a:r>
            <a:r>
              <a:rPr sz="1800" spc="-5" dirty="0">
                <a:latin typeface="Times New Roman"/>
                <a:cs typeface="Times New Roman"/>
              </a:rPr>
              <a:t>complex and difficult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calculate.</a:t>
            </a:r>
            <a:endParaRPr sz="1800">
              <a:latin typeface="Times New Roman"/>
              <a:cs typeface="Times New Roman"/>
            </a:endParaRPr>
          </a:p>
          <a:p>
            <a:pPr marL="381000" marR="34925" indent="571500" algn="just">
              <a:lnSpc>
                <a:spcPct val="100000"/>
              </a:lnSpc>
              <a:spcBef>
                <a:spcPts val="450"/>
              </a:spcBef>
            </a:pPr>
            <a:r>
              <a:rPr sz="1800" spc="-5" dirty="0">
                <a:latin typeface="Times New Roman"/>
                <a:cs typeface="Times New Roman"/>
              </a:rPr>
              <a:t>The best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leading, coincidental and lagging indicators </a:t>
            </a:r>
            <a:r>
              <a:rPr sz="1800" dirty="0">
                <a:latin typeface="Times New Roman"/>
                <a:cs typeface="Times New Roman"/>
              </a:rPr>
              <a:t>are </a:t>
            </a:r>
            <a:r>
              <a:rPr sz="1800" spc="-5" dirty="0">
                <a:latin typeface="Times New Roman"/>
                <a:cs typeface="Times New Roman"/>
              </a:rPr>
              <a:t>selected and  combined into the </a:t>
            </a:r>
            <a:r>
              <a:rPr sz="1800" dirty="0">
                <a:latin typeface="Times New Roman"/>
                <a:cs typeface="Times New Roman"/>
              </a:rPr>
              <a:t>composite </a:t>
            </a:r>
            <a:r>
              <a:rPr sz="1800" spc="-5" dirty="0">
                <a:latin typeface="Times New Roman"/>
                <a:cs typeface="Times New Roman"/>
              </a:rPr>
              <a:t>index. </a:t>
            </a:r>
            <a:r>
              <a:rPr sz="1800" dirty="0">
                <a:latin typeface="Times New Roman"/>
                <a:cs typeface="Times New Roman"/>
              </a:rPr>
              <a:t>It </a:t>
            </a:r>
            <a:r>
              <a:rPr sz="1800" spc="-5" dirty="0">
                <a:latin typeface="Times New Roman"/>
                <a:cs typeface="Times New Roman"/>
              </a:rPr>
              <a:t>highlights </a:t>
            </a:r>
            <a:r>
              <a:rPr sz="1800" dirty="0">
                <a:latin typeface="Times New Roman"/>
                <a:cs typeface="Times New Roman"/>
              </a:rPr>
              <a:t>the cyclical </a:t>
            </a:r>
            <a:r>
              <a:rPr sz="1800" spc="-5" dirty="0">
                <a:latin typeface="Times New Roman"/>
                <a:cs typeface="Times New Roman"/>
              </a:rPr>
              <a:t>patterns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data 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dirty="0">
                <a:latin typeface="Times New Roman"/>
                <a:cs typeface="Times New Roman"/>
              </a:rPr>
              <a:t>reduces </a:t>
            </a:r>
            <a:r>
              <a:rPr sz="1800" spc="-5" dirty="0">
                <a:latin typeface="Times New Roman"/>
                <a:cs typeface="Times New Roman"/>
              </a:rPr>
              <a:t>the volatility </a:t>
            </a:r>
            <a:r>
              <a:rPr sz="1800" spc="-10" dirty="0">
                <a:latin typeface="Times New Roman"/>
                <a:cs typeface="Times New Roman"/>
              </a:rPr>
              <a:t>of </a:t>
            </a:r>
            <a:r>
              <a:rPr sz="1800" dirty="0">
                <a:latin typeface="Times New Roman"/>
                <a:cs typeface="Times New Roman"/>
              </a:rPr>
              <a:t>individual </a:t>
            </a:r>
            <a:r>
              <a:rPr sz="1800" spc="-5" dirty="0">
                <a:latin typeface="Times New Roman"/>
                <a:cs typeface="Times New Roman"/>
              </a:rPr>
              <a:t>indicators.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composite index </a:t>
            </a:r>
            <a:r>
              <a:rPr sz="1800" dirty="0">
                <a:latin typeface="Times New Roman"/>
                <a:cs typeface="Times New Roman"/>
              </a:rPr>
              <a:t>reveals  </a:t>
            </a:r>
            <a:r>
              <a:rPr sz="1800" spc="-10" dirty="0">
                <a:latin typeface="Times New Roman"/>
                <a:cs typeface="Times New Roman"/>
              </a:rPr>
              <a:t>common </a:t>
            </a:r>
            <a:r>
              <a:rPr sz="1800" spc="-5" dirty="0">
                <a:latin typeface="Times New Roman"/>
                <a:cs typeface="Times New Roman"/>
              </a:rPr>
              <a:t>turning </a:t>
            </a:r>
            <a:r>
              <a:rPr sz="1800" dirty="0">
                <a:latin typeface="Times New Roman"/>
                <a:cs typeface="Times New Roman"/>
              </a:rPr>
              <a:t>point patterns in a </a:t>
            </a:r>
            <a:r>
              <a:rPr sz="1800" spc="-5" dirty="0">
                <a:latin typeface="Times New Roman"/>
                <a:cs typeface="Times New Roman"/>
              </a:rPr>
              <a:t>set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economic data more clearly than any  </a:t>
            </a:r>
            <a:r>
              <a:rPr sz="1800" dirty="0">
                <a:latin typeface="Times New Roman"/>
                <a:cs typeface="Times New Roman"/>
              </a:rPr>
              <a:t>individual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component.</a:t>
            </a:r>
            <a:endParaRPr sz="1800">
              <a:latin typeface="Times New Roman"/>
              <a:cs typeface="Times New Roman"/>
            </a:endParaRPr>
          </a:p>
          <a:p>
            <a:pPr marL="381000" marR="30480" indent="107950" algn="just">
              <a:lnSpc>
                <a:spcPct val="100000"/>
              </a:lnSpc>
              <a:spcBef>
                <a:spcPts val="450"/>
              </a:spcBef>
            </a:pPr>
            <a:r>
              <a:rPr sz="1800" b="1" spc="-5" dirty="0">
                <a:latin typeface="Times New Roman"/>
                <a:cs typeface="Times New Roman"/>
              </a:rPr>
              <a:t>Econometric Models: </a:t>
            </a:r>
            <a:r>
              <a:rPr sz="1800" spc="-5" dirty="0">
                <a:latin typeface="Times New Roman"/>
                <a:cs typeface="Times New Roman"/>
              </a:rPr>
              <a:t>An </a:t>
            </a:r>
            <a:r>
              <a:rPr sz="1800" dirty="0">
                <a:latin typeface="Times New Roman"/>
                <a:cs typeface="Times New Roman"/>
              </a:rPr>
              <a:t>analysis of </a:t>
            </a:r>
            <a:r>
              <a:rPr sz="1800" spc="-5" dirty="0">
                <a:latin typeface="Times New Roman"/>
                <a:cs typeface="Times New Roman"/>
              </a:rPr>
              <a:t>economic factors </a:t>
            </a:r>
            <a:r>
              <a:rPr sz="1800" dirty="0">
                <a:latin typeface="Times New Roman"/>
                <a:cs typeface="Times New Roman"/>
              </a:rPr>
              <a:t>provides direction </a:t>
            </a:r>
            <a:r>
              <a:rPr sz="1800" spc="-5" dirty="0">
                <a:latin typeface="Times New Roman"/>
                <a:cs typeface="Times New Roman"/>
              </a:rPr>
              <a:t>for  investment in the stock market. Economist </a:t>
            </a:r>
            <a:r>
              <a:rPr sz="1800" dirty="0">
                <a:latin typeface="Times New Roman"/>
                <a:cs typeface="Times New Roman"/>
              </a:rPr>
              <a:t>have developed </a:t>
            </a:r>
            <a:r>
              <a:rPr sz="1800" spc="-5" dirty="0">
                <a:latin typeface="Times New Roman"/>
                <a:cs typeface="Times New Roman"/>
              </a:rPr>
              <a:t>many economic models  to forecast </a:t>
            </a:r>
            <a:r>
              <a:rPr sz="1800" dirty="0">
                <a:latin typeface="Times New Roman"/>
                <a:cs typeface="Times New Roman"/>
              </a:rPr>
              <a:t>endogenous </a:t>
            </a:r>
            <a:r>
              <a:rPr sz="1800" spc="-5" dirty="0">
                <a:latin typeface="Times New Roman"/>
                <a:cs typeface="Times New Roman"/>
              </a:rPr>
              <a:t>variables. </a:t>
            </a:r>
            <a:r>
              <a:rPr sz="1800" dirty="0">
                <a:latin typeface="Times New Roman"/>
                <a:cs typeface="Times New Roman"/>
              </a:rPr>
              <a:t>To </a:t>
            </a:r>
            <a:r>
              <a:rPr sz="1800" spc="-5" dirty="0">
                <a:latin typeface="Times New Roman"/>
                <a:cs typeface="Times New Roman"/>
              </a:rPr>
              <a:t>make forecast the model </a:t>
            </a:r>
            <a:r>
              <a:rPr sz="1800" dirty="0">
                <a:latin typeface="Times New Roman"/>
                <a:cs typeface="Times New Roman"/>
              </a:rPr>
              <a:t>depends on </a:t>
            </a:r>
            <a:r>
              <a:rPr sz="1800" spc="-5" dirty="0">
                <a:latin typeface="Times New Roman"/>
                <a:cs typeface="Times New Roman"/>
              </a:rPr>
              <a:t>certain  </a:t>
            </a:r>
            <a:r>
              <a:rPr sz="1800" dirty="0">
                <a:latin typeface="Times New Roman"/>
                <a:cs typeface="Times New Roman"/>
              </a:rPr>
              <a:t>other </a:t>
            </a:r>
            <a:r>
              <a:rPr sz="1800" spc="-5" dirty="0">
                <a:latin typeface="Times New Roman"/>
                <a:cs typeface="Times New Roman"/>
              </a:rPr>
              <a:t>variables called </a:t>
            </a:r>
            <a:r>
              <a:rPr sz="1800" dirty="0">
                <a:latin typeface="Times New Roman"/>
                <a:cs typeface="Times New Roman"/>
              </a:rPr>
              <a:t>exogenous </a:t>
            </a:r>
            <a:r>
              <a:rPr sz="1800" spc="-5" dirty="0">
                <a:latin typeface="Times New Roman"/>
                <a:cs typeface="Times New Roman"/>
              </a:rPr>
              <a:t>variables. The model </a:t>
            </a:r>
            <a:r>
              <a:rPr sz="1800" dirty="0">
                <a:latin typeface="Times New Roman"/>
                <a:cs typeface="Times New Roman"/>
              </a:rPr>
              <a:t>can be </a:t>
            </a:r>
            <a:r>
              <a:rPr sz="1800" spc="-5" dirty="0">
                <a:latin typeface="Times New Roman"/>
                <a:cs typeface="Times New Roman"/>
              </a:rPr>
              <a:t>deterministic </a:t>
            </a:r>
            <a:r>
              <a:rPr sz="1800" dirty="0">
                <a:latin typeface="Times New Roman"/>
                <a:cs typeface="Times New Roman"/>
              </a:rPr>
              <a:t>or  </a:t>
            </a:r>
            <a:r>
              <a:rPr sz="1800" spc="-5" dirty="0">
                <a:latin typeface="Times New Roman"/>
                <a:cs typeface="Times New Roman"/>
              </a:rPr>
              <a:t>stochastic. When </a:t>
            </a:r>
            <a:r>
              <a:rPr sz="1800" dirty="0">
                <a:latin typeface="Times New Roman"/>
                <a:cs typeface="Times New Roman"/>
              </a:rPr>
              <a:t>an </a:t>
            </a:r>
            <a:r>
              <a:rPr sz="1800" spc="-5" dirty="0">
                <a:latin typeface="Times New Roman"/>
                <a:cs typeface="Times New Roman"/>
              </a:rPr>
              <a:t>exact relationship </a:t>
            </a:r>
            <a:r>
              <a:rPr sz="1800" dirty="0">
                <a:latin typeface="Times New Roman"/>
                <a:cs typeface="Times New Roman"/>
              </a:rPr>
              <a:t>is </a:t>
            </a:r>
            <a:r>
              <a:rPr sz="1800" spc="-5" dirty="0">
                <a:latin typeface="Times New Roman"/>
                <a:cs typeface="Times New Roman"/>
              </a:rPr>
              <a:t>assumed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the model it is deterministic.  </a:t>
            </a:r>
            <a:r>
              <a:rPr sz="1800" dirty="0">
                <a:latin typeface="Times New Roman"/>
                <a:cs typeface="Times New Roman"/>
              </a:rPr>
              <a:t>In stochastic </a:t>
            </a:r>
            <a:r>
              <a:rPr sz="1800" spc="-5" dirty="0">
                <a:latin typeface="Times New Roman"/>
                <a:cs typeface="Times New Roman"/>
              </a:rPr>
              <a:t>model, </a:t>
            </a:r>
            <a:r>
              <a:rPr sz="1800" dirty="0">
                <a:latin typeface="Times New Roman"/>
                <a:cs typeface="Times New Roman"/>
              </a:rPr>
              <a:t>one or </a:t>
            </a:r>
            <a:r>
              <a:rPr sz="1800" spc="-5" dirty="0">
                <a:latin typeface="Times New Roman"/>
                <a:cs typeface="Times New Roman"/>
              </a:rPr>
              <a:t>more </a:t>
            </a:r>
            <a:r>
              <a:rPr sz="1800" dirty="0">
                <a:latin typeface="Times New Roman"/>
                <a:cs typeface="Times New Roman"/>
              </a:rPr>
              <a:t>variables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random.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40"/>
              </a:spcBef>
              <a:tabLst>
                <a:tab pos="437515" algn="l"/>
              </a:tabLst>
            </a:pPr>
            <a:r>
              <a:rPr sz="2700" spc="225" baseline="6172" dirty="0">
                <a:latin typeface="Symbol"/>
                <a:cs typeface="Symbol"/>
              </a:rPr>
              <a:t></a:t>
            </a:r>
            <a:r>
              <a:rPr sz="2700" spc="225" baseline="6172" dirty="0"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Times New Roman"/>
                <a:cs typeface="Times New Roman"/>
              </a:rPr>
              <a:t>Creating macro economic models involves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following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steps</a:t>
            </a:r>
            <a:endParaRPr sz="18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450"/>
              </a:spcBef>
              <a:buAutoNum type="alphaLcPeriod"/>
              <a:tabLst>
                <a:tab pos="380365" algn="l"/>
                <a:tab pos="381000" algn="l"/>
              </a:tabLst>
            </a:pPr>
            <a:r>
              <a:rPr sz="1800" spc="-5" dirty="0">
                <a:latin typeface="Times New Roman"/>
                <a:cs typeface="Times New Roman"/>
              </a:rPr>
              <a:t>Selection </a:t>
            </a:r>
            <a:r>
              <a:rPr sz="1800" spc="-1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variables</a:t>
            </a:r>
            <a:endParaRPr sz="18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450"/>
              </a:spcBef>
              <a:buAutoNum type="alphaLcPeriod"/>
              <a:tabLst>
                <a:tab pos="380365" algn="l"/>
                <a:tab pos="381000" algn="l"/>
              </a:tabLst>
            </a:pPr>
            <a:r>
              <a:rPr sz="1800" spc="-5" dirty="0">
                <a:latin typeface="Times New Roman"/>
                <a:cs typeface="Times New Roman"/>
              </a:rPr>
              <a:t>Categorization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variables</a:t>
            </a:r>
            <a:endParaRPr sz="18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450"/>
              </a:spcBef>
              <a:buAutoNum type="alphaLcPeriod"/>
              <a:tabLst>
                <a:tab pos="380365" algn="l"/>
                <a:tab pos="381000" algn="l"/>
              </a:tabLst>
            </a:pPr>
            <a:r>
              <a:rPr sz="1800" dirty="0">
                <a:latin typeface="Times New Roman"/>
                <a:cs typeface="Times New Roman"/>
              </a:rPr>
              <a:t>Specification of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model.</a:t>
            </a:r>
            <a:endParaRPr sz="18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450"/>
              </a:spcBef>
              <a:buAutoNum type="alphaLcPeriod"/>
              <a:tabLst>
                <a:tab pos="380365" algn="l"/>
                <a:tab pos="381000" algn="l"/>
              </a:tabLst>
            </a:pPr>
            <a:r>
              <a:rPr sz="1800" spc="-5" dirty="0">
                <a:latin typeface="Times New Roman"/>
                <a:cs typeface="Times New Roman"/>
              </a:rPr>
              <a:t>Collection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data</a:t>
            </a:r>
            <a:endParaRPr sz="18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440"/>
              </a:spcBef>
              <a:buAutoNum type="alphaLcPeriod"/>
              <a:tabLst>
                <a:tab pos="380365" algn="l"/>
                <a:tab pos="381000" algn="l"/>
              </a:tabLst>
            </a:pPr>
            <a:r>
              <a:rPr sz="1800" spc="-5" dirty="0">
                <a:latin typeface="Times New Roman"/>
                <a:cs typeface="Times New Roman"/>
              </a:rPr>
              <a:t>Estimation </a:t>
            </a:r>
            <a:r>
              <a:rPr sz="1800" dirty="0">
                <a:latin typeface="Times New Roman"/>
                <a:cs typeface="Times New Roman"/>
              </a:rPr>
              <a:t>of 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parameters.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239" y="17779"/>
            <a:ext cx="475996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Industry</a:t>
            </a:r>
            <a:r>
              <a:rPr sz="3600" spc="-40" dirty="0"/>
              <a:t> </a:t>
            </a:r>
            <a:r>
              <a:rPr sz="3600" dirty="0"/>
              <a:t>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64389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6139" y="657859"/>
            <a:ext cx="7975600" cy="598424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5400" marR="19685" algn="just">
              <a:lnSpc>
                <a:spcPct val="79900"/>
              </a:lnSpc>
              <a:spcBef>
                <a:spcPts val="580"/>
              </a:spcBef>
            </a:pPr>
            <a:r>
              <a:rPr sz="2000" b="1" spc="-5" dirty="0">
                <a:latin typeface="Times New Roman"/>
                <a:cs typeface="Times New Roman"/>
              </a:rPr>
              <a:t>Industry </a:t>
            </a:r>
            <a:r>
              <a:rPr sz="2000" b="1" dirty="0">
                <a:latin typeface="Times New Roman"/>
                <a:cs typeface="Times New Roman"/>
              </a:rPr>
              <a:t>Analysis</a:t>
            </a:r>
            <a:r>
              <a:rPr sz="2000" dirty="0">
                <a:latin typeface="Times New Roman"/>
                <a:cs typeface="Times New Roman"/>
              </a:rPr>
              <a:t>: An </a:t>
            </a:r>
            <a:r>
              <a:rPr sz="2000" spc="-5" dirty="0">
                <a:latin typeface="Times New Roman"/>
                <a:cs typeface="Times New Roman"/>
              </a:rPr>
              <a:t>analysis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performance, </a:t>
            </a:r>
            <a:r>
              <a:rPr sz="2000" dirty="0">
                <a:latin typeface="Times New Roman"/>
                <a:cs typeface="Times New Roman"/>
              </a:rPr>
              <a:t>prospects and </a:t>
            </a:r>
            <a:r>
              <a:rPr sz="2000" spc="-5" dirty="0">
                <a:latin typeface="Times New Roman"/>
                <a:cs typeface="Times New Roman"/>
              </a:rPr>
              <a:t>problems  </a:t>
            </a:r>
            <a:r>
              <a:rPr sz="2000" dirty="0">
                <a:latin typeface="Times New Roman"/>
                <a:cs typeface="Times New Roman"/>
              </a:rPr>
              <a:t>of an industry is known as industry </a:t>
            </a:r>
            <a:r>
              <a:rPr sz="2000" spc="-5" dirty="0">
                <a:latin typeface="Times New Roman"/>
                <a:cs typeface="Times New Roman"/>
              </a:rPr>
              <a:t>analysis. </a:t>
            </a:r>
            <a:r>
              <a:rPr sz="2000" dirty="0">
                <a:latin typeface="Times New Roman"/>
                <a:cs typeface="Times New Roman"/>
              </a:rPr>
              <a:t>Industry </a:t>
            </a:r>
            <a:r>
              <a:rPr sz="2000" spc="-5" dirty="0">
                <a:latin typeface="Times New Roman"/>
                <a:cs typeface="Times New Roman"/>
              </a:rPr>
              <a:t>analysis is </a:t>
            </a:r>
            <a:r>
              <a:rPr sz="2000" dirty="0">
                <a:latin typeface="Times New Roman"/>
                <a:cs typeface="Times New Roman"/>
              </a:rPr>
              <a:t>required  because the </a:t>
            </a:r>
            <a:r>
              <a:rPr sz="2000" spc="-5" dirty="0">
                <a:latin typeface="Times New Roman"/>
                <a:cs typeface="Times New Roman"/>
              </a:rPr>
              <a:t>return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risk </a:t>
            </a:r>
            <a:r>
              <a:rPr sz="2000" dirty="0">
                <a:latin typeface="Times New Roman"/>
                <a:cs typeface="Times New Roman"/>
              </a:rPr>
              <a:t>of various </a:t>
            </a:r>
            <a:r>
              <a:rPr sz="2000" spc="-5" dirty="0">
                <a:latin typeface="Times New Roman"/>
                <a:cs typeface="Times New Roman"/>
              </a:rPr>
              <a:t>industries </a:t>
            </a:r>
            <a:r>
              <a:rPr sz="2000" dirty="0">
                <a:latin typeface="Times New Roman"/>
                <a:cs typeface="Times New Roman"/>
              </a:rPr>
              <a:t>are </a:t>
            </a:r>
            <a:r>
              <a:rPr sz="2000" spc="-5" dirty="0">
                <a:latin typeface="Times New Roman"/>
                <a:cs typeface="Times New Roman"/>
              </a:rPr>
              <a:t>different. </a:t>
            </a:r>
            <a:r>
              <a:rPr sz="2000" dirty="0">
                <a:latin typeface="Times New Roman"/>
                <a:cs typeface="Times New Roman"/>
              </a:rPr>
              <a:t>The  </a:t>
            </a:r>
            <a:r>
              <a:rPr sz="2000" spc="-5" dirty="0">
                <a:latin typeface="Times New Roman"/>
                <a:cs typeface="Times New Roman"/>
              </a:rPr>
              <a:t>performance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industry reflects the performance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companies it  consists. </a:t>
            </a:r>
            <a:r>
              <a:rPr sz="2000" dirty="0">
                <a:latin typeface="Times New Roman"/>
                <a:cs typeface="Times New Roman"/>
              </a:rPr>
              <a:t>Industry </a:t>
            </a:r>
            <a:r>
              <a:rPr sz="2000" spc="-5" dirty="0">
                <a:latin typeface="Times New Roman"/>
                <a:cs typeface="Times New Roman"/>
              </a:rPr>
              <a:t>analysis </a:t>
            </a:r>
            <a:r>
              <a:rPr sz="2000" dirty="0">
                <a:latin typeface="Times New Roman"/>
                <a:cs typeface="Times New Roman"/>
              </a:rPr>
              <a:t>is used </a:t>
            </a:r>
            <a:r>
              <a:rPr sz="2000" spc="-5" dirty="0">
                <a:latin typeface="Times New Roman"/>
                <a:cs typeface="Times New Roman"/>
              </a:rPr>
              <a:t>to analyze the performance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 industries </a:t>
            </a:r>
            <a:r>
              <a:rPr sz="2000" dirty="0">
                <a:latin typeface="Times New Roman"/>
                <a:cs typeface="Times New Roman"/>
              </a:rPr>
              <a:t>over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years.</a:t>
            </a:r>
            <a:endParaRPr sz="2000" dirty="0">
              <a:latin typeface="Times New Roman"/>
              <a:cs typeface="Times New Roman"/>
            </a:endParaRPr>
          </a:p>
          <a:p>
            <a:pPr marL="25400" marR="23495" algn="just">
              <a:lnSpc>
                <a:spcPts val="1920"/>
              </a:lnSpc>
              <a:spcBef>
                <a:spcPts val="484"/>
              </a:spcBef>
            </a:pPr>
            <a:r>
              <a:rPr sz="2000" dirty="0">
                <a:latin typeface="Times New Roman"/>
                <a:cs typeface="Times New Roman"/>
              </a:rPr>
              <a:t>An </a:t>
            </a:r>
            <a:r>
              <a:rPr sz="2000" spc="-5" dirty="0">
                <a:latin typeface="Times New Roman"/>
                <a:cs typeface="Times New Roman"/>
              </a:rPr>
              <a:t>industry is </a:t>
            </a:r>
            <a:r>
              <a:rPr sz="2000" dirty="0">
                <a:latin typeface="Times New Roman"/>
                <a:cs typeface="Times New Roman"/>
              </a:rPr>
              <a:t>a group of </a:t>
            </a:r>
            <a:r>
              <a:rPr sz="2000" spc="-10" dirty="0">
                <a:latin typeface="Times New Roman"/>
                <a:cs typeface="Times New Roman"/>
              </a:rPr>
              <a:t>firms </a:t>
            </a:r>
            <a:r>
              <a:rPr sz="2000" spc="-5" dirty="0">
                <a:latin typeface="Times New Roman"/>
                <a:cs typeface="Times New Roman"/>
              </a:rPr>
              <a:t>that </a:t>
            </a:r>
            <a:r>
              <a:rPr sz="2000" dirty="0">
                <a:latin typeface="Times New Roman"/>
                <a:cs typeface="Times New Roman"/>
              </a:rPr>
              <a:t>have a </a:t>
            </a:r>
            <a:r>
              <a:rPr sz="2000" spc="-10" dirty="0">
                <a:latin typeface="Times New Roman"/>
                <a:cs typeface="Times New Roman"/>
              </a:rPr>
              <a:t>similar </a:t>
            </a:r>
            <a:r>
              <a:rPr sz="2000" spc="-5" dirty="0">
                <a:latin typeface="Times New Roman"/>
                <a:cs typeface="Times New Roman"/>
              </a:rPr>
              <a:t>technological structure </a:t>
            </a:r>
            <a:r>
              <a:rPr sz="2000" dirty="0">
                <a:latin typeface="Times New Roman"/>
                <a:cs typeface="Times New Roman"/>
              </a:rPr>
              <a:t>of  production and produce </a:t>
            </a:r>
            <a:r>
              <a:rPr sz="2000" spc="-10" dirty="0">
                <a:latin typeface="Times New Roman"/>
                <a:cs typeface="Times New Roman"/>
              </a:rPr>
              <a:t>similar </a:t>
            </a:r>
            <a:r>
              <a:rPr sz="2000" dirty="0">
                <a:latin typeface="Times New Roman"/>
                <a:cs typeface="Times New Roman"/>
              </a:rPr>
              <a:t>goods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services.</a:t>
            </a:r>
            <a:endParaRPr sz="2000" dirty="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35"/>
              </a:spcBef>
            </a:pPr>
            <a:r>
              <a:rPr sz="2000" dirty="0">
                <a:latin typeface="Times New Roman"/>
                <a:cs typeface="Times New Roman"/>
              </a:rPr>
              <a:t>Industries </a:t>
            </a:r>
            <a:r>
              <a:rPr sz="2000" spc="-5" dirty="0">
                <a:latin typeface="Times New Roman"/>
                <a:cs typeface="Times New Roman"/>
              </a:rPr>
              <a:t>can </a:t>
            </a:r>
            <a:r>
              <a:rPr sz="2000" dirty="0">
                <a:latin typeface="Times New Roman"/>
                <a:cs typeface="Times New Roman"/>
              </a:rPr>
              <a:t>be </a:t>
            </a:r>
            <a:r>
              <a:rPr sz="2000" spc="-5" dirty="0">
                <a:latin typeface="Times New Roman"/>
                <a:cs typeface="Times New Roman"/>
              </a:rPr>
              <a:t>classified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into</a:t>
            </a:r>
            <a:r>
              <a:rPr sz="2400" spc="5" dirty="0"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425450" marR="19050" indent="-285750" algn="just">
              <a:lnSpc>
                <a:spcPts val="1920"/>
              </a:lnSpc>
              <a:spcBef>
                <a:spcPts val="484"/>
              </a:spcBef>
              <a:buFont typeface="Symbol"/>
              <a:buChar char=""/>
              <a:tabLst>
                <a:tab pos="42545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Growth </a:t>
            </a:r>
            <a:r>
              <a:rPr sz="2000" b="1" dirty="0">
                <a:latin typeface="Times New Roman"/>
                <a:cs typeface="Times New Roman"/>
              </a:rPr>
              <a:t>industry</a:t>
            </a:r>
            <a:r>
              <a:rPr sz="2000" dirty="0">
                <a:latin typeface="Times New Roman"/>
                <a:cs typeface="Times New Roman"/>
              </a:rPr>
              <a:t>: Has high </a:t>
            </a:r>
            <a:r>
              <a:rPr sz="2000" spc="-5" dirty="0">
                <a:latin typeface="Times New Roman"/>
                <a:cs typeface="Times New Roman"/>
              </a:rPr>
              <a:t>rate </a:t>
            </a:r>
            <a:r>
              <a:rPr sz="2000" dirty="0">
                <a:latin typeface="Times New Roman"/>
                <a:cs typeface="Times New Roman"/>
              </a:rPr>
              <a:t>of earnings and growth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independent  of business </a:t>
            </a:r>
            <a:r>
              <a:rPr sz="2000" spc="-5" dirty="0">
                <a:latin typeface="Times New Roman"/>
                <a:cs typeface="Times New Roman"/>
              </a:rPr>
              <a:t>cycle.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expansion </a:t>
            </a:r>
            <a:r>
              <a:rPr sz="2000" dirty="0">
                <a:latin typeface="Times New Roman"/>
                <a:cs typeface="Times New Roman"/>
              </a:rPr>
              <a:t>depends on </a:t>
            </a:r>
            <a:r>
              <a:rPr sz="2000" spc="-5" dirty="0">
                <a:latin typeface="Times New Roman"/>
                <a:cs typeface="Times New Roman"/>
              </a:rPr>
              <a:t>technological </a:t>
            </a:r>
            <a:r>
              <a:rPr sz="2000" dirty="0">
                <a:latin typeface="Times New Roman"/>
                <a:cs typeface="Times New Roman"/>
              </a:rPr>
              <a:t>change. Ex.  </a:t>
            </a:r>
            <a:r>
              <a:rPr sz="2000" spc="-5" dirty="0">
                <a:latin typeface="Times New Roman"/>
                <a:cs typeface="Times New Roman"/>
              </a:rPr>
              <a:t>IT,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Pharma.</a:t>
            </a:r>
            <a:endParaRPr sz="2000" dirty="0">
              <a:latin typeface="Times New Roman"/>
              <a:cs typeface="Times New Roman"/>
            </a:endParaRPr>
          </a:p>
          <a:p>
            <a:pPr marL="425450" marR="19685" indent="-285750" algn="just">
              <a:lnSpc>
                <a:spcPct val="80000"/>
              </a:lnSpc>
              <a:spcBef>
                <a:spcPts val="755"/>
              </a:spcBef>
              <a:buFont typeface="Symbol"/>
              <a:buChar char=""/>
              <a:tabLst>
                <a:tab pos="425450" algn="l"/>
              </a:tabLst>
            </a:pPr>
            <a:r>
              <a:rPr sz="2000" b="1" dirty="0">
                <a:latin typeface="Times New Roman"/>
                <a:cs typeface="Times New Roman"/>
              </a:rPr>
              <a:t>Cyclical </a:t>
            </a:r>
            <a:r>
              <a:rPr sz="2000" b="1" spc="5" dirty="0">
                <a:latin typeface="Times New Roman"/>
                <a:cs typeface="Times New Roman"/>
              </a:rPr>
              <a:t>industry</a:t>
            </a:r>
            <a:r>
              <a:rPr sz="2000" spc="5" dirty="0">
                <a:latin typeface="Times New Roman"/>
                <a:cs typeface="Times New Roman"/>
              </a:rPr>
              <a:t>: </a:t>
            </a:r>
            <a:r>
              <a:rPr sz="2000" dirty="0">
                <a:latin typeface="Times New Roman"/>
                <a:cs typeface="Times New Roman"/>
              </a:rPr>
              <a:t>Growth and </a:t>
            </a:r>
            <a:r>
              <a:rPr sz="2000" spc="-5" dirty="0">
                <a:latin typeface="Times New Roman"/>
                <a:cs typeface="Times New Roman"/>
              </a:rPr>
              <a:t>profitability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industry move along  with </a:t>
            </a:r>
            <a:r>
              <a:rPr sz="2000" dirty="0">
                <a:latin typeface="Times New Roman"/>
                <a:cs typeface="Times New Roman"/>
              </a:rPr>
              <a:t>the business </a:t>
            </a:r>
            <a:r>
              <a:rPr sz="2000" spc="-5" dirty="0">
                <a:latin typeface="Times New Roman"/>
                <a:cs typeface="Times New Roman"/>
              </a:rPr>
              <a:t>cycle. </a:t>
            </a:r>
            <a:r>
              <a:rPr sz="2000" dirty="0">
                <a:latin typeface="Times New Roman"/>
                <a:cs typeface="Times New Roman"/>
              </a:rPr>
              <a:t>During </a:t>
            </a:r>
            <a:r>
              <a:rPr sz="2000" spc="-5" dirty="0">
                <a:latin typeface="Times New Roman"/>
                <a:cs typeface="Times New Roman"/>
              </a:rPr>
              <a:t>boom, industry </a:t>
            </a:r>
            <a:r>
              <a:rPr sz="2000" dirty="0">
                <a:latin typeface="Times New Roman"/>
                <a:cs typeface="Times New Roman"/>
              </a:rPr>
              <a:t>enjoys growth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during  </a:t>
            </a:r>
            <a:r>
              <a:rPr sz="2000" spc="-5" dirty="0">
                <a:latin typeface="Times New Roman"/>
                <a:cs typeface="Times New Roman"/>
              </a:rPr>
              <a:t>depression they </a:t>
            </a:r>
            <a:r>
              <a:rPr sz="2000" dirty="0">
                <a:latin typeface="Times New Roman"/>
                <a:cs typeface="Times New Roman"/>
              </a:rPr>
              <a:t>suffer a </a:t>
            </a:r>
            <a:r>
              <a:rPr sz="2000" spc="-5" dirty="0">
                <a:latin typeface="Times New Roman"/>
                <a:cs typeface="Times New Roman"/>
              </a:rPr>
              <a:t>setback. </a:t>
            </a:r>
            <a:r>
              <a:rPr sz="2000" dirty="0">
                <a:latin typeface="Times New Roman"/>
                <a:cs typeface="Times New Roman"/>
              </a:rPr>
              <a:t>Ex. </a:t>
            </a:r>
            <a:r>
              <a:rPr sz="2000" spc="-5" dirty="0">
                <a:latin typeface="Times New Roman"/>
                <a:cs typeface="Times New Roman"/>
              </a:rPr>
              <a:t>Real Estate, Capital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Goods.</a:t>
            </a:r>
          </a:p>
          <a:p>
            <a:pPr marL="425450" marR="19050" indent="-285750" algn="just">
              <a:lnSpc>
                <a:spcPts val="1920"/>
              </a:lnSpc>
              <a:spcBef>
                <a:spcPts val="735"/>
              </a:spcBef>
              <a:buFont typeface="Symbol"/>
              <a:buChar char=""/>
              <a:tabLst>
                <a:tab pos="42545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Defensive </a:t>
            </a:r>
            <a:r>
              <a:rPr sz="2000" b="1" dirty="0">
                <a:latin typeface="Times New Roman"/>
                <a:cs typeface="Times New Roman"/>
              </a:rPr>
              <a:t>industry</a:t>
            </a:r>
            <a:r>
              <a:rPr sz="2000" dirty="0">
                <a:latin typeface="Times New Roman"/>
                <a:cs typeface="Times New Roman"/>
              </a:rPr>
              <a:t>: It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an </a:t>
            </a:r>
            <a:r>
              <a:rPr sz="2000" spc="-5" dirty="0">
                <a:latin typeface="Times New Roman"/>
                <a:cs typeface="Times New Roman"/>
              </a:rPr>
              <a:t>industry which defies the </a:t>
            </a:r>
            <a:r>
              <a:rPr sz="2000" dirty="0">
                <a:latin typeface="Times New Roman"/>
                <a:cs typeface="Times New Roman"/>
              </a:rPr>
              <a:t>business </a:t>
            </a:r>
            <a:r>
              <a:rPr sz="2000" spc="-5" dirty="0">
                <a:latin typeface="Times New Roman"/>
                <a:cs typeface="Times New Roman"/>
              </a:rPr>
              <a:t>cycle. 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stocks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defensive industries </a:t>
            </a:r>
            <a:r>
              <a:rPr sz="2000" dirty="0">
                <a:latin typeface="Times New Roman"/>
                <a:cs typeface="Times New Roman"/>
              </a:rPr>
              <a:t>can be </a:t>
            </a:r>
            <a:r>
              <a:rPr sz="2000" spc="-5" dirty="0">
                <a:latin typeface="Times New Roman"/>
                <a:cs typeface="Times New Roman"/>
              </a:rPr>
              <a:t>held </a:t>
            </a:r>
            <a:r>
              <a:rPr sz="2000" dirty="0">
                <a:latin typeface="Times New Roman"/>
                <a:cs typeface="Times New Roman"/>
              </a:rPr>
              <a:t>as </a:t>
            </a:r>
            <a:r>
              <a:rPr sz="2000" spc="-5" dirty="0">
                <a:latin typeface="Times New Roman"/>
                <a:cs typeface="Times New Roman"/>
              </a:rPr>
              <a:t>they </a:t>
            </a:r>
            <a:r>
              <a:rPr sz="2000" dirty="0">
                <a:latin typeface="Times New Roman"/>
                <a:cs typeface="Times New Roman"/>
              </a:rPr>
              <a:t>pay dividends on a  </a:t>
            </a:r>
            <a:r>
              <a:rPr sz="2000" spc="-5" dirty="0">
                <a:latin typeface="Times New Roman"/>
                <a:cs typeface="Times New Roman"/>
              </a:rPr>
              <a:t>regular basis. </a:t>
            </a:r>
            <a:r>
              <a:rPr sz="2000" dirty="0">
                <a:latin typeface="Times New Roman"/>
                <a:cs typeface="Times New Roman"/>
              </a:rPr>
              <a:t>The expand and earn </a:t>
            </a:r>
            <a:r>
              <a:rPr sz="2000" spc="-5" dirty="0">
                <a:latin typeface="Times New Roman"/>
                <a:cs typeface="Times New Roman"/>
              </a:rPr>
              <a:t>income in </a:t>
            </a:r>
            <a:r>
              <a:rPr sz="2000" dirty="0">
                <a:latin typeface="Times New Roman"/>
                <a:cs typeface="Times New Roman"/>
              </a:rPr>
              <a:t>depression </a:t>
            </a:r>
            <a:r>
              <a:rPr sz="2000" spc="-5" dirty="0">
                <a:latin typeface="Times New Roman"/>
                <a:cs typeface="Times New Roman"/>
              </a:rPr>
              <a:t>also. </a:t>
            </a:r>
            <a:r>
              <a:rPr sz="2000" dirty="0">
                <a:latin typeface="Times New Roman"/>
                <a:cs typeface="Times New Roman"/>
              </a:rPr>
              <a:t>They are  </a:t>
            </a:r>
            <a:r>
              <a:rPr sz="2000" spc="-5" dirty="0">
                <a:latin typeface="Times New Roman"/>
                <a:cs typeface="Times New Roman"/>
              </a:rPr>
              <a:t>counter cyclical in nature. </a:t>
            </a:r>
            <a:r>
              <a:rPr sz="2000" dirty="0">
                <a:latin typeface="Times New Roman"/>
                <a:cs typeface="Times New Roman"/>
              </a:rPr>
              <a:t>Ex.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FMCG</a:t>
            </a:r>
            <a:endParaRPr sz="2000" dirty="0">
              <a:latin typeface="Times New Roman"/>
              <a:cs typeface="Times New Roman"/>
            </a:endParaRPr>
          </a:p>
          <a:p>
            <a:pPr marL="425450" marR="17780" indent="-285750" algn="just">
              <a:lnSpc>
                <a:spcPct val="79800"/>
              </a:lnSpc>
              <a:spcBef>
                <a:spcPts val="770"/>
              </a:spcBef>
              <a:buFont typeface="Symbol"/>
              <a:buChar char=""/>
              <a:tabLst>
                <a:tab pos="425450" algn="l"/>
              </a:tabLst>
            </a:pPr>
            <a:r>
              <a:rPr sz="2000" b="1" dirty="0">
                <a:latin typeface="Times New Roman"/>
                <a:cs typeface="Times New Roman"/>
              </a:rPr>
              <a:t>Cyclical growth </a:t>
            </a:r>
            <a:r>
              <a:rPr sz="2000" b="1" spc="5" dirty="0">
                <a:latin typeface="Times New Roman"/>
                <a:cs typeface="Times New Roman"/>
              </a:rPr>
              <a:t>industry</a:t>
            </a:r>
            <a:r>
              <a:rPr sz="2000" spc="5" dirty="0">
                <a:latin typeface="Times New Roman"/>
                <a:cs typeface="Times New Roman"/>
              </a:rPr>
              <a:t>: </a:t>
            </a:r>
            <a:r>
              <a:rPr sz="2000" dirty="0">
                <a:latin typeface="Times New Roman"/>
                <a:cs typeface="Times New Roman"/>
              </a:rPr>
              <a:t>It is an industry </a:t>
            </a:r>
            <a:r>
              <a:rPr sz="2000" spc="-5" dirty="0">
                <a:latin typeface="Times New Roman"/>
                <a:cs typeface="Times New Roman"/>
              </a:rPr>
              <a:t>that is cyclical </a:t>
            </a:r>
            <a:r>
              <a:rPr sz="2000" dirty="0">
                <a:latin typeface="Times New Roman"/>
                <a:cs typeface="Times New Roman"/>
              </a:rPr>
              <a:t>and at </a:t>
            </a:r>
            <a:r>
              <a:rPr sz="2000" spc="-5" dirty="0">
                <a:latin typeface="Times New Roman"/>
                <a:cs typeface="Times New Roman"/>
              </a:rPr>
              <a:t>the  </a:t>
            </a:r>
            <a:r>
              <a:rPr sz="2000" spc="-10" dirty="0">
                <a:latin typeface="Times New Roman"/>
                <a:cs typeface="Times New Roman"/>
              </a:rPr>
              <a:t>same time </a:t>
            </a:r>
            <a:r>
              <a:rPr sz="2000" dirty="0">
                <a:latin typeface="Times New Roman"/>
                <a:cs typeface="Times New Roman"/>
              </a:rPr>
              <a:t>growing. Changes </a:t>
            </a:r>
            <a:r>
              <a:rPr sz="2000" spc="-5" dirty="0">
                <a:latin typeface="Times New Roman"/>
                <a:cs typeface="Times New Roman"/>
              </a:rPr>
              <a:t>in technology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introduction </a:t>
            </a:r>
            <a:r>
              <a:rPr sz="2000" dirty="0">
                <a:latin typeface="Times New Roman"/>
                <a:cs typeface="Times New Roman"/>
              </a:rPr>
              <a:t>of new  </a:t>
            </a:r>
            <a:r>
              <a:rPr sz="2000" spc="-5" dirty="0">
                <a:latin typeface="Times New Roman"/>
                <a:cs typeface="Times New Roman"/>
              </a:rPr>
              <a:t>models </a:t>
            </a:r>
            <a:r>
              <a:rPr sz="2000" dirty="0">
                <a:latin typeface="Times New Roman"/>
                <a:cs typeface="Times New Roman"/>
              </a:rPr>
              <a:t>can </a:t>
            </a:r>
            <a:r>
              <a:rPr sz="2000" spc="-5" dirty="0">
                <a:latin typeface="Times New Roman"/>
                <a:cs typeface="Times New Roman"/>
              </a:rPr>
              <a:t>help the industry resume </a:t>
            </a:r>
            <a:r>
              <a:rPr sz="2000" spc="-10" dirty="0">
                <a:latin typeface="Times New Roman"/>
                <a:cs typeface="Times New Roman"/>
              </a:rPr>
              <a:t>its </a:t>
            </a:r>
            <a:r>
              <a:rPr sz="2000" dirty="0">
                <a:latin typeface="Times New Roman"/>
                <a:cs typeface="Times New Roman"/>
              </a:rPr>
              <a:t>growth </a:t>
            </a:r>
            <a:r>
              <a:rPr sz="2000" spc="-5" dirty="0">
                <a:latin typeface="Times New Roman"/>
                <a:cs typeface="Times New Roman"/>
              </a:rPr>
              <a:t>path. </a:t>
            </a:r>
            <a:r>
              <a:rPr sz="2000" dirty="0">
                <a:latin typeface="Times New Roman"/>
                <a:cs typeface="Times New Roman"/>
              </a:rPr>
              <a:t>Ex.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Automobile.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169159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75082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6100" y="499978"/>
            <a:ext cx="56007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 Industry </a:t>
            </a:r>
            <a:r>
              <a:rPr spc="-5" dirty="0"/>
              <a:t>Life</a:t>
            </a:r>
            <a:r>
              <a:rPr spc="-55" dirty="0"/>
              <a:t> </a:t>
            </a:r>
            <a:r>
              <a:rPr dirty="0"/>
              <a:t>Cycle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27709" y="1734820"/>
            <a:ext cx="4157979" cy="2593340"/>
            <a:chOff x="727709" y="1734820"/>
            <a:chExt cx="4157979" cy="2593340"/>
          </a:xfrm>
        </p:grpSpPr>
        <p:sp>
          <p:nvSpPr>
            <p:cNvPr id="4" name="object 4"/>
            <p:cNvSpPr/>
            <p:nvPr/>
          </p:nvSpPr>
          <p:spPr>
            <a:xfrm>
              <a:off x="793749" y="1859280"/>
              <a:ext cx="0" cy="2413000"/>
            </a:xfrm>
            <a:custGeom>
              <a:avLst/>
              <a:gdLst/>
              <a:ahLst/>
              <a:cxnLst/>
              <a:rect l="l" t="t" r="r" b="b"/>
              <a:pathLst>
                <a:path h="2413000">
                  <a:moveTo>
                    <a:pt x="0" y="2413000"/>
                  </a:moveTo>
                  <a:lnTo>
                    <a:pt x="0" y="0"/>
                  </a:lnTo>
                </a:path>
              </a:pathLst>
            </a:custGeom>
            <a:ln w="44450">
              <a:solidFill>
                <a:srgbClr val="3A3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7709" y="1734820"/>
              <a:ext cx="132080" cy="133350"/>
            </a:xfrm>
            <a:custGeom>
              <a:avLst/>
              <a:gdLst/>
              <a:ahLst/>
              <a:cxnLst/>
              <a:rect l="l" t="t" r="r" b="b"/>
              <a:pathLst>
                <a:path w="132080" h="133350">
                  <a:moveTo>
                    <a:pt x="66040" y="0"/>
                  </a:moveTo>
                  <a:lnTo>
                    <a:pt x="0" y="133350"/>
                  </a:lnTo>
                  <a:lnTo>
                    <a:pt x="132080" y="133350"/>
                  </a:lnTo>
                  <a:lnTo>
                    <a:pt x="66040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3749" y="4260850"/>
              <a:ext cx="3968750" cy="0"/>
            </a:xfrm>
            <a:custGeom>
              <a:avLst/>
              <a:gdLst/>
              <a:ahLst/>
              <a:cxnLst/>
              <a:rect l="l" t="t" r="r" b="b"/>
              <a:pathLst>
                <a:path w="3968750">
                  <a:moveTo>
                    <a:pt x="0" y="0"/>
                  </a:moveTo>
                  <a:lnTo>
                    <a:pt x="3968750" y="0"/>
                  </a:lnTo>
                </a:path>
              </a:pathLst>
            </a:custGeom>
            <a:ln w="44450">
              <a:solidFill>
                <a:srgbClr val="3A3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53609" y="4194810"/>
              <a:ext cx="132080" cy="133350"/>
            </a:xfrm>
            <a:custGeom>
              <a:avLst/>
              <a:gdLst/>
              <a:ahLst/>
              <a:cxnLst/>
              <a:rect l="l" t="t" r="r" b="b"/>
              <a:pathLst>
                <a:path w="132079" h="133350">
                  <a:moveTo>
                    <a:pt x="0" y="0"/>
                  </a:moveTo>
                  <a:lnTo>
                    <a:pt x="0" y="133350"/>
                  </a:lnTo>
                  <a:lnTo>
                    <a:pt x="132079" y="660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1925" y="3927475"/>
              <a:ext cx="31750" cy="317500"/>
            </a:xfrm>
            <a:custGeom>
              <a:avLst/>
              <a:gdLst/>
              <a:ahLst/>
              <a:cxnLst/>
              <a:rect l="l" t="t" r="r" b="b"/>
              <a:pathLst>
                <a:path w="31750" h="317500">
                  <a:moveTo>
                    <a:pt x="0" y="317500"/>
                  </a:moveTo>
                  <a:lnTo>
                    <a:pt x="31750" y="317500"/>
                  </a:lnTo>
                </a:path>
                <a:path w="31750" h="317500">
                  <a:moveTo>
                    <a:pt x="0" y="254000"/>
                  </a:moveTo>
                  <a:lnTo>
                    <a:pt x="31750" y="254000"/>
                  </a:lnTo>
                </a:path>
                <a:path w="31750" h="317500">
                  <a:moveTo>
                    <a:pt x="0" y="190500"/>
                  </a:moveTo>
                  <a:lnTo>
                    <a:pt x="31750" y="190500"/>
                  </a:lnTo>
                </a:path>
                <a:path w="31750" h="317500">
                  <a:moveTo>
                    <a:pt x="0" y="127000"/>
                  </a:moveTo>
                  <a:lnTo>
                    <a:pt x="31750" y="127000"/>
                  </a:lnTo>
                </a:path>
                <a:path w="31750" h="317500">
                  <a:moveTo>
                    <a:pt x="0" y="63500"/>
                  </a:moveTo>
                  <a:lnTo>
                    <a:pt x="31750" y="63500"/>
                  </a:lnTo>
                </a:path>
                <a:path w="31750" h="317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7800" y="384937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1925" y="3674745"/>
              <a:ext cx="31750" cy="127000"/>
            </a:xfrm>
            <a:custGeom>
              <a:avLst/>
              <a:gdLst/>
              <a:ahLst/>
              <a:cxnLst/>
              <a:rect l="l" t="t" r="r" b="b"/>
              <a:pathLst>
                <a:path w="31750" h="127000">
                  <a:moveTo>
                    <a:pt x="0" y="126999"/>
                  </a:moveTo>
                  <a:lnTo>
                    <a:pt x="31750" y="126999"/>
                  </a:lnTo>
                </a:path>
                <a:path w="31750" h="127000">
                  <a:moveTo>
                    <a:pt x="0" y="63499"/>
                  </a:moveTo>
                  <a:lnTo>
                    <a:pt x="31750" y="63499"/>
                  </a:lnTo>
                </a:path>
                <a:path w="31750" h="1270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47800" y="3595370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-15875" y="15875"/>
                  </a:moveTo>
                  <a:lnTo>
                    <a:pt x="15875" y="15875"/>
                  </a:lnTo>
                </a:path>
              </a:pathLst>
            </a:custGeom>
            <a:ln w="3174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1925" y="3357245"/>
              <a:ext cx="31750" cy="190500"/>
            </a:xfrm>
            <a:custGeom>
              <a:avLst/>
              <a:gdLst/>
              <a:ahLst/>
              <a:cxnLst/>
              <a:rect l="l" t="t" r="r" b="b"/>
              <a:pathLst>
                <a:path w="31750" h="190500">
                  <a:moveTo>
                    <a:pt x="0" y="190500"/>
                  </a:moveTo>
                  <a:lnTo>
                    <a:pt x="31750" y="190500"/>
                  </a:lnTo>
                </a:path>
                <a:path w="31750" h="190500">
                  <a:moveTo>
                    <a:pt x="0" y="127000"/>
                  </a:moveTo>
                  <a:lnTo>
                    <a:pt x="31750" y="127000"/>
                  </a:lnTo>
                </a:path>
                <a:path w="31750" h="190500">
                  <a:moveTo>
                    <a:pt x="0" y="63500"/>
                  </a:moveTo>
                  <a:lnTo>
                    <a:pt x="31750" y="63500"/>
                  </a:lnTo>
                </a:path>
                <a:path w="31750" h="190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47800" y="327914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31925" y="2787015"/>
              <a:ext cx="31750" cy="444500"/>
            </a:xfrm>
            <a:custGeom>
              <a:avLst/>
              <a:gdLst/>
              <a:ahLst/>
              <a:cxnLst/>
              <a:rect l="l" t="t" r="r" b="b"/>
              <a:pathLst>
                <a:path w="31750" h="444500">
                  <a:moveTo>
                    <a:pt x="0" y="444500"/>
                  </a:moveTo>
                  <a:lnTo>
                    <a:pt x="31750" y="444500"/>
                  </a:lnTo>
                </a:path>
                <a:path w="31750" h="444500">
                  <a:moveTo>
                    <a:pt x="0" y="381000"/>
                  </a:moveTo>
                  <a:lnTo>
                    <a:pt x="31750" y="381000"/>
                  </a:lnTo>
                </a:path>
                <a:path w="31750" h="444500">
                  <a:moveTo>
                    <a:pt x="0" y="317500"/>
                  </a:moveTo>
                  <a:lnTo>
                    <a:pt x="31750" y="317500"/>
                  </a:lnTo>
                </a:path>
                <a:path w="31750" h="444500">
                  <a:moveTo>
                    <a:pt x="0" y="254000"/>
                  </a:moveTo>
                  <a:lnTo>
                    <a:pt x="31750" y="254000"/>
                  </a:lnTo>
                </a:path>
                <a:path w="31750" h="444500">
                  <a:moveTo>
                    <a:pt x="0" y="190500"/>
                  </a:moveTo>
                  <a:lnTo>
                    <a:pt x="31750" y="190500"/>
                  </a:lnTo>
                </a:path>
                <a:path w="31750" h="444500">
                  <a:moveTo>
                    <a:pt x="0" y="127000"/>
                  </a:moveTo>
                  <a:lnTo>
                    <a:pt x="31750" y="127000"/>
                  </a:lnTo>
                </a:path>
                <a:path w="31750" h="444500">
                  <a:moveTo>
                    <a:pt x="0" y="63500"/>
                  </a:moveTo>
                  <a:lnTo>
                    <a:pt x="31750" y="63500"/>
                  </a:lnTo>
                </a:path>
                <a:path w="31750" h="444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47800" y="270891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7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31925" y="2091055"/>
              <a:ext cx="1328420" cy="2153920"/>
            </a:xfrm>
            <a:custGeom>
              <a:avLst/>
              <a:gdLst/>
              <a:ahLst/>
              <a:cxnLst/>
              <a:rect l="l" t="t" r="r" b="b"/>
              <a:pathLst>
                <a:path w="1328420" h="2153920">
                  <a:moveTo>
                    <a:pt x="0" y="570230"/>
                  </a:moveTo>
                  <a:lnTo>
                    <a:pt x="31750" y="570230"/>
                  </a:lnTo>
                </a:path>
                <a:path w="1328420" h="2153920">
                  <a:moveTo>
                    <a:pt x="0" y="506730"/>
                  </a:moveTo>
                  <a:lnTo>
                    <a:pt x="31750" y="506730"/>
                  </a:lnTo>
                </a:path>
                <a:path w="1328420" h="2153920">
                  <a:moveTo>
                    <a:pt x="0" y="443230"/>
                  </a:moveTo>
                  <a:lnTo>
                    <a:pt x="31750" y="443230"/>
                  </a:lnTo>
                </a:path>
                <a:path w="1328420" h="2153920">
                  <a:moveTo>
                    <a:pt x="0" y="379730"/>
                  </a:moveTo>
                  <a:lnTo>
                    <a:pt x="31750" y="379730"/>
                  </a:lnTo>
                </a:path>
                <a:path w="1328420" h="2153920">
                  <a:moveTo>
                    <a:pt x="0" y="316230"/>
                  </a:moveTo>
                  <a:lnTo>
                    <a:pt x="31750" y="316230"/>
                  </a:lnTo>
                </a:path>
                <a:path w="1328420" h="2153920">
                  <a:moveTo>
                    <a:pt x="0" y="252730"/>
                  </a:moveTo>
                  <a:lnTo>
                    <a:pt x="31750" y="252730"/>
                  </a:lnTo>
                </a:path>
                <a:path w="1328420" h="2153920">
                  <a:moveTo>
                    <a:pt x="0" y="189230"/>
                  </a:moveTo>
                  <a:lnTo>
                    <a:pt x="31750" y="189230"/>
                  </a:lnTo>
                </a:path>
                <a:path w="1328420" h="2153920">
                  <a:moveTo>
                    <a:pt x="0" y="125730"/>
                  </a:moveTo>
                  <a:lnTo>
                    <a:pt x="31750" y="125730"/>
                  </a:lnTo>
                </a:path>
                <a:path w="1328420" h="2153920">
                  <a:moveTo>
                    <a:pt x="0" y="62230"/>
                  </a:moveTo>
                  <a:lnTo>
                    <a:pt x="31750" y="62230"/>
                  </a:lnTo>
                </a:path>
                <a:path w="1328420" h="2153920">
                  <a:moveTo>
                    <a:pt x="0" y="0"/>
                  </a:moveTo>
                  <a:lnTo>
                    <a:pt x="31750" y="0"/>
                  </a:lnTo>
                </a:path>
                <a:path w="1328420" h="2153920">
                  <a:moveTo>
                    <a:pt x="1296670" y="2153920"/>
                  </a:moveTo>
                  <a:lnTo>
                    <a:pt x="1328420" y="2153920"/>
                  </a:lnTo>
                </a:path>
                <a:path w="1328420" h="2153920">
                  <a:moveTo>
                    <a:pt x="1296670" y="2090420"/>
                  </a:moveTo>
                  <a:lnTo>
                    <a:pt x="1328420" y="2090420"/>
                  </a:lnTo>
                </a:path>
                <a:path w="1328420" h="2153920">
                  <a:moveTo>
                    <a:pt x="1296670" y="2026920"/>
                  </a:moveTo>
                  <a:lnTo>
                    <a:pt x="1328420" y="2026920"/>
                  </a:lnTo>
                </a:path>
                <a:path w="1328420" h="2153920">
                  <a:moveTo>
                    <a:pt x="1296670" y="1963420"/>
                  </a:moveTo>
                  <a:lnTo>
                    <a:pt x="1328420" y="1963420"/>
                  </a:lnTo>
                </a:path>
                <a:path w="1328420" h="2153920">
                  <a:moveTo>
                    <a:pt x="1296670" y="1899920"/>
                  </a:moveTo>
                  <a:lnTo>
                    <a:pt x="1328420" y="1899920"/>
                  </a:lnTo>
                </a:path>
                <a:path w="1328420" h="2153920">
                  <a:moveTo>
                    <a:pt x="1296670" y="1836420"/>
                  </a:moveTo>
                  <a:lnTo>
                    <a:pt x="1328420" y="183642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44470" y="384937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28595" y="3674745"/>
              <a:ext cx="31750" cy="127000"/>
            </a:xfrm>
            <a:custGeom>
              <a:avLst/>
              <a:gdLst/>
              <a:ahLst/>
              <a:cxnLst/>
              <a:rect l="l" t="t" r="r" b="b"/>
              <a:pathLst>
                <a:path w="31750" h="127000">
                  <a:moveTo>
                    <a:pt x="0" y="126999"/>
                  </a:moveTo>
                  <a:lnTo>
                    <a:pt x="31750" y="126999"/>
                  </a:lnTo>
                </a:path>
                <a:path w="31750" h="127000">
                  <a:moveTo>
                    <a:pt x="0" y="63499"/>
                  </a:moveTo>
                  <a:lnTo>
                    <a:pt x="31750" y="63499"/>
                  </a:lnTo>
                </a:path>
                <a:path w="31750" h="1270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44470" y="3595370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-15875" y="15875"/>
                  </a:moveTo>
                  <a:lnTo>
                    <a:pt x="15875" y="15875"/>
                  </a:lnTo>
                </a:path>
              </a:pathLst>
            </a:custGeom>
            <a:ln w="3174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28595" y="3357245"/>
              <a:ext cx="31750" cy="190500"/>
            </a:xfrm>
            <a:custGeom>
              <a:avLst/>
              <a:gdLst/>
              <a:ahLst/>
              <a:cxnLst/>
              <a:rect l="l" t="t" r="r" b="b"/>
              <a:pathLst>
                <a:path w="31750" h="190500">
                  <a:moveTo>
                    <a:pt x="0" y="190500"/>
                  </a:moveTo>
                  <a:lnTo>
                    <a:pt x="31750" y="190500"/>
                  </a:lnTo>
                </a:path>
                <a:path w="31750" h="190500">
                  <a:moveTo>
                    <a:pt x="0" y="127000"/>
                  </a:moveTo>
                  <a:lnTo>
                    <a:pt x="31750" y="127000"/>
                  </a:lnTo>
                </a:path>
                <a:path w="31750" h="190500">
                  <a:moveTo>
                    <a:pt x="0" y="63500"/>
                  </a:moveTo>
                  <a:lnTo>
                    <a:pt x="31750" y="63500"/>
                  </a:lnTo>
                </a:path>
                <a:path w="31750" h="190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44470" y="327914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28595" y="2787015"/>
              <a:ext cx="31750" cy="444500"/>
            </a:xfrm>
            <a:custGeom>
              <a:avLst/>
              <a:gdLst/>
              <a:ahLst/>
              <a:cxnLst/>
              <a:rect l="l" t="t" r="r" b="b"/>
              <a:pathLst>
                <a:path w="31750" h="444500">
                  <a:moveTo>
                    <a:pt x="0" y="444500"/>
                  </a:moveTo>
                  <a:lnTo>
                    <a:pt x="31750" y="444500"/>
                  </a:lnTo>
                </a:path>
                <a:path w="31750" h="444500">
                  <a:moveTo>
                    <a:pt x="0" y="381000"/>
                  </a:moveTo>
                  <a:lnTo>
                    <a:pt x="31750" y="381000"/>
                  </a:lnTo>
                </a:path>
                <a:path w="31750" h="444500">
                  <a:moveTo>
                    <a:pt x="0" y="317500"/>
                  </a:moveTo>
                  <a:lnTo>
                    <a:pt x="31750" y="317500"/>
                  </a:lnTo>
                </a:path>
                <a:path w="31750" h="444500">
                  <a:moveTo>
                    <a:pt x="0" y="254000"/>
                  </a:moveTo>
                  <a:lnTo>
                    <a:pt x="31750" y="254000"/>
                  </a:lnTo>
                </a:path>
                <a:path w="31750" h="444500">
                  <a:moveTo>
                    <a:pt x="0" y="190500"/>
                  </a:moveTo>
                  <a:lnTo>
                    <a:pt x="31750" y="190500"/>
                  </a:lnTo>
                </a:path>
                <a:path w="31750" h="444500">
                  <a:moveTo>
                    <a:pt x="0" y="127000"/>
                  </a:moveTo>
                  <a:lnTo>
                    <a:pt x="31750" y="127000"/>
                  </a:lnTo>
                </a:path>
                <a:path w="31750" h="444500">
                  <a:moveTo>
                    <a:pt x="0" y="63500"/>
                  </a:moveTo>
                  <a:lnTo>
                    <a:pt x="31750" y="63500"/>
                  </a:lnTo>
                </a:path>
                <a:path w="31750" h="444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44470" y="270891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7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28595" y="2091055"/>
              <a:ext cx="962660" cy="2153920"/>
            </a:xfrm>
            <a:custGeom>
              <a:avLst/>
              <a:gdLst/>
              <a:ahLst/>
              <a:cxnLst/>
              <a:rect l="l" t="t" r="r" b="b"/>
              <a:pathLst>
                <a:path w="962660" h="2153920">
                  <a:moveTo>
                    <a:pt x="0" y="570230"/>
                  </a:moveTo>
                  <a:lnTo>
                    <a:pt x="31750" y="570230"/>
                  </a:lnTo>
                </a:path>
                <a:path w="962660" h="2153920">
                  <a:moveTo>
                    <a:pt x="0" y="506730"/>
                  </a:moveTo>
                  <a:lnTo>
                    <a:pt x="31750" y="506730"/>
                  </a:lnTo>
                </a:path>
                <a:path w="962660" h="2153920">
                  <a:moveTo>
                    <a:pt x="0" y="443230"/>
                  </a:moveTo>
                  <a:lnTo>
                    <a:pt x="31750" y="443230"/>
                  </a:lnTo>
                </a:path>
                <a:path w="962660" h="2153920">
                  <a:moveTo>
                    <a:pt x="0" y="379730"/>
                  </a:moveTo>
                  <a:lnTo>
                    <a:pt x="31750" y="379730"/>
                  </a:lnTo>
                </a:path>
                <a:path w="962660" h="2153920">
                  <a:moveTo>
                    <a:pt x="0" y="316230"/>
                  </a:moveTo>
                  <a:lnTo>
                    <a:pt x="31750" y="316230"/>
                  </a:lnTo>
                </a:path>
                <a:path w="962660" h="2153920">
                  <a:moveTo>
                    <a:pt x="0" y="252730"/>
                  </a:moveTo>
                  <a:lnTo>
                    <a:pt x="31750" y="252730"/>
                  </a:lnTo>
                </a:path>
                <a:path w="962660" h="2153920">
                  <a:moveTo>
                    <a:pt x="0" y="189230"/>
                  </a:moveTo>
                  <a:lnTo>
                    <a:pt x="31750" y="189230"/>
                  </a:lnTo>
                </a:path>
                <a:path w="962660" h="2153920">
                  <a:moveTo>
                    <a:pt x="0" y="125730"/>
                  </a:moveTo>
                  <a:lnTo>
                    <a:pt x="31750" y="125730"/>
                  </a:lnTo>
                </a:path>
                <a:path w="962660" h="2153920">
                  <a:moveTo>
                    <a:pt x="0" y="62230"/>
                  </a:moveTo>
                  <a:lnTo>
                    <a:pt x="31750" y="62230"/>
                  </a:lnTo>
                </a:path>
                <a:path w="962660" h="2153920">
                  <a:moveTo>
                    <a:pt x="0" y="0"/>
                  </a:moveTo>
                  <a:lnTo>
                    <a:pt x="31750" y="0"/>
                  </a:lnTo>
                </a:path>
                <a:path w="962660" h="2153920">
                  <a:moveTo>
                    <a:pt x="930909" y="2153920"/>
                  </a:moveTo>
                  <a:lnTo>
                    <a:pt x="962659" y="2153920"/>
                  </a:lnTo>
                </a:path>
                <a:path w="962660" h="2153920">
                  <a:moveTo>
                    <a:pt x="930909" y="2090420"/>
                  </a:moveTo>
                  <a:lnTo>
                    <a:pt x="962659" y="2090420"/>
                  </a:lnTo>
                </a:path>
                <a:path w="962660" h="2153920">
                  <a:moveTo>
                    <a:pt x="930909" y="2026920"/>
                  </a:moveTo>
                  <a:lnTo>
                    <a:pt x="962659" y="2026920"/>
                  </a:lnTo>
                </a:path>
                <a:path w="962660" h="2153920">
                  <a:moveTo>
                    <a:pt x="930909" y="1963420"/>
                  </a:moveTo>
                  <a:lnTo>
                    <a:pt x="962659" y="1963420"/>
                  </a:lnTo>
                </a:path>
                <a:path w="962660" h="2153920">
                  <a:moveTo>
                    <a:pt x="930909" y="1899920"/>
                  </a:moveTo>
                  <a:lnTo>
                    <a:pt x="962659" y="1899920"/>
                  </a:lnTo>
                </a:path>
                <a:path w="962660" h="2153920">
                  <a:moveTo>
                    <a:pt x="930909" y="1836420"/>
                  </a:moveTo>
                  <a:lnTo>
                    <a:pt x="962659" y="183642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75380" y="384937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59505" y="3674745"/>
              <a:ext cx="31750" cy="127000"/>
            </a:xfrm>
            <a:custGeom>
              <a:avLst/>
              <a:gdLst/>
              <a:ahLst/>
              <a:cxnLst/>
              <a:rect l="l" t="t" r="r" b="b"/>
              <a:pathLst>
                <a:path w="31750" h="127000">
                  <a:moveTo>
                    <a:pt x="0" y="126999"/>
                  </a:moveTo>
                  <a:lnTo>
                    <a:pt x="31750" y="126999"/>
                  </a:lnTo>
                </a:path>
                <a:path w="31750" h="127000">
                  <a:moveTo>
                    <a:pt x="0" y="63499"/>
                  </a:moveTo>
                  <a:lnTo>
                    <a:pt x="31750" y="63499"/>
                  </a:lnTo>
                </a:path>
                <a:path w="31750" h="1270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75380" y="3595370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-15875" y="15875"/>
                  </a:moveTo>
                  <a:lnTo>
                    <a:pt x="15875" y="15875"/>
                  </a:lnTo>
                </a:path>
              </a:pathLst>
            </a:custGeom>
            <a:ln w="3174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59505" y="3357245"/>
              <a:ext cx="31750" cy="190500"/>
            </a:xfrm>
            <a:custGeom>
              <a:avLst/>
              <a:gdLst/>
              <a:ahLst/>
              <a:cxnLst/>
              <a:rect l="l" t="t" r="r" b="b"/>
              <a:pathLst>
                <a:path w="31750" h="190500">
                  <a:moveTo>
                    <a:pt x="0" y="190500"/>
                  </a:moveTo>
                  <a:lnTo>
                    <a:pt x="31750" y="190500"/>
                  </a:lnTo>
                </a:path>
                <a:path w="31750" h="190500">
                  <a:moveTo>
                    <a:pt x="0" y="127000"/>
                  </a:moveTo>
                  <a:lnTo>
                    <a:pt x="31750" y="127000"/>
                  </a:lnTo>
                </a:path>
                <a:path w="31750" h="190500">
                  <a:moveTo>
                    <a:pt x="0" y="63500"/>
                  </a:moveTo>
                  <a:lnTo>
                    <a:pt x="31750" y="63500"/>
                  </a:lnTo>
                </a:path>
                <a:path w="31750" h="190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75380" y="327914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8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59505" y="2787015"/>
              <a:ext cx="31750" cy="444500"/>
            </a:xfrm>
            <a:custGeom>
              <a:avLst/>
              <a:gdLst/>
              <a:ahLst/>
              <a:cxnLst/>
              <a:rect l="l" t="t" r="r" b="b"/>
              <a:pathLst>
                <a:path w="31750" h="444500">
                  <a:moveTo>
                    <a:pt x="0" y="444500"/>
                  </a:moveTo>
                  <a:lnTo>
                    <a:pt x="31750" y="444500"/>
                  </a:lnTo>
                </a:path>
                <a:path w="31750" h="444500">
                  <a:moveTo>
                    <a:pt x="0" y="381000"/>
                  </a:moveTo>
                  <a:lnTo>
                    <a:pt x="31750" y="381000"/>
                  </a:lnTo>
                </a:path>
                <a:path w="31750" h="444500">
                  <a:moveTo>
                    <a:pt x="0" y="317500"/>
                  </a:moveTo>
                  <a:lnTo>
                    <a:pt x="31750" y="317500"/>
                  </a:lnTo>
                </a:path>
                <a:path w="31750" h="444500">
                  <a:moveTo>
                    <a:pt x="0" y="254000"/>
                  </a:moveTo>
                  <a:lnTo>
                    <a:pt x="31750" y="254000"/>
                  </a:lnTo>
                </a:path>
                <a:path w="31750" h="444500">
                  <a:moveTo>
                    <a:pt x="0" y="190500"/>
                  </a:moveTo>
                  <a:lnTo>
                    <a:pt x="31750" y="190500"/>
                  </a:lnTo>
                </a:path>
                <a:path w="31750" h="444500">
                  <a:moveTo>
                    <a:pt x="0" y="127000"/>
                  </a:moveTo>
                  <a:lnTo>
                    <a:pt x="31750" y="127000"/>
                  </a:lnTo>
                </a:path>
                <a:path w="31750" h="444500">
                  <a:moveTo>
                    <a:pt x="0" y="63500"/>
                  </a:moveTo>
                  <a:lnTo>
                    <a:pt x="31750" y="63500"/>
                  </a:lnTo>
                </a:path>
                <a:path w="31750" h="44450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675380" y="270891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-15875" y="15239"/>
                  </a:moveTo>
                  <a:lnTo>
                    <a:pt x="15875" y="15239"/>
                  </a:lnTo>
                </a:path>
              </a:pathLst>
            </a:custGeom>
            <a:ln w="30479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59505" y="2091055"/>
              <a:ext cx="31750" cy="570230"/>
            </a:xfrm>
            <a:custGeom>
              <a:avLst/>
              <a:gdLst/>
              <a:ahLst/>
              <a:cxnLst/>
              <a:rect l="l" t="t" r="r" b="b"/>
              <a:pathLst>
                <a:path w="31750" h="570230">
                  <a:moveTo>
                    <a:pt x="0" y="570230"/>
                  </a:moveTo>
                  <a:lnTo>
                    <a:pt x="31750" y="570230"/>
                  </a:lnTo>
                </a:path>
                <a:path w="31750" h="570230">
                  <a:moveTo>
                    <a:pt x="0" y="506730"/>
                  </a:moveTo>
                  <a:lnTo>
                    <a:pt x="31750" y="506730"/>
                  </a:lnTo>
                </a:path>
                <a:path w="31750" h="570230">
                  <a:moveTo>
                    <a:pt x="0" y="443230"/>
                  </a:moveTo>
                  <a:lnTo>
                    <a:pt x="31750" y="443230"/>
                  </a:lnTo>
                </a:path>
                <a:path w="31750" h="570230">
                  <a:moveTo>
                    <a:pt x="0" y="379730"/>
                  </a:moveTo>
                  <a:lnTo>
                    <a:pt x="31750" y="379730"/>
                  </a:lnTo>
                </a:path>
                <a:path w="31750" h="570230">
                  <a:moveTo>
                    <a:pt x="0" y="316230"/>
                  </a:moveTo>
                  <a:lnTo>
                    <a:pt x="31750" y="316230"/>
                  </a:lnTo>
                </a:path>
                <a:path w="31750" h="570230">
                  <a:moveTo>
                    <a:pt x="0" y="252730"/>
                  </a:moveTo>
                  <a:lnTo>
                    <a:pt x="31750" y="252730"/>
                  </a:lnTo>
                </a:path>
                <a:path w="31750" h="570230">
                  <a:moveTo>
                    <a:pt x="0" y="189230"/>
                  </a:moveTo>
                  <a:lnTo>
                    <a:pt x="31750" y="189230"/>
                  </a:lnTo>
                </a:path>
                <a:path w="31750" h="570230">
                  <a:moveTo>
                    <a:pt x="0" y="125730"/>
                  </a:moveTo>
                  <a:lnTo>
                    <a:pt x="31750" y="125730"/>
                  </a:lnTo>
                </a:path>
                <a:path w="31750" h="570230">
                  <a:moveTo>
                    <a:pt x="0" y="62230"/>
                  </a:moveTo>
                  <a:lnTo>
                    <a:pt x="31750" y="62230"/>
                  </a:lnTo>
                </a:path>
                <a:path w="31750" h="57023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31750">
              <a:solidFill>
                <a:srgbClr val="738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26769" y="4171317"/>
              <a:ext cx="203200" cy="96520"/>
            </a:xfrm>
            <a:custGeom>
              <a:avLst/>
              <a:gdLst/>
              <a:ahLst/>
              <a:cxnLst/>
              <a:rect l="l" t="t" r="r" b="b"/>
              <a:pathLst>
                <a:path w="203200" h="96520">
                  <a:moveTo>
                    <a:pt x="0" y="67943"/>
                  </a:moveTo>
                  <a:lnTo>
                    <a:pt x="105410" y="52703"/>
                  </a:lnTo>
                  <a:lnTo>
                    <a:pt x="203200" y="28573"/>
                  </a:lnTo>
                </a:path>
                <a:path w="203200" h="96520">
                  <a:moveTo>
                    <a:pt x="0" y="0"/>
                  </a:moveTo>
                  <a:lnTo>
                    <a:pt x="0" y="57146"/>
                  </a:lnTo>
                </a:path>
                <a:path w="203200" h="96520">
                  <a:moveTo>
                    <a:pt x="203200" y="39370"/>
                  </a:moveTo>
                  <a:lnTo>
                    <a:pt x="203200" y="96516"/>
                  </a:lnTo>
                </a:path>
              </a:pathLst>
            </a:custGeom>
            <a:ln w="57146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9969" y="2284097"/>
              <a:ext cx="3431540" cy="1944370"/>
            </a:xfrm>
            <a:custGeom>
              <a:avLst/>
              <a:gdLst/>
              <a:ahLst/>
              <a:cxnLst/>
              <a:rect l="l" t="t" r="r" b="b"/>
              <a:pathLst>
                <a:path w="3431540" h="1944370">
                  <a:moveTo>
                    <a:pt x="0" y="1915793"/>
                  </a:moveTo>
                  <a:lnTo>
                    <a:pt x="100330" y="1886583"/>
                  </a:lnTo>
                  <a:lnTo>
                    <a:pt x="198120" y="1848483"/>
                  </a:lnTo>
                </a:path>
                <a:path w="3431540" h="1944370">
                  <a:moveTo>
                    <a:pt x="198120" y="1887219"/>
                  </a:moveTo>
                  <a:lnTo>
                    <a:pt x="198120" y="1944366"/>
                  </a:lnTo>
                </a:path>
                <a:path w="3431540" h="1944370">
                  <a:moveTo>
                    <a:pt x="198120" y="1848483"/>
                  </a:moveTo>
                  <a:lnTo>
                    <a:pt x="298450" y="1802763"/>
                  </a:lnTo>
                  <a:lnTo>
                    <a:pt x="353060" y="1772283"/>
                  </a:lnTo>
                  <a:lnTo>
                    <a:pt x="407670" y="1741803"/>
                  </a:lnTo>
                </a:path>
                <a:path w="3431540" h="1944370">
                  <a:moveTo>
                    <a:pt x="407670" y="1819909"/>
                  </a:moveTo>
                  <a:lnTo>
                    <a:pt x="407670" y="1877056"/>
                  </a:lnTo>
                </a:path>
                <a:path w="3431540" h="1944370">
                  <a:moveTo>
                    <a:pt x="406400" y="1741803"/>
                  </a:moveTo>
                  <a:lnTo>
                    <a:pt x="458470" y="1703703"/>
                  </a:lnTo>
                  <a:lnTo>
                    <a:pt x="504190" y="1656713"/>
                  </a:lnTo>
                  <a:lnTo>
                    <a:pt x="601980" y="1558923"/>
                  </a:lnTo>
                </a:path>
                <a:path w="3431540" h="1944370">
                  <a:moveTo>
                    <a:pt x="406400" y="1530349"/>
                  </a:moveTo>
                  <a:lnTo>
                    <a:pt x="406400" y="1587496"/>
                  </a:lnTo>
                </a:path>
                <a:path w="3431540" h="1944370">
                  <a:moveTo>
                    <a:pt x="601980" y="1558923"/>
                  </a:moveTo>
                  <a:lnTo>
                    <a:pt x="701040" y="1459863"/>
                  </a:lnTo>
                  <a:lnTo>
                    <a:pt x="807719" y="1344293"/>
                  </a:lnTo>
                </a:path>
                <a:path w="3431540" h="1944370">
                  <a:moveTo>
                    <a:pt x="807719" y="1345563"/>
                  </a:moveTo>
                  <a:lnTo>
                    <a:pt x="908050" y="1223643"/>
                  </a:lnTo>
                  <a:lnTo>
                    <a:pt x="1007110" y="1094103"/>
                  </a:lnTo>
                </a:path>
                <a:path w="3431540" h="1944370">
                  <a:moveTo>
                    <a:pt x="1007110" y="1094103"/>
                  </a:moveTo>
                  <a:lnTo>
                    <a:pt x="1106170" y="949323"/>
                  </a:lnTo>
                  <a:lnTo>
                    <a:pt x="1212850" y="804543"/>
                  </a:lnTo>
                </a:path>
                <a:path w="3431540" h="1944370">
                  <a:moveTo>
                    <a:pt x="1212850" y="804543"/>
                  </a:moveTo>
                  <a:lnTo>
                    <a:pt x="1311910" y="661033"/>
                  </a:lnTo>
                  <a:lnTo>
                    <a:pt x="1357630" y="584833"/>
                  </a:lnTo>
                  <a:lnTo>
                    <a:pt x="1410970" y="516253"/>
                  </a:lnTo>
                </a:path>
                <a:path w="3431540" h="1944370">
                  <a:moveTo>
                    <a:pt x="1410970" y="516253"/>
                  </a:moveTo>
                  <a:lnTo>
                    <a:pt x="1510030" y="394333"/>
                  </a:lnTo>
                  <a:lnTo>
                    <a:pt x="1563370" y="339723"/>
                  </a:lnTo>
                  <a:lnTo>
                    <a:pt x="1617980" y="287653"/>
                  </a:lnTo>
                </a:path>
                <a:path w="3431540" h="1944370">
                  <a:moveTo>
                    <a:pt x="1617980" y="287653"/>
                  </a:moveTo>
                  <a:lnTo>
                    <a:pt x="1671320" y="241933"/>
                  </a:lnTo>
                  <a:lnTo>
                    <a:pt x="1717040" y="203833"/>
                  </a:lnTo>
                  <a:lnTo>
                    <a:pt x="1817370" y="142873"/>
                  </a:lnTo>
                </a:path>
                <a:path w="3431540" h="1944370">
                  <a:moveTo>
                    <a:pt x="1816100" y="142873"/>
                  </a:moveTo>
                  <a:lnTo>
                    <a:pt x="1915160" y="88263"/>
                  </a:lnTo>
                  <a:lnTo>
                    <a:pt x="2021840" y="51433"/>
                  </a:lnTo>
                </a:path>
                <a:path w="3431540" h="1944370">
                  <a:moveTo>
                    <a:pt x="2020570" y="51433"/>
                  </a:moveTo>
                  <a:lnTo>
                    <a:pt x="2073910" y="43813"/>
                  </a:lnTo>
                  <a:lnTo>
                    <a:pt x="2119630" y="36193"/>
                  </a:lnTo>
                  <a:lnTo>
                    <a:pt x="2219960" y="28573"/>
                  </a:lnTo>
                </a:path>
                <a:path w="3431540" h="1944370">
                  <a:moveTo>
                    <a:pt x="2219960" y="22859"/>
                  </a:moveTo>
                  <a:lnTo>
                    <a:pt x="2219960" y="80006"/>
                  </a:lnTo>
                </a:path>
                <a:path w="3431540" h="1944370">
                  <a:moveTo>
                    <a:pt x="2219960" y="28573"/>
                  </a:moveTo>
                  <a:lnTo>
                    <a:pt x="2319020" y="28573"/>
                  </a:lnTo>
                  <a:lnTo>
                    <a:pt x="2425700" y="28573"/>
                  </a:lnTo>
                </a:path>
                <a:path w="3431540" h="1944370">
                  <a:moveTo>
                    <a:pt x="2219960" y="0"/>
                  </a:moveTo>
                  <a:lnTo>
                    <a:pt x="2219960" y="57146"/>
                  </a:lnTo>
                </a:path>
                <a:path w="3431540" h="1944370">
                  <a:moveTo>
                    <a:pt x="2425700" y="1269"/>
                  </a:moveTo>
                  <a:lnTo>
                    <a:pt x="2425700" y="58416"/>
                  </a:lnTo>
                </a:path>
                <a:path w="3431540" h="1944370">
                  <a:moveTo>
                    <a:pt x="2425700" y="28573"/>
                  </a:moveTo>
                  <a:lnTo>
                    <a:pt x="2524760" y="36193"/>
                  </a:lnTo>
                  <a:lnTo>
                    <a:pt x="2623820" y="43813"/>
                  </a:lnTo>
                </a:path>
                <a:path w="3431540" h="1944370">
                  <a:moveTo>
                    <a:pt x="2425700" y="0"/>
                  </a:moveTo>
                  <a:lnTo>
                    <a:pt x="2425700" y="57146"/>
                  </a:lnTo>
                </a:path>
                <a:path w="3431540" h="1944370">
                  <a:moveTo>
                    <a:pt x="2623820" y="15239"/>
                  </a:moveTo>
                  <a:lnTo>
                    <a:pt x="2623820" y="72386"/>
                  </a:lnTo>
                </a:path>
                <a:path w="3431540" h="1944370">
                  <a:moveTo>
                    <a:pt x="2623820" y="43813"/>
                  </a:moveTo>
                  <a:lnTo>
                    <a:pt x="2722880" y="66673"/>
                  </a:lnTo>
                  <a:lnTo>
                    <a:pt x="2829560" y="97153"/>
                  </a:lnTo>
                </a:path>
                <a:path w="3431540" h="1944370">
                  <a:moveTo>
                    <a:pt x="2623820" y="15239"/>
                  </a:moveTo>
                  <a:lnTo>
                    <a:pt x="2623820" y="72386"/>
                  </a:lnTo>
                </a:path>
                <a:path w="3431540" h="1944370">
                  <a:moveTo>
                    <a:pt x="2828290" y="97153"/>
                  </a:moveTo>
                  <a:lnTo>
                    <a:pt x="2882900" y="118743"/>
                  </a:lnTo>
                  <a:lnTo>
                    <a:pt x="2928620" y="149223"/>
                  </a:lnTo>
                  <a:lnTo>
                    <a:pt x="3027680" y="211453"/>
                  </a:lnTo>
                </a:path>
                <a:path w="3431540" h="1944370">
                  <a:moveTo>
                    <a:pt x="3027680" y="211453"/>
                  </a:moveTo>
                  <a:lnTo>
                    <a:pt x="3126740" y="278763"/>
                  </a:lnTo>
                  <a:lnTo>
                    <a:pt x="3234690" y="354963"/>
                  </a:lnTo>
                </a:path>
                <a:path w="3431540" h="1944370">
                  <a:moveTo>
                    <a:pt x="3234690" y="356233"/>
                  </a:moveTo>
                  <a:lnTo>
                    <a:pt x="3332479" y="440053"/>
                  </a:lnTo>
                  <a:lnTo>
                    <a:pt x="3431540" y="525143"/>
                  </a:lnTo>
                </a:path>
                <a:path w="3431540" h="1944370">
                  <a:moveTo>
                    <a:pt x="3431540" y="496569"/>
                  </a:moveTo>
                  <a:lnTo>
                    <a:pt x="3431540" y="553716"/>
                  </a:lnTo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60239" y="2807970"/>
              <a:ext cx="208279" cy="167640"/>
            </a:xfrm>
            <a:custGeom>
              <a:avLst/>
              <a:gdLst/>
              <a:ahLst/>
              <a:cxnLst/>
              <a:rect l="l" t="t" r="r" b="b"/>
              <a:pathLst>
                <a:path w="208279" h="167639">
                  <a:moveTo>
                    <a:pt x="0" y="0"/>
                  </a:moveTo>
                  <a:lnTo>
                    <a:pt x="208280" y="167639"/>
                  </a:lnTo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003610" y="1254936"/>
            <a:ext cx="222885" cy="9994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dirty="0">
                <a:latin typeface="Times New Roman"/>
                <a:cs typeface="Times New Roman"/>
              </a:rPr>
              <a:t>Introduction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14200" y="1562276"/>
            <a:ext cx="222885" cy="6223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dirty="0">
                <a:latin typeface="Times New Roman"/>
                <a:cs typeface="Times New Roman"/>
              </a:rPr>
              <a:t>G</a:t>
            </a:r>
            <a:r>
              <a:rPr sz="1400" b="1" spc="-5" dirty="0">
                <a:latin typeface="Times New Roman"/>
                <a:cs typeface="Times New Roman"/>
              </a:rPr>
              <a:t>r</a:t>
            </a:r>
            <a:r>
              <a:rPr sz="1400" b="1" spc="10" dirty="0">
                <a:latin typeface="Times New Roman"/>
                <a:cs typeface="Times New Roman"/>
              </a:rPr>
              <a:t>o</a:t>
            </a:r>
            <a:r>
              <a:rPr sz="1400" b="1" spc="15" dirty="0">
                <a:latin typeface="Times New Roman"/>
                <a:cs typeface="Times New Roman"/>
              </a:rPr>
              <a:t>w</a:t>
            </a:r>
            <a:r>
              <a:rPr sz="1400" b="1" dirty="0">
                <a:latin typeface="Times New Roman"/>
                <a:cs typeface="Times New Roman"/>
              </a:rPr>
              <a:t>th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86410" y="1223010"/>
            <a:ext cx="222885" cy="718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spc="-5" dirty="0">
                <a:latin typeface="Times New Roman"/>
                <a:cs typeface="Times New Roman"/>
              </a:rPr>
              <a:t>M</a:t>
            </a:r>
            <a:r>
              <a:rPr sz="1400" b="1" dirty="0">
                <a:latin typeface="Times New Roman"/>
                <a:cs typeface="Times New Roman"/>
              </a:rPr>
              <a:t>atu</a:t>
            </a:r>
            <a:r>
              <a:rPr sz="1400" b="1" spc="5" dirty="0">
                <a:latin typeface="Times New Roman"/>
                <a:cs typeface="Times New Roman"/>
              </a:rPr>
              <a:t>r</a:t>
            </a:r>
            <a:r>
              <a:rPr sz="1400" b="1" dirty="0">
                <a:latin typeface="Times New Roman"/>
                <a:cs typeface="Times New Roman"/>
              </a:rPr>
              <a:t>ity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06550" y="1255853"/>
            <a:ext cx="222885" cy="5924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spc="5" dirty="0">
                <a:latin typeface="Times New Roman"/>
                <a:cs typeface="Times New Roman"/>
              </a:rPr>
              <a:t>D</a:t>
            </a:r>
            <a:r>
              <a:rPr sz="1400" b="1" spc="-5" dirty="0">
                <a:latin typeface="Times New Roman"/>
                <a:cs typeface="Times New Roman"/>
              </a:rPr>
              <a:t>ec</a:t>
            </a:r>
            <a:r>
              <a:rPr sz="1400" b="1" spc="10" dirty="0">
                <a:latin typeface="Times New Roman"/>
                <a:cs typeface="Times New Roman"/>
              </a:rPr>
              <a:t>li</a:t>
            </a:r>
            <a:r>
              <a:rPr sz="1400" b="1" dirty="0">
                <a:latin typeface="Times New Roman"/>
                <a:cs typeface="Times New Roman"/>
              </a:rPr>
              <a:t>ne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029969" y="41325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28089" y="40259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631950" y="40259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31950" y="36283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37689" y="384302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837689" y="33782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37079" y="362965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37079" y="308863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42820" y="33782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42820" y="28003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40939" y="308991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40939" y="25717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47950" y="28003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47950" y="24269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47339" y="25717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846070" y="233552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51810" y="24269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50539" y="23126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8573"/>
                </a:moveTo>
                <a:lnTo>
                  <a:pt x="0" y="28573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858259" y="2352676"/>
            <a:ext cx="1270" cy="57150"/>
          </a:xfrm>
          <a:custGeom>
            <a:avLst/>
            <a:gdLst/>
            <a:ahLst/>
            <a:cxnLst/>
            <a:rect l="l" t="t" r="r" b="b"/>
            <a:pathLst>
              <a:path w="1270" h="57150">
                <a:moveTo>
                  <a:pt x="1269" y="0"/>
                </a:moveTo>
                <a:lnTo>
                  <a:pt x="1269" y="57146"/>
                </a:lnTo>
              </a:path>
              <a:path w="1270" h="57150">
                <a:moveTo>
                  <a:pt x="0" y="0"/>
                </a:moveTo>
                <a:lnTo>
                  <a:pt x="0" y="57146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057650" y="2466976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7146"/>
                </a:lnTo>
              </a:path>
              <a:path h="57150">
                <a:moveTo>
                  <a:pt x="0" y="0"/>
                </a:moveTo>
                <a:lnTo>
                  <a:pt x="0" y="57146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264659" y="2611757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7146"/>
                </a:lnTo>
              </a:path>
              <a:path h="57150">
                <a:moveTo>
                  <a:pt x="0" y="0"/>
                </a:moveTo>
                <a:lnTo>
                  <a:pt x="0" y="57146"/>
                </a:lnTo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014470" y="4250690"/>
            <a:ext cx="4203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T</a:t>
            </a:r>
            <a:r>
              <a:rPr sz="1400" b="1" spc="10" dirty="0">
                <a:latin typeface="Times New Roman"/>
                <a:cs typeface="Times New Roman"/>
              </a:rPr>
              <a:t>i</a:t>
            </a:r>
            <a:r>
              <a:rPr sz="1400" b="1" spc="-20" dirty="0">
                <a:latin typeface="Times New Roman"/>
                <a:cs typeface="Times New Roman"/>
              </a:rPr>
              <a:t>m</a:t>
            </a:r>
            <a:r>
              <a:rPr sz="1400" b="1" dirty="0">
                <a:latin typeface="Times New Roman"/>
                <a:cs typeface="Times New Roman"/>
              </a:rPr>
              <a:t>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8620" y="3003550"/>
            <a:ext cx="222885" cy="11442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dirty="0">
                <a:latin typeface="Times New Roman"/>
                <a:cs typeface="Times New Roman"/>
              </a:rPr>
              <a:t>Total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Industry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48620" y="2260423"/>
            <a:ext cx="222885" cy="6800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b="1" spc="5" dirty="0">
                <a:latin typeface="Times New Roman"/>
                <a:cs typeface="Times New Roman"/>
              </a:rPr>
              <a:t>R</a:t>
            </a:r>
            <a:r>
              <a:rPr sz="1400" b="1" spc="-5" dirty="0">
                <a:latin typeface="Times New Roman"/>
                <a:cs typeface="Times New Roman"/>
              </a:rPr>
              <a:t>e</a:t>
            </a:r>
            <a:r>
              <a:rPr sz="1400" b="1" spc="10" dirty="0">
                <a:latin typeface="Times New Roman"/>
                <a:cs typeface="Times New Roman"/>
              </a:rPr>
              <a:t>v</a:t>
            </a:r>
            <a:r>
              <a:rPr sz="1400" b="1" spc="5" dirty="0">
                <a:latin typeface="Times New Roman"/>
                <a:cs typeface="Times New Roman"/>
              </a:rPr>
              <a:t>e</a:t>
            </a:r>
            <a:r>
              <a:rPr sz="1400" b="1" spc="-10" dirty="0">
                <a:latin typeface="Times New Roman"/>
                <a:cs typeface="Times New Roman"/>
              </a:rPr>
              <a:t>n</a:t>
            </a:r>
            <a:r>
              <a:rPr sz="1400" b="1" dirty="0">
                <a:latin typeface="Times New Roman"/>
                <a:cs typeface="Times New Roman"/>
              </a:rPr>
              <a:t>ue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93370" y="5341620"/>
            <a:ext cx="854265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Industries evolve over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time,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both structurally and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in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terms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of overall size.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The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industry life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cycle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is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measured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in total  industry sales and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the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growth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in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total industry sales.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The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industry structure and competitive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forces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that shape the  environment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in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which businesses operate change throughout the life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cycle.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Therefore a business's strategy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must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adapt  accordingly.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It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is useful to consider the evolution of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the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industry life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cycle </a:t>
            </a:r>
            <a:r>
              <a:rPr sz="1400" spc="5" dirty="0">
                <a:solidFill>
                  <a:srgbClr val="3A3A3A"/>
                </a:solidFill>
                <a:latin typeface="Times New Roman"/>
                <a:cs typeface="Times New Roman"/>
              </a:rPr>
              <a:t>in the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context of </a:t>
            </a:r>
            <a:r>
              <a:rPr sz="1400" spc="-5" dirty="0">
                <a:solidFill>
                  <a:srgbClr val="3A3A3A"/>
                </a:solidFill>
                <a:latin typeface="Times New Roman"/>
                <a:cs typeface="Times New Roman"/>
              </a:rPr>
              <a:t>Porter’s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5</a:t>
            </a:r>
            <a:r>
              <a:rPr sz="1400" spc="25" dirty="0">
                <a:solidFill>
                  <a:srgbClr val="3A3A3A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A3A3A"/>
                </a:solidFill>
                <a:latin typeface="Times New Roman"/>
                <a:cs typeface="Times New Roman"/>
              </a:rPr>
              <a:t>Forces.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4960" y="0"/>
            <a:ext cx="49174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Industry </a:t>
            </a:r>
            <a:r>
              <a:rPr sz="3200" spc="-5" dirty="0"/>
              <a:t>Life</a:t>
            </a:r>
            <a:r>
              <a:rPr sz="3200" spc="-65" dirty="0"/>
              <a:t> </a:t>
            </a:r>
            <a:r>
              <a:rPr sz="3200" dirty="0"/>
              <a:t>cycle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414020"/>
            <a:ext cx="8524875" cy="6470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89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life </a:t>
            </a:r>
            <a:r>
              <a:rPr sz="2400" dirty="0">
                <a:latin typeface="Times New Roman"/>
                <a:cs typeface="Times New Roman"/>
              </a:rPr>
              <a:t>cycle of </a:t>
            </a:r>
            <a:r>
              <a:rPr sz="2400" spc="-5" dirty="0">
                <a:latin typeface="Times New Roman"/>
                <a:cs typeface="Times New Roman"/>
              </a:rPr>
              <a:t>an </a:t>
            </a:r>
            <a:r>
              <a:rPr sz="2400" dirty="0">
                <a:latin typeface="Times New Roman"/>
                <a:cs typeface="Times New Roman"/>
              </a:rPr>
              <a:t>industry is </a:t>
            </a:r>
            <a:r>
              <a:rPr sz="2400" spc="-5" dirty="0">
                <a:latin typeface="Times New Roman"/>
                <a:cs typeface="Times New Roman"/>
              </a:rPr>
              <a:t>separated </a:t>
            </a:r>
            <a:r>
              <a:rPr sz="2400" dirty="0">
                <a:latin typeface="Times New Roman"/>
                <a:cs typeface="Times New Roman"/>
              </a:rPr>
              <a:t>into </a:t>
            </a:r>
            <a:r>
              <a:rPr sz="2400" spc="-5" dirty="0">
                <a:latin typeface="Times New Roman"/>
                <a:cs typeface="Times New Roman"/>
              </a:rPr>
              <a:t>four well defined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stages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00"/>
              </a:spcBef>
              <a:buAutoNum type="alphaLcPeriod"/>
              <a:tabLst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Pioneering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dirty="0">
                <a:latin typeface="Times New Roman"/>
                <a:cs typeface="Times New Roman"/>
              </a:rPr>
              <a:t>: In this </a:t>
            </a:r>
            <a:r>
              <a:rPr sz="2400" spc="-5" dirty="0">
                <a:latin typeface="Times New Roman"/>
                <a:cs typeface="Times New Roman"/>
              </a:rPr>
              <a:t>stage </a:t>
            </a:r>
            <a:r>
              <a:rPr sz="2400" dirty="0">
                <a:latin typeface="Times New Roman"/>
                <a:cs typeface="Times New Roman"/>
              </a:rPr>
              <a:t>the prospective </a:t>
            </a:r>
            <a:r>
              <a:rPr sz="2400" spc="-5" dirty="0">
                <a:latin typeface="Times New Roman"/>
                <a:cs typeface="Times New Roman"/>
              </a:rPr>
              <a:t>demand for </a:t>
            </a:r>
            <a:r>
              <a:rPr sz="2400" dirty="0">
                <a:latin typeface="Times New Roman"/>
                <a:cs typeface="Times New Roman"/>
              </a:rPr>
              <a:t>the  product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promising and </a:t>
            </a:r>
            <a:r>
              <a:rPr sz="2400" dirty="0">
                <a:latin typeface="Times New Roman"/>
                <a:cs typeface="Times New Roman"/>
              </a:rPr>
              <a:t>the technology </a:t>
            </a:r>
            <a:r>
              <a:rPr sz="2400" spc="-5" dirty="0">
                <a:latin typeface="Times New Roman"/>
                <a:cs typeface="Times New Roman"/>
              </a:rPr>
              <a:t>used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manufacture </a:t>
            </a:r>
            <a:r>
              <a:rPr sz="2400" dirty="0">
                <a:latin typeface="Times New Roman"/>
                <a:cs typeface="Times New Roman"/>
              </a:rPr>
              <a:t>the  product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low.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demand for </a:t>
            </a:r>
            <a:r>
              <a:rPr sz="2400" dirty="0">
                <a:latin typeface="Times New Roman"/>
                <a:cs typeface="Times New Roman"/>
              </a:rPr>
              <a:t>the product encourages </a:t>
            </a:r>
            <a:r>
              <a:rPr sz="2400" spc="-10" dirty="0">
                <a:latin typeface="Times New Roman"/>
                <a:cs typeface="Times New Roman"/>
              </a:rPr>
              <a:t>many  </a:t>
            </a:r>
            <a:r>
              <a:rPr sz="2400" dirty="0">
                <a:latin typeface="Times New Roman"/>
                <a:cs typeface="Times New Roman"/>
              </a:rPr>
              <a:t>entrants and there is severe </a:t>
            </a:r>
            <a:r>
              <a:rPr sz="2400" spc="-5" dirty="0">
                <a:latin typeface="Times New Roman"/>
                <a:cs typeface="Times New Roman"/>
              </a:rPr>
              <a:t>competition among rivals. </a:t>
            </a:r>
            <a:r>
              <a:rPr sz="2400" dirty="0">
                <a:latin typeface="Times New Roman"/>
                <a:cs typeface="Times New Roman"/>
              </a:rPr>
              <a:t>The  entrants try to develop a brand </a:t>
            </a:r>
            <a:r>
              <a:rPr sz="2400" spc="-5" dirty="0">
                <a:latin typeface="Times New Roman"/>
                <a:cs typeface="Times New Roman"/>
              </a:rPr>
              <a:t>name, differentiate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product and  </a:t>
            </a:r>
            <a:r>
              <a:rPr sz="2400" dirty="0">
                <a:latin typeface="Times New Roman"/>
                <a:cs typeface="Times New Roman"/>
              </a:rPr>
              <a:t>create product </a:t>
            </a:r>
            <a:r>
              <a:rPr sz="2400" spc="-5" dirty="0">
                <a:latin typeface="Times New Roman"/>
                <a:cs typeface="Times New Roman"/>
              </a:rPr>
              <a:t>image. </a:t>
            </a:r>
            <a:r>
              <a:rPr sz="2400" dirty="0">
                <a:latin typeface="Times New Roman"/>
                <a:cs typeface="Times New Roman"/>
              </a:rPr>
              <a:t>The severe </a:t>
            </a:r>
            <a:r>
              <a:rPr sz="2400" spc="-5" dirty="0">
                <a:latin typeface="Times New Roman"/>
                <a:cs typeface="Times New Roman"/>
              </a:rPr>
              <a:t>competition </a:t>
            </a:r>
            <a:r>
              <a:rPr sz="2400" dirty="0">
                <a:latin typeface="Times New Roman"/>
                <a:cs typeface="Times New Roman"/>
              </a:rPr>
              <a:t>leads to change in  </a:t>
            </a:r>
            <a:r>
              <a:rPr sz="2400" spc="-5" dirty="0">
                <a:latin typeface="Times New Roman"/>
                <a:cs typeface="Times New Roman"/>
              </a:rPr>
              <a:t>market </a:t>
            </a:r>
            <a:r>
              <a:rPr sz="2400" dirty="0">
                <a:latin typeface="Times New Roman"/>
                <a:cs typeface="Times New Roman"/>
              </a:rPr>
              <a:t>share and position of the </a:t>
            </a:r>
            <a:r>
              <a:rPr sz="2400" spc="-5" dirty="0">
                <a:latin typeface="Times New Roman"/>
                <a:cs typeface="Times New Roman"/>
              </a:rPr>
              <a:t>firm </a:t>
            </a:r>
            <a:r>
              <a:rPr sz="2400" dirty="0">
                <a:latin typeface="Times New Roman"/>
                <a:cs typeface="Times New Roman"/>
              </a:rPr>
              <a:t>and variation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profits. </a:t>
            </a:r>
            <a:r>
              <a:rPr sz="2400" dirty="0">
                <a:latin typeface="Times New Roman"/>
                <a:cs typeface="Times New Roman"/>
              </a:rPr>
              <a:t>It is  very </a:t>
            </a:r>
            <a:r>
              <a:rPr sz="2400" spc="-5" dirty="0">
                <a:latin typeface="Times New Roman"/>
                <a:cs typeface="Times New Roman"/>
              </a:rPr>
              <a:t>difficult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invest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companies </a:t>
            </a:r>
            <a:r>
              <a:rPr sz="2400" dirty="0">
                <a:latin typeface="Times New Roman"/>
                <a:cs typeface="Times New Roman"/>
              </a:rPr>
              <a:t>at the pioneering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stage.</a:t>
            </a:r>
            <a:endParaRPr sz="240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Times New Roman"/>
                <a:cs typeface="Times New Roman"/>
              </a:rPr>
              <a:t>Ex.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E-commerce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00"/>
              </a:spcBef>
              <a:buFont typeface="Times New Roman"/>
              <a:buAutoNum type="alphaLcPeriod" startAt="2"/>
              <a:tabLst>
                <a:tab pos="3632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Rapid Growth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After </a:t>
            </a:r>
            <a:r>
              <a:rPr sz="2400" dirty="0">
                <a:latin typeface="Times New Roman"/>
                <a:cs typeface="Times New Roman"/>
              </a:rPr>
              <a:t>the pioneering stage the </a:t>
            </a:r>
            <a:r>
              <a:rPr sz="2400" spc="-5" dirty="0">
                <a:latin typeface="Times New Roman"/>
                <a:cs typeface="Times New Roman"/>
              </a:rPr>
              <a:t>companies  </a:t>
            </a:r>
            <a:r>
              <a:rPr sz="2400" dirty="0">
                <a:latin typeface="Times New Roman"/>
                <a:cs typeface="Times New Roman"/>
              </a:rPr>
              <a:t>that have </a:t>
            </a:r>
            <a:r>
              <a:rPr sz="2400" spc="-5" dirty="0">
                <a:latin typeface="Times New Roman"/>
                <a:cs typeface="Times New Roman"/>
              </a:rPr>
              <a:t>withstood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competition improve </a:t>
            </a:r>
            <a:r>
              <a:rPr sz="2400" dirty="0">
                <a:latin typeface="Times New Roman"/>
                <a:cs typeface="Times New Roman"/>
              </a:rPr>
              <a:t>their </a:t>
            </a:r>
            <a:r>
              <a:rPr sz="2400" spc="-5" dirty="0">
                <a:latin typeface="Times New Roman"/>
                <a:cs typeface="Times New Roman"/>
              </a:rPr>
              <a:t>market share 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financial performance. </a:t>
            </a:r>
            <a:r>
              <a:rPr sz="2400" dirty="0">
                <a:latin typeface="Times New Roman"/>
                <a:cs typeface="Times New Roman"/>
              </a:rPr>
              <a:t>The technology </a:t>
            </a:r>
            <a:r>
              <a:rPr sz="2400" spc="-5" dirty="0">
                <a:latin typeface="Times New Roman"/>
                <a:cs typeface="Times New Roman"/>
              </a:rPr>
              <a:t>improves </a:t>
            </a:r>
            <a:r>
              <a:rPr sz="2400" dirty="0">
                <a:latin typeface="Times New Roman"/>
                <a:cs typeface="Times New Roman"/>
              </a:rPr>
              <a:t>resulting in  </a:t>
            </a:r>
            <a:r>
              <a:rPr sz="2400" spc="-5" dirty="0">
                <a:latin typeface="Times New Roman"/>
                <a:cs typeface="Times New Roman"/>
              </a:rPr>
              <a:t>lower cost of </a:t>
            </a:r>
            <a:r>
              <a:rPr sz="2400" dirty="0">
                <a:latin typeface="Times New Roman"/>
                <a:cs typeface="Times New Roman"/>
              </a:rPr>
              <a:t>production and </a:t>
            </a:r>
            <a:r>
              <a:rPr sz="2400" spc="-5" dirty="0">
                <a:latin typeface="Times New Roman"/>
                <a:cs typeface="Times New Roman"/>
              </a:rPr>
              <a:t>good </a:t>
            </a:r>
            <a:r>
              <a:rPr sz="2400" dirty="0">
                <a:latin typeface="Times New Roman"/>
                <a:cs typeface="Times New Roman"/>
              </a:rPr>
              <a:t>quality products. The  </a:t>
            </a:r>
            <a:r>
              <a:rPr sz="2400" spc="-5" dirty="0">
                <a:latin typeface="Times New Roman"/>
                <a:cs typeface="Times New Roman"/>
              </a:rPr>
              <a:t>companies </a:t>
            </a:r>
            <a:r>
              <a:rPr sz="2400" dirty="0">
                <a:latin typeface="Times New Roman"/>
                <a:cs typeface="Times New Roman"/>
              </a:rPr>
              <a:t>have </a:t>
            </a:r>
            <a:r>
              <a:rPr sz="2400" spc="-5" dirty="0">
                <a:latin typeface="Times New Roman"/>
                <a:cs typeface="Times New Roman"/>
              </a:rPr>
              <a:t>stable growth. </a:t>
            </a:r>
            <a:r>
              <a:rPr sz="2400" dirty="0">
                <a:latin typeface="Times New Roman"/>
                <a:cs typeface="Times New Roman"/>
              </a:rPr>
              <a:t>It is advisable to invest in these  </a:t>
            </a:r>
            <a:r>
              <a:rPr sz="2400" spc="-5" dirty="0">
                <a:latin typeface="Times New Roman"/>
                <a:cs typeface="Times New Roman"/>
              </a:rPr>
              <a:t>companies. Ex. Pharma.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3619</Words>
  <Application>Microsoft Office PowerPoint</Application>
  <PresentationFormat>On-screen Show (4:3)</PresentationFormat>
  <Paragraphs>320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Symbol</vt:lpstr>
      <vt:lpstr>Times New Roman</vt:lpstr>
      <vt:lpstr>Trebuchet MS</vt:lpstr>
      <vt:lpstr>Wingdings 3</vt:lpstr>
      <vt:lpstr>Facet</vt:lpstr>
      <vt:lpstr>Fundamental Analysis</vt:lpstr>
      <vt:lpstr>PowerPoint Presentation</vt:lpstr>
      <vt:lpstr>Economic Analysis</vt:lpstr>
      <vt:lpstr>The various Macro economic factors are as follows.</vt:lpstr>
      <vt:lpstr>Economic Forecasting</vt:lpstr>
      <vt:lpstr>PowerPoint Presentation</vt:lpstr>
      <vt:lpstr>Industry Analysis</vt:lpstr>
      <vt:lpstr>The Industry Life Cycle</vt:lpstr>
      <vt:lpstr>Industry Life cycle</vt:lpstr>
      <vt:lpstr>generated. However, rivalry among competitors is fierce and</vt:lpstr>
      <vt:lpstr>Study of structure and characteristics of an industry</vt:lpstr>
      <vt:lpstr>PowerPoint Presentation</vt:lpstr>
      <vt:lpstr>PORTER’S FIVE FORCES MODEL</vt:lpstr>
      <vt:lpstr>PORTER’S FIVE FORCES MODEL</vt:lpstr>
      <vt:lpstr>PowerPoint Presentation</vt:lpstr>
      <vt:lpstr>PowerPoint Presentation</vt:lpstr>
      <vt:lpstr>Company Analysis</vt:lpstr>
      <vt:lpstr>PowerPoint Presentation</vt:lpstr>
      <vt:lpstr>PowerPoint Presentation</vt:lpstr>
      <vt:lpstr>PowerPoint Presentation</vt:lpstr>
      <vt:lpstr>PowerPoint Presentation</vt:lpstr>
      <vt:lpstr>3. Operating Leverage: The extent to which an organization uses  fixed costs in its cost structure is called operating leverage. The  operating leverage is greatest in firms with a large proportion of  fixed costs, low proportion of variable costs, and the resulting  high contribution-margin ratio. A high degree of operating</vt:lpstr>
      <vt:lpstr>4. Competitive Edge: The competitiveness of a company can be  assed by looking at the following aspects</vt:lpstr>
      <vt:lpstr>Production Efficiency: Production efficiency means producing  the maximum output at minimum cost per unit of output. This  measures how well the production process is performing.</vt:lpstr>
      <vt:lpstr>Financial Analysis</vt:lpstr>
      <vt:lpstr>Analysis of Financial Statements</vt:lpstr>
      <vt:lpstr>Financial Ratio Analysis</vt:lpstr>
      <vt:lpstr>Liquidity Ratios</vt:lpstr>
      <vt:lpstr>Leverage or Debt Ratios</vt:lpstr>
      <vt:lpstr>Turn over Ratios Efficiency Ratios</vt:lpstr>
      <vt:lpstr>Profitability Ratios</vt:lpstr>
      <vt:lpstr>Valuation Ratios</vt:lpstr>
      <vt:lpstr>DuPont Analysis</vt:lpstr>
      <vt:lpstr>Growth in Earnings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Analysis</dc:title>
  <dc:creator>Admin</dc:creator>
  <cp:lastModifiedBy>Admin</cp:lastModifiedBy>
  <cp:revision>1</cp:revision>
  <dcterms:created xsi:type="dcterms:W3CDTF">2020-12-31T18:04:20Z</dcterms:created>
  <dcterms:modified xsi:type="dcterms:W3CDTF">2020-12-31T18:11:44Z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2015-08-17T00:00:00Z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2020-12-31T00:00:00Z</vt:filetime>
  </property>
</Properties>
</file>