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3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</p:sldIdLst>
  <p:sldSz cy="6858000" cx="9144000"/>
  <p:notesSz cx="9144000" cy="6858000"/>
  <p:embeddedFontLst>
    <p:embeddedFont>
      <p:font typeface="Roboto Slab"/>
      <p:regular r:id="rId60"/>
      <p:bold r:id="rId61"/>
    </p:embeddedFont>
    <p:embeddedFont>
      <p:font typeface="Raleway"/>
      <p:regular r:id="rId62"/>
      <p:bold r:id="rId63"/>
      <p:italic r:id="rId64"/>
      <p:boldItalic r:id="rId65"/>
    </p:embeddedFont>
    <p:embeddedFont>
      <p:font typeface="Garamond"/>
      <p:regular r:id="rId66"/>
      <p:bold r:id="rId67"/>
      <p:italic r:id="rId68"/>
      <p:boldItalic r:id="rId69"/>
    </p:embeddedFont>
    <p:embeddedFont>
      <p:font typeface="Open Sans"/>
      <p:regular r:id="rId70"/>
      <p:bold r:id="rId71"/>
      <p:italic r:id="rId72"/>
      <p:boldItalic r:id="rId7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73" Type="http://schemas.openxmlformats.org/officeDocument/2006/relationships/font" Target="fonts/OpenSans-boldItalic.fntdata"/><Relationship Id="rId72" Type="http://schemas.openxmlformats.org/officeDocument/2006/relationships/font" Target="fonts/OpenSans-italic.fntdata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71" Type="http://schemas.openxmlformats.org/officeDocument/2006/relationships/font" Target="fonts/OpenSans-bold.fntdata"/><Relationship Id="rId70" Type="http://schemas.openxmlformats.org/officeDocument/2006/relationships/font" Target="fonts/OpenSans-regular.fntdata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62" Type="http://schemas.openxmlformats.org/officeDocument/2006/relationships/font" Target="fonts/Raleway-regular.fntdata"/><Relationship Id="rId61" Type="http://schemas.openxmlformats.org/officeDocument/2006/relationships/font" Target="fonts/RobotoSlab-bold.fntdata"/><Relationship Id="rId20" Type="http://schemas.openxmlformats.org/officeDocument/2006/relationships/slide" Target="slides/slide15.xml"/><Relationship Id="rId64" Type="http://schemas.openxmlformats.org/officeDocument/2006/relationships/font" Target="fonts/Raleway-italic.fntdata"/><Relationship Id="rId63" Type="http://schemas.openxmlformats.org/officeDocument/2006/relationships/font" Target="fonts/Raleway-bold.fntdata"/><Relationship Id="rId22" Type="http://schemas.openxmlformats.org/officeDocument/2006/relationships/slide" Target="slides/slide17.xml"/><Relationship Id="rId66" Type="http://schemas.openxmlformats.org/officeDocument/2006/relationships/font" Target="fonts/Garamond-regular.fntdata"/><Relationship Id="rId21" Type="http://schemas.openxmlformats.org/officeDocument/2006/relationships/slide" Target="slides/slide16.xml"/><Relationship Id="rId65" Type="http://schemas.openxmlformats.org/officeDocument/2006/relationships/font" Target="fonts/Raleway-boldItalic.fntdata"/><Relationship Id="rId24" Type="http://schemas.openxmlformats.org/officeDocument/2006/relationships/slide" Target="slides/slide19.xml"/><Relationship Id="rId68" Type="http://schemas.openxmlformats.org/officeDocument/2006/relationships/font" Target="fonts/Garamond-italic.fntdata"/><Relationship Id="rId23" Type="http://schemas.openxmlformats.org/officeDocument/2006/relationships/slide" Target="slides/slide18.xml"/><Relationship Id="rId67" Type="http://schemas.openxmlformats.org/officeDocument/2006/relationships/font" Target="fonts/Garamond-bold.fntdata"/><Relationship Id="rId60" Type="http://schemas.openxmlformats.org/officeDocument/2006/relationships/font" Target="fonts/RobotoSlab-regular.fntdata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69" Type="http://schemas.openxmlformats.org/officeDocument/2006/relationships/font" Target="fonts/Garamond-boldItalic.fntdata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11" Type="http://schemas.openxmlformats.org/officeDocument/2006/relationships/slide" Target="slides/slide6.xml"/><Relationship Id="rId55" Type="http://schemas.openxmlformats.org/officeDocument/2006/relationships/slide" Target="slides/slide50.xml"/><Relationship Id="rId10" Type="http://schemas.openxmlformats.org/officeDocument/2006/relationships/slide" Target="slides/slide5.xml"/><Relationship Id="rId54" Type="http://schemas.openxmlformats.org/officeDocument/2006/relationships/slide" Target="slides/slide49.xml"/><Relationship Id="rId13" Type="http://schemas.openxmlformats.org/officeDocument/2006/relationships/slide" Target="slides/slide8.xml"/><Relationship Id="rId57" Type="http://schemas.openxmlformats.org/officeDocument/2006/relationships/slide" Target="slides/slide52.xml"/><Relationship Id="rId12" Type="http://schemas.openxmlformats.org/officeDocument/2006/relationships/slide" Target="slides/slide7.xml"/><Relationship Id="rId56" Type="http://schemas.openxmlformats.org/officeDocument/2006/relationships/slide" Target="slides/slide51.xml"/><Relationship Id="rId15" Type="http://schemas.openxmlformats.org/officeDocument/2006/relationships/slide" Target="slides/slide10.xml"/><Relationship Id="rId59" Type="http://schemas.openxmlformats.org/officeDocument/2006/relationships/slide" Target="slides/slide54.xml"/><Relationship Id="rId14" Type="http://schemas.openxmlformats.org/officeDocument/2006/relationships/slide" Target="slides/slide9.xml"/><Relationship Id="rId58" Type="http://schemas.openxmlformats.org/officeDocument/2006/relationships/slide" Target="slides/slide5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0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0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1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11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12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3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13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4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14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5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15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6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16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7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17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8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18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9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19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2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2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0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20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1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21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2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22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3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23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4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24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5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25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6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26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7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27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8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28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9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29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3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30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1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31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32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p32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3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p33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34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p34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5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35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36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p36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37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1" name="Google Shape;291;p37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38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38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39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p39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4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4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40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Google Shape;309;p40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41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6" name="Google Shape;316;p41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42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3" name="Google Shape;323;p42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43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8" name="Google Shape;328;p43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44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4" name="Google Shape;334;p44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45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0" name="Google Shape;340;p45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46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6" name="Google Shape;346;p46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47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2" name="Google Shape;352;p47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48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8" name="Google Shape;358;p48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49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3" name="Google Shape;363;p49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5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5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50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8" name="Google Shape;368;p50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51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3" name="Google Shape;373;p51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52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8" name="Google Shape;378;p52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53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3" name="Google Shape;383;p53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54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9" name="Google Shape;389;p54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6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6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7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7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8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8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9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9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"/>
          <p:cNvSpPr txBox="1"/>
          <p:nvPr>
            <p:ph type="title"/>
          </p:nvPr>
        </p:nvSpPr>
        <p:spPr>
          <a:xfrm>
            <a:off x="877569" y="485140"/>
            <a:ext cx="7388860" cy="1390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>
                <a:solidFill>
                  <a:srgbClr val="006666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" type="body"/>
          </p:nvPr>
        </p:nvSpPr>
        <p:spPr>
          <a:xfrm>
            <a:off x="673100" y="2395220"/>
            <a:ext cx="7797799" cy="354457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4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1" type="ft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0" type="dt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/>
          <p:nvPr>
            <p:ph type="title"/>
          </p:nvPr>
        </p:nvSpPr>
        <p:spPr>
          <a:xfrm>
            <a:off x="877569" y="485140"/>
            <a:ext cx="7388860" cy="1390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>
                <a:solidFill>
                  <a:srgbClr val="006666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0" type="dt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2" type="sldNum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bg>
      <p:bgPr>
        <a:solidFill>
          <a:schemeClr val="lt1"/>
        </a:solid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/>
          <p:nvPr/>
        </p:nvSpPr>
        <p:spPr>
          <a:xfrm>
            <a:off x="0" y="0"/>
            <a:ext cx="4572000" cy="6858000"/>
          </a:xfrm>
          <a:custGeom>
            <a:rect b="b" l="l" r="r" t="t"/>
            <a:pathLst>
              <a:path extrusionOk="0" h="6858000" w="4572000">
                <a:moveTo>
                  <a:pt x="4572000" y="0"/>
                </a:moveTo>
                <a:lnTo>
                  <a:pt x="0" y="0"/>
                </a:lnTo>
                <a:lnTo>
                  <a:pt x="0" y="6858000"/>
                </a:lnTo>
                <a:lnTo>
                  <a:pt x="4572000" y="6858000"/>
                </a:lnTo>
                <a:close/>
              </a:path>
            </a:pathLst>
          </a:custGeom>
          <a:solidFill>
            <a:srgbClr val="99CC99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4"/>
          <p:cNvSpPr/>
          <p:nvPr/>
        </p:nvSpPr>
        <p:spPr>
          <a:xfrm>
            <a:off x="685800" y="990600"/>
            <a:ext cx="5181600" cy="1905000"/>
          </a:xfrm>
          <a:custGeom>
            <a:rect b="b" l="l" r="r" t="t"/>
            <a:pathLst>
              <a:path extrusionOk="0" h="1905000" w="5181600">
                <a:moveTo>
                  <a:pt x="4229100" y="0"/>
                </a:moveTo>
                <a:lnTo>
                  <a:pt x="952500" y="0"/>
                </a:lnTo>
                <a:lnTo>
                  <a:pt x="907866" y="1380"/>
                </a:lnTo>
                <a:lnTo>
                  <a:pt x="863319" y="5464"/>
                </a:lnTo>
                <a:lnTo>
                  <a:pt x="818947" y="12164"/>
                </a:lnTo>
                <a:lnTo>
                  <a:pt x="774836" y="21394"/>
                </a:lnTo>
                <a:lnTo>
                  <a:pt x="731074" y="33064"/>
                </a:lnTo>
                <a:lnTo>
                  <a:pt x="687748" y="47090"/>
                </a:lnTo>
                <a:lnTo>
                  <a:pt x="644946" y="63382"/>
                </a:lnTo>
                <a:lnTo>
                  <a:pt x="602753" y="81855"/>
                </a:lnTo>
                <a:lnTo>
                  <a:pt x="561259" y="102421"/>
                </a:lnTo>
                <a:lnTo>
                  <a:pt x="520549" y="124992"/>
                </a:lnTo>
                <a:lnTo>
                  <a:pt x="480711" y="149482"/>
                </a:lnTo>
                <a:lnTo>
                  <a:pt x="441833" y="175803"/>
                </a:lnTo>
                <a:lnTo>
                  <a:pt x="404001" y="203868"/>
                </a:lnTo>
                <a:lnTo>
                  <a:pt x="367303" y="233590"/>
                </a:lnTo>
                <a:lnTo>
                  <a:pt x="331825" y="264882"/>
                </a:lnTo>
                <a:lnTo>
                  <a:pt x="297656" y="297656"/>
                </a:lnTo>
                <a:lnTo>
                  <a:pt x="264882" y="331825"/>
                </a:lnTo>
                <a:lnTo>
                  <a:pt x="233590" y="367303"/>
                </a:lnTo>
                <a:lnTo>
                  <a:pt x="203868" y="404001"/>
                </a:lnTo>
                <a:lnTo>
                  <a:pt x="175803" y="441833"/>
                </a:lnTo>
                <a:lnTo>
                  <a:pt x="149482" y="480711"/>
                </a:lnTo>
                <a:lnTo>
                  <a:pt x="124992" y="520549"/>
                </a:lnTo>
                <a:lnTo>
                  <a:pt x="102421" y="561259"/>
                </a:lnTo>
                <a:lnTo>
                  <a:pt x="81855" y="602753"/>
                </a:lnTo>
                <a:lnTo>
                  <a:pt x="63382" y="644946"/>
                </a:lnTo>
                <a:lnTo>
                  <a:pt x="47090" y="687748"/>
                </a:lnTo>
                <a:lnTo>
                  <a:pt x="33064" y="731074"/>
                </a:lnTo>
                <a:lnTo>
                  <a:pt x="21394" y="774836"/>
                </a:lnTo>
                <a:lnTo>
                  <a:pt x="12164" y="818947"/>
                </a:lnTo>
                <a:lnTo>
                  <a:pt x="5464" y="863319"/>
                </a:lnTo>
                <a:lnTo>
                  <a:pt x="1380" y="907866"/>
                </a:lnTo>
                <a:lnTo>
                  <a:pt x="0" y="952500"/>
                </a:lnTo>
                <a:lnTo>
                  <a:pt x="1380" y="997133"/>
                </a:lnTo>
                <a:lnTo>
                  <a:pt x="5464" y="1041680"/>
                </a:lnTo>
                <a:lnTo>
                  <a:pt x="12164" y="1086052"/>
                </a:lnTo>
                <a:lnTo>
                  <a:pt x="21394" y="1130163"/>
                </a:lnTo>
                <a:lnTo>
                  <a:pt x="33064" y="1173925"/>
                </a:lnTo>
                <a:lnTo>
                  <a:pt x="47090" y="1217251"/>
                </a:lnTo>
                <a:lnTo>
                  <a:pt x="63382" y="1260053"/>
                </a:lnTo>
                <a:lnTo>
                  <a:pt x="81855" y="1302246"/>
                </a:lnTo>
                <a:lnTo>
                  <a:pt x="102421" y="1343740"/>
                </a:lnTo>
                <a:lnTo>
                  <a:pt x="124992" y="1384450"/>
                </a:lnTo>
                <a:lnTo>
                  <a:pt x="149482" y="1424288"/>
                </a:lnTo>
                <a:lnTo>
                  <a:pt x="175803" y="1463166"/>
                </a:lnTo>
                <a:lnTo>
                  <a:pt x="203868" y="1500998"/>
                </a:lnTo>
                <a:lnTo>
                  <a:pt x="233590" y="1537696"/>
                </a:lnTo>
                <a:lnTo>
                  <a:pt x="264882" y="1573174"/>
                </a:lnTo>
                <a:lnTo>
                  <a:pt x="297656" y="1607343"/>
                </a:lnTo>
                <a:lnTo>
                  <a:pt x="331825" y="1640117"/>
                </a:lnTo>
                <a:lnTo>
                  <a:pt x="367303" y="1671409"/>
                </a:lnTo>
                <a:lnTo>
                  <a:pt x="404001" y="1701131"/>
                </a:lnTo>
                <a:lnTo>
                  <a:pt x="441833" y="1729196"/>
                </a:lnTo>
                <a:lnTo>
                  <a:pt x="480711" y="1755517"/>
                </a:lnTo>
                <a:lnTo>
                  <a:pt x="520549" y="1780007"/>
                </a:lnTo>
                <a:lnTo>
                  <a:pt x="561259" y="1802578"/>
                </a:lnTo>
                <a:lnTo>
                  <a:pt x="602753" y="1823144"/>
                </a:lnTo>
                <a:lnTo>
                  <a:pt x="644946" y="1841617"/>
                </a:lnTo>
                <a:lnTo>
                  <a:pt x="687748" y="1857909"/>
                </a:lnTo>
                <a:lnTo>
                  <a:pt x="731074" y="1871935"/>
                </a:lnTo>
                <a:lnTo>
                  <a:pt x="774836" y="1883605"/>
                </a:lnTo>
                <a:lnTo>
                  <a:pt x="818947" y="1892835"/>
                </a:lnTo>
                <a:lnTo>
                  <a:pt x="863319" y="1899535"/>
                </a:lnTo>
                <a:lnTo>
                  <a:pt x="907866" y="1903619"/>
                </a:lnTo>
                <a:lnTo>
                  <a:pt x="952500" y="1905000"/>
                </a:lnTo>
                <a:lnTo>
                  <a:pt x="4229100" y="1905000"/>
                </a:lnTo>
                <a:lnTo>
                  <a:pt x="4273733" y="1903619"/>
                </a:lnTo>
                <a:lnTo>
                  <a:pt x="4318280" y="1899535"/>
                </a:lnTo>
                <a:lnTo>
                  <a:pt x="4362652" y="1892835"/>
                </a:lnTo>
                <a:lnTo>
                  <a:pt x="4406763" y="1883605"/>
                </a:lnTo>
                <a:lnTo>
                  <a:pt x="4450525" y="1871935"/>
                </a:lnTo>
                <a:lnTo>
                  <a:pt x="4493851" y="1857909"/>
                </a:lnTo>
                <a:lnTo>
                  <a:pt x="4536653" y="1841617"/>
                </a:lnTo>
                <a:lnTo>
                  <a:pt x="4578846" y="1823144"/>
                </a:lnTo>
                <a:lnTo>
                  <a:pt x="4620340" y="1802578"/>
                </a:lnTo>
                <a:lnTo>
                  <a:pt x="4661050" y="1780007"/>
                </a:lnTo>
                <a:lnTo>
                  <a:pt x="4700888" y="1755517"/>
                </a:lnTo>
                <a:lnTo>
                  <a:pt x="4739766" y="1729196"/>
                </a:lnTo>
                <a:lnTo>
                  <a:pt x="4777598" y="1701131"/>
                </a:lnTo>
                <a:lnTo>
                  <a:pt x="4814296" y="1671409"/>
                </a:lnTo>
                <a:lnTo>
                  <a:pt x="4849774" y="1640117"/>
                </a:lnTo>
                <a:lnTo>
                  <a:pt x="4883943" y="1607343"/>
                </a:lnTo>
                <a:lnTo>
                  <a:pt x="4916717" y="1573174"/>
                </a:lnTo>
                <a:lnTo>
                  <a:pt x="4948009" y="1537696"/>
                </a:lnTo>
                <a:lnTo>
                  <a:pt x="4977731" y="1500998"/>
                </a:lnTo>
                <a:lnTo>
                  <a:pt x="5005796" y="1463166"/>
                </a:lnTo>
                <a:lnTo>
                  <a:pt x="5032117" y="1424288"/>
                </a:lnTo>
                <a:lnTo>
                  <a:pt x="5056607" y="1384450"/>
                </a:lnTo>
                <a:lnTo>
                  <a:pt x="5079178" y="1343740"/>
                </a:lnTo>
                <a:lnTo>
                  <a:pt x="5099744" y="1302246"/>
                </a:lnTo>
                <a:lnTo>
                  <a:pt x="5118217" y="1260053"/>
                </a:lnTo>
                <a:lnTo>
                  <a:pt x="5134509" y="1217251"/>
                </a:lnTo>
                <a:lnTo>
                  <a:pt x="5148535" y="1173925"/>
                </a:lnTo>
                <a:lnTo>
                  <a:pt x="5160205" y="1130163"/>
                </a:lnTo>
                <a:lnTo>
                  <a:pt x="5169435" y="1086052"/>
                </a:lnTo>
                <a:lnTo>
                  <a:pt x="5176135" y="1041680"/>
                </a:lnTo>
                <a:lnTo>
                  <a:pt x="5180219" y="997133"/>
                </a:lnTo>
                <a:lnTo>
                  <a:pt x="5181600" y="952500"/>
                </a:lnTo>
                <a:lnTo>
                  <a:pt x="5180219" y="907866"/>
                </a:lnTo>
                <a:lnTo>
                  <a:pt x="5176135" y="863319"/>
                </a:lnTo>
                <a:lnTo>
                  <a:pt x="5169435" y="818947"/>
                </a:lnTo>
                <a:lnTo>
                  <a:pt x="5160205" y="774836"/>
                </a:lnTo>
                <a:lnTo>
                  <a:pt x="5148535" y="731074"/>
                </a:lnTo>
                <a:lnTo>
                  <a:pt x="5134509" y="687748"/>
                </a:lnTo>
                <a:lnTo>
                  <a:pt x="5118217" y="644946"/>
                </a:lnTo>
                <a:lnTo>
                  <a:pt x="5099744" y="602753"/>
                </a:lnTo>
                <a:lnTo>
                  <a:pt x="5079178" y="561259"/>
                </a:lnTo>
                <a:lnTo>
                  <a:pt x="5056607" y="520549"/>
                </a:lnTo>
                <a:lnTo>
                  <a:pt x="5032117" y="480711"/>
                </a:lnTo>
                <a:lnTo>
                  <a:pt x="5005796" y="441833"/>
                </a:lnTo>
                <a:lnTo>
                  <a:pt x="4977731" y="404001"/>
                </a:lnTo>
                <a:lnTo>
                  <a:pt x="4948009" y="367303"/>
                </a:lnTo>
                <a:lnTo>
                  <a:pt x="4916717" y="331825"/>
                </a:lnTo>
                <a:lnTo>
                  <a:pt x="4883943" y="297656"/>
                </a:lnTo>
                <a:lnTo>
                  <a:pt x="4849774" y="264882"/>
                </a:lnTo>
                <a:lnTo>
                  <a:pt x="4814296" y="233590"/>
                </a:lnTo>
                <a:lnTo>
                  <a:pt x="4777598" y="203868"/>
                </a:lnTo>
                <a:lnTo>
                  <a:pt x="4739766" y="175803"/>
                </a:lnTo>
                <a:lnTo>
                  <a:pt x="4700888" y="149482"/>
                </a:lnTo>
                <a:lnTo>
                  <a:pt x="4661050" y="124992"/>
                </a:lnTo>
                <a:lnTo>
                  <a:pt x="4620340" y="102421"/>
                </a:lnTo>
                <a:lnTo>
                  <a:pt x="4578846" y="81855"/>
                </a:lnTo>
                <a:lnTo>
                  <a:pt x="4536653" y="63382"/>
                </a:lnTo>
                <a:lnTo>
                  <a:pt x="4493851" y="47090"/>
                </a:lnTo>
                <a:lnTo>
                  <a:pt x="4450525" y="33064"/>
                </a:lnTo>
                <a:lnTo>
                  <a:pt x="4406763" y="21394"/>
                </a:lnTo>
                <a:lnTo>
                  <a:pt x="4362652" y="12164"/>
                </a:lnTo>
                <a:lnTo>
                  <a:pt x="4318280" y="5464"/>
                </a:lnTo>
                <a:lnTo>
                  <a:pt x="4273733" y="1380"/>
                </a:lnTo>
                <a:lnTo>
                  <a:pt x="422910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4"/>
          <p:cNvSpPr/>
          <p:nvPr/>
        </p:nvSpPr>
        <p:spPr>
          <a:xfrm>
            <a:off x="3632200" y="4889500"/>
            <a:ext cx="4876800" cy="318770"/>
          </a:xfrm>
          <a:custGeom>
            <a:rect b="b" l="l" r="r" t="t"/>
            <a:pathLst>
              <a:path extrusionOk="0" h="318770" w="4876800">
                <a:moveTo>
                  <a:pt x="4876800" y="160020"/>
                </a:moveTo>
                <a:lnTo>
                  <a:pt x="4869535" y="112661"/>
                </a:lnTo>
                <a:lnTo>
                  <a:pt x="4849774" y="69138"/>
                </a:lnTo>
                <a:lnTo>
                  <a:pt x="4820564" y="33286"/>
                </a:lnTo>
                <a:lnTo>
                  <a:pt x="4784953" y="8966"/>
                </a:lnTo>
                <a:lnTo>
                  <a:pt x="4745990" y="0"/>
                </a:lnTo>
                <a:lnTo>
                  <a:pt x="4625340" y="0"/>
                </a:lnTo>
                <a:lnTo>
                  <a:pt x="4616450" y="0"/>
                </a:lnTo>
                <a:lnTo>
                  <a:pt x="0" y="0"/>
                </a:lnTo>
                <a:lnTo>
                  <a:pt x="0" y="317500"/>
                </a:lnTo>
                <a:lnTo>
                  <a:pt x="4616450" y="317500"/>
                </a:lnTo>
                <a:lnTo>
                  <a:pt x="4616450" y="318770"/>
                </a:lnTo>
                <a:lnTo>
                  <a:pt x="4745990" y="318770"/>
                </a:lnTo>
                <a:lnTo>
                  <a:pt x="4784953" y="309943"/>
                </a:lnTo>
                <a:lnTo>
                  <a:pt x="4820564" y="285940"/>
                </a:lnTo>
                <a:lnTo>
                  <a:pt x="4849774" y="250469"/>
                </a:lnTo>
                <a:lnTo>
                  <a:pt x="4869535" y="207264"/>
                </a:lnTo>
                <a:lnTo>
                  <a:pt x="4876800" y="160020"/>
                </a:lnTo>
                <a:close/>
              </a:path>
            </a:pathLst>
          </a:custGeom>
          <a:solidFill>
            <a:srgbClr val="003366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4"/>
          <p:cNvSpPr txBox="1"/>
          <p:nvPr>
            <p:ph type="ctrTitle"/>
          </p:nvPr>
        </p:nvSpPr>
        <p:spPr>
          <a:xfrm>
            <a:off x="1440180" y="1628140"/>
            <a:ext cx="6263639" cy="57403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" type="subTitle"/>
          </p:nvPr>
        </p:nvSpPr>
        <p:spPr>
          <a:xfrm>
            <a:off x="626109" y="3594100"/>
            <a:ext cx="7891780" cy="112267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>
                <a:solidFill>
                  <a:srgbClr val="006666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1" type="ft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0" type="dt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877569" y="485140"/>
            <a:ext cx="7388860" cy="1390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>
                <a:solidFill>
                  <a:srgbClr val="006666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2" type="body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1" type="ft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0" type="dt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idx="11" type="ft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2" type="sldNum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0" y="0"/>
            <a:ext cx="3200400" cy="6858000"/>
          </a:xfrm>
          <a:custGeom>
            <a:rect b="b" l="l" r="r" t="t"/>
            <a:pathLst>
              <a:path extrusionOk="0" h="6858000" w="3200400">
                <a:moveTo>
                  <a:pt x="3200400" y="0"/>
                </a:moveTo>
                <a:lnTo>
                  <a:pt x="762000" y="0"/>
                </a:lnTo>
                <a:lnTo>
                  <a:pt x="457200" y="0"/>
                </a:lnTo>
                <a:lnTo>
                  <a:pt x="0" y="0"/>
                </a:lnTo>
                <a:lnTo>
                  <a:pt x="0" y="6858000"/>
                </a:lnTo>
                <a:lnTo>
                  <a:pt x="762000" y="6858000"/>
                </a:lnTo>
                <a:lnTo>
                  <a:pt x="762000" y="1167130"/>
                </a:lnTo>
                <a:lnTo>
                  <a:pt x="762000" y="1056640"/>
                </a:lnTo>
                <a:lnTo>
                  <a:pt x="768502" y="1002512"/>
                </a:lnTo>
                <a:lnTo>
                  <a:pt x="783590" y="947420"/>
                </a:lnTo>
                <a:lnTo>
                  <a:pt x="811047" y="892022"/>
                </a:lnTo>
                <a:lnTo>
                  <a:pt x="847090" y="843280"/>
                </a:lnTo>
                <a:lnTo>
                  <a:pt x="896137" y="803910"/>
                </a:lnTo>
                <a:lnTo>
                  <a:pt x="946150" y="775970"/>
                </a:lnTo>
                <a:lnTo>
                  <a:pt x="1018540" y="762000"/>
                </a:lnTo>
                <a:lnTo>
                  <a:pt x="1060450" y="764540"/>
                </a:lnTo>
                <a:lnTo>
                  <a:pt x="3200400" y="762000"/>
                </a:lnTo>
                <a:lnTo>
                  <a:pt x="3200400" y="0"/>
                </a:lnTo>
                <a:close/>
              </a:path>
            </a:pathLst>
          </a:custGeom>
          <a:solidFill>
            <a:srgbClr val="99CC99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7;p1"/>
          <p:cNvSpPr/>
          <p:nvPr/>
        </p:nvSpPr>
        <p:spPr>
          <a:xfrm>
            <a:off x="228600" y="1981199"/>
            <a:ext cx="7391400" cy="318770"/>
          </a:xfrm>
          <a:custGeom>
            <a:rect b="b" l="l" r="r" t="t"/>
            <a:pathLst>
              <a:path extrusionOk="0" h="318769" w="7391400">
                <a:moveTo>
                  <a:pt x="7391400" y="0"/>
                </a:moveTo>
                <a:lnTo>
                  <a:pt x="393700" y="0"/>
                </a:lnTo>
                <a:lnTo>
                  <a:pt x="381000" y="0"/>
                </a:lnTo>
                <a:lnTo>
                  <a:pt x="196850" y="0"/>
                </a:lnTo>
                <a:lnTo>
                  <a:pt x="147866" y="6299"/>
                </a:lnTo>
                <a:lnTo>
                  <a:pt x="101777" y="23660"/>
                </a:lnTo>
                <a:lnTo>
                  <a:pt x="61277" y="49847"/>
                </a:lnTo>
                <a:lnTo>
                  <a:pt x="29019" y="82600"/>
                </a:lnTo>
                <a:lnTo>
                  <a:pt x="7696" y="119659"/>
                </a:lnTo>
                <a:lnTo>
                  <a:pt x="0" y="158750"/>
                </a:lnTo>
                <a:lnTo>
                  <a:pt x="7696" y="198386"/>
                </a:lnTo>
                <a:lnTo>
                  <a:pt x="29019" y="235800"/>
                </a:lnTo>
                <a:lnTo>
                  <a:pt x="61277" y="268770"/>
                </a:lnTo>
                <a:lnTo>
                  <a:pt x="101777" y="295071"/>
                </a:lnTo>
                <a:lnTo>
                  <a:pt x="147866" y="312483"/>
                </a:lnTo>
                <a:lnTo>
                  <a:pt x="196850" y="318770"/>
                </a:lnTo>
                <a:lnTo>
                  <a:pt x="393700" y="318770"/>
                </a:lnTo>
                <a:lnTo>
                  <a:pt x="393700" y="317500"/>
                </a:lnTo>
                <a:lnTo>
                  <a:pt x="7391400" y="317500"/>
                </a:lnTo>
                <a:lnTo>
                  <a:pt x="7391400" y="0"/>
                </a:lnTo>
                <a:close/>
              </a:path>
            </a:pathLst>
          </a:custGeom>
          <a:solidFill>
            <a:srgbClr val="003366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8;p1"/>
          <p:cNvSpPr txBox="1"/>
          <p:nvPr>
            <p:ph type="title"/>
          </p:nvPr>
        </p:nvSpPr>
        <p:spPr>
          <a:xfrm>
            <a:off x="877569" y="485140"/>
            <a:ext cx="7388860" cy="1390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rgbClr val="006666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9" name="Google Shape;9;p1"/>
          <p:cNvSpPr txBox="1"/>
          <p:nvPr>
            <p:ph idx="1" type="body"/>
          </p:nvPr>
        </p:nvSpPr>
        <p:spPr>
          <a:xfrm>
            <a:off x="673100" y="2395220"/>
            <a:ext cx="7797799" cy="354457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400" u="none" cap="none" strike="noStrik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1" type="ft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0" type="dt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2" type="sldNum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u="none"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Relationship Id="rId3" Type="http://schemas.openxmlformats.org/officeDocument/2006/relationships/hyperlink" Target="https://www.googlesir.com/qualities-of-effective-leadership-in-an-entrepreneur/" TargetMode="External"/><Relationship Id="rId4" Type="http://schemas.openxmlformats.org/officeDocument/2006/relationships/hyperlink" Target="https://www.googlesir.com/qualities-of-effective-leadership-in-an-entrepreneur/" TargetMode="External"/><Relationship Id="rId5" Type="http://schemas.openxmlformats.org/officeDocument/2006/relationships/hyperlink" Target="https://www.googlesir.com/qualities-of-effective-leadership-in-an-entrepreneur/" TargetMode="External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3.xml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/>
          <p:nvPr>
            <p:ph type="title"/>
          </p:nvPr>
        </p:nvSpPr>
        <p:spPr>
          <a:xfrm>
            <a:off x="913130" y="1225550"/>
            <a:ext cx="1342390" cy="574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UNIT1</a:t>
            </a:r>
            <a:endParaRPr/>
          </a:p>
        </p:txBody>
      </p:sp>
      <p:sp>
        <p:nvSpPr>
          <p:cNvPr id="49" name="Google Shape;49;p7"/>
          <p:cNvSpPr txBox="1"/>
          <p:nvPr/>
        </p:nvSpPr>
        <p:spPr>
          <a:xfrm>
            <a:off x="916939" y="2414270"/>
            <a:ext cx="215900" cy="356742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</a:t>
            </a:r>
            <a:endParaRPr sz="1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109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</a:t>
            </a:r>
            <a:endParaRPr sz="1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</a:t>
            </a:r>
            <a:endParaRPr sz="1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</a:t>
            </a:r>
            <a:endParaRPr sz="1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</a:t>
            </a:r>
            <a:endParaRPr sz="1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</a:t>
            </a:r>
            <a:endParaRPr sz="1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</a:t>
            </a:r>
            <a:endParaRPr sz="1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</a:t>
            </a:r>
            <a:endParaRPr sz="1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</a:t>
            </a:r>
            <a:endParaRPr sz="1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</a:t>
            </a:r>
            <a:endParaRPr sz="1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7"/>
          <p:cNvSpPr txBox="1"/>
          <p:nvPr/>
        </p:nvSpPr>
        <p:spPr>
          <a:xfrm>
            <a:off x="1259839" y="2331720"/>
            <a:ext cx="4189729" cy="37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1160780" rtl="0" algn="l">
              <a:lnSpc>
                <a:spcPct val="1208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Definition of Entrepreneur  Internal &amp; External Factors  Functions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5080" rtl="0" algn="l">
              <a:lnSpc>
                <a:spcPct val="1208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Entrepreneurial Motivation &amp; Barriers  Classification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3179445" rtl="0" algn="l">
              <a:lnSpc>
                <a:spcPct val="1208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Theories  Concept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367030" rtl="0" algn="l">
              <a:lnSpc>
                <a:spcPct val="1208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Development of Entrepreneurship  Culture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Stages in entrepreneurial process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6"/>
          <p:cNvSpPr txBox="1"/>
          <p:nvPr>
            <p:ph type="title"/>
          </p:nvPr>
        </p:nvSpPr>
        <p:spPr>
          <a:xfrm>
            <a:off x="913130" y="1225550"/>
            <a:ext cx="4768215" cy="574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Entrepreneurs...Traits</a:t>
            </a:r>
            <a:endParaRPr/>
          </a:p>
        </p:txBody>
      </p:sp>
      <p:sp>
        <p:nvSpPr>
          <p:cNvPr id="115" name="Google Shape;115;p16"/>
          <p:cNvSpPr txBox="1"/>
          <p:nvPr/>
        </p:nvSpPr>
        <p:spPr>
          <a:xfrm>
            <a:off x="891539" y="2306320"/>
            <a:ext cx="5614035" cy="363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1600">
            <a:spAutoFit/>
          </a:bodyPr>
          <a:lstStyle/>
          <a:p>
            <a:pPr indent="-342900" lvl="0" marL="381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Self-confident and optimistic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Able to take calculated risk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69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Respond positively to changes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Flexible and able to adapt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69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Knowledgeable of markets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Able to get along well with others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Independent minded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7"/>
          <p:cNvSpPr txBox="1"/>
          <p:nvPr>
            <p:ph type="title"/>
          </p:nvPr>
        </p:nvSpPr>
        <p:spPr>
          <a:xfrm>
            <a:off x="913130" y="1225550"/>
            <a:ext cx="5147945" cy="574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Entrepreneurs...Traits II</a:t>
            </a:r>
            <a:endParaRPr/>
          </a:p>
        </p:txBody>
      </p:sp>
      <p:sp>
        <p:nvSpPr>
          <p:cNvPr id="121" name="Google Shape;121;p17"/>
          <p:cNvSpPr txBox="1"/>
          <p:nvPr/>
        </p:nvSpPr>
        <p:spPr>
          <a:xfrm>
            <a:off x="891539" y="2306320"/>
            <a:ext cx="4967605" cy="363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1600">
            <a:spAutoFit/>
          </a:bodyPr>
          <a:lstStyle/>
          <a:p>
            <a:pPr indent="-342900" lvl="0" marL="381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Energetic and diligent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Creative, need to achieve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69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Dynamic Leader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Responsive to suggestions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69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Take initiatives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Resourceful and persevering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Perceptive with foresight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8"/>
          <p:cNvSpPr txBox="1"/>
          <p:nvPr>
            <p:ph type="title"/>
          </p:nvPr>
        </p:nvSpPr>
        <p:spPr>
          <a:xfrm>
            <a:off x="877569" y="485140"/>
            <a:ext cx="7388860" cy="1390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431775">
            <a:spAutoFit/>
          </a:bodyPr>
          <a:lstStyle/>
          <a:p>
            <a:pPr indent="0" lvl="0" marL="48260" marR="5080" rtl="0" algn="l">
              <a:lnSpc>
                <a:spcPct val="1078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/>
              <a:t>Personal traits and characteristics of  entrepreneurs.</a:t>
            </a:r>
            <a:endParaRPr sz="3200"/>
          </a:p>
        </p:txBody>
      </p:sp>
      <p:sp>
        <p:nvSpPr>
          <p:cNvPr id="127" name="Google Shape;127;p18"/>
          <p:cNvSpPr/>
          <p:nvPr/>
        </p:nvSpPr>
        <p:spPr>
          <a:xfrm>
            <a:off x="1752600" y="1905000"/>
            <a:ext cx="5487670" cy="4064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9"/>
          <p:cNvSpPr txBox="1"/>
          <p:nvPr>
            <p:ph type="ctrTitle"/>
          </p:nvPr>
        </p:nvSpPr>
        <p:spPr>
          <a:xfrm>
            <a:off x="1440180" y="1628140"/>
            <a:ext cx="6263639" cy="57403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46672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Entrepreneurial Motivation</a:t>
            </a:r>
            <a:endParaRPr/>
          </a:p>
        </p:txBody>
      </p:sp>
      <p:sp>
        <p:nvSpPr>
          <p:cNvPr id="133" name="Google Shape;133;p19"/>
          <p:cNvSpPr txBox="1"/>
          <p:nvPr>
            <p:ph idx="1" type="subTitle"/>
          </p:nvPr>
        </p:nvSpPr>
        <p:spPr>
          <a:xfrm>
            <a:off x="626109" y="3594100"/>
            <a:ext cx="7891780" cy="112267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4138929" marR="50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Motivation is an inner spirit  that activates and direct our  behavior towards our goal.</a:t>
            </a:r>
            <a:endParaRPr/>
          </a:p>
        </p:txBody>
      </p:sp>
    </p:spTree>
  </p:cSld>
  <p:clrMapOvr>
    <a:masterClrMapping/>
  </p:clrMapOvr>
  <p:transition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0"/>
          <p:cNvSpPr txBox="1"/>
          <p:nvPr>
            <p:ph type="title"/>
          </p:nvPr>
        </p:nvSpPr>
        <p:spPr>
          <a:xfrm>
            <a:off x="877569" y="485140"/>
            <a:ext cx="7388860" cy="1390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60950">
            <a:spAutoFit/>
          </a:bodyPr>
          <a:lstStyle/>
          <a:p>
            <a:pPr indent="0" lvl="0" marL="124460" marR="50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/>
              <a:t>What motivates an individual to  behave entrepreneurially is explained  by the behavioral scientists?</a:t>
            </a:r>
            <a:endParaRPr sz="3200"/>
          </a:p>
        </p:txBody>
      </p:sp>
    </p:spTree>
  </p:cSld>
  <p:clrMapOvr>
    <a:masterClrMapping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1"/>
          <p:cNvSpPr txBox="1"/>
          <p:nvPr>
            <p:ph type="title"/>
          </p:nvPr>
        </p:nvSpPr>
        <p:spPr>
          <a:xfrm>
            <a:off x="877569" y="485140"/>
            <a:ext cx="7388860" cy="1390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431775">
            <a:spAutoFit/>
          </a:bodyPr>
          <a:lstStyle/>
          <a:p>
            <a:pPr indent="0" lvl="0" marL="48260" marR="5080" rtl="0" algn="l">
              <a:lnSpc>
                <a:spcPct val="1078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/>
              <a:t>FACTORS RESPONSIBLE FOR  ENTREPRENEURS</a:t>
            </a:r>
            <a:endParaRPr sz="3200"/>
          </a:p>
        </p:txBody>
      </p:sp>
    </p:spTree>
  </p:cSld>
  <p:clrMapOvr>
    <a:masterClrMapping/>
  </p:clrMapOvr>
  <p:transition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2"/>
          <p:cNvSpPr txBox="1"/>
          <p:nvPr>
            <p:ph type="title"/>
          </p:nvPr>
        </p:nvSpPr>
        <p:spPr>
          <a:xfrm>
            <a:off x="913130" y="1225550"/>
            <a:ext cx="4661535" cy="574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INTERNAL FACTORS</a:t>
            </a:r>
            <a:endParaRPr/>
          </a:p>
        </p:txBody>
      </p:sp>
      <p:sp>
        <p:nvSpPr>
          <p:cNvPr id="149" name="Google Shape;149;p22"/>
          <p:cNvSpPr txBox="1"/>
          <p:nvPr/>
        </p:nvSpPr>
        <p:spPr>
          <a:xfrm>
            <a:off x="891539" y="2306320"/>
            <a:ext cx="4829175" cy="15709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1600">
            <a:spAutoFit/>
          </a:bodyPr>
          <a:lstStyle/>
          <a:p>
            <a:pPr indent="-342900" lvl="0" marL="381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Desire to do something new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Educational Background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69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Experience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3"/>
          <p:cNvSpPr txBox="1"/>
          <p:nvPr>
            <p:ph type="title"/>
          </p:nvPr>
        </p:nvSpPr>
        <p:spPr>
          <a:xfrm>
            <a:off x="913130" y="1225550"/>
            <a:ext cx="4535805" cy="574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EXTERNAL FACORS</a:t>
            </a:r>
            <a:endParaRPr/>
          </a:p>
        </p:txBody>
      </p:sp>
      <p:sp>
        <p:nvSpPr>
          <p:cNvPr id="155" name="Google Shape;155;p23"/>
          <p:cNvSpPr txBox="1"/>
          <p:nvPr/>
        </p:nvSpPr>
        <p:spPr>
          <a:xfrm>
            <a:off x="891539" y="2306320"/>
            <a:ext cx="7065009" cy="20866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1600">
            <a:spAutoFit/>
          </a:bodyPr>
          <a:lstStyle/>
          <a:p>
            <a:pPr indent="-342900" lvl="0" marL="381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Govt. assistance and support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Availability of labor and raw material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69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Encouragement from big business houses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Promising demand for the product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4"/>
          <p:cNvSpPr txBox="1"/>
          <p:nvPr>
            <p:ph type="title"/>
          </p:nvPr>
        </p:nvSpPr>
        <p:spPr>
          <a:xfrm>
            <a:off x="913130" y="1225550"/>
            <a:ext cx="6182360" cy="574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TYPES OF ENTREPRENEUR</a:t>
            </a:r>
            <a:endParaRPr/>
          </a:p>
        </p:txBody>
      </p:sp>
      <p:sp>
        <p:nvSpPr>
          <p:cNvPr id="161" name="Google Shape;161;p24"/>
          <p:cNvSpPr txBox="1"/>
          <p:nvPr/>
        </p:nvSpPr>
        <p:spPr>
          <a:xfrm>
            <a:off x="891539" y="2306320"/>
            <a:ext cx="5876925" cy="363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1600">
            <a:spAutoFit/>
          </a:bodyPr>
          <a:lstStyle/>
          <a:p>
            <a:pPr indent="-342900" lvl="0" marL="381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According to the type of business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According to the use of technology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69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According to the motivation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According to the growth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69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According to the area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According to the gender &amp; age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According to the sale of operation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5"/>
          <p:cNvSpPr txBox="1"/>
          <p:nvPr>
            <p:ph type="title"/>
          </p:nvPr>
        </p:nvSpPr>
        <p:spPr>
          <a:xfrm>
            <a:off x="913130" y="1225550"/>
            <a:ext cx="3799204" cy="574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Type of Business</a:t>
            </a:r>
            <a:endParaRPr/>
          </a:p>
        </p:txBody>
      </p:sp>
      <p:sp>
        <p:nvSpPr>
          <p:cNvPr id="167" name="Google Shape;167;p25"/>
          <p:cNvSpPr txBox="1"/>
          <p:nvPr/>
        </p:nvSpPr>
        <p:spPr>
          <a:xfrm>
            <a:off x="916939" y="2352040"/>
            <a:ext cx="215900" cy="2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</a:t>
            </a:r>
            <a:endParaRPr sz="1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25"/>
          <p:cNvSpPr txBox="1"/>
          <p:nvPr/>
        </p:nvSpPr>
        <p:spPr>
          <a:xfrm>
            <a:off x="916939" y="3091179"/>
            <a:ext cx="215900" cy="2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</a:t>
            </a:r>
            <a:endParaRPr sz="1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25"/>
          <p:cNvSpPr txBox="1"/>
          <p:nvPr/>
        </p:nvSpPr>
        <p:spPr>
          <a:xfrm>
            <a:off x="916939" y="3611879"/>
            <a:ext cx="215900" cy="2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</a:t>
            </a:r>
            <a:endParaRPr sz="1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25"/>
          <p:cNvSpPr txBox="1"/>
          <p:nvPr/>
        </p:nvSpPr>
        <p:spPr>
          <a:xfrm>
            <a:off x="916939" y="4351020"/>
            <a:ext cx="215900" cy="2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</a:t>
            </a:r>
            <a:endParaRPr sz="1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25"/>
          <p:cNvSpPr txBox="1"/>
          <p:nvPr/>
        </p:nvSpPr>
        <p:spPr>
          <a:xfrm>
            <a:off x="916939" y="4874259"/>
            <a:ext cx="196850" cy="2311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</a:t>
            </a:r>
            <a:endParaRPr sz="13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25"/>
          <p:cNvSpPr txBox="1"/>
          <p:nvPr/>
        </p:nvSpPr>
        <p:spPr>
          <a:xfrm>
            <a:off x="916939" y="5287009"/>
            <a:ext cx="215900" cy="6400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9142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</a:t>
            </a:r>
            <a:endParaRPr sz="1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62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</a:t>
            </a:r>
            <a:endParaRPr sz="1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25"/>
          <p:cNvSpPr txBox="1"/>
          <p:nvPr/>
        </p:nvSpPr>
        <p:spPr>
          <a:xfrm>
            <a:off x="1259839" y="2334259"/>
            <a:ext cx="7114540" cy="364997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3650">
            <a:spAutoFit/>
          </a:bodyPr>
          <a:lstStyle/>
          <a:p>
            <a:pPr indent="0" lvl="0" marL="12700" marR="30353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Business Entrepreneur</a:t>
            </a:r>
            <a:r>
              <a:rPr b="1" lang="en-US" sz="1800">
                <a:solidFill>
                  <a:srgbClr val="001833"/>
                </a:solidFill>
                <a:latin typeface="Arial"/>
                <a:ea typeface="Arial"/>
                <a:cs typeface="Arial"/>
                <a:sym typeface="Arial"/>
              </a:rPr>
              <a:t>( </a:t>
            </a:r>
            <a:r>
              <a:rPr lang="en-US" sz="1800">
                <a:solidFill>
                  <a:srgbClr val="001833"/>
                </a:solidFill>
                <a:latin typeface="Arial"/>
                <a:ea typeface="Arial"/>
                <a:cs typeface="Arial"/>
                <a:sym typeface="Arial"/>
              </a:rPr>
              <a:t>individuals who conceive an idea for a  new product or service &amp; then create a business to materialize their  idea.)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148590" rtl="0" algn="l">
              <a:lnSpc>
                <a:spcPct val="80000"/>
              </a:lnSpc>
              <a:spcBef>
                <a:spcPts val="45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Trading Entrepreneur </a:t>
            </a:r>
            <a:r>
              <a:rPr lang="en-US" sz="1800">
                <a:solidFill>
                  <a:srgbClr val="33CCCC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1800">
                <a:solidFill>
                  <a:srgbClr val="001833"/>
                </a:solidFill>
                <a:latin typeface="Arial"/>
                <a:ea typeface="Arial"/>
                <a:cs typeface="Arial"/>
                <a:sym typeface="Arial"/>
              </a:rPr>
              <a:t>Is one who undertakes trading activities &amp;  is not concerned with the manufacturing work)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5080" rtl="0" algn="l">
              <a:lnSpc>
                <a:spcPct val="80000"/>
              </a:lnSpc>
              <a:spcBef>
                <a:spcPts val="45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Industrial Entrepreneur </a:t>
            </a:r>
            <a:r>
              <a:rPr lang="en-US" sz="1800">
                <a:solidFill>
                  <a:srgbClr val="001833"/>
                </a:solidFill>
                <a:latin typeface="Arial"/>
                <a:ea typeface="Arial"/>
                <a:cs typeface="Arial"/>
                <a:sym typeface="Arial"/>
              </a:rPr>
              <a:t>(a manufacturer who identifies the  potential needs of customers &amp; tailors a product to meet the marketing  needs)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633095" rtl="0" algn="l">
              <a:lnSpc>
                <a:spcPct val="80500"/>
              </a:lnSpc>
              <a:spcBef>
                <a:spcPts val="434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Corporate Entrepreneur </a:t>
            </a:r>
            <a:r>
              <a:rPr lang="en-US" sz="1800">
                <a:solidFill>
                  <a:srgbClr val="001833"/>
                </a:solidFill>
                <a:latin typeface="Arial"/>
                <a:ea typeface="Arial"/>
                <a:cs typeface="Arial"/>
                <a:sym typeface="Arial"/>
              </a:rPr>
              <a:t>(Is a person who demonstrates his  innovative skill in organizing &amp; managing corporate undertaking)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488315" rtl="0" algn="l">
              <a:lnSpc>
                <a:spcPct val="89600"/>
              </a:lnSpc>
              <a:spcBef>
                <a:spcPts val="235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Agricultural Entrepreneur </a:t>
            </a:r>
            <a:r>
              <a:rPr lang="en-US" sz="1800">
                <a:solidFill>
                  <a:srgbClr val="001833"/>
                </a:solidFill>
                <a:latin typeface="Arial"/>
                <a:ea typeface="Arial"/>
                <a:cs typeface="Arial"/>
                <a:sym typeface="Arial"/>
              </a:rPr>
              <a:t>( Is one who undertake agricultural  activities as raising &amp; marketing of crops, fertilizers &amp; other input.)  </a:t>
            </a:r>
            <a:r>
              <a:rPr b="1" lang="en-US" sz="20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Retail Entrepreneur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2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Service Entrepreneur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oogle Shape;55;p8"/>
          <p:cNvGrpSpPr/>
          <p:nvPr/>
        </p:nvGrpSpPr>
        <p:grpSpPr>
          <a:xfrm>
            <a:off x="0" y="0"/>
            <a:ext cx="8509000" cy="6858000"/>
            <a:chOff x="0" y="0"/>
            <a:chExt cx="8509000" cy="6858000"/>
          </a:xfrm>
        </p:grpSpPr>
        <p:sp>
          <p:nvSpPr>
            <p:cNvPr id="56" name="Google Shape;56;p8"/>
            <p:cNvSpPr/>
            <p:nvPr/>
          </p:nvSpPr>
          <p:spPr>
            <a:xfrm>
              <a:off x="0" y="0"/>
              <a:ext cx="4572000" cy="6858000"/>
            </a:xfrm>
            <a:custGeom>
              <a:rect b="b" l="l" r="r" t="t"/>
              <a:pathLst>
                <a:path extrusionOk="0" h="6858000" w="4572000">
                  <a:moveTo>
                    <a:pt x="4572000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4572000" y="6858000"/>
                  </a:lnTo>
                  <a:close/>
                </a:path>
              </a:pathLst>
            </a:custGeom>
            <a:solidFill>
              <a:srgbClr val="99CC9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" name="Google Shape;57;p8"/>
            <p:cNvSpPr/>
            <p:nvPr/>
          </p:nvSpPr>
          <p:spPr>
            <a:xfrm>
              <a:off x="685800" y="990600"/>
              <a:ext cx="5181600" cy="1905000"/>
            </a:xfrm>
            <a:custGeom>
              <a:rect b="b" l="l" r="r" t="t"/>
              <a:pathLst>
                <a:path extrusionOk="0" h="1905000" w="5181600">
                  <a:moveTo>
                    <a:pt x="4229100" y="0"/>
                  </a:moveTo>
                  <a:lnTo>
                    <a:pt x="952500" y="0"/>
                  </a:lnTo>
                  <a:lnTo>
                    <a:pt x="907866" y="1380"/>
                  </a:lnTo>
                  <a:lnTo>
                    <a:pt x="863319" y="5464"/>
                  </a:lnTo>
                  <a:lnTo>
                    <a:pt x="818947" y="12164"/>
                  </a:lnTo>
                  <a:lnTo>
                    <a:pt x="774836" y="21394"/>
                  </a:lnTo>
                  <a:lnTo>
                    <a:pt x="731074" y="33064"/>
                  </a:lnTo>
                  <a:lnTo>
                    <a:pt x="687748" y="47090"/>
                  </a:lnTo>
                  <a:lnTo>
                    <a:pt x="644946" y="63382"/>
                  </a:lnTo>
                  <a:lnTo>
                    <a:pt x="602753" y="81855"/>
                  </a:lnTo>
                  <a:lnTo>
                    <a:pt x="561259" y="102421"/>
                  </a:lnTo>
                  <a:lnTo>
                    <a:pt x="520549" y="124992"/>
                  </a:lnTo>
                  <a:lnTo>
                    <a:pt x="480711" y="149482"/>
                  </a:lnTo>
                  <a:lnTo>
                    <a:pt x="441833" y="175803"/>
                  </a:lnTo>
                  <a:lnTo>
                    <a:pt x="404001" y="203868"/>
                  </a:lnTo>
                  <a:lnTo>
                    <a:pt x="367303" y="233590"/>
                  </a:lnTo>
                  <a:lnTo>
                    <a:pt x="331825" y="264882"/>
                  </a:lnTo>
                  <a:lnTo>
                    <a:pt x="297656" y="297656"/>
                  </a:lnTo>
                  <a:lnTo>
                    <a:pt x="264882" y="331825"/>
                  </a:lnTo>
                  <a:lnTo>
                    <a:pt x="233590" y="367303"/>
                  </a:lnTo>
                  <a:lnTo>
                    <a:pt x="203868" y="404001"/>
                  </a:lnTo>
                  <a:lnTo>
                    <a:pt x="175803" y="441833"/>
                  </a:lnTo>
                  <a:lnTo>
                    <a:pt x="149482" y="480711"/>
                  </a:lnTo>
                  <a:lnTo>
                    <a:pt x="124992" y="520549"/>
                  </a:lnTo>
                  <a:lnTo>
                    <a:pt x="102421" y="561259"/>
                  </a:lnTo>
                  <a:lnTo>
                    <a:pt x="81855" y="602753"/>
                  </a:lnTo>
                  <a:lnTo>
                    <a:pt x="63382" y="644946"/>
                  </a:lnTo>
                  <a:lnTo>
                    <a:pt x="47090" y="687748"/>
                  </a:lnTo>
                  <a:lnTo>
                    <a:pt x="33064" y="731074"/>
                  </a:lnTo>
                  <a:lnTo>
                    <a:pt x="21394" y="774836"/>
                  </a:lnTo>
                  <a:lnTo>
                    <a:pt x="12164" y="818947"/>
                  </a:lnTo>
                  <a:lnTo>
                    <a:pt x="5464" y="863319"/>
                  </a:lnTo>
                  <a:lnTo>
                    <a:pt x="1380" y="907866"/>
                  </a:lnTo>
                  <a:lnTo>
                    <a:pt x="0" y="952500"/>
                  </a:lnTo>
                  <a:lnTo>
                    <a:pt x="1380" y="997133"/>
                  </a:lnTo>
                  <a:lnTo>
                    <a:pt x="5464" y="1041680"/>
                  </a:lnTo>
                  <a:lnTo>
                    <a:pt x="12164" y="1086052"/>
                  </a:lnTo>
                  <a:lnTo>
                    <a:pt x="21394" y="1130163"/>
                  </a:lnTo>
                  <a:lnTo>
                    <a:pt x="33064" y="1173925"/>
                  </a:lnTo>
                  <a:lnTo>
                    <a:pt x="47090" y="1217251"/>
                  </a:lnTo>
                  <a:lnTo>
                    <a:pt x="63382" y="1260053"/>
                  </a:lnTo>
                  <a:lnTo>
                    <a:pt x="81855" y="1302246"/>
                  </a:lnTo>
                  <a:lnTo>
                    <a:pt x="102421" y="1343740"/>
                  </a:lnTo>
                  <a:lnTo>
                    <a:pt x="124992" y="1384450"/>
                  </a:lnTo>
                  <a:lnTo>
                    <a:pt x="149482" y="1424288"/>
                  </a:lnTo>
                  <a:lnTo>
                    <a:pt x="175803" y="1463166"/>
                  </a:lnTo>
                  <a:lnTo>
                    <a:pt x="203868" y="1500998"/>
                  </a:lnTo>
                  <a:lnTo>
                    <a:pt x="233590" y="1537696"/>
                  </a:lnTo>
                  <a:lnTo>
                    <a:pt x="264882" y="1573174"/>
                  </a:lnTo>
                  <a:lnTo>
                    <a:pt x="297656" y="1607343"/>
                  </a:lnTo>
                  <a:lnTo>
                    <a:pt x="331825" y="1640117"/>
                  </a:lnTo>
                  <a:lnTo>
                    <a:pt x="367303" y="1671409"/>
                  </a:lnTo>
                  <a:lnTo>
                    <a:pt x="404001" y="1701131"/>
                  </a:lnTo>
                  <a:lnTo>
                    <a:pt x="441833" y="1729196"/>
                  </a:lnTo>
                  <a:lnTo>
                    <a:pt x="480711" y="1755517"/>
                  </a:lnTo>
                  <a:lnTo>
                    <a:pt x="520549" y="1780007"/>
                  </a:lnTo>
                  <a:lnTo>
                    <a:pt x="561259" y="1802578"/>
                  </a:lnTo>
                  <a:lnTo>
                    <a:pt x="602753" y="1823144"/>
                  </a:lnTo>
                  <a:lnTo>
                    <a:pt x="644946" y="1841617"/>
                  </a:lnTo>
                  <a:lnTo>
                    <a:pt x="687748" y="1857909"/>
                  </a:lnTo>
                  <a:lnTo>
                    <a:pt x="731074" y="1871935"/>
                  </a:lnTo>
                  <a:lnTo>
                    <a:pt x="774836" y="1883605"/>
                  </a:lnTo>
                  <a:lnTo>
                    <a:pt x="818947" y="1892835"/>
                  </a:lnTo>
                  <a:lnTo>
                    <a:pt x="863319" y="1899535"/>
                  </a:lnTo>
                  <a:lnTo>
                    <a:pt x="907866" y="1903619"/>
                  </a:lnTo>
                  <a:lnTo>
                    <a:pt x="952500" y="1905000"/>
                  </a:lnTo>
                  <a:lnTo>
                    <a:pt x="4229100" y="1905000"/>
                  </a:lnTo>
                  <a:lnTo>
                    <a:pt x="4273733" y="1903619"/>
                  </a:lnTo>
                  <a:lnTo>
                    <a:pt x="4318280" y="1899535"/>
                  </a:lnTo>
                  <a:lnTo>
                    <a:pt x="4362652" y="1892835"/>
                  </a:lnTo>
                  <a:lnTo>
                    <a:pt x="4406763" y="1883605"/>
                  </a:lnTo>
                  <a:lnTo>
                    <a:pt x="4450525" y="1871935"/>
                  </a:lnTo>
                  <a:lnTo>
                    <a:pt x="4493851" y="1857909"/>
                  </a:lnTo>
                  <a:lnTo>
                    <a:pt x="4536653" y="1841617"/>
                  </a:lnTo>
                  <a:lnTo>
                    <a:pt x="4578846" y="1823144"/>
                  </a:lnTo>
                  <a:lnTo>
                    <a:pt x="4620340" y="1802578"/>
                  </a:lnTo>
                  <a:lnTo>
                    <a:pt x="4661050" y="1780007"/>
                  </a:lnTo>
                  <a:lnTo>
                    <a:pt x="4700888" y="1755517"/>
                  </a:lnTo>
                  <a:lnTo>
                    <a:pt x="4739766" y="1729196"/>
                  </a:lnTo>
                  <a:lnTo>
                    <a:pt x="4777598" y="1701131"/>
                  </a:lnTo>
                  <a:lnTo>
                    <a:pt x="4814296" y="1671409"/>
                  </a:lnTo>
                  <a:lnTo>
                    <a:pt x="4849774" y="1640117"/>
                  </a:lnTo>
                  <a:lnTo>
                    <a:pt x="4883943" y="1607343"/>
                  </a:lnTo>
                  <a:lnTo>
                    <a:pt x="4916717" y="1573174"/>
                  </a:lnTo>
                  <a:lnTo>
                    <a:pt x="4948009" y="1537696"/>
                  </a:lnTo>
                  <a:lnTo>
                    <a:pt x="4977731" y="1500998"/>
                  </a:lnTo>
                  <a:lnTo>
                    <a:pt x="5005796" y="1463166"/>
                  </a:lnTo>
                  <a:lnTo>
                    <a:pt x="5032117" y="1424288"/>
                  </a:lnTo>
                  <a:lnTo>
                    <a:pt x="5056607" y="1384450"/>
                  </a:lnTo>
                  <a:lnTo>
                    <a:pt x="5079178" y="1343740"/>
                  </a:lnTo>
                  <a:lnTo>
                    <a:pt x="5099744" y="1302246"/>
                  </a:lnTo>
                  <a:lnTo>
                    <a:pt x="5118217" y="1260053"/>
                  </a:lnTo>
                  <a:lnTo>
                    <a:pt x="5134509" y="1217251"/>
                  </a:lnTo>
                  <a:lnTo>
                    <a:pt x="5148535" y="1173925"/>
                  </a:lnTo>
                  <a:lnTo>
                    <a:pt x="5160205" y="1130163"/>
                  </a:lnTo>
                  <a:lnTo>
                    <a:pt x="5169435" y="1086052"/>
                  </a:lnTo>
                  <a:lnTo>
                    <a:pt x="5176135" y="1041680"/>
                  </a:lnTo>
                  <a:lnTo>
                    <a:pt x="5180219" y="997133"/>
                  </a:lnTo>
                  <a:lnTo>
                    <a:pt x="5181600" y="952500"/>
                  </a:lnTo>
                  <a:lnTo>
                    <a:pt x="5180219" y="907866"/>
                  </a:lnTo>
                  <a:lnTo>
                    <a:pt x="5176135" y="863319"/>
                  </a:lnTo>
                  <a:lnTo>
                    <a:pt x="5169435" y="818947"/>
                  </a:lnTo>
                  <a:lnTo>
                    <a:pt x="5160205" y="774836"/>
                  </a:lnTo>
                  <a:lnTo>
                    <a:pt x="5148535" y="731074"/>
                  </a:lnTo>
                  <a:lnTo>
                    <a:pt x="5134509" y="687748"/>
                  </a:lnTo>
                  <a:lnTo>
                    <a:pt x="5118217" y="644946"/>
                  </a:lnTo>
                  <a:lnTo>
                    <a:pt x="5099744" y="602753"/>
                  </a:lnTo>
                  <a:lnTo>
                    <a:pt x="5079178" y="561259"/>
                  </a:lnTo>
                  <a:lnTo>
                    <a:pt x="5056607" y="520549"/>
                  </a:lnTo>
                  <a:lnTo>
                    <a:pt x="5032117" y="480711"/>
                  </a:lnTo>
                  <a:lnTo>
                    <a:pt x="5005796" y="441833"/>
                  </a:lnTo>
                  <a:lnTo>
                    <a:pt x="4977731" y="404001"/>
                  </a:lnTo>
                  <a:lnTo>
                    <a:pt x="4948009" y="367303"/>
                  </a:lnTo>
                  <a:lnTo>
                    <a:pt x="4916717" y="331825"/>
                  </a:lnTo>
                  <a:lnTo>
                    <a:pt x="4883943" y="297656"/>
                  </a:lnTo>
                  <a:lnTo>
                    <a:pt x="4849774" y="264882"/>
                  </a:lnTo>
                  <a:lnTo>
                    <a:pt x="4814296" y="233590"/>
                  </a:lnTo>
                  <a:lnTo>
                    <a:pt x="4777598" y="203868"/>
                  </a:lnTo>
                  <a:lnTo>
                    <a:pt x="4739766" y="175803"/>
                  </a:lnTo>
                  <a:lnTo>
                    <a:pt x="4700888" y="149482"/>
                  </a:lnTo>
                  <a:lnTo>
                    <a:pt x="4661050" y="124992"/>
                  </a:lnTo>
                  <a:lnTo>
                    <a:pt x="4620340" y="102421"/>
                  </a:lnTo>
                  <a:lnTo>
                    <a:pt x="4578846" y="81855"/>
                  </a:lnTo>
                  <a:lnTo>
                    <a:pt x="4536653" y="63382"/>
                  </a:lnTo>
                  <a:lnTo>
                    <a:pt x="4493851" y="47090"/>
                  </a:lnTo>
                  <a:lnTo>
                    <a:pt x="4450525" y="33064"/>
                  </a:lnTo>
                  <a:lnTo>
                    <a:pt x="4406763" y="21394"/>
                  </a:lnTo>
                  <a:lnTo>
                    <a:pt x="4362652" y="12164"/>
                  </a:lnTo>
                  <a:lnTo>
                    <a:pt x="4318280" y="5464"/>
                  </a:lnTo>
                  <a:lnTo>
                    <a:pt x="4273733" y="1380"/>
                  </a:lnTo>
                  <a:lnTo>
                    <a:pt x="42291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" name="Google Shape;58;p8"/>
            <p:cNvSpPr/>
            <p:nvPr/>
          </p:nvSpPr>
          <p:spPr>
            <a:xfrm>
              <a:off x="3632200" y="4889500"/>
              <a:ext cx="4876800" cy="318770"/>
            </a:xfrm>
            <a:custGeom>
              <a:rect b="b" l="l" r="r" t="t"/>
              <a:pathLst>
                <a:path extrusionOk="0" h="318770" w="4876800">
                  <a:moveTo>
                    <a:pt x="4876800" y="160020"/>
                  </a:moveTo>
                  <a:lnTo>
                    <a:pt x="4869535" y="112661"/>
                  </a:lnTo>
                  <a:lnTo>
                    <a:pt x="4849774" y="69138"/>
                  </a:lnTo>
                  <a:lnTo>
                    <a:pt x="4820564" y="33286"/>
                  </a:lnTo>
                  <a:lnTo>
                    <a:pt x="4784953" y="8966"/>
                  </a:lnTo>
                  <a:lnTo>
                    <a:pt x="4745990" y="0"/>
                  </a:lnTo>
                  <a:lnTo>
                    <a:pt x="4625340" y="0"/>
                  </a:lnTo>
                  <a:lnTo>
                    <a:pt x="4616450" y="0"/>
                  </a:lnTo>
                  <a:lnTo>
                    <a:pt x="0" y="0"/>
                  </a:lnTo>
                  <a:lnTo>
                    <a:pt x="0" y="317500"/>
                  </a:lnTo>
                  <a:lnTo>
                    <a:pt x="4616450" y="317500"/>
                  </a:lnTo>
                  <a:lnTo>
                    <a:pt x="4616450" y="318770"/>
                  </a:lnTo>
                  <a:lnTo>
                    <a:pt x="4745990" y="318770"/>
                  </a:lnTo>
                  <a:lnTo>
                    <a:pt x="4784953" y="309943"/>
                  </a:lnTo>
                  <a:lnTo>
                    <a:pt x="4820564" y="285940"/>
                  </a:lnTo>
                  <a:lnTo>
                    <a:pt x="4849774" y="250469"/>
                  </a:lnTo>
                  <a:lnTo>
                    <a:pt x="4869535" y="207264"/>
                  </a:lnTo>
                  <a:lnTo>
                    <a:pt x="4876800" y="160020"/>
                  </a:lnTo>
                  <a:close/>
                </a:path>
              </a:pathLst>
            </a:custGeom>
            <a:solidFill>
              <a:srgbClr val="00336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2933700" y="1728470"/>
            <a:ext cx="3729354" cy="391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3366"/>
                </a:solidFill>
              </a:rPr>
              <a:t>What is an Entrepreneur?</a:t>
            </a:r>
            <a:endParaRPr sz="2400"/>
          </a:p>
        </p:txBody>
      </p:sp>
      <p:sp>
        <p:nvSpPr>
          <p:cNvPr id="60" name="Google Shape;60;p8"/>
          <p:cNvSpPr txBox="1"/>
          <p:nvPr/>
        </p:nvSpPr>
        <p:spPr>
          <a:xfrm>
            <a:off x="4752340" y="3839209"/>
            <a:ext cx="3820795" cy="87756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5080" rtl="0" algn="l">
              <a:lnSpc>
                <a:spcPct val="998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006666"/>
                </a:solidFill>
                <a:latin typeface="Arial"/>
                <a:ea typeface="Arial"/>
                <a:cs typeface="Arial"/>
                <a:sym typeface="Arial"/>
              </a:rPr>
              <a:t>One who creates a new business in the face of  risk and uncertainty for the purpose of achieving  profit and growth by identifying and assembling  the necessary resources to capitalize on them.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6"/>
          <p:cNvSpPr txBox="1"/>
          <p:nvPr>
            <p:ph type="title"/>
          </p:nvPr>
        </p:nvSpPr>
        <p:spPr>
          <a:xfrm>
            <a:off x="913130" y="1225550"/>
            <a:ext cx="4105910" cy="574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Use of Technology</a:t>
            </a:r>
            <a:endParaRPr/>
          </a:p>
        </p:txBody>
      </p:sp>
      <p:sp>
        <p:nvSpPr>
          <p:cNvPr id="179" name="Google Shape;179;p26"/>
          <p:cNvSpPr txBox="1"/>
          <p:nvPr/>
        </p:nvSpPr>
        <p:spPr>
          <a:xfrm>
            <a:off x="891539" y="2352040"/>
            <a:ext cx="7559040" cy="33464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4600">
            <a:spAutoFit/>
          </a:bodyPr>
          <a:lstStyle/>
          <a:p>
            <a:pPr indent="-342900" lvl="0" marL="381000" marR="254634" rtl="0" algn="l">
              <a:lnSpc>
                <a:spcPct val="901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b="1"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Technical Entrepreneur </a:t>
            </a:r>
            <a:r>
              <a:rPr lang="en-US" sz="2400">
                <a:solidFill>
                  <a:srgbClr val="001833"/>
                </a:solidFill>
                <a:latin typeface="Arial"/>
                <a:ea typeface="Arial"/>
                <a:cs typeface="Arial"/>
                <a:sym typeface="Arial"/>
              </a:rPr>
              <a:t>(he demonstrates his  innovative capabilities in matter of production of  goods &amp; rendering services)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30480" rtl="0" algn="l">
              <a:lnSpc>
                <a:spcPct val="90100"/>
              </a:lnSpc>
              <a:spcBef>
                <a:spcPts val="595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b="1"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Non- Technical Entrepreneur </a:t>
            </a:r>
            <a:r>
              <a:rPr lang="en-US" sz="2400">
                <a:solidFill>
                  <a:srgbClr val="001833"/>
                </a:solidFill>
                <a:latin typeface="Arial"/>
                <a:ea typeface="Arial"/>
                <a:cs typeface="Arial"/>
                <a:sym typeface="Arial"/>
              </a:rPr>
              <a:t>(concerned only  with developing alternatives marketing &amp; distribution  strategies to promote their business)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267970" rtl="0" algn="l">
              <a:lnSpc>
                <a:spcPct val="90200"/>
              </a:lnSpc>
              <a:spcBef>
                <a:spcPts val="59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b="1"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Professional </a:t>
            </a:r>
            <a:r>
              <a:rPr b="1" lang="en-US" sz="2800">
                <a:solidFill>
                  <a:srgbClr val="001833"/>
                </a:solidFill>
                <a:latin typeface="Arial"/>
                <a:ea typeface="Arial"/>
                <a:cs typeface="Arial"/>
                <a:sym typeface="Arial"/>
              </a:rPr>
              <a:t>Entrepreneur </a:t>
            </a:r>
            <a:r>
              <a:rPr lang="en-US" sz="2400">
                <a:solidFill>
                  <a:srgbClr val="001833"/>
                </a:solidFill>
                <a:latin typeface="Arial"/>
                <a:ea typeface="Arial"/>
                <a:cs typeface="Arial"/>
                <a:sym typeface="Arial"/>
              </a:rPr>
              <a:t>(a person who is  interested in establishing the business but does not  have interest in managing it once)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7"/>
          <p:cNvSpPr txBox="1"/>
          <p:nvPr>
            <p:ph type="title"/>
          </p:nvPr>
        </p:nvSpPr>
        <p:spPr>
          <a:xfrm>
            <a:off x="913130" y="1225550"/>
            <a:ext cx="5246370" cy="574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According to Motivation</a:t>
            </a:r>
            <a:endParaRPr/>
          </a:p>
        </p:txBody>
      </p:sp>
      <p:sp>
        <p:nvSpPr>
          <p:cNvPr id="185" name="Google Shape;185;p27"/>
          <p:cNvSpPr txBox="1"/>
          <p:nvPr>
            <p:ph idx="1" type="body"/>
          </p:nvPr>
        </p:nvSpPr>
        <p:spPr>
          <a:xfrm>
            <a:off x="673100" y="2395220"/>
            <a:ext cx="7797799" cy="354457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-342900" lvl="0" marL="598805" marR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1800"/>
              <a:buFont typeface="Arial"/>
              <a:buChar char=""/>
            </a:pPr>
            <a:r>
              <a:rPr b="1" lang="en-US" sz="2400">
                <a:latin typeface="Arial"/>
                <a:ea typeface="Arial"/>
                <a:cs typeface="Arial"/>
                <a:sym typeface="Arial"/>
              </a:rPr>
              <a:t>Pure Entrepreneur </a:t>
            </a:r>
            <a:r>
              <a:rPr lang="en-US" sz="2400">
                <a:solidFill>
                  <a:srgbClr val="001833"/>
                </a:solidFill>
              </a:rPr>
              <a:t>(an individual who is motivated  by psychological &amp; economic rewards)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342900" lvl="0" marL="598805" marR="3048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366"/>
              </a:buClr>
              <a:buSzPts val="1800"/>
              <a:buFont typeface="Arial"/>
              <a:buChar char=""/>
            </a:pPr>
            <a:r>
              <a:rPr lang="en-US" sz="2400"/>
              <a:t>Induced </a:t>
            </a:r>
            <a:r>
              <a:rPr lang="en-US" sz="2400">
                <a:solidFill>
                  <a:srgbClr val="001833"/>
                </a:solidFill>
              </a:rPr>
              <a:t>Entrepreneur (is one who induced to take up  entrepreneurial task due to the policy measures of  the Govt.)</a:t>
            </a:r>
            <a:endParaRPr sz="2400"/>
          </a:p>
          <a:p>
            <a:pPr indent="-342900" lvl="0" marL="598805" marR="396875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366"/>
              </a:buClr>
              <a:buSzPts val="1800"/>
              <a:buFont typeface="Arial"/>
              <a:buChar char=""/>
            </a:pPr>
            <a:r>
              <a:rPr lang="en-US" sz="2400"/>
              <a:t>Motivated Entrepreneur </a:t>
            </a:r>
            <a:r>
              <a:rPr lang="en-US" sz="2400">
                <a:solidFill>
                  <a:srgbClr val="001833"/>
                </a:solidFill>
              </a:rPr>
              <a:t>(they are motivated by the  desire of self fulfillment)</a:t>
            </a:r>
            <a:endParaRPr sz="2400"/>
          </a:p>
          <a:p>
            <a:pPr indent="-342900" lvl="0" marL="598805" marR="601345" rtl="0" algn="l">
              <a:lnSpc>
                <a:spcPct val="100000"/>
              </a:lnSpc>
              <a:spcBef>
                <a:spcPts val="590"/>
              </a:spcBef>
              <a:spcAft>
                <a:spcPts val="0"/>
              </a:spcAft>
              <a:buClr>
                <a:srgbClr val="003366"/>
              </a:buClr>
              <a:buSzPts val="1800"/>
              <a:buFont typeface="Arial"/>
              <a:buChar char=""/>
            </a:pPr>
            <a:r>
              <a:rPr lang="en-US" sz="2400"/>
              <a:t>Spontaneous Entrepreneur </a:t>
            </a:r>
            <a:r>
              <a:rPr lang="en-US" sz="2400">
                <a:solidFill>
                  <a:srgbClr val="001833"/>
                </a:solidFill>
              </a:rPr>
              <a:t>(those who start their  business their by natural talents (inborn abilities)</a:t>
            </a:r>
            <a:endParaRPr sz="2400"/>
          </a:p>
        </p:txBody>
      </p:sp>
    </p:spTree>
  </p:cSld>
  <p:clrMapOvr>
    <a:masterClrMapping/>
  </p:clrMapOvr>
  <p:transition>
    <p:fade thruBlk="1"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8"/>
          <p:cNvSpPr txBox="1"/>
          <p:nvPr>
            <p:ph type="title"/>
          </p:nvPr>
        </p:nvSpPr>
        <p:spPr>
          <a:xfrm>
            <a:off x="913130" y="1225550"/>
            <a:ext cx="3906520" cy="574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According to area</a:t>
            </a:r>
            <a:endParaRPr/>
          </a:p>
        </p:txBody>
      </p:sp>
      <p:sp>
        <p:nvSpPr>
          <p:cNvPr id="191" name="Google Shape;191;p28"/>
          <p:cNvSpPr txBox="1"/>
          <p:nvPr/>
        </p:nvSpPr>
        <p:spPr>
          <a:xfrm>
            <a:off x="891539" y="2306320"/>
            <a:ext cx="3560445" cy="10566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1600">
            <a:spAutoFit/>
          </a:bodyPr>
          <a:lstStyle/>
          <a:p>
            <a:pPr indent="-342900" lvl="0" marL="381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Urban Entrepreneur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Rural Entrepreneur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9"/>
          <p:cNvSpPr txBox="1"/>
          <p:nvPr>
            <p:ph type="title"/>
          </p:nvPr>
        </p:nvSpPr>
        <p:spPr>
          <a:xfrm>
            <a:off x="913130" y="1225550"/>
            <a:ext cx="5858510" cy="574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According to gender &amp; age</a:t>
            </a:r>
            <a:endParaRPr/>
          </a:p>
        </p:txBody>
      </p:sp>
      <p:sp>
        <p:nvSpPr>
          <p:cNvPr id="197" name="Google Shape;197;p29"/>
          <p:cNvSpPr txBox="1"/>
          <p:nvPr/>
        </p:nvSpPr>
        <p:spPr>
          <a:xfrm>
            <a:off x="891539" y="2306320"/>
            <a:ext cx="3819525" cy="10566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1600">
            <a:spAutoFit/>
          </a:bodyPr>
          <a:lstStyle/>
          <a:p>
            <a:pPr indent="-342900" lvl="0" marL="381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Men Entrepreneur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Women Entrepreneur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0"/>
          <p:cNvSpPr txBox="1"/>
          <p:nvPr>
            <p:ph type="title"/>
          </p:nvPr>
        </p:nvSpPr>
        <p:spPr>
          <a:xfrm>
            <a:off x="913130" y="1225550"/>
            <a:ext cx="6617334" cy="574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According to sale of operation</a:t>
            </a:r>
            <a:endParaRPr/>
          </a:p>
        </p:txBody>
      </p:sp>
      <p:sp>
        <p:nvSpPr>
          <p:cNvPr id="203" name="Google Shape;203;p30"/>
          <p:cNvSpPr txBox="1"/>
          <p:nvPr/>
        </p:nvSpPr>
        <p:spPr>
          <a:xfrm>
            <a:off x="891539" y="2306320"/>
            <a:ext cx="4432300" cy="10566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1600">
            <a:spAutoFit/>
          </a:bodyPr>
          <a:lstStyle/>
          <a:p>
            <a:pPr indent="-342900" lvl="0" marL="381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Small scale Entrepreneur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Large scale Entrepreneur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1"/>
          <p:cNvSpPr txBox="1"/>
          <p:nvPr>
            <p:ph type="title"/>
          </p:nvPr>
        </p:nvSpPr>
        <p:spPr>
          <a:xfrm>
            <a:off x="913130" y="1225550"/>
            <a:ext cx="6269990" cy="574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Barriers to Entrepreneurship</a:t>
            </a:r>
            <a:endParaRPr/>
          </a:p>
        </p:txBody>
      </p:sp>
      <p:sp>
        <p:nvSpPr>
          <p:cNvPr id="209" name="Google Shape;209;p31"/>
          <p:cNvSpPr txBox="1"/>
          <p:nvPr/>
        </p:nvSpPr>
        <p:spPr>
          <a:xfrm>
            <a:off x="891539" y="2306320"/>
            <a:ext cx="5641340" cy="363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1600">
            <a:spAutoFit/>
          </a:bodyPr>
          <a:lstStyle/>
          <a:p>
            <a:pPr indent="-342900" lvl="0" marL="381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Lack of viable concept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Lack of market knowledge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69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Lack of technical skills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Lack of capital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69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Lack of business know how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Time presences and distractions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Legal constraints and regulations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2"/>
          <p:cNvSpPr txBox="1"/>
          <p:nvPr>
            <p:ph type="title"/>
          </p:nvPr>
        </p:nvSpPr>
        <p:spPr>
          <a:xfrm>
            <a:off x="913130" y="1225550"/>
            <a:ext cx="1624965" cy="574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Culture</a:t>
            </a:r>
            <a:endParaRPr/>
          </a:p>
        </p:txBody>
      </p:sp>
      <p:sp>
        <p:nvSpPr>
          <p:cNvPr id="215" name="Google Shape;215;p32"/>
          <p:cNvSpPr txBox="1"/>
          <p:nvPr/>
        </p:nvSpPr>
        <p:spPr>
          <a:xfrm>
            <a:off x="891539" y="2395220"/>
            <a:ext cx="7498080" cy="38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-342900" lvl="0" marL="381000" marR="304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1800"/>
              <a:buFont typeface="Arial"/>
              <a:buChar char=""/>
            </a:pPr>
            <a:r>
              <a:rPr lang="en-US" sz="24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The sum total of social behavior that includes at  least three elements namely, knowledge and beliefs,  ideals and preferences.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8255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366"/>
              </a:buClr>
              <a:buSzPts val="1800"/>
              <a:buFont typeface="Arial"/>
              <a:buChar char=""/>
            </a:pPr>
            <a:r>
              <a:rPr lang="en-US" sz="24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Entrepreneurial culture implies vision,values,norms  and traits that are conductive for the development of  the economy.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8001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366"/>
              </a:buClr>
              <a:buSzPts val="1800"/>
              <a:buFont typeface="Arial"/>
              <a:buChar char=""/>
            </a:pPr>
            <a:r>
              <a:rPr lang="en-US" sz="24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The emerging market environment and globalization  is challenging every organization &amp; every person in  the organization to consider, evaluate and bring out  the changes in thinking, vision and action.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3"/>
          <p:cNvSpPr txBox="1"/>
          <p:nvPr>
            <p:ph type="title"/>
          </p:nvPr>
        </p:nvSpPr>
        <p:spPr>
          <a:xfrm>
            <a:off x="913130" y="1225550"/>
            <a:ext cx="3756660" cy="574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Nature of Culture</a:t>
            </a:r>
            <a:endParaRPr/>
          </a:p>
        </p:txBody>
      </p:sp>
      <p:sp>
        <p:nvSpPr>
          <p:cNvPr id="221" name="Google Shape;221;p33"/>
          <p:cNvSpPr txBox="1"/>
          <p:nvPr/>
        </p:nvSpPr>
        <p:spPr>
          <a:xfrm>
            <a:off x="891539" y="2395220"/>
            <a:ext cx="6788784" cy="29387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-342900" lvl="0" marL="381000" marR="304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Basic beliefs and assumptions about the  company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69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Emotional aspect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Reflect history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Inherently symbolic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69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Substance and Form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4"/>
          <p:cNvSpPr txBox="1"/>
          <p:nvPr>
            <p:ph type="title"/>
          </p:nvPr>
        </p:nvSpPr>
        <p:spPr>
          <a:xfrm>
            <a:off x="913130" y="1225550"/>
            <a:ext cx="5095240" cy="574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Components of Culture</a:t>
            </a:r>
            <a:endParaRPr/>
          </a:p>
        </p:txBody>
      </p:sp>
      <p:sp>
        <p:nvSpPr>
          <p:cNvPr id="227" name="Google Shape;227;p34"/>
          <p:cNvSpPr txBox="1"/>
          <p:nvPr/>
        </p:nvSpPr>
        <p:spPr>
          <a:xfrm>
            <a:off x="891539" y="2306320"/>
            <a:ext cx="3184525" cy="3116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1600">
            <a:spAutoFit/>
          </a:bodyPr>
          <a:lstStyle/>
          <a:p>
            <a:pPr indent="-342900" lvl="0" marL="381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Values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Rules of Conduct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69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Vocabulary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Methodology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69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Rituals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Myths and Stores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5"/>
          <p:cNvSpPr txBox="1"/>
          <p:nvPr>
            <p:ph type="title"/>
          </p:nvPr>
        </p:nvSpPr>
        <p:spPr>
          <a:xfrm>
            <a:off x="877569" y="485140"/>
            <a:ext cx="7388860" cy="1390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20650">
            <a:spAutoFit/>
          </a:bodyPr>
          <a:lstStyle/>
          <a:p>
            <a:pPr indent="0" lvl="0" marL="48260" marR="5080" rtl="0" algn="l">
              <a:lnSpc>
                <a:spcPct val="1080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Elements of an Entrepreneurial  Culture</a:t>
            </a:r>
            <a:endParaRPr/>
          </a:p>
        </p:txBody>
      </p:sp>
      <p:sp>
        <p:nvSpPr>
          <p:cNvPr id="233" name="Google Shape;233;p35"/>
          <p:cNvSpPr txBox="1"/>
          <p:nvPr/>
        </p:nvSpPr>
        <p:spPr>
          <a:xfrm>
            <a:off x="891539" y="2310129"/>
            <a:ext cx="6751320" cy="41427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-342900" lvl="0" marL="381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People and empowerment focused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370840" rtl="0" algn="l">
              <a:lnSpc>
                <a:spcPct val="96071"/>
              </a:lnSpc>
              <a:spcBef>
                <a:spcPts val="665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Value creation through innovation and  change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45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Attention to the basics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3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Hands-on management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2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Doing the right thing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3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Freedom to grow and to fail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2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Commitment and personal responsibility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270510" rtl="0" algn="l">
              <a:lnSpc>
                <a:spcPct val="79800"/>
              </a:lnSpc>
              <a:spcBef>
                <a:spcPts val="705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Emphasis on the future and a sense of  urgency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9"/>
          <p:cNvSpPr txBox="1"/>
          <p:nvPr>
            <p:ph type="title"/>
          </p:nvPr>
        </p:nvSpPr>
        <p:spPr>
          <a:xfrm>
            <a:off x="913130" y="1225550"/>
            <a:ext cx="6920865" cy="574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CONCEPT OF ENTERPRENEUR</a:t>
            </a:r>
            <a:endParaRPr/>
          </a:p>
        </p:txBody>
      </p:sp>
      <p:sp>
        <p:nvSpPr>
          <p:cNvPr id="66" name="Google Shape;66;p9"/>
          <p:cNvSpPr txBox="1"/>
          <p:nvPr/>
        </p:nvSpPr>
        <p:spPr>
          <a:xfrm>
            <a:off x="891539" y="2306320"/>
            <a:ext cx="2802255" cy="15709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1600">
            <a:spAutoFit/>
          </a:bodyPr>
          <a:lstStyle/>
          <a:p>
            <a:pPr indent="-342900" lvl="0" marL="381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RISK BEARER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ORGANISER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69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INNOVATOR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6"/>
          <p:cNvSpPr txBox="1"/>
          <p:nvPr>
            <p:ph type="title"/>
          </p:nvPr>
        </p:nvSpPr>
        <p:spPr>
          <a:xfrm>
            <a:off x="913130" y="1225550"/>
            <a:ext cx="6386195" cy="574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Individualism vs Collectivism</a:t>
            </a:r>
            <a:endParaRPr/>
          </a:p>
        </p:txBody>
      </p:sp>
      <p:sp>
        <p:nvSpPr>
          <p:cNvPr id="239" name="Google Shape;239;p36"/>
          <p:cNvSpPr txBox="1"/>
          <p:nvPr/>
        </p:nvSpPr>
        <p:spPr>
          <a:xfrm>
            <a:off x="916939" y="2352040"/>
            <a:ext cx="215900" cy="2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</a:t>
            </a:r>
            <a:endParaRPr sz="1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36"/>
          <p:cNvSpPr txBox="1"/>
          <p:nvPr/>
        </p:nvSpPr>
        <p:spPr>
          <a:xfrm>
            <a:off x="1259839" y="2334259"/>
            <a:ext cx="1494155" cy="330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Individualism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p36"/>
          <p:cNvSpPr txBox="1"/>
          <p:nvPr/>
        </p:nvSpPr>
        <p:spPr>
          <a:xfrm>
            <a:off x="1374139" y="2593339"/>
            <a:ext cx="121285" cy="113157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838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–</a:t>
            </a:r>
            <a:endParaRPr sz="13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None/>
            </a:pPr>
            <a:r>
              <a:rPr lang="en-US" sz="135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–</a:t>
            </a:r>
            <a:endParaRPr sz="13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None/>
            </a:pPr>
            <a:r>
              <a:rPr lang="en-US" sz="135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–</a:t>
            </a:r>
            <a:endParaRPr sz="13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None/>
            </a:pPr>
            <a:r>
              <a:rPr lang="en-US" sz="135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–</a:t>
            </a:r>
            <a:endParaRPr sz="13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36"/>
          <p:cNvSpPr txBox="1"/>
          <p:nvPr/>
        </p:nvSpPr>
        <p:spPr>
          <a:xfrm>
            <a:off x="1659889" y="2640329"/>
            <a:ext cx="5996940" cy="11277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Self-orientation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2025014" rtl="0" algn="l">
              <a:lnSpc>
                <a:spcPct val="100000"/>
              </a:lnSpc>
              <a:spcBef>
                <a:spcPts val="2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Emphasis on self-efficiency and control  Pursuit of individual goals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2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Value system driven by pride in their own accomplishments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p36"/>
          <p:cNvSpPr txBox="1"/>
          <p:nvPr/>
        </p:nvSpPr>
        <p:spPr>
          <a:xfrm>
            <a:off x="916939" y="3764279"/>
            <a:ext cx="215900" cy="2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</a:t>
            </a:r>
            <a:endParaRPr sz="1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36"/>
          <p:cNvSpPr txBox="1"/>
          <p:nvPr/>
        </p:nvSpPr>
        <p:spPr>
          <a:xfrm>
            <a:off x="1259839" y="3745229"/>
            <a:ext cx="1381760" cy="330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Collectivism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36"/>
          <p:cNvSpPr txBox="1"/>
          <p:nvPr/>
        </p:nvSpPr>
        <p:spPr>
          <a:xfrm>
            <a:off x="1374139" y="4006850"/>
            <a:ext cx="121285" cy="11290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8255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–</a:t>
            </a:r>
            <a:endParaRPr sz="13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None/>
            </a:pPr>
            <a:r>
              <a:rPr lang="en-US" sz="135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–</a:t>
            </a:r>
            <a:endParaRPr sz="13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None/>
            </a:pPr>
            <a:r>
              <a:rPr lang="en-US" sz="135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–</a:t>
            </a:r>
            <a:endParaRPr sz="13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None/>
            </a:pPr>
            <a:r>
              <a:rPr lang="en-US" sz="135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–</a:t>
            </a:r>
            <a:endParaRPr sz="13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36"/>
          <p:cNvSpPr txBox="1"/>
          <p:nvPr/>
        </p:nvSpPr>
        <p:spPr>
          <a:xfrm>
            <a:off x="1659889" y="4052570"/>
            <a:ext cx="4598670" cy="11277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Group-orientation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5080" rtl="0" algn="l">
              <a:lnSpc>
                <a:spcPct val="100000"/>
              </a:lnSpc>
              <a:spcBef>
                <a:spcPts val="1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Subordination of personal interests and goals  Emphasis on sharing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3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Concern for group welfare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36"/>
          <p:cNvSpPr txBox="1"/>
          <p:nvPr/>
        </p:nvSpPr>
        <p:spPr>
          <a:xfrm>
            <a:off x="916939" y="5175250"/>
            <a:ext cx="215900" cy="2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</a:t>
            </a:r>
            <a:endParaRPr sz="1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36"/>
          <p:cNvSpPr txBox="1"/>
          <p:nvPr/>
        </p:nvSpPr>
        <p:spPr>
          <a:xfrm>
            <a:off x="1259839" y="5157470"/>
            <a:ext cx="6452235" cy="574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1100">
            <a:spAutoFit/>
          </a:bodyPr>
          <a:lstStyle/>
          <a:p>
            <a:pPr indent="0" lvl="0" marL="12700" marR="5080" rtl="0" algn="l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Entrepreneurial Intensity is achieved by balance between  individualism and collectivism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37"/>
          <p:cNvSpPr txBox="1"/>
          <p:nvPr>
            <p:ph type="title"/>
          </p:nvPr>
        </p:nvSpPr>
        <p:spPr>
          <a:xfrm>
            <a:off x="379729" y="128270"/>
            <a:ext cx="6785609" cy="6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/>
              <a:t>Steps in the	Entrepreneurial</a:t>
            </a:r>
            <a:endParaRPr sz="4000"/>
          </a:p>
        </p:txBody>
      </p:sp>
      <p:sp>
        <p:nvSpPr>
          <p:cNvPr id="254" name="Google Shape;254;p37"/>
          <p:cNvSpPr txBox="1"/>
          <p:nvPr/>
        </p:nvSpPr>
        <p:spPr>
          <a:xfrm>
            <a:off x="379729" y="676909"/>
            <a:ext cx="1999614" cy="6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000">
                <a:solidFill>
                  <a:srgbClr val="006666"/>
                </a:solidFill>
                <a:latin typeface="Arial"/>
                <a:ea typeface="Arial"/>
                <a:cs typeface="Arial"/>
                <a:sym typeface="Arial"/>
              </a:rPr>
              <a:t>Process</a:t>
            </a:r>
            <a:endParaRPr sz="4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37"/>
          <p:cNvSpPr txBox="1"/>
          <p:nvPr/>
        </p:nvSpPr>
        <p:spPr>
          <a:xfrm>
            <a:off x="1145539" y="2383790"/>
            <a:ext cx="4381500" cy="25996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0325">
            <a:spAutoFit/>
          </a:bodyPr>
          <a:lstStyle/>
          <a:p>
            <a:pPr indent="-609600" lvl="0" marL="6223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AutoNum type="arabicPeriod"/>
            </a:pPr>
            <a:r>
              <a:rPr b="1" lang="en-US" sz="2800">
                <a:solidFill>
                  <a:srgbClr val="006666"/>
                </a:solidFill>
                <a:latin typeface="Arial"/>
                <a:ea typeface="Arial"/>
                <a:cs typeface="Arial"/>
                <a:sym typeface="Arial"/>
              </a:rPr>
              <a:t>Discovery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609600" lvl="0" marL="622300" marR="0" rtl="0" algn="l">
              <a:lnSpc>
                <a:spcPct val="100000"/>
              </a:lnSpc>
              <a:spcBef>
                <a:spcPts val="69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AutoNum type="arabicPeriod"/>
            </a:pPr>
            <a:r>
              <a:rPr b="1" lang="en-US" sz="2800">
                <a:solidFill>
                  <a:srgbClr val="006666"/>
                </a:solidFill>
                <a:latin typeface="Arial"/>
                <a:ea typeface="Arial"/>
                <a:cs typeface="Arial"/>
                <a:sym typeface="Arial"/>
              </a:rPr>
              <a:t>Concept Development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609600" lvl="0" marL="6223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AutoNum type="arabicPeriod"/>
            </a:pPr>
            <a:r>
              <a:rPr b="1" lang="en-US" sz="2800">
                <a:solidFill>
                  <a:srgbClr val="006666"/>
                </a:solidFill>
                <a:latin typeface="Arial"/>
                <a:ea typeface="Arial"/>
                <a:cs typeface="Arial"/>
                <a:sym typeface="Arial"/>
              </a:rPr>
              <a:t>Resourcing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609600" lvl="0" marL="6223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AutoNum type="arabicPeriod"/>
            </a:pPr>
            <a:r>
              <a:rPr b="1" lang="en-US" sz="2800">
                <a:solidFill>
                  <a:srgbClr val="006666"/>
                </a:solidFill>
                <a:latin typeface="Arial"/>
                <a:ea typeface="Arial"/>
                <a:cs typeface="Arial"/>
                <a:sym typeface="Arial"/>
              </a:rPr>
              <a:t>Actualization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609600" lvl="0" marL="622300" marR="0" rtl="0" algn="l">
              <a:lnSpc>
                <a:spcPct val="100000"/>
              </a:lnSpc>
              <a:spcBef>
                <a:spcPts val="69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AutoNum type="arabicPeriod"/>
            </a:pPr>
            <a:r>
              <a:rPr b="1" lang="en-US" sz="2800">
                <a:solidFill>
                  <a:srgbClr val="006666"/>
                </a:solidFill>
                <a:latin typeface="Arial"/>
                <a:ea typeface="Arial"/>
                <a:cs typeface="Arial"/>
                <a:sym typeface="Arial"/>
              </a:rPr>
              <a:t>Harvesting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8"/>
          <p:cNvSpPr txBox="1"/>
          <p:nvPr>
            <p:ph type="title"/>
          </p:nvPr>
        </p:nvSpPr>
        <p:spPr>
          <a:xfrm>
            <a:off x="902969" y="16509"/>
            <a:ext cx="6786245" cy="118237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82550">
            <a:spAutoFit/>
          </a:bodyPr>
          <a:lstStyle/>
          <a:p>
            <a:pPr indent="0" lvl="0" marL="12700" marR="5080" rtl="0" algn="l">
              <a:lnSpc>
                <a:spcPct val="1077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/>
              <a:t>Steps	in the	Entrepreneurial  Process</a:t>
            </a:r>
            <a:endParaRPr sz="4000"/>
          </a:p>
        </p:txBody>
      </p:sp>
      <p:sp>
        <p:nvSpPr>
          <p:cNvPr id="261" name="Google Shape;261;p38"/>
          <p:cNvSpPr txBox="1"/>
          <p:nvPr/>
        </p:nvSpPr>
        <p:spPr>
          <a:xfrm>
            <a:off x="993139" y="2346959"/>
            <a:ext cx="7277100" cy="18275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68575">
            <a:spAutoFit/>
          </a:bodyPr>
          <a:lstStyle/>
          <a:p>
            <a:pPr indent="-533400" lvl="0" marL="546100" marR="5080" rtl="0" algn="l">
              <a:lnSpc>
                <a:spcPct val="1078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1. </a:t>
            </a:r>
            <a:r>
              <a:rPr b="1" lang="en-US" sz="3200">
                <a:solidFill>
                  <a:srgbClr val="006666"/>
                </a:solidFill>
                <a:latin typeface="Arial"/>
                <a:ea typeface="Arial"/>
                <a:cs typeface="Arial"/>
                <a:sym typeface="Arial"/>
              </a:rPr>
              <a:t>Discovery</a:t>
            </a:r>
            <a:r>
              <a:rPr lang="en-US" sz="3200">
                <a:solidFill>
                  <a:srgbClr val="006666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32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The stage in which the  entrepreneur </a:t>
            </a:r>
            <a:r>
              <a:rPr lang="en-US" sz="32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generates ideas,  recognizes opportunities, and studies  the market</a:t>
            </a: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39"/>
          <p:cNvSpPr txBox="1"/>
          <p:nvPr>
            <p:ph type="title"/>
          </p:nvPr>
        </p:nvSpPr>
        <p:spPr>
          <a:xfrm>
            <a:off x="170179" y="749300"/>
            <a:ext cx="8018145" cy="574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Steps in the Entrepreneurial Process</a:t>
            </a:r>
            <a:endParaRPr/>
          </a:p>
        </p:txBody>
      </p:sp>
      <p:sp>
        <p:nvSpPr>
          <p:cNvPr id="267" name="Google Shape;267;p39"/>
          <p:cNvSpPr txBox="1"/>
          <p:nvPr/>
        </p:nvSpPr>
        <p:spPr>
          <a:xfrm>
            <a:off x="840739" y="2734309"/>
            <a:ext cx="4889500" cy="5130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2. </a:t>
            </a:r>
            <a:r>
              <a:rPr b="1" lang="en-US" sz="3200">
                <a:solidFill>
                  <a:srgbClr val="006666"/>
                </a:solidFill>
                <a:latin typeface="Arial"/>
                <a:ea typeface="Arial"/>
                <a:cs typeface="Arial"/>
                <a:sym typeface="Arial"/>
              </a:rPr>
              <a:t>Concept Development</a:t>
            </a:r>
            <a:r>
              <a:rPr lang="en-US" sz="32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39"/>
          <p:cNvSpPr txBox="1"/>
          <p:nvPr/>
        </p:nvSpPr>
        <p:spPr>
          <a:xfrm>
            <a:off x="840739" y="3331209"/>
            <a:ext cx="153035" cy="299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–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39"/>
          <p:cNvSpPr txBox="1"/>
          <p:nvPr/>
        </p:nvSpPr>
        <p:spPr>
          <a:xfrm>
            <a:off x="1374139" y="3298190"/>
            <a:ext cx="5018405" cy="11226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50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Develop a </a:t>
            </a:r>
            <a:r>
              <a:rPr b="1" lang="en-US" sz="24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business plan: </a:t>
            </a:r>
            <a:r>
              <a:rPr lang="en-US" sz="24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 detailed  proposal describing the business  idea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40"/>
          <p:cNvSpPr txBox="1"/>
          <p:nvPr>
            <p:ph type="title"/>
          </p:nvPr>
        </p:nvSpPr>
        <p:spPr>
          <a:xfrm>
            <a:off x="913130" y="1225550"/>
            <a:ext cx="4846955" cy="574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Concept Development</a:t>
            </a:r>
            <a:endParaRPr/>
          </a:p>
        </p:txBody>
      </p:sp>
      <p:sp>
        <p:nvSpPr>
          <p:cNvPr id="275" name="Google Shape;275;p40"/>
          <p:cNvSpPr txBox="1"/>
          <p:nvPr/>
        </p:nvSpPr>
        <p:spPr>
          <a:xfrm>
            <a:off x="1374139" y="2428240"/>
            <a:ext cx="153035" cy="7416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–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132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–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p40"/>
          <p:cNvSpPr txBox="1"/>
          <p:nvPr/>
        </p:nvSpPr>
        <p:spPr>
          <a:xfrm>
            <a:off x="1907539" y="2319020"/>
            <a:ext cx="5309870" cy="90931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889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Choose business </a:t>
            </a:r>
            <a:r>
              <a:rPr lang="en-US" sz="24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location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Will a patent or trademark be required?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41"/>
          <p:cNvSpPr txBox="1"/>
          <p:nvPr>
            <p:ph type="title"/>
          </p:nvPr>
        </p:nvSpPr>
        <p:spPr>
          <a:xfrm>
            <a:off x="877569" y="485140"/>
            <a:ext cx="7388860" cy="1390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20650">
            <a:spAutoFit/>
          </a:bodyPr>
          <a:lstStyle/>
          <a:p>
            <a:pPr indent="0" lvl="0" marL="48260" marR="5080" rtl="0" algn="l">
              <a:lnSpc>
                <a:spcPct val="1080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Steps in the Entrepreneurial  Process</a:t>
            </a:r>
            <a:endParaRPr/>
          </a:p>
        </p:txBody>
      </p:sp>
      <p:sp>
        <p:nvSpPr>
          <p:cNvPr id="282" name="Google Shape;282;p41"/>
          <p:cNvSpPr txBox="1"/>
          <p:nvPr/>
        </p:nvSpPr>
        <p:spPr>
          <a:xfrm>
            <a:off x="1374139" y="2395220"/>
            <a:ext cx="6767195" cy="24930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325">
            <a:spAutoFit/>
          </a:bodyPr>
          <a:lstStyle/>
          <a:p>
            <a:pPr indent="-533400" lvl="0" marL="545465" marR="5080" rtl="0" algn="l">
              <a:lnSpc>
                <a:spcPct val="999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3. </a:t>
            </a:r>
            <a:r>
              <a:rPr b="1" lang="en-US" sz="3400">
                <a:solidFill>
                  <a:srgbClr val="006666"/>
                </a:solidFill>
                <a:latin typeface="Arial"/>
                <a:ea typeface="Arial"/>
                <a:cs typeface="Arial"/>
                <a:sym typeface="Arial"/>
              </a:rPr>
              <a:t>Resourcing</a:t>
            </a:r>
            <a:r>
              <a:rPr b="1" lang="en-US" sz="32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32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The stage in which  the entrepreneur identifies and  acquires the </a:t>
            </a:r>
            <a:r>
              <a:rPr lang="en-US" sz="32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financial, human</a:t>
            </a:r>
            <a:r>
              <a:rPr lang="en-US" sz="32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, and </a:t>
            </a:r>
            <a:r>
              <a:rPr lang="en-US" sz="32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capital </a:t>
            </a:r>
            <a:r>
              <a:rPr lang="en-US" sz="32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resources needed for the  venture startup, etc</a:t>
            </a: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42"/>
          <p:cNvSpPr txBox="1"/>
          <p:nvPr>
            <p:ph type="title"/>
          </p:nvPr>
        </p:nvSpPr>
        <p:spPr>
          <a:xfrm>
            <a:off x="877569" y="485140"/>
            <a:ext cx="7388860" cy="1390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20650">
            <a:spAutoFit/>
          </a:bodyPr>
          <a:lstStyle/>
          <a:p>
            <a:pPr indent="0" lvl="0" marL="48260" marR="5080" rtl="0" algn="l">
              <a:lnSpc>
                <a:spcPct val="1080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Steps in the Entrepreneurial  Process</a:t>
            </a:r>
            <a:endParaRPr/>
          </a:p>
        </p:txBody>
      </p:sp>
      <p:sp>
        <p:nvSpPr>
          <p:cNvPr id="288" name="Google Shape;288;p42"/>
          <p:cNvSpPr txBox="1"/>
          <p:nvPr>
            <p:ph idx="1" type="body"/>
          </p:nvPr>
        </p:nvSpPr>
        <p:spPr>
          <a:xfrm>
            <a:off x="673100" y="2395220"/>
            <a:ext cx="7797799" cy="354457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700">
            <a:spAutoFit/>
          </a:bodyPr>
          <a:lstStyle/>
          <a:p>
            <a:pPr indent="-533400" lvl="0" marL="1245870" marR="5080" rtl="0" algn="l">
              <a:lnSpc>
                <a:spcPct val="101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latin typeface="Arial"/>
                <a:ea typeface="Arial"/>
                <a:cs typeface="Arial"/>
                <a:sym typeface="Arial"/>
              </a:rPr>
              <a:t>4. </a:t>
            </a:r>
            <a:r>
              <a:rPr b="1" lang="en-US" sz="3600">
                <a:solidFill>
                  <a:srgbClr val="006666"/>
                </a:solidFill>
                <a:latin typeface="Arial"/>
                <a:ea typeface="Arial"/>
                <a:cs typeface="Arial"/>
                <a:sym typeface="Arial"/>
              </a:rPr>
              <a:t>Actualization</a:t>
            </a:r>
            <a:r>
              <a:rPr b="1" lang="en-US" sz="3600"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/>
              <a:t>The stage in  which the entrepreneur operates  the business and utilizes  resources to achieve its  goals/objectives.</a:t>
            </a:r>
            <a:endParaRPr sz="36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43"/>
          <p:cNvSpPr txBox="1"/>
          <p:nvPr>
            <p:ph type="title"/>
          </p:nvPr>
        </p:nvSpPr>
        <p:spPr>
          <a:xfrm>
            <a:off x="877569" y="485140"/>
            <a:ext cx="7388860" cy="1390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20650">
            <a:spAutoFit/>
          </a:bodyPr>
          <a:lstStyle/>
          <a:p>
            <a:pPr indent="0" lvl="0" marL="48260" marR="5080" rtl="0" algn="l">
              <a:lnSpc>
                <a:spcPct val="1080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Steps in the Entrepreneurial  Process</a:t>
            </a:r>
            <a:endParaRPr/>
          </a:p>
        </p:txBody>
      </p:sp>
      <p:sp>
        <p:nvSpPr>
          <p:cNvPr id="294" name="Google Shape;294;p43"/>
          <p:cNvSpPr txBox="1"/>
          <p:nvPr>
            <p:ph idx="1" type="body"/>
          </p:nvPr>
        </p:nvSpPr>
        <p:spPr>
          <a:xfrm>
            <a:off x="673100" y="2395220"/>
            <a:ext cx="7797799" cy="354457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800">
            <a:spAutoFit/>
          </a:bodyPr>
          <a:lstStyle/>
          <a:p>
            <a:pPr indent="-533400" lvl="0" marL="1245870" marR="5080" rtl="0" algn="l">
              <a:lnSpc>
                <a:spcPct val="1016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latin typeface="Arial"/>
                <a:ea typeface="Arial"/>
                <a:cs typeface="Arial"/>
                <a:sym typeface="Arial"/>
              </a:rPr>
              <a:t>5. </a:t>
            </a:r>
            <a:r>
              <a:rPr b="1" lang="en-US" sz="3600">
                <a:solidFill>
                  <a:srgbClr val="006666"/>
                </a:solidFill>
                <a:latin typeface="Arial"/>
                <a:ea typeface="Arial"/>
                <a:cs typeface="Arial"/>
                <a:sym typeface="Arial"/>
              </a:rPr>
              <a:t>Harvesting</a:t>
            </a:r>
            <a:r>
              <a:rPr b="1" lang="en-US" sz="3600"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/>
              <a:t>The stage in which  the entrepreneur decides on  venture’s future </a:t>
            </a:r>
            <a:r>
              <a:rPr lang="en-US">
                <a:solidFill>
                  <a:srgbClr val="FF0000"/>
                </a:solidFill>
              </a:rPr>
              <a:t>growth,  development, or demise.</a:t>
            </a:r>
            <a:endParaRPr sz="36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44"/>
          <p:cNvSpPr txBox="1"/>
          <p:nvPr>
            <p:ph type="title"/>
          </p:nvPr>
        </p:nvSpPr>
        <p:spPr>
          <a:xfrm>
            <a:off x="457200" y="762000"/>
            <a:ext cx="8952231" cy="166199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FACTORS AFFECTING ENTREPRENEURSHIP  DEVELOPMENT</a:t>
            </a:r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45"/>
          <p:cNvSpPr txBox="1"/>
          <p:nvPr/>
        </p:nvSpPr>
        <p:spPr>
          <a:xfrm>
            <a:off x="795337" y="1828800"/>
            <a:ext cx="8595740" cy="4948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54850" spcFirstLastPara="1" rIns="91425" wrap="square" tIns="91425">
            <a:normAutofit fontScale="92500" lnSpcReduction="10000"/>
          </a:bodyPr>
          <a:lstStyle/>
          <a:p>
            <a:pPr indent="-609600" lvl="0" marL="6096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800" u="sng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609600" lvl="0" marL="6096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endParaRPr/>
          </a:p>
          <a:p>
            <a:pPr indent="-609600" lvl="0" marL="6096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None/>
            </a:pPr>
            <a:r>
              <a:t/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533400" lvl="1" marL="990600" marR="0" rtl="0" algn="just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accent2"/>
              </a:buClr>
              <a:buSzPct val="90000"/>
              <a:buFont typeface="Noto Sans Symbols"/>
              <a:buChar char="◆"/>
            </a:pPr>
            <a:r>
              <a:rPr b="1" i="0" lang="en-US" sz="3200" u="none" cap="none" strike="noStrik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Capital:</a:t>
            </a:r>
            <a:endParaRPr/>
          </a:p>
          <a:p>
            <a:pPr indent="-364236" lvl="1" marL="990600" marR="0" rtl="0" algn="just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accent2"/>
              </a:buClr>
              <a:buSzPct val="90000"/>
              <a:buFont typeface="Noto Sans Symbols"/>
              <a:buNone/>
            </a:pPr>
            <a:r>
              <a:t/>
            </a:r>
            <a:endParaRPr b="1" i="0" sz="3200" u="none" cap="none" strike="noStrike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533400" lvl="1" marL="990600" marR="0" rtl="0" algn="just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accent2"/>
              </a:buClr>
              <a:buSzPct val="90000"/>
              <a:buFont typeface="Noto Sans Symbols"/>
              <a:buChar char="◆"/>
            </a:pPr>
            <a:r>
              <a:rPr b="1" i="0" lang="en-US" sz="3200" u="sng" cap="none" strike="noStrik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Labor</a:t>
            </a:r>
            <a:endParaRPr/>
          </a:p>
          <a:p>
            <a:pPr indent="-364236" lvl="1" marL="990600" marR="0" rtl="0" algn="just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accent2"/>
              </a:buClr>
              <a:buSzPct val="90000"/>
              <a:buFont typeface="Noto Sans Symbols"/>
              <a:buNone/>
            </a:pPr>
            <a:r>
              <a:t/>
            </a:r>
            <a:endParaRPr b="1" i="0" sz="3200" u="sng" cap="none" strike="noStrike">
              <a:solidFill>
                <a:srgbClr val="00B05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533400" lvl="1" marL="990600" marR="0" rtl="0" algn="just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accent2"/>
              </a:buClr>
              <a:buSzPct val="90000"/>
              <a:buFont typeface="Noto Sans Symbols"/>
              <a:buChar char="◆"/>
            </a:pPr>
            <a:r>
              <a:rPr b="1" i="0" lang="en-US" sz="3200" u="sng" cap="none" strike="noStrik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Materials</a:t>
            </a:r>
            <a:endParaRPr/>
          </a:p>
          <a:p>
            <a:pPr indent="-364236" lvl="1" marL="990600" marR="0" rtl="0" algn="just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accent2"/>
              </a:buClr>
              <a:buSzPct val="90000"/>
              <a:buFont typeface="Noto Sans Symbols"/>
              <a:buNone/>
            </a:pPr>
            <a:r>
              <a:t/>
            </a:r>
            <a:endParaRPr b="1" i="0" sz="3200" u="sng" cap="none" strike="noStrike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533400" lvl="1" marL="990600" marR="0" rtl="0" algn="just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accent2"/>
              </a:buClr>
              <a:buSzPct val="90000"/>
              <a:buFont typeface="Noto Sans Symbols"/>
              <a:buChar char="◆"/>
            </a:pPr>
            <a:r>
              <a:rPr b="1" i="0" lang="en-US" sz="3200" u="sng" cap="none" strike="noStrike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Market</a:t>
            </a:r>
            <a:endParaRPr/>
          </a:p>
          <a:p>
            <a:pPr indent="-364236" lvl="1" marL="990600" marR="0" rtl="0" algn="just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accent2"/>
              </a:buClr>
              <a:buSzPct val="90000"/>
              <a:buFont typeface="Noto Sans Symbols"/>
              <a:buNone/>
            </a:pPr>
            <a:r>
              <a:t/>
            </a:r>
            <a:endParaRPr b="1" i="0" sz="3200" u="sng" cap="none" strike="noStrike">
              <a:solidFill>
                <a:srgbClr val="36609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533400" lvl="1" marL="990600" marR="0" rtl="0" algn="just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accent2"/>
              </a:buClr>
              <a:buSzPct val="90000"/>
              <a:buFont typeface="Noto Sans Symbols"/>
              <a:buChar char="◆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Infrastructure</a:t>
            </a:r>
            <a:endParaRPr/>
          </a:p>
        </p:txBody>
      </p:sp>
      <p:sp>
        <p:nvSpPr>
          <p:cNvPr id="305" name="Google Shape;305;p45"/>
          <p:cNvSpPr/>
          <p:nvPr/>
        </p:nvSpPr>
        <p:spPr>
          <a:xfrm>
            <a:off x="989994" y="990600"/>
            <a:ext cx="7164012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4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Facto</a:t>
            </a:r>
            <a:r>
              <a:rPr b="1" lang="en-US" sz="3600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1. </a:t>
            </a:r>
            <a:r>
              <a:rPr b="1" lang="en-US" sz="3600" u="sng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Economic Environment: </a:t>
            </a:r>
            <a:endParaRPr/>
          </a:p>
        </p:txBody>
      </p:sp>
      <p:sp>
        <p:nvSpPr>
          <p:cNvPr id="306" name="Google Shape;306;p45"/>
          <p:cNvSpPr txBox="1"/>
          <p:nvPr>
            <p:ph idx="11" type="ftr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ADACA4"/>
                </a:solidFill>
                <a:latin typeface="Arial"/>
                <a:ea typeface="Arial"/>
                <a:cs typeface="Arial"/>
                <a:sym typeface="Arial"/>
              </a:rPr>
              <a:t>www.AssignmentPoint.com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oogle Shape;71;p10"/>
          <p:cNvGrpSpPr/>
          <p:nvPr/>
        </p:nvGrpSpPr>
        <p:grpSpPr>
          <a:xfrm>
            <a:off x="0" y="0"/>
            <a:ext cx="8509000" cy="6858000"/>
            <a:chOff x="0" y="0"/>
            <a:chExt cx="8509000" cy="6858000"/>
          </a:xfrm>
        </p:grpSpPr>
        <p:sp>
          <p:nvSpPr>
            <p:cNvPr id="72" name="Google Shape;72;p10"/>
            <p:cNvSpPr/>
            <p:nvPr/>
          </p:nvSpPr>
          <p:spPr>
            <a:xfrm>
              <a:off x="0" y="0"/>
              <a:ext cx="4572000" cy="6858000"/>
            </a:xfrm>
            <a:custGeom>
              <a:rect b="b" l="l" r="r" t="t"/>
              <a:pathLst>
                <a:path extrusionOk="0" h="6858000" w="4572000">
                  <a:moveTo>
                    <a:pt x="4572000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4572000" y="6858000"/>
                  </a:lnTo>
                  <a:close/>
                </a:path>
              </a:pathLst>
            </a:custGeom>
            <a:solidFill>
              <a:srgbClr val="99CC9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" name="Google Shape;73;p10"/>
            <p:cNvSpPr/>
            <p:nvPr/>
          </p:nvSpPr>
          <p:spPr>
            <a:xfrm>
              <a:off x="685800" y="990600"/>
              <a:ext cx="5181600" cy="1905000"/>
            </a:xfrm>
            <a:custGeom>
              <a:rect b="b" l="l" r="r" t="t"/>
              <a:pathLst>
                <a:path extrusionOk="0" h="1905000" w="5181600">
                  <a:moveTo>
                    <a:pt x="4229100" y="0"/>
                  </a:moveTo>
                  <a:lnTo>
                    <a:pt x="952500" y="0"/>
                  </a:lnTo>
                  <a:lnTo>
                    <a:pt x="907866" y="1380"/>
                  </a:lnTo>
                  <a:lnTo>
                    <a:pt x="863319" y="5464"/>
                  </a:lnTo>
                  <a:lnTo>
                    <a:pt x="818947" y="12164"/>
                  </a:lnTo>
                  <a:lnTo>
                    <a:pt x="774836" y="21394"/>
                  </a:lnTo>
                  <a:lnTo>
                    <a:pt x="731074" y="33064"/>
                  </a:lnTo>
                  <a:lnTo>
                    <a:pt x="687748" y="47090"/>
                  </a:lnTo>
                  <a:lnTo>
                    <a:pt x="644946" y="63382"/>
                  </a:lnTo>
                  <a:lnTo>
                    <a:pt x="602753" y="81855"/>
                  </a:lnTo>
                  <a:lnTo>
                    <a:pt x="561259" y="102421"/>
                  </a:lnTo>
                  <a:lnTo>
                    <a:pt x="520549" y="124992"/>
                  </a:lnTo>
                  <a:lnTo>
                    <a:pt x="480711" y="149482"/>
                  </a:lnTo>
                  <a:lnTo>
                    <a:pt x="441833" y="175803"/>
                  </a:lnTo>
                  <a:lnTo>
                    <a:pt x="404001" y="203868"/>
                  </a:lnTo>
                  <a:lnTo>
                    <a:pt x="367303" y="233590"/>
                  </a:lnTo>
                  <a:lnTo>
                    <a:pt x="331825" y="264882"/>
                  </a:lnTo>
                  <a:lnTo>
                    <a:pt x="297656" y="297656"/>
                  </a:lnTo>
                  <a:lnTo>
                    <a:pt x="264882" y="331825"/>
                  </a:lnTo>
                  <a:lnTo>
                    <a:pt x="233590" y="367303"/>
                  </a:lnTo>
                  <a:lnTo>
                    <a:pt x="203868" y="404001"/>
                  </a:lnTo>
                  <a:lnTo>
                    <a:pt x="175803" y="441833"/>
                  </a:lnTo>
                  <a:lnTo>
                    <a:pt x="149482" y="480711"/>
                  </a:lnTo>
                  <a:lnTo>
                    <a:pt x="124992" y="520549"/>
                  </a:lnTo>
                  <a:lnTo>
                    <a:pt x="102421" y="561259"/>
                  </a:lnTo>
                  <a:lnTo>
                    <a:pt x="81855" y="602753"/>
                  </a:lnTo>
                  <a:lnTo>
                    <a:pt x="63382" y="644946"/>
                  </a:lnTo>
                  <a:lnTo>
                    <a:pt x="47090" y="687748"/>
                  </a:lnTo>
                  <a:lnTo>
                    <a:pt x="33064" y="731074"/>
                  </a:lnTo>
                  <a:lnTo>
                    <a:pt x="21394" y="774836"/>
                  </a:lnTo>
                  <a:lnTo>
                    <a:pt x="12164" y="818947"/>
                  </a:lnTo>
                  <a:lnTo>
                    <a:pt x="5464" y="863319"/>
                  </a:lnTo>
                  <a:lnTo>
                    <a:pt x="1380" y="907866"/>
                  </a:lnTo>
                  <a:lnTo>
                    <a:pt x="0" y="952500"/>
                  </a:lnTo>
                  <a:lnTo>
                    <a:pt x="1380" y="997133"/>
                  </a:lnTo>
                  <a:lnTo>
                    <a:pt x="5464" y="1041680"/>
                  </a:lnTo>
                  <a:lnTo>
                    <a:pt x="12164" y="1086052"/>
                  </a:lnTo>
                  <a:lnTo>
                    <a:pt x="21394" y="1130163"/>
                  </a:lnTo>
                  <a:lnTo>
                    <a:pt x="33064" y="1173925"/>
                  </a:lnTo>
                  <a:lnTo>
                    <a:pt x="47090" y="1217251"/>
                  </a:lnTo>
                  <a:lnTo>
                    <a:pt x="63382" y="1260053"/>
                  </a:lnTo>
                  <a:lnTo>
                    <a:pt x="81855" y="1302246"/>
                  </a:lnTo>
                  <a:lnTo>
                    <a:pt x="102421" y="1343740"/>
                  </a:lnTo>
                  <a:lnTo>
                    <a:pt x="124992" y="1384450"/>
                  </a:lnTo>
                  <a:lnTo>
                    <a:pt x="149482" y="1424288"/>
                  </a:lnTo>
                  <a:lnTo>
                    <a:pt x="175803" y="1463166"/>
                  </a:lnTo>
                  <a:lnTo>
                    <a:pt x="203868" y="1500998"/>
                  </a:lnTo>
                  <a:lnTo>
                    <a:pt x="233590" y="1537696"/>
                  </a:lnTo>
                  <a:lnTo>
                    <a:pt x="264882" y="1573174"/>
                  </a:lnTo>
                  <a:lnTo>
                    <a:pt x="297656" y="1607343"/>
                  </a:lnTo>
                  <a:lnTo>
                    <a:pt x="331825" y="1640117"/>
                  </a:lnTo>
                  <a:lnTo>
                    <a:pt x="367303" y="1671409"/>
                  </a:lnTo>
                  <a:lnTo>
                    <a:pt x="404001" y="1701131"/>
                  </a:lnTo>
                  <a:lnTo>
                    <a:pt x="441833" y="1729196"/>
                  </a:lnTo>
                  <a:lnTo>
                    <a:pt x="480711" y="1755517"/>
                  </a:lnTo>
                  <a:lnTo>
                    <a:pt x="520549" y="1780007"/>
                  </a:lnTo>
                  <a:lnTo>
                    <a:pt x="561259" y="1802578"/>
                  </a:lnTo>
                  <a:lnTo>
                    <a:pt x="602753" y="1823144"/>
                  </a:lnTo>
                  <a:lnTo>
                    <a:pt x="644946" y="1841617"/>
                  </a:lnTo>
                  <a:lnTo>
                    <a:pt x="687748" y="1857909"/>
                  </a:lnTo>
                  <a:lnTo>
                    <a:pt x="731074" y="1871935"/>
                  </a:lnTo>
                  <a:lnTo>
                    <a:pt x="774836" y="1883605"/>
                  </a:lnTo>
                  <a:lnTo>
                    <a:pt x="818947" y="1892835"/>
                  </a:lnTo>
                  <a:lnTo>
                    <a:pt x="863319" y="1899535"/>
                  </a:lnTo>
                  <a:lnTo>
                    <a:pt x="907866" y="1903619"/>
                  </a:lnTo>
                  <a:lnTo>
                    <a:pt x="952500" y="1905000"/>
                  </a:lnTo>
                  <a:lnTo>
                    <a:pt x="4229100" y="1905000"/>
                  </a:lnTo>
                  <a:lnTo>
                    <a:pt x="4273733" y="1903619"/>
                  </a:lnTo>
                  <a:lnTo>
                    <a:pt x="4318280" y="1899535"/>
                  </a:lnTo>
                  <a:lnTo>
                    <a:pt x="4362652" y="1892835"/>
                  </a:lnTo>
                  <a:lnTo>
                    <a:pt x="4406763" y="1883605"/>
                  </a:lnTo>
                  <a:lnTo>
                    <a:pt x="4450525" y="1871935"/>
                  </a:lnTo>
                  <a:lnTo>
                    <a:pt x="4493851" y="1857909"/>
                  </a:lnTo>
                  <a:lnTo>
                    <a:pt x="4536653" y="1841617"/>
                  </a:lnTo>
                  <a:lnTo>
                    <a:pt x="4578846" y="1823144"/>
                  </a:lnTo>
                  <a:lnTo>
                    <a:pt x="4620340" y="1802578"/>
                  </a:lnTo>
                  <a:lnTo>
                    <a:pt x="4661050" y="1780007"/>
                  </a:lnTo>
                  <a:lnTo>
                    <a:pt x="4700888" y="1755517"/>
                  </a:lnTo>
                  <a:lnTo>
                    <a:pt x="4739766" y="1729196"/>
                  </a:lnTo>
                  <a:lnTo>
                    <a:pt x="4777598" y="1701131"/>
                  </a:lnTo>
                  <a:lnTo>
                    <a:pt x="4814296" y="1671409"/>
                  </a:lnTo>
                  <a:lnTo>
                    <a:pt x="4849774" y="1640117"/>
                  </a:lnTo>
                  <a:lnTo>
                    <a:pt x="4883943" y="1607343"/>
                  </a:lnTo>
                  <a:lnTo>
                    <a:pt x="4916717" y="1573174"/>
                  </a:lnTo>
                  <a:lnTo>
                    <a:pt x="4948009" y="1537696"/>
                  </a:lnTo>
                  <a:lnTo>
                    <a:pt x="4977731" y="1500998"/>
                  </a:lnTo>
                  <a:lnTo>
                    <a:pt x="5005796" y="1463166"/>
                  </a:lnTo>
                  <a:lnTo>
                    <a:pt x="5032117" y="1424288"/>
                  </a:lnTo>
                  <a:lnTo>
                    <a:pt x="5056607" y="1384450"/>
                  </a:lnTo>
                  <a:lnTo>
                    <a:pt x="5079178" y="1343740"/>
                  </a:lnTo>
                  <a:lnTo>
                    <a:pt x="5099744" y="1302246"/>
                  </a:lnTo>
                  <a:lnTo>
                    <a:pt x="5118217" y="1260053"/>
                  </a:lnTo>
                  <a:lnTo>
                    <a:pt x="5134509" y="1217251"/>
                  </a:lnTo>
                  <a:lnTo>
                    <a:pt x="5148535" y="1173925"/>
                  </a:lnTo>
                  <a:lnTo>
                    <a:pt x="5160205" y="1130163"/>
                  </a:lnTo>
                  <a:lnTo>
                    <a:pt x="5169435" y="1086052"/>
                  </a:lnTo>
                  <a:lnTo>
                    <a:pt x="5176135" y="1041680"/>
                  </a:lnTo>
                  <a:lnTo>
                    <a:pt x="5180219" y="997133"/>
                  </a:lnTo>
                  <a:lnTo>
                    <a:pt x="5181600" y="952500"/>
                  </a:lnTo>
                  <a:lnTo>
                    <a:pt x="5180219" y="907866"/>
                  </a:lnTo>
                  <a:lnTo>
                    <a:pt x="5176135" y="863319"/>
                  </a:lnTo>
                  <a:lnTo>
                    <a:pt x="5169435" y="818947"/>
                  </a:lnTo>
                  <a:lnTo>
                    <a:pt x="5160205" y="774836"/>
                  </a:lnTo>
                  <a:lnTo>
                    <a:pt x="5148535" y="731074"/>
                  </a:lnTo>
                  <a:lnTo>
                    <a:pt x="5134509" y="687748"/>
                  </a:lnTo>
                  <a:lnTo>
                    <a:pt x="5118217" y="644946"/>
                  </a:lnTo>
                  <a:lnTo>
                    <a:pt x="5099744" y="602753"/>
                  </a:lnTo>
                  <a:lnTo>
                    <a:pt x="5079178" y="561259"/>
                  </a:lnTo>
                  <a:lnTo>
                    <a:pt x="5056607" y="520549"/>
                  </a:lnTo>
                  <a:lnTo>
                    <a:pt x="5032117" y="480711"/>
                  </a:lnTo>
                  <a:lnTo>
                    <a:pt x="5005796" y="441833"/>
                  </a:lnTo>
                  <a:lnTo>
                    <a:pt x="4977731" y="404001"/>
                  </a:lnTo>
                  <a:lnTo>
                    <a:pt x="4948009" y="367303"/>
                  </a:lnTo>
                  <a:lnTo>
                    <a:pt x="4916717" y="331825"/>
                  </a:lnTo>
                  <a:lnTo>
                    <a:pt x="4883943" y="297656"/>
                  </a:lnTo>
                  <a:lnTo>
                    <a:pt x="4849774" y="264882"/>
                  </a:lnTo>
                  <a:lnTo>
                    <a:pt x="4814296" y="233590"/>
                  </a:lnTo>
                  <a:lnTo>
                    <a:pt x="4777598" y="203868"/>
                  </a:lnTo>
                  <a:lnTo>
                    <a:pt x="4739766" y="175803"/>
                  </a:lnTo>
                  <a:lnTo>
                    <a:pt x="4700888" y="149482"/>
                  </a:lnTo>
                  <a:lnTo>
                    <a:pt x="4661050" y="124992"/>
                  </a:lnTo>
                  <a:lnTo>
                    <a:pt x="4620340" y="102421"/>
                  </a:lnTo>
                  <a:lnTo>
                    <a:pt x="4578846" y="81855"/>
                  </a:lnTo>
                  <a:lnTo>
                    <a:pt x="4536653" y="63382"/>
                  </a:lnTo>
                  <a:lnTo>
                    <a:pt x="4493851" y="47090"/>
                  </a:lnTo>
                  <a:lnTo>
                    <a:pt x="4450525" y="33064"/>
                  </a:lnTo>
                  <a:lnTo>
                    <a:pt x="4406763" y="21394"/>
                  </a:lnTo>
                  <a:lnTo>
                    <a:pt x="4362652" y="12164"/>
                  </a:lnTo>
                  <a:lnTo>
                    <a:pt x="4318280" y="5464"/>
                  </a:lnTo>
                  <a:lnTo>
                    <a:pt x="4273733" y="1380"/>
                  </a:lnTo>
                  <a:lnTo>
                    <a:pt x="42291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" name="Google Shape;74;p10"/>
            <p:cNvSpPr/>
            <p:nvPr/>
          </p:nvSpPr>
          <p:spPr>
            <a:xfrm>
              <a:off x="3632200" y="4889500"/>
              <a:ext cx="4876800" cy="318770"/>
            </a:xfrm>
            <a:custGeom>
              <a:rect b="b" l="l" r="r" t="t"/>
              <a:pathLst>
                <a:path extrusionOk="0" h="318770" w="4876800">
                  <a:moveTo>
                    <a:pt x="4876800" y="160020"/>
                  </a:moveTo>
                  <a:lnTo>
                    <a:pt x="4869535" y="112661"/>
                  </a:lnTo>
                  <a:lnTo>
                    <a:pt x="4849774" y="69138"/>
                  </a:lnTo>
                  <a:lnTo>
                    <a:pt x="4820564" y="33286"/>
                  </a:lnTo>
                  <a:lnTo>
                    <a:pt x="4784953" y="8966"/>
                  </a:lnTo>
                  <a:lnTo>
                    <a:pt x="4745990" y="0"/>
                  </a:lnTo>
                  <a:lnTo>
                    <a:pt x="4625340" y="0"/>
                  </a:lnTo>
                  <a:lnTo>
                    <a:pt x="4616450" y="0"/>
                  </a:lnTo>
                  <a:lnTo>
                    <a:pt x="0" y="0"/>
                  </a:lnTo>
                  <a:lnTo>
                    <a:pt x="0" y="317500"/>
                  </a:lnTo>
                  <a:lnTo>
                    <a:pt x="4616450" y="317500"/>
                  </a:lnTo>
                  <a:lnTo>
                    <a:pt x="4616450" y="318770"/>
                  </a:lnTo>
                  <a:lnTo>
                    <a:pt x="4745990" y="318770"/>
                  </a:lnTo>
                  <a:lnTo>
                    <a:pt x="4784953" y="309943"/>
                  </a:lnTo>
                  <a:lnTo>
                    <a:pt x="4820564" y="285940"/>
                  </a:lnTo>
                  <a:lnTo>
                    <a:pt x="4849774" y="250469"/>
                  </a:lnTo>
                  <a:lnTo>
                    <a:pt x="4869535" y="207264"/>
                  </a:lnTo>
                  <a:lnTo>
                    <a:pt x="4876800" y="160020"/>
                  </a:lnTo>
                  <a:close/>
                </a:path>
              </a:pathLst>
            </a:custGeom>
            <a:solidFill>
              <a:srgbClr val="00336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5" name="Google Shape;75;p10"/>
          <p:cNvSpPr txBox="1"/>
          <p:nvPr>
            <p:ph type="title"/>
          </p:nvPr>
        </p:nvSpPr>
        <p:spPr>
          <a:xfrm>
            <a:off x="2312670" y="1442720"/>
            <a:ext cx="4969510" cy="5130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003366"/>
                </a:solidFill>
              </a:rPr>
              <a:t>Schumpter’s Definition of</a:t>
            </a:r>
            <a:endParaRPr sz="3200"/>
          </a:p>
        </p:txBody>
      </p:sp>
      <p:sp>
        <p:nvSpPr>
          <p:cNvPr id="76" name="Google Shape;76;p10"/>
          <p:cNvSpPr txBox="1"/>
          <p:nvPr/>
        </p:nvSpPr>
        <p:spPr>
          <a:xfrm>
            <a:off x="3509009" y="1880870"/>
            <a:ext cx="2579370" cy="5130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Entrepreneur</a:t>
            </a: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10"/>
          <p:cNvSpPr txBox="1"/>
          <p:nvPr/>
        </p:nvSpPr>
        <p:spPr>
          <a:xfrm>
            <a:off x="4752340" y="3430270"/>
            <a:ext cx="3796029" cy="12865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40000">
            <a:spAutoFit/>
          </a:bodyPr>
          <a:lstStyle/>
          <a:p>
            <a:pPr indent="0" lvl="0" marL="12700" marR="5080" rtl="0" algn="l">
              <a:lnSpc>
                <a:spcPct val="899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6666"/>
                </a:solidFill>
                <a:latin typeface="Arial"/>
                <a:ea typeface="Arial"/>
                <a:cs typeface="Arial"/>
                <a:sym typeface="Arial"/>
              </a:rPr>
              <a:t>Reform or revolutionize the pattern of  production by exploiting an invention  or more generally , an untried  technological possibility for producing  a new commodity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46"/>
          <p:cNvSpPr txBox="1"/>
          <p:nvPr/>
        </p:nvSpPr>
        <p:spPr>
          <a:xfrm>
            <a:off x="494506" y="1957894"/>
            <a:ext cx="8649494" cy="43640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54850" spcFirstLastPara="1" rIns="91425" wrap="square" tIns="91425">
            <a:noAutofit/>
          </a:bodyPr>
          <a:lstStyle/>
          <a:p>
            <a:pPr indent="-609600" lvl="0" marL="60960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609600" lvl="0" marL="609600" marR="0" rtl="0" algn="just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Noto Sans Symbols"/>
              <a:buNone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1.Family </a:t>
            </a:r>
            <a:endParaRPr/>
          </a:p>
          <a:p>
            <a:pPr indent="-609600" lvl="0" marL="609600" marR="0" rtl="0" algn="just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Noto Sans Symbols"/>
              <a:buNone/>
            </a:pPr>
            <a:r>
              <a:t/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609600" lvl="0" marL="609600" marR="0" rtl="0" algn="just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Noto Sans Symbols"/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</a:t>
            </a:r>
            <a:r>
              <a:rPr i="1"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Family Background – Joint Family can Provide Family Resources to Invest and Expand Family Business.</a:t>
            </a:r>
            <a:endParaRPr/>
          </a:p>
          <a:p>
            <a:pPr indent="-609600" lvl="0" marL="609600" marR="0" rtl="0" algn="just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Noto Sans Symbols"/>
              <a:buNone/>
            </a:pPr>
            <a:r>
              <a:t/>
            </a:r>
            <a:endParaRPr i="1"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533400" lvl="1" marL="990600" marR="0" rtl="0" algn="just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160"/>
              <a:buFont typeface="Noto Sans Symbols"/>
              <a:buChar char="◆"/>
            </a:pPr>
            <a:r>
              <a:rPr b="0" i="1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E.g Sindhis,Marwadis,Shetty,Gujaratis</a:t>
            </a:r>
            <a:endParaRPr b="0" i="1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533400" lvl="1" marL="990600" marR="0" rtl="0" algn="just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160"/>
              <a:buFont typeface="Noto Sans Symbols"/>
              <a:buChar char="◆"/>
            </a:pPr>
            <a:r>
              <a:rPr b="0" i="1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Friends and Relatives, Religion, Social status </a:t>
            </a:r>
            <a:endParaRPr/>
          </a:p>
        </p:txBody>
      </p:sp>
      <p:sp>
        <p:nvSpPr>
          <p:cNvPr id="312" name="Google Shape;312;p46"/>
          <p:cNvSpPr txBox="1"/>
          <p:nvPr>
            <p:ph idx="11" type="ftr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ADACA4"/>
                </a:solidFill>
                <a:latin typeface="Arial"/>
                <a:ea typeface="Arial"/>
                <a:cs typeface="Arial"/>
                <a:sym typeface="Arial"/>
              </a:rPr>
              <a:t>www.AssignmentPoint.com</a:t>
            </a:r>
            <a:endParaRPr/>
          </a:p>
        </p:txBody>
      </p:sp>
      <p:sp>
        <p:nvSpPr>
          <p:cNvPr id="313" name="Google Shape;313;p46"/>
          <p:cNvSpPr/>
          <p:nvPr/>
        </p:nvSpPr>
        <p:spPr>
          <a:xfrm>
            <a:off x="762000" y="990600"/>
            <a:ext cx="792480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4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Facto</a:t>
            </a:r>
            <a:r>
              <a:rPr b="1" lang="en-US" sz="3600">
                <a:solidFill>
                  <a:srgbClr val="006600"/>
                </a:solidFill>
                <a:latin typeface="Garamond"/>
                <a:ea typeface="Garamond"/>
                <a:cs typeface="Garamond"/>
                <a:sym typeface="Garamond"/>
              </a:rPr>
              <a:t>2</a:t>
            </a:r>
            <a:r>
              <a:rPr b="1" lang="en-US" sz="3600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b="1" lang="en-US" sz="3600" u="sng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Social  Environment: </a:t>
            </a:r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47"/>
          <p:cNvSpPr txBox="1"/>
          <p:nvPr/>
        </p:nvSpPr>
        <p:spPr>
          <a:xfrm>
            <a:off x="914400" y="1066800"/>
            <a:ext cx="8534400" cy="53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54850" spcFirstLastPara="1" rIns="91425" wrap="square" tIns="91425">
            <a:normAutofit/>
          </a:bodyPr>
          <a:lstStyle/>
          <a:p>
            <a:pPr indent="-609600" lvl="0" marL="60960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609600" lvl="0" marL="60960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endParaRPr b="1" sz="280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609600" lvl="1" marL="106680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   </a:t>
            </a:r>
            <a:endParaRPr b="1" i="0" sz="2600" u="none" cap="none" strike="noStrike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533400" lvl="2" marL="144780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9" name="Google Shape;319;p47"/>
          <p:cNvSpPr txBox="1"/>
          <p:nvPr>
            <p:ph idx="11" type="ftr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ADACA4"/>
                </a:solidFill>
                <a:latin typeface="Arial"/>
                <a:ea typeface="Arial"/>
                <a:cs typeface="Arial"/>
                <a:sym typeface="Arial"/>
              </a:rPr>
              <a:t>www.AssignmentPoint.com</a:t>
            </a:r>
            <a:endParaRPr/>
          </a:p>
        </p:txBody>
      </p:sp>
      <p:sp>
        <p:nvSpPr>
          <p:cNvPr id="320" name="Google Shape;320;p47"/>
          <p:cNvSpPr txBox="1"/>
          <p:nvPr/>
        </p:nvSpPr>
        <p:spPr>
          <a:xfrm>
            <a:off x="1187434" y="2438400"/>
            <a:ext cx="7162800" cy="35394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 . Education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Technical knowhow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Attitude of the society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 Cultural Values</a:t>
            </a:r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48"/>
          <p:cNvSpPr txBox="1"/>
          <p:nvPr>
            <p:ph type="title"/>
          </p:nvPr>
        </p:nvSpPr>
        <p:spPr>
          <a:xfrm>
            <a:off x="1143000" y="990600"/>
            <a:ext cx="7388860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Political Factors</a:t>
            </a:r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49"/>
          <p:cNvSpPr txBox="1"/>
          <p:nvPr>
            <p:ph idx="1" type="body"/>
          </p:nvPr>
        </p:nvSpPr>
        <p:spPr>
          <a:xfrm>
            <a:off x="1066800" y="3167390"/>
            <a:ext cx="7797799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i="0" lang="en-US">
                <a:solidFill>
                  <a:srgbClr val="252525"/>
                </a:solidFill>
                <a:latin typeface="Roboto Slab"/>
                <a:ea typeface="Roboto Slab"/>
                <a:cs typeface="Roboto Slab"/>
                <a:sym typeface="Roboto Slab"/>
              </a:rPr>
              <a:t>Iraq, Afghanistan,Srilanka</a:t>
            </a:r>
            <a:r>
              <a:rPr lang="en-US">
                <a:solidFill>
                  <a:srgbClr val="252525"/>
                </a:solidFill>
                <a:latin typeface="Roboto Slab"/>
                <a:ea typeface="Roboto Slab"/>
                <a:cs typeface="Roboto Slab"/>
                <a:sym typeface="Roboto Slab"/>
              </a:rPr>
              <a:t>,Nepal,Syria</a:t>
            </a:r>
            <a:endParaRPr i="0">
              <a:solidFill>
                <a:srgbClr val="252525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331" name="Google Shape;331;p49"/>
          <p:cNvSpPr txBox="1"/>
          <p:nvPr/>
        </p:nvSpPr>
        <p:spPr>
          <a:xfrm>
            <a:off x="2362200" y="914400"/>
            <a:ext cx="4648200" cy="8617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200">
                <a:solidFill>
                  <a:srgbClr val="252525"/>
                </a:solidFill>
                <a:latin typeface="Roboto Slab"/>
                <a:ea typeface="Roboto Slab"/>
                <a:cs typeface="Roboto Slab"/>
                <a:sym typeface="Roboto Slab"/>
              </a:rPr>
              <a:t>1. Political Stability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50"/>
          <p:cNvSpPr txBox="1"/>
          <p:nvPr>
            <p:ph type="title"/>
          </p:nvPr>
        </p:nvSpPr>
        <p:spPr>
          <a:xfrm>
            <a:off x="990600" y="990600"/>
            <a:ext cx="7388860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</a:t>
            </a:r>
            <a:r>
              <a:rPr lang="en-US" sz="3200">
                <a:solidFill>
                  <a:schemeClr val="dk1"/>
                </a:solidFill>
              </a:rPr>
              <a:t>2. </a:t>
            </a:r>
            <a:r>
              <a:rPr lang="en-US" sz="32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rPr>
              <a:t>Type of Political System </a:t>
            </a:r>
            <a:endParaRPr/>
          </a:p>
        </p:txBody>
      </p:sp>
      <p:sp>
        <p:nvSpPr>
          <p:cNvPr id="337" name="Google Shape;337;p50"/>
          <p:cNvSpPr txBox="1"/>
          <p:nvPr>
            <p:ph idx="1" type="body"/>
          </p:nvPr>
        </p:nvSpPr>
        <p:spPr>
          <a:xfrm>
            <a:off x="1022555" y="2438400"/>
            <a:ext cx="8026399" cy="57861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 sz="2800">
                <a:solidFill>
                  <a:schemeClr val="dk1"/>
                </a:solidFill>
              </a:rPr>
              <a:t>Capitalist system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</a:rPr>
              <a:t>     Private sector is more dominant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</a:rPr>
              <a:t>      e.g : US, UK,Italy,Australia</a:t>
            </a:r>
            <a:endParaRPr sz="2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  <a:p>
            <a:pPr indent="-279400" lvl="0" marL="457200" rtl="0" algn="l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2800"/>
              <a:buFont typeface="Noto Sans Symbols"/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 sz="2800">
                <a:solidFill>
                  <a:schemeClr val="dk1"/>
                </a:solidFill>
              </a:rPr>
              <a:t>Communist System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</a:rPr>
              <a:t>    Public sector is more dominant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</a:rPr>
              <a:t>    e.g China , Cuba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</a:rPr>
              <a:t>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51"/>
          <p:cNvSpPr txBox="1"/>
          <p:nvPr>
            <p:ph type="title"/>
          </p:nvPr>
        </p:nvSpPr>
        <p:spPr>
          <a:xfrm>
            <a:off x="990600" y="990600"/>
            <a:ext cx="7388860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</a:t>
            </a:r>
            <a:r>
              <a:rPr lang="en-US" sz="32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rPr>
              <a:t>Type of Political System </a:t>
            </a:r>
            <a:endParaRPr/>
          </a:p>
        </p:txBody>
      </p:sp>
      <p:sp>
        <p:nvSpPr>
          <p:cNvPr id="343" name="Google Shape;343;p51"/>
          <p:cNvSpPr txBox="1"/>
          <p:nvPr>
            <p:ph idx="1" type="body"/>
          </p:nvPr>
        </p:nvSpPr>
        <p:spPr>
          <a:xfrm>
            <a:off x="838200" y="2438400"/>
            <a:ext cx="8229600" cy="53553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 sz="2800">
                <a:solidFill>
                  <a:schemeClr val="dk1"/>
                </a:solidFill>
              </a:rPr>
              <a:t>Mixed System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</a:rPr>
              <a:t>     Both Public sector and Private sector  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</a:rPr>
              <a:t>     exists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</a:rPr>
              <a:t>      e.g India, South Africa,Brazil</a:t>
            </a:r>
            <a:endParaRPr sz="2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  <a:p>
            <a:pPr indent="-279400" lvl="0" marL="457200" rtl="0" algn="l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2800"/>
              <a:buFont typeface="Noto Sans Symbols"/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</a:rPr>
              <a:t>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52"/>
          <p:cNvSpPr txBox="1"/>
          <p:nvPr>
            <p:ph type="title"/>
          </p:nvPr>
        </p:nvSpPr>
        <p:spPr>
          <a:xfrm>
            <a:off x="1089413" y="914400"/>
            <a:ext cx="7388860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</a:t>
            </a:r>
            <a:r>
              <a:rPr lang="en-US">
                <a:solidFill>
                  <a:schemeClr val="dk1"/>
                </a:solidFill>
              </a:rPr>
              <a:t>3.</a:t>
            </a:r>
            <a:r>
              <a:rPr lang="en-US"/>
              <a:t> </a:t>
            </a:r>
            <a:r>
              <a:rPr lang="en-US">
                <a:solidFill>
                  <a:schemeClr val="dk1"/>
                </a:solidFill>
              </a:rPr>
              <a:t>Government Policies</a:t>
            </a:r>
            <a:endParaRPr/>
          </a:p>
        </p:txBody>
      </p:sp>
      <p:sp>
        <p:nvSpPr>
          <p:cNvPr id="349" name="Google Shape;349;p52"/>
          <p:cNvSpPr txBox="1"/>
          <p:nvPr>
            <p:ph idx="1" type="body"/>
          </p:nvPr>
        </p:nvSpPr>
        <p:spPr>
          <a:xfrm>
            <a:off x="921774" y="2514600"/>
            <a:ext cx="7556499" cy="470898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Noto Sans Symbols"/>
              <a:buChar char="⮚"/>
            </a:pPr>
            <a:r>
              <a:rPr lang="en-US">
                <a:solidFill>
                  <a:schemeClr val="dk1"/>
                </a:solidFill>
              </a:rPr>
              <a:t>Taxation –Corporate tax – 25 </a:t>
            </a:r>
            <a:endParaRPr/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Noto Sans Symbols"/>
              <a:buChar char="⮚"/>
            </a:pPr>
            <a:r>
              <a:rPr lang="en-US">
                <a:solidFill>
                  <a:schemeClr val="dk1"/>
                </a:solidFill>
              </a:rPr>
              <a:t>Monetary Policy</a:t>
            </a:r>
            <a:endParaRPr/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Noto Sans Symbols"/>
              <a:buChar char="⮚"/>
            </a:pPr>
            <a:r>
              <a:rPr lang="en-US">
                <a:solidFill>
                  <a:schemeClr val="dk1"/>
                </a:solidFill>
              </a:rPr>
              <a:t>Fiscal policy - Budget</a:t>
            </a:r>
            <a:endParaRPr/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Noto Sans Symbols"/>
              <a:buChar char="⮚"/>
            </a:pPr>
            <a:r>
              <a:rPr lang="en-US">
                <a:solidFill>
                  <a:schemeClr val="dk1"/>
                </a:solidFill>
              </a:rPr>
              <a:t>Import Policy</a:t>
            </a:r>
            <a:endParaRPr/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Noto Sans Symbols"/>
              <a:buChar char="⮚"/>
            </a:pPr>
            <a:r>
              <a:rPr lang="en-US">
                <a:solidFill>
                  <a:schemeClr val="dk1"/>
                </a:solidFill>
              </a:rPr>
              <a:t>Rules and Regulations – Laws related to environment,consumer protection</a:t>
            </a:r>
            <a:endParaRPr/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Noto Sans Symbols"/>
              <a:buChar char="⮚"/>
            </a:pPr>
            <a:r>
              <a:rPr lang="en-US">
                <a:solidFill>
                  <a:schemeClr val="dk1"/>
                </a:solidFill>
              </a:rPr>
              <a:t>Intellectual Property rights law</a:t>
            </a:r>
            <a:endParaRPr/>
          </a:p>
          <a:p>
            <a:pPr indent="-241300" lvl="0" marL="457200" rtl="0" algn="l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3400"/>
              <a:buFont typeface="Noto Sans Symbols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53"/>
          <p:cNvSpPr txBox="1"/>
          <p:nvPr>
            <p:ph type="title"/>
          </p:nvPr>
        </p:nvSpPr>
        <p:spPr>
          <a:xfrm>
            <a:off x="990600" y="918210"/>
            <a:ext cx="7388860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4. Bureaucracy </a:t>
            </a:r>
            <a:endParaRPr/>
          </a:p>
        </p:txBody>
      </p:sp>
      <p:sp>
        <p:nvSpPr>
          <p:cNvPr id="355" name="Google Shape;355;p53"/>
          <p:cNvSpPr txBox="1"/>
          <p:nvPr>
            <p:ph idx="1" type="body"/>
          </p:nvPr>
        </p:nvSpPr>
        <p:spPr>
          <a:xfrm>
            <a:off x="997974" y="2397678"/>
            <a:ext cx="7797799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3400"/>
              <a:buFont typeface="Noto Sans Symbols"/>
              <a:buChar char="⮚"/>
            </a:pPr>
            <a:r>
              <a:rPr lang="en-US"/>
              <a:t>Corruption</a:t>
            </a:r>
            <a:endParaRPr/>
          </a:p>
          <a:p>
            <a:pPr indent="-241300" lvl="0" marL="457200" rtl="0" algn="l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3400"/>
              <a:buFont typeface="Noto Sans Symbols"/>
              <a:buNone/>
            </a:pPr>
            <a:r>
              <a:t/>
            </a:r>
            <a:endParaRPr/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3400"/>
              <a:buFont typeface="Noto Sans Symbols"/>
              <a:buChar char="⮚"/>
            </a:pPr>
            <a:r>
              <a:rPr lang="en-US"/>
              <a:t>Ease of doing business	</a:t>
            </a:r>
            <a:endParaRPr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54"/>
          <p:cNvSpPr txBox="1"/>
          <p:nvPr>
            <p:ph type="title"/>
          </p:nvPr>
        </p:nvSpPr>
        <p:spPr>
          <a:xfrm>
            <a:off x="1082039" y="918210"/>
            <a:ext cx="7388860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Personal Factors</a:t>
            </a:r>
            <a:endParaRPr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55"/>
          <p:cNvSpPr txBox="1"/>
          <p:nvPr>
            <p:ph idx="1" type="body"/>
          </p:nvPr>
        </p:nvSpPr>
        <p:spPr>
          <a:xfrm>
            <a:off x="1295400" y="2819400"/>
            <a:ext cx="8928100" cy="209288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514350" lvl="0" marL="514350" rtl="0" algn="l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3400"/>
              <a:buFont typeface="arial"/>
              <a:buAutoNum type="arabicPeriod"/>
            </a:pPr>
            <a:r>
              <a:rPr b="0" i="0" lang="en-US">
                <a:solidFill>
                  <a:srgbClr val="FF6600"/>
                </a:solidFill>
                <a:latin typeface="arial"/>
                <a:ea typeface="arial"/>
                <a:cs typeface="arial"/>
                <a:sym typeface="arial"/>
              </a:rPr>
              <a:t>Aspiration and Attitude</a:t>
            </a:r>
            <a:endParaRPr/>
          </a:p>
          <a:p>
            <a:pPr indent="-298450" lvl="0" marL="514350" rtl="0" algn="l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3400"/>
              <a:buFont typeface="Arial"/>
              <a:buNone/>
            </a:pPr>
            <a:r>
              <a:t/>
            </a:r>
            <a:endParaRPr>
              <a:solidFill>
                <a:srgbClr val="FF66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514350" rtl="0" algn="l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3400"/>
              <a:buFont typeface="Arial"/>
              <a:buNone/>
            </a:pPr>
            <a:r>
              <a:t/>
            </a:r>
            <a:endParaRPr b="0" i="0">
              <a:solidFill>
                <a:srgbClr val="22222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oogle Shape;82;p11"/>
          <p:cNvGrpSpPr/>
          <p:nvPr/>
        </p:nvGrpSpPr>
        <p:grpSpPr>
          <a:xfrm>
            <a:off x="0" y="0"/>
            <a:ext cx="8509000" cy="6858000"/>
            <a:chOff x="0" y="0"/>
            <a:chExt cx="8509000" cy="6858000"/>
          </a:xfrm>
        </p:grpSpPr>
        <p:sp>
          <p:nvSpPr>
            <p:cNvPr id="83" name="Google Shape;83;p11"/>
            <p:cNvSpPr/>
            <p:nvPr/>
          </p:nvSpPr>
          <p:spPr>
            <a:xfrm>
              <a:off x="0" y="0"/>
              <a:ext cx="4572000" cy="6858000"/>
            </a:xfrm>
            <a:custGeom>
              <a:rect b="b" l="l" r="r" t="t"/>
              <a:pathLst>
                <a:path extrusionOk="0" h="6858000" w="4572000">
                  <a:moveTo>
                    <a:pt x="4572000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4572000" y="6858000"/>
                  </a:lnTo>
                  <a:close/>
                </a:path>
              </a:pathLst>
            </a:custGeom>
            <a:solidFill>
              <a:srgbClr val="99CC9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" name="Google Shape;84;p11"/>
            <p:cNvSpPr/>
            <p:nvPr/>
          </p:nvSpPr>
          <p:spPr>
            <a:xfrm>
              <a:off x="685800" y="990600"/>
              <a:ext cx="5181600" cy="1905000"/>
            </a:xfrm>
            <a:custGeom>
              <a:rect b="b" l="l" r="r" t="t"/>
              <a:pathLst>
                <a:path extrusionOk="0" h="1905000" w="5181600">
                  <a:moveTo>
                    <a:pt x="4229100" y="0"/>
                  </a:moveTo>
                  <a:lnTo>
                    <a:pt x="952500" y="0"/>
                  </a:lnTo>
                  <a:lnTo>
                    <a:pt x="907866" y="1380"/>
                  </a:lnTo>
                  <a:lnTo>
                    <a:pt x="863319" y="5464"/>
                  </a:lnTo>
                  <a:lnTo>
                    <a:pt x="818947" y="12164"/>
                  </a:lnTo>
                  <a:lnTo>
                    <a:pt x="774836" y="21394"/>
                  </a:lnTo>
                  <a:lnTo>
                    <a:pt x="731074" y="33064"/>
                  </a:lnTo>
                  <a:lnTo>
                    <a:pt x="687748" y="47090"/>
                  </a:lnTo>
                  <a:lnTo>
                    <a:pt x="644946" y="63382"/>
                  </a:lnTo>
                  <a:lnTo>
                    <a:pt x="602753" y="81855"/>
                  </a:lnTo>
                  <a:lnTo>
                    <a:pt x="561259" y="102421"/>
                  </a:lnTo>
                  <a:lnTo>
                    <a:pt x="520549" y="124992"/>
                  </a:lnTo>
                  <a:lnTo>
                    <a:pt x="480711" y="149482"/>
                  </a:lnTo>
                  <a:lnTo>
                    <a:pt x="441833" y="175803"/>
                  </a:lnTo>
                  <a:lnTo>
                    <a:pt x="404001" y="203868"/>
                  </a:lnTo>
                  <a:lnTo>
                    <a:pt x="367303" y="233590"/>
                  </a:lnTo>
                  <a:lnTo>
                    <a:pt x="331825" y="264882"/>
                  </a:lnTo>
                  <a:lnTo>
                    <a:pt x="297656" y="297656"/>
                  </a:lnTo>
                  <a:lnTo>
                    <a:pt x="264882" y="331825"/>
                  </a:lnTo>
                  <a:lnTo>
                    <a:pt x="233590" y="367303"/>
                  </a:lnTo>
                  <a:lnTo>
                    <a:pt x="203868" y="404001"/>
                  </a:lnTo>
                  <a:lnTo>
                    <a:pt x="175803" y="441833"/>
                  </a:lnTo>
                  <a:lnTo>
                    <a:pt x="149482" y="480711"/>
                  </a:lnTo>
                  <a:lnTo>
                    <a:pt x="124992" y="520549"/>
                  </a:lnTo>
                  <a:lnTo>
                    <a:pt x="102421" y="561259"/>
                  </a:lnTo>
                  <a:lnTo>
                    <a:pt x="81855" y="602753"/>
                  </a:lnTo>
                  <a:lnTo>
                    <a:pt x="63382" y="644946"/>
                  </a:lnTo>
                  <a:lnTo>
                    <a:pt x="47090" y="687748"/>
                  </a:lnTo>
                  <a:lnTo>
                    <a:pt x="33064" y="731074"/>
                  </a:lnTo>
                  <a:lnTo>
                    <a:pt x="21394" y="774836"/>
                  </a:lnTo>
                  <a:lnTo>
                    <a:pt x="12164" y="818947"/>
                  </a:lnTo>
                  <a:lnTo>
                    <a:pt x="5464" y="863319"/>
                  </a:lnTo>
                  <a:lnTo>
                    <a:pt x="1380" y="907866"/>
                  </a:lnTo>
                  <a:lnTo>
                    <a:pt x="0" y="952500"/>
                  </a:lnTo>
                  <a:lnTo>
                    <a:pt x="1380" y="997133"/>
                  </a:lnTo>
                  <a:lnTo>
                    <a:pt x="5464" y="1041680"/>
                  </a:lnTo>
                  <a:lnTo>
                    <a:pt x="12164" y="1086052"/>
                  </a:lnTo>
                  <a:lnTo>
                    <a:pt x="21394" y="1130163"/>
                  </a:lnTo>
                  <a:lnTo>
                    <a:pt x="33064" y="1173925"/>
                  </a:lnTo>
                  <a:lnTo>
                    <a:pt x="47090" y="1217251"/>
                  </a:lnTo>
                  <a:lnTo>
                    <a:pt x="63382" y="1260053"/>
                  </a:lnTo>
                  <a:lnTo>
                    <a:pt x="81855" y="1302246"/>
                  </a:lnTo>
                  <a:lnTo>
                    <a:pt x="102421" y="1343740"/>
                  </a:lnTo>
                  <a:lnTo>
                    <a:pt x="124992" y="1384450"/>
                  </a:lnTo>
                  <a:lnTo>
                    <a:pt x="149482" y="1424288"/>
                  </a:lnTo>
                  <a:lnTo>
                    <a:pt x="175803" y="1463166"/>
                  </a:lnTo>
                  <a:lnTo>
                    <a:pt x="203868" y="1500998"/>
                  </a:lnTo>
                  <a:lnTo>
                    <a:pt x="233590" y="1537696"/>
                  </a:lnTo>
                  <a:lnTo>
                    <a:pt x="264882" y="1573174"/>
                  </a:lnTo>
                  <a:lnTo>
                    <a:pt x="297656" y="1607343"/>
                  </a:lnTo>
                  <a:lnTo>
                    <a:pt x="331825" y="1640117"/>
                  </a:lnTo>
                  <a:lnTo>
                    <a:pt x="367303" y="1671409"/>
                  </a:lnTo>
                  <a:lnTo>
                    <a:pt x="404001" y="1701131"/>
                  </a:lnTo>
                  <a:lnTo>
                    <a:pt x="441833" y="1729196"/>
                  </a:lnTo>
                  <a:lnTo>
                    <a:pt x="480711" y="1755517"/>
                  </a:lnTo>
                  <a:lnTo>
                    <a:pt x="520549" y="1780007"/>
                  </a:lnTo>
                  <a:lnTo>
                    <a:pt x="561259" y="1802578"/>
                  </a:lnTo>
                  <a:lnTo>
                    <a:pt x="602753" y="1823144"/>
                  </a:lnTo>
                  <a:lnTo>
                    <a:pt x="644946" y="1841617"/>
                  </a:lnTo>
                  <a:lnTo>
                    <a:pt x="687748" y="1857909"/>
                  </a:lnTo>
                  <a:lnTo>
                    <a:pt x="731074" y="1871935"/>
                  </a:lnTo>
                  <a:lnTo>
                    <a:pt x="774836" y="1883605"/>
                  </a:lnTo>
                  <a:lnTo>
                    <a:pt x="818947" y="1892835"/>
                  </a:lnTo>
                  <a:lnTo>
                    <a:pt x="863319" y="1899535"/>
                  </a:lnTo>
                  <a:lnTo>
                    <a:pt x="907866" y="1903619"/>
                  </a:lnTo>
                  <a:lnTo>
                    <a:pt x="952500" y="1905000"/>
                  </a:lnTo>
                  <a:lnTo>
                    <a:pt x="4229100" y="1905000"/>
                  </a:lnTo>
                  <a:lnTo>
                    <a:pt x="4273733" y="1903619"/>
                  </a:lnTo>
                  <a:lnTo>
                    <a:pt x="4318280" y="1899535"/>
                  </a:lnTo>
                  <a:lnTo>
                    <a:pt x="4362652" y="1892835"/>
                  </a:lnTo>
                  <a:lnTo>
                    <a:pt x="4406763" y="1883605"/>
                  </a:lnTo>
                  <a:lnTo>
                    <a:pt x="4450525" y="1871935"/>
                  </a:lnTo>
                  <a:lnTo>
                    <a:pt x="4493851" y="1857909"/>
                  </a:lnTo>
                  <a:lnTo>
                    <a:pt x="4536653" y="1841617"/>
                  </a:lnTo>
                  <a:lnTo>
                    <a:pt x="4578846" y="1823144"/>
                  </a:lnTo>
                  <a:lnTo>
                    <a:pt x="4620340" y="1802578"/>
                  </a:lnTo>
                  <a:lnTo>
                    <a:pt x="4661050" y="1780007"/>
                  </a:lnTo>
                  <a:lnTo>
                    <a:pt x="4700888" y="1755517"/>
                  </a:lnTo>
                  <a:lnTo>
                    <a:pt x="4739766" y="1729196"/>
                  </a:lnTo>
                  <a:lnTo>
                    <a:pt x="4777598" y="1701131"/>
                  </a:lnTo>
                  <a:lnTo>
                    <a:pt x="4814296" y="1671409"/>
                  </a:lnTo>
                  <a:lnTo>
                    <a:pt x="4849774" y="1640117"/>
                  </a:lnTo>
                  <a:lnTo>
                    <a:pt x="4883943" y="1607343"/>
                  </a:lnTo>
                  <a:lnTo>
                    <a:pt x="4916717" y="1573174"/>
                  </a:lnTo>
                  <a:lnTo>
                    <a:pt x="4948009" y="1537696"/>
                  </a:lnTo>
                  <a:lnTo>
                    <a:pt x="4977731" y="1500998"/>
                  </a:lnTo>
                  <a:lnTo>
                    <a:pt x="5005796" y="1463166"/>
                  </a:lnTo>
                  <a:lnTo>
                    <a:pt x="5032117" y="1424288"/>
                  </a:lnTo>
                  <a:lnTo>
                    <a:pt x="5056607" y="1384450"/>
                  </a:lnTo>
                  <a:lnTo>
                    <a:pt x="5079178" y="1343740"/>
                  </a:lnTo>
                  <a:lnTo>
                    <a:pt x="5099744" y="1302246"/>
                  </a:lnTo>
                  <a:lnTo>
                    <a:pt x="5118217" y="1260053"/>
                  </a:lnTo>
                  <a:lnTo>
                    <a:pt x="5134509" y="1217251"/>
                  </a:lnTo>
                  <a:lnTo>
                    <a:pt x="5148535" y="1173925"/>
                  </a:lnTo>
                  <a:lnTo>
                    <a:pt x="5160205" y="1130163"/>
                  </a:lnTo>
                  <a:lnTo>
                    <a:pt x="5169435" y="1086052"/>
                  </a:lnTo>
                  <a:lnTo>
                    <a:pt x="5176135" y="1041680"/>
                  </a:lnTo>
                  <a:lnTo>
                    <a:pt x="5180219" y="997133"/>
                  </a:lnTo>
                  <a:lnTo>
                    <a:pt x="5181600" y="952500"/>
                  </a:lnTo>
                  <a:lnTo>
                    <a:pt x="5180219" y="907866"/>
                  </a:lnTo>
                  <a:lnTo>
                    <a:pt x="5176135" y="863319"/>
                  </a:lnTo>
                  <a:lnTo>
                    <a:pt x="5169435" y="818947"/>
                  </a:lnTo>
                  <a:lnTo>
                    <a:pt x="5160205" y="774836"/>
                  </a:lnTo>
                  <a:lnTo>
                    <a:pt x="5148535" y="731074"/>
                  </a:lnTo>
                  <a:lnTo>
                    <a:pt x="5134509" y="687748"/>
                  </a:lnTo>
                  <a:lnTo>
                    <a:pt x="5118217" y="644946"/>
                  </a:lnTo>
                  <a:lnTo>
                    <a:pt x="5099744" y="602753"/>
                  </a:lnTo>
                  <a:lnTo>
                    <a:pt x="5079178" y="561259"/>
                  </a:lnTo>
                  <a:lnTo>
                    <a:pt x="5056607" y="520549"/>
                  </a:lnTo>
                  <a:lnTo>
                    <a:pt x="5032117" y="480711"/>
                  </a:lnTo>
                  <a:lnTo>
                    <a:pt x="5005796" y="441833"/>
                  </a:lnTo>
                  <a:lnTo>
                    <a:pt x="4977731" y="404001"/>
                  </a:lnTo>
                  <a:lnTo>
                    <a:pt x="4948009" y="367303"/>
                  </a:lnTo>
                  <a:lnTo>
                    <a:pt x="4916717" y="331825"/>
                  </a:lnTo>
                  <a:lnTo>
                    <a:pt x="4883943" y="297656"/>
                  </a:lnTo>
                  <a:lnTo>
                    <a:pt x="4849774" y="264882"/>
                  </a:lnTo>
                  <a:lnTo>
                    <a:pt x="4814296" y="233590"/>
                  </a:lnTo>
                  <a:lnTo>
                    <a:pt x="4777598" y="203868"/>
                  </a:lnTo>
                  <a:lnTo>
                    <a:pt x="4739766" y="175803"/>
                  </a:lnTo>
                  <a:lnTo>
                    <a:pt x="4700888" y="149482"/>
                  </a:lnTo>
                  <a:lnTo>
                    <a:pt x="4661050" y="124992"/>
                  </a:lnTo>
                  <a:lnTo>
                    <a:pt x="4620340" y="102421"/>
                  </a:lnTo>
                  <a:lnTo>
                    <a:pt x="4578846" y="81855"/>
                  </a:lnTo>
                  <a:lnTo>
                    <a:pt x="4536653" y="63382"/>
                  </a:lnTo>
                  <a:lnTo>
                    <a:pt x="4493851" y="47090"/>
                  </a:lnTo>
                  <a:lnTo>
                    <a:pt x="4450525" y="33064"/>
                  </a:lnTo>
                  <a:lnTo>
                    <a:pt x="4406763" y="21394"/>
                  </a:lnTo>
                  <a:lnTo>
                    <a:pt x="4362652" y="12164"/>
                  </a:lnTo>
                  <a:lnTo>
                    <a:pt x="4318280" y="5464"/>
                  </a:lnTo>
                  <a:lnTo>
                    <a:pt x="4273733" y="1380"/>
                  </a:lnTo>
                  <a:lnTo>
                    <a:pt x="42291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" name="Google Shape;85;p11"/>
            <p:cNvSpPr/>
            <p:nvPr/>
          </p:nvSpPr>
          <p:spPr>
            <a:xfrm>
              <a:off x="3632200" y="4889500"/>
              <a:ext cx="4876800" cy="318770"/>
            </a:xfrm>
            <a:custGeom>
              <a:rect b="b" l="l" r="r" t="t"/>
              <a:pathLst>
                <a:path extrusionOk="0" h="318770" w="4876800">
                  <a:moveTo>
                    <a:pt x="4876800" y="160020"/>
                  </a:moveTo>
                  <a:lnTo>
                    <a:pt x="4869535" y="112661"/>
                  </a:lnTo>
                  <a:lnTo>
                    <a:pt x="4849774" y="69138"/>
                  </a:lnTo>
                  <a:lnTo>
                    <a:pt x="4820564" y="33286"/>
                  </a:lnTo>
                  <a:lnTo>
                    <a:pt x="4784953" y="8966"/>
                  </a:lnTo>
                  <a:lnTo>
                    <a:pt x="4745990" y="0"/>
                  </a:lnTo>
                  <a:lnTo>
                    <a:pt x="4625340" y="0"/>
                  </a:lnTo>
                  <a:lnTo>
                    <a:pt x="4616450" y="0"/>
                  </a:lnTo>
                  <a:lnTo>
                    <a:pt x="0" y="0"/>
                  </a:lnTo>
                  <a:lnTo>
                    <a:pt x="0" y="317500"/>
                  </a:lnTo>
                  <a:lnTo>
                    <a:pt x="4616450" y="317500"/>
                  </a:lnTo>
                  <a:lnTo>
                    <a:pt x="4616450" y="318770"/>
                  </a:lnTo>
                  <a:lnTo>
                    <a:pt x="4745990" y="318770"/>
                  </a:lnTo>
                  <a:lnTo>
                    <a:pt x="4784953" y="309943"/>
                  </a:lnTo>
                  <a:lnTo>
                    <a:pt x="4820564" y="285940"/>
                  </a:lnTo>
                  <a:lnTo>
                    <a:pt x="4849774" y="250469"/>
                  </a:lnTo>
                  <a:lnTo>
                    <a:pt x="4869535" y="207264"/>
                  </a:lnTo>
                  <a:lnTo>
                    <a:pt x="4876800" y="160020"/>
                  </a:lnTo>
                  <a:close/>
                </a:path>
              </a:pathLst>
            </a:custGeom>
            <a:solidFill>
              <a:srgbClr val="003366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6" name="Google Shape;86;p11"/>
          <p:cNvSpPr txBox="1"/>
          <p:nvPr>
            <p:ph type="title"/>
          </p:nvPr>
        </p:nvSpPr>
        <p:spPr>
          <a:xfrm>
            <a:off x="1333500" y="1628140"/>
            <a:ext cx="6925945" cy="574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3366"/>
                </a:solidFill>
              </a:rPr>
              <a:t>Drucker’s view on Entrepreneur</a:t>
            </a:r>
            <a:endParaRPr/>
          </a:p>
        </p:txBody>
      </p:sp>
      <p:sp>
        <p:nvSpPr>
          <p:cNvPr id="87" name="Google Shape;87;p11"/>
          <p:cNvSpPr txBox="1"/>
          <p:nvPr/>
        </p:nvSpPr>
        <p:spPr>
          <a:xfrm>
            <a:off x="4752340" y="3430270"/>
            <a:ext cx="3783329" cy="12865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40000">
            <a:spAutoFit/>
          </a:bodyPr>
          <a:lstStyle/>
          <a:p>
            <a:pPr indent="0" lvl="0" marL="12700" marR="5080" rtl="0" algn="l">
              <a:lnSpc>
                <a:spcPct val="899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6666"/>
                </a:solidFill>
                <a:latin typeface="Arial"/>
                <a:ea typeface="Arial"/>
                <a:cs typeface="Arial"/>
                <a:sym typeface="Arial"/>
              </a:rPr>
              <a:t>Innovation is a specific tool of  entrepreneurs, this means by which  they exploit changes as an  opportunity for different business or a  different service.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56"/>
          <p:cNvSpPr txBox="1"/>
          <p:nvPr>
            <p:ph idx="1" type="body"/>
          </p:nvPr>
        </p:nvSpPr>
        <p:spPr>
          <a:xfrm>
            <a:off x="762000" y="152400"/>
            <a:ext cx="7797799" cy="57554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2. The entrepreneur having qualities of :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3400"/>
              <a:buFont typeface="Noto Sans Symbols"/>
              <a:buChar char="⮚"/>
            </a:pPr>
            <a:r>
              <a:rPr lang="en-US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b="0" i="0" lang="en-US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mmense imaginations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3400"/>
              <a:buFont typeface="Noto Sans Symbols"/>
              <a:buChar char="⮚"/>
            </a:pPr>
            <a:r>
              <a:rPr b="0" i="0" lang="en-US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Maturity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3400"/>
              <a:buFont typeface="Noto Sans Symbols"/>
              <a:buChar char="⮚"/>
            </a:pPr>
            <a:r>
              <a:rPr lang="en-US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O</a:t>
            </a:r>
            <a:r>
              <a:rPr b="0" i="0" lang="en-US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ptimism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3400"/>
              <a:buFont typeface="Noto Sans Symbols"/>
              <a:buChar char="⮚"/>
            </a:pPr>
            <a:r>
              <a:rPr b="0" i="0" lang="en-US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Foresightedness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3400"/>
              <a:buFont typeface="Noto Sans Symbols"/>
              <a:buChar char="⮚"/>
            </a:pPr>
            <a:r>
              <a:rPr lang="en-US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r>
              <a:rPr b="0" i="0" lang="en-US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bility to bear risks</a:t>
            </a:r>
            <a:endParaRPr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57"/>
          <p:cNvSpPr txBox="1"/>
          <p:nvPr>
            <p:ph idx="1" type="body"/>
          </p:nvPr>
        </p:nvSpPr>
        <p:spPr>
          <a:xfrm>
            <a:off x="838200" y="15710"/>
            <a:ext cx="8102599" cy="668988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3400"/>
              <a:buFont typeface="Noto Sans Symbols"/>
              <a:buChar char="⮚"/>
            </a:pPr>
            <a:r>
              <a:rPr lang="en-US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E</a:t>
            </a:r>
            <a:r>
              <a:rPr b="0" i="0" lang="en-US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fficiency</a:t>
            </a:r>
            <a:endParaRPr/>
          </a:p>
          <a:p>
            <a:pPr indent="-241300" lvl="0" marL="457200" rtl="0" algn="l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3400"/>
              <a:buFont typeface="Noto Sans Symbols"/>
              <a:buNone/>
            </a:pPr>
            <a:r>
              <a:t/>
            </a:r>
            <a:endParaRPr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300" lvl="0" marL="457200" rtl="0" algn="l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3400"/>
              <a:buFont typeface="Noto Sans Symbols"/>
              <a:buNone/>
            </a:pPr>
            <a:r>
              <a:t/>
            </a:r>
            <a:endParaRPr b="0" i="0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3400"/>
              <a:buFont typeface="Noto Sans Symbols"/>
              <a:buChar char="⮚"/>
            </a:pPr>
            <a:r>
              <a:rPr lang="en-US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b="0" i="0" lang="en-US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elf-confidence</a:t>
            </a:r>
            <a:endParaRPr/>
          </a:p>
          <a:p>
            <a:pPr indent="-241300" lvl="0" marL="457200" rtl="0" algn="l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3400"/>
              <a:buFont typeface="Noto Sans Symbols"/>
              <a:buNone/>
            </a:pPr>
            <a:r>
              <a:t/>
            </a:r>
            <a:endParaRPr b="0" i="0" u="sng" strike="noStrike">
              <a:solidFill>
                <a:schemeClr val="hlink"/>
              </a:solidFill>
              <a:latin typeface="arial"/>
              <a:ea typeface="arial"/>
              <a:cs typeface="arial"/>
              <a:sym typeface="arial"/>
              <a:hlinkClick r:id="rId3"/>
            </a:endParaRPr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rgbClr val="000CFF"/>
              </a:buClr>
              <a:buSzPts val="3400"/>
              <a:buFont typeface="Noto Sans Symbols"/>
              <a:buChar char="⮚"/>
            </a:pPr>
            <a:r>
              <a:rPr lang="en-US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L</a:t>
            </a:r>
            <a:r>
              <a:rPr b="0" i="0" lang="en-US" u="sng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eadership ability</a:t>
            </a:r>
            <a:endParaRPr b="0" i="0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300" lvl="0" marL="457200" rtl="0" algn="l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3400"/>
              <a:buFont typeface="Noto Sans Symbols"/>
              <a:buNone/>
            </a:pPr>
            <a:r>
              <a:t/>
            </a:r>
            <a:endParaRPr b="0" i="0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3400"/>
              <a:buFont typeface="Noto Sans Symbols"/>
              <a:buChar char="⮚"/>
            </a:pPr>
            <a:r>
              <a:rPr b="0" i="0" lang="en-US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Dynamic thinking </a:t>
            </a:r>
            <a:endParaRPr/>
          </a:p>
          <a:p>
            <a:pPr indent="-241300" lvl="0" marL="457200" rtl="0" algn="l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3400"/>
              <a:buFont typeface="Noto Sans Symbols"/>
              <a:buNone/>
            </a:pPr>
            <a:r>
              <a:t/>
            </a:r>
            <a:endParaRPr b="0" i="0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3400"/>
              <a:buFont typeface="Noto Sans Symbols"/>
              <a:buChar char="⮚"/>
            </a:pPr>
            <a:r>
              <a:rPr lang="en-US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H</a:t>
            </a:r>
            <a:r>
              <a:rPr b="0" i="0" lang="en-US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ard work</a:t>
            </a:r>
            <a:endParaRPr/>
          </a:p>
          <a:p>
            <a:pPr indent="-241300" lvl="0" marL="457200" rtl="0" algn="l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3400"/>
              <a:buFont typeface="Noto Sans Symbols"/>
              <a:buNone/>
            </a:pPr>
            <a:r>
              <a:t/>
            </a:r>
            <a:endParaRPr b="0" i="0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3400"/>
              <a:buFont typeface="Noto Sans Symbols"/>
              <a:buChar char="⮚"/>
            </a:pPr>
            <a:r>
              <a:rPr lang="en-US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H</a:t>
            </a:r>
            <a:r>
              <a:rPr b="0" i="0" lang="en-US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onesty </a:t>
            </a:r>
            <a:endParaRPr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58"/>
          <p:cNvSpPr txBox="1"/>
          <p:nvPr>
            <p:ph idx="1" type="body"/>
          </p:nvPr>
        </p:nvSpPr>
        <p:spPr>
          <a:xfrm>
            <a:off x="1447800" y="2382559"/>
            <a:ext cx="8229600" cy="209288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>
                <a:solidFill>
                  <a:srgbClr val="FF6600"/>
                </a:solidFill>
                <a:latin typeface="arial"/>
                <a:ea typeface="arial"/>
                <a:cs typeface="arial"/>
                <a:sym typeface="arial"/>
              </a:rPr>
              <a:t>3. Family Circumstances</a:t>
            </a:r>
            <a:endParaRPr b="0" i="0">
              <a:solidFill>
                <a:srgbClr val="22222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rgbClr val="444444"/>
              </a:buClr>
              <a:buSzPts val="3400"/>
              <a:buFont typeface="Noto Sans Symbols"/>
              <a:buChar char="⮚"/>
            </a:pPr>
            <a:r>
              <a:rPr b="0" i="0" lang="en-US">
                <a:solidFill>
                  <a:srgbClr val="444444"/>
                </a:solidFill>
                <a:latin typeface="Open Sans"/>
                <a:ea typeface="Open Sans"/>
                <a:cs typeface="Open Sans"/>
                <a:sym typeface="Open Sans"/>
              </a:rPr>
              <a:t>Parental background</a:t>
            </a:r>
            <a:endParaRPr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59"/>
          <p:cNvSpPr txBox="1"/>
          <p:nvPr>
            <p:ph idx="1" type="body"/>
          </p:nvPr>
        </p:nvSpPr>
        <p:spPr>
          <a:xfrm>
            <a:off x="1143000" y="2362200"/>
            <a:ext cx="7645399" cy="470898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98450" lvl="0" marL="514350" rtl="0" algn="l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3400"/>
              <a:buFont typeface="Noto Sans Symbols"/>
              <a:buNone/>
            </a:pPr>
            <a:r>
              <a:t/>
            </a:r>
            <a:endParaRPr b="0" i="0">
              <a:solidFill>
                <a:srgbClr val="444444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514350" lvl="0" marL="514350" rtl="0" algn="l">
              <a:spcBef>
                <a:spcPts val="0"/>
              </a:spcBef>
              <a:spcAft>
                <a:spcPts val="0"/>
              </a:spcAft>
              <a:buClr>
                <a:srgbClr val="444444"/>
              </a:buClr>
              <a:buSzPts val="3400"/>
              <a:buFont typeface="Noto Sans Symbols"/>
              <a:buChar char="⮚"/>
            </a:pPr>
            <a:r>
              <a:rPr b="0" i="0" lang="en-US">
                <a:solidFill>
                  <a:srgbClr val="444444"/>
                </a:solidFill>
                <a:latin typeface="Open Sans"/>
                <a:ea typeface="Open Sans"/>
                <a:cs typeface="Open Sans"/>
                <a:sym typeface="Open Sans"/>
              </a:rPr>
              <a:t>No. of years of experience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>
              <a:solidFill>
                <a:srgbClr val="444444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514350" lvl="0" marL="514350" rtl="0" algn="l">
              <a:spcBef>
                <a:spcPts val="0"/>
              </a:spcBef>
              <a:spcAft>
                <a:spcPts val="0"/>
              </a:spcAft>
              <a:buClr>
                <a:srgbClr val="444444"/>
              </a:buClr>
              <a:buSzPts val="3400"/>
              <a:buFont typeface="Noto Sans Symbols"/>
              <a:buChar char="⮚"/>
            </a:pPr>
            <a:r>
              <a:rPr b="0" i="0" lang="en-US">
                <a:solidFill>
                  <a:srgbClr val="444444"/>
                </a:solidFill>
                <a:latin typeface="Open Sans"/>
                <a:ea typeface="Open Sans"/>
                <a:cs typeface="Open Sans"/>
                <a:sym typeface="Open Sans"/>
              </a:rPr>
              <a:t>Occupation background</a:t>
            </a:r>
            <a:br>
              <a:rPr b="0" i="0" lang="en-US">
                <a:solidFill>
                  <a:srgbClr val="444444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>
              <a:solidFill>
                <a:srgbClr val="444444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514350" lvl="0" marL="514350" rtl="0" algn="l">
              <a:spcBef>
                <a:spcPts val="0"/>
              </a:spcBef>
              <a:spcAft>
                <a:spcPts val="0"/>
              </a:spcAft>
              <a:buClr>
                <a:srgbClr val="444444"/>
              </a:buClr>
              <a:buSzPts val="3400"/>
              <a:buFont typeface="Noto Sans Symbols"/>
              <a:buChar char="⮚"/>
            </a:pPr>
            <a:r>
              <a:rPr b="0" i="0" lang="en-US">
                <a:solidFill>
                  <a:srgbClr val="444444"/>
                </a:solidFill>
                <a:latin typeface="Open Sans"/>
                <a:ea typeface="Open Sans"/>
                <a:cs typeface="Open Sans"/>
                <a:sym typeface="Open Sans"/>
              </a:rPr>
              <a:t>Educational background</a:t>
            </a:r>
            <a:endParaRPr/>
          </a:p>
          <a:p>
            <a:pPr indent="-298450" lvl="0" marL="514350" rtl="0" algn="l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3400"/>
              <a:buFont typeface="Noto Sans Symbols"/>
              <a:buNone/>
            </a:pPr>
            <a:r>
              <a:t/>
            </a:r>
            <a:endParaRPr>
              <a:solidFill>
                <a:srgbClr val="444444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b="0" i="0" lang="en-US">
                <a:solidFill>
                  <a:srgbClr val="444444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/>
          </a:p>
        </p:txBody>
      </p:sp>
      <p:sp>
        <p:nvSpPr>
          <p:cNvPr id="386" name="Google Shape;386;p59"/>
          <p:cNvSpPr txBox="1"/>
          <p:nvPr/>
        </p:nvSpPr>
        <p:spPr>
          <a:xfrm>
            <a:off x="1333500" y="990600"/>
            <a:ext cx="647700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600">
                <a:solidFill>
                  <a:srgbClr val="444444"/>
                </a:solidFill>
                <a:latin typeface="Open Sans"/>
                <a:ea typeface="Open Sans"/>
                <a:cs typeface="Open Sans"/>
                <a:sym typeface="Open Sans"/>
              </a:rPr>
              <a:t>4. Education and Experience</a:t>
            </a:r>
            <a:endParaRPr sz="3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actors affecting entrepreneurial growth | Entrepreneurial ..." id="391" name="Google Shape;391;p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/>
          <p:nvPr>
            <p:ph type="title"/>
          </p:nvPr>
        </p:nvSpPr>
        <p:spPr>
          <a:xfrm>
            <a:off x="913130" y="1225550"/>
            <a:ext cx="7129780" cy="574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Characteristics of Entrepreneurs</a:t>
            </a:r>
            <a:endParaRPr/>
          </a:p>
        </p:txBody>
      </p:sp>
      <p:sp>
        <p:nvSpPr>
          <p:cNvPr id="93" name="Google Shape;93;p12"/>
          <p:cNvSpPr txBox="1"/>
          <p:nvPr/>
        </p:nvSpPr>
        <p:spPr>
          <a:xfrm>
            <a:off x="891539" y="2319020"/>
            <a:ext cx="5375910" cy="35598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88900">
            <a:spAutoFit/>
          </a:bodyPr>
          <a:lstStyle/>
          <a:p>
            <a:pPr indent="-342900" lvl="0" marL="381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1800"/>
              <a:buFont typeface="Arial"/>
              <a:buChar char=""/>
            </a:pPr>
            <a:r>
              <a:rPr lang="en-US" sz="24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Desire for responsibility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366"/>
              </a:buClr>
              <a:buSzPts val="1800"/>
              <a:buFont typeface="Arial"/>
              <a:buChar char=""/>
            </a:pPr>
            <a:r>
              <a:rPr lang="en-US" sz="24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Preference for moderate risk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366"/>
              </a:buClr>
              <a:buSzPts val="1800"/>
              <a:buFont typeface="Arial"/>
              <a:buChar char=""/>
            </a:pPr>
            <a:r>
              <a:rPr lang="en-US" sz="24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Confidence in their ability to succeed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590"/>
              </a:spcBef>
              <a:spcAft>
                <a:spcPts val="0"/>
              </a:spcAft>
              <a:buClr>
                <a:srgbClr val="003366"/>
              </a:buClr>
              <a:buSzPts val="1800"/>
              <a:buFont typeface="Arial"/>
              <a:buChar char=""/>
            </a:pPr>
            <a:r>
              <a:rPr lang="en-US" sz="24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Desire for immediate feedback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366"/>
              </a:buClr>
              <a:buSzPts val="1800"/>
              <a:buFont typeface="Arial"/>
              <a:buChar char=""/>
            </a:pPr>
            <a:r>
              <a:rPr lang="en-US" sz="24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High level of energy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366"/>
              </a:buClr>
              <a:buSzPts val="1800"/>
              <a:buFont typeface="Arial"/>
              <a:buChar char=""/>
            </a:pPr>
            <a:r>
              <a:rPr lang="en-US" sz="24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Future orientation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366"/>
              </a:buClr>
              <a:buSzPts val="1800"/>
              <a:buFont typeface="Arial"/>
              <a:buChar char=""/>
            </a:pPr>
            <a:r>
              <a:rPr lang="en-US" sz="24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Skilled at organizing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366"/>
              </a:buClr>
              <a:buSzPts val="1800"/>
              <a:buFont typeface="Arial"/>
              <a:buChar char=""/>
            </a:pPr>
            <a:r>
              <a:rPr lang="en-US" sz="24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Value achievement over money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age" id="98" name="Google Shape;98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2000" y="0"/>
            <a:ext cx="838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usiness persons vs entrepreneurs — Steemit" id="103" name="Google Shape;103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2000" y="-76200"/>
            <a:ext cx="8382000" cy="693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5"/>
          <p:cNvSpPr txBox="1"/>
          <p:nvPr>
            <p:ph type="title"/>
          </p:nvPr>
        </p:nvSpPr>
        <p:spPr>
          <a:xfrm>
            <a:off x="913130" y="1225550"/>
            <a:ext cx="5753100" cy="574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Functions of Entrepreneur</a:t>
            </a:r>
            <a:endParaRPr/>
          </a:p>
        </p:txBody>
      </p:sp>
      <p:sp>
        <p:nvSpPr>
          <p:cNvPr id="109" name="Google Shape;109;p15"/>
          <p:cNvSpPr txBox="1"/>
          <p:nvPr/>
        </p:nvSpPr>
        <p:spPr>
          <a:xfrm>
            <a:off x="891539" y="2306320"/>
            <a:ext cx="3799204" cy="31165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1600">
            <a:spAutoFit/>
          </a:bodyPr>
          <a:lstStyle/>
          <a:p>
            <a:pPr indent="-342900" lvl="0" marL="381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Innovation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Risk Taking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69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Organization Building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Absorb uncertainty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69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Frame the Challenge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810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3366"/>
              </a:buClr>
              <a:buSzPts val="2100"/>
              <a:buFont typeface="Arial"/>
              <a:buChar char=""/>
            </a:pPr>
            <a:r>
              <a:rPr lang="en-US" sz="280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Build Commitment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