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264" y="-90"/>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30/03/2019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30/03/2019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garden.lovetoknow.com/wiki/Columbine" TargetMode="External"/><Relationship Id="rId7" Type="http://schemas.openxmlformats.org/officeDocument/2006/relationships/image" Target="../media/image10.jpeg"/><Relationship Id="rId2" Type="http://schemas.openxmlformats.org/officeDocument/2006/relationships/hyperlink" Target="https://garden.lovetoknow.com/wiki/Chrysanthemum" TargetMode="External"/><Relationship Id="rId1" Type="http://schemas.openxmlformats.org/officeDocument/2006/relationships/slideLayout" Target="../slideLayouts/slideLayout2.xml"/><Relationship Id="rId6" Type="http://schemas.openxmlformats.org/officeDocument/2006/relationships/hyperlink" Target="https://garden.lovetoknow.com/wiki/Peonies" TargetMode="External"/><Relationship Id="rId5" Type="http://schemas.openxmlformats.org/officeDocument/2006/relationships/hyperlink" Target="https://garden.lovetoknow.com/wiki/Lupine" TargetMode="External"/><Relationship Id="rId4" Type="http://schemas.openxmlformats.org/officeDocument/2006/relationships/hyperlink" Target="https://garden.lovetoknow.com/wiki/Lavender"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m.wikipedia.org/wiki/Aesthetics" TargetMode="External"/><Relationship Id="rId2" Type="http://schemas.openxmlformats.org/officeDocument/2006/relationships/hyperlink" Target="https://en.m.wikipedia.org/wiki/Garden" TargetMode="External"/><Relationship Id="rId1" Type="http://schemas.openxmlformats.org/officeDocument/2006/relationships/slideLayout" Target="../slideLayouts/slideLayout2.xml"/><Relationship Id="rId5" Type="http://schemas.openxmlformats.org/officeDocument/2006/relationships/hyperlink" Target="https://en.m.wikipedia.org/wiki/Idea" TargetMode="External"/><Relationship Id="rId4" Type="http://schemas.openxmlformats.org/officeDocument/2006/relationships/hyperlink" Target="https://en.m.wikipedia.org/wiki/Philosophy"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en.m.wikipedia.org/wiki/Pond" TargetMode="External"/><Relationship Id="rId3" Type="http://schemas.openxmlformats.org/officeDocument/2006/relationships/hyperlink" Target="https://en.m.wikipedia.org/wiki/Mughal_Empire" TargetMode="External"/><Relationship Id="rId7" Type="http://schemas.openxmlformats.org/officeDocument/2006/relationships/hyperlink" Target="https://en.m.wikipedia.org/wiki/Rectilinear_grid" TargetMode="External"/><Relationship Id="rId2" Type="http://schemas.openxmlformats.org/officeDocument/2006/relationships/hyperlink" Target="https://en.m.wikipedia.org/wiki/Garden" TargetMode="External"/><Relationship Id="rId1" Type="http://schemas.openxmlformats.org/officeDocument/2006/relationships/slideLayout" Target="../slideLayouts/slideLayout2.xml"/><Relationship Id="rId6" Type="http://schemas.openxmlformats.org/officeDocument/2006/relationships/hyperlink" Target="https://en.m.wikipedia.org/wiki/Charbagh" TargetMode="External"/><Relationship Id="rId5" Type="http://schemas.openxmlformats.org/officeDocument/2006/relationships/hyperlink" Target="https://en.m.wikipedia.org/wiki/Persian_gardens" TargetMode="External"/><Relationship Id="rId10" Type="http://schemas.openxmlformats.org/officeDocument/2006/relationships/hyperlink" Target="https://en.m.wikipedia.org/wiki/Canals" TargetMode="External"/><Relationship Id="rId4" Type="http://schemas.openxmlformats.org/officeDocument/2006/relationships/hyperlink" Target="https://en.m.wikipedia.org/wiki/Persian_architecture" TargetMode="External"/><Relationship Id="rId9" Type="http://schemas.openxmlformats.org/officeDocument/2006/relationships/hyperlink" Target="https://en.m.wikipedia.org/wiki/Fountain"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3FFF0F-01B6-B942-B69B-5E69657DD496}"/>
              </a:ext>
            </a:extLst>
          </p:cNvPr>
          <p:cNvSpPr>
            <a:spLocks noGrp="1"/>
          </p:cNvSpPr>
          <p:nvPr>
            <p:ph type="ctrTitle"/>
          </p:nvPr>
        </p:nvSpPr>
        <p:spPr/>
        <p:txBody>
          <a:bodyPr/>
          <a:lstStyle/>
          <a:p>
            <a:r>
              <a:rPr lang="en-US"/>
              <a:t>Types Of Garden</a:t>
            </a:r>
          </a:p>
        </p:txBody>
      </p:sp>
    </p:spTree>
    <p:extLst>
      <p:ext uri="{BB962C8B-B14F-4D97-AF65-F5344CB8AC3E}">
        <p14:creationId xmlns:p14="http://schemas.microsoft.com/office/powerpoint/2010/main" xmlns="" val="6996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1E4B1C-B4AA-4A47-9956-9C560154AC18}"/>
              </a:ext>
            </a:extLst>
          </p:cNvPr>
          <p:cNvSpPr>
            <a:spLocks noGrp="1"/>
          </p:cNvSpPr>
          <p:nvPr>
            <p:ph type="title"/>
          </p:nvPr>
        </p:nvSpPr>
        <p:spPr/>
        <p:txBody>
          <a:bodyPr/>
          <a:lstStyle/>
          <a:p>
            <a:endParaRPr lang="en-US"/>
          </a:p>
        </p:txBody>
      </p:sp>
      <p:pic>
        <p:nvPicPr>
          <p:cNvPr id="6" name="Picture 6">
            <a:extLst>
              <a:ext uri="{FF2B5EF4-FFF2-40B4-BE49-F238E27FC236}">
                <a16:creationId xmlns:a16="http://schemas.microsoft.com/office/drawing/2014/main" xmlns="" id="{4629B459-816A-A344-AE68-24A68406B048}"/>
              </a:ext>
            </a:extLst>
          </p:cNvPr>
          <p:cNvPicPr>
            <a:picLocks noGrp="1" noChangeAspect="1"/>
          </p:cNvPicPr>
          <p:nvPr>
            <p:ph idx="1"/>
          </p:nvPr>
        </p:nvPicPr>
        <p:blipFill>
          <a:blip r:embed="rId2"/>
          <a:stretch>
            <a:fillRect/>
          </a:stretch>
        </p:blipFill>
        <p:spPr>
          <a:xfrm>
            <a:off x="677333" y="609599"/>
            <a:ext cx="8496419" cy="5708019"/>
          </a:xfrm>
          <a:prstGeom prst="rect">
            <a:avLst/>
          </a:prstGeom>
        </p:spPr>
      </p:pic>
    </p:spTree>
    <p:extLst>
      <p:ext uri="{BB962C8B-B14F-4D97-AF65-F5344CB8AC3E}">
        <p14:creationId xmlns:p14="http://schemas.microsoft.com/office/powerpoint/2010/main" xmlns="" val="1148507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B23BF6-EFF3-4942-B267-7A9ABE5687D7}"/>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139986DD-48DD-4F4F-88B9-19408395E5BA}"/>
              </a:ext>
            </a:extLst>
          </p:cNvPr>
          <p:cNvPicPr>
            <a:picLocks noGrp="1" noChangeAspect="1"/>
          </p:cNvPicPr>
          <p:nvPr>
            <p:ph idx="1"/>
          </p:nvPr>
        </p:nvPicPr>
        <p:blipFill>
          <a:blip r:embed="rId2"/>
          <a:stretch>
            <a:fillRect/>
          </a:stretch>
        </p:blipFill>
        <p:spPr>
          <a:xfrm>
            <a:off x="677334" y="609600"/>
            <a:ext cx="8596668" cy="5393010"/>
          </a:xfrm>
          <a:prstGeom prst="rect">
            <a:avLst/>
          </a:prstGeom>
        </p:spPr>
      </p:pic>
    </p:spTree>
    <p:extLst>
      <p:ext uri="{BB962C8B-B14F-4D97-AF65-F5344CB8AC3E}">
        <p14:creationId xmlns:p14="http://schemas.microsoft.com/office/powerpoint/2010/main" xmlns="" val="2851790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7DC5F7-EB4C-4141-BADD-33D9851F5556}"/>
              </a:ext>
            </a:extLst>
          </p:cNvPr>
          <p:cNvSpPr>
            <a:spLocks noGrp="1"/>
          </p:cNvSpPr>
          <p:nvPr>
            <p:ph type="title"/>
          </p:nvPr>
        </p:nvSpPr>
        <p:spPr/>
        <p:txBody>
          <a:bodyPr/>
          <a:lstStyle/>
          <a:p>
            <a:r>
              <a:rPr lang="en-US"/>
              <a:t>Flowers in English Garden</a:t>
            </a:r>
          </a:p>
        </p:txBody>
      </p:sp>
      <p:sp>
        <p:nvSpPr>
          <p:cNvPr id="3" name="Content Placeholder 2">
            <a:extLst>
              <a:ext uri="{FF2B5EF4-FFF2-40B4-BE49-F238E27FC236}">
                <a16:creationId xmlns:a16="http://schemas.microsoft.com/office/drawing/2014/main" xmlns="" id="{DDA33D50-3379-E84B-AACB-572B48721DC3}"/>
              </a:ext>
            </a:extLst>
          </p:cNvPr>
          <p:cNvSpPr>
            <a:spLocks noGrp="1"/>
          </p:cNvSpPr>
          <p:nvPr>
            <p:ph idx="1"/>
          </p:nvPr>
        </p:nvSpPr>
        <p:spPr>
          <a:xfrm>
            <a:off x="677334" y="2117201"/>
            <a:ext cx="8596668" cy="3880773"/>
          </a:xfrm>
        </p:spPr>
        <p:txBody>
          <a:bodyPr>
            <a:normAutofit lnSpcReduction="10000"/>
          </a:bodyPr>
          <a:lstStyle/>
          <a:p>
            <a:r>
              <a:rPr lang="en-GB" b="1" i="0">
                <a:solidFill>
                  <a:schemeClr val="tx1"/>
                </a:solidFill>
                <a:effectLst/>
                <a:latin typeface="georgia" panose="020F0502020204030204" pitchFamily="34" charset="0"/>
              </a:rPr>
              <a:t>Aquilegia</a:t>
            </a:r>
          </a:p>
          <a:p>
            <a:r>
              <a:rPr lang="en-GB" b="1" i="0">
                <a:solidFill>
                  <a:schemeClr val="tx1"/>
                </a:solidFill>
                <a:effectLst/>
                <a:latin typeface="georgia" panose="020F0502020204030204" pitchFamily="34" charset="0"/>
              </a:rPr>
              <a:t>Asters</a:t>
            </a:r>
          </a:p>
          <a:p>
            <a:r>
              <a:rPr lang="en-GB" b="1" i="0" strike="noStrike">
                <a:solidFill>
                  <a:schemeClr val="tx1"/>
                </a:solidFill>
                <a:effectLst/>
                <a:latin typeface="georgia" panose="020F0502020204030204" pitchFamily="34" charset="0"/>
                <a:hlinkClick r:id="rId2" tooltip="Chrysanthemum">
                  <a:extLst>
                    <a:ext uri="{A12FA001-AC4F-418D-AE19-62706E023703}">
                      <ahyp:hlinkClr xmlns:ahyp="http://schemas.microsoft.com/office/drawing/2018/hyperlinkcolor" xmlns="" val="tx"/>
                    </a:ext>
                  </a:extLst>
                </a:hlinkClick>
              </a:rPr>
              <a:t>Chrysanthemum</a:t>
            </a:r>
            <a:endParaRPr lang="en-GB" b="1" i="0">
              <a:solidFill>
                <a:schemeClr val="tx1"/>
              </a:solidFill>
              <a:effectLst/>
              <a:latin typeface="georgia" panose="020F0502020204030204" pitchFamily="34" charset="0"/>
            </a:endParaRPr>
          </a:p>
          <a:p>
            <a:r>
              <a:rPr lang="en-GB" b="1" i="0" strike="noStrike">
                <a:solidFill>
                  <a:schemeClr val="tx1"/>
                </a:solidFill>
                <a:effectLst/>
                <a:latin typeface="georgia" panose="020F0502020204030204" pitchFamily="34" charset="0"/>
                <a:hlinkClick r:id="rId3" tooltip="Columbine">
                  <a:extLst>
                    <a:ext uri="{A12FA001-AC4F-418D-AE19-62706E023703}">
                      <ahyp:hlinkClr xmlns:ahyp="http://schemas.microsoft.com/office/drawing/2018/hyperlinkcolor" xmlns="" val="tx"/>
                    </a:ext>
                  </a:extLst>
                </a:hlinkClick>
              </a:rPr>
              <a:t>Columbine</a:t>
            </a:r>
            <a:endParaRPr lang="en-GB" b="1" i="0">
              <a:solidFill>
                <a:schemeClr val="tx1"/>
              </a:solidFill>
              <a:effectLst/>
              <a:latin typeface="georgia" panose="020F0502020204030204" pitchFamily="34" charset="0"/>
            </a:endParaRPr>
          </a:p>
          <a:p>
            <a:r>
              <a:rPr lang="en-GB" b="1" i="0">
                <a:solidFill>
                  <a:schemeClr val="tx1"/>
                </a:solidFill>
                <a:effectLst/>
                <a:latin typeface="georgia" panose="020F0502020204030204" pitchFamily="34" charset="0"/>
              </a:rPr>
              <a:t>Daisies (all types)</a:t>
            </a:r>
          </a:p>
          <a:p>
            <a:r>
              <a:rPr lang="en-GB" b="1" i="0">
                <a:solidFill>
                  <a:schemeClr val="tx1"/>
                </a:solidFill>
                <a:effectLst/>
                <a:latin typeface="georgia" panose="020F0502020204030204" pitchFamily="34" charset="0"/>
              </a:rPr>
              <a:t>Echinacea</a:t>
            </a:r>
          </a:p>
          <a:p>
            <a:r>
              <a:rPr lang="en-GB" b="1" i="0" strike="noStrike">
                <a:solidFill>
                  <a:schemeClr val="tx1"/>
                </a:solidFill>
                <a:effectLst/>
                <a:latin typeface="georgia" panose="020F0502020204030204" pitchFamily="34" charset="0"/>
                <a:hlinkClick r:id="rId4" tooltip="Lavender">
                  <a:extLst>
                    <a:ext uri="{A12FA001-AC4F-418D-AE19-62706E023703}">
                      <ahyp:hlinkClr xmlns:ahyp="http://schemas.microsoft.com/office/drawing/2018/hyperlinkcolor" xmlns="" val="tx"/>
                    </a:ext>
                  </a:extLst>
                </a:hlinkClick>
              </a:rPr>
              <a:t>Lavender</a:t>
            </a:r>
            <a:endParaRPr lang="en-GB" b="1" i="0">
              <a:solidFill>
                <a:schemeClr val="tx1"/>
              </a:solidFill>
              <a:effectLst/>
              <a:latin typeface="georgia" panose="020F0502020204030204" pitchFamily="34" charset="0"/>
            </a:endParaRPr>
          </a:p>
          <a:p>
            <a:r>
              <a:rPr lang="en-GB" b="1" i="0">
                <a:solidFill>
                  <a:schemeClr val="tx1"/>
                </a:solidFill>
                <a:effectLst/>
                <a:latin typeface="georgia" panose="020F0502020204030204" pitchFamily="34" charset="0"/>
              </a:rPr>
              <a:t>Lilly of the Valley</a:t>
            </a:r>
          </a:p>
          <a:p>
            <a:r>
              <a:rPr lang="en-GB" b="1" i="0" strike="noStrike">
                <a:solidFill>
                  <a:schemeClr val="tx1"/>
                </a:solidFill>
                <a:effectLst/>
                <a:latin typeface="georgia" panose="020F0502020204030204" pitchFamily="34" charset="0"/>
                <a:hlinkClick r:id="rId5" tooltip="Lupine">
                  <a:extLst>
                    <a:ext uri="{A12FA001-AC4F-418D-AE19-62706E023703}">
                      <ahyp:hlinkClr xmlns:ahyp="http://schemas.microsoft.com/office/drawing/2018/hyperlinkcolor" xmlns="" val="tx"/>
                    </a:ext>
                  </a:extLst>
                </a:hlinkClick>
              </a:rPr>
              <a:t>Lupine</a:t>
            </a:r>
            <a:endParaRPr lang="en-GB" b="1" i="0">
              <a:solidFill>
                <a:schemeClr val="tx1"/>
              </a:solidFill>
              <a:effectLst/>
              <a:latin typeface="georgia" panose="020F0502020204030204" pitchFamily="34" charset="0"/>
            </a:endParaRPr>
          </a:p>
          <a:p>
            <a:r>
              <a:rPr lang="en-GB" b="1" i="0" strike="noStrike">
                <a:solidFill>
                  <a:schemeClr val="tx1"/>
                </a:solidFill>
                <a:effectLst/>
                <a:latin typeface="georgia" panose="020F0502020204030204" pitchFamily="34" charset="0"/>
                <a:hlinkClick r:id="rId6" tooltip="Peonies">
                  <a:extLst>
                    <a:ext uri="{A12FA001-AC4F-418D-AE19-62706E023703}">
                      <ahyp:hlinkClr xmlns:ahyp="http://schemas.microsoft.com/office/drawing/2018/hyperlinkcolor" xmlns="" val="tx"/>
                    </a:ext>
                  </a:extLst>
                </a:hlinkClick>
              </a:rPr>
              <a:t>Peonies</a:t>
            </a:r>
            <a:endParaRPr lang="en-GB" b="1" i="0">
              <a:solidFill>
                <a:schemeClr val="tx1"/>
              </a:solidFill>
              <a:effectLst/>
              <a:latin typeface="georgia" panose="020F0502020204030204" pitchFamily="34" charset="0"/>
            </a:endParaRPr>
          </a:p>
          <a:p>
            <a:endParaRPr lang="en-US"/>
          </a:p>
        </p:txBody>
      </p:sp>
      <p:pic>
        <p:nvPicPr>
          <p:cNvPr id="6" name="Picture 6">
            <a:extLst>
              <a:ext uri="{FF2B5EF4-FFF2-40B4-BE49-F238E27FC236}">
                <a16:creationId xmlns:a16="http://schemas.microsoft.com/office/drawing/2014/main" xmlns="" id="{392B2994-9BC6-AC41-99AA-E241E4491AA5}"/>
              </a:ext>
            </a:extLst>
          </p:cNvPr>
          <p:cNvPicPr>
            <a:picLocks noChangeAspect="1"/>
          </p:cNvPicPr>
          <p:nvPr/>
        </p:nvPicPr>
        <p:blipFill>
          <a:blip r:embed="rId7"/>
          <a:stretch>
            <a:fillRect/>
          </a:stretch>
        </p:blipFill>
        <p:spPr>
          <a:xfrm>
            <a:off x="4071937" y="2085974"/>
            <a:ext cx="4048125" cy="2686050"/>
          </a:xfrm>
          <a:prstGeom prst="rect">
            <a:avLst/>
          </a:prstGeom>
        </p:spPr>
      </p:pic>
    </p:spTree>
    <p:extLst>
      <p:ext uri="{BB962C8B-B14F-4D97-AF65-F5344CB8AC3E}">
        <p14:creationId xmlns:p14="http://schemas.microsoft.com/office/powerpoint/2010/main" xmlns="" val="4273969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CFA999-9F7B-A44A-A34C-52A9E352A8C9}"/>
              </a:ext>
            </a:extLst>
          </p:cNvPr>
          <p:cNvSpPr>
            <a:spLocks noGrp="1"/>
          </p:cNvSpPr>
          <p:nvPr>
            <p:ph type="title"/>
          </p:nvPr>
        </p:nvSpPr>
        <p:spPr/>
        <p:txBody>
          <a:bodyPr/>
          <a:lstStyle/>
          <a:p>
            <a:r>
              <a:rPr lang="en-US"/>
              <a:t>Layout Of English Garden</a:t>
            </a:r>
          </a:p>
        </p:txBody>
      </p:sp>
      <p:pic>
        <p:nvPicPr>
          <p:cNvPr id="4" name="Picture 4">
            <a:extLst>
              <a:ext uri="{FF2B5EF4-FFF2-40B4-BE49-F238E27FC236}">
                <a16:creationId xmlns:a16="http://schemas.microsoft.com/office/drawing/2014/main" xmlns="" id="{BC14985B-4B42-4B47-A18A-3924FF42390A}"/>
              </a:ext>
            </a:extLst>
          </p:cNvPr>
          <p:cNvPicPr>
            <a:picLocks noGrp="1" noChangeAspect="1"/>
          </p:cNvPicPr>
          <p:nvPr>
            <p:ph idx="1"/>
          </p:nvPr>
        </p:nvPicPr>
        <p:blipFill>
          <a:blip r:embed="rId2"/>
          <a:stretch>
            <a:fillRect/>
          </a:stretch>
        </p:blipFill>
        <p:spPr>
          <a:xfrm>
            <a:off x="677334" y="1797560"/>
            <a:ext cx="8223686" cy="4066925"/>
          </a:xfrm>
          <a:prstGeom prst="rect">
            <a:avLst/>
          </a:prstGeom>
        </p:spPr>
      </p:pic>
    </p:spTree>
    <p:extLst>
      <p:ext uri="{BB962C8B-B14F-4D97-AF65-F5344CB8AC3E}">
        <p14:creationId xmlns:p14="http://schemas.microsoft.com/office/powerpoint/2010/main" xmlns="" val="1870577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15F508-21CE-4F4E-A8D9-E049BE778A7B}"/>
              </a:ext>
            </a:extLst>
          </p:cNvPr>
          <p:cNvSpPr>
            <a:spLocks noGrp="1"/>
          </p:cNvSpPr>
          <p:nvPr>
            <p:ph type="title"/>
          </p:nvPr>
        </p:nvSpPr>
        <p:spPr/>
        <p:txBody>
          <a:bodyPr/>
          <a:lstStyle/>
          <a:p>
            <a:r>
              <a:rPr lang="en-US"/>
              <a:t>Japanese Garden</a:t>
            </a:r>
          </a:p>
        </p:txBody>
      </p:sp>
      <p:sp>
        <p:nvSpPr>
          <p:cNvPr id="3" name="Content Placeholder 2">
            <a:extLst>
              <a:ext uri="{FF2B5EF4-FFF2-40B4-BE49-F238E27FC236}">
                <a16:creationId xmlns:a16="http://schemas.microsoft.com/office/drawing/2014/main" xmlns="" id="{CC10C882-5C25-AE47-964A-DDF64CBC8AF4}"/>
              </a:ext>
            </a:extLst>
          </p:cNvPr>
          <p:cNvSpPr>
            <a:spLocks noGrp="1"/>
          </p:cNvSpPr>
          <p:nvPr>
            <p:ph idx="1"/>
          </p:nvPr>
        </p:nvSpPr>
        <p:spPr>
          <a:xfrm>
            <a:off x="714524" y="1900254"/>
            <a:ext cx="8596668" cy="3880773"/>
          </a:xfrm>
        </p:spPr>
        <p:txBody>
          <a:bodyPr>
            <a:normAutofit lnSpcReduction="10000"/>
          </a:bodyPr>
          <a:lstStyle/>
          <a:p>
            <a:r>
              <a:rPr lang="en-GB" sz="2800" i="0">
                <a:solidFill>
                  <a:schemeClr val="tx1"/>
                </a:solidFill>
                <a:effectLst/>
                <a:latin typeface="Times New Roman" panose="02020603050405020304" pitchFamily="18" charset="0"/>
                <a:cs typeface="Times New Roman" panose="02020603050405020304" pitchFamily="18" charset="0"/>
              </a:rPr>
              <a:t>Japanese gardens are traditional </a:t>
            </a:r>
            <a:r>
              <a:rPr lang="en-GB" sz="2800" i="0">
                <a:solidFill>
                  <a:schemeClr val="tx1"/>
                </a:solidFill>
                <a:effectLst/>
                <a:latin typeface="Times New Roman" panose="02020603050405020304" pitchFamily="18" charset="0"/>
                <a:cs typeface="Times New Roman" panose="02020603050405020304" pitchFamily="18" charset="0"/>
                <a:hlinkClick r:id="rId2" tooltip="Garden">
                  <a:extLst>
                    <a:ext uri="{A12FA001-AC4F-418D-AE19-62706E023703}">
                      <ahyp:hlinkClr xmlns:ahyp="http://schemas.microsoft.com/office/drawing/2018/hyperlinkcolor" xmlns="" val="tx"/>
                    </a:ext>
                  </a:extLst>
                </a:hlinkClick>
              </a:rPr>
              <a:t>gardens</a:t>
            </a:r>
            <a:r>
              <a:rPr lang="en-GB" sz="2800" i="0">
                <a:solidFill>
                  <a:schemeClr val="tx1"/>
                </a:solidFill>
                <a:effectLst/>
                <a:latin typeface="Times New Roman" panose="02020603050405020304" pitchFamily="18" charset="0"/>
                <a:cs typeface="Times New Roman" panose="02020603050405020304" pitchFamily="18" charset="0"/>
              </a:rPr>
              <a:t> whose designs are accompanied by Japanese </a:t>
            </a:r>
            <a:r>
              <a:rPr lang="en-GB" sz="2800" i="0">
                <a:solidFill>
                  <a:schemeClr val="tx1"/>
                </a:solidFill>
                <a:effectLst/>
                <a:latin typeface="Times New Roman" panose="02020603050405020304" pitchFamily="18" charset="0"/>
                <a:cs typeface="Times New Roman" panose="02020603050405020304" pitchFamily="18" charset="0"/>
                <a:hlinkClick r:id="rId3" tooltip="Aesthetics">
                  <a:extLst>
                    <a:ext uri="{A12FA001-AC4F-418D-AE19-62706E023703}">
                      <ahyp:hlinkClr xmlns:ahyp="http://schemas.microsoft.com/office/drawing/2018/hyperlinkcolor" xmlns="" val="tx"/>
                    </a:ext>
                  </a:extLst>
                </a:hlinkClick>
              </a:rPr>
              <a:t>aesthetic</a:t>
            </a:r>
            <a:r>
              <a:rPr lang="en-GB" sz="2800" i="0">
                <a:solidFill>
                  <a:schemeClr val="tx1"/>
                </a:solidFill>
                <a:effectLst/>
                <a:latin typeface="Times New Roman" panose="02020603050405020304" pitchFamily="18" charset="0"/>
                <a:cs typeface="Times New Roman" panose="02020603050405020304" pitchFamily="18" charset="0"/>
              </a:rPr>
              <a:t> and </a:t>
            </a:r>
            <a:r>
              <a:rPr lang="en-GB" sz="2800" i="0">
                <a:solidFill>
                  <a:schemeClr val="tx1"/>
                </a:solidFill>
                <a:effectLst/>
                <a:latin typeface="Times New Roman" panose="02020603050405020304" pitchFamily="18" charset="0"/>
                <a:cs typeface="Times New Roman" panose="02020603050405020304" pitchFamily="18" charset="0"/>
                <a:hlinkClick r:id="rId4" tooltip="Philosophy">
                  <a:extLst>
                    <a:ext uri="{A12FA001-AC4F-418D-AE19-62706E023703}">
                      <ahyp:hlinkClr xmlns:ahyp="http://schemas.microsoft.com/office/drawing/2018/hyperlinkcolor" xmlns="" val="tx"/>
                    </a:ext>
                  </a:extLst>
                </a:hlinkClick>
              </a:rPr>
              <a:t>philosophical</a:t>
            </a:r>
            <a:r>
              <a:rPr lang="en-GB" sz="2800" i="0">
                <a:solidFill>
                  <a:schemeClr val="tx1"/>
                </a:solidFill>
                <a:effectLst/>
                <a:latin typeface="Times New Roman" panose="02020603050405020304" pitchFamily="18" charset="0"/>
                <a:cs typeface="Times New Roman" panose="02020603050405020304" pitchFamily="18" charset="0"/>
              </a:rPr>
              <a:t> </a:t>
            </a:r>
            <a:r>
              <a:rPr lang="en-GB" sz="2800" i="0">
                <a:solidFill>
                  <a:schemeClr val="tx1"/>
                </a:solidFill>
                <a:effectLst/>
                <a:latin typeface="Times New Roman" panose="02020603050405020304" pitchFamily="18" charset="0"/>
                <a:cs typeface="Times New Roman" panose="02020603050405020304" pitchFamily="18" charset="0"/>
                <a:hlinkClick r:id="rId5" tooltip="Idea">
                  <a:extLst>
                    <a:ext uri="{A12FA001-AC4F-418D-AE19-62706E023703}">
                      <ahyp:hlinkClr xmlns:ahyp="http://schemas.microsoft.com/office/drawing/2018/hyperlinkcolor" xmlns="" val="tx"/>
                    </a:ext>
                  </a:extLst>
                </a:hlinkClick>
              </a:rPr>
              <a:t>ideas</a:t>
            </a:r>
            <a:r>
              <a:rPr lang="en-GB" sz="2800" i="0">
                <a:solidFill>
                  <a:schemeClr val="tx1"/>
                </a:solidFill>
                <a:effectLst/>
                <a:latin typeface="Times New Roman" panose="02020603050405020304" pitchFamily="18" charset="0"/>
                <a:cs typeface="Times New Roman" panose="02020603050405020304" pitchFamily="18" charset="0"/>
              </a:rPr>
              <a:t>, avoid artificial ornamentation, and highlight the natural landscape. Plants and worn, aged materials are generally used by Japanese garden designers to suggest an ancient and faraway natural landscape, and to express the fragility of existence as well as time's unstoppable </a:t>
            </a:r>
            <a:r>
              <a:rPr lang="en-US" sz="2800" i="0">
                <a:solidFill>
                  <a:schemeClr val="tx1"/>
                </a:solidFill>
                <a:effectLst/>
                <a:latin typeface="Times New Roman" panose="02020603050405020304" pitchFamily="18" charset="0"/>
                <a:cs typeface="Times New Roman" panose="02020603050405020304" pitchFamily="18" charset="0"/>
              </a:rPr>
              <a:t>advance</a:t>
            </a:r>
            <a:r>
              <a:rPr lang="en-GB" sz="2800" i="0">
                <a:solidFill>
                  <a:schemeClr val="tx1"/>
                </a:solidFill>
                <a:effectLst/>
                <a:latin typeface="Times New Roman" panose="02020603050405020304" pitchFamily="18" charset="0"/>
                <a:cs typeface="Times New Roman" panose="02020603050405020304" pitchFamily="18" charset="0"/>
              </a:rPr>
              <a:t>.</a:t>
            </a:r>
            <a:endParaRPr lang="en-US" sz="2800" i="0">
              <a:solidFill>
                <a:schemeClr val="tx1"/>
              </a:solidFill>
              <a:effectLst/>
              <a:latin typeface="Times New Roman" panose="02020603050405020304" pitchFamily="18" charset="0"/>
              <a:cs typeface="Times New Roman" panose="02020603050405020304" pitchFamily="18" charset="0"/>
            </a:endParaRPr>
          </a:p>
          <a:p>
            <a:endParaRPr lang="en-US">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58605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4A368B-9D6D-704F-A2EF-158C40C8C60A}"/>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461105A3-8173-E742-8AF1-91BD71CF4061}"/>
              </a:ext>
            </a:extLst>
          </p:cNvPr>
          <p:cNvPicPr>
            <a:picLocks noGrp="1" noChangeAspect="1"/>
          </p:cNvPicPr>
          <p:nvPr>
            <p:ph idx="1"/>
          </p:nvPr>
        </p:nvPicPr>
        <p:blipFill>
          <a:blip r:embed="rId2"/>
          <a:stretch>
            <a:fillRect/>
          </a:stretch>
        </p:blipFill>
        <p:spPr>
          <a:xfrm>
            <a:off x="677334" y="609600"/>
            <a:ext cx="7863689" cy="5584490"/>
          </a:xfrm>
          <a:prstGeom prst="rect">
            <a:avLst/>
          </a:prstGeom>
        </p:spPr>
      </p:pic>
    </p:spTree>
    <p:extLst>
      <p:ext uri="{BB962C8B-B14F-4D97-AF65-F5344CB8AC3E}">
        <p14:creationId xmlns:p14="http://schemas.microsoft.com/office/powerpoint/2010/main" xmlns="" val="1953715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BD806C-C8FF-1245-A787-0F668ED45DBB}"/>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1BDDEAEA-7AA8-C34E-A05C-122AD09B4FA4}"/>
              </a:ext>
            </a:extLst>
          </p:cNvPr>
          <p:cNvPicPr>
            <a:picLocks noGrp="1" noChangeAspect="1"/>
          </p:cNvPicPr>
          <p:nvPr>
            <p:ph idx="1"/>
          </p:nvPr>
        </p:nvPicPr>
        <p:blipFill>
          <a:blip r:embed="rId2"/>
          <a:stretch>
            <a:fillRect/>
          </a:stretch>
        </p:blipFill>
        <p:spPr>
          <a:xfrm>
            <a:off x="420089" y="161161"/>
            <a:ext cx="8381753" cy="6315020"/>
          </a:xfrm>
          <a:prstGeom prst="rect">
            <a:avLst/>
          </a:prstGeom>
        </p:spPr>
      </p:pic>
    </p:spTree>
    <p:extLst>
      <p:ext uri="{BB962C8B-B14F-4D97-AF65-F5344CB8AC3E}">
        <p14:creationId xmlns:p14="http://schemas.microsoft.com/office/powerpoint/2010/main" xmlns="" val="3327300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5117FA-39C2-884C-9D29-258F4096B0E2}"/>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F3C13FD1-E468-4F47-9049-6BB5994A6650}"/>
              </a:ext>
            </a:extLst>
          </p:cNvPr>
          <p:cNvPicPr>
            <a:picLocks noGrp="1" noChangeAspect="1"/>
          </p:cNvPicPr>
          <p:nvPr>
            <p:ph idx="1"/>
          </p:nvPr>
        </p:nvPicPr>
        <p:blipFill>
          <a:blip r:embed="rId2"/>
          <a:stretch>
            <a:fillRect/>
          </a:stretch>
        </p:blipFill>
        <p:spPr>
          <a:xfrm>
            <a:off x="677334" y="703208"/>
            <a:ext cx="7779878" cy="5661139"/>
          </a:xfrm>
          <a:prstGeom prst="rect">
            <a:avLst/>
          </a:prstGeom>
        </p:spPr>
      </p:pic>
    </p:spTree>
    <p:extLst>
      <p:ext uri="{BB962C8B-B14F-4D97-AF65-F5344CB8AC3E}">
        <p14:creationId xmlns:p14="http://schemas.microsoft.com/office/powerpoint/2010/main" xmlns="" val="3757025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38A297-E9B1-0047-AD6D-481FBA6E082D}"/>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06C0FF04-FFDD-AE4A-8C24-CA768B56E8ED}"/>
              </a:ext>
            </a:extLst>
          </p:cNvPr>
          <p:cNvPicPr>
            <a:picLocks noGrp="1" noChangeAspect="1"/>
          </p:cNvPicPr>
          <p:nvPr>
            <p:ph idx="1"/>
          </p:nvPr>
        </p:nvPicPr>
        <p:blipFill>
          <a:blip r:embed="rId2"/>
          <a:stretch>
            <a:fillRect/>
          </a:stretch>
        </p:blipFill>
        <p:spPr>
          <a:xfrm>
            <a:off x="1090933" y="609600"/>
            <a:ext cx="3407390" cy="2271593"/>
          </a:xfrm>
          <a:prstGeom prst="rect">
            <a:avLst/>
          </a:prstGeom>
        </p:spPr>
      </p:pic>
      <p:sp>
        <p:nvSpPr>
          <p:cNvPr id="6" name="TextBox 5">
            <a:extLst>
              <a:ext uri="{FF2B5EF4-FFF2-40B4-BE49-F238E27FC236}">
                <a16:creationId xmlns:a16="http://schemas.microsoft.com/office/drawing/2014/main" xmlns="" id="{0FDA1916-9BA3-EE4B-9982-FE5CA3B5C608}"/>
              </a:ext>
            </a:extLst>
          </p:cNvPr>
          <p:cNvSpPr txBox="1"/>
          <p:nvPr/>
        </p:nvSpPr>
        <p:spPr>
          <a:xfrm flipH="1">
            <a:off x="904978" y="3059668"/>
            <a:ext cx="3505117" cy="369332"/>
          </a:xfrm>
          <a:prstGeom prst="rect">
            <a:avLst/>
          </a:prstGeom>
          <a:noFill/>
        </p:spPr>
        <p:txBody>
          <a:bodyPr wrap="square" rtlCol="0">
            <a:spAutoFit/>
          </a:bodyPr>
          <a:lstStyle/>
          <a:p>
            <a:pPr algn="l"/>
            <a:r>
              <a:rPr lang="en-US"/>
              <a:t>Azaleza</a:t>
            </a:r>
          </a:p>
        </p:txBody>
      </p:sp>
      <p:pic>
        <p:nvPicPr>
          <p:cNvPr id="7" name="Picture 7">
            <a:extLst>
              <a:ext uri="{FF2B5EF4-FFF2-40B4-BE49-F238E27FC236}">
                <a16:creationId xmlns:a16="http://schemas.microsoft.com/office/drawing/2014/main" xmlns="" id="{0044EEB5-FAF4-B648-9F80-D1C5E7333F50}"/>
              </a:ext>
            </a:extLst>
          </p:cNvPr>
          <p:cNvPicPr>
            <a:picLocks noChangeAspect="1"/>
          </p:cNvPicPr>
          <p:nvPr/>
        </p:nvPicPr>
        <p:blipFill>
          <a:blip r:embed="rId3"/>
          <a:stretch>
            <a:fillRect/>
          </a:stretch>
        </p:blipFill>
        <p:spPr>
          <a:xfrm>
            <a:off x="5671466" y="672989"/>
            <a:ext cx="3334178" cy="2500634"/>
          </a:xfrm>
          <a:prstGeom prst="rect">
            <a:avLst/>
          </a:prstGeom>
        </p:spPr>
      </p:pic>
      <p:sp>
        <p:nvSpPr>
          <p:cNvPr id="9" name="TextBox 8">
            <a:extLst>
              <a:ext uri="{FF2B5EF4-FFF2-40B4-BE49-F238E27FC236}">
                <a16:creationId xmlns:a16="http://schemas.microsoft.com/office/drawing/2014/main" xmlns="" id="{C0440899-A28F-1740-8948-BD6132388CBD}"/>
              </a:ext>
            </a:extLst>
          </p:cNvPr>
          <p:cNvSpPr txBox="1"/>
          <p:nvPr/>
        </p:nvSpPr>
        <p:spPr>
          <a:xfrm>
            <a:off x="5810952" y="3429000"/>
            <a:ext cx="1828800" cy="369332"/>
          </a:xfrm>
          <a:prstGeom prst="rect">
            <a:avLst/>
          </a:prstGeom>
          <a:noFill/>
        </p:spPr>
        <p:txBody>
          <a:bodyPr wrap="square" rtlCol="0">
            <a:spAutoFit/>
          </a:bodyPr>
          <a:lstStyle/>
          <a:p>
            <a:pPr algn="l"/>
            <a:r>
              <a:rPr lang="en-US"/>
              <a:t>Pine Tree</a:t>
            </a:r>
          </a:p>
        </p:txBody>
      </p:sp>
      <p:pic>
        <p:nvPicPr>
          <p:cNvPr id="10" name="Picture 10">
            <a:extLst>
              <a:ext uri="{FF2B5EF4-FFF2-40B4-BE49-F238E27FC236}">
                <a16:creationId xmlns:a16="http://schemas.microsoft.com/office/drawing/2014/main" xmlns="" id="{D8AB1685-6844-D54E-A11B-FBC893CA1F76}"/>
              </a:ext>
            </a:extLst>
          </p:cNvPr>
          <p:cNvPicPr>
            <a:picLocks noChangeAspect="1"/>
          </p:cNvPicPr>
          <p:nvPr/>
        </p:nvPicPr>
        <p:blipFill>
          <a:blip r:embed="rId4"/>
          <a:stretch>
            <a:fillRect/>
          </a:stretch>
        </p:blipFill>
        <p:spPr>
          <a:xfrm flipH="1">
            <a:off x="1090932" y="3798332"/>
            <a:ext cx="2615759" cy="2964528"/>
          </a:xfrm>
          <a:prstGeom prst="rect">
            <a:avLst/>
          </a:prstGeom>
        </p:spPr>
      </p:pic>
      <p:sp>
        <p:nvSpPr>
          <p:cNvPr id="12" name="TextBox 11">
            <a:extLst>
              <a:ext uri="{FF2B5EF4-FFF2-40B4-BE49-F238E27FC236}">
                <a16:creationId xmlns:a16="http://schemas.microsoft.com/office/drawing/2014/main" xmlns="" id="{1CBC218F-CEEE-8844-B1D8-31F73040FF97}"/>
              </a:ext>
            </a:extLst>
          </p:cNvPr>
          <p:cNvSpPr txBox="1"/>
          <p:nvPr/>
        </p:nvSpPr>
        <p:spPr>
          <a:xfrm>
            <a:off x="3801031" y="6393528"/>
            <a:ext cx="1828800" cy="369332"/>
          </a:xfrm>
          <a:prstGeom prst="rect">
            <a:avLst/>
          </a:prstGeom>
          <a:noFill/>
        </p:spPr>
        <p:txBody>
          <a:bodyPr wrap="square" rtlCol="0">
            <a:spAutoFit/>
          </a:bodyPr>
          <a:lstStyle/>
          <a:p>
            <a:pPr algn="l"/>
            <a:r>
              <a:rPr lang="en-US"/>
              <a:t>Bamboo Tree</a:t>
            </a:r>
          </a:p>
        </p:txBody>
      </p:sp>
    </p:spTree>
    <p:extLst>
      <p:ext uri="{BB962C8B-B14F-4D97-AF65-F5344CB8AC3E}">
        <p14:creationId xmlns:p14="http://schemas.microsoft.com/office/powerpoint/2010/main" xmlns="" val="3822968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B079EB-42D4-B84A-8EC7-B0EE8034DB2D}"/>
              </a:ext>
            </a:extLst>
          </p:cNvPr>
          <p:cNvSpPr>
            <a:spLocks noGrp="1"/>
          </p:cNvSpPr>
          <p:nvPr>
            <p:ph type="title"/>
          </p:nvPr>
        </p:nvSpPr>
        <p:spPr/>
        <p:txBody>
          <a:bodyPr/>
          <a:lstStyle/>
          <a:p>
            <a:r>
              <a:rPr lang="en-US"/>
              <a:t>Layout</a:t>
            </a:r>
          </a:p>
        </p:txBody>
      </p:sp>
      <p:pic>
        <p:nvPicPr>
          <p:cNvPr id="4" name="Picture 4">
            <a:extLst>
              <a:ext uri="{FF2B5EF4-FFF2-40B4-BE49-F238E27FC236}">
                <a16:creationId xmlns:a16="http://schemas.microsoft.com/office/drawing/2014/main" xmlns="" id="{77938A98-8B5B-2644-9131-5CE187EE44C1}"/>
              </a:ext>
            </a:extLst>
          </p:cNvPr>
          <p:cNvPicPr>
            <a:picLocks noGrp="1" noChangeAspect="1"/>
          </p:cNvPicPr>
          <p:nvPr>
            <p:ph idx="1"/>
          </p:nvPr>
        </p:nvPicPr>
        <p:blipFill>
          <a:blip r:embed="rId2"/>
          <a:stretch>
            <a:fillRect/>
          </a:stretch>
        </p:blipFill>
        <p:spPr>
          <a:xfrm>
            <a:off x="677334" y="1270000"/>
            <a:ext cx="7554249" cy="5036166"/>
          </a:xfrm>
          <a:prstGeom prst="rect">
            <a:avLst/>
          </a:prstGeom>
        </p:spPr>
      </p:pic>
    </p:spTree>
    <p:extLst>
      <p:ext uri="{BB962C8B-B14F-4D97-AF65-F5344CB8AC3E}">
        <p14:creationId xmlns:p14="http://schemas.microsoft.com/office/powerpoint/2010/main" xmlns="" val="3994158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4A311C-9D7F-364E-9EE6-BD21F8628BAB}"/>
              </a:ext>
            </a:extLst>
          </p:cNvPr>
          <p:cNvSpPr>
            <a:spLocks noGrp="1"/>
          </p:cNvSpPr>
          <p:nvPr>
            <p:ph type="title"/>
          </p:nvPr>
        </p:nvSpPr>
        <p:spPr/>
        <p:txBody>
          <a:bodyPr/>
          <a:lstStyle/>
          <a:p>
            <a:r>
              <a:rPr lang="en-US"/>
              <a:t>Types Of Garden</a:t>
            </a:r>
          </a:p>
        </p:txBody>
      </p:sp>
      <p:sp>
        <p:nvSpPr>
          <p:cNvPr id="3" name="Content Placeholder 2">
            <a:extLst>
              <a:ext uri="{FF2B5EF4-FFF2-40B4-BE49-F238E27FC236}">
                <a16:creationId xmlns:a16="http://schemas.microsoft.com/office/drawing/2014/main" xmlns="" id="{2E40F899-93F4-7443-BBA2-2230D8D93B78}"/>
              </a:ext>
            </a:extLst>
          </p:cNvPr>
          <p:cNvSpPr>
            <a:spLocks noGrp="1"/>
          </p:cNvSpPr>
          <p:nvPr>
            <p:ph idx="1"/>
          </p:nvPr>
        </p:nvSpPr>
        <p:spPr>
          <a:xfrm>
            <a:off x="689731" y="2160589"/>
            <a:ext cx="8596668" cy="3880773"/>
          </a:xfrm>
        </p:spPr>
        <p:txBody>
          <a:bodyPr/>
          <a:lstStyle/>
          <a:p>
            <a:r>
              <a:rPr lang="en-US" sz="2800" b="1"/>
              <a:t>Buddhist Garden</a:t>
            </a:r>
          </a:p>
          <a:p>
            <a:r>
              <a:rPr lang="en-US" sz="2800" b="1"/>
              <a:t>English Garden</a:t>
            </a:r>
          </a:p>
          <a:p>
            <a:r>
              <a:rPr lang="en-US" sz="2800" b="1"/>
              <a:t>Japanese Garden</a:t>
            </a:r>
          </a:p>
          <a:p>
            <a:r>
              <a:rPr lang="en-US" sz="2800" b="1"/>
              <a:t>Mughal Garden</a:t>
            </a:r>
          </a:p>
          <a:p>
            <a:endParaRPr lang="en-US"/>
          </a:p>
        </p:txBody>
      </p:sp>
    </p:spTree>
    <p:extLst>
      <p:ext uri="{BB962C8B-B14F-4D97-AF65-F5344CB8AC3E}">
        <p14:creationId xmlns:p14="http://schemas.microsoft.com/office/powerpoint/2010/main" xmlns="" val="4082543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D33E1D-93B1-9843-9D62-735FF35BB3BC}"/>
              </a:ext>
            </a:extLst>
          </p:cNvPr>
          <p:cNvSpPr>
            <a:spLocks noGrp="1"/>
          </p:cNvSpPr>
          <p:nvPr>
            <p:ph type="title"/>
          </p:nvPr>
        </p:nvSpPr>
        <p:spPr/>
        <p:txBody>
          <a:bodyPr/>
          <a:lstStyle/>
          <a:p>
            <a:r>
              <a:rPr lang="en-US"/>
              <a:t>Mughal Garden</a:t>
            </a:r>
          </a:p>
        </p:txBody>
      </p:sp>
      <p:sp>
        <p:nvSpPr>
          <p:cNvPr id="3" name="Content Placeholder 2">
            <a:extLst>
              <a:ext uri="{FF2B5EF4-FFF2-40B4-BE49-F238E27FC236}">
                <a16:creationId xmlns:a16="http://schemas.microsoft.com/office/drawing/2014/main" xmlns="" id="{C7F49063-5FAB-944B-8C62-BA7504E6EA37}"/>
              </a:ext>
            </a:extLst>
          </p:cNvPr>
          <p:cNvSpPr>
            <a:spLocks noGrp="1"/>
          </p:cNvSpPr>
          <p:nvPr>
            <p:ph idx="1"/>
          </p:nvPr>
        </p:nvSpPr>
        <p:spPr>
          <a:xfrm>
            <a:off x="813702" y="2086207"/>
            <a:ext cx="8596668" cy="3880773"/>
          </a:xfrm>
        </p:spPr>
        <p:txBody>
          <a:bodyPr>
            <a:normAutofit lnSpcReduction="10000"/>
          </a:bodyPr>
          <a:lstStyle/>
          <a:p>
            <a:r>
              <a:rPr lang="en-GB" sz="2800" i="0">
                <a:solidFill>
                  <a:schemeClr val="tx1"/>
                </a:solidFill>
                <a:effectLst/>
                <a:latin typeface="Aharoni" panose="020F0502020204030204" pitchFamily="34" charset="0"/>
              </a:rPr>
              <a:t>Mughal gardens are a group of </a:t>
            </a:r>
            <a:r>
              <a:rPr lang="en-GB" sz="2800" i="0" u="none" strike="noStrike">
                <a:solidFill>
                  <a:schemeClr val="tx1"/>
                </a:solidFill>
                <a:effectLst/>
                <a:latin typeface="Aharoni" panose="020F0502020204030204" pitchFamily="34" charset="0"/>
                <a:hlinkClick r:id="rId2" tooltip="Garden">
                  <a:extLst>
                    <a:ext uri="{A12FA001-AC4F-418D-AE19-62706E023703}">
                      <ahyp:hlinkClr xmlns:ahyp="http://schemas.microsoft.com/office/drawing/2018/hyperlinkcolor" xmlns="" val="tx"/>
                    </a:ext>
                  </a:extLst>
                </a:hlinkClick>
              </a:rPr>
              <a:t>gardens</a:t>
            </a:r>
            <a:r>
              <a:rPr lang="en-GB" sz="2800" i="0">
                <a:solidFill>
                  <a:schemeClr val="tx1"/>
                </a:solidFill>
                <a:effectLst/>
                <a:latin typeface="Aharoni" panose="020F0502020204030204" pitchFamily="34" charset="0"/>
              </a:rPr>
              <a:t> built by the </a:t>
            </a:r>
            <a:r>
              <a:rPr lang="en-GB" sz="2800" i="0" u="none" strike="noStrike">
                <a:solidFill>
                  <a:schemeClr val="tx1"/>
                </a:solidFill>
                <a:effectLst/>
                <a:latin typeface="Aharoni" panose="020F0502020204030204" pitchFamily="34" charset="0"/>
                <a:hlinkClick r:id="rId3" tooltip="Mughal Empire">
                  <a:extLst>
                    <a:ext uri="{A12FA001-AC4F-418D-AE19-62706E023703}">
                      <ahyp:hlinkClr xmlns:ahyp="http://schemas.microsoft.com/office/drawing/2018/hyperlinkcolor" xmlns="" val="tx"/>
                    </a:ext>
                  </a:extLst>
                </a:hlinkClick>
              </a:rPr>
              <a:t>Mughals</a:t>
            </a:r>
            <a:r>
              <a:rPr lang="en-GB" sz="2800" i="0">
                <a:solidFill>
                  <a:schemeClr val="tx1"/>
                </a:solidFill>
                <a:effectLst/>
                <a:latin typeface="Aharoni" panose="020F0502020204030204" pitchFamily="34" charset="0"/>
              </a:rPr>
              <a:t> in the </a:t>
            </a:r>
            <a:r>
              <a:rPr lang="en-GB" sz="2800" i="0" u="none" strike="noStrike">
                <a:solidFill>
                  <a:schemeClr val="tx1"/>
                </a:solidFill>
                <a:effectLst/>
                <a:latin typeface="Aharoni" panose="020F0502020204030204" pitchFamily="34" charset="0"/>
                <a:hlinkClick r:id="rId4" tooltip="Persian architecture">
                  <a:extLst>
                    <a:ext uri="{A12FA001-AC4F-418D-AE19-62706E023703}">
                      <ahyp:hlinkClr xmlns:ahyp="http://schemas.microsoft.com/office/drawing/2018/hyperlinkcolor" xmlns="" val="tx"/>
                    </a:ext>
                  </a:extLst>
                </a:hlinkClick>
              </a:rPr>
              <a:t>Persian</a:t>
            </a:r>
            <a:r>
              <a:rPr lang="en-GB" sz="2800" i="0">
                <a:solidFill>
                  <a:schemeClr val="tx1"/>
                </a:solidFill>
                <a:effectLst/>
                <a:latin typeface="Aharoni" panose="020F0502020204030204" pitchFamily="34" charset="0"/>
              </a:rPr>
              <a:t> style of architecture. This style was heavily influenced by the </a:t>
            </a:r>
            <a:r>
              <a:rPr lang="en-GB" sz="2800" i="0" u="none" strike="noStrike">
                <a:solidFill>
                  <a:schemeClr val="tx1"/>
                </a:solidFill>
                <a:effectLst/>
                <a:latin typeface="Aharoni" panose="020F0502020204030204" pitchFamily="34" charset="0"/>
                <a:hlinkClick r:id="rId5" tooltip="Persian gardens">
                  <a:extLst>
                    <a:ext uri="{A12FA001-AC4F-418D-AE19-62706E023703}">
                      <ahyp:hlinkClr xmlns:ahyp="http://schemas.microsoft.com/office/drawing/2018/hyperlinkcolor" xmlns="" val="tx"/>
                    </a:ext>
                  </a:extLst>
                </a:hlinkClick>
              </a:rPr>
              <a:t>Persian gardens</a:t>
            </a:r>
            <a:r>
              <a:rPr lang="en-GB" sz="2800" i="0">
                <a:solidFill>
                  <a:schemeClr val="tx1"/>
                </a:solidFill>
                <a:effectLst/>
                <a:latin typeface="Aharoni" panose="020F0502020204030204" pitchFamily="34" charset="0"/>
              </a:rPr>
              <a:t> particularly the </a:t>
            </a:r>
            <a:r>
              <a:rPr lang="en-GB" sz="2800" i="0" u="none" strike="noStrike">
                <a:solidFill>
                  <a:schemeClr val="tx1"/>
                </a:solidFill>
                <a:effectLst/>
                <a:latin typeface="Aharoni" panose="020F0502020204030204" pitchFamily="34" charset="0"/>
                <a:hlinkClick r:id="rId6" tooltip="Charbagh">
                  <a:extLst>
                    <a:ext uri="{A12FA001-AC4F-418D-AE19-62706E023703}">
                      <ahyp:hlinkClr xmlns:ahyp="http://schemas.microsoft.com/office/drawing/2018/hyperlinkcolor" xmlns="" val="tx"/>
                    </a:ext>
                  </a:extLst>
                </a:hlinkClick>
              </a:rPr>
              <a:t>Charbagh</a:t>
            </a:r>
            <a:r>
              <a:rPr lang="en-GB" sz="2800" i="0">
                <a:solidFill>
                  <a:schemeClr val="tx1"/>
                </a:solidFill>
                <a:effectLst/>
                <a:latin typeface="Aharoni" panose="020F0502020204030204" pitchFamily="34" charset="0"/>
              </a:rPr>
              <a:t> structure.</a:t>
            </a:r>
            <a:r>
              <a:rPr lang="en-US" sz="2800" i="0">
                <a:solidFill>
                  <a:schemeClr val="tx1"/>
                </a:solidFill>
                <a:effectLst/>
                <a:latin typeface="Aharoni" panose="020F0502020204030204" pitchFamily="34" charset="0"/>
              </a:rPr>
              <a:t> Use</a:t>
            </a:r>
            <a:r>
              <a:rPr lang="en-GB" sz="2800" i="0">
                <a:solidFill>
                  <a:schemeClr val="tx1"/>
                </a:solidFill>
                <a:effectLst/>
                <a:latin typeface="Aharoni" panose="020F0502020204030204" pitchFamily="34" charset="0"/>
              </a:rPr>
              <a:t> of </a:t>
            </a:r>
            <a:r>
              <a:rPr lang="en-GB" sz="2800" i="0" u="none" strike="noStrike">
                <a:solidFill>
                  <a:schemeClr val="tx1"/>
                </a:solidFill>
                <a:effectLst/>
                <a:latin typeface="Aharoni" panose="020F0502020204030204" pitchFamily="34" charset="0"/>
                <a:hlinkClick r:id="rId7" tooltip="Rectilinear grid">
                  <a:extLst>
                    <a:ext uri="{A12FA001-AC4F-418D-AE19-62706E023703}">
                      <ahyp:hlinkClr xmlns:ahyp="http://schemas.microsoft.com/office/drawing/2018/hyperlinkcolor" xmlns="" val="tx"/>
                    </a:ext>
                  </a:extLst>
                </a:hlinkClick>
              </a:rPr>
              <a:t>rectilinear</a:t>
            </a:r>
            <a:r>
              <a:rPr lang="en-GB" sz="2800" i="0">
                <a:solidFill>
                  <a:schemeClr val="tx1"/>
                </a:solidFill>
                <a:effectLst/>
                <a:latin typeface="Aharoni" panose="020F0502020204030204" pitchFamily="34" charset="0"/>
              </a:rPr>
              <a:t> layouts are made within the walled enclosures. Some of the typical features include </a:t>
            </a:r>
            <a:r>
              <a:rPr lang="en-GB" sz="2800" i="0" u="none" strike="noStrike">
                <a:solidFill>
                  <a:schemeClr val="tx1"/>
                </a:solidFill>
                <a:effectLst/>
                <a:latin typeface="Aharoni" panose="020F0502020204030204" pitchFamily="34" charset="0"/>
                <a:hlinkClick r:id="rId8" tooltip="Pond">
                  <a:extLst>
                    <a:ext uri="{A12FA001-AC4F-418D-AE19-62706E023703}">
                      <ahyp:hlinkClr xmlns:ahyp="http://schemas.microsoft.com/office/drawing/2018/hyperlinkcolor" xmlns="" val="tx"/>
                    </a:ext>
                  </a:extLst>
                </a:hlinkClick>
              </a:rPr>
              <a:t>pools</a:t>
            </a:r>
            <a:r>
              <a:rPr lang="en-GB" sz="2800" i="0">
                <a:solidFill>
                  <a:schemeClr val="tx1"/>
                </a:solidFill>
                <a:effectLst/>
                <a:latin typeface="Aharoni" panose="020F0502020204030204" pitchFamily="34" charset="0"/>
              </a:rPr>
              <a:t>, </a:t>
            </a:r>
            <a:r>
              <a:rPr lang="en-GB" sz="2800" i="0" u="none" strike="noStrike">
                <a:solidFill>
                  <a:schemeClr val="tx1"/>
                </a:solidFill>
                <a:effectLst/>
                <a:latin typeface="Aharoni" panose="020F0502020204030204" pitchFamily="34" charset="0"/>
                <a:hlinkClick r:id="rId9" tooltip="Fountain">
                  <a:extLst>
                    <a:ext uri="{A12FA001-AC4F-418D-AE19-62706E023703}">
                      <ahyp:hlinkClr xmlns:ahyp="http://schemas.microsoft.com/office/drawing/2018/hyperlinkcolor" xmlns="" val="tx"/>
                    </a:ext>
                  </a:extLst>
                </a:hlinkClick>
              </a:rPr>
              <a:t>fountains</a:t>
            </a:r>
            <a:r>
              <a:rPr lang="en-GB" sz="2800" i="0">
                <a:solidFill>
                  <a:schemeClr val="tx1"/>
                </a:solidFill>
                <a:effectLst/>
                <a:latin typeface="Aharoni" panose="020F0502020204030204" pitchFamily="34" charset="0"/>
              </a:rPr>
              <a:t> and </a:t>
            </a:r>
            <a:r>
              <a:rPr lang="en-GB" sz="2800" i="0" u="none" strike="noStrike">
                <a:solidFill>
                  <a:schemeClr val="tx1"/>
                </a:solidFill>
                <a:effectLst/>
                <a:latin typeface="Aharoni" panose="020F0502020204030204" pitchFamily="34" charset="0"/>
                <a:hlinkClick r:id="rId10" tooltip="Canals">
                  <a:extLst>
                    <a:ext uri="{A12FA001-AC4F-418D-AE19-62706E023703}">
                      <ahyp:hlinkClr xmlns:ahyp="http://schemas.microsoft.com/office/drawing/2018/hyperlinkcolor" xmlns="" val="tx"/>
                    </a:ext>
                  </a:extLst>
                </a:hlinkClick>
              </a:rPr>
              <a:t>canals</a:t>
            </a:r>
            <a:r>
              <a:rPr lang="en-GB" sz="2800" i="0">
                <a:solidFill>
                  <a:schemeClr val="tx1"/>
                </a:solidFill>
                <a:effectLst/>
                <a:latin typeface="Aharoni" panose="020F0502020204030204" pitchFamily="34" charset="0"/>
              </a:rPr>
              <a:t> inside the gardens</a:t>
            </a:r>
            <a:r>
              <a:rPr lang="en-GB" b="0" i="0">
                <a:solidFill>
                  <a:srgbClr val="222222"/>
                </a:solidFill>
                <a:effectLst/>
                <a:latin typeface="Helvetica Neue"/>
              </a:rPr>
              <a:t>.</a:t>
            </a:r>
            <a:endParaRPr lang="en-US"/>
          </a:p>
        </p:txBody>
      </p:sp>
    </p:spTree>
    <p:extLst>
      <p:ext uri="{BB962C8B-B14F-4D97-AF65-F5344CB8AC3E}">
        <p14:creationId xmlns:p14="http://schemas.microsoft.com/office/powerpoint/2010/main" xmlns="" val="811090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1B3D26-C298-6848-936F-3B73B4498915}"/>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34485DBB-0F30-C240-987F-78914B1F78EF}"/>
              </a:ext>
            </a:extLst>
          </p:cNvPr>
          <p:cNvPicPr>
            <a:picLocks noGrp="1" noChangeAspect="1"/>
          </p:cNvPicPr>
          <p:nvPr>
            <p:ph idx="1"/>
          </p:nvPr>
        </p:nvPicPr>
        <p:blipFill>
          <a:blip r:embed="rId2"/>
          <a:stretch>
            <a:fillRect/>
          </a:stretch>
        </p:blipFill>
        <p:spPr>
          <a:xfrm>
            <a:off x="677334" y="609600"/>
            <a:ext cx="7888968" cy="6037386"/>
          </a:xfrm>
          <a:prstGeom prst="rect">
            <a:avLst/>
          </a:prstGeom>
        </p:spPr>
      </p:pic>
    </p:spTree>
    <p:extLst>
      <p:ext uri="{BB962C8B-B14F-4D97-AF65-F5344CB8AC3E}">
        <p14:creationId xmlns:p14="http://schemas.microsoft.com/office/powerpoint/2010/main" xmlns="" val="2183980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039BE3-7C17-8B4F-AB3F-F75494E110C6}"/>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7271DE3A-D43C-AB4A-AC1A-A69124361FA2}"/>
              </a:ext>
            </a:extLst>
          </p:cNvPr>
          <p:cNvPicPr>
            <a:picLocks noGrp="1" noChangeAspect="1"/>
          </p:cNvPicPr>
          <p:nvPr>
            <p:ph idx="1"/>
          </p:nvPr>
        </p:nvPicPr>
        <p:blipFill>
          <a:blip r:embed="rId2"/>
          <a:stretch>
            <a:fillRect/>
          </a:stretch>
        </p:blipFill>
        <p:spPr>
          <a:xfrm>
            <a:off x="0" y="499395"/>
            <a:ext cx="3867852" cy="3291582"/>
          </a:xfrm>
          <a:prstGeom prst="rect">
            <a:avLst/>
          </a:prstGeom>
        </p:spPr>
      </p:pic>
      <p:pic>
        <p:nvPicPr>
          <p:cNvPr id="6" name="Picture 6">
            <a:extLst>
              <a:ext uri="{FF2B5EF4-FFF2-40B4-BE49-F238E27FC236}">
                <a16:creationId xmlns:a16="http://schemas.microsoft.com/office/drawing/2014/main" xmlns="" id="{475CF37A-88CA-254D-8834-0AB8AAF0FC2F}"/>
              </a:ext>
            </a:extLst>
          </p:cNvPr>
          <p:cNvPicPr>
            <a:picLocks noChangeAspect="1"/>
          </p:cNvPicPr>
          <p:nvPr/>
        </p:nvPicPr>
        <p:blipFill>
          <a:blip r:embed="rId3"/>
          <a:stretch>
            <a:fillRect/>
          </a:stretch>
        </p:blipFill>
        <p:spPr>
          <a:xfrm>
            <a:off x="4576221" y="289805"/>
            <a:ext cx="4697781" cy="3501172"/>
          </a:xfrm>
          <a:prstGeom prst="rect">
            <a:avLst/>
          </a:prstGeom>
        </p:spPr>
      </p:pic>
      <p:pic>
        <p:nvPicPr>
          <p:cNvPr id="8" name="Picture 8">
            <a:extLst>
              <a:ext uri="{FF2B5EF4-FFF2-40B4-BE49-F238E27FC236}">
                <a16:creationId xmlns:a16="http://schemas.microsoft.com/office/drawing/2014/main" xmlns="" id="{9401736F-E477-BF45-A2F8-1380FE40BEA6}"/>
              </a:ext>
            </a:extLst>
          </p:cNvPr>
          <p:cNvPicPr>
            <a:picLocks noChangeAspect="1"/>
          </p:cNvPicPr>
          <p:nvPr/>
        </p:nvPicPr>
        <p:blipFill>
          <a:blip r:embed="rId4"/>
          <a:stretch>
            <a:fillRect/>
          </a:stretch>
        </p:blipFill>
        <p:spPr>
          <a:xfrm>
            <a:off x="2629137" y="3844181"/>
            <a:ext cx="3656124" cy="2996536"/>
          </a:xfrm>
          <a:prstGeom prst="rect">
            <a:avLst/>
          </a:prstGeom>
        </p:spPr>
      </p:pic>
    </p:spTree>
    <p:extLst>
      <p:ext uri="{BB962C8B-B14F-4D97-AF65-F5344CB8AC3E}">
        <p14:creationId xmlns:p14="http://schemas.microsoft.com/office/powerpoint/2010/main" xmlns="" val="1542074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217B56-904F-A043-9EE1-4A4A0EE0FCAB}"/>
              </a:ext>
            </a:extLst>
          </p:cNvPr>
          <p:cNvSpPr>
            <a:spLocks noGrp="1"/>
          </p:cNvSpPr>
          <p:nvPr>
            <p:ph type="title"/>
          </p:nvPr>
        </p:nvSpPr>
        <p:spPr/>
        <p:txBody>
          <a:bodyPr/>
          <a:lstStyle/>
          <a:p>
            <a:r>
              <a:rPr lang="en-US"/>
              <a:t>Flowers In Mughal Garden</a:t>
            </a:r>
          </a:p>
        </p:txBody>
      </p:sp>
      <p:sp>
        <p:nvSpPr>
          <p:cNvPr id="3" name="Content Placeholder 2">
            <a:extLst>
              <a:ext uri="{FF2B5EF4-FFF2-40B4-BE49-F238E27FC236}">
                <a16:creationId xmlns:a16="http://schemas.microsoft.com/office/drawing/2014/main" xmlns="" id="{28E7D77E-FE61-DD49-B3BF-211DFF5099F9}"/>
              </a:ext>
            </a:extLst>
          </p:cNvPr>
          <p:cNvSpPr>
            <a:spLocks noGrp="1"/>
          </p:cNvSpPr>
          <p:nvPr>
            <p:ph idx="1"/>
          </p:nvPr>
        </p:nvSpPr>
        <p:spPr>
          <a:xfrm>
            <a:off x="677334" y="2160589"/>
            <a:ext cx="8596668" cy="3880773"/>
          </a:xfrm>
        </p:spPr>
        <p:txBody>
          <a:bodyPr>
            <a:normAutofit fontScale="85000" lnSpcReduction="20000"/>
          </a:bodyPr>
          <a:lstStyle/>
          <a:p>
            <a:pPr fontAlgn="base"/>
            <a:r>
              <a:rPr lang="en-GB" b="0" i="0">
                <a:solidFill>
                  <a:srgbClr val="4B4642"/>
                </a:solidFill>
                <a:effectLst/>
                <a:latin typeface="source_sans_proregular"/>
              </a:rPr>
              <a:t>Rose remains a key feature of the Mughal Gardens even today. The Gardens boasts of growing 159 celebrated varieties of roses which blossom primarily in the month of February and March. They include, </a:t>
            </a:r>
            <a:r>
              <a:rPr lang="en-GB" b="0" i="1">
                <a:solidFill>
                  <a:srgbClr val="4B4642"/>
                </a:solidFill>
                <a:effectLst/>
                <a:latin typeface="source_sans_proitalic"/>
              </a:rPr>
              <a:t>Adora, Mrinalini, Taj Mahal, Eiffel Tower, Modern Art, Scentimental, Oklahoma</a:t>
            </a:r>
            <a:r>
              <a:rPr lang="en-GB" b="0" i="0">
                <a:solidFill>
                  <a:srgbClr val="4B4642"/>
                </a:solidFill>
                <a:effectLst/>
                <a:latin typeface="source_sans_proregular"/>
              </a:rPr>
              <a:t> (also called black rose), </a:t>
            </a:r>
            <a:r>
              <a:rPr lang="en-GB" b="0" i="1">
                <a:solidFill>
                  <a:srgbClr val="4B4642"/>
                </a:solidFill>
                <a:effectLst/>
                <a:latin typeface="source_sans_proitalic"/>
              </a:rPr>
              <a:t>Belami, Black Lady, Paradise, Blue Moon</a:t>
            </a:r>
            <a:r>
              <a:rPr lang="en-GB" b="0" i="0">
                <a:solidFill>
                  <a:srgbClr val="4B4642"/>
                </a:solidFill>
                <a:effectLst/>
                <a:latin typeface="source_sans_proregular"/>
              </a:rPr>
              <a:t> </a:t>
            </a:r>
            <a:r>
              <a:rPr lang="en-GB" b="0" i="1">
                <a:solidFill>
                  <a:srgbClr val="4B4642"/>
                </a:solidFill>
                <a:effectLst/>
                <a:latin typeface="source_sans_proitalic"/>
              </a:rPr>
              <a:t>and</a:t>
            </a:r>
            <a:r>
              <a:rPr lang="en-GB" b="0" i="0">
                <a:solidFill>
                  <a:srgbClr val="4B4642"/>
                </a:solidFill>
                <a:effectLst/>
                <a:latin typeface="source_sans_proregular"/>
              </a:rPr>
              <a:t> </a:t>
            </a:r>
            <a:r>
              <a:rPr lang="en-GB" b="0" i="1">
                <a:solidFill>
                  <a:srgbClr val="4B4642"/>
                </a:solidFill>
                <a:effectLst/>
                <a:latin typeface="source_sans_proitalic"/>
              </a:rPr>
              <a:t>Lady X</a:t>
            </a:r>
            <a:r>
              <a:rPr lang="en-GB" b="0" i="0">
                <a:solidFill>
                  <a:srgbClr val="4B4642"/>
                </a:solidFill>
                <a:effectLst/>
                <a:latin typeface="source_sans_proregular"/>
              </a:rPr>
              <a:t>. The Mughal Gardens also include roses named after people of national and international fame such as </a:t>
            </a:r>
            <a:r>
              <a:rPr lang="en-GB" b="0" i="1">
                <a:solidFill>
                  <a:srgbClr val="4B4642"/>
                </a:solidFill>
                <a:effectLst/>
                <a:latin typeface="source_sans_proitalic"/>
              </a:rPr>
              <a:t>Mother Teresa, Raja Ram Mohan Roy, Mr. Lincoln, John F. Kennedy, Jawahar, Queen Elizabeth, Christian Dior</a:t>
            </a:r>
            <a:r>
              <a:rPr lang="en-GB" b="0" i="0">
                <a:solidFill>
                  <a:srgbClr val="4B4642"/>
                </a:solidFill>
                <a:effectLst/>
                <a:latin typeface="source_sans_proregular"/>
              </a:rPr>
              <a:t>amongst others. </a:t>
            </a:r>
            <a:r>
              <a:rPr lang="en-GB" b="0" i="1">
                <a:solidFill>
                  <a:srgbClr val="4B4642"/>
                </a:solidFill>
                <a:effectLst/>
                <a:latin typeface="source_sans_proitalic"/>
              </a:rPr>
              <a:t>Arjun</a:t>
            </a:r>
            <a:r>
              <a:rPr lang="en-GB" b="0" i="0">
                <a:solidFill>
                  <a:srgbClr val="4B4642"/>
                </a:solidFill>
                <a:effectLst/>
                <a:latin typeface="source_sans_proregular"/>
              </a:rPr>
              <a:t> and </a:t>
            </a:r>
            <a:r>
              <a:rPr lang="en-GB" b="0" i="1">
                <a:solidFill>
                  <a:srgbClr val="4B4642"/>
                </a:solidFill>
                <a:effectLst/>
                <a:latin typeface="source_sans_proitalic"/>
              </a:rPr>
              <a:t>Bhim</a:t>
            </a:r>
            <a:r>
              <a:rPr lang="en-GB" b="0" i="0">
                <a:solidFill>
                  <a:srgbClr val="4B4642"/>
                </a:solidFill>
                <a:effectLst/>
                <a:latin typeface="source_sans_proregular"/>
              </a:rPr>
              <a:t>, from the </a:t>
            </a:r>
            <a:r>
              <a:rPr lang="en-GB" b="0" i="1">
                <a:solidFill>
                  <a:srgbClr val="4B4642"/>
                </a:solidFill>
                <a:effectLst/>
                <a:latin typeface="source_sans_proitalic"/>
              </a:rPr>
              <a:t>Mahabharata,</a:t>
            </a:r>
            <a:r>
              <a:rPr lang="en-GB" b="0" i="0">
                <a:solidFill>
                  <a:srgbClr val="4B4642"/>
                </a:solidFill>
                <a:effectLst/>
                <a:latin typeface="source_sans_proregular"/>
              </a:rPr>
              <a:t> also find place in the presidential palace.</a:t>
            </a:r>
          </a:p>
          <a:p>
            <a:pPr fontAlgn="base"/>
            <a:r>
              <a:rPr lang="en-GB" b="0" i="0">
                <a:solidFill>
                  <a:srgbClr val="4B4642"/>
                </a:solidFill>
                <a:effectLst/>
                <a:latin typeface="source_sans_proregular"/>
              </a:rPr>
              <a:t>Apart from roses, tulips, Asiatic lilies, daffodils, hyacinth and other seasonal flowers beautify the gardens of Rashtrapati Bhavan. There are more than seventy varieties of seasonal flowers including exotic bulbous and winter flowering plants. The garden also grows 60 of the 101 known types of bougainvilleas. Edging and flowering of flower beds is done with alyssum, daisy, pansy etc. The grass that covers the garden is the </a:t>
            </a:r>
            <a:r>
              <a:rPr lang="en-GB" b="0" i="1">
                <a:solidFill>
                  <a:srgbClr val="4B4642"/>
                </a:solidFill>
                <a:effectLst/>
                <a:latin typeface="source_sans_proitalic"/>
              </a:rPr>
              <a:t>doob</a:t>
            </a:r>
            <a:r>
              <a:rPr lang="en-GB" b="0" i="0">
                <a:solidFill>
                  <a:srgbClr val="4B4642"/>
                </a:solidFill>
                <a:effectLst/>
                <a:latin typeface="source_sans_proregular"/>
              </a:rPr>
              <a:t> grass, which was originally brought from Calcutta (now Kolkata) when the Mughal Gardens was being planted. The Gardens has almost 50 varieties of trees, shrubs and vines including Moulsiri tree, Golden Rain tree, flower bearing Torch Tree and many more. At present over three hundred permanent and casual employees are deployed for the development and maintenance of the gardens of Rashtrapati Bhavan.</a:t>
            </a:r>
          </a:p>
          <a:p>
            <a:endParaRPr lang="en-US"/>
          </a:p>
        </p:txBody>
      </p:sp>
    </p:spTree>
    <p:extLst>
      <p:ext uri="{BB962C8B-B14F-4D97-AF65-F5344CB8AC3E}">
        <p14:creationId xmlns:p14="http://schemas.microsoft.com/office/powerpoint/2010/main" xmlns="" val="2269167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F824D5-7FC3-9D44-8D90-5CBA02A58A36}"/>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37811867-E20B-FC4A-966D-CD5AEFA3AC0A}"/>
              </a:ext>
            </a:extLst>
          </p:cNvPr>
          <p:cNvPicPr>
            <a:picLocks noGrp="1" noChangeAspect="1"/>
          </p:cNvPicPr>
          <p:nvPr>
            <p:ph idx="1"/>
          </p:nvPr>
        </p:nvPicPr>
        <p:blipFill>
          <a:blip r:embed="rId2"/>
          <a:stretch>
            <a:fillRect/>
          </a:stretch>
        </p:blipFill>
        <p:spPr>
          <a:xfrm>
            <a:off x="369793" y="621037"/>
            <a:ext cx="4147496" cy="2618726"/>
          </a:xfrm>
          <a:prstGeom prst="rect">
            <a:avLst/>
          </a:prstGeom>
        </p:spPr>
      </p:pic>
      <p:pic>
        <p:nvPicPr>
          <p:cNvPr id="6" name="Picture 6">
            <a:extLst>
              <a:ext uri="{FF2B5EF4-FFF2-40B4-BE49-F238E27FC236}">
                <a16:creationId xmlns:a16="http://schemas.microsoft.com/office/drawing/2014/main" xmlns="" id="{59B45DBF-879C-E24F-A02D-B6ACCF25963E}"/>
              </a:ext>
            </a:extLst>
          </p:cNvPr>
          <p:cNvPicPr>
            <a:picLocks noChangeAspect="1"/>
          </p:cNvPicPr>
          <p:nvPr/>
        </p:nvPicPr>
        <p:blipFill>
          <a:blip r:embed="rId3"/>
          <a:stretch>
            <a:fillRect/>
          </a:stretch>
        </p:blipFill>
        <p:spPr>
          <a:xfrm>
            <a:off x="5057469" y="514997"/>
            <a:ext cx="3676353" cy="2753716"/>
          </a:xfrm>
          <a:prstGeom prst="rect">
            <a:avLst/>
          </a:prstGeom>
        </p:spPr>
      </p:pic>
      <p:pic>
        <p:nvPicPr>
          <p:cNvPr id="8" name="Picture 8">
            <a:extLst>
              <a:ext uri="{FF2B5EF4-FFF2-40B4-BE49-F238E27FC236}">
                <a16:creationId xmlns:a16="http://schemas.microsoft.com/office/drawing/2014/main" xmlns="" id="{FC8ED5BF-1564-2B41-932C-5822D9F9271A}"/>
              </a:ext>
            </a:extLst>
          </p:cNvPr>
          <p:cNvPicPr>
            <a:picLocks noChangeAspect="1"/>
          </p:cNvPicPr>
          <p:nvPr/>
        </p:nvPicPr>
        <p:blipFill>
          <a:blip r:embed="rId4"/>
          <a:stretch>
            <a:fillRect/>
          </a:stretch>
        </p:blipFill>
        <p:spPr>
          <a:xfrm>
            <a:off x="369793" y="3618238"/>
            <a:ext cx="4657725" cy="2867025"/>
          </a:xfrm>
          <a:prstGeom prst="rect">
            <a:avLst/>
          </a:prstGeom>
        </p:spPr>
      </p:pic>
      <p:pic>
        <p:nvPicPr>
          <p:cNvPr id="10" name="Picture 10">
            <a:extLst>
              <a:ext uri="{FF2B5EF4-FFF2-40B4-BE49-F238E27FC236}">
                <a16:creationId xmlns:a16="http://schemas.microsoft.com/office/drawing/2014/main" xmlns="" id="{11FFB9C9-D889-8C4D-B65A-CFBB8A86C27C}"/>
              </a:ext>
            </a:extLst>
          </p:cNvPr>
          <p:cNvPicPr>
            <a:picLocks noChangeAspect="1"/>
          </p:cNvPicPr>
          <p:nvPr/>
        </p:nvPicPr>
        <p:blipFill>
          <a:blip r:embed="rId5"/>
          <a:stretch>
            <a:fillRect/>
          </a:stretch>
        </p:blipFill>
        <p:spPr>
          <a:xfrm>
            <a:off x="5562558" y="3742387"/>
            <a:ext cx="3949554" cy="2618726"/>
          </a:xfrm>
          <a:prstGeom prst="rect">
            <a:avLst/>
          </a:prstGeom>
        </p:spPr>
      </p:pic>
    </p:spTree>
    <p:extLst>
      <p:ext uri="{BB962C8B-B14F-4D97-AF65-F5344CB8AC3E}">
        <p14:creationId xmlns:p14="http://schemas.microsoft.com/office/powerpoint/2010/main" xmlns="" val="3184802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13D093-CE73-C04D-8CE9-E67CCC5CBD17}"/>
              </a:ext>
            </a:extLst>
          </p:cNvPr>
          <p:cNvSpPr>
            <a:spLocks noGrp="1"/>
          </p:cNvSpPr>
          <p:nvPr>
            <p:ph type="title"/>
          </p:nvPr>
        </p:nvSpPr>
        <p:spPr/>
        <p:txBody>
          <a:bodyPr/>
          <a:lstStyle/>
          <a:p>
            <a:r>
              <a:rPr lang="en-US"/>
              <a:t>Layout Of Mughal Garden</a:t>
            </a:r>
          </a:p>
        </p:txBody>
      </p:sp>
      <p:pic>
        <p:nvPicPr>
          <p:cNvPr id="4" name="Picture 4">
            <a:extLst>
              <a:ext uri="{FF2B5EF4-FFF2-40B4-BE49-F238E27FC236}">
                <a16:creationId xmlns:a16="http://schemas.microsoft.com/office/drawing/2014/main" xmlns="" id="{C4F3B9D5-DB30-1A4D-8976-F4049C5DC23A}"/>
              </a:ext>
            </a:extLst>
          </p:cNvPr>
          <p:cNvPicPr>
            <a:picLocks noGrp="1" noChangeAspect="1"/>
          </p:cNvPicPr>
          <p:nvPr>
            <p:ph idx="1"/>
          </p:nvPr>
        </p:nvPicPr>
        <p:blipFill>
          <a:blip r:embed="rId2"/>
          <a:stretch>
            <a:fillRect/>
          </a:stretch>
        </p:blipFill>
        <p:spPr>
          <a:xfrm rot="5400000">
            <a:off x="2318130" y="-144108"/>
            <a:ext cx="4942098" cy="8223688"/>
          </a:xfrm>
          <a:prstGeom prst="rect">
            <a:avLst/>
          </a:prstGeom>
        </p:spPr>
      </p:pic>
    </p:spTree>
    <p:extLst>
      <p:ext uri="{BB962C8B-B14F-4D97-AF65-F5344CB8AC3E}">
        <p14:creationId xmlns:p14="http://schemas.microsoft.com/office/powerpoint/2010/main" xmlns="" val="3509270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A2BF8C-A33E-DD4D-BAF2-FF885BA09BA0}"/>
              </a:ext>
            </a:extLst>
          </p:cNvPr>
          <p:cNvSpPr>
            <a:spLocks noGrp="1"/>
          </p:cNvSpPr>
          <p:nvPr>
            <p:ph type="title"/>
          </p:nvPr>
        </p:nvSpPr>
        <p:spPr>
          <a:xfrm>
            <a:off x="782707" y="603402"/>
            <a:ext cx="8596668" cy="1320800"/>
          </a:xfrm>
        </p:spPr>
        <p:txBody>
          <a:bodyPr>
            <a:normAutofit/>
          </a:bodyPr>
          <a:lstStyle/>
          <a:p>
            <a:r>
              <a:rPr lang="en-US" sz="6000" b="1"/>
              <a:t>Buddhist Garden</a:t>
            </a:r>
          </a:p>
        </p:txBody>
      </p:sp>
      <p:pic>
        <p:nvPicPr>
          <p:cNvPr id="8" name="Picture 8">
            <a:extLst>
              <a:ext uri="{FF2B5EF4-FFF2-40B4-BE49-F238E27FC236}">
                <a16:creationId xmlns:a16="http://schemas.microsoft.com/office/drawing/2014/main" xmlns="" id="{5AD2FB77-69E1-A140-8024-42F2D8DB22E4}"/>
              </a:ext>
            </a:extLst>
          </p:cNvPr>
          <p:cNvPicPr>
            <a:picLocks noGrp="1" noChangeAspect="1"/>
          </p:cNvPicPr>
          <p:nvPr>
            <p:ph idx="1"/>
          </p:nvPr>
        </p:nvPicPr>
        <p:blipFill>
          <a:blip r:embed="rId2"/>
          <a:stretch>
            <a:fillRect/>
          </a:stretch>
        </p:blipFill>
        <p:spPr>
          <a:xfrm>
            <a:off x="584355" y="129911"/>
            <a:ext cx="8417299" cy="6598177"/>
          </a:xfrm>
          <a:prstGeom prst="rect">
            <a:avLst/>
          </a:prstGeom>
        </p:spPr>
      </p:pic>
    </p:spTree>
    <p:extLst>
      <p:ext uri="{BB962C8B-B14F-4D97-AF65-F5344CB8AC3E}">
        <p14:creationId xmlns:p14="http://schemas.microsoft.com/office/powerpoint/2010/main" xmlns="" val="1821987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451818-CE83-994B-8984-38BC1A6D9C8E}"/>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9365A1AC-9C05-2443-A283-8EC0F7069A43}"/>
              </a:ext>
            </a:extLst>
          </p:cNvPr>
          <p:cNvPicPr>
            <a:picLocks noGrp="1" noChangeAspect="1"/>
          </p:cNvPicPr>
          <p:nvPr>
            <p:ph idx="1"/>
          </p:nvPr>
        </p:nvPicPr>
        <p:blipFill>
          <a:blip r:embed="rId2"/>
          <a:stretch>
            <a:fillRect/>
          </a:stretch>
        </p:blipFill>
        <p:spPr>
          <a:xfrm>
            <a:off x="360878" y="609599"/>
            <a:ext cx="8800478" cy="5805871"/>
          </a:xfrm>
          <a:prstGeom prst="rect">
            <a:avLst/>
          </a:prstGeom>
        </p:spPr>
      </p:pic>
    </p:spTree>
    <p:extLst>
      <p:ext uri="{BB962C8B-B14F-4D97-AF65-F5344CB8AC3E}">
        <p14:creationId xmlns:p14="http://schemas.microsoft.com/office/powerpoint/2010/main" xmlns="" val="397952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A02EC5-E4A9-B646-B347-691D54380036}"/>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76ABAEA5-DFF3-3343-9477-E6095C88E579}"/>
              </a:ext>
            </a:extLst>
          </p:cNvPr>
          <p:cNvPicPr>
            <a:picLocks noGrp="1" noChangeAspect="1"/>
          </p:cNvPicPr>
          <p:nvPr>
            <p:ph idx="1"/>
          </p:nvPr>
        </p:nvPicPr>
        <p:blipFill>
          <a:blip r:embed="rId2"/>
          <a:stretch>
            <a:fillRect/>
          </a:stretch>
        </p:blipFill>
        <p:spPr>
          <a:xfrm>
            <a:off x="649233" y="142565"/>
            <a:ext cx="8313771" cy="6804975"/>
          </a:xfrm>
          <a:prstGeom prst="rect">
            <a:avLst/>
          </a:prstGeom>
        </p:spPr>
      </p:pic>
    </p:spTree>
    <p:extLst>
      <p:ext uri="{BB962C8B-B14F-4D97-AF65-F5344CB8AC3E}">
        <p14:creationId xmlns:p14="http://schemas.microsoft.com/office/powerpoint/2010/main" xmlns="" val="1267178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718AB9-2275-974F-95F8-98AB4E82BEE2}"/>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50FB4BF8-8254-3B44-ADF5-A5C2A60A8F64}"/>
              </a:ext>
            </a:extLst>
          </p:cNvPr>
          <p:cNvPicPr>
            <a:picLocks noGrp="1" noChangeAspect="1"/>
          </p:cNvPicPr>
          <p:nvPr>
            <p:ph idx="1"/>
          </p:nvPr>
        </p:nvPicPr>
        <p:blipFill>
          <a:blip r:embed="rId2"/>
          <a:stretch>
            <a:fillRect/>
          </a:stretch>
        </p:blipFill>
        <p:spPr>
          <a:xfrm>
            <a:off x="514812" y="609599"/>
            <a:ext cx="8398604" cy="6044367"/>
          </a:xfrm>
          <a:prstGeom prst="rect">
            <a:avLst/>
          </a:prstGeom>
        </p:spPr>
      </p:pic>
    </p:spTree>
    <p:extLst>
      <p:ext uri="{BB962C8B-B14F-4D97-AF65-F5344CB8AC3E}">
        <p14:creationId xmlns:p14="http://schemas.microsoft.com/office/powerpoint/2010/main" xmlns="" val="2013591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961C96D-A41C-3143-A668-6364C97F79EE}"/>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F831352E-F77F-F845-8E56-C9B414DC6E9C}"/>
              </a:ext>
            </a:extLst>
          </p:cNvPr>
          <p:cNvPicPr>
            <a:picLocks noGrp="1" noChangeAspect="1"/>
          </p:cNvPicPr>
          <p:nvPr>
            <p:ph idx="1"/>
          </p:nvPr>
        </p:nvPicPr>
        <p:blipFill>
          <a:blip r:embed="rId2"/>
          <a:stretch>
            <a:fillRect/>
          </a:stretch>
        </p:blipFill>
        <p:spPr>
          <a:xfrm>
            <a:off x="588784" y="740046"/>
            <a:ext cx="8685217" cy="5785109"/>
          </a:xfrm>
          <a:prstGeom prst="rect">
            <a:avLst/>
          </a:prstGeom>
        </p:spPr>
      </p:pic>
    </p:spTree>
    <p:extLst>
      <p:ext uri="{BB962C8B-B14F-4D97-AF65-F5344CB8AC3E}">
        <p14:creationId xmlns:p14="http://schemas.microsoft.com/office/powerpoint/2010/main" xmlns="" val="3983647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7529F4-D806-6541-8732-A020B0E5EB1A}"/>
              </a:ext>
            </a:extLst>
          </p:cNvPr>
          <p:cNvSpPr>
            <a:spLocks noGrp="1"/>
          </p:cNvSpPr>
          <p:nvPr>
            <p:ph type="title"/>
          </p:nvPr>
        </p:nvSpPr>
        <p:spPr/>
        <p:txBody>
          <a:bodyPr/>
          <a:lstStyle/>
          <a:p>
            <a:endParaRPr lang="en-US"/>
          </a:p>
        </p:txBody>
      </p:sp>
      <p:pic>
        <p:nvPicPr>
          <p:cNvPr id="4" name="Picture 4">
            <a:extLst>
              <a:ext uri="{FF2B5EF4-FFF2-40B4-BE49-F238E27FC236}">
                <a16:creationId xmlns:a16="http://schemas.microsoft.com/office/drawing/2014/main" xmlns="" id="{7900194B-4E70-CF42-BCC3-87C871B25E31}"/>
              </a:ext>
            </a:extLst>
          </p:cNvPr>
          <p:cNvPicPr>
            <a:picLocks noGrp="1" noChangeAspect="1"/>
          </p:cNvPicPr>
          <p:nvPr>
            <p:ph idx="1"/>
          </p:nvPr>
        </p:nvPicPr>
        <p:blipFill>
          <a:blip r:embed="rId2"/>
          <a:stretch>
            <a:fillRect/>
          </a:stretch>
        </p:blipFill>
        <p:spPr>
          <a:xfrm>
            <a:off x="772180" y="719610"/>
            <a:ext cx="8173337" cy="5547391"/>
          </a:xfrm>
          <a:prstGeom prst="rect">
            <a:avLst/>
          </a:prstGeom>
        </p:spPr>
      </p:pic>
    </p:spTree>
    <p:extLst>
      <p:ext uri="{BB962C8B-B14F-4D97-AF65-F5344CB8AC3E}">
        <p14:creationId xmlns:p14="http://schemas.microsoft.com/office/powerpoint/2010/main" xmlns="" val="3507776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920E41-C334-C542-A7C9-D0AA3F41B58D}"/>
              </a:ext>
            </a:extLst>
          </p:cNvPr>
          <p:cNvSpPr>
            <a:spLocks noGrp="1"/>
          </p:cNvSpPr>
          <p:nvPr>
            <p:ph type="title"/>
          </p:nvPr>
        </p:nvSpPr>
        <p:spPr>
          <a:xfrm>
            <a:off x="826098" y="560012"/>
            <a:ext cx="8596668" cy="1320800"/>
          </a:xfrm>
        </p:spPr>
        <p:txBody>
          <a:bodyPr>
            <a:normAutofit/>
          </a:bodyPr>
          <a:lstStyle/>
          <a:p>
            <a:r>
              <a:rPr lang="en-US" sz="4400" b="1">
                <a:latin typeface="Times New Roman" panose="020F0502020204030204" pitchFamily="34" charset="0"/>
              </a:rPr>
              <a:t>English Garden</a:t>
            </a:r>
          </a:p>
        </p:txBody>
      </p:sp>
      <p:pic>
        <p:nvPicPr>
          <p:cNvPr id="4" name="Picture 4">
            <a:extLst>
              <a:ext uri="{FF2B5EF4-FFF2-40B4-BE49-F238E27FC236}">
                <a16:creationId xmlns:a16="http://schemas.microsoft.com/office/drawing/2014/main" xmlns="" id="{280F5A75-1EBE-2C4F-8B00-A203F9CCC9FB}"/>
              </a:ext>
            </a:extLst>
          </p:cNvPr>
          <p:cNvPicPr>
            <a:picLocks noGrp="1" noChangeAspect="1"/>
          </p:cNvPicPr>
          <p:nvPr>
            <p:ph idx="1"/>
          </p:nvPr>
        </p:nvPicPr>
        <p:blipFill>
          <a:blip r:embed="rId2"/>
          <a:stretch>
            <a:fillRect/>
          </a:stretch>
        </p:blipFill>
        <p:spPr>
          <a:xfrm>
            <a:off x="599646" y="2088718"/>
            <a:ext cx="8952623" cy="3669108"/>
          </a:xfrm>
          <a:prstGeom prst="rect">
            <a:avLst/>
          </a:prstGeom>
        </p:spPr>
      </p:pic>
    </p:spTree>
    <p:extLst>
      <p:ext uri="{BB962C8B-B14F-4D97-AF65-F5344CB8AC3E}">
        <p14:creationId xmlns:p14="http://schemas.microsoft.com/office/powerpoint/2010/main" xmlns="" val="295598993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0</TotalTime>
  <Words>101</Words>
  <Application>Microsoft Office PowerPoint</Application>
  <PresentationFormat>Custom</PresentationFormat>
  <Paragraphs>32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Facet</vt:lpstr>
      <vt:lpstr>Types Of Garden</vt:lpstr>
      <vt:lpstr>Types Of Garden</vt:lpstr>
      <vt:lpstr>Buddhist Garden</vt:lpstr>
      <vt:lpstr>Slide 4</vt:lpstr>
      <vt:lpstr>Slide 5</vt:lpstr>
      <vt:lpstr>Slide 6</vt:lpstr>
      <vt:lpstr>Slide 7</vt:lpstr>
      <vt:lpstr>Slide 8</vt:lpstr>
      <vt:lpstr>English Garden</vt:lpstr>
      <vt:lpstr>Slide 10</vt:lpstr>
      <vt:lpstr>Slide 11</vt:lpstr>
      <vt:lpstr>Flowers in English Garden</vt:lpstr>
      <vt:lpstr>Layout Of English Garden</vt:lpstr>
      <vt:lpstr>Japanese Garden</vt:lpstr>
      <vt:lpstr>Slide 15</vt:lpstr>
      <vt:lpstr>Slide 16</vt:lpstr>
      <vt:lpstr>Slide 17</vt:lpstr>
      <vt:lpstr>Slide 18</vt:lpstr>
      <vt:lpstr>Layout</vt:lpstr>
      <vt:lpstr>Mughal Garden</vt:lpstr>
      <vt:lpstr>Slide 21</vt:lpstr>
      <vt:lpstr>Slide 22</vt:lpstr>
      <vt:lpstr>Flowers In Mughal Garden</vt:lpstr>
      <vt:lpstr>Slide 24</vt:lpstr>
      <vt:lpstr>Layout Of Mughal Garden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Garden</dc:title>
  <dc:creator>Unknown User</dc:creator>
  <cp:lastModifiedBy>Lenovo</cp:lastModifiedBy>
  <cp:revision>4</cp:revision>
  <dcterms:created xsi:type="dcterms:W3CDTF">2019-03-12T15:49:19Z</dcterms:created>
  <dcterms:modified xsi:type="dcterms:W3CDTF">2019-03-30T11:18:52Z</dcterms:modified>
</cp:coreProperties>
</file>