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29-Aug-21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29-Aug-21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/>
              <a:t>An Overview of the Indian Equity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3533"/>
            <a:ext cx="12191999" cy="5006565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3200" dirty="0"/>
              <a:t> </a:t>
            </a:r>
            <a:r>
              <a:rPr lang="en-US" sz="3200" dirty="0" smtClean="0"/>
              <a:t>M</a:t>
            </a:r>
            <a:r>
              <a:rPr lang="en-US" sz="2400" dirty="0" smtClean="0"/>
              <a:t>eaning </a:t>
            </a:r>
            <a:r>
              <a:rPr lang="en-US" sz="2400" dirty="0"/>
              <a:t>and definition of Equity Shares </a:t>
            </a:r>
            <a:r>
              <a:rPr lang="en-US" sz="2400" dirty="0" smtClean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Growth </a:t>
            </a:r>
            <a:r>
              <a:rPr lang="en-US" sz="2400" dirty="0"/>
              <a:t>of </a:t>
            </a:r>
            <a:r>
              <a:rPr lang="en-US" sz="2400" dirty="0" smtClean="0"/>
              <a:t>Corporate </a:t>
            </a:r>
            <a:r>
              <a:rPr lang="en-US" sz="2400" dirty="0"/>
              <a:t>Sector and simultaneous growth in number of equity </a:t>
            </a:r>
            <a:r>
              <a:rPr lang="en-US" sz="2400" dirty="0" smtClean="0"/>
              <a:t>shareholders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Separation </a:t>
            </a:r>
            <a:r>
              <a:rPr lang="en-US" sz="2400" dirty="0"/>
              <a:t>of Ownership and Management in the </a:t>
            </a:r>
            <a:r>
              <a:rPr lang="en-US" sz="2400" dirty="0" smtClean="0"/>
              <a:t>Company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Development </a:t>
            </a:r>
            <a:r>
              <a:rPr lang="en-US" sz="2400" dirty="0"/>
              <a:t>of Equity Culture in India and Current Position. Security </a:t>
            </a:r>
            <a:r>
              <a:rPr lang="en-US" sz="2400" dirty="0" smtClean="0"/>
              <a:t>Market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An </a:t>
            </a:r>
            <a:r>
              <a:rPr lang="en-US" sz="2400" dirty="0"/>
              <a:t>overview, Market Terminology and Investment Procedure in Primary and Secondary Market.</a:t>
            </a:r>
          </a:p>
        </p:txBody>
      </p:sp>
    </p:spTree>
    <p:extLst>
      <p:ext uri="{BB962C8B-B14F-4D97-AF65-F5344CB8AC3E}">
        <p14:creationId xmlns:p14="http://schemas.microsoft.com/office/powerpoint/2010/main" val="1847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7651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en-US" dirty="0"/>
              <a:t>Primary and Secondary Markets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86416"/>
            <a:ext cx="12191999" cy="6242364"/>
          </a:xfrm>
        </p:spPr>
        <p:txBody>
          <a:bodyPr>
            <a:normAutofit/>
          </a:bodyPr>
          <a:lstStyle/>
          <a:p>
            <a:r>
              <a:rPr lang="en-US" dirty="0"/>
              <a:t>Primary Market </a:t>
            </a:r>
            <a:endParaRPr lang="en-US" dirty="0" smtClean="0"/>
          </a:p>
          <a:p>
            <a:r>
              <a:rPr lang="en-US" dirty="0" smtClean="0"/>
              <a:t>IPO- </a:t>
            </a:r>
            <a:r>
              <a:rPr lang="en-US" dirty="0"/>
              <a:t>Methods Followed </a:t>
            </a:r>
            <a:r>
              <a:rPr lang="en-US" dirty="0" smtClean="0"/>
              <a:t>                                                                     </a:t>
            </a:r>
          </a:p>
          <a:p>
            <a:r>
              <a:rPr lang="en-US" dirty="0" smtClean="0"/>
              <a:t> </a:t>
            </a:r>
            <a:r>
              <a:rPr lang="en-US" dirty="0"/>
              <a:t>Book building- offer for </a:t>
            </a:r>
            <a:r>
              <a:rPr lang="en-US" dirty="0" smtClean="0"/>
              <a:t>sale </a:t>
            </a:r>
          </a:p>
          <a:p>
            <a:r>
              <a:rPr lang="en-US" dirty="0" smtClean="0"/>
              <a:t>Role </a:t>
            </a:r>
            <a:r>
              <a:rPr lang="en-US" dirty="0"/>
              <a:t>of Merchant Bankers in Fixing the Price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Red Herring </a:t>
            </a:r>
            <a:r>
              <a:rPr lang="en-US" dirty="0" smtClean="0"/>
              <a:t>Prospectus </a:t>
            </a:r>
          </a:p>
          <a:p>
            <a:r>
              <a:rPr lang="en-US" dirty="0" smtClean="0"/>
              <a:t>ASBA</a:t>
            </a:r>
          </a:p>
          <a:p>
            <a:r>
              <a:rPr lang="en-US" dirty="0" smtClean="0"/>
              <a:t> </a:t>
            </a:r>
            <a:r>
              <a:rPr lang="en-US" dirty="0"/>
              <a:t>Green Shoe </a:t>
            </a:r>
            <a:r>
              <a:rPr lang="en-US" dirty="0" smtClean="0"/>
              <a:t>Option</a:t>
            </a:r>
          </a:p>
          <a:p>
            <a:r>
              <a:rPr lang="en-US" dirty="0" smtClean="0"/>
              <a:t> </a:t>
            </a:r>
            <a:r>
              <a:rPr lang="en-US" dirty="0"/>
              <a:t>Sweat </a:t>
            </a:r>
            <a:r>
              <a:rPr lang="en-US" dirty="0" smtClean="0"/>
              <a:t>Equity</a:t>
            </a:r>
          </a:p>
          <a:p>
            <a:r>
              <a:rPr lang="en-US" dirty="0" smtClean="0"/>
              <a:t>ESOP</a:t>
            </a:r>
          </a:p>
        </p:txBody>
      </p:sp>
    </p:spTree>
    <p:extLst>
      <p:ext uri="{BB962C8B-B14F-4D97-AF65-F5344CB8AC3E}">
        <p14:creationId xmlns:p14="http://schemas.microsoft.com/office/powerpoint/2010/main" val="45766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495" y="837632"/>
            <a:ext cx="11278205" cy="60203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Right Issue of Shares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ADR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GDR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IDR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Secondary Market </a:t>
            </a:r>
            <a:r>
              <a:rPr lang="en-US" dirty="0" smtClean="0"/>
              <a:t>: Definition </a:t>
            </a:r>
            <a:r>
              <a:rPr lang="en-US" dirty="0"/>
              <a:t>and Functions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Evolution and Growth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NSE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BSE SME </a:t>
            </a:r>
            <a:r>
              <a:rPr lang="en-US" dirty="0"/>
              <a:t>Exchanges and overseas Stock Exchanges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Recent developments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Merger of SEBI with FOMC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Stock market indices.</a:t>
            </a:r>
          </a:p>
        </p:txBody>
      </p:sp>
    </p:spTree>
    <p:extLst>
      <p:ext uri="{BB962C8B-B14F-4D97-AF65-F5344CB8AC3E}">
        <p14:creationId xmlns:p14="http://schemas.microsoft.com/office/powerpoint/2010/main" val="195473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33331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/>
              <a:t>Valuation of Equities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6564"/>
            <a:ext cx="12191999" cy="62014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Factors affecting Share Prices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Balance Sheet </a:t>
            </a:r>
            <a:r>
              <a:rPr lang="en-US" dirty="0" smtClean="0"/>
              <a:t>Valuation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Dividend </a:t>
            </a:r>
            <a:r>
              <a:rPr lang="en-US" dirty="0"/>
              <a:t>Discount </a:t>
            </a:r>
            <a:r>
              <a:rPr lang="en-US" dirty="0" smtClean="0"/>
              <a:t>Model , Price </a:t>
            </a:r>
            <a:r>
              <a:rPr lang="en-US" dirty="0"/>
              <a:t>Earning </a:t>
            </a:r>
            <a:r>
              <a:rPr lang="en-US" dirty="0" smtClean="0"/>
              <a:t>Model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Fundamental </a:t>
            </a:r>
            <a:r>
              <a:rPr lang="en-US" dirty="0" smtClean="0"/>
              <a:t>Analysis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Macroeconomic Factors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Market Related Factors Role of </a:t>
            </a:r>
            <a:r>
              <a:rPr lang="en-US" dirty="0" smtClean="0"/>
              <a:t>Brokers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tock </a:t>
            </a:r>
            <a:r>
              <a:rPr lang="en-US" dirty="0"/>
              <a:t>market </a:t>
            </a:r>
            <a:r>
              <a:rPr lang="en-US" dirty="0" smtClean="0"/>
              <a:t>quotations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procedure for buying and </a:t>
            </a:r>
            <a:r>
              <a:rPr lang="en-US" dirty="0" smtClean="0"/>
              <a:t>selling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BOLT </a:t>
            </a:r>
            <a:r>
              <a:rPr lang="en-US" dirty="0"/>
              <a:t>online </a:t>
            </a:r>
            <a:r>
              <a:rPr lang="en-US" dirty="0" smtClean="0"/>
              <a:t>trading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NEAT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Clearing and settlement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Order matching. </a:t>
            </a:r>
          </a:p>
        </p:txBody>
      </p:sp>
    </p:spTree>
    <p:extLst>
      <p:ext uri="{BB962C8B-B14F-4D97-AF65-F5344CB8AC3E}">
        <p14:creationId xmlns:p14="http://schemas.microsoft.com/office/powerpoint/2010/main" val="225004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12192000" cy="715224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/>
              <a:t>Trading Systems and Strategies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051" y="1000594"/>
            <a:ext cx="12191999" cy="5857406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sz="2800" dirty="0"/>
              <a:t>Trading System in Stock Exchange: </a:t>
            </a:r>
            <a:r>
              <a:rPr lang="en-US" sz="2800" dirty="0" smtClean="0"/>
              <a:t>Introduction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/>
              <a:t>NEAT </a:t>
            </a:r>
            <a:r>
              <a:rPr lang="en-US" sz="2800" dirty="0"/>
              <a:t>&amp; BOLT, Screen Based Trading System (SBTS), Market Phases, Order </a:t>
            </a:r>
            <a:r>
              <a:rPr lang="en-US" sz="2800" dirty="0" smtClean="0"/>
              <a:t>Management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/>
              <a:t> </a:t>
            </a:r>
            <a:r>
              <a:rPr lang="en-US" sz="2800" dirty="0"/>
              <a:t>Trade </a:t>
            </a:r>
            <a:r>
              <a:rPr lang="en-US" sz="2800" dirty="0" smtClean="0"/>
              <a:t>Management </a:t>
            </a:r>
            <a:r>
              <a:rPr lang="en-US" sz="2800" dirty="0"/>
              <a:t>Market Window Operations and Auction. </a:t>
            </a:r>
            <a:endParaRPr lang="en-US" sz="28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/>
              <a:t>Trading </a:t>
            </a:r>
            <a:r>
              <a:rPr lang="en-US" sz="2800" dirty="0"/>
              <a:t>Strategies</a:t>
            </a:r>
            <a:r>
              <a:rPr lang="en-US" sz="2800" dirty="0" smtClean="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/>
              <a:t> </a:t>
            </a:r>
            <a:r>
              <a:rPr lang="en-US" sz="2800" dirty="0"/>
              <a:t>Long v/s Short and Brief Introduction to Hedging, Daily Settlement and Market Margins.</a:t>
            </a:r>
          </a:p>
        </p:txBody>
      </p:sp>
    </p:spTree>
    <p:extLst>
      <p:ext uri="{BB962C8B-B14F-4D97-AF65-F5344CB8AC3E}">
        <p14:creationId xmlns:p14="http://schemas.microsoft.com/office/powerpoint/2010/main" val="352608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105</TotalTime>
  <Words>258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Courier New</vt:lpstr>
      <vt:lpstr>Rockwell</vt:lpstr>
      <vt:lpstr>Wingdings</vt:lpstr>
      <vt:lpstr>Damask</vt:lpstr>
      <vt:lpstr>SYLLABUS </vt:lpstr>
      <vt:lpstr>1. An Overview of the Indian Equity Market</vt:lpstr>
      <vt:lpstr>2. Primary and Secondary Markets </vt:lpstr>
      <vt:lpstr>PowerPoint Presentation</vt:lpstr>
      <vt:lpstr>3. Valuation of Equities</vt:lpstr>
      <vt:lpstr>4. Trading Systems and Strategies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SYLLABUS</dc:title>
  <dc:creator>Windows 10 Pro</dc:creator>
  <cp:lastModifiedBy>Windows 10 Pro</cp:lastModifiedBy>
  <cp:revision>6</cp:revision>
  <dcterms:created xsi:type="dcterms:W3CDTF">2021-06-10T14:46:22Z</dcterms:created>
  <dcterms:modified xsi:type="dcterms:W3CDTF">2021-08-29T18:23:21Z</dcterms:modified>
</cp:coreProperties>
</file>