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7" r:id="rId2"/>
    <p:sldId id="258" r:id="rId3"/>
    <p:sldId id="264" r:id="rId4"/>
    <p:sldId id="261" r:id="rId5"/>
    <p:sldId id="259" r:id="rId6"/>
    <p:sldId id="260" r:id="rId7"/>
    <p:sldId id="263" r:id="rId8"/>
    <p:sldId id="262"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1" r:id="rId25"/>
    <p:sldId id="280" r:id="rId26"/>
    <p:sldId id="282" r:id="rId27"/>
    <p:sldId id="283" r:id="rId28"/>
    <p:sldId id="291" r:id="rId29"/>
    <p:sldId id="284" r:id="rId30"/>
    <p:sldId id="285" r:id="rId31"/>
    <p:sldId id="286" r:id="rId32"/>
    <p:sldId id="287" r:id="rId33"/>
    <p:sldId id="289" r:id="rId34"/>
    <p:sldId id="290" r:id="rId35"/>
    <p:sldId id="298" r:id="rId36"/>
    <p:sldId id="303" r:id="rId37"/>
    <p:sldId id="304" r:id="rId38"/>
    <p:sldId id="299" r:id="rId39"/>
    <p:sldId id="300" r:id="rId40"/>
    <p:sldId id="292" r:id="rId41"/>
    <p:sldId id="301" r:id="rId42"/>
    <p:sldId id="293" r:id="rId43"/>
    <p:sldId id="294" r:id="rId44"/>
    <p:sldId id="295" r:id="rId45"/>
    <p:sldId id="296" r:id="rId46"/>
    <p:sldId id="297" r:id="rId47"/>
    <p:sldId id="302" r:id="rId48"/>
    <p:sldId id="305" r:id="rId49"/>
    <p:sldId id="313" r:id="rId50"/>
    <p:sldId id="307" r:id="rId51"/>
    <p:sldId id="306" r:id="rId52"/>
    <p:sldId id="309" r:id="rId53"/>
    <p:sldId id="308" r:id="rId54"/>
    <p:sldId id="310" r:id="rId55"/>
    <p:sldId id="311" r:id="rId56"/>
    <p:sldId id="314" r:id="rId57"/>
    <p:sldId id="312" r:id="rId58"/>
    <p:sldId id="315" r:id="rId59"/>
    <p:sldId id="317" r:id="rId60"/>
    <p:sldId id="318" r:id="rId61"/>
    <p:sldId id="319" r:id="rId62"/>
    <p:sldId id="316" r:id="rId63"/>
    <p:sldId id="320" r:id="rId64"/>
    <p:sldId id="321" r:id="rId65"/>
    <p:sldId id="322" r:id="rId66"/>
    <p:sldId id="323" r:id="rId67"/>
    <p:sldId id="324" r:id="rId68"/>
    <p:sldId id="325"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880" autoAdjust="0"/>
  </p:normalViewPr>
  <p:slideViewPr>
    <p:cSldViewPr snapToGrid="0">
      <p:cViewPr varScale="1">
        <p:scale>
          <a:sx n="83" d="100"/>
          <a:sy n="83" d="100"/>
        </p:scale>
        <p:origin x="69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11EB91-1365-4E02-927F-968A5AC779F6}" type="datetimeFigureOut">
              <a:rPr lang="en-IN" smtClean="0"/>
              <a:t>02-09-2020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F93F45-1BB4-4ABC-BDC2-29FB9724B92F}" type="slidenum">
              <a:rPr lang="en-IN" smtClean="0"/>
              <a:t>‹#›</a:t>
            </a:fld>
            <a:endParaRPr lang="en-IN"/>
          </a:p>
        </p:txBody>
      </p:sp>
    </p:spTree>
    <p:extLst>
      <p:ext uri="{BB962C8B-B14F-4D97-AF65-F5344CB8AC3E}">
        <p14:creationId xmlns:p14="http://schemas.microsoft.com/office/powerpoint/2010/main" val="3788294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EC26CC-72DB-41B3-BC6E-20CDDDF2135B}" type="slidenum">
              <a:rPr lang="en-IN" smtClean="0"/>
              <a:t>1</a:t>
            </a:fld>
            <a:endParaRPr lang="en-IN"/>
          </a:p>
        </p:txBody>
      </p:sp>
    </p:spTree>
    <p:extLst>
      <p:ext uri="{BB962C8B-B14F-4D97-AF65-F5344CB8AC3E}">
        <p14:creationId xmlns:p14="http://schemas.microsoft.com/office/powerpoint/2010/main" val="123565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B3F93F45-1BB4-4ABC-BDC2-29FB9724B92F}" type="slidenum">
              <a:rPr lang="en-IN" smtClean="0"/>
              <a:t>21</a:t>
            </a:fld>
            <a:endParaRPr lang="en-IN"/>
          </a:p>
        </p:txBody>
      </p:sp>
    </p:spTree>
    <p:extLst>
      <p:ext uri="{BB962C8B-B14F-4D97-AF65-F5344CB8AC3E}">
        <p14:creationId xmlns:p14="http://schemas.microsoft.com/office/powerpoint/2010/main" val="2568393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B3F93F45-1BB4-4ABC-BDC2-29FB9724B92F}" type="slidenum">
              <a:rPr lang="en-IN" smtClean="0"/>
              <a:t>23</a:t>
            </a:fld>
            <a:endParaRPr lang="en-IN"/>
          </a:p>
        </p:txBody>
      </p:sp>
    </p:spTree>
    <p:extLst>
      <p:ext uri="{BB962C8B-B14F-4D97-AF65-F5344CB8AC3E}">
        <p14:creationId xmlns:p14="http://schemas.microsoft.com/office/powerpoint/2010/main" val="3621276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B3F93F45-1BB4-4ABC-BDC2-29FB9724B92F}" type="slidenum">
              <a:rPr lang="en-IN" smtClean="0"/>
              <a:t>27</a:t>
            </a:fld>
            <a:endParaRPr lang="en-IN"/>
          </a:p>
        </p:txBody>
      </p:sp>
    </p:spTree>
    <p:extLst>
      <p:ext uri="{BB962C8B-B14F-4D97-AF65-F5344CB8AC3E}">
        <p14:creationId xmlns:p14="http://schemas.microsoft.com/office/powerpoint/2010/main" val="1258746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E72C0-EDB5-4760-8EEF-068E644556E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7E0303F-5C6E-491B-A40F-72209DD7DA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531C478C-CD3F-420A-BF4F-8A7C54AD664F}"/>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5" name="Footer Placeholder 4">
            <a:extLst>
              <a:ext uri="{FF2B5EF4-FFF2-40B4-BE49-F238E27FC236}">
                <a16:creationId xmlns:a16="http://schemas.microsoft.com/office/drawing/2014/main" id="{A749635B-7C6C-45CB-92CF-AAA508C9F1B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CF6045A-3866-4E23-A96F-6D0F80A952E0}"/>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3223957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D5D06-74AC-430F-B4AD-E211513BD36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803A227-7F75-476B-88DC-2437BBAFC5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0D4C4AB-1016-479D-AEB3-CFB47084E1A2}"/>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5" name="Footer Placeholder 4">
            <a:extLst>
              <a:ext uri="{FF2B5EF4-FFF2-40B4-BE49-F238E27FC236}">
                <a16:creationId xmlns:a16="http://schemas.microsoft.com/office/drawing/2014/main" id="{BE2A622A-843A-45F1-8B64-BAF0577ABBC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D215F0E-6072-4282-854B-D346C985B845}"/>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3166222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FC9C58-0386-4F13-B088-075BCD38E1D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2E155F3-054C-4A90-B796-F39CE491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7CF853E-6EF4-4887-ADB8-7C344BBF0ADF}"/>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5" name="Footer Placeholder 4">
            <a:extLst>
              <a:ext uri="{FF2B5EF4-FFF2-40B4-BE49-F238E27FC236}">
                <a16:creationId xmlns:a16="http://schemas.microsoft.com/office/drawing/2014/main" id="{6E698103-2054-4132-997D-212F14AD04C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4A00179-9CE6-4726-B9CE-A15E57CA2958}"/>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1528429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B0346-9469-42AE-914F-926CDB1FCC7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5D43E26-67A7-4875-837A-15796B8596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44FB363-FADC-469F-87A5-FED6B003E279}"/>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5" name="Footer Placeholder 4">
            <a:extLst>
              <a:ext uri="{FF2B5EF4-FFF2-40B4-BE49-F238E27FC236}">
                <a16:creationId xmlns:a16="http://schemas.microsoft.com/office/drawing/2014/main" id="{ED5DE4C4-0840-4FA7-AEB9-7A1F90FEECF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7CEC655-75DE-47A1-AE1D-225ABECCC168}"/>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2184602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B6849-0941-4056-86B0-E3D93C6556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4CC9C690-C68D-405D-9747-45D4F386F5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99BFC46-3A6A-42A5-860C-A14F1FB611C9}"/>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5" name="Footer Placeholder 4">
            <a:extLst>
              <a:ext uri="{FF2B5EF4-FFF2-40B4-BE49-F238E27FC236}">
                <a16:creationId xmlns:a16="http://schemas.microsoft.com/office/drawing/2014/main" id="{64E1FF00-0531-49CF-A183-AEA2667DA4F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A907156-1669-4811-97F8-0844C09D254E}"/>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235319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39BBA-06A0-4425-BD62-21451974E97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68B06BF-EA68-412A-8A70-7541013C40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8AA6092-8A2D-4555-A8E6-5743578558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ECEE069-703C-497E-A857-E059E9E1D57A}"/>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6" name="Footer Placeholder 5">
            <a:extLst>
              <a:ext uri="{FF2B5EF4-FFF2-40B4-BE49-F238E27FC236}">
                <a16:creationId xmlns:a16="http://schemas.microsoft.com/office/drawing/2014/main" id="{DC8BC047-3127-46C5-8F67-B590D108C94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159B5C7-9D4B-40FE-AA1C-B7E8B163A3C2}"/>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288853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236E3-4785-48CA-B1E5-F60E4C2AD7C0}"/>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F099CF4-824A-44C8-8050-3C494B0ABB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BF3FBF-EE12-489C-819E-6C9E96D91C1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6B871A1-88F8-4858-8F6C-9CE4C8E67CB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88B6007-2064-469D-BCC4-508332EB91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AB15B59-BE6B-4CB6-B1F6-F824B110120A}"/>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8" name="Footer Placeholder 7">
            <a:extLst>
              <a:ext uri="{FF2B5EF4-FFF2-40B4-BE49-F238E27FC236}">
                <a16:creationId xmlns:a16="http://schemas.microsoft.com/office/drawing/2014/main" id="{B6B4553A-9F82-4A78-8478-7D2DF5F6557E}"/>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686DD545-20A3-4130-9275-A020518F66D2}"/>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379274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B4F19-151B-47DD-94D3-CF5AC92F06B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D0E60EB-0637-4183-B355-70D046221351}"/>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4" name="Footer Placeholder 3">
            <a:extLst>
              <a:ext uri="{FF2B5EF4-FFF2-40B4-BE49-F238E27FC236}">
                <a16:creationId xmlns:a16="http://schemas.microsoft.com/office/drawing/2014/main" id="{221E8A86-B0E3-46CA-A5A1-F18846344E7F}"/>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61E3BB9-EC9C-4919-B9EF-88D39102DA07}"/>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1069025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4B03668-2317-4714-BD22-96E784A79DC0}"/>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3" name="Footer Placeholder 2">
            <a:extLst>
              <a:ext uri="{FF2B5EF4-FFF2-40B4-BE49-F238E27FC236}">
                <a16:creationId xmlns:a16="http://schemas.microsoft.com/office/drawing/2014/main" id="{0E920AAE-6EA5-48A1-A882-FC3ED66763B0}"/>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CD98DBA-29EC-43AF-814F-B5A1803DBE73}"/>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4031936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C097F-48BE-4653-8577-4684DCA978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6848BB5B-6F9D-45C8-9FC7-B6CDEF2081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AB0A3084-58BF-4796-9955-F38C9F2D40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21F920-9F93-4887-AA2E-7793E7EB525F}"/>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6" name="Footer Placeholder 5">
            <a:extLst>
              <a:ext uri="{FF2B5EF4-FFF2-40B4-BE49-F238E27FC236}">
                <a16:creationId xmlns:a16="http://schemas.microsoft.com/office/drawing/2014/main" id="{544F754D-79F7-4F59-B5B4-8DB20658B65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D3F549B-D92F-43BC-B597-3428FF510EB7}"/>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1276356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23F34-42A5-476C-ADAE-C75FD8E434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3C26B02-C5BE-4370-ACB8-0B945858B1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CA5B10A-E62E-4E7B-B726-8C2C6136CF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D32900-9341-4D52-8E15-A8905FA1F0B3}"/>
              </a:ext>
            </a:extLst>
          </p:cNvPr>
          <p:cNvSpPr>
            <a:spLocks noGrp="1"/>
          </p:cNvSpPr>
          <p:nvPr>
            <p:ph type="dt" sz="half" idx="10"/>
          </p:nvPr>
        </p:nvSpPr>
        <p:spPr/>
        <p:txBody>
          <a:bodyPr/>
          <a:lstStyle/>
          <a:p>
            <a:fld id="{7C53EC57-F079-4639-9B63-E71D18F0291E}" type="datetimeFigureOut">
              <a:rPr lang="en-IN" smtClean="0"/>
              <a:t>02-09-2020</a:t>
            </a:fld>
            <a:endParaRPr lang="en-IN"/>
          </a:p>
        </p:txBody>
      </p:sp>
      <p:sp>
        <p:nvSpPr>
          <p:cNvPr id="6" name="Footer Placeholder 5">
            <a:extLst>
              <a:ext uri="{FF2B5EF4-FFF2-40B4-BE49-F238E27FC236}">
                <a16:creationId xmlns:a16="http://schemas.microsoft.com/office/drawing/2014/main" id="{54D8D6E8-8C0D-4CCF-A989-C07A83A72AF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C4AB459-A810-4416-80E0-C7D7FB9C11B6}"/>
              </a:ext>
            </a:extLst>
          </p:cNvPr>
          <p:cNvSpPr>
            <a:spLocks noGrp="1"/>
          </p:cNvSpPr>
          <p:nvPr>
            <p:ph type="sldNum" sz="quarter" idx="12"/>
          </p:nvPr>
        </p:nvSpPr>
        <p:spPr/>
        <p:txBody>
          <a:bodyPr/>
          <a:lstStyle/>
          <a:p>
            <a:fld id="{5358799C-8B2D-473F-AC3B-3528E3F36C7C}" type="slidenum">
              <a:rPr lang="en-IN" smtClean="0"/>
              <a:t>‹#›</a:t>
            </a:fld>
            <a:endParaRPr lang="en-IN"/>
          </a:p>
        </p:txBody>
      </p:sp>
    </p:spTree>
    <p:extLst>
      <p:ext uri="{BB962C8B-B14F-4D97-AF65-F5344CB8AC3E}">
        <p14:creationId xmlns:p14="http://schemas.microsoft.com/office/powerpoint/2010/main" val="3251505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49A7BA-2393-42DB-8AF9-7E32A8769A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A0A43F3-F448-459C-9040-EE2F1057B9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62DB503-9044-4857-A31B-50FC5A83FF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53EC57-F079-4639-9B63-E71D18F0291E}" type="datetimeFigureOut">
              <a:rPr lang="en-IN" smtClean="0"/>
              <a:t>02-09-2020</a:t>
            </a:fld>
            <a:endParaRPr lang="en-IN"/>
          </a:p>
        </p:txBody>
      </p:sp>
      <p:sp>
        <p:nvSpPr>
          <p:cNvPr id="5" name="Footer Placeholder 4">
            <a:extLst>
              <a:ext uri="{FF2B5EF4-FFF2-40B4-BE49-F238E27FC236}">
                <a16:creationId xmlns:a16="http://schemas.microsoft.com/office/drawing/2014/main" id="{69B34565-3E51-4697-81F9-A3CA41E3BA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2EC0D7F8-37F0-44D2-8C5B-D6BD94BA3F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8799C-8B2D-473F-AC3B-3528E3F36C7C}" type="slidenum">
              <a:rPr lang="en-IN" smtClean="0"/>
              <a:t>‹#›</a:t>
            </a:fld>
            <a:endParaRPr lang="en-IN"/>
          </a:p>
        </p:txBody>
      </p:sp>
    </p:spTree>
    <p:extLst>
      <p:ext uri="{BB962C8B-B14F-4D97-AF65-F5344CB8AC3E}">
        <p14:creationId xmlns:p14="http://schemas.microsoft.com/office/powerpoint/2010/main" val="28244610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en.wikipedia.org/wiki/Tubercle" TargetMode="External"/><Relationship Id="rId13" Type="http://schemas.openxmlformats.org/officeDocument/2006/relationships/image" Target="../media/image6.jpeg"/><Relationship Id="rId3" Type="http://schemas.openxmlformats.org/officeDocument/2006/relationships/hyperlink" Target="https://en.wikipedia.org/wiki/Scale_(anatomy)" TargetMode="External"/><Relationship Id="rId7" Type="http://schemas.openxmlformats.org/officeDocument/2006/relationships/hyperlink" Target="https://en.wikipedia.org/wiki/Lizard" TargetMode="External"/><Relationship Id="rId12" Type="http://schemas.openxmlformats.org/officeDocument/2006/relationships/image" Target="../media/image5.jpeg"/><Relationship Id="rId2" Type="http://schemas.openxmlformats.org/officeDocument/2006/relationships/hyperlink" Target="https://en.wikipedia.org/wiki/Scute" TargetMode="External"/><Relationship Id="rId1" Type="http://schemas.openxmlformats.org/officeDocument/2006/relationships/slideLayout" Target="../slideLayouts/slideLayout2.xml"/><Relationship Id="rId6" Type="http://schemas.openxmlformats.org/officeDocument/2006/relationships/hyperlink" Target="https://en.wikipedia.org/wiki/Epidermis" TargetMode="External"/><Relationship Id="rId11" Type="http://schemas.openxmlformats.org/officeDocument/2006/relationships/hyperlink" Target="https://en.wikipedia.org/wiki/Reptile_scale#cite_note-:0-2" TargetMode="External"/><Relationship Id="rId5" Type="http://schemas.openxmlformats.org/officeDocument/2006/relationships/hyperlink" Target="https://en.wikipedia.org/wiki/Beta-keratin" TargetMode="External"/><Relationship Id="rId10" Type="http://schemas.openxmlformats.org/officeDocument/2006/relationships/hyperlink" Target="https://en.wikipedia.org/wiki/Osteoderm" TargetMode="External"/><Relationship Id="rId4" Type="http://schemas.openxmlformats.org/officeDocument/2006/relationships/hyperlink" Target="https://en.wikipedia.org/wiki/Alpha-keratin" TargetMode="External"/><Relationship Id="rId9" Type="http://schemas.openxmlformats.org/officeDocument/2006/relationships/hyperlink" Target="https://en.wikipedia.org/wiki/Keratinized"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Parasite" TargetMode="External"/><Relationship Id="rId7" Type="http://schemas.openxmlformats.org/officeDocument/2006/relationships/image" Target="../media/image7.jpeg"/><Relationship Id="rId2" Type="http://schemas.openxmlformats.org/officeDocument/2006/relationships/hyperlink" Target="https://en.wikipedia.org/wiki/Ecdysis" TargetMode="External"/><Relationship Id="rId1" Type="http://schemas.openxmlformats.org/officeDocument/2006/relationships/slideLayout" Target="../slideLayouts/slideLayout2.xml"/><Relationship Id="rId6" Type="http://schemas.openxmlformats.org/officeDocument/2006/relationships/hyperlink" Target="https://en.wikipedia.org/wiki/Vertebra" TargetMode="External"/><Relationship Id="rId5" Type="http://schemas.openxmlformats.org/officeDocument/2006/relationships/hyperlink" Target="https://en.wikipedia.org/wiki/Dorsal_scale" TargetMode="External"/><Relationship Id="rId4" Type="http://schemas.openxmlformats.org/officeDocument/2006/relationships/hyperlink" Target="https://en.wikipedia.org/wiki/Caenophidia"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Tail_vibration" TargetMode="External"/><Relationship Id="rId2" Type="http://schemas.openxmlformats.org/officeDocument/2006/relationships/hyperlink" Target="https://en.wikipedia.org/wiki/Keratin"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s://en.wikipedia.org/wiki/Protein" TargetMode="External"/><Relationship Id="rId7" Type="http://schemas.openxmlformats.org/officeDocument/2006/relationships/image" Target="../media/image17.jpeg"/><Relationship Id="rId2" Type="http://schemas.openxmlformats.org/officeDocument/2006/relationships/hyperlink" Target="https://en.wikipedia.org/wiki/Keratin" TargetMode="External"/><Relationship Id="rId1" Type="http://schemas.openxmlformats.org/officeDocument/2006/relationships/slideLayout" Target="../slideLayouts/slideLayout2.xml"/><Relationship Id="rId6" Type="http://schemas.openxmlformats.org/officeDocument/2006/relationships/hyperlink" Target="https://en.wikipedia.org/wiki/Spiral" TargetMode="External"/><Relationship Id="rId5" Type="http://schemas.openxmlformats.org/officeDocument/2006/relationships/hyperlink" Target="https://en.wikipedia.org/wiki/Ruminant" TargetMode="External"/><Relationship Id="rId4" Type="http://schemas.openxmlformats.org/officeDocument/2006/relationships/hyperlink" Target="https://en.wikipedia.org/wiki/Bon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hyperlink" Target="https://en.wikipedia.org/wiki/Phalanx_bone" TargetMode="External"/><Relationship Id="rId7" Type="http://schemas.openxmlformats.org/officeDocument/2006/relationships/hyperlink" Target="https://en.wikipedia.org/wiki/Frog_(horse_anatomy)" TargetMode="External"/><Relationship Id="rId2" Type="http://schemas.openxmlformats.org/officeDocument/2006/relationships/hyperlink" Target="https://en.wikipedia.org/wiki/Placenta" TargetMode="External"/><Relationship Id="rId1" Type="http://schemas.openxmlformats.org/officeDocument/2006/relationships/slideLayout" Target="../slideLayouts/slideLayout2.xml"/><Relationship Id="rId6" Type="http://schemas.openxmlformats.org/officeDocument/2006/relationships/hyperlink" Target="https://en.wikipedia.org/wiki/Nail_(anatomy)" TargetMode="External"/><Relationship Id="rId5" Type="http://schemas.openxmlformats.org/officeDocument/2006/relationships/hyperlink" Target="https://en.wikipedia.org/wiki/Navicular_bone" TargetMode="External"/><Relationship Id="rId4" Type="http://schemas.openxmlformats.org/officeDocument/2006/relationships/hyperlink" Target="https://en.wikipedia.org/wiki/Distal_phalanx" TargetMode="External"/><Relationship Id="rId9" Type="http://schemas.openxmlformats.org/officeDocument/2006/relationships/image" Target="../media/image25.jpeg"/></Relationships>
</file>

<file path=ppt/slides/_rels/slide2.xml.rels><?xml version="1.0" encoding="UTF-8" standalone="yes"?>
<Relationships xmlns="http://schemas.openxmlformats.org/package/2006/relationships"><Relationship Id="rId8" Type="http://schemas.openxmlformats.org/officeDocument/2006/relationships/hyperlink" Target="https://en.wikipedia.org/wiki/Core_temperature" TargetMode="External"/><Relationship Id="rId3" Type="http://schemas.openxmlformats.org/officeDocument/2006/relationships/hyperlink" Target="https://en.wikipedia.org/wiki/Hair" TargetMode="External"/><Relationship Id="rId7" Type="http://schemas.openxmlformats.org/officeDocument/2006/relationships/hyperlink" Target="https://en.wikipedia.org/wiki/Nail_(anatomy)" TargetMode="External"/><Relationship Id="rId2" Type="http://schemas.openxmlformats.org/officeDocument/2006/relationships/hyperlink" Target="https://en.wikipedia.org/wiki/Skin" TargetMode="External"/><Relationship Id="rId1" Type="http://schemas.openxmlformats.org/officeDocument/2006/relationships/slideLayout" Target="../slideLayouts/slideLayout2.xml"/><Relationship Id="rId6" Type="http://schemas.openxmlformats.org/officeDocument/2006/relationships/hyperlink" Target="https://en.wikipedia.org/wiki/Hoof" TargetMode="External"/><Relationship Id="rId5" Type="http://schemas.openxmlformats.org/officeDocument/2006/relationships/hyperlink" Target="https://en.wikipedia.org/wiki/Feathers" TargetMode="External"/><Relationship Id="rId10" Type="http://schemas.openxmlformats.org/officeDocument/2006/relationships/hyperlink" Target="https://en.wikipedia.org/wiki/Vitamin_D" TargetMode="External"/><Relationship Id="rId4" Type="http://schemas.openxmlformats.org/officeDocument/2006/relationships/hyperlink" Target="https://en.wikipedia.org/wiki/Scale_(zoology)" TargetMode="External"/><Relationship Id="rId9" Type="http://schemas.openxmlformats.org/officeDocument/2006/relationships/hyperlink" Target="https://en.wikipedia.org/wiki/Sensory_receptor"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7.xml.rels><?xml version="1.0" encoding="UTF-8" standalone="yes"?>
<Relationships xmlns="http://schemas.openxmlformats.org/package/2006/relationships"><Relationship Id="rId8" Type="http://schemas.openxmlformats.org/officeDocument/2006/relationships/hyperlink" Target="https://en.wikipedia.org/wiki/Rostrum_(anatomy)" TargetMode="External"/><Relationship Id="rId13" Type="http://schemas.openxmlformats.org/officeDocument/2006/relationships/hyperlink" Target="https://en.wikipedia.org/wiki/Monotreme" TargetMode="External"/><Relationship Id="rId18" Type="http://schemas.openxmlformats.org/officeDocument/2006/relationships/hyperlink" Target="https://en.wikipedia.org/wiki/Billfish" TargetMode="External"/><Relationship Id="rId3" Type="http://schemas.openxmlformats.org/officeDocument/2006/relationships/hyperlink" Target="https://en.wikipedia.org/wiki/Birds" TargetMode="External"/><Relationship Id="rId21" Type="http://schemas.openxmlformats.org/officeDocument/2006/relationships/image" Target="../media/image39.jpeg"/><Relationship Id="rId7" Type="http://schemas.openxmlformats.org/officeDocument/2006/relationships/hyperlink" Target="https://en.wikipedia.org/wiki/Courtship#Courtship_in_the_animal_kingdom" TargetMode="External"/><Relationship Id="rId12" Type="http://schemas.openxmlformats.org/officeDocument/2006/relationships/hyperlink" Target="https://en.wikipedia.org/wiki/Tadpole" TargetMode="External"/><Relationship Id="rId17" Type="http://schemas.openxmlformats.org/officeDocument/2006/relationships/hyperlink" Target="https://en.wikipedia.org/wiki/Tetraodontidae" TargetMode="External"/><Relationship Id="rId2" Type="http://schemas.openxmlformats.org/officeDocument/2006/relationships/notesSlide" Target="../notesSlides/notesSlide4.xml"/><Relationship Id="rId16" Type="http://schemas.openxmlformats.org/officeDocument/2006/relationships/hyperlink" Target="https://en.wikipedia.org/wiki/Sirenidae" TargetMode="External"/><Relationship Id="rId20"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hyperlink" Target="https://en.wikipedia.org/wiki/Preening_(bird)" TargetMode="External"/><Relationship Id="rId11" Type="http://schemas.openxmlformats.org/officeDocument/2006/relationships/hyperlink" Target="https://en.wikipedia.org/wiki/Anuran" TargetMode="External"/><Relationship Id="rId5" Type="http://schemas.openxmlformats.org/officeDocument/2006/relationships/hyperlink" Target="https://en.wikipedia.org/wiki/Dinosaur_tooth" TargetMode="External"/><Relationship Id="rId15" Type="http://schemas.openxmlformats.org/officeDocument/2006/relationships/hyperlink" Target="https://en.wikipedia.org/wiki/Platypus" TargetMode="External"/><Relationship Id="rId10" Type="http://schemas.openxmlformats.org/officeDocument/2006/relationships/hyperlink" Target="https://en.wikipedia.org/wiki/Cetacea" TargetMode="External"/><Relationship Id="rId19" Type="http://schemas.openxmlformats.org/officeDocument/2006/relationships/hyperlink" Target="https://en.wikipedia.org/wiki/Cephalopod_beak" TargetMode="External"/><Relationship Id="rId4" Type="http://schemas.openxmlformats.org/officeDocument/2006/relationships/hyperlink" Target="https://en.wikipedia.org/wiki/Non-avian_dinosaur" TargetMode="External"/><Relationship Id="rId9" Type="http://schemas.openxmlformats.org/officeDocument/2006/relationships/hyperlink" Target="https://en.wikipedia.org/wiki/Turtle" TargetMode="External"/><Relationship Id="rId14" Type="http://schemas.openxmlformats.org/officeDocument/2006/relationships/hyperlink" Target="https://en.wikipedia.org/wiki/Echidna" TargetMode="External"/><Relationship Id="rId22" Type="http://schemas.openxmlformats.org/officeDocument/2006/relationships/image" Target="../media/image4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s://en.wikipedia.org/wiki/Sebaceous_glands" TargetMode="External"/><Relationship Id="rId3" Type="http://schemas.openxmlformats.org/officeDocument/2006/relationships/hyperlink" Target="https://en.wikipedia.org/wiki/Cytoplasm" TargetMode="External"/><Relationship Id="rId7" Type="http://schemas.openxmlformats.org/officeDocument/2006/relationships/hyperlink" Target="https://en.wikipedia.org/wiki/Apocrine" TargetMode="External"/><Relationship Id="rId2" Type="http://schemas.openxmlformats.org/officeDocument/2006/relationships/hyperlink" Target="https://en.wikipedia.org/wiki/Exocrine_gland" TargetMode="External"/><Relationship Id="rId1" Type="http://schemas.openxmlformats.org/officeDocument/2006/relationships/slideLayout" Target="../slideLayouts/slideLayout2.xml"/><Relationship Id="rId6" Type="http://schemas.openxmlformats.org/officeDocument/2006/relationships/hyperlink" Target="https://en.wikipedia.org/wiki/Merocrine" TargetMode="External"/><Relationship Id="rId11" Type="http://schemas.openxmlformats.org/officeDocument/2006/relationships/hyperlink" Target="https://en.wikipedia.org/wiki/Sebum" TargetMode="External"/><Relationship Id="rId5" Type="http://schemas.openxmlformats.org/officeDocument/2006/relationships/hyperlink" Target="https://en.wikipedia.org/wiki/Lumen_(anatomy)" TargetMode="External"/><Relationship Id="rId10" Type="http://schemas.openxmlformats.org/officeDocument/2006/relationships/hyperlink" Target="https://en.wikipedia.org/wiki/Eyelid" TargetMode="External"/><Relationship Id="rId4" Type="http://schemas.openxmlformats.org/officeDocument/2006/relationships/hyperlink" Target="https://en.wikipedia.org/wiki/Plasma_membrane" TargetMode="External"/><Relationship Id="rId9" Type="http://schemas.openxmlformats.org/officeDocument/2006/relationships/hyperlink" Target="https://en.wikipedia.org/wiki/Meibomian_glands"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youtu.be/o2hKdvRO1Eo" TargetMode="External"/><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en.wikipedia.org/wiki/Acini" TargetMode="External"/><Relationship Id="rId2" Type="http://schemas.openxmlformats.org/officeDocument/2006/relationships/hyperlink" Target="https://en.wikipedia.org/wiki/Holocrine" TargetMode="Externa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45.xml.rels><?xml version="1.0" encoding="UTF-8" standalone="yes"?>
<Relationships xmlns="http://schemas.openxmlformats.org/package/2006/relationships"><Relationship Id="rId8" Type="http://schemas.openxmlformats.org/officeDocument/2006/relationships/hyperlink" Target="https://en.wikipedia.org/wiki/Gland" TargetMode="External"/><Relationship Id="rId13" Type="http://schemas.openxmlformats.org/officeDocument/2006/relationships/hyperlink" Target="https://en.wikipedia.org/wiki/Epithelial_cells" TargetMode="External"/><Relationship Id="rId3" Type="http://schemas.openxmlformats.org/officeDocument/2006/relationships/hyperlink" Target="https://en.wikipedia.org/wiki/Salt" TargetMode="External"/><Relationship Id="rId7" Type="http://schemas.openxmlformats.org/officeDocument/2006/relationships/hyperlink" Target="https://en.wikipedia.org/wiki/Shark" TargetMode="External"/><Relationship Id="rId12" Type="http://schemas.openxmlformats.org/officeDocument/2006/relationships/hyperlink" Target="https://en.wikipedia.org/wiki/Mouth" TargetMode="External"/><Relationship Id="rId17" Type="http://schemas.openxmlformats.org/officeDocument/2006/relationships/image" Target="../media/image56.gif"/><Relationship Id="rId2" Type="http://schemas.openxmlformats.org/officeDocument/2006/relationships/hyperlink" Target="https://en.wikipedia.org/wiki/Organ_(anatomy)" TargetMode="External"/><Relationship Id="rId16" Type="http://schemas.openxmlformats.org/officeDocument/2006/relationships/image" Target="../media/image55.jpeg"/><Relationship Id="rId1" Type="http://schemas.openxmlformats.org/officeDocument/2006/relationships/slideLayout" Target="../slideLayouts/slideLayout2.xml"/><Relationship Id="rId6" Type="http://schemas.openxmlformats.org/officeDocument/2006/relationships/hyperlink" Target="https://en.wikipedia.org/wiki/Reptile" TargetMode="External"/><Relationship Id="rId11" Type="http://schemas.openxmlformats.org/officeDocument/2006/relationships/hyperlink" Target="https://en.wikipedia.org/wiki/Nostril" TargetMode="External"/><Relationship Id="rId5" Type="http://schemas.openxmlformats.org/officeDocument/2006/relationships/hyperlink" Target="https://en.wikipedia.org/wiki/Seabird" TargetMode="External"/><Relationship Id="rId15" Type="http://schemas.openxmlformats.org/officeDocument/2006/relationships/hyperlink" Target="https://en.wikipedia.org/wiki/Seawater" TargetMode="External"/><Relationship Id="rId10" Type="http://schemas.openxmlformats.org/officeDocument/2006/relationships/hyperlink" Target="https://en.wikipedia.org/wiki/Eye" TargetMode="External"/><Relationship Id="rId4" Type="http://schemas.openxmlformats.org/officeDocument/2006/relationships/hyperlink" Target="https://en.wikipedia.org/wiki/Elasmobranch" TargetMode="External"/><Relationship Id="rId9" Type="http://schemas.openxmlformats.org/officeDocument/2006/relationships/hyperlink" Target="https://en.wikipedia.org/wiki/Rectum" TargetMode="External"/><Relationship Id="rId14" Type="http://schemas.openxmlformats.org/officeDocument/2006/relationships/hyperlink" Target="https://en.wikipedia.org/wiki/Osmoregulation"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en.wikipedia.org/wiki/Dinosaurs" TargetMode="External"/><Relationship Id="rId7" Type="http://schemas.openxmlformats.org/officeDocument/2006/relationships/image" Target="../media/image59.jpeg"/><Relationship Id="rId2" Type="http://schemas.openxmlformats.org/officeDocument/2006/relationships/hyperlink" Target="https://en.wikipedia.org/wiki/Epidermis_(zoology)" TargetMode="External"/><Relationship Id="rId1" Type="http://schemas.openxmlformats.org/officeDocument/2006/relationships/slideLayout" Target="../slideLayouts/slideLayout2.xml"/><Relationship Id="rId6" Type="http://schemas.openxmlformats.org/officeDocument/2006/relationships/hyperlink" Target="https://en.wikipedia.org/wiki/Aves" TargetMode="External"/><Relationship Id="rId5" Type="http://schemas.openxmlformats.org/officeDocument/2006/relationships/hyperlink" Target="https://en.wikipedia.org/wiki/Integumentary" TargetMode="External"/><Relationship Id="rId4" Type="http://schemas.openxmlformats.org/officeDocument/2006/relationships/hyperlink" Target="https://en.wikipedia.org/wiki/Bird" TargetMode="External"/></Relationships>
</file>

<file path=ppt/slides/_rels/slide4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en.wikipedia.org/wiki/Weather" TargetMode="External"/><Relationship Id="rId13" Type="http://schemas.openxmlformats.org/officeDocument/2006/relationships/hyperlink" Target="https://en.wikipedia.org/wiki/Sunburn" TargetMode="External"/><Relationship Id="rId18" Type="http://schemas.openxmlformats.org/officeDocument/2006/relationships/hyperlink" Target="https://en.wikipedia.org/wiki/Fat" TargetMode="External"/><Relationship Id="rId3" Type="http://schemas.openxmlformats.org/officeDocument/2006/relationships/hyperlink" Target="https://en.wikipedia.org/wiki/Integumentary_system#cite_note-4" TargetMode="External"/><Relationship Id="rId21" Type="http://schemas.openxmlformats.org/officeDocument/2006/relationships/hyperlink" Target="https://en.wikipedia.org/wiki/Interstitial_fluid" TargetMode="External"/><Relationship Id="rId7" Type="http://schemas.openxmlformats.org/officeDocument/2006/relationships/hyperlink" Target="https://en.wikipedia.org/wiki/Dehydration" TargetMode="External"/><Relationship Id="rId12" Type="http://schemas.openxmlformats.org/officeDocument/2006/relationships/hyperlink" Target="https://en.wikipedia.org/wiki/Somatosensory_system" TargetMode="External"/><Relationship Id="rId17" Type="http://schemas.openxmlformats.org/officeDocument/2006/relationships/hyperlink" Target="https://en.wikipedia.org/wiki/Water" TargetMode="External"/><Relationship Id="rId2" Type="http://schemas.openxmlformats.org/officeDocument/2006/relationships/hyperlink" Target="https://en.wikipedia.org/wiki/Homeostasis" TargetMode="External"/><Relationship Id="rId16" Type="http://schemas.openxmlformats.org/officeDocument/2006/relationships/hyperlink" Target="https://en.wikipedia.org/wiki/Light" TargetMode="External"/><Relationship Id="rId20" Type="http://schemas.openxmlformats.org/officeDocument/2006/relationships/hyperlink" Target="https://en.wikipedia.org/wiki/Respiration_(physiology)" TargetMode="External"/><Relationship Id="rId1" Type="http://schemas.openxmlformats.org/officeDocument/2006/relationships/slideLayout" Target="../slideLayouts/slideLayout2.xml"/><Relationship Id="rId6" Type="http://schemas.openxmlformats.org/officeDocument/2006/relationships/hyperlink" Target="https://en.wikipedia.org/wiki/Infection" TargetMode="External"/><Relationship Id="rId11" Type="http://schemas.openxmlformats.org/officeDocument/2006/relationships/hyperlink" Target="https://en.wikipedia.org/wiki/Perspiration" TargetMode="External"/><Relationship Id="rId5" Type="http://schemas.openxmlformats.org/officeDocument/2006/relationships/hyperlink" Target="https://en.wikipedia.org/wiki/Tissue_(biology)" TargetMode="External"/><Relationship Id="rId15" Type="http://schemas.openxmlformats.org/officeDocument/2006/relationships/hyperlink" Target="https://en.wikipedia.org/wiki/Ultraviolet" TargetMode="External"/><Relationship Id="rId10" Type="http://schemas.openxmlformats.org/officeDocument/2006/relationships/hyperlink" Target="https://en.wikipedia.org/wiki/Excretion" TargetMode="External"/><Relationship Id="rId19" Type="http://schemas.openxmlformats.org/officeDocument/2006/relationships/hyperlink" Target="https://en.wikipedia.org/wiki/UV" TargetMode="External"/><Relationship Id="rId4" Type="http://schemas.openxmlformats.org/officeDocument/2006/relationships/hyperlink" Target="https://en.wikipedia.org/wiki/Integumentary_system#cite_note-5" TargetMode="External"/><Relationship Id="rId9" Type="http://schemas.openxmlformats.org/officeDocument/2006/relationships/hyperlink" Target="https://en.wikipedia.org/wiki/Temperature" TargetMode="External"/><Relationship Id="rId14" Type="http://schemas.openxmlformats.org/officeDocument/2006/relationships/hyperlink" Target="https://en.wikipedia.org/wiki/Vitamin_D"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en.wikipedia.org/wiki/Thrust" TargetMode="External"/><Relationship Id="rId7" Type="http://schemas.openxmlformats.org/officeDocument/2006/relationships/image" Target="../media/image64.jpeg"/><Relationship Id="rId2" Type="http://schemas.openxmlformats.org/officeDocument/2006/relationships/hyperlink" Target="https://en.wikipedia.org/wiki/Wing" TargetMode="External"/><Relationship Id="rId1" Type="http://schemas.openxmlformats.org/officeDocument/2006/relationships/slideLayout" Target="../slideLayouts/slideLayout2.xml"/><Relationship Id="rId6" Type="http://schemas.openxmlformats.org/officeDocument/2006/relationships/hyperlink" Target="https://en.wikipedia.org/wiki/Owl" TargetMode="External"/><Relationship Id="rId5" Type="http://schemas.openxmlformats.org/officeDocument/2006/relationships/hyperlink" Target="https://en.wikipedia.org/wiki/Bird_flight" TargetMode="External"/><Relationship Id="rId4" Type="http://schemas.openxmlformats.org/officeDocument/2006/relationships/hyperlink" Target="https://en.wikipedia.org/wiki/Lift_(force)" TargetMode="External"/></Relationships>
</file>

<file path=ppt/slides/_rels/slide5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68.jpeg"/><Relationship Id="rId3" Type="http://schemas.openxmlformats.org/officeDocument/2006/relationships/hyperlink" Target="https://en.wikipedia.org/wiki/Feather" TargetMode="External"/><Relationship Id="rId7" Type="http://schemas.openxmlformats.org/officeDocument/2006/relationships/image" Target="../media/image67.jpeg"/><Relationship Id="rId2" Type="http://schemas.openxmlformats.org/officeDocument/2006/relationships/hyperlink" Target="https://en.wikipedia.org/wiki/Bird" TargetMode="External"/><Relationship Id="rId1" Type="http://schemas.openxmlformats.org/officeDocument/2006/relationships/slideLayout" Target="../slideLayouts/slideLayout2.xml"/><Relationship Id="rId6" Type="http://schemas.openxmlformats.org/officeDocument/2006/relationships/hyperlink" Target="https://en.wikipedia.org/wiki/Barbule" TargetMode="External"/><Relationship Id="rId5" Type="http://schemas.openxmlformats.org/officeDocument/2006/relationships/hyperlink" Target="https://en.wikipedia.org/wiki/Barb_(feather)" TargetMode="External"/><Relationship Id="rId4" Type="http://schemas.openxmlformats.org/officeDocument/2006/relationships/hyperlink" Target="https://en.wikipedia.org/wiki/Rachis" TargetMode="External"/></Relationships>
</file>

<file path=ppt/slides/_rels/slide57.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www.paulnoll.com/Oregon/Birds/feather-semiplume.html"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Epidermis_(skin)" TargetMode="External"/><Relationship Id="rId2" Type="http://schemas.openxmlformats.org/officeDocument/2006/relationships/hyperlink" Target="https://en.wikipedia.org/wiki/Human_skin" TargetMode="External"/><Relationship Id="rId1" Type="http://schemas.openxmlformats.org/officeDocument/2006/relationships/slideLayout" Target="../slideLayouts/slideLayout2.xml"/><Relationship Id="rId5" Type="http://schemas.openxmlformats.org/officeDocument/2006/relationships/hyperlink" Target="https://en.wikipedia.org/wiki/Adipose_tissue" TargetMode="External"/><Relationship Id="rId4" Type="http://schemas.openxmlformats.org/officeDocument/2006/relationships/hyperlink" Target="https://en.wikipedia.org/wiki/Dermis" TargetMode="External"/></Relationships>
</file>

<file path=ppt/slides/_rels/slide60.xml.rels><?xml version="1.0" encoding="UTF-8" standalone="yes"?>
<Relationships xmlns="http://schemas.openxmlformats.org/package/2006/relationships"><Relationship Id="rId8" Type="http://schemas.openxmlformats.org/officeDocument/2006/relationships/hyperlink" Target="https://en.wikipedia.org/wiki/Shrimpfish" TargetMode="External"/><Relationship Id="rId3" Type="http://schemas.openxmlformats.org/officeDocument/2006/relationships/hyperlink" Target="https://en.wikipedia.org/wiki/Scale_(zoology)" TargetMode="External"/><Relationship Id="rId7" Type="http://schemas.openxmlformats.org/officeDocument/2006/relationships/hyperlink" Target="https://en.wikipedia.org/wiki/Old_French" TargetMode="External"/><Relationship Id="rId12" Type="http://schemas.openxmlformats.org/officeDocument/2006/relationships/hyperlink" Target="https://en.wikipedia.org/wiki/Morphology_(biology)" TargetMode="External"/><Relationship Id="rId2" Type="http://schemas.openxmlformats.org/officeDocument/2006/relationships/hyperlink" Target="https://en.wikipedia.org/wiki/Skin" TargetMode="External"/><Relationship Id="rId1" Type="http://schemas.openxmlformats.org/officeDocument/2006/relationships/slideLayout" Target="../slideLayouts/slideLayout2.xml"/><Relationship Id="rId6" Type="http://schemas.openxmlformats.org/officeDocument/2006/relationships/hyperlink" Target="https://en.wikipedia.org/wiki/Animal_coloration" TargetMode="External"/><Relationship Id="rId11" Type="http://schemas.openxmlformats.org/officeDocument/2006/relationships/hyperlink" Target="https://en.wikipedia.org/wiki/Anglerfish" TargetMode="External"/><Relationship Id="rId5" Type="http://schemas.openxmlformats.org/officeDocument/2006/relationships/hyperlink" Target="https://en.wikipedia.org/wiki/Animal_reflectors" TargetMode="External"/><Relationship Id="rId10" Type="http://schemas.openxmlformats.org/officeDocument/2006/relationships/hyperlink" Target="https://en.wikipedia.org/wiki/Eel" TargetMode="External"/><Relationship Id="rId4" Type="http://schemas.openxmlformats.org/officeDocument/2006/relationships/hyperlink" Target="https://en.wikipedia.org/wiki/Underwater_camouflage" TargetMode="External"/><Relationship Id="rId9" Type="http://schemas.openxmlformats.org/officeDocument/2006/relationships/hyperlink" Target="https://en.wikipedia.org/wiki/Boxfish" TargetMode="External"/></Relationships>
</file>

<file path=ppt/slides/_rels/slide61.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hyperlink" Target="https://www.thoughtco.com/what-is-a-dermal-denticle-2291706"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hyperlink" Target="https://fishionary.fisheries.org/ctenoid-scales/"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gi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en.wikipedia.org/wiki/Hydroxyapatite" TargetMode="External"/><Relationship Id="rId7" Type="http://schemas.openxmlformats.org/officeDocument/2006/relationships/hyperlink" Target="https://en.wikipedia.org/wiki/Integument" TargetMode="External"/><Relationship Id="rId2" Type="http://schemas.openxmlformats.org/officeDocument/2006/relationships/hyperlink" Target="https://en.wikipedia.org/wiki/Perciformes" TargetMode="External"/><Relationship Id="rId1" Type="http://schemas.openxmlformats.org/officeDocument/2006/relationships/slideLayout" Target="../slideLayouts/slideLayout2.xml"/><Relationship Id="rId6" Type="http://schemas.openxmlformats.org/officeDocument/2006/relationships/hyperlink" Target="https://en.wikipedia.org/wiki/Neurogenic_placodes" TargetMode="External"/><Relationship Id="rId5" Type="http://schemas.openxmlformats.org/officeDocument/2006/relationships/hyperlink" Target="https://en.wikipedia.org/wiki/Collagen" TargetMode="External"/><Relationship Id="rId4" Type="http://schemas.openxmlformats.org/officeDocument/2006/relationships/hyperlink" Target="https://en.wikipedia.org/wiki/Calcium_carbonate" TargetMode="External"/></Relationships>
</file>

<file path=ppt/slides/_rels/slide67.xml.rels><?xml version="1.0" encoding="UTF-8" standalone="yes"?>
<Relationships xmlns="http://schemas.openxmlformats.org/package/2006/relationships"><Relationship Id="rId8" Type="http://schemas.openxmlformats.org/officeDocument/2006/relationships/hyperlink" Target="https://en.wikipedia.org/wiki/Horn_(anatomy)" TargetMode="External"/><Relationship Id="rId13" Type="http://schemas.openxmlformats.org/officeDocument/2006/relationships/hyperlink" Target="https://en.wikipedia.org/wiki/Armour_(zoology)" TargetMode="External"/><Relationship Id="rId3" Type="http://schemas.openxmlformats.org/officeDocument/2006/relationships/hyperlink" Target="https://en.wikipedia.org/wiki/Crocodilia" TargetMode="External"/><Relationship Id="rId7" Type="http://schemas.openxmlformats.org/officeDocument/2006/relationships/hyperlink" Target="https://en.wikipedia.org/wiki/Scale_(zoology)" TargetMode="External"/><Relationship Id="rId12" Type="http://schemas.openxmlformats.org/officeDocument/2006/relationships/hyperlink" Target="https://en.wikipedia.org/wiki/Bone" TargetMode="External"/><Relationship Id="rId2" Type="http://schemas.openxmlformats.org/officeDocument/2006/relationships/hyperlink" Target="https://en.wikipedia.org/wiki/Turtle" TargetMode="External"/><Relationship Id="rId16" Type="http://schemas.openxmlformats.org/officeDocument/2006/relationships/hyperlink" Target="https://en.wikipedia.org/wiki/Mammals" TargetMode="External"/><Relationship Id="rId1" Type="http://schemas.openxmlformats.org/officeDocument/2006/relationships/slideLayout" Target="../slideLayouts/slideLayout2.xml"/><Relationship Id="rId6" Type="http://schemas.openxmlformats.org/officeDocument/2006/relationships/hyperlink" Target="https://en.wikipedia.org/wiki/Insect" TargetMode="External"/><Relationship Id="rId11" Type="http://schemas.openxmlformats.org/officeDocument/2006/relationships/hyperlink" Target="https://en.wikipedia.org/wiki/Keratin" TargetMode="External"/><Relationship Id="rId5" Type="http://schemas.openxmlformats.org/officeDocument/2006/relationships/hyperlink" Target="https://en.wikipedia.org/wiki/Mesonotum" TargetMode="External"/><Relationship Id="rId15" Type="http://schemas.openxmlformats.org/officeDocument/2006/relationships/hyperlink" Target="https://en.wikipedia.org/wiki/Birds" TargetMode="External"/><Relationship Id="rId10" Type="http://schemas.openxmlformats.org/officeDocument/2006/relationships/hyperlink" Target="https://en.wikipedia.org/wiki/Pangolin" TargetMode="External"/><Relationship Id="rId4" Type="http://schemas.openxmlformats.org/officeDocument/2006/relationships/hyperlink" Target="https://en.wikipedia.org/wiki/Bird_anatomy#Scales" TargetMode="External"/><Relationship Id="rId9" Type="http://schemas.openxmlformats.org/officeDocument/2006/relationships/hyperlink" Target="https://en.wikipedia.org/wiki/Snake_scales" TargetMode="External"/><Relationship Id="rId14" Type="http://schemas.openxmlformats.org/officeDocument/2006/relationships/hyperlink" Target="https://en.wikipedia.org/wiki/Osteoderm" TargetMode="External"/></Relationships>
</file>

<file path=ppt/slides/_rels/slide68.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2.xml"/><Relationship Id="rId4" Type="http://schemas.openxmlformats.org/officeDocument/2006/relationships/image" Target="../media/image8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www.britannica.com/science/scale-zoology" TargetMode="External"/><Relationship Id="rId3" Type="http://schemas.openxmlformats.org/officeDocument/2006/relationships/hyperlink" Target="https://www.britannica.com/animal/caecilian-amphibian" TargetMode="External"/><Relationship Id="rId7" Type="http://schemas.openxmlformats.org/officeDocument/2006/relationships/hyperlink" Target="https://www.britannica.com/science/beak" TargetMode="External"/><Relationship Id="rId2" Type="http://schemas.openxmlformats.org/officeDocument/2006/relationships/hyperlink" Target="https://www.britannica.com/animal/toad" TargetMode="External"/><Relationship Id="rId1" Type="http://schemas.openxmlformats.org/officeDocument/2006/relationships/slideLayout" Target="../slideLayouts/slideLayout2.xml"/><Relationship Id="rId6" Type="http://schemas.openxmlformats.org/officeDocument/2006/relationships/hyperlink" Target="https://www.britannica.com/animal/turtle-reptile" TargetMode="External"/><Relationship Id="rId5" Type="http://schemas.openxmlformats.org/officeDocument/2006/relationships/hyperlink" Target="https://www.britannica.com/animal/rattlesnake" TargetMode="External"/><Relationship Id="rId4" Type="http://schemas.openxmlformats.org/officeDocument/2006/relationships/hyperlink" Target="https://www.britannica.com/animal/horned-toa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5E1DA-50F0-4C7E-A6BF-D0956F491550}"/>
              </a:ext>
            </a:extLst>
          </p:cNvPr>
          <p:cNvSpPr>
            <a:spLocks noGrp="1"/>
          </p:cNvSpPr>
          <p:nvPr>
            <p:ph type="ctrTitle"/>
          </p:nvPr>
        </p:nvSpPr>
        <p:spPr>
          <a:xfrm>
            <a:off x="520046" y="574467"/>
            <a:ext cx="11359298" cy="2387600"/>
          </a:xfrm>
        </p:spPr>
        <p:txBody>
          <a:bodyPr>
            <a:normAutofit/>
          </a:bodyPr>
          <a:lstStyle/>
          <a:p>
            <a:r>
              <a:rPr lang="en-US" sz="4400" b="1" dirty="0">
                <a:solidFill>
                  <a:srgbClr val="C00000"/>
                </a:solidFill>
                <a:latin typeface="Times New Roman" panose="02020603050405020304" pitchFamily="18" charset="0"/>
                <a:cs typeface="Times New Roman" panose="02020603050405020304" pitchFamily="18" charset="0"/>
              </a:rPr>
              <a:t>Thakur College of Science &amp; Commerce</a:t>
            </a:r>
            <a:br>
              <a:rPr lang="en-US" sz="7200" b="1" dirty="0">
                <a:solidFill>
                  <a:srgbClr val="C00000"/>
                </a:solidFill>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Department of Zoology</a:t>
            </a:r>
            <a:br>
              <a:rPr lang="en-US" sz="4400" b="1"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Academic Year – 2020-21</a:t>
            </a:r>
            <a:endParaRPr lang="en-IN" sz="4400" dirty="0"/>
          </a:p>
        </p:txBody>
      </p:sp>
      <p:sp>
        <p:nvSpPr>
          <p:cNvPr id="3" name="Subtitle 2">
            <a:extLst>
              <a:ext uri="{FF2B5EF4-FFF2-40B4-BE49-F238E27FC236}">
                <a16:creationId xmlns:a16="http://schemas.microsoft.com/office/drawing/2014/main" id="{8CD17040-C88B-494A-8203-8247682DB65B}"/>
              </a:ext>
            </a:extLst>
          </p:cNvPr>
          <p:cNvSpPr>
            <a:spLocks noGrp="1"/>
          </p:cNvSpPr>
          <p:nvPr>
            <p:ph type="subTitle" idx="1"/>
          </p:nvPr>
        </p:nvSpPr>
        <p:spPr>
          <a:xfrm>
            <a:off x="1627695" y="3256547"/>
            <a:ext cx="9144000" cy="2829133"/>
          </a:xfrm>
        </p:spPr>
        <p:txBody>
          <a:bodyPr>
            <a:normAutofit fontScale="92500" lnSpcReduction="20000"/>
          </a:bodyPr>
          <a:lstStyle/>
          <a:p>
            <a:endParaRPr lang="en-US" dirty="0"/>
          </a:p>
          <a:p>
            <a:r>
              <a:rPr lang="en-US" sz="2400" b="1" dirty="0" err="1">
                <a:latin typeface="Times New Roman" panose="02020603050405020304" pitchFamily="18" charset="0"/>
                <a:cs typeface="Times New Roman" panose="02020603050405020304" pitchFamily="18" charset="0"/>
              </a:rPr>
              <a:t>T.Y.B.Sc</a:t>
            </a:r>
            <a:r>
              <a:rPr lang="en-US" sz="2400" b="1" dirty="0">
                <a:latin typeface="Times New Roman" panose="02020603050405020304" pitchFamily="18" charset="0"/>
                <a:cs typeface="Times New Roman" panose="02020603050405020304" pitchFamily="18" charset="0"/>
              </a:rPr>
              <a:t>. Zoology</a:t>
            </a:r>
          </a:p>
          <a:p>
            <a:r>
              <a:rPr lang="en-US" sz="2400" b="1" dirty="0">
                <a:latin typeface="Times New Roman" panose="02020603050405020304" pitchFamily="18" charset="0"/>
                <a:cs typeface="Times New Roman" panose="02020603050405020304" pitchFamily="18" charset="0"/>
              </a:rPr>
              <a:t>Semester – V</a:t>
            </a:r>
          </a:p>
          <a:p>
            <a:r>
              <a:rPr lang="en-US" b="1" dirty="0">
                <a:latin typeface="Times New Roman" panose="02020603050405020304" pitchFamily="18" charset="0"/>
                <a:cs typeface="Times New Roman" panose="02020603050405020304" pitchFamily="18" charset="0"/>
              </a:rPr>
              <a:t>Paper –III      Unit - I</a:t>
            </a:r>
            <a:endParaRPr lang="en-US" sz="2400" b="1" dirty="0">
              <a:latin typeface="Times New Roman" panose="02020603050405020304" pitchFamily="18" charset="0"/>
              <a:cs typeface="Times New Roman" panose="02020603050405020304" pitchFamily="18" charset="0"/>
            </a:endParaRPr>
          </a:p>
          <a:p>
            <a:r>
              <a:rPr lang="en-IN" sz="3900" b="1" dirty="0">
                <a:solidFill>
                  <a:srgbClr val="FF0000"/>
                </a:solidFill>
                <a:latin typeface="Times New Roman" panose="02020603050405020304" pitchFamily="18" charset="0"/>
                <a:cs typeface="Times New Roman" panose="02020603050405020304" pitchFamily="18" charset="0"/>
              </a:rPr>
              <a:t>Integumentary System &amp; Derivatives</a:t>
            </a:r>
            <a:endParaRPr lang="en-US" sz="3900" b="1" dirty="0">
              <a:solidFill>
                <a:srgbClr val="FF0000"/>
              </a:solidFill>
              <a:latin typeface="Times New Roman" panose="02020603050405020304" pitchFamily="18" charset="0"/>
              <a:cs typeface="Times New Roman" panose="02020603050405020304" pitchFamily="18" charset="0"/>
            </a:endParaRPr>
          </a:p>
          <a:p>
            <a:endParaRPr lang="en-US" dirty="0"/>
          </a:p>
          <a:p>
            <a:r>
              <a:rPr lang="en-US" dirty="0"/>
              <a:t>Dr. </a:t>
            </a:r>
            <a:r>
              <a:rPr lang="en-US" dirty="0" err="1"/>
              <a:t>Vitthal</a:t>
            </a:r>
            <a:r>
              <a:rPr lang="en-US" dirty="0"/>
              <a:t> T. Mohite</a:t>
            </a:r>
            <a:endParaRPr lang="en-IN" dirty="0"/>
          </a:p>
        </p:txBody>
      </p:sp>
    </p:spTree>
    <p:extLst>
      <p:ext uri="{BB962C8B-B14F-4D97-AF65-F5344CB8AC3E}">
        <p14:creationId xmlns:p14="http://schemas.microsoft.com/office/powerpoint/2010/main" val="3456532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54FD1-3E6B-4251-8F76-2A0FC9A5F34D}"/>
              </a:ext>
            </a:extLst>
          </p:cNvPr>
          <p:cNvSpPr>
            <a:spLocks noGrp="1"/>
          </p:cNvSpPr>
          <p:nvPr>
            <p:ph type="title"/>
          </p:nvPr>
        </p:nvSpPr>
        <p:spPr>
          <a:xfrm>
            <a:off x="838200" y="45869"/>
            <a:ext cx="10515600" cy="635168"/>
          </a:xfrm>
        </p:spPr>
        <p:txBody>
          <a:bodyPr>
            <a:normAutofit fontScale="90000"/>
          </a:bodyPr>
          <a:lstStyle/>
          <a:p>
            <a:pPr algn="ctr"/>
            <a:r>
              <a:rPr lang="en-US" sz="4400" b="1" dirty="0">
                <a:solidFill>
                  <a:srgbClr val="FF0000"/>
                </a:solidFill>
                <a:latin typeface="Times New Roman" panose="02020603050405020304" pitchFamily="18" charset="0"/>
                <a:cs typeface="Times New Roman" panose="02020603050405020304" pitchFamily="18" charset="0"/>
              </a:rPr>
              <a:t> Reptilian Scales (Lizards)</a:t>
            </a:r>
            <a:endParaRPr lang="en-IN" dirty="0"/>
          </a:p>
        </p:txBody>
      </p:sp>
      <p:sp>
        <p:nvSpPr>
          <p:cNvPr id="3" name="Content Placeholder 2">
            <a:extLst>
              <a:ext uri="{FF2B5EF4-FFF2-40B4-BE49-F238E27FC236}">
                <a16:creationId xmlns:a16="http://schemas.microsoft.com/office/drawing/2014/main" id="{AE482D2C-E6F2-4248-827B-66EFE81F98F5}"/>
              </a:ext>
            </a:extLst>
          </p:cNvPr>
          <p:cNvSpPr>
            <a:spLocks noGrp="1"/>
          </p:cNvSpPr>
          <p:nvPr>
            <p:ph idx="1"/>
          </p:nvPr>
        </p:nvSpPr>
        <p:spPr>
          <a:xfrm>
            <a:off x="838200" y="874295"/>
            <a:ext cx="10515600" cy="5302668"/>
          </a:xfrm>
        </p:spPr>
        <p:txBody>
          <a:bodyPr>
            <a:normAutofit/>
          </a:bodyPr>
          <a:lstStyle/>
          <a:p>
            <a:r>
              <a:rPr lang="en-US" sz="2200" b="0" i="0" dirty="0">
                <a:solidFill>
                  <a:srgbClr val="202122"/>
                </a:solidFill>
                <a:effectLst/>
                <a:latin typeface="Times New Roman" panose="02020603050405020304" pitchFamily="18" charset="0"/>
                <a:cs typeface="Times New Roman" panose="02020603050405020304" pitchFamily="18" charset="0"/>
              </a:rPr>
              <a:t>Reptilian skin is covered with </a:t>
            </a:r>
            <a:r>
              <a:rPr lang="en-US" sz="2200" b="0" i="0" u="none" strike="noStrike" dirty="0" err="1">
                <a:solidFill>
                  <a:srgbClr val="0B0080"/>
                </a:solidFill>
                <a:effectLst/>
                <a:latin typeface="Times New Roman" panose="02020603050405020304" pitchFamily="18" charset="0"/>
                <a:cs typeface="Times New Roman" panose="02020603050405020304" pitchFamily="18" charset="0"/>
                <a:hlinkClick r:id="rId2" tooltip="Scute"/>
              </a:rPr>
              <a:t>scutes</a:t>
            </a:r>
            <a:r>
              <a:rPr lang="en-US" sz="2200" b="0" i="0" dirty="0">
                <a:solidFill>
                  <a:srgbClr val="202122"/>
                </a:solidFill>
                <a:effectLst/>
                <a:latin typeface="Times New Roman" panose="02020603050405020304" pitchFamily="18" charset="0"/>
                <a:cs typeface="Times New Roman" panose="02020603050405020304" pitchFamily="18" charset="0"/>
              </a:rPr>
              <a:t> or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3" tooltip="Scale (anatomy)"/>
              </a:rPr>
              <a:t>scales</a:t>
            </a:r>
            <a:r>
              <a:rPr lang="en-US" sz="2200" b="0" i="0" dirty="0">
                <a:solidFill>
                  <a:srgbClr val="202122"/>
                </a:solidFill>
                <a:effectLst/>
                <a:latin typeface="Times New Roman" panose="02020603050405020304" pitchFamily="18" charset="0"/>
                <a:cs typeface="Times New Roman" panose="02020603050405020304" pitchFamily="18" charset="0"/>
              </a:rPr>
              <a:t>  distinguish reptiles from animals of other classes. </a:t>
            </a:r>
          </a:p>
          <a:p>
            <a:r>
              <a:rPr lang="en-US" sz="2200" b="0" i="0" dirty="0">
                <a:solidFill>
                  <a:srgbClr val="202122"/>
                </a:solidFill>
                <a:effectLst/>
                <a:latin typeface="Times New Roman" panose="02020603050405020304" pitchFamily="18" charset="0"/>
                <a:cs typeface="Times New Roman" panose="02020603050405020304" pitchFamily="18" charset="0"/>
              </a:rPr>
              <a:t>Scales are made of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4" tooltip="Alpha-keratin"/>
              </a:rPr>
              <a:t>alpha</a:t>
            </a:r>
            <a:r>
              <a:rPr lang="en-US" sz="2200" b="0" i="0" dirty="0">
                <a:solidFill>
                  <a:srgbClr val="202122"/>
                </a:solidFill>
                <a:effectLst/>
                <a:latin typeface="Times New Roman" panose="02020603050405020304" pitchFamily="18" charset="0"/>
                <a:cs typeface="Times New Roman" panose="02020603050405020304" pitchFamily="18" charset="0"/>
              </a:rPr>
              <a:t> and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5" tooltip="Beta-keratin"/>
              </a:rPr>
              <a:t>beta-keratin</a:t>
            </a:r>
            <a:r>
              <a:rPr lang="en-US" sz="2200" b="0" i="0" dirty="0">
                <a:solidFill>
                  <a:srgbClr val="202122"/>
                </a:solidFill>
                <a:effectLst/>
                <a:latin typeface="Times New Roman" panose="02020603050405020304" pitchFamily="18" charset="0"/>
                <a:cs typeface="Times New Roman" panose="02020603050405020304" pitchFamily="18" charset="0"/>
              </a:rPr>
              <a:t> and are formed from the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6" tooltip="Epidermis"/>
              </a:rPr>
              <a:t>epidermis</a:t>
            </a:r>
            <a:r>
              <a:rPr lang="en-US" sz="2200" b="0" i="0" u="none" strike="noStrike" dirty="0">
                <a:solidFill>
                  <a:srgbClr val="0B0080"/>
                </a:solidFill>
                <a:effectLst/>
                <a:latin typeface="Times New Roman" panose="02020603050405020304" pitchFamily="18" charset="0"/>
                <a:cs typeface="Times New Roman" panose="02020603050405020304" pitchFamily="18" charset="0"/>
              </a:rPr>
              <a:t>.</a:t>
            </a:r>
            <a:endParaRPr lang="en-US" sz="2200" b="0" i="0" dirty="0">
              <a:solidFill>
                <a:srgbClr val="202122"/>
              </a:solidFill>
              <a:effectLst/>
              <a:latin typeface="Times New Roman" panose="02020603050405020304" pitchFamily="18" charset="0"/>
              <a:cs typeface="Times New Roman" panose="02020603050405020304" pitchFamily="18" charset="0"/>
            </a:endParaRPr>
          </a:p>
          <a:p>
            <a:r>
              <a:rPr lang="en-US" sz="2200" b="0" i="0" dirty="0">
                <a:solidFill>
                  <a:srgbClr val="202122"/>
                </a:solidFill>
                <a:effectLst/>
                <a:latin typeface="Times New Roman" panose="02020603050405020304" pitchFamily="18" charset="0"/>
                <a:cs typeface="Times New Roman" panose="02020603050405020304" pitchFamily="18" charset="0"/>
              </a:rPr>
              <a:t>They may be ossified or tubercular, as in the case of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7" tooltip="Lizard"/>
              </a:rPr>
              <a:t>lizards</a:t>
            </a:r>
            <a:r>
              <a:rPr lang="en-US" sz="2200" b="0" i="0" dirty="0">
                <a:solidFill>
                  <a:srgbClr val="202122"/>
                </a:solidFill>
                <a:effectLst/>
                <a:latin typeface="Times New Roman" panose="02020603050405020304" pitchFamily="18" charset="0"/>
                <a:cs typeface="Times New Roman" panose="02020603050405020304" pitchFamily="18" charset="0"/>
              </a:rPr>
              <a:t>, </a:t>
            </a:r>
          </a:p>
          <a:p>
            <a:pPr algn="l"/>
            <a:r>
              <a:rPr lang="en-US" sz="2200" b="0" i="0" dirty="0">
                <a:solidFill>
                  <a:srgbClr val="202122"/>
                </a:solidFill>
                <a:effectLst/>
                <a:latin typeface="Times New Roman" panose="02020603050405020304" pitchFamily="18" charset="0"/>
                <a:cs typeface="Times New Roman" panose="02020603050405020304" pitchFamily="18" charset="0"/>
              </a:rPr>
              <a:t>scales vary in form from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8" tooltip="Tubercle"/>
              </a:rPr>
              <a:t>tubercular</a:t>
            </a:r>
            <a:r>
              <a:rPr lang="en-US" sz="2200" b="0" i="0" dirty="0">
                <a:solidFill>
                  <a:srgbClr val="202122"/>
                </a:solidFill>
                <a:effectLst/>
                <a:latin typeface="Times New Roman" panose="02020603050405020304" pitchFamily="18" charset="0"/>
                <a:cs typeface="Times New Roman" panose="02020603050405020304" pitchFamily="18" charset="0"/>
              </a:rPr>
              <a:t> to </a:t>
            </a:r>
            <a:r>
              <a:rPr lang="en-US" sz="2200" b="0" i="0" dirty="0" err="1">
                <a:solidFill>
                  <a:srgbClr val="202122"/>
                </a:solidFill>
                <a:effectLst/>
                <a:latin typeface="Times New Roman" panose="02020603050405020304" pitchFamily="18" charset="0"/>
                <a:cs typeface="Times New Roman" panose="02020603050405020304" pitchFamily="18" charset="0"/>
              </a:rPr>
              <a:t>platelike</a:t>
            </a:r>
            <a:r>
              <a:rPr lang="en-US" sz="2200" b="0" i="0" dirty="0">
                <a:solidFill>
                  <a:srgbClr val="202122"/>
                </a:solidFill>
                <a:effectLst/>
                <a:latin typeface="Times New Roman" panose="02020603050405020304" pitchFamily="18" charset="0"/>
                <a:cs typeface="Times New Roman" panose="02020603050405020304" pitchFamily="18" charset="0"/>
              </a:rPr>
              <a:t>, or overlapping.</a:t>
            </a:r>
          </a:p>
          <a:p>
            <a:pPr algn="l"/>
            <a:r>
              <a:rPr lang="en-US" sz="2200" b="0" i="0" dirty="0">
                <a:solidFill>
                  <a:srgbClr val="202122"/>
                </a:solidFill>
                <a:effectLst/>
                <a:latin typeface="Times New Roman" panose="02020603050405020304" pitchFamily="18" charset="0"/>
                <a:cs typeface="Times New Roman" panose="02020603050405020304" pitchFamily="18" charset="0"/>
              </a:rPr>
              <a:t> These scales, which on the surface are composed of horny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9" tooltip="Keratinized"/>
              </a:rPr>
              <a:t>keratinized</a:t>
            </a:r>
            <a:r>
              <a:rPr lang="en-US" sz="2200" b="0" i="0" dirty="0">
                <a:solidFill>
                  <a:srgbClr val="202122"/>
                </a:solidFill>
                <a:effectLst/>
                <a:latin typeface="Times New Roman" panose="02020603050405020304" pitchFamily="18" charset="0"/>
                <a:cs typeface="Times New Roman" panose="02020603050405020304" pitchFamily="18" charset="0"/>
              </a:rPr>
              <a:t>) epidermis, may have bony plates underlying them; these plates are called </a:t>
            </a:r>
            <a:r>
              <a:rPr lang="en-US" sz="2200" b="0" i="1" u="none" strike="noStrike" dirty="0">
                <a:solidFill>
                  <a:srgbClr val="0B0080"/>
                </a:solidFill>
                <a:effectLst/>
                <a:latin typeface="Times New Roman" panose="02020603050405020304" pitchFamily="18" charset="0"/>
                <a:cs typeface="Times New Roman" panose="02020603050405020304" pitchFamily="18" charset="0"/>
                <a:hlinkClick r:id="rId10" tooltip="Osteoderm"/>
              </a:rPr>
              <a:t>osteoderms</a:t>
            </a:r>
            <a:r>
              <a:rPr lang="en-US" sz="2200" b="0" i="0" dirty="0">
                <a:solidFill>
                  <a:srgbClr val="202122"/>
                </a:solidFill>
                <a:effectLst/>
                <a:latin typeface="Times New Roman" panose="02020603050405020304" pitchFamily="18" charset="0"/>
                <a:cs typeface="Times New Roman" panose="02020603050405020304" pitchFamily="18" charset="0"/>
              </a:rPr>
              <a:t>.</a:t>
            </a:r>
          </a:p>
          <a:p>
            <a:pPr algn="l"/>
            <a:r>
              <a:rPr lang="en-US" sz="2200" b="0" i="0" dirty="0">
                <a:solidFill>
                  <a:srgbClr val="202122"/>
                </a:solidFill>
                <a:effectLst/>
                <a:latin typeface="Times New Roman" panose="02020603050405020304" pitchFamily="18" charset="0"/>
                <a:cs typeface="Times New Roman" panose="02020603050405020304" pitchFamily="18" charset="0"/>
              </a:rPr>
              <a:t>Lizard scales may differ strongly in form on different parts of the lizard</a:t>
            </a:r>
          </a:p>
          <a:p>
            <a:pPr algn="l"/>
            <a:r>
              <a:rPr lang="en-US" sz="2200" b="0" i="0" dirty="0">
                <a:solidFill>
                  <a:srgbClr val="202122"/>
                </a:solidFill>
                <a:effectLst/>
                <a:latin typeface="Times New Roman" panose="02020603050405020304" pitchFamily="18" charset="0"/>
                <a:cs typeface="Times New Roman" panose="02020603050405020304" pitchFamily="18" charset="0"/>
              </a:rPr>
              <a:t>For instance, the scales between the nostrils are sometimes called </a:t>
            </a:r>
            <a:r>
              <a:rPr lang="en-US" sz="2200" b="0" i="0" dirty="0" err="1">
                <a:solidFill>
                  <a:srgbClr val="202122"/>
                </a:solidFill>
                <a:effectLst/>
                <a:latin typeface="Times New Roman" panose="02020603050405020304" pitchFamily="18" charset="0"/>
                <a:cs typeface="Times New Roman" panose="02020603050405020304" pitchFamily="18" charset="0"/>
              </a:rPr>
              <a:t>supranasals</a:t>
            </a:r>
            <a:r>
              <a:rPr lang="en-US" sz="2200" b="0" i="0" u="none" strike="noStrike" baseline="30000" dirty="0">
                <a:solidFill>
                  <a:srgbClr val="0B0080"/>
                </a:solidFill>
                <a:effectLst/>
                <a:latin typeface="Times New Roman" panose="02020603050405020304" pitchFamily="18" charset="0"/>
                <a:cs typeface="Times New Roman" panose="02020603050405020304" pitchFamily="18" charset="0"/>
                <a:hlinkClick r:id="rId11"/>
              </a:rPr>
              <a:t>[2]</a:t>
            </a:r>
            <a:r>
              <a:rPr lang="en-US" sz="2200" b="0" i="0" dirty="0">
                <a:solidFill>
                  <a:srgbClr val="202122"/>
                </a:solidFill>
                <a:effectLst/>
                <a:latin typeface="Times New Roman" panose="02020603050405020304" pitchFamily="18" charset="0"/>
                <a:cs typeface="Times New Roman" panose="02020603050405020304" pitchFamily="18" charset="0"/>
              </a:rPr>
              <a:t> and sometimes </a:t>
            </a:r>
            <a:r>
              <a:rPr lang="en-US" sz="2200" b="0" i="0" dirty="0" err="1">
                <a:solidFill>
                  <a:srgbClr val="202122"/>
                </a:solidFill>
                <a:effectLst/>
                <a:latin typeface="Times New Roman" panose="02020603050405020304" pitchFamily="18" charset="0"/>
                <a:cs typeface="Times New Roman" panose="02020603050405020304" pitchFamily="18" charset="0"/>
              </a:rPr>
              <a:t>internasals</a:t>
            </a:r>
            <a:endParaRPr lang="en-US" sz="2200" b="0" i="0" dirty="0">
              <a:solidFill>
                <a:srgbClr val="202122"/>
              </a:solidFill>
              <a:effectLst/>
              <a:latin typeface="Times New Roman" panose="02020603050405020304" pitchFamily="18" charset="0"/>
              <a:cs typeface="Times New Roman" panose="02020603050405020304" pitchFamily="18" charset="0"/>
            </a:endParaRPr>
          </a:p>
          <a:p>
            <a:endParaRPr lang="en-IN" dirty="0"/>
          </a:p>
        </p:txBody>
      </p:sp>
      <p:pic>
        <p:nvPicPr>
          <p:cNvPr id="6" name="Picture 5">
            <a:extLst>
              <a:ext uri="{FF2B5EF4-FFF2-40B4-BE49-F238E27FC236}">
                <a16:creationId xmlns:a16="http://schemas.microsoft.com/office/drawing/2014/main" id="{BD3FB032-BD65-488E-A7CA-9B181A13695C}"/>
              </a:ext>
            </a:extLst>
          </p:cNvPr>
          <p:cNvPicPr/>
          <p:nvPr/>
        </p:nvPicPr>
        <p:blipFill rotWithShape="1">
          <a:blip r:embed="rId12">
            <a:extLst>
              <a:ext uri="{28A0092B-C50C-407E-A947-70E740481C1C}">
                <a14:useLocalDpi xmlns:a14="http://schemas.microsoft.com/office/drawing/2010/main" val="0"/>
              </a:ext>
            </a:extLst>
          </a:blip>
          <a:srcRect b="1221"/>
          <a:stretch/>
        </p:blipFill>
        <p:spPr bwMode="auto">
          <a:xfrm>
            <a:off x="449178" y="4700420"/>
            <a:ext cx="4884822" cy="2221748"/>
          </a:xfrm>
          <a:prstGeom prst="rect">
            <a:avLst/>
          </a:prstGeom>
          <a:noFill/>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FCB25518-10CC-4F13-BC5F-06DECFCC6849}"/>
              </a:ext>
            </a:extLst>
          </p:cNvPr>
          <p:cNvPicPr/>
          <p:nvPr/>
        </p:nvPicPr>
        <p:blipFill>
          <a:blip r:embed="rId13">
            <a:extLst>
              <a:ext uri="{28A0092B-C50C-407E-A947-70E740481C1C}">
                <a14:useLocalDpi xmlns:a14="http://schemas.microsoft.com/office/drawing/2010/main" val="0"/>
              </a:ext>
            </a:extLst>
          </a:blip>
          <a:srcRect/>
          <a:stretch>
            <a:fillRect/>
          </a:stretch>
        </p:blipFill>
        <p:spPr bwMode="auto">
          <a:xfrm>
            <a:off x="5334000" y="4435257"/>
            <a:ext cx="5731510" cy="3096895"/>
          </a:xfrm>
          <a:prstGeom prst="rect">
            <a:avLst/>
          </a:prstGeom>
          <a:noFill/>
          <a:ln>
            <a:noFill/>
          </a:ln>
        </p:spPr>
      </p:pic>
    </p:spTree>
    <p:extLst>
      <p:ext uri="{BB962C8B-B14F-4D97-AF65-F5344CB8AC3E}">
        <p14:creationId xmlns:p14="http://schemas.microsoft.com/office/powerpoint/2010/main" val="2466573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BF737-975F-4BCA-9CD6-A03861FF6173}"/>
              </a:ext>
            </a:extLst>
          </p:cNvPr>
          <p:cNvSpPr>
            <a:spLocks noGrp="1"/>
          </p:cNvSpPr>
          <p:nvPr>
            <p:ph type="title"/>
          </p:nvPr>
        </p:nvSpPr>
        <p:spPr>
          <a:xfrm>
            <a:off x="838200" y="0"/>
            <a:ext cx="10515600" cy="762001"/>
          </a:xfrm>
        </p:spPr>
        <p:txBody>
          <a:bodyPr>
            <a:normAutofit/>
          </a:bodyPr>
          <a:lstStyle/>
          <a:p>
            <a:pPr algn="ctr"/>
            <a:r>
              <a:rPr lang="en-US" sz="4400" b="1" dirty="0">
                <a:solidFill>
                  <a:srgbClr val="FF0000"/>
                </a:solidFill>
                <a:latin typeface="Times New Roman" panose="02020603050405020304" pitchFamily="18" charset="0"/>
                <a:cs typeface="Times New Roman" panose="02020603050405020304" pitchFamily="18" charset="0"/>
              </a:rPr>
              <a:t>Snake Scales</a:t>
            </a:r>
            <a:endParaRPr lang="en-IN" dirty="0"/>
          </a:p>
        </p:txBody>
      </p:sp>
      <p:sp>
        <p:nvSpPr>
          <p:cNvPr id="3" name="Content Placeholder 2">
            <a:extLst>
              <a:ext uri="{FF2B5EF4-FFF2-40B4-BE49-F238E27FC236}">
                <a16:creationId xmlns:a16="http://schemas.microsoft.com/office/drawing/2014/main" id="{3D940460-B532-4A17-8D1D-8B4F7DC3823F}"/>
              </a:ext>
            </a:extLst>
          </p:cNvPr>
          <p:cNvSpPr>
            <a:spLocks noGrp="1"/>
          </p:cNvSpPr>
          <p:nvPr>
            <p:ph idx="1"/>
          </p:nvPr>
        </p:nvSpPr>
        <p:spPr>
          <a:xfrm>
            <a:off x="1676400" y="1039562"/>
            <a:ext cx="10515600" cy="5297069"/>
          </a:xfrm>
        </p:spPr>
        <p:txBody>
          <a:bodyPr>
            <a:normAutofit fontScale="92500" lnSpcReduction="20000"/>
          </a:bodyPr>
          <a:lstStyle/>
          <a:p>
            <a:pPr algn="l"/>
            <a:r>
              <a:rPr lang="en-US" b="0" i="0" dirty="0">
                <a:solidFill>
                  <a:srgbClr val="202122"/>
                </a:solidFill>
                <a:effectLst/>
                <a:latin typeface="Times New Roman" panose="02020603050405020304" pitchFamily="18" charset="0"/>
                <a:cs typeface="Times New Roman" panose="02020603050405020304" pitchFamily="18" charset="0"/>
              </a:rPr>
              <a:t>Snakes are entirely covered with scales or </a:t>
            </a:r>
            <a:r>
              <a:rPr lang="en-US" b="0" i="0" dirty="0" err="1">
                <a:solidFill>
                  <a:srgbClr val="202122"/>
                </a:solidFill>
                <a:effectLst/>
                <a:latin typeface="Times New Roman" panose="02020603050405020304" pitchFamily="18" charset="0"/>
                <a:cs typeface="Times New Roman" panose="02020603050405020304" pitchFamily="18" charset="0"/>
              </a:rPr>
              <a:t>scutes</a:t>
            </a:r>
            <a:r>
              <a:rPr lang="en-US" b="0" i="0" dirty="0">
                <a:solidFill>
                  <a:srgbClr val="202122"/>
                </a:solidFill>
                <a:effectLst/>
                <a:latin typeface="Times New Roman" panose="02020603050405020304" pitchFamily="18" charset="0"/>
                <a:cs typeface="Times New Roman" panose="02020603050405020304" pitchFamily="18" charset="0"/>
              </a:rPr>
              <a:t> of various shapes and sizes. </a:t>
            </a:r>
          </a:p>
          <a:p>
            <a:pPr algn="l"/>
            <a:r>
              <a:rPr lang="en-US" b="0" i="0" dirty="0">
                <a:solidFill>
                  <a:srgbClr val="202122"/>
                </a:solidFill>
                <a:effectLst/>
                <a:latin typeface="Times New Roman" panose="02020603050405020304" pitchFamily="18" charset="0"/>
                <a:cs typeface="Times New Roman" panose="02020603050405020304" pitchFamily="18" charset="0"/>
              </a:rPr>
              <a:t>Scales protect the body of the snake, aid it in locomotion, </a:t>
            </a:r>
          </a:p>
          <a:p>
            <a:pPr algn="l"/>
            <a:r>
              <a:rPr lang="en-US" dirty="0">
                <a:solidFill>
                  <a:srgbClr val="202122"/>
                </a:solidFill>
                <a:latin typeface="Times New Roman" panose="02020603050405020304" pitchFamily="18" charset="0"/>
                <a:cs typeface="Times New Roman" panose="02020603050405020304" pitchFamily="18" charset="0"/>
              </a:rPr>
              <a:t>It </a:t>
            </a:r>
            <a:r>
              <a:rPr lang="en-US" b="0" i="0" dirty="0">
                <a:solidFill>
                  <a:srgbClr val="202122"/>
                </a:solidFill>
                <a:effectLst/>
                <a:latin typeface="Times New Roman" panose="02020603050405020304" pitchFamily="18" charset="0"/>
                <a:cs typeface="Times New Roman" panose="02020603050405020304" pitchFamily="18" charset="0"/>
              </a:rPr>
              <a:t>allow moisture to be retained within complex </a:t>
            </a:r>
            <a:r>
              <a:rPr lang="en-US" b="0" i="0" dirty="0" err="1">
                <a:solidFill>
                  <a:srgbClr val="202122"/>
                </a:solidFill>
                <a:effectLst/>
                <a:latin typeface="Times New Roman" panose="02020603050405020304" pitchFamily="18" charset="0"/>
                <a:cs typeface="Times New Roman" panose="02020603050405020304" pitchFamily="18" charset="0"/>
              </a:rPr>
              <a:t>colouration</a:t>
            </a:r>
            <a:r>
              <a:rPr lang="en-US" b="0" i="0" dirty="0">
                <a:solidFill>
                  <a:srgbClr val="202122"/>
                </a:solidFill>
                <a:effectLst/>
                <a:latin typeface="Times New Roman" panose="02020603050405020304" pitchFamily="18" charset="0"/>
                <a:cs typeface="Times New Roman" panose="02020603050405020304" pitchFamily="18" charset="0"/>
              </a:rPr>
              <a:t> patterns which help in camouflage and anti-predator display. </a:t>
            </a:r>
          </a:p>
          <a:p>
            <a:pPr algn="l"/>
            <a:r>
              <a:rPr lang="en-US" b="0" i="0" dirty="0">
                <a:solidFill>
                  <a:srgbClr val="202122"/>
                </a:solidFill>
                <a:effectLst/>
                <a:latin typeface="Times New Roman" panose="02020603050405020304" pitchFamily="18" charset="0"/>
                <a:cs typeface="Times New Roman" panose="02020603050405020304" pitchFamily="18" charset="0"/>
              </a:rPr>
              <a:t>In some snakes, scales have been modified over time to serve other functions such as 'eyelash' fringes, and protective covers. </a:t>
            </a:r>
          </a:p>
          <a:p>
            <a:pPr algn="l"/>
            <a:r>
              <a:rPr lang="en-US" b="0" i="0" dirty="0">
                <a:solidFill>
                  <a:srgbClr val="202122"/>
                </a:solidFill>
                <a:effectLst/>
                <a:latin typeface="Times New Roman" panose="02020603050405020304" pitchFamily="18" charset="0"/>
                <a:cs typeface="Times New Roman" panose="02020603050405020304" pitchFamily="18" charset="0"/>
              </a:rPr>
              <a:t>Snakes periodically </a:t>
            </a:r>
            <a:r>
              <a:rPr lang="en-US" b="0" i="0" u="none" strike="noStrike" dirty="0" err="1">
                <a:solidFill>
                  <a:srgbClr val="0B0080"/>
                </a:solidFill>
                <a:effectLst/>
                <a:latin typeface="Times New Roman" panose="02020603050405020304" pitchFamily="18" charset="0"/>
                <a:cs typeface="Times New Roman" panose="02020603050405020304" pitchFamily="18" charset="0"/>
                <a:hlinkClick r:id="rId2" tooltip="Ecdysis"/>
              </a:rPr>
              <a:t>moult</a:t>
            </a:r>
            <a:r>
              <a:rPr lang="en-US" b="0" i="0" dirty="0">
                <a:solidFill>
                  <a:srgbClr val="202122"/>
                </a:solidFill>
                <a:effectLst/>
                <a:latin typeface="Times New Roman" panose="02020603050405020304" pitchFamily="18" charset="0"/>
                <a:cs typeface="Times New Roman" panose="02020603050405020304" pitchFamily="18" charset="0"/>
              </a:rPr>
              <a:t> their scaly skins and acquire new ones. </a:t>
            </a:r>
          </a:p>
          <a:p>
            <a:pPr algn="l"/>
            <a:r>
              <a:rPr lang="en-US" b="0" i="0" dirty="0">
                <a:solidFill>
                  <a:srgbClr val="202122"/>
                </a:solidFill>
                <a:effectLst/>
                <a:latin typeface="Times New Roman" panose="02020603050405020304" pitchFamily="18" charset="0"/>
                <a:cs typeface="Times New Roman" panose="02020603050405020304" pitchFamily="18" charset="0"/>
              </a:rPr>
              <a:t>This permits replacement of old worn out skin, disposal of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Parasite"/>
              </a:rPr>
              <a:t>parasites</a:t>
            </a:r>
            <a:r>
              <a:rPr lang="en-US" b="0" i="0" dirty="0">
                <a:solidFill>
                  <a:srgbClr val="202122"/>
                </a:solidFill>
                <a:effectLst/>
                <a:latin typeface="Times New Roman" panose="02020603050405020304" pitchFamily="18" charset="0"/>
                <a:cs typeface="Times New Roman" panose="02020603050405020304" pitchFamily="18" charset="0"/>
              </a:rPr>
              <a:t> and is thought to allow the snake to grow. </a:t>
            </a:r>
          </a:p>
          <a:p>
            <a:pPr algn="l"/>
            <a:r>
              <a:rPr lang="en-US" b="0" i="0" dirty="0">
                <a:solidFill>
                  <a:srgbClr val="202122"/>
                </a:solidFill>
                <a:effectLst/>
                <a:latin typeface="Times New Roman" panose="02020603050405020304" pitchFamily="18" charset="0"/>
                <a:cs typeface="Times New Roman" panose="02020603050405020304" pitchFamily="18" charset="0"/>
              </a:rPr>
              <a:t>The shape and arrangement of scales is used to identify snake species.</a:t>
            </a:r>
          </a:p>
          <a:p>
            <a:pPr algn="l"/>
            <a:r>
              <a:rPr lang="en-US" b="0" i="0" dirty="0">
                <a:solidFill>
                  <a:srgbClr val="202122"/>
                </a:solidFill>
                <a:effectLst/>
                <a:latin typeface="Times New Roman" panose="02020603050405020304" pitchFamily="18" charset="0"/>
                <a:cs typeface="Times New Roman" panose="02020603050405020304" pitchFamily="18" charset="0"/>
              </a:rPr>
              <a:t>The shape and number of scales on the head, back and belly are characteristic to family, genus and species. </a:t>
            </a:r>
          </a:p>
          <a:p>
            <a:pPr algn="l"/>
            <a:r>
              <a:rPr lang="en-US" b="0" i="0" dirty="0">
                <a:solidFill>
                  <a:srgbClr val="202122"/>
                </a:solidFill>
                <a:effectLst/>
                <a:latin typeface="Times New Roman" panose="02020603050405020304" pitchFamily="18" charset="0"/>
                <a:cs typeface="Times New Roman" panose="02020603050405020304" pitchFamily="18" charset="0"/>
              </a:rPr>
              <a:t>In "advanced"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Caenophidia"/>
              </a:rPr>
              <a:t>Caenophidian</a:t>
            </a:r>
            <a:r>
              <a:rPr lang="en-US" b="0" i="0" dirty="0">
                <a:solidFill>
                  <a:srgbClr val="202122"/>
                </a:solidFill>
                <a:effectLst/>
                <a:latin typeface="Times New Roman" panose="02020603050405020304" pitchFamily="18" charset="0"/>
                <a:cs typeface="Times New Roman" panose="02020603050405020304" pitchFamily="18" charset="0"/>
              </a:rPr>
              <a:t>) snakes, the broad belly scales and rows of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Dorsal scale"/>
              </a:rPr>
              <a:t>dorsal scales</a:t>
            </a:r>
            <a:r>
              <a:rPr lang="en-US" b="0" i="0" dirty="0">
                <a:solidFill>
                  <a:srgbClr val="202122"/>
                </a:solidFill>
                <a:effectLst/>
                <a:latin typeface="Times New Roman" panose="02020603050405020304" pitchFamily="18" charset="0"/>
                <a:cs typeface="Times New Roman" panose="02020603050405020304" pitchFamily="18" charset="0"/>
              </a:rPr>
              <a:t> correspond to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Vertebra"/>
              </a:rPr>
              <a:t>vertebrae</a:t>
            </a:r>
            <a:r>
              <a:rPr lang="en-US" u="none" strike="noStrike" dirty="0">
                <a:solidFill>
                  <a:srgbClr val="202122"/>
                </a:solidFill>
                <a:latin typeface="Times New Roman" panose="02020603050405020304" pitchFamily="18" charset="0"/>
                <a:cs typeface="Times New Roman" panose="02020603050405020304" pitchFamily="18" charset="0"/>
              </a:rPr>
              <a:t>.</a:t>
            </a:r>
            <a:endParaRPr lang="en-IN" dirty="0"/>
          </a:p>
        </p:txBody>
      </p:sp>
      <p:pic>
        <p:nvPicPr>
          <p:cNvPr id="6" name="Picture 5">
            <a:extLst>
              <a:ext uri="{FF2B5EF4-FFF2-40B4-BE49-F238E27FC236}">
                <a16:creationId xmlns:a16="http://schemas.microsoft.com/office/drawing/2014/main" id="{8CEE3AC2-F79E-4813-98D0-568D21C403A7}"/>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524000" cy="1825625"/>
          </a:xfrm>
          <a:prstGeom prst="rect">
            <a:avLst/>
          </a:prstGeom>
          <a:noFill/>
          <a:ln>
            <a:noFill/>
          </a:ln>
        </p:spPr>
      </p:pic>
    </p:spTree>
    <p:extLst>
      <p:ext uri="{BB962C8B-B14F-4D97-AF65-F5344CB8AC3E}">
        <p14:creationId xmlns:p14="http://schemas.microsoft.com/office/powerpoint/2010/main" val="2262512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26DB4-BC09-4BA0-9F5D-8C4807772905}"/>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F7E2D623-A331-4803-8155-A4E6A4D11DC6}"/>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42147" y="192504"/>
            <a:ext cx="6472989" cy="6665495"/>
          </a:xfrm>
          <a:prstGeom prst="rect">
            <a:avLst/>
          </a:prstGeom>
          <a:noFill/>
          <a:ln>
            <a:noFill/>
          </a:ln>
        </p:spPr>
      </p:pic>
    </p:spTree>
    <p:extLst>
      <p:ext uri="{BB962C8B-B14F-4D97-AF65-F5344CB8AC3E}">
        <p14:creationId xmlns:p14="http://schemas.microsoft.com/office/powerpoint/2010/main" val="1092046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FB0EE-3291-4925-BC97-405A0CB3173F}"/>
              </a:ext>
            </a:extLst>
          </p:cNvPr>
          <p:cNvSpPr>
            <a:spLocks noGrp="1"/>
          </p:cNvSpPr>
          <p:nvPr>
            <p:ph type="title"/>
          </p:nvPr>
        </p:nvSpPr>
        <p:spPr>
          <a:xfrm>
            <a:off x="838200" y="180641"/>
            <a:ext cx="10515600" cy="749801"/>
          </a:xfrm>
        </p:spPr>
        <p:txBody>
          <a:bodyPr>
            <a:normAutofit/>
          </a:bodyPr>
          <a:lstStyle/>
          <a:p>
            <a:pPr algn="ctr"/>
            <a:r>
              <a:rPr lang="en-US" sz="3600" b="1" i="0" dirty="0">
                <a:solidFill>
                  <a:srgbClr val="FF0000"/>
                </a:solidFill>
                <a:effectLst/>
                <a:latin typeface="Times New Roman" panose="02020603050405020304" pitchFamily="18" charset="0"/>
                <a:cs typeface="Times New Roman" panose="02020603050405020304" pitchFamily="18" charset="0"/>
              </a:rPr>
              <a:t>Rattle in Rattle snake</a:t>
            </a:r>
            <a:endParaRPr lang="en-IN" sz="36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9FBB6E9-95FF-4773-B86C-1A48FE3D9744}"/>
              </a:ext>
            </a:extLst>
          </p:cNvPr>
          <p:cNvSpPr>
            <a:spLocks noGrp="1"/>
          </p:cNvSpPr>
          <p:nvPr>
            <p:ph idx="1"/>
          </p:nvPr>
        </p:nvSpPr>
        <p:spPr>
          <a:xfrm>
            <a:off x="230371" y="1331494"/>
            <a:ext cx="6780029" cy="5526505"/>
          </a:xfrm>
        </p:spPr>
        <p:txBody>
          <a:bodyPr>
            <a:normAutofit fontScale="77500" lnSpcReduction="20000"/>
          </a:bodyPr>
          <a:lstStyle/>
          <a:p>
            <a:endParaRPr lang="en-US" b="0" i="0" dirty="0">
              <a:solidFill>
                <a:srgbClr val="202122"/>
              </a:solidFill>
              <a:effectLst/>
              <a:latin typeface="Times New Roman" panose="02020603050405020304" pitchFamily="18" charset="0"/>
              <a:cs typeface="Times New Roman" panose="02020603050405020304" pitchFamily="18" charset="0"/>
            </a:endParaRPr>
          </a:p>
          <a:p>
            <a:r>
              <a:rPr lang="en-US" b="0" i="0" dirty="0">
                <a:effectLst/>
                <a:latin typeface="Times New Roman" panose="02020603050405020304" pitchFamily="18" charset="0"/>
                <a:cs typeface="Times New Roman" panose="02020603050405020304" pitchFamily="18" charset="0"/>
              </a:rPr>
              <a:t>Rattlesnake skin has a set of overlapping scales which cover the entire body,.</a:t>
            </a:r>
          </a:p>
          <a:p>
            <a:r>
              <a:rPr lang="en-US" dirty="0">
                <a:latin typeface="Times New Roman" panose="02020603050405020304" pitchFamily="18" charset="0"/>
                <a:cs typeface="Times New Roman" panose="02020603050405020304" pitchFamily="18" charset="0"/>
              </a:rPr>
              <a:t>It </a:t>
            </a:r>
            <a:r>
              <a:rPr lang="en-US" b="0" i="0" dirty="0">
                <a:effectLst/>
                <a:latin typeface="Times New Roman" panose="02020603050405020304" pitchFamily="18" charset="0"/>
                <a:cs typeface="Times New Roman" panose="02020603050405020304" pitchFamily="18" charset="0"/>
              </a:rPr>
              <a:t>providing protection from a variety of threats including dehydration and physical trauma.</a:t>
            </a:r>
          </a:p>
          <a:p>
            <a:r>
              <a:rPr lang="en-US" b="0" i="0" dirty="0">
                <a:effectLst/>
                <a:latin typeface="Times New Roman" panose="02020603050405020304" pitchFamily="18" charset="0"/>
                <a:cs typeface="Times New Roman" panose="02020603050405020304" pitchFamily="18" charset="0"/>
              </a:rPr>
              <a:t> The typical rattlesnake, genus </a:t>
            </a:r>
            <a:r>
              <a:rPr lang="en-US" b="0" i="0" dirty="0" err="1">
                <a:effectLst/>
                <a:latin typeface="Times New Roman" panose="02020603050405020304" pitchFamily="18" charset="0"/>
                <a:cs typeface="Times New Roman" panose="02020603050405020304" pitchFamily="18" charset="0"/>
              </a:rPr>
              <a:t>Crotalus</a:t>
            </a:r>
            <a:r>
              <a:rPr lang="en-US" b="0" i="0" dirty="0">
                <a:effectLst/>
                <a:latin typeface="Times New Roman" panose="02020603050405020304" pitchFamily="18" charset="0"/>
                <a:cs typeface="Times New Roman" panose="02020603050405020304" pitchFamily="18" charset="0"/>
              </a:rPr>
              <a:t>, has the top of its head covered with small scales.</a:t>
            </a:r>
          </a:p>
          <a:p>
            <a:r>
              <a:rPr lang="en-US" b="0" i="0" dirty="0">
                <a:effectLst/>
                <a:latin typeface="Times New Roman" panose="02020603050405020304" pitchFamily="18" charset="0"/>
                <a:cs typeface="Times New Roman" panose="02020603050405020304" pitchFamily="18" charset="0"/>
              </a:rPr>
              <a:t>The rattle serves as a warning for predators of the rattlesnake.</a:t>
            </a:r>
          </a:p>
          <a:p>
            <a:r>
              <a:rPr lang="en-US" b="0" i="0" dirty="0">
                <a:effectLst/>
                <a:latin typeface="Times New Roman" panose="02020603050405020304" pitchFamily="18" charset="0"/>
                <a:cs typeface="Times New Roman" panose="02020603050405020304" pitchFamily="18" charset="0"/>
              </a:rPr>
              <a:t>The rattle is composed of a series of hollow, interlocked segments made of </a:t>
            </a:r>
            <a:r>
              <a:rPr lang="en-US" b="0" i="0" u="none" strike="noStrike" dirty="0">
                <a:effectLst/>
                <a:latin typeface="Times New Roman" panose="02020603050405020304" pitchFamily="18" charset="0"/>
                <a:cs typeface="Times New Roman" panose="02020603050405020304" pitchFamily="18" charset="0"/>
                <a:hlinkClick r:id="rId2" tooltip="Keratin">
                  <a:extLst>
                    <a:ext uri="{A12FA001-AC4F-418D-AE19-62706E023703}">
                      <ahyp:hlinkClr xmlns:ahyp="http://schemas.microsoft.com/office/drawing/2018/hyperlinkcolor" val="tx"/>
                    </a:ext>
                  </a:extLst>
                </a:hlinkClick>
              </a:rPr>
              <a:t>keratin</a:t>
            </a:r>
            <a:r>
              <a:rPr lang="en-US" b="0" i="0" dirty="0">
                <a:effectLst/>
                <a:latin typeface="Times New Roman" panose="02020603050405020304" pitchFamily="18" charset="0"/>
                <a:cs typeface="Times New Roman" panose="02020603050405020304" pitchFamily="18" charset="0"/>
              </a:rPr>
              <a:t>, which are created by modifying the scales that cover the tip of the tail. </a:t>
            </a:r>
          </a:p>
          <a:p>
            <a:r>
              <a:rPr lang="en-US" b="0" i="0" dirty="0">
                <a:effectLst/>
                <a:latin typeface="Times New Roman" panose="02020603050405020304" pitchFamily="18" charset="0"/>
                <a:cs typeface="Times New Roman" panose="02020603050405020304" pitchFamily="18" charset="0"/>
              </a:rPr>
              <a:t>The contraction of special "shaker" muscles in the tail causes these segments to vibrate against one another, making the rattling noise in a behavior known as </a:t>
            </a:r>
            <a:r>
              <a:rPr lang="en-US" b="0" i="0" u="none" strike="noStrike" dirty="0">
                <a:effectLst/>
                <a:latin typeface="Times New Roman" panose="02020603050405020304" pitchFamily="18" charset="0"/>
                <a:cs typeface="Times New Roman" panose="02020603050405020304" pitchFamily="18" charset="0"/>
                <a:hlinkClick r:id="rId3" tooltip="Tail vibration">
                  <a:extLst>
                    <a:ext uri="{A12FA001-AC4F-418D-AE19-62706E023703}">
                      <ahyp:hlinkClr xmlns:ahyp="http://schemas.microsoft.com/office/drawing/2018/hyperlinkcolor" val="tx"/>
                    </a:ext>
                  </a:extLst>
                </a:hlinkClick>
              </a:rPr>
              <a:t>tail vibration</a:t>
            </a:r>
            <a:r>
              <a:rPr lang="en-US" b="0" i="0" dirty="0">
                <a:effectLst/>
                <a:latin typeface="Times New Roman" panose="02020603050405020304" pitchFamily="18" charset="0"/>
                <a:cs typeface="Times New Roman" panose="02020603050405020304" pitchFamily="18" charset="0"/>
              </a:rPr>
              <a:t>. </a:t>
            </a:r>
          </a:p>
          <a:p>
            <a:r>
              <a:rPr lang="en-US" b="0" i="0" dirty="0">
                <a:effectLst/>
                <a:latin typeface="Times New Roman" panose="02020603050405020304" pitchFamily="18" charset="0"/>
                <a:cs typeface="Times New Roman" panose="02020603050405020304" pitchFamily="18" charset="0"/>
              </a:rPr>
              <a:t>The muscles that cause the rattle to shake are some of the fastest known, firing 50 times per second on average, sustained for up to three hours.</a:t>
            </a:r>
            <a:endParaRPr lang="en-IN"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1AFAE521-43E7-4A06-ACDA-58CF19AFF30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451558" y="2927684"/>
            <a:ext cx="4510071" cy="3930316"/>
          </a:xfrm>
          <a:prstGeom prst="rect">
            <a:avLst/>
          </a:prstGeom>
          <a:noFill/>
          <a:ln>
            <a:noFill/>
          </a:ln>
        </p:spPr>
      </p:pic>
    </p:spTree>
    <p:extLst>
      <p:ext uri="{BB962C8B-B14F-4D97-AF65-F5344CB8AC3E}">
        <p14:creationId xmlns:p14="http://schemas.microsoft.com/office/powerpoint/2010/main" val="2736344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8CAA4-DDFD-432E-8BAF-9ADCD01AA381}"/>
              </a:ext>
            </a:extLst>
          </p:cNvPr>
          <p:cNvSpPr>
            <a:spLocks noGrp="1"/>
          </p:cNvSpPr>
          <p:nvPr>
            <p:ph type="title"/>
          </p:nvPr>
        </p:nvSpPr>
        <p:spPr>
          <a:xfrm>
            <a:off x="838200" y="365125"/>
            <a:ext cx="10515600" cy="717717"/>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Small, Large &amp; Modified Scales</a:t>
            </a:r>
            <a:endParaRPr lang="en-IN" dirty="0"/>
          </a:p>
        </p:txBody>
      </p:sp>
      <p:sp>
        <p:nvSpPr>
          <p:cNvPr id="3" name="Content Placeholder 2">
            <a:extLst>
              <a:ext uri="{FF2B5EF4-FFF2-40B4-BE49-F238E27FC236}">
                <a16:creationId xmlns:a16="http://schemas.microsoft.com/office/drawing/2014/main" id="{EFF858E0-B19E-45E7-9700-361FBAD5EBC2}"/>
              </a:ext>
            </a:extLst>
          </p:cNvPr>
          <p:cNvSpPr>
            <a:spLocks noGrp="1"/>
          </p:cNvSpPr>
          <p:nvPr>
            <p:ph idx="1"/>
          </p:nvPr>
        </p:nvSpPr>
        <p:spPr>
          <a:xfrm>
            <a:off x="838200" y="1323474"/>
            <a:ext cx="10515600" cy="4853489"/>
          </a:xfrm>
        </p:spPr>
        <p:txBody>
          <a:bodyPr>
            <a:normAutofit/>
          </a:bodyPr>
          <a:lstStyle/>
          <a:p>
            <a:r>
              <a:rPr lang="en-US" sz="2400" dirty="0">
                <a:latin typeface="Times New Roman" panose="02020603050405020304" pitchFamily="18" charset="0"/>
                <a:cs typeface="Times New Roman" panose="02020603050405020304" pitchFamily="18" charset="0"/>
              </a:rPr>
              <a:t>Small Scales: Reptilian scales are small scales undergoes various modifications.</a:t>
            </a:r>
          </a:p>
          <a:p>
            <a:r>
              <a:rPr lang="en-US" sz="2400" dirty="0">
                <a:latin typeface="Times New Roman" panose="02020603050405020304" pitchFamily="18" charset="0"/>
                <a:cs typeface="Times New Roman" panose="02020603050405020304" pitchFamily="18" charset="0"/>
              </a:rPr>
              <a:t>Snakes &amp; lizards have continuous scales.</a:t>
            </a:r>
          </a:p>
          <a:p>
            <a:r>
              <a:rPr lang="en-US" sz="2400" dirty="0">
                <a:latin typeface="Times New Roman" panose="02020603050405020304" pitchFamily="18" charset="0"/>
                <a:cs typeface="Times New Roman" panose="02020603050405020304" pitchFamily="18" charset="0"/>
              </a:rPr>
              <a:t>Snakes dorsal side have large scales.</a:t>
            </a:r>
          </a:p>
          <a:p>
            <a:r>
              <a:rPr lang="en-US" sz="2400" dirty="0">
                <a:latin typeface="Times New Roman" panose="02020603050405020304" pitchFamily="18" charset="0"/>
                <a:cs typeface="Times New Roman" panose="02020603050405020304" pitchFamily="18" charset="0"/>
              </a:rPr>
              <a:t>Crocodiles and turtles have large thick scales called </a:t>
            </a:r>
            <a:r>
              <a:rPr lang="en-US" sz="2400" dirty="0" err="1">
                <a:latin typeface="Times New Roman" panose="02020603050405020304" pitchFamily="18" charset="0"/>
                <a:cs typeface="Times New Roman" panose="02020603050405020304" pitchFamily="18" charset="0"/>
              </a:rPr>
              <a:t>scutes</a:t>
            </a:r>
            <a:r>
              <a:rPr lang="en-US" sz="2400" dirty="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Hedgehog, porcupine, monotremes has modified scales from spines.</a:t>
            </a:r>
          </a:p>
          <a:p>
            <a:r>
              <a:rPr lang="en-US" sz="2400" dirty="0">
                <a:latin typeface="Times New Roman" panose="02020603050405020304" pitchFamily="18" charset="0"/>
                <a:cs typeface="Times New Roman" panose="02020603050405020304" pitchFamily="18" charset="0"/>
              </a:rPr>
              <a:t>Spiney ant eaters show modified scales of spines.</a:t>
            </a:r>
          </a:p>
          <a:p>
            <a:r>
              <a:rPr lang="en-US" sz="2400" dirty="0">
                <a:latin typeface="Times New Roman" panose="02020603050405020304" pitchFamily="18" charset="0"/>
                <a:cs typeface="Times New Roman" panose="02020603050405020304" pitchFamily="18" charset="0"/>
              </a:rPr>
              <a:t>Most of the birds  have typical epidermal keratin scales on the feet and also on long leg &amp; base of beak.</a:t>
            </a:r>
          </a:p>
          <a:p>
            <a:r>
              <a:rPr lang="en-US" sz="2400" dirty="0">
                <a:latin typeface="Times New Roman" panose="02020603050405020304" pitchFamily="18" charset="0"/>
                <a:cs typeface="Times New Roman" panose="02020603050405020304" pitchFamily="18" charset="0"/>
              </a:rPr>
              <a:t>Horny sheath of beak is modified keratin or s. corneum called rhamphotheca.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3769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2C1D4-1086-442C-9A7B-18B08FF8653A}"/>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5405CA23-F670-430D-ACC9-EDF8A9F55CB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3152274" cy="3064042"/>
          </a:xfrm>
          <a:prstGeom prst="rect">
            <a:avLst/>
          </a:prstGeom>
          <a:noFill/>
          <a:ln>
            <a:noFill/>
          </a:ln>
        </p:spPr>
      </p:pic>
      <p:pic>
        <p:nvPicPr>
          <p:cNvPr id="9" name="Picture 8">
            <a:extLst>
              <a:ext uri="{FF2B5EF4-FFF2-40B4-BE49-F238E27FC236}">
                <a16:creationId xmlns:a16="http://schemas.microsoft.com/office/drawing/2014/main" id="{9F64FCBD-8353-47EC-8771-7EBDF3F1A93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152274" y="0"/>
            <a:ext cx="4572000" cy="3064042"/>
          </a:xfrm>
          <a:prstGeom prst="rect">
            <a:avLst/>
          </a:prstGeom>
          <a:noFill/>
          <a:ln>
            <a:noFill/>
          </a:ln>
        </p:spPr>
      </p:pic>
      <p:pic>
        <p:nvPicPr>
          <p:cNvPr id="12" name="Picture 11">
            <a:extLst>
              <a:ext uri="{FF2B5EF4-FFF2-40B4-BE49-F238E27FC236}">
                <a16:creationId xmlns:a16="http://schemas.microsoft.com/office/drawing/2014/main" id="{BDB027D9-8263-4EA6-9926-6F3A903AE58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724274" y="0"/>
            <a:ext cx="4092976" cy="2955474"/>
          </a:xfrm>
          <a:prstGeom prst="rect">
            <a:avLst/>
          </a:prstGeom>
          <a:noFill/>
          <a:ln>
            <a:noFill/>
          </a:ln>
        </p:spPr>
      </p:pic>
      <p:pic>
        <p:nvPicPr>
          <p:cNvPr id="15" name="Picture 14">
            <a:extLst>
              <a:ext uri="{FF2B5EF4-FFF2-40B4-BE49-F238E27FC236}">
                <a16:creationId xmlns:a16="http://schemas.microsoft.com/office/drawing/2014/main" id="{2E6DE430-80A4-411D-86AE-626F7983E12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 y="3064042"/>
            <a:ext cx="3553326" cy="2849044"/>
          </a:xfrm>
          <a:prstGeom prst="rect">
            <a:avLst/>
          </a:prstGeom>
          <a:noFill/>
          <a:ln>
            <a:noFill/>
          </a:ln>
        </p:spPr>
      </p:pic>
      <p:pic>
        <p:nvPicPr>
          <p:cNvPr id="21" name="Picture 20">
            <a:extLst>
              <a:ext uri="{FF2B5EF4-FFF2-40B4-BE49-F238E27FC236}">
                <a16:creationId xmlns:a16="http://schemas.microsoft.com/office/drawing/2014/main" id="{D616CAB5-5FB8-4F46-85D9-9BBBF4197F1E}"/>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3671404" y="3436753"/>
            <a:ext cx="4092977" cy="2476333"/>
          </a:xfrm>
          <a:prstGeom prst="rect">
            <a:avLst/>
          </a:prstGeom>
          <a:noFill/>
          <a:ln>
            <a:noFill/>
          </a:ln>
        </p:spPr>
      </p:pic>
      <p:pic>
        <p:nvPicPr>
          <p:cNvPr id="24" name="Picture 23">
            <a:extLst>
              <a:ext uri="{FF2B5EF4-FFF2-40B4-BE49-F238E27FC236}">
                <a16:creationId xmlns:a16="http://schemas.microsoft.com/office/drawing/2014/main" id="{E20D51B2-F643-40BF-ACAC-7C07E1DB9BAE}"/>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7882458" y="3436753"/>
            <a:ext cx="3651816" cy="2799549"/>
          </a:xfrm>
          <a:prstGeom prst="rect">
            <a:avLst/>
          </a:prstGeom>
          <a:noFill/>
          <a:ln>
            <a:noFill/>
          </a:ln>
        </p:spPr>
      </p:pic>
      <p:pic>
        <p:nvPicPr>
          <p:cNvPr id="27" name="Picture 26">
            <a:extLst>
              <a:ext uri="{FF2B5EF4-FFF2-40B4-BE49-F238E27FC236}">
                <a16:creationId xmlns:a16="http://schemas.microsoft.com/office/drawing/2014/main" id="{61717893-C4F6-43B9-A675-436ED943B044}"/>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6608347" y="5498432"/>
            <a:ext cx="2430145" cy="1475740"/>
          </a:xfrm>
          <a:prstGeom prst="rect">
            <a:avLst/>
          </a:prstGeom>
          <a:noFill/>
          <a:ln>
            <a:noFill/>
          </a:ln>
        </p:spPr>
      </p:pic>
    </p:spTree>
    <p:extLst>
      <p:ext uri="{BB962C8B-B14F-4D97-AF65-F5344CB8AC3E}">
        <p14:creationId xmlns:p14="http://schemas.microsoft.com/office/powerpoint/2010/main" val="772609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44F84-D708-43CF-959A-1B2FE878355F}"/>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Horns </a:t>
            </a:r>
            <a:endParaRPr lang="en-IN" dirty="0"/>
          </a:p>
        </p:txBody>
      </p:sp>
      <p:sp>
        <p:nvSpPr>
          <p:cNvPr id="3" name="Content Placeholder 2">
            <a:extLst>
              <a:ext uri="{FF2B5EF4-FFF2-40B4-BE49-F238E27FC236}">
                <a16:creationId xmlns:a16="http://schemas.microsoft.com/office/drawing/2014/main" id="{FF8559DD-ACCF-41A1-B8DD-7BCCAE64BF9C}"/>
              </a:ext>
            </a:extLst>
          </p:cNvPr>
          <p:cNvSpPr>
            <a:spLocks noGrp="1"/>
          </p:cNvSpPr>
          <p:nvPr>
            <p:ph idx="1"/>
          </p:nvPr>
        </p:nvSpPr>
        <p:spPr>
          <a:xfrm>
            <a:off x="684797" y="2506662"/>
            <a:ext cx="10515600" cy="4351338"/>
          </a:xfrm>
        </p:spPr>
        <p:txBody>
          <a:bodyPr>
            <a:normAutofit/>
          </a:bodyPr>
          <a:lstStyle/>
          <a:p>
            <a:r>
              <a:rPr lang="en-US" sz="2000" b="0" i="0" dirty="0">
                <a:solidFill>
                  <a:srgbClr val="202122"/>
                </a:solidFill>
                <a:effectLst/>
                <a:latin typeface="Times New Roman" panose="02020603050405020304" pitchFamily="18" charset="0"/>
                <a:cs typeface="Times New Roman" panose="02020603050405020304" pitchFamily="18" charset="0"/>
              </a:rPr>
              <a:t>The term "horn" is also popularly applied to other hard and pointed features attached to the head of animals</a:t>
            </a:r>
          </a:p>
          <a:p>
            <a:r>
              <a:rPr lang="en-US" sz="2000" b="0" i="0" dirty="0">
                <a:solidFill>
                  <a:srgbClr val="202122"/>
                </a:solidFill>
                <a:effectLst/>
                <a:latin typeface="Times New Roman" panose="02020603050405020304" pitchFamily="18" charset="0"/>
                <a:cs typeface="Times New Roman" panose="02020603050405020304" pitchFamily="18" charset="0"/>
              </a:rPr>
              <a:t>Most unique integumentary modification are hoofs &amp; horns.</a:t>
            </a:r>
          </a:p>
          <a:p>
            <a:r>
              <a:rPr lang="en-US" sz="2000" dirty="0">
                <a:solidFill>
                  <a:srgbClr val="202122"/>
                </a:solidFill>
                <a:latin typeface="Times New Roman" panose="02020603050405020304" pitchFamily="18" charset="0"/>
                <a:cs typeface="Times New Roman" panose="02020603050405020304" pitchFamily="18" charset="0"/>
              </a:rPr>
              <a:t>They are confines to ungulates.</a:t>
            </a:r>
            <a:endParaRPr lang="en-US" sz="2000" b="0" i="0" dirty="0">
              <a:solidFill>
                <a:srgbClr val="202122"/>
              </a:solidFill>
              <a:effectLst/>
              <a:latin typeface="Times New Roman" panose="02020603050405020304" pitchFamily="18" charset="0"/>
              <a:cs typeface="Times New Roman" panose="02020603050405020304" pitchFamily="18" charset="0"/>
            </a:endParaRPr>
          </a:p>
          <a:p>
            <a:r>
              <a:rPr lang="en-US" sz="2000" b="0" i="0" dirty="0">
                <a:solidFill>
                  <a:srgbClr val="202122"/>
                </a:solidFill>
                <a:effectLst/>
                <a:latin typeface="Times New Roman" panose="02020603050405020304" pitchFamily="18" charset="0"/>
                <a:cs typeface="Times New Roman" panose="02020603050405020304" pitchFamily="18" charset="0"/>
              </a:rPr>
              <a:t>A </a:t>
            </a:r>
            <a:r>
              <a:rPr lang="en-US" sz="2000" b="1" i="0" dirty="0">
                <a:solidFill>
                  <a:srgbClr val="202122"/>
                </a:solidFill>
                <a:effectLst/>
                <a:latin typeface="Times New Roman" panose="02020603050405020304" pitchFamily="18" charset="0"/>
                <a:cs typeface="Times New Roman" panose="02020603050405020304" pitchFamily="18" charset="0"/>
              </a:rPr>
              <a:t>horn</a:t>
            </a:r>
            <a:r>
              <a:rPr lang="en-US" sz="2000" b="0" i="0" dirty="0">
                <a:solidFill>
                  <a:srgbClr val="202122"/>
                </a:solidFill>
                <a:effectLst/>
                <a:latin typeface="Times New Roman" panose="02020603050405020304" pitchFamily="18" charset="0"/>
                <a:cs typeface="Times New Roman" panose="02020603050405020304" pitchFamily="18" charset="0"/>
              </a:rPr>
              <a:t> is a permanent pointed projection on the head of various animals that consists of a covering of </a:t>
            </a:r>
            <a:r>
              <a:rPr lang="en-US" sz="2000" b="0" i="0" u="none" strike="noStrike" dirty="0">
                <a:solidFill>
                  <a:srgbClr val="0B0080"/>
                </a:solidFill>
                <a:effectLst/>
                <a:latin typeface="Times New Roman" panose="02020603050405020304" pitchFamily="18" charset="0"/>
                <a:cs typeface="Times New Roman" panose="02020603050405020304" pitchFamily="18" charset="0"/>
                <a:hlinkClick r:id="rId2" tooltip="Keratin"/>
              </a:rPr>
              <a:t>keratin</a:t>
            </a:r>
            <a:r>
              <a:rPr lang="en-US" sz="2000" b="0" i="0" dirty="0">
                <a:solidFill>
                  <a:srgbClr val="202122"/>
                </a:solidFill>
                <a:effectLst/>
                <a:latin typeface="Times New Roman" panose="02020603050405020304" pitchFamily="18" charset="0"/>
                <a:cs typeface="Times New Roman" panose="02020603050405020304" pitchFamily="18" charset="0"/>
              </a:rPr>
              <a:t> and other </a:t>
            </a:r>
            <a:r>
              <a:rPr lang="en-US" sz="2000" b="0" i="0" u="none" strike="noStrike" dirty="0">
                <a:solidFill>
                  <a:srgbClr val="0B0080"/>
                </a:solidFill>
                <a:effectLst/>
                <a:latin typeface="Times New Roman" panose="02020603050405020304" pitchFamily="18" charset="0"/>
                <a:cs typeface="Times New Roman" panose="02020603050405020304" pitchFamily="18" charset="0"/>
                <a:hlinkClick r:id="rId3" tooltip="Protein"/>
              </a:rPr>
              <a:t>proteins</a:t>
            </a:r>
            <a:r>
              <a:rPr lang="en-US" sz="2000" b="0" i="0" dirty="0">
                <a:solidFill>
                  <a:srgbClr val="202122"/>
                </a:solidFill>
                <a:effectLst/>
                <a:latin typeface="Times New Roman" panose="02020603050405020304" pitchFamily="18" charset="0"/>
                <a:cs typeface="Times New Roman" panose="02020603050405020304" pitchFamily="18" charset="0"/>
              </a:rPr>
              <a:t> surrounding a core of live </a:t>
            </a:r>
            <a:r>
              <a:rPr lang="en-US" sz="2000" b="0" i="0" u="none" strike="noStrike" dirty="0">
                <a:solidFill>
                  <a:srgbClr val="0B0080"/>
                </a:solidFill>
                <a:effectLst/>
                <a:latin typeface="Times New Roman" panose="02020603050405020304" pitchFamily="18" charset="0"/>
                <a:cs typeface="Times New Roman" panose="02020603050405020304" pitchFamily="18" charset="0"/>
                <a:hlinkClick r:id="rId4" tooltip="Bone"/>
              </a:rPr>
              <a:t>bone</a:t>
            </a:r>
            <a:r>
              <a:rPr lang="en-US" sz="2000" b="0" i="0" dirty="0">
                <a:solidFill>
                  <a:srgbClr val="202122"/>
                </a:solidFill>
                <a:effectLst/>
                <a:latin typeface="Times New Roman" panose="02020603050405020304" pitchFamily="18" charset="0"/>
                <a:cs typeface="Times New Roman" panose="02020603050405020304" pitchFamily="18" charset="0"/>
              </a:rPr>
              <a:t>.</a:t>
            </a:r>
          </a:p>
          <a:p>
            <a:r>
              <a:rPr lang="en-US" sz="2000" b="0" i="0" dirty="0">
                <a:solidFill>
                  <a:srgbClr val="202122"/>
                </a:solidFill>
                <a:effectLst/>
                <a:latin typeface="Times New Roman" panose="02020603050405020304" pitchFamily="18" charset="0"/>
                <a:cs typeface="Times New Roman" panose="02020603050405020304" pitchFamily="18" charset="0"/>
              </a:rPr>
              <a:t>In mammals, true horns are found mainly among the </a:t>
            </a:r>
            <a:r>
              <a:rPr lang="en-US" sz="2000" b="0" i="0" u="none" strike="noStrike" dirty="0">
                <a:solidFill>
                  <a:srgbClr val="0B0080"/>
                </a:solidFill>
                <a:effectLst/>
                <a:latin typeface="Times New Roman" panose="02020603050405020304" pitchFamily="18" charset="0"/>
                <a:cs typeface="Times New Roman" panose="02020603050405020304" pitchFamily="18" charset="0"/>
                <a:hlinkClick r:id="rId5" tooltip="Ruminant"/>
              </a:rPr>
              <a:t>ruminant</a:t>
            </a:r>
            <a:r>
              <a:rPr lang="en-US" sz="2000" b="0" i="0" dirty="0">
                <a:solidFill>
                  <a:srgbClr val="202122"/>
                </a:solidFill>
                <a:effectLst/>
                <a:latin typeface="Times New Roman" panose="02020603050405020304" pitchFamily="18" charset="0"/>
                <a:cs typeface="Times New Roman" panose="02020603050405020304" pitchFamily="18" charset="0"/>
              </a:rPr>
              <a:t> </a:t>
            </a:r>
            <a:r>
              <a:rPr lang="en-US" sz="2000" dirty="0">
                <a:solidFill>
                  <a:srgbClr val="202122"/>
                </a:solidFill>
                <a:latin typeface="Times New Roman" panose="02020603050405020304" pitchFamily="18" charset="0"/>
                <a:cs typeface="Times New Roman" panose="02020603050405020304" pitchFamily="18" charset="0"/>
              </a:rPr>
              <a:t>animals.</a:t>
            </a:r>
          </a:p>
          <a:p>
            <a:r>
              <a:rPr lang="en-US" sz="2000" b="0" i="0" dirty="0">
                <a:solidFill>
                  <a:srgbClr val="202122"/>
                </a:solidFill>
                <a:effectLst/>
                <a:latin typeface="Times New Roman" panose="02020603050405020304" pitchFamily="18" charset="0"/>
                <a:cs typeface="Times New Roman" panose="02020603050405020304" pitchFamily="18" charset="0"/>
              </a:rPr>
              <a:t>Cattle horns arise from subcutaneous connective tissue (under the scalp).</a:t>
            </a:r>
          </a:p>
          <a:p>
            <a:r>
              <a:rPr lang="en-US" sz="2000" b="0" i="0" dirty="0">
                <a:solidFill>
                  <a:srgbClr val="202122"/>
                </a:solidFill>
                <a:effectLst/>
                <a:latin typeface="Times New Roman" panose="02020603050405020304" pitchFamily="18" charset="0"/>
                <a:cs typeface="Times New Roman" panose="02020603050405020304" pitchFamily="18" charset="0"/>
              </a:rPr>
              <a:t>Horns usually have a curved or </a:t>
            </a:r>
            <a:r>
              <a:rPr lang="en-US" sz="2000" b="0" i="0" u="none" strike="noStrike" dirty="0">
                <a:solidFill>
                  <a:srgbClr val="0B0080"/>
                </a:solidFill>
                <a:effectLst/>
                <a:latin typeface="Times New Roman" panose="02020603050405020304" pitchFamily="18" charset="0"/>
                <a:cs typeface="Times New Roman" panose="02020603050405020304" pitchFamily="18" charset="0"/>
                <a:hlinkClick r:id="rId6" tooltip="Spiral"/>
              </a:rPr>
              <a:t>spiral</a:t>
            </a:r>
            <a:r>
              <a:rPr lang="en-US" sz="2000" b="0" i="0" dirty="0">
                <a:solidFill>
                  <a:srgbClr val="202122"/>
                </a:solidFill>
                <a:effectLst/>
                <a:latin typeface="Times New Roman" panose="02020603050405020304" pitchFamily="18" charset="0"/>
                <a:cs typeface="Times New Roman" panose="02020603050405020304" pitchFamily="18" charset="0"/>
              </a:rPr>
              <a:t> shape, often with ridges or fluting. </a:t>
            </a:r>
          </a:p>
          <a:p>
            <a:r>
              <a:rPr lang="en-US" sz="2000" b="0" i="0" dirty="0">
                <a:solidFill>
                  <a:srgbClr val="202122"/>
                </a:solidFill>
                <a:effectLst/>
                <a:latin typeface="Times New Roman" panose="02020603050405020304" pitchFamily="18" charset="0"/>
                <a:cs typeface="Times New Roman" panose="02020603050405020304" pitchFamily="18" charset="0"/>
              </a:rPr>
              <a:t>In many species, only males have horns. </a:t>
            </a:r>
          </a:p>
          <a:p>
            <a:r>
              <a:rPr lang="en-US" sz="2000" b="0" i="0" dirty="0">
                <a:solidFill>
                  <a:srgbClr val="202122"/>
                </a:solidFill>
                <a:effectLst/>
                <a:latin typeface="Times New Roman" panose="02020603050405020304" pitchFamily="18" charset="0"/>
                <a:cs typeface="Times New Roman" panose="02020603050405020304" pitchFamily="18" charset="0"/>
              </a:rPr>
              <a:t>Horns start to grow soon after birth and continue to grow throughout the life of the animal.</a:t>
            </a:r>
          </a:p>
          <a:p>
            <a:endParaRPr lang="en-IN" sz="20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1AE911D3-5D38-48E1-A5CF-3FF82C57ABCD}"/>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2831432" cy="1825625"/>
          </a:xfrm>
          <a:prstGeom prst="rect">
            <a:avLst/>
          </a:prstGeom>
          <a:noFill/>
          <a:ln>
            <a:noFill/>
          </a:ln>
        </p:spPr>
      </p:pic>
      <p:pic>
        <p:nvPicPr>
          <p:cNvPr id="1026" name="Picture 2">
            <a:extLst>
              <a:ext uri="{FF2B5EF4-FFF2-40B4-BE49-F238E27FC236}">
                <a16:creationId xmlns:a16="http://schemas.microsoft.com/office/drawing/2014/main" id="{A96CCB20-C2D8-44D6-B10B-3CE94DECF31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51495" y="0"/>
            <a:ext cx="2555708" cy="2398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6547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011E9-0B29-44F3-BA1F-A42B491BFC3A}"/>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 Types of Horns</a:t>
            </a:r>
            <a:endParaRPr lang="en-IN" dirty="0"/>
          </a:p>
        </p:txBody>
      </p:sp>
      <p:sp>
        <p:nvSpPr>
          <p:cNvPr id="3" name="Content Placeholder 2">
            <a:extLst>
              <a:ext uri="{FF2B5EF4-FFF2-40B4-BE49-F238E27FC236}">
                <a16:creationId xmlns:a16="http://schemas.microsoft.com/office/drawing/2014/main" id="{63B334B1-2083-4B36-ACC8-288636BF014A}"/>
              </a:ext>
            </a:extLst>
          </p:cNvPr>
          <p:cNvSpPr>
            <a:spLocks noGrp="1"/>
          </p:cNvSpPr>
          <p:nvPr>
            <p:ph idx="1"/>
          </p:nvPr>
        </p:nvSpPr>
        <p:spPr/>
        <p:txBody>
          <a:bodyPr>
            <a:normAutofit fontScale="92500" lnSpcReduction="10000"/>
          </a:bodyPr>
          <a:lstStyle/>
          <a:p>
            <a:r>
              <a:rPr lang="en-US" b="1" dirty="0">
                <a:solidFill>
                  <a:srgbClr val="002060"/>
                </a:solidFill>
              </a:rPr>
              <a:t>Fibrous /Hair Horn</a:t>
            </a:r>
            <a:r>
              <a:rPr lang="en-US" dirty="0"/>
              <a:t>:  Found in both sexes of rhino horns.</a:t>
            </a:r>
          </a:p>
          <a:p>
            <a:r>
              <a:rPr lang="en-US" dirty="0"/>
              <a:t>Made up of epidermal strands of keratin &amp; integral part of skin.</a:t>
            </a:r>
          </a:p>
          <a:p>
            <a:r>
              <a:rPr lang="en-US" b="1" dirty="0">
                <a:solidFill>
                  <a:srgbClr val="002060"/>
                </a:solidFill>
              </a:rPr>
              <a:t>True or Hollow Horns</a:t>
            </a:r>
            <a:r>
              <a:rPr lang="en-US" dirty="0"/>
              <a:t> : Bovine family exhibit true horn. </a:t>
            </a:r>
          </a:p>
          <a:p>
            <a:r>
              <a:rPr lang="en-US" dirty="0"/>
              <a:t>Are cylindrical , branched  pointed. </a:t>
            </a:r>
          </a:p>
          <a:p>
            <a:r>
              <a:rPr lang="en-US" dirty="0"/>
              <a:t>Outer part covered by epidermal horny hollow cup.</a:t>
            </a:r>
          </a:p>
          <a:p>
            <a:r>
              <a:rPr lang="en-US" b="1" dirty="0">
                <a:solidFill>
                  <a:srgbClr val="002060"/>
                </a:solidFill>
              </a:rPr>
              <a:t>Prong Horns </a:t>
            </a:r>
            <a:r>
              <a:rPr lang="en-US" dirty="0"/>
              <a:t>: Antelope shows prong horns &amp; bony out </a:t>
            </a:r>
            <a:r>
              <a:rPr lang="en-US" dirty="0" err="1"/>
              <a:t>gtowth</a:t>
            </a:r>
            <a:r>
              <a:rPr lang="en-US" dirty="0"/>
              <a:t> of frontal bone our growth hard keratin of epidermal origin.</a:t>
            </a:r>
          </a:p>
          <a:p>
            <a:r>
              <a:rPr lang="en-US" b="1" dirty="0">
                <a:solidFill>
                  <a:srgbClr val="002060"/>
                </a:solidFill>
              </a:rPr>
              <a:t>Antlers </a:t>
            </a:r>
            <a:r>
              <a:rPr lang="en-US" dirty="0"/>
              <a:t>: Characteristic of deer family Cervidae. </a:t>
            </a:r>
          </a:p>
          <a:p>
            <a:r>
              <a:rPr lang="en-US" dirty="0"/>
              <a:t>Restricted to male except Reindeer &amp; Caribou.</a:t>
            </a:r>
          </a:p>
          <a:p>
            <a:r>
              <a:rPr lang="en-US" dirty="0"/>
              <a:t>These are frontal dermal bone forms antler core.</a:t>
            </a:r>
            <a:endParaRPr lang="en-IN" dirty="0"/>
          </a:p>
        </p:txBody>
      </p:sp>
    </p:spTree>
    <p:extLst>
      <p:ext uri="{BB962C8B-B14F-4D97-AF65-F5344CB8AC3E}">
        <p14:creationId xmlns:p14="http://schemas.microsoft.com/office/powerpoint/2010/main" val="2381711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ED19E-140C-43F8-9E4B-9C6C7AB9C53E}"/>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534B24A9-8CA4-49E9-B0DD-EFD06E1873F7}"/>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4477456" cy="3041939"/>
          </a:xfrm>
          <a:prstGeom prst="rect">
            <a:avLst/>
          </a:prstGeom>
          <a:noFill/>
          <a:ln>
            <a:noFill/>
          </a:ln>
        </p:spPr>
      </p:pic>
      <p:pic>
        <p:nvPicPr>
          <p:cNvPr id="9" name="Picture 8">
            <a:extLst>
              <a:ext uri="{FF2B5EF4-FFF2-40B4-BE49-F238E27FC236}">
                <a16:creationId xmlns:a16="http://schemas.microsoft.com/office/drawing/2014/main" id="{1C5E1DCB-668E-468C-A1EA-DDFB5EC958F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800599" y="175721"/>
            <a:ext cx="5996709" cy="2798387"/>
          </a:xfrm>
          <a:prstGeom prst="rect">
            <a:avLst/>
          </a:prstGeom>
          <a:noFill/>
          <a:ln>
            <a:noFill/>
          </a:ln>
        </p:spPr>
      </p:pic>
      <p:pic>
        <p:nvPicPr>
          <p:cNvPr id="12" name="Picture 11">
            <a:extLst>
              <a:ext uri="{FF2B5EF4-FFF2-40B4-BE49-F238E27FC236}">
                <a16:creationId xmlns:a16="http://schemas.microsoft.com/office/drawing/2014/main" id="{5BA71265-0545-4A75-934E-1396C43C12E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 y="3407064"/>
            <a:ext cx="3565235" cy="3603336"/>
          </a:xfrm>
          <a:prstGeom prst="rect">
            <a:avLst/>
          </a:prstGeom>
          <a:noFill/>
          <a:ln>
            <a:noFill/>
          </a:ln>
        </p:spPr>
      </p:pic>
      <p:pic>
        <p:nvPicPr>
          <p:cNvPr id="15" name="Picture 14">
            <a:extLst>
              <a:ext uri="{FF2B5EF4-FFF2-40B4-BE49-F238E27FC236}">
                <a16:creationId xmlns:a16="http://schemas.microsoft.com/office/drawing/2014/main" id="{C2E5483A-9BB5-40ED-B4A0-977D4051F01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565236" y="3407063"/>
            <a:ext cx="3121891" cy="3603337"/>
          </a:xfrm>
          <a:prstGeom prst="rect">
            <a:avLst/>
          </a:prstGeom>
          <a:noFill/>
          <a:ln>
            <a:noFill/>
          </a:ln>
        </p:spPr>
      </p:pic>
      <p:pic>
        <p:nvPicPr>
          <p:cNvPr id="3" name="Picture 2">
            <a:extLst>
              <a:ext uri="{FF2B5EF4-FFF2-40B4-BE49-F238E27FC236}">
                <a16:creationId xmlns:a16="http://schemas.microsoft.com/office/drawing/2014/main" id="{A75B04A1-94E9-4EFC-9058-B665603A5FD8}"/>
              </a:ext>
            </a:extLst>
          </p:cNvPr>
          <p:cNvPicPr/>
          <p:nvPr/>
        </p:nvPicPr>
        <p:blipFill rotWithShape="1">
          <a:blip r:embed="rId6">
            <a:extLst>
              <a:ext uri="{28A0092B-C50C-407E-A947-70E740481C1C}">
                <a14:useLocalDpi xmlns:a14="http://schemas.microsoft.com/office/drawing/2010/main" val="0"/>
              </a:ext>
            </a:extLst>
          </a:blip>
          <a:srcRect l="4886" r="14287" b="11793"/>
          <a:stretch/>
        </p:blipFill>
        <p:spPr bwMode="auto">
          <a:xfrm>
            <a:off x="6920893" y="3339233"/>
            <a:ext cx="4624562" cy="360333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55307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826B2-E0C0-4726-8C2B-21797F630734}"/>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Hoofs</a:t>
            </a:r>
            <a:endParaRPr lang="en-IN" dirty="0"/>
          </a:p>
        </p:txBody>
      </p:sp>
      <p:sp>
        <p:nvSpPr>
          <p:cNvPr id="3" name="Content Placeholder 2">
            <a:extLst>
              <a:ext uri="{FF2B5EF4-FFF2-40B4-BE49-F238E27FC236}">
                <a16:creationId xmlns:a16="http://schemas.microsoft.com/office/drawing/2014/main" id="{67B56A1D-435E-46C0-B570-97B4BC3C113B}"/>
              </a:ext>
            </a:extLst>
          </p:cNvPr>
          <p:cNvSpPr>
            <a:spLocks noGrp="1"/>
          </p:cNvSpPr>
          <p:nvPr>
            <p:ph idx="1"/>
          </p:nvPr>
        </p:nvSpPr>
        <p:spPr>
          <a:xfrm>
            <a:off x="838200" y="1825625"/>
            <a:ext cx="10515600" cy="4667250"/>
          </a:xfrm>
        </p:spPr>
        <p:txBody>
          <a:bodyPr>
            <a:normAutofit lnSpcReduction="10000"/>
          </a:bodyPr>
          <a:lstStyle/>
          <a:p>
            <a:r>
              <a:rPr lang="en-US" sz="2400" b="0" i="0" dirty="0">
                <a:effectLst/>
                <a:latin typeface="Times New Roman" panose="02020603050405020304" pitchFamily="18" charset="0"/>
                <a:cs typeface="Times New Roman" panose="02020603050405020304" pitchFamily="18" charset="0"/>
              </a:rPr>
              <a:t>It is modified part stratum corneum at the tip of digits.</a:t>
            </a:r>
          </a:p>
          <a:p>
            <a:r>
              <a:rPr lang="en-US" sz="2400" dirty="0">
                <a:latin typeface="Times New Roman" panose="02020603050405020304" pitchFamily="18" charset="0"/>
                <a:cs typeface="Times New Roman" panose="02020603050405020304" pitchFamily="18" charset="0"/>
              </a:rPr>
              <a:t>Dorsal surface called Unguis &amp; ventral surface is called </a:t>
            </a:r>
            <a:r>
              <a:rPr lang="en-US" sz="2400" dirty="0" err="1">
                <a:latin typeface="Times New Roman" panose="02020603050405020304" pitchFamily="18" charset="0"/>
                <a:cs typeface="Times New Roman" panose="02020603050405020304" pitchFamily="18" charset="0"/>
              </a:rPr>
              <a:t>subunguis</a:t>
            </a:r>
            <a:r>
              <a:rPr lang="en-US" sz="2400" dirty="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Horny unguis is </a:t>
            </a:r>
            <a:r>
              <a:rPr lang="en-US" sz="2400" dirty="0" err="1">
                <a:latin typeface="Times New Roman" panose="02020603050405020304" pitchFamily="18" charset="0"/>
                <a:cs typeface="Times New Roman" panose="02020603050405020304" pitchFamily="18" charset="0"/>
              </a:rPr>
              <a:t>nither</a:t>
            </a:r>
            <a:r>
              <a:rPr lang="en-US" sz="2400" dirty="0">
                <a:latin typeface="Times New Roman" panose="02020603050405020304" pitchFamily="18" charset="0"/>
                <a:cs typeface="Times New Roman" panose="02020603050405020304" pitchFamily="18" charset="0"/>
              </a:rPr>
              <a:t> pointed nor flat but it is “Ú” or “</a:t>
            </a:r>
            <a:r>
              <a:rPr lang="en-US" sz="2400" dirty="0" err="1">
                <a:latin typeface="Times New Roman" panose="02020603050405020304" pitchFamily="18" charset="0"/>
                <a:cs typeface="Times New Roman" panose="02020603050405020304" pitchFamily="18" charset="0"/>
              </a:rPr>
              <a:t>V”Shaped</a:t>
            </a:r>
            <a:r>
              <a:rPr lang="en-US" sz="2400" dirty="0">
                <a:latin typeface="Times New Roman" panose="02020603050405020304" pitchFamily="18" charset="0"/>
                <a:cs typeface="Times New Roman" panose="02020603050405020304" pitchFamily="18" charset="0"/>
              </a:rPr>
              <a:t>.</a:t>
            </a:r>
          </a:p>
          <a:p>
            <a:r>
              <a:rPr lang="en-US" sz="2400" b="0" i="0" dirty="0">
                <a:effectLst/>
                <a:latin typeface="Times New Roman" panose="02020603050405020304" pitchFamily="18" charset="0"/>
                <a:cs typeface="Times New Roman" panose="02020603050405020304" pitchFamily="18" charset="0"/>
              </a:rPr>
              <a:t>A hoof, plural hooves or hoofs, is the tip of a toe of an ungulate mammal, strengthened by a thick and horny keratin covering. Artiodactyls.</a:t>
            </a:r>
          </a:p>
          <a:p>
            <a:r>
              <a:rPr lang="en-US" sz="2400" b="0" i="0" dirty="0">
                <a:effectLst/>
                <a:latin typeface="Times New Roman" panose="02020603050405020304" pitchFamily="18" charset="0"/>
                <a:cs typeface="Times New Roman" panose="02020603050405020304" pitchFamily="18" charset="0"/>
              </a:rPr>
              <a:t>Hooves are generally cited as limb structures restricted to </a:t>
            </a:r>
            <a:r>
              <a:rPr lang="en-US" sz="2400" b="0" i="0" u="none" strike="noStrike" dirty="0">
                <a:effectLst/>
                <a:latin typeface="Times New Roman" panose="02020603050405020304" pitchFamily="18" charset="0"/>
                <a:cs typeface="Times New Roman" panose="02020603050405020304" pitchFamily="18" charset="0"/>
                <a:hlinkClick r:id="rId2" tooltip="Placenta">
                  <a:extLst>
                    <a:ext uri="{A12FA001-AC4F-418D-AE19-62706E023703}">
                      <ahyp:hlinkClr xmlns:ahyp="http://schemas.microsoft.com/office/drawing/2018/hyperlinkcolor" val="tx"/>
                    </a:ext>
                  </a:extLst>
                </a:hlinkClick>
              </a:rPr>
              <a:t>placental</a:t>
            </a:r>
            <a:r>
              <a:rPr lang="en-US" sz="2400" b="0" i="0" dirty="0">
                <a:effectLst/>
                <a:latin typeface="Times New Roman" panose="02020603050405020304" pitchFamily="18" charset="0"/>
                <a:cs typeface="Times New Roman" panose="02020603050405020304" pitchFamily="18" charset="0"/>
              </a:rPr>
              <a:t> mammals</a:t>
            </a:r>
          </a:p>
          <a:p>
            <a:r>
              <a:rPr lang="en-US" sz="2400" b="0" i="0" dirty="0">
                <a:effectLst/>
                <a:latin typeface="Times New Roman" panose="02020603050405020304" pitchFamily="18" charset="0"/>
                <a:cs typeface="Times New Roman" panose="02020603050405020304" pitchFamily="18" charset="0"/>
              </a:rPr>
              <a:t>The hoof surrounds the distal end of the </a:t>
            </a:r>
            <a:r>
              <a:rPr lang="en-US" sz="2400" b="0" i="0" u="none" strike="noStrike" dirty="0">
                <a:effectLst/>
                <a:latin typeface="Times New Roman" panose="02020603050405020304" pitchFamily="18" charset="0"/>
                <a:cs typeface="Times New Roman" panose="02020603050405020304" pitchFamily="18" charset="0"/>
                <a:hlinkClick r:id="rId3" tooltip="Phalanx bone">
                  <a:extLst>
                    <a:ext uri="{A12FA001-AC4F-418D-AE19-62706E023703}">
                      <ahyp:hlinkClr xmlns:ahyp="http://schemas.microsoft.com/office/drawing/2018/hyperlinkcolor" val="tx"/>
                    </a:ext>
                  </a:extLst>
                </a:hlinkClick>
              </a:rPr>
              <a:t>second phalanx</a:t>
            </a:r>
            <a:r>
              <a:rPr lang="en-US" sz="2400" b="0" i="0" dirty="0">
                <a:effectLst/>
                <a:latin typeface="Times New Roman" panose="02020603050405020304" pitchFamily="18" charset="0"/>
                <a:cs typeface="Times New Roman" panose="02020603050405020304" pitchFamily="18" charset="0"/>
              </a:rPr>
              <a:t>, the </a:t>
            </a:r>
            <a:r>
              <a:rPr lang="en-US" sz="2400" b="0" i="0" u="none" strike="noStrike" dirty="0">
                <a:effectLst/>
                <a:latin typeface="Times New Roman" panose="02020603050405020304" pitchFamily="18" charset="0"/>
                <a:cs typeface="Times New Roman" panose="02020603050405020304" pitchFamily="18" charset="0"/>
                <a:hlinkClick r:id="rId4" tooltip="Distal phalanx">
                  <a:extLst>
                    <a:ext uri="{A12FA001-AC4F-418D-AE19-62706E023703}">
                      <ahyp:hlinkClr xmlns:ahyp="http://schemas.microsoft.com/office/drawing/2018/hyperlinkcolor" val="tx"/>
                    </a:ext>
                  </a:extLst>
                </a:hlinkClick>
              </a:rPr>
              <a:t>distal phalanx</a:t>
            </a:r>
            <a:r>
              <a:rPr lang="en-US" sz="2400" b="0" i="0" dirty="0">
                <a:effectLst/>
                <a:latin typeface="Times New Roman" panose="02020603050405020304" pitchFamily="18" charset="0"/>
                <a:cs typeface="Times New Roman" panose="02020603050405020304" pitchFamily="18" charset="0"/>
              </a:rPr>
              <a:t>, and the </a:t>
            </a:r>
            <a:r>
              <a:rPr lang="en-US" sz="2400" b="0" i="0" u="none" strike="noStrike" dirty="0">
                <a:effectLst/>
                <a:latin typeface="Times New Roman" panose="02020603050405020304" pitchFamily="18" charset="0"/>
                <a:cs typeface="Times New Roman" panose="02020603050405020304" pitchFamily="18" charset="0"/>
                <a:hlinkClick r:id="rId5" tooltip="Navicular bone">
                  <a:extLst>
                    <a:ext uri="{A12FA001-AC4F-418D-AE19-62706E023703}">
                      <ahyp:hlinkClr xmlns:ahyp="http://schemas.microsoft.com/office/drawing/2018/hyperlinkcolor" val="tx"/>
                    </a:ext>
                  </a:extLst>
                </a:hlinkClick>
              </a:rPr>
              <a:t>navicular bone</a:t>
            </a:r>
            <a:r>
              <a:rPr lang="en-US" sz="2400" b="0" i="0" dirty="0">
                <a:effectLst/>
                <a:latin typeface="Times New Roman" panose="02020603050405020304" pitchFamily="18" charset="0"/>
                <a:cs typeface="Times New Roman" panose="02020603050405020304" pitchFamily="18" charset="0"/>
              </a:rPr>
              <a:t>. </a:t>
            </a:r>
          </a:p>
          <a:p>
            <a:r>
              <a:rPr lang="en-US" sz="2400" b="0" i="0" dirty="0">
                <a:effectLst/>
                <a:latin typeface="Times New Roman" panose="02020603050405020304" pitchFamily="18" charset="0"/>
                <a:cs typeface="Times New Roman" panose="02020603050405020304" pitchFamily="18" charset="0"/>
              </a:rPr>
              <a:t>The hoof consists of the </a:t>
            </a:r>
            <a:r>
              <a:rPr lang="en-US" sz="2400" b="0" i="0" u="none" strike="noStrike" dirty="0">
                <a:effectLst/>
                <a:latin typeface="Times New Roman" panose="02020603050405020304" pitchFamily="18" charset="0"/>
                <a:cs typeface="Times New Roman" panose="02020603050405020304" pitchFamily="18" charset="0"/>
                <a:hlinkClick r:id="rId6" tooltip="Nail (anatomy)">
                  <a:extLst>
                    <a:ext uri="{A12FA001-AC4F-418D-AE19-62706E023703}">
                      <ahyp:hlinkClr xmlns:ahyp="http://schemas.microsoft.com/office/drawing/2018/hyperlinkcolor" val="tx"/>
                    </a:ext>
                  </a:extLst>
                </a:hlinkClick>
              </a:rPr>
              <a:t>hoof wall</a:t>
            </a:r>
            <a:r>
              <a:rPr lang="en-US" sz="2400" b="0" i="0" dirty="0">
                <a:effectLst/>
                <a:latin typeface="Times New Roman" panose="02020603050405020304" pitchFamily="18" charset="0"/>
                <a:cs typeface="Times New Roman" panose="02020603050405020304" pitchFamily="18" charset="0"/>
              </a:rPr>
              <a:t>, the bars of the hoof, the sole and </a:t>
            </a:r>
            <a:r>
              <a:rPr lang="en-US" sz="2400" b="0" i="0" u="none" strike="noStrike" dirty="0">
                <a:effectLst/>
                <a:latin typeface="Times New Roman" panose="02020603050405020304" pitchFamily="18" charset="0"/>
                <a:cs typeface="Times New Roman" panose="02020603050405020304" pitchFamily="18" charset="0"/>
                <a:hlinkClick r:id="rId7" tooltip="Frog (horse anatomy)">
                  <a:extLst>
                    <a:ext uri="{A12FA001-AC4F-418D-AE19-62706E023703}">
                      <ahyp:hlinkClr xmlns:ahyp="http://schemas.microsoft.com/office/drawing/2018/hyperlinkcolor" val="tx"/>
                    </a:ext>
                  </a:extLst>
                </a:hlinkClick>
              </a:rPr>
              <a:t>frog</a:t>
            </a:r>
            <a:r>
              <a:rPr lang="en-US" sz="2400" b="0" i="0" dirty="0">
                <a:effectLst/>
                <a:latin typeface="Times New Roman" panose="02020603050405020304" pitchFamily="18" charset="0"/>
                <a:cs typeface="Times New Roman" panose="02020603050405020304" pitchFamily="18" charset="0"/>
              </a:rPr>
              <a:t> and soft tissue shock absorption structures.</a:t>
            </a:r>
          </a:p>
          <a:p>
            <a:r>
              <a:rPr lang="en-US" sz="2400" b="0" i="0" dirty="0">
                <a:effectLst/>
                <a:latin typeface="Times New Roman" panose="02020603050405020304" pitchFamily="18" charset="0"/>
                <a:cs typeface="Times New Roman" panose="02020603050405020304" pitchFamily="18" charset="0"/>
              </a:rPr>
              <a:t>Hooves perform many functions, including supporting the weight of the animal, protecting the tissues and bone.</a:t>
            </a:r>
            <a:endParaRPr lang="en-IN" sz="24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5707889E-0F64-46F8-9CF1-3FEA8AFC72E2}"/>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2983345" cy="1690688"/>
          </a:xfrm>
          <a:prstGeom prst="rect">
            <a:avLst/>
          </a:prstGeom>
          <a:noFill/>
          <a:ln>
            <a:noFill/>
          </a:ln>
        </p:spPr>
      </p:pic>
      <p:pic>
        <p:nvPicPr>
          <p:cNvPr id="9" name="Picture 8">
            <a:extLst>
              <a:ext uri="{FF2B5EF4-FFF2-40B4-BE49-F238E27FC236}">
                <a16:creationId xmlns:a16="http://schemas.microsoft.com/office/drawing/2014/main" id="{4FCD1C2B-F896-4721-9DBD-3B2CCE733ACE}"/>
              </a:ext>
            </a:extLst>
          </p:cNvPr>
          <p:cNvPicPr/>
          <p:nvPr/>
        </p:nvPicPr>
        <p:blipFill>
          <a:blip r:embed="rId9">
            <a:extLst>
              <a:ext uri="{28A0092B-C50C-407E-A947-70E740481C1C}">
                <a14:useLocalDpi xmlns:a14="http://schemas.microsoft.com/office/drawing/2010/main" val="0"/>
              </a:ext>
            </a:extLst>
          </a:blip>
          <a:srcRect/>
          <a:stretch>
            <a:fillRect/>
          </a:stretch>
        </p:blipFill>
        <p:spPr bwMode="auto">
          <a:xfrm>
            <a:off x="8506690" y="0"/>
            <a:ext cx="3225973" cy="2261783"/>
          </a:xfrm>
          <a:prstGeom prst="rect">
            <a:avLst/>
          </a:prstGeom>
          <a:noFill/>
          <a:ln>
            <a:noFill/>
          </a:ln>
        </p:spPr>
      </p:pic>
    </p:spTree>
    <p:extLst>
      <p:ext uri="{BB962C8B-B14F-4D97-AF65-F5344CB8AC3E}">
        <p14:creationId xmlns:p14="http://schemas.microsoft.com/office/powerpoint/2010/main" val="1850077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F749-04F2-401D-9F03-FBE249EB582C}"/>
              </a:ext>
            </a:extLst>
          </p:cNvPr>
          <p:cNvSpPr>
            <a:spLocks noGrp="1"/>
          </p:cNvSpPr>
          <p:nvPr>
            <p:ph type="title"/>
          </p:nvPr>
        </p:nvSpPr>
        <p:spPr>
          <a:xfrm>
            <a:off x="838200" y="365126"/>
            <a:ext cx="10515600" cy="757822"/>
          </a:xfrm>
        </p:spPr>
        <p:txBody>
          <a:bodyPr/>
          <a:lstStyle/>
          <a:p>
            <a:pPr algn="ctr"/>
            <a:r>
              <a:rPr lang="en-IN" sz="4400" b="1" dirty="0">
                <a:solidFill>
                  <a:srgbClr val="FF0000"/>
                </a:solidFill>
                <a:latin typeface="Times New Roman" panose="02020603050405020304" pitchFamily="18" charset="0"/>
                <a:cs typeface="Times New Roman" panose="02020603050405020304" pitchFamily="18" charset="0"/>
              </a:rPr>
              <a:t>Integumentary System</a:t>
            </a:r>
            <a:endParaRPr lang="en-IN" dirty="0"/>
          </a:p>
        </p:txBody>
      </p:sp>
      <p:sp>
        <p:nvSpPr>
          <p:cNvPr id="3" name="Content Placeholder 2">
            <a:extLst>
              <a:ext uri="{FF2B5EF4-FFF2-40B4-BE49-F238E27FC236}">
                <a16:creationId xmlns:a16="http://schemas.microsoft.com/office/drawing/2014/main" id="{1CC37F93-59BF-43FB-87A9-6AEDE01251F6}"/>
              </a:ext>
            </a:extLst>
          </p:cNvPr>
          <p:cNvSpPr>
            <a:spLocks noGrp="1"/>
          </p:cNvSpPr>
          <p:nvPr>
            <p:ph idx="1"/>
          </p:nvPr>
        </p:nvSpPr>
        <p:spPr>
          <a:xfrm>
            <a:off x="838200" y="1323474"/>
            <a:ext cx="10515600" cy="5534525"/>
          </a:xfrm>
        </p:spPr>
        <p:txBody>
          <a:bodyPr>
            <a:normAutofit fontScale="85000" lnSpcReduction="20000"/>
          </a:bodyPr>
          <a:lstStyle/>
          <a:p>
            <a:pPr algn="l"/>
            <a:r>
              <a:rPr lang="en-US" b="0" i="0" dirty="0">
                <a:solidFill>
                  <a:srgbClr val="202122"/>
                </a:solidFill>
                <a:effectLst/>
                <a:latin typeface="Times New Roman" panose="02020603050405020304" pitchFamily="18" charset="0"/>
                <a:cs typeface="Times New Roman" panose="02020603050405020304" pitchFamily="18" charset="0"/>
              </a:rPr>
              <a:t>The </a:t>
            </a:r>
            <a:r>
              <a:rPr lang="en-US" b="1" i="0" dirty="0">
                <a:solidFill>
                  <a:srgbClr val="202122"/>
                </a:solidFill>
                <a:effectLst/>
                <a:latin typeface="Times New Roman" panose="02020603050405020304" pitchFamily="18" charset="0"/>
                <a:cs typeface="Times New Roman" panose="02020603050405020304" pitchFamily="18" charset="0"/>
              </a:rPr>
              <a:t>integumentary system</a:t>
            </a:r>
            <a:r>
              <a:rPr lang="en-US" b="0" i="0" dirty="0">
                <a:solidFill>
                  <a:srgbClr val="202122"/>
                </a:solidFill>
                <a:effectLst/>
                <a:latin typeface="Times New Roman" panose="02020603050405020304" pitchFamily="18" charset="0"/>
                <a:cs typeface="Times New Roman" panose="02020603050405020304" pitchFamily="18" charset="0"/>
              </a:rPr>
              <a:t> comprises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Skin"/>
              </a:rPr>
              <a:t>skin</a:t>
            </a:r>
            <a:r>
              <a:rPr lang="en-US" b="0" i="0" dirty="0">
                <a:solidFill>
                  <a:srgbClr val="202122"/>
                </a:solidFill>
                <a:effectLst/>
                <a:latin typeface="Times New Roman" panose="02020603050405020304" pitchFamily="18" charset="0"/>
                <a:cs typeface="Times New Roman" panose="02020603050405020304" pitchFamily="18" charset="0"/>
              </a:rPr>
              <a:t> and its appendages acting to protect the body from various kinds of damage, such as loss of water or damages from outside. </a:t>
            </a:r>
          </a:p>
          <a:p>
            <a:pPr algn="l"/>
            <a:r>
              <a:rPr lang="en-US" b="0" i="0" dirty="0">
                <a:solidFill>
                  <a:srgbClr val="202122"/>
                </a:solidFill>
                <a:effectLst/>
                <a:latin typeface="Times New Roman" panose="02020603050405020304" pitchFamily="18" charset="0"/>
                <a:cs typeface="Times New Roman" panose="02020603050405020304" pitchFamily="18" charset="0"/>
              </a:rPr>
              <a:t>The integumentary system includes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Hair"/>
              </a:rPr>
              <a:t>hair</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Scale (zoology)"/>
              </a:rPr>
              <a:t>scales</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Feathers"/>
              </a:rPr>
              <a:t>feathers</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Hoof"/>
              </a:rPr>
              <a:t>hooves</a:t>
            </a:r>
            <a:r>
              <a:rPr lang="en-US" b="0" i="0" dirty="0">
                <a:solidFill>
                  <a:srgbClr val="202122"/>
                </a:solidFill>
                <a:effectLst/>
                <a:latin typeface="Times New Roman" panose="02020603050405020304" pitchFamily="18" charset="0"/>
                <a:cs typeface="Times New Roman" panose="02020603050405020304" pitchFamily="18" charset="0"/>
              </a:rPr>
              <a:t>, and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Nail (anatomy)"/>
              </a:rPr>
              <a:t>nails</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It has a variety of additional functions; it may serve to waterproof, and protect the deeper tissues.</a:t>
            </a:r>
          </a:p>
          <a:p>
            <a:pPr algn="l"/>
            <a:r>
              <a:rPr lang="en-US" b="0" i="0" dirty="0">
                <a:solidFill>
                  <a:srgbClr val="202122"/>
                </a:solidFill>
                <a:effectLst/>
                <a:latin typeface="Times New Roman" panose="02020603050405020304" pitchFamily="18" charset="0"/>
                <a:cs typeface="Times New Roman" panose="02020603050405020304" pitchFamily="18" charset="0"/>
              </a:rPr>
              <a:t>It excrete wastes, and regulate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Core temperature"/>
              </a:rPr>
              <a:t>body temperature</a:t>
            </a:r>
            <a:r>
              <a:rPr lang="en-US" u="none" strike="noStrike" dirty="0">
                <a:solidFill>
                  <a:srgbClr val="202122"/>
                </a:solidFill>
                <a:latin typeface="Times New Roman" panose="02020603050405020304" pitchFamily="18" charset="0"/>
                <a:cs typeface="Times New Roman" panose="02020603050405020304" pitchFamily="18" charset="0"/>
              </a:rPr>
              <a:t>.</a:t>
            </a:r>
          </a:p>
          <a:p>
            <a:pPr algn="l"/>
            <a:r>
              <a:rPr lang="en-US" b="0" i="0" dirty="0">
                <a:solidFill>
                  <a:srgbClr val="202122"/>
                </a:solidFill>
                <a:effectLst/>
                <a:latin typeface="Times New Roman" panose="02020603050405020304" pitchFamily="18" charset="0"/>
                <a:cs typeface="Times New Roman" panose="02020603050405020304" pitchFamily="18" charset="0"/>
              </a:rPr>
              <a:t>Itis the attachment site for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Sensory receptor"/>
              </a:rPr>
              <a:t>sensory receptors</a:t>
            </a:r>
            <a:r>
              <a:rPr lang="en-US" b="0" i="0" dirty="0">
                <a:solidFill>
                  <a:srgbClr val="202122"/>
                </a:solidFill>
                <a:effectLst/>
                <a:latin typeface="Times New Roman" panose="02020603050405020304" pitchFamily="18" charset="0"/>
                <a:cs typeface="Times New Roman" panose="02020603050405020304" pitchFamily="18" charset="0"/>
              </a:rPr>
              <a:t> to detect pain, sensation, pressure, and temperature. </a:t>
            </a:r>
          </a:p>
          <a:p>
            <a:pPr algn="l"/>
            <a:r>
              <a:rPr lang="en-US" b="0" i="0" dirty="0">
                <a:solidFill>
                  <a:srgbClr val="202122"/>
                </a:solidFill>
                <a:effectLst/>
                <a:latin typeface="Times New Roman" panose="02020603050405020304" pitchFamily="18" charset="0"/>
                <a:cs typeface="Times New Roman" panose="02020603050405020304" pitchFamily="18" charset="0"/>
              </a:rPr>
              <a:t>In most land vertebrates with significant exposure to sunlight, the integumentary system also provides for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0" tooltip="Vitamin D"/>
              </a:rPr>
              <a:t>vitamin D</a:t>
            </a:r>
            <a:r>
              <a:rPr lang="en-US" b="0" i="0" dirty="0">
                <a:solidFill>
                  <a:srgbClr val="202122"/>
                </a:solidFill>
                <a:effectLst/>
                <a:latin typeface="Times New Roman" panose="02020603050405020304" pitchFamily="18" charset="0"/>
                <a:cs typeface="Times New Roman" panose="02020603050405020304" pitchFamily="18" charset="0"/>
              </a:rPr>
              <a:t> synthesis.</a:t>
            </a:r>
          </a:p>
          <a:p>
            <a:r>
              <a:rPr lang="en-US" b="0" i="0" dirty="0">
                <a:solidFill>
                  <a:srgbClr val="222222"/>
                </a:solidFill>
                <a:effectLst/>
                <a:latin typeface="Times New Roman" panose="02020603050405020304" pitchFamily="18" charset="0"/>
                <a:cs typeface="Times New Roman" panose="02020603050405020304" pitchFamily="18" charset="0"/>
              </a:rPr>
              <a:t>The </a:t>
            </a:r>
            <a:r>
              <a:rPr lang="en-US" b="1" i="0" dirty="0">
                <a:solidFill>
                  <a:srgbClr val="222222"/>
                </a:solidFill>
                <a:effectLst/>
                <a:latin typeface="Times New Roman" panose="02020603050405020304" pitchFamily="18" charset="0"/>
                <a:cs typeface="Times New Roman" panose="02020603050405020304" pitchFamily="18" charset="0"/>
              </a:rPr>
              <a:t>integumentary system</a:t>
            </a:r>
            <a:r>
              <a:rPr lang="en-US" b="0" i="0" dirty="0">
                <a:solidFill>
                  <a:srgbClr val="222222"/>
                </a:solidFill>
                <a:effectLst/>
                <a:latin typeface="Times New Roman" panose="02020603050405020304" pitchFamily="18" charset="0"/>
                <a:cs typeface="Times New Roman" panose="02020603050405020304" pitchFamily="18" charset="0"/>
              </a:rPr>
              <a:t> is an organ </a:t>
            </a:r>
            <a:r>
              <a:rPr lang="en-US" b="1" i="0" dirty="0">
                <a:solidFill>
                  <a:srgbClr val="222222"/>
                </a:solidFill>
                <a:effectLst/>
                <a:latin typeface="Times New Roman" panose="02020603050405020304" pitchFamily="18" charset="0"/>
                <a:cs typeface="Times New Roman" panose="02020603050405020304" pitchFamily="18" charset="0"/>
              </a:rPr>
              <a:t>system</a:t>
            </a:r>
            <a:r>
              <a:rPr lang="en-US" b="0" i="0" dirty="0">
                <a:solidFill>
                  <a:srgbClr val="222222"/>
                </a:solidFill>
                <a:effectLst/>
                <a:latin typeface="Times New Roman" panose="02020603050405020304" pitchFamily="18" charset="0"/>
                <a:cs typeface="Times New Roman" panose="02020603050405020304" pitchFamily="18" charset="0"/>
              </a:rPr>
              <a:t> consisting of the skin, hair, nails, and exocrine glands. </a:t>
            </a:r>
          </a:p>
          <a:p>
            <a:r>
              <a:rPr lang="en-US" b="0" i="0" dirty="0">
                <a:solidFill>
                  <a:srgbClr val="222222"/>
                </a:solidFill>
                <a:effectLst/>
                <a:latin typeface="Times New Roman" panose="02020603050405020304" pitchFamily="18" charset="0"/>
                <a:cs typeface="Times New Roman" panose="02020603050405020304" pitchFamily="18" charset="0"/>
              </a:rPr>
              <a:t>The skin is only a few millimeters thick yet is by far the largest organ in the body. </a:t>
            </a:r>
          </a:p>
          <a:p>
            <a:r>
              <a:rPr lang="en-US" b="0" i="0" dirty="0">
                <a:solidFill>
                  <a:srgbClr val="222222"/>
                </a:solidFill>
                <a:effectLst/>
                <a:latin typeface="Times New Roman" panose="02020603050405020304" pitchFamily="18" charset="0"/>
                <a:cs typeface="Times New Roman" panose="02020603050405020304" pitchFamily="18" charset="0"/>
              </a:rPr>
              <a:t>The average person's skin weighs 10 pounds and has a surface area of almost 20 square feet.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1101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55E8B-A450-4A98-A894-B6D5348C0CFA}"/>
              </a:ext>
            </a:extLst>
          </p:cNvPr>
          <p:cNvSpPr>
            <a:spLocks noGrp="1"/>
          </p:cNvSpPr>
          <p:nvPr>
            <p:ph type="title"/>
          </p:nvPr>
        </p:nvSpPr>
        <p:spPr/>
        <p:txBody>
          <a:bodyPr/>
          <a:lstStyle/>
          <a:p>
            <a:pPr algn="ctr"/>
            <a:r>
              <a:rPr lang="en-US" b="1" dirty="0">
                <a:solidFill>
                  <a:srgbClr val="FF0000"/>
                </a:solidFill>
              </a:rPr>
              <a:t>Parts of Hoof</a:t>
            </a:r>
            <a:endParaRPr lang="en-IN" b="1" dirty="0">
              <a:solidFill>
                <a:srgbClr val="FF0000"/>
              </a:solidFill>
            </a:endParaRPr>
          </a:p>
        </p:txBody>
      </p:sp>
      <p:pic>
        <p:nvPicPr>
          <p:cNvPr id="6" name="Content Placeholder 5">
            <a:extLst>
              <a:ext uri="{FF2B5EF4-FFF2-40B4-BE49-F238E27FC236}">
                <a16:creationId xmlns:a16="http://schemas.microsoft.com/office/drawing/2014/main" id="{71A68E8A-2B6C-49DE-93CC-888195066574}"/>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01455" y="1431782"/>
            <a:ext cx="6677891" cy="5255345"/>
          </a:xfrm>
          <a:prstGeom prst="rect">
            <a:avLst/>
          </a:prstGeom>
          <a:noFill/>
          <a:ln>
            <a:noFill/>
          </a:ln>
        </p:spPr>
      </p:pic>
    </p:spTree>
    <p:extLst>
      <p:ext uri="{BB962C8B-B14F-4D97-AF65-F5344CB8AC3E}">
        <p14:creationId xmlns:p14="http://schemas.microsoft.com/office/powerpoint/2010/main" val="21002780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6F06A-BCD7-491E-8503-522373812323}"/>
              </a:ext>
            </a:extLst>
          </p:cNvPr>
          <p:cNvSpPr>
            <a:spLocks noGrp="1"/>
          </p:cNvSpPr>
          <p:nvPr>
            <p:ph type="title"/>
          </p:nvPr>
        </p:nvSpPr>
        <p:spPr>
          <a:xfrm>
            <a:off x="838200" y="-1"/>
            <a:ext cx="10515600" cy="942109"/>
          </a:xfrm>
        </p:spPr>
        <p:txBody>
          <a:bodyPr>
            <a:noAutofit/>
          </a:bodyPr>
          <a:lstStyle/>
          <a:p>
            <a:pPr algn="ctr"/>
            <a:r>
              <a:rPr lang="en-US" b="1" dirty="0">
                <a:solidFill>
                  <a:srgbClr val="FF0000"/>
                </a:solidFill>
                <a:latin typeface="Times New Roman" panose="02020603050405020304" pitchFamily="18" charset="0"/>
                <a:cs typeface="Times New Roman" panose="02020603050405020304" pitchFamily="18" charset="0"/>
              </a:rPr>
              <a:t>Claws</a:t>
            </a:r>
            <a:endParaRPr lang="en-IN" dirty="0"/>
          </a:p>
        </p:txBody>
      </p:sp>
      <p:sp>
        <p:nvSpPr>
          <p:cNvPr id="3" name="Content Placeholder 2">
            <a:extLst>
              <a:ext uri="{FF2B5EF4-FFF2-40B4-BE49-F238E27FC236}">
                <a16:creationId xmlns:a16="http://schemas.microsoft.com/office/drawing/2014/main" id="{0B833F5E-7DD2-413A-A3EF-808D473CEDE1}"/>
              </a:ext>
            </a:extLst>
          </p:cNvPr>
          <p:cNvSpPr>
            <a:spLocks noGrp="1"/>
          </p:cNvSpPr>
          <p:nvPr>
            <p:ph idx="1"/>
          </p:nvPr>
        </p:nvSpPr>
        <p:spPr>
          <a:xfrm>
            <a:off x="147782" y="1006764"/>
            <a:ext cx="6705600" cy="5851236"/>
          </a:xfrm>
        </p:spPr>
        <p:txBody>
          <a:bodyPr>
            <a:normAutofit fontScale="92500"/>
          </a:bodyPr>
          <a:lstStyle/>
          <a:p>
            <a:r>
              <a:rPr lang="en-US" sz="2200" b="0" i="0" dirty="0">
                <a:solidFill>
                  <a:srgbClr val="000000"/>
                </a:solidFill>
                <a:effectLst/>
                <a:latin typeface="Times New Roman" panose="02020603050405020304" pitchFamily="18" charset="0"/>
                <a:cs typeface="Times New Roman" panose="02020603050405020304" pitchFamily="18" charset="0"/>
              </a:rPr>
              <a:t>Claw, also called Talon, narrow, arched structure that curves downward from the end of a digit in birds, reptiles, many mammals, and some amphibians. </a:t>
            </a:r>
          </a:p>
          <a:p>
            <a:r>
              <a:rPr lang="en-US" sz="2200" b="0" i="0" dirty="0">
                <a:solidFill>
                  <a:srgbClr val="000000"/>
                </a:solidFill>
                <a:effectLst/>
                <a:latin typeface="Times New Roman" panose="02020603050405020304" pitchFamily="18" charset="0"/>
                <a:cs typeface="Times New Roman" panose="02020603050405020304" pitchFamily="18" charset="0"/>
              </a:rPr>
              <a:t>It is a hardened (keratinized) modification of the epidermis. Claws may be adapted for scratching, clutching, digging, or climbing.</a:t>
            </a:r>
            <a:endParaRPr lang="en-US" sz="2200" b="0" i="0" dirty="0">
              <a:effectLst/>
              <a:latin typeface="Times New Roman" panose="02020603050405020304" pitchFamily="18" charset="0"/>
              <a:cs typeface="Times New Roman" panose="02020603050405020304" pitchFamily="18" charset="0"/>
            </a:endParaRPr>
          </a:p>
          <a:p>
            <a:r>
              <a:rPr lang="en-US" sz="2200" b="0" i="0" dirty="0">
                <a:effectLst/>
                <a:latin typeface="Times New Roman" panose="02020603050405020304" pitchFamily="18" charset="0"/>
                <a:cs typeface="Times New Roman" panose="02020603050405020304" pitchFamily="18" charset="0"/>
              </a:rPr>
              <a:t>Amniotes evolved during the late Paleozoic era. </a:t>
            </a:r>
          </a:p>
          <a:p>
            <a:r>
              <a:rPr lang="en-US" sz="2200" b="0" i="0" dirty="0">
                <a:effectLst/>
                <a:latin typeface="Times New Roman" panose="02020603050405020304" pitchFamily="18" charset="0"/>
                <a:cs typeface="Times New Roman" panose="02020603050405020304" pitchFamily="18" charset="0"/>
              </a:rPr>
              <a:t>The characteristic that sets amniotes apart from other </a:t>
            </a:r>
            <a:r>
              <a:rPr lang="en-US" sz="2200" b="0" i="0" dirty="0" err="1">
                <a:effectLst/>
                <a:latin typeface="Times New Roman" panose="02020603050405020304" pitchFamily="18" charset="0"/>
                <a:cs typeface="Times New Roman" panose="02020603050405020304" pitchFamily="18" charset="0"/>
              </a:rPr>
              <a:t>tetrapods</a:t>
            </a:r>
            <a:r>
              <a:rPr lang="en-US" sz="2200" b="0" i="0" dirty="0">
                <a:effectLst/>
                <a:latin typeface="Times New Roman" panose="02020603050405020304" pitchFamily="18" charset="0"/>
                <a:cs typeface="Times New Roman" panose="02020603050405020304" pitchFamily="18" charset="0"/>
              </a:rPr>
              <a:t> is that amniotes lay eggs that are well-adapted to survive in a terrestrial environment. </a:t>
            </a:r>
          </a:p>
          <a:p>
            <a:r>
              <a:rPr lang="en-IN" sz="2200" dirty="0">
                <a:latin typeface="Times New Roman" panose="02020603050405020304" pitchFamily="18" charset="0"/>
                <a:cs typeface="Times New Roman" panose="02020603050405020304" pitchFamily="18" charset="0"/>
              </a:rPr>
              <a:t>Claws in amniotes have similar structure but different function.</a:t>
            </a:r>
          </a:p>
          <a:p>
            <a:r>
              <a:rPr lang="en-IN" sz="2200" dirty="0">
                <a:latin typeface="Times New Roman" panose="02020603050405020304" pitchFamily="18" charset="0"/>
                <a:cs typeface="Times New Roman" panose="02020603050405020304" pitchFamily="18" charset="0"/>
              </a:rPr>
              <a:t>Claws is made up of two curved scale like keratin plates.</a:t>
            </a:r>
          </a:p>
          <a:p>
            <a:r>
              <a:rPr lang="en-IN" sz="2200" dirty="0">
                <a:latin typeface="Times New Roman" panose="02020603050405020304" pitchFamily="18" charset="0"/>
                <a:cs typeface="Times New Roman" panose="02020603050405020304" pitchFamily="18" charset="0"/>
              </a:rPr>
              <a:t>Large plate is unguis smaller plate is </a:t>
            </a:r>
            <a:r>
              <a:rPr lang="en-IN" sz="2200" dirty="0" err="1">
                <a:latin typeface="Times New Roman" panose="02020603050405020304" pitchFamily="18" charset="0"/>
                <a:cs typeface="Times New Roman" panose="02020603050405020304" pitchFamily="18" charset="0"/>
              </a:rPr>
              <a:t>subunguis</a:t>
            </a:r>
            <a:r>
              <a:rPr lang="en-IN" sz="2200" dirty="0">
                <a:latin typeface="Times New Roman" panose="02020603050405020304" pitchFamily="18" charset="0"/>
                <a:cs typeface="Times New Roman" panose="02020603050405020304" pitchFamily="18" charset="0"/>
              </a:rPr>
              <a:t>.</a:t>
            </a:r>
          </a:p>
          <a:p>
            <a:r>
              <a:rPr lang="en-IN" sz="2200" dirty="0">
                <a:latin typeface="Times New Roman" panose="02020603050405020304" pitchFamily="18" charset="0"/>
                <a:cs typeface="Times New Roman" panose="02020603050405020304" pitchFamily="18" charset="0"/>
              </a:rPr>
              <a:t>They are completely formed from epidermis.</a:t>
            </a:r>
          </a:p>
          <a:p>
            <a:r>
              <a:rPr lang="en-IN" sz="2200" dirty="0">
                <a:latin typeface="Times New Roman" panose="02020603050405020304" pitchFamily="18" charset="0"/>
                <a:cs typeface="Times New Roman" panose="02020603050405020304" pitchFamily="18" charset="0"/>
              </a:rPr>
              <a:t> Besides claws on hind limb one or two sharp claws present on wings of birds. </a:t>
            </a:r>
            <a:endParaRPr lang="en-IN" sz="2400" dirty="0">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064ACDF2-8AC0-4B0D-8655-E3B4784A614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777009" y="1006764"/>
            <a:ext cx="5267209" cy="5338618"/>
          </a:xfrm>
          <a:prstGeom prst="rect">
            <a:avLst/>
          </a:prstGeom>
          <a:noFill/>
          <a:ln>
            <a:noFill/>
          </a:ln>
        </p:spPr>
      </p:pic>
    </p:spTree>
    <p:extLst>
      <p:ext uri="{BB962C8B-B14F-4D97-AF65-F5344CB8AC3E}">
        <p14:creationId xmlns:p14="http://schemas.microsoft.com/office/powerpoint/2010/main" val="24396515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EBCC6-1FC2-4DAF-905D-1BD2A7E96377}"/>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625A352E-35F3-443D-8E54-638C5EDD3922}"/>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1053" y="365125"/>
            <a:ext cx="6021965" cy="6492875"/>
          </a:xfrm>
          <a:prstGeom prst="rect">
            <a:avLst/>
          </a:prstGeom>
          <a:noFill/>
          <a:ln>
            <a:noFill/>
          </a:ln>
        </p:spPr>
      </p:pic>
      <p:pic>
        <p:nvPicPr>
          <p:cNvPr id="8" name="Picture 7">
            <a:extLst>
              <a:ext uri="{FF2B5EF4-FFF2-40B4-BE49-F238E27FC236}">
                <a16:creationId xmlns:a16="http://schemas.microsoft.com/office/drawing/2014/main" id="{B08F8B29-F8A1-4D10-8B14-B12BC39415E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460490" y="461819"/>
            <a:ext cx="5731510" cy="6488546"/>
          </a:xfrm>
          <a:prstGeom prst="rect">
            <a:avLst/>
          </a:prstGeom>
          <a:noFill/>
          <a:ln>
            <a:noFill/>
          </a:ln>
        </p:spPr>
      </p:pic>
    </p:spTree>
    <p:extLst>
      <p:ext uri="{BB962C8B-B14F-4D97-AF65-F5344CB8AC3E}">
        <p14:creationId xmlns:p14="http://schemas.microsoft.com/office/powerpoint/2010/main" val="32347213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624C-1678-4E2B-B635-26DB86C4E186}"/>
              </a:ext>
            </a:extLst>
          </p:cNvPr>
          <p:cNvSpPr>
            <a:spLocks noGrp="1"/>
          </p:cNvSpPr>
          <p:nvPr>
            <p:ph type="title"/>
          </p:nvPr>
        </p:nvSpPr>
        <p:spPr>
          <a:xfrm>
            <a:off x="838200" y="64655"/>
            <a:ext cx="10515600" cy="1099127"/>
          </a:xfrm>
        </p:spPr>
        <p:txBody>
          <a:bodyPr/>
          <a:lstStyle/>
          <a:p>
            <a:r>
              <a:rPr lang="en-US" b="1" dirty="0">
                <a:solidFill>
                  <a:srgbClr val="FF0000"/>
                </a:solidFill>
                <a:latin typeface="Times New Roman" panose="02020603050405020304" pitchFamily="18" charset="0"/>
                <a:cs typeface="Times New Roman" panose="02020603050405020304" pitchFamily="18" charset="0"/>
              </a:rPr>
              <a:t>Claws on the wings of the birds</a:t>
            </a:r>
            <a:endParaRPr lang="en-IN" dirty="0"/>
          </a:p>
        </p:txBody>
      </p:sp>
      <p:sp>
        <p:nvSpPr>
          <p:cNvPr id="3" name="Content Placeholder 2">
            <a:extLst>
              <a:ext uri="{FF2B5EF4-FFF2-40B4-BE49-F238E27FC236}">
                <a16:creationId xmlns:a16="http://schemas.microsoft.com/office/drawing/2014/main" id="{C24C55B1-F8F4-47FA-B2C6-4E03ECE27B27}"/>
              </a:ext>
            </a:extLst>
          </p:cNvPr>
          <p:cNvSpPr>
            <a:spLocks noGrp="1"/>
          </p:cNvSpPr>
          <p:nvPr>
            <p:ph idx="1"/>
          </p:nvPr>
        </p:nvSpPr>
        <p:spPr>
          <a:xfrm>
            <a:off x="129310" y="1071418"/>
            <a:ext cx="7462982" cy="5105545"/>
          </a:xfrm>
        </p:spPr>
        <p:txBody>
          <a:bodyPr/>
          <a:lstStyle/>
          <a:p>
            <a:r>
              <a:rPr lang="en-US" dirty="0"/>
              <a:t>Ostriches , geese, American Pheasants shows claws on the wings for climbing on trees.</a:t>
            </a:r>
          </a:p>
          <a:p>
            <a:r>
              <a:rPr lang="en-US" dirty="0"/>
              <a:t>In some species of birds can be used for nesting.</a:t>
            </a:r>
          </a:p>
          <a:p>
            <a:r>
              <a:rPr lang="en-US" dirty="0"/>
              <a:t>Claws varies with respect habit &amp; habitat.</a:t>
            </a:r>
          </a:p>
          <a:p>
            <a:r>
              <a:rPr lang="en-US" dirty="0"/>
              <a:t>Bird of prey have long sharp and powerful talons.</a:t>
            </a:r>
          </a:p>
          <a:p>
            <a:endParaRPr lang="en-US" dirty="0"/>
          </a:p>
          <a:p>
            <a:endParaRPr lang="en-IN" dirty="0"/>
          </a:p>
        </p:txBody>
      </p:sp>
      <p:pic>
        <p:nvPicPr>
          <p:cNvPr id="6" name="Picture 5">
            <a:extLst>
              <a:ext uri="{FF2B5EF4-FFF2-40B4-BE49-F238E27FC236}">
                <a16:creationId xmlns:a16="http://schemas.microsoft.com/office/drawing/2014/main" id="{F027D9D1-B586-40B9-AE49-90C17BD6026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315460" y="4083368"/>
            <a:ext cx="4636135" cy="2093595"/>
          </a:xfrm>
          <a:prstGeom prst="rect">
            <a:avLst/>
          </a:prstGeom>
          <a:noFill/>
          <a:ln>
            <a:noFill/>
          </a:ln>
        </p:spPr>
      </p:pic>
      <p:pic>
        <p:nvPicPr>
          <p:cNvPr id="9" name="Picture 8">
            <a:extLst>
              <a:ext uri="{FF2B5EF4-FFF2-40B4-BE49-F238E27FC236}">
                <a16:creationId xmlns:a16="http://schemas.microsoft.com/office/drawing/2014/main" id="{220AA309-F88D-4CC9-BBE8-2EC90739AC5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604698" y="1494156"/>
            <a:ext cx="3048000" cy="2454275"/>
          </a:xfrm>
          <a:prstGeom prst="rect">
            <a:avLst/>
          </a:prstGeom>
          <a:noFill/>
          <a:ln>
            <a:noFill/>
          </a:ln>
        </p:spPr>
      </p:pic>
      <p:pic>
        <p:nvPicPr>
          <p:cNvPr id="12" name="Picture 11">
            <a:extLst>
              <a:ext uri="{FF2B5EF4-FFF2-40B4-BE49-F238E27FC236}">
                <a16:creationId xmlns:a16="http://schemas.microsoft.com/office/drawing/2014/main" id="{31950579-C98C-4E83-A82B-1014D6B52EA3}"/>
              </a:ext>
            </a:extLst>
          </p:cNvPr>
          <p:cNvPicPr/>
          <p:nvPr/>
        </p:nvPicPr>
        <p:blipFill rotWithShape="1">
          <a:blip r:embed="rId5">
            <a:extLst>
              <a:ext uri="{28A0092B-C50C-407E-A947-70E740481C1C}">
                <a14:useLocalDpi xmlns:a14="http://schemas.microsoft.com/office/drawing/2010/main" val="0"/>
              </a:ext>
            </a:extLst>
          </a:blip>
          <a:srcRect l="28969" t="7965" r="10707" b="20866"/>
          <a:stretch/>
        </p:blipFill>
        <p:spPr bwMode="auto">
          <a:xfrm>
            <a:off x="2326828" y="3850481"/>
            <a:ext cx="5099425" cy="300751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81410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14D31-9073-450B-95DC-B4CE02E54E53}"/>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427ECDD8-B314-4CB4-BA1E-FCB14EE969B3}"/>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8764" y="365125"/>
            <a:ext cx="10954327" cy="6331239"/>
          </a:xfrm>
          <a:prstGeom prst="rect">
            <a:avLst/>
          </a:prstGeom>
          <a:noFill/>
          <a:ln>
            <a:noFill/>
          </a:ln>
        </p:spPr>
      </p:pic>
    </p:spTree>
    <p:extLst>
      <p:ext uri="{BB962C8B-B14F-4D97-AF65-F5344CB8AC3E}">
        <p14:creationId xmlns:p14="http://schemas.microsoft.com/office/powerpoint/2010/main" val="2239602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031D0-6DAB-4BBD-B704-5D7A5DA6FE5B}"/>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908DDC68-4C4F-4C33-8088-15DCF89CD01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91491" y="461818"/>
            <a:ext cx="9956800" cy="5715145"/>
          </a:xfrm>
          <a:prstGeom prst="rect">
            <a:avLst/>
          </a:prstGeom>
          <a:noFill/>
          <a:ln>
            <a:noFill/>
          </a:ln>
        </p:spPr>
      </p:pic>
    </p:spTree>
    <p:extLst>
      <p:ext uri="{BB962C8B-B14F-4D97-AF65-F5344CB8AC3E}">
        <p14:creationId xmlns:p14="http://schemas.microsoft.com/office/powerpoint/2010/main" val="2466241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6F4C4-D182-4501-91E9-78F090B881BA}"/>
              </a:ext>
            </a:extLst>
          </p:cNvPr>
          <p:cNvSpPr>
            <a:spLocks noGrp="1"/>
          </p:cNvSpPr>
          <p:nvPr>
            <p:ph type="title"/>
          </p:nvPr>
        </p:nvSpPr>
        <p:spPr>
          <a:xfrm>
            <a:off x="764309" y="115745"/>
            <a:ext cx="10515600" cy="826366"/>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Claws in Mammals</a:t>
            </a:r>
            <a:endParaRPr lang="en-IN" dirty="0"/>
          </a:p>
        </p:txBody>
      </p:sp>
      <p:sp>
        <p:nvSpPr>
          <p:cNvPr id="3" name="Content Placeholder 2">
            <a:extLst>
              <a:ext uri="{FF2B5EF4-FFF2-40B4-BE49-F238E27FC236}">
                <a16:creationId xmlns:a16="http://schemas.microsoft.com/office/drawing/2014/main" id="{45D4B460-02CD-4906-9D62-2A9355AF03B5}"/>
              </a:ext>
            </a:extLst>
          </p:cNvPr>
          <p:cNvSpPr>
            <a:spLocks noGrp="1"/>
          </p:cNvSpPr>
          <p:nvPr>
            <p:ph idx="1"/>
          </p:nvPr>
        </p:nvSpPr>
        <p:spPr>
          <a:xfrm>
            <a:off x="138545" y="1366981"/>
            <a:ext cx="7804728" cy="5375273"/>
          </a:xfrm>
        </p:spPr>
        <p:txBody>
          <a:bodyPr>
            <a:normAutofit fontScale="70000" lnSpcReduction="20000"/>
          </a:bodyPr>
          <a:lstStyle/>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Claws in mammals are identical to reptiles &amp; birds.</a:t>
            </a:r>
          </a:p>
          <a:p>
            <a:r>
              <a:rPr lang="en-US" dirty="0">
                <a:latin typeface="Times New Roman" panose="02020603050405020304" pitchFamily="18" charset="0"/>
                <a:cs typeface="Times New Roman" panose="02020603050405020304" pitchFamily="18" charset="0"/>
              </a:rPr>
              <a:t>Only difference is dermis &amp; epidermis layer.</a:t>
            </a:r>
          </a:p>
          <a:p>
            <a:r>
              <a:rPr lang="en-US" dirty="0">
                <a:latin typeface="Times New Roman" panose="02020603050405020304" pitchFamily="18" charset="0"/>
                <a:cs typeface="Times New Roman" panose="02020603050405020304" pitchFamily="18" charset="0"/>
              </a:rPr>
              <a:t>Dermis &amp; epidermis forms cushion like structure.</a:t>
            </a:r>
          </a:p>
          <a:p>
            <a:r>
              <a:rPr lang="en-US" dirty="0" err="1">
                <a:latin typeface="Times New Roman" panose="02020603050405020304" pitchFamily="18" charset="0"/>
                <a:cs typeface="Times New Roman" panose="02020603050405020304" pitchFamily="18" charset="0"/>
              </a:rPr>
              <a:t>Subunguis</a:t>
            </a:r>
            <a:r>
              <a:rPr lang="en-US" dirty="0">
                <a:latin typeface="Times New Roman" panose="02020603050405020304" pitchFamily="18" charset="0"/>
                <a:cs typeface="Times New Roman" panose="02020603050405020304" pitchFamily="18" charset="0"/>
              </a:rPr>
              <a:t> &amp; S. corneum is of thickened soft keratin. </a:t>
            </a:r>
          </a:p>
          <a:p>
            <a:r>
              <a:rPr lang="en-US" b="0" i="0" dirty="0">
                <a:solidFill>
                  <a:srgbClr val="333333"/>
                </a:solidFill>
                <a:effectLst/>
                <a:latin typeface="Times New Roman" panose="02020603050405020304" pitchFamily="18" charset="0"/>
                <a:cs typeface="Times New Roman" panose="02020603050405020304" pitchFamily="18" charset="0"/>
              </a:rPr>
              <a:t>A claw consists of a dorsal plate called the unguis and a ventral plate called the </a:t>
            </a:r>
            <a:r>
              <a:rPr lang="en-US" b="0" i="0" dirty="0" err="1">
                <a:solidFill>
                  <a:srgbClr val="333333"/>
                </a:solidFill>
                <a:effectLst/>
                <a:latin typeface="Times New Roman" panose="02020603050405020304" pitchFamily="18" charset="0"/>
                <a:cs typeface="Times New Roman" panose="02020603050405020304" pitchFamily="18" charset="0"/>
              </a:rPr>
              <a:t>subunguis</a:t>
            </a:r>
            <a:r>
              <a:rPr lang="en-US" b="0" i="0" dirty="0">
                <a:solidFill>
                  <a:srgbClr val="333333"/>
                </a:solidFill>
                <a:effectLst/>
                <a:latin typeface="Times New Roman" panose="02020603050405020304" pitchFamily="18" charset="0"/>
                <a:cs typeface="Times New Roman" panose="02020603050405020304" pitchFamily="18" charset="0"/>
              </a:rPr>
              <a:t>.</a:t>
            </a:r>
          </a:p>
          <a:p>
            <a:r>
              <a:rPr lang="en-US" b="0" i="0" dirty="0">
                <a:solidFill>
                  <a:srgbClr val="333333"/>
                </a:solidFill>
                <a:effectLst/>
                <a:latin typeface="Times New Roman" panose="02020603050405020304" pitchFamily="18" charset="0"/>
                <a:cs typeface="Times New Roman" panose="02020603050405020304" pitchFamily="18" charset="0"/>
              </a:rPr>
              <a:t>The unguis is curved both in length and width and encloses the </a:t>
            </a:r>
            <a:r>
              <a:rPr lang="en-US" b="0" i="0" dirty="0" err="1">
                <a:solidFill>
                  <a:srgbClr val="333333"/>
                </a:solidFill>
                <a:effectLst/>
                <a:latin typeface="Times New Roman" panose="02020603050405020304" pitchFamily="18" charset="0"/>
                <a:cs typeface="Times New Roman" panose="02020603050405020304" pitchFamily="18" charset="0"/>
              </a:rPr>
              <a:t>subunguis</a:t>
            </a:r>
            <a:r>
              <a:rPr lang="en-US" b="0" i="0" dirty="0">
                <a:solidFill>
                  <a:srgbClr val="333333"/>
                </a:solidFill>
                <a:effectLst/>
                <a:latin typeface="Times New Roman" panose="02020603050405020304" pitchFamily="18" charset="0"/>
                <a:cs typeface="Times New Roman" panose="02020603050405020304" pitchFamily="18" charset="0"/>
              </a:rPr>
              <a:t>, which is connected to the digital pad at the distal end of the digit. </a:t>
            </a:r>
          </a:p>
          <a:p>
            <a:r>
              <a:rPr lang="en-US" b="0" i="0" dirty="0">
                <a:solidFill>
                  <a:srgbClr val="333333"/>
                </a:solidFill>
                <a:effectLst/>
                <a:latin typeface="Times New Roman" panose="02020603050405020304" pitchFamily="18" charset="0"/>
                <a:cs typeface="Times New Roman" panose="02020603050405020304" pitchFamily="18" charset="0"/>
              </a:rPr>
              <a:t>In addition to protection, claws assist predator species, such as lions and tigers, in holding their prey. </a:t>
            </a:r>
          </a:p>
          <a:p>
            <a:r>
              <a:rPr lang="en-US" b="0" i="0" dirty="0">
                <a:solidFill>
                  <a:srgbClr val="333333"/>
                </a:solidFill>
                <a:effectLst/>
                <a:latin typeface="Times New Roman" panose="02020603050405020304" pitchFamily="18" charset="0"/>
                <a:cs typeface="Times New Roman" panose="02020603050405020304" pitchFamily="18" charset="0"/>
              </a:rPr>
              <a:t>They provide traction for some arboreal species (e.g., squirrels) when scampering on branches. </a:t>
            </a:r>
          </a:p>
          <a:p>
            <a:r>
              <a:rPr lang="en-US" b="0" i="0" dirty="0">
                <a:solidFill>
                  <a:srgbClr val="333333"/>
                </a:solidFill>
                <a:effectLst/>
                <a:latin typeface="Times New Roman" panose="02020603050405020304" pitchFamily="18" charset="0"/>
                <a:cs typeface="Times New Roman" panose="02020603050405020304" pitchFamily="18" charset="0"/>
              </a:rPr>
              <a:t>Sloths have long curved claws that serve as hooks for hanging. </a:t>
            </a:r>
          </a:p>
          <a:p>
            <a:r>
              <a:rPr lang="en-US" b="0" i="0" dirty="0">
                <a:solidFill>
                  <a:srgbClr val="333333"/>
                </a:solidFill>
                <a:effectLst/>
                <a:latin typeface="Times New Roman" panose="02020603050405020304" pitchFamily="18" charset="0"/>
                <a:cs typeface="Times New Roman" panose="02020603050405020304" pitchFamily="18" charset="0"/>
              </a:rPr>
              <a:t>Digging mammals, such as anteaters and moles, have long claws that help them dig.</a:t>
            </a:r>
            <a:br>
              <a:rPr lang="en-US" dirty="0"/>
            </a:br>
            <a:r>
              <a:rPr lang="en-US" dirty="0"/>
              <a:t> </a:t>
            </a:r>
            <a:endParaRPr lang="en-IN" dirty="0"/>
          </a:p>
        </p:txBody>
      </p:sp>
      <p:pic>
        <p:nvPicPr>
          <p:cNvPr id="6" name="Picture 5">
            <a:extLst>
              <a:ext uri="{FF2B5EF4-FFF2-40B4-BE49-F238E27FC236}">
                <a16:creationId xmlns:a16="http://schemas.microsoft.com/office/drawing/2014/main" id="{328C528D-155E-4B29-B927-9D83927D195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95854" y="0"/>
            <a:ext cx="3490566" cy="2724727"/>
          </a:xfrm>
          <a:prstGeom prst="rect">
            <a:avLst/>
          </a:prstGeom>
          <a:noFill/>
          <a:ln>
            <a:noFill/>
          </a:ln>
        </p:spPr>
      </p:pic>
      <p:pic>
        <p:nvPicPr>
          <p:cNvPr id="9" name="Picture 8">
            <a:extLst>
              <a:ext uri="{FF2B5EF4-FFF2-40B4-BE49-F238E27FC236}">
                <a16:creationId xmlns:a16="http://schemas.microsoft.com/office/drawing/2014/main" id="{F96EE732-414B-4F51-BC20-8856D0EF23C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257309" y="2914851"/>
            <a:ext cx="3629111" cy="1888058"/>
          </a:xfrm>
          <a:prstGeom prst="rect">
            <a:avLst/>
          </a:prstGeom>
          <a:noFill/>
          <a:ln>
            <a:noFill/>
          </a:ln>
        </p:spPr>
      </p:pic>
      <p:pic>
        <p:nvPicPr>
          <p:cNvPr id="12" name="Picture 11">
            <a:extLst>
              <a:ext uri="{FF2B5EF4-FFF2-40B4-BE49-F238E27FC236}">
                <a16:creationId xmlns:a16="http://schemas.microsoft.com/office/drawing/2014/main" id="{48552F33-E2A6-437C-AAE5-85291FB94A5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461288" y="4773120"/>
            <a:ext cx="3490566" cy="2084879"/>
          </a:xfrm>
          <a:prstGeom prst="rect">
            <a:avLst/>
          </a:prstGeom>
          <a:noFill/>
          <a:ln>
            <a:noFill/>
          </a:ln>
        </p:spPr>
      </p:pic>
    </p:spTree>
    <p:extLst>
      <p:ext uri="{BB962C8B-B14F-4D97-AF65-F5344CB8AC3E}">
        <p14:creationId xmlns:p14="http://schemas.microsoft.com/office/powerpoint/2010/main" val="2330915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02BBA-5E02-4DEF-B3E0-11FB883A8235}"/>
              </a:ext>
            </a:extLst>
          </p:cNvPr>
          <p:cNvSpPr>
            <a:spLocks noGrp="1"/>
          </p:cNvSpPr>
          <p:nvPr>
            <p:ph type="title"/>
          </p:nvPr>
        </p:nvSpPr>
        <p:spPr>
          <a:xfrm>
            <a:off x="838200" y="195004"/>
            <a:ext cx="10515600" cy="669348"/>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Beaks </a:t>
            </a:r>
            <a:endParaRPr lang="en-IN" dirty="0"/>
          </a:p>
        </p:txBody>
      </p:sp>
      <p:sp>
        <p:nvSpPr>
          <p:cNvPr id="3" name="Content Placeholder 2">
            <a:extLst>
              <a:ext uri="{FF2B5EF4-FFF2-40B4-BE49-F238E27FC236}">
                <a16:creationId xmlns:a16="http://schemas.microsoft.com/office/drawing/2014/main" id="{BBB2C38D-ABEC-42AF-86EE-B1F420BE2FAA}"/>
              </a:ext>
            </a:extLst>
          </p:cNvPr>
          <p:cNvSpPr>
            <a:spLocks noGrp="1"/>
          </p:cNvSpPr>
          <p:nvPr>
            <p:ph idx="1"/>
          </p:nvPr>
        </p:nvSpPr>
        <p:spPr>
          <a:xfrm>
            <a:off x="127000" y="946961"/>
            <a:ext cx="8536708" cy="5911039"/>
          </a:xfrm>
        </p:spPr>
        <p:txBody>
          <a:bodyPr>
            <a:normAutofit fontScale="77500" lnSpcReduction="20000"/>
          </a:bodyPr>
          <a:lstStyle/>
          <a:p>
            <a:r>
              <a:rPr lang="en-US" sz="2600" dirty="0">
                <a:latin typeface="Times New Roman" panose="02020603050405020304" pitchFamily="18" charset="0"/>
                <a:cs typeface="Times New Roman" panose="02020603050405020304" pitchFamily="18" charset="0"/>
              </a:rPr>
              <a:t>Found in birds, turtles, tortoises &amp; duck –billed platypus. </a:t>
            </a:r>
          </a:p>
          <a:p>
            <a:r>
              <a:rPr lang="en-US" sz="2600" dirty="0">
                <a:latin typeface="Times New Roman" panose="02020603050405020304" pitchFamily="18" charset="0"/>
                <a:cs typeface="Times New Roman" panose="02020603050405020304" pitchFamily="18" charset="0"/>
              </a:rPr>
              <a:t>Jaws are covered with hard keratin forms beak.</a:t>
            </a:r>
          </a:p>
          <a:p>
            <a:r>
              <a:rPr lang="en-US" sz="2600" dirty="0">
                <a:latin typeface="Times New Roman" panose="02020603050405020304" pitchFamily="18" charset="0"/>
                <a:cs typeface="Times New Roman" panose="02020603050405020304" pitchFamily="18" charset="0"/>
              </a:rPr>
              <a:t>Beak of duck –billed platypus is non keratinous look like beak of birds.</a:t>
            </a:r>
          </a:p>
          <a:p>
            <a:r>
              <a:rPr lang="en-US" sz="2600" dirty="0">
                <a:latin typeface="Times New Roman" panose="02020603050405020304" pitchFamily="18" charset="0"/>
                <a:cs typeface="Times New Roman" panose="02020603050405020304" pitchFamily="18" charset="0"/>
              </a:rPr>
              <a:t>Mammals has soft flexible beak covered with soft moist skin richly supply with sense organs.</a:t>
            </a:r>
          </a:p>
          <a:p>
            <a:r>
              <a:rPr lang="en-US" sz="2600" dirty="0">
                <a:effectLst/>
                <a:latin typeface="Times New Roman" panose="02020603050405020304" pitchFamily="18" charset="0"/>
                <a:cs typeface="Times New Roman" panose="02020603050405020304" pitchFamily="18" charset="0"/>
              </a:rPr>
              <a:t>The </a:t>
            </a:r>
            <a:r>
              <a:rPr lang="en-US" sz="2600" b="1" dirty="0">
                <a:effectLst/>
                <a:latin typeface="Times New Roman" panose="02020603050405020304" pitchFamily="18" charset="0"/>
                <a:cs typeface="Times New Roman" panose="02020603050405020304" pitchFamily="18" charset="0"/>
              </a:rPr>
              <a:t>beak</a:t>
            </a:r>
            <a:r>
              <a:rPr lang="en-US" sz="2600" dirty="0">
                <a:effectLst/>
                <a:latin typeface="Times New Roman" panose="02020603050405020304" pitchFamily="18" charset="0"/>
                <a:cs typeface="Times New Roman" panose="02020603050405020304" pitchFamily="18" charset="0"/>
              </a:rPr>
              <a:t>, </a:t>
            </a:r>
            <a:r>
              <a:rPr lang="en-US" sz="2600" b="1" dirty="0" err="1">
                <a:effectLst/>
                <a:latin typeface="Times New Roman" panose="02020603050405020304" pitchFamily="18" charset="0"/>
                <a:cs typeface="Times New Roman" panose="02020603050405020304" pitchFamily="18" charset="0"/>
              </a:rPr>
              <a:t>bill</a:t>
            </a:r>
            <a:r>
              <a:rPr lang="en-US" sz="2600" dirty="0" err="1">
                <a:effectLst/>
                <a:latin typeface="Times New Roman" panose="02020603050405020304" pitchFamily="18" charset="0"/>
                <a:cs typeface="Times New Roman" panose="02020603050405020304" pitchFamily="18" charset="0"/>
              </a:rPr>
              <a:t>or</a:t>
            </a:r>
            <a:r>
              <a:rPr lang="en-US" sz="2600" dirty="0">
                <a:effectLst/>
                <a:latin typeface="Times New Roman" panose="02020603050405020304" pitchFamily="18" charset="0"/>
                <a:cs typeface="Times New Roman" panose="02020603050405020304" pitchFamily="18" charset="0"/>
              </a:rPr>
              <a:t> </a:t>
            </a:r>
            <a:r>
              <a:rPr lang="en-US" sz="2600" b="1" dirty="0">
                <a:effectLst/>
                <a:latin typeface="Times New Roman" panose="02020603050405020304" pitchFamily="18" charset="0"/>
                <a:cs typeface="Times New Roman" panose="02020603050405020304" pitchFamily="18" charset="0"/>
              </a:rPr>
              <a:t>rostrum</a:t>
            </a:r>
            <a:r>
              <a:rPr lang="en-US" sz="2600" dirty="0">
                <a:effectLst/>
                <a:latin typeface="Times New Roman" panose="02020603050405020304" pitchFamily="18" charset="0"/>
                <a:cs typeface="Times New Roman" panose="02020603050405020304" pitchFamily="18" charset="0"/>
              </a:rPr>
              <a:t> is an external anatomical structure found mostly in </a:t>
            </a:r>
            <a:r>
              <a:rPr lang="en-US" sz="2600" u="none" strike="noStrike" dirty="0">
                <a:effectLst/>
                <a:latin typeface="Times New Roman" panose="02020603050405020304" pitchFamily="18" charset="0"/>
                <a:cs typeface="Times New Roman" panose="02020603050405020304" pitchFamily="18" charset="0"/>
                <a:hlinkClick r:id="rId3" tooltip="Birds">
                  <a:extLst>
                    <a:ext uri="{A12FA001-AC4F-418D-AE19-62706E023703}">
                      <ahyp:hlinkClr xmlns:ahyp="http://schemas.microsoft.com/office/drawing/2018/hyperlinkcolor" val="tx"/>
                    </a:ext>
                  </a:extLst>
                </a:hlinkClick>
              </a:rPr>
              <a:t>birds</a:t>
            </a:r>
            <a:r>
              <a:rPr lang="en-US" sz="2600" u="none" strike="noStrike" dirty="0">
                <a:effectLst/>
                <a:latin typeface="Times New Roman" panose="02020603050405020304" pitchFamily="18" charset="0"/>
                <a:cs typeface="Times New Roman" panose="02020603050405020304" pitchFamily="18" charset="0"/>
              </a:rPr>
              <a:t>.</a:t>
            </a:r>
          </a:p>
          <a:p>
            <a:r>
              <a:rPr lang="en-US" sz="2600" dirty="0">
                <a:latin typeface="Times New Roman" panose="02020603050405020304" pitchFamily="18" charset="0"/>
                <a:cs typeface="Times New Roman" panose="02020603050405020304" pitchFamily="18" charset="0"/>
              </a:rPr>
              <a:t>A</a:t>
            </a:r>
            <a:r>
              <a:rPr lang="en-US" sz="2600" dirty="0">
                <a:effectLst/>
                <a:latin typeface="Times New Roman" panose="02020603050405020304" pitchFamily="18" charset="0"/>
                <a:cs typeface="Times New Roman" panose="02020603050405020304" pitchFamily="18" charset="0"/>
              </a:rPr>
              <a:t>lso in </a:t>
            </a:r>
            <a:r>
              <a:rPr lang="en-US" sz="2600" u="none" strike="noStrike" dirty="0">
                <a:effectLst/>
                <a:latin typeface="Times New Roman" panose="02020603050405020304" pitchFamily="18" charset="0"/>
                <a:cs typeface="Times New Roman" panose="02020603050405020304" pitchFamily="18" charset="0"/>
                <a:hlinkClick r:id="rId4" tooltip="Non-avian dinosaur">
                  <a:extLst>
                    <a:ext uri="{A12FA001-AC4F-418D-AE19-62706E023703}">
                      <ahyp:hlinkClr xmlns:ahyp="http://schemas.microsoft.com/office/drawing/2018/hyperlinkcolor" val="tx"/>
                    </a:ext>
                  </a:extLst>
                </a:hlinkClick>
              </a:rPr>
              <a:t>non-avian</a:t>
            </a:r>
            <a:r>
              <a:rPr lang="en-US" sz="2600" dirty="0">
                <a:effectLst/>
                <a:latin typeface="Times New Roman" panose="02020603050405020304" pitchFamily="18" charset="0"/>
                <a:cs typeface="Times New Roman" panose="02020603050405020304" pitchFamily="18" charset="0"/>
              </a:rPr>
              <a:t> </a:t>
            </a:r>
            <a:r>
              <a:rPr lang="en-US" sz="2600" u="none" strike="noStrike" dirty="0">
                <a:effectLst/>
                <a:latin typeface="Times New Roman" panose="02020603050405020304" pitchFamily="18" charset="0"/>
                <a:cs typeface="Times New Roman" panose="02020603050405020304" pitchFamily="18" charset="0"/>
                <a:hlinkClick r:id="rId5" tooltip="Dinosaur tooth">
                  <a:extLst>
                    <a:ext uri="{A12FA001-AC4F-418D-AE19-62706E023703}">
                      <ahyp:hlinkClr xmlns:ahyp="http://schemas.microsoft.com/office/drawing/2018/hyperlinkcolor" val="tx"/>
                    </a:ext>
                  </a:extLst>
                </a:hlinkClick>
              </a:rPr>
              <a:t>dinosaurs</a:t>
            </a:r>
            <a:r>
              <a:rPr lang="en-US" sz="2600" dirty="0">
                <a:effectLst/>
                <a:latin typeface="Times New Roman" panose="02020603050405020304" pitchFamily="18" charset="0"/>
                <a:cs typeface="Times New Roman" panose="02020603050405020304" pitchFamily="18" charset="0"/>
              </a:rPr>
              <a:t> and some mammals. </a:t>
            </a:r>
          </a:p>
          <a:p>
            <a:r>
              <a:rPr lang="en-US" sz="2600" dirty="0">
                <a:effectLst/>
                <a:latin typeface="Times New Roman" panose="02020603050405020304" pitchFamily="18" charset="0"/>
                <a:cs typeface="Times New Roman" panose="02020603050405020304" pitchFamily="18" charset="0"/>
              </a:rPr>
              <a:t>A beak is used for eating and for </a:t>
            </a:r>
            <a:r>
              <a:rPr lang="en-US" sz="2600" u="none" strike="noStrike" dirty="0">
                <a:effectLst/>
                <a:latin typeface="Times New Roman" panose="02020603050405020304" pitchFamily="18" charset="0"/>
                <a:cs typeface="Times New Roman" panose="02020603050405020304" pitchFamily="18" charset="0"/>
                <a:hlinkClick r:id="rId6" tooltip="Preening (bird)">
                  <a:extLst>
                    <a:ext uri="{A12FA001-AC4F-418D-AE19-62706E023703}">
                      <ahyp:hlinkClr xmlns:ahyp="http://schemas.microsoft.com/office/drawing/2018/hyperlinkcolor" val="tx"/>
                    </a:ext>
                  </a:extLst>
                </a:hlinkClick>
              </a:rPr>
              <a:t>preening</a:t>
            </a:r>
            <a:r>
              <a:rPr lang="en-US" sz="2600" dirty="0">
                <a:effectLst/>
                <a:latin typeface="Times New Roman" panose="02020603050405020304" pitchFamily="18" charset="0"/>
                <a:cs typeface="Times New Roman" panose="02020603050405020304" pitchFamily="18" charset="0"/>
              </a:rPr>
              <a:t>, manipulating objects, killing prey, fighting, probing for food, </a:t>
            </a:r>
            <a:r>
              <a:rPr lang="en-US" sz="2600" u="none" strike="noStrike" dirty="0">
                <a:effectLst/>
                <a:latin typeface="Times New Roman" panose="02020603050405020304" pitchFamily="18" charset="0"/>
                <a:cs typeface="Times New Roman" panose="02020603050405020304" pitchFamily="18" charset="0"/>
                <a:hlinkClick r:id="rId7" tooltip="Courtship">
                  <a:extLst>
                    <a:ext uri="{A12FA001-AC4F-418D-AE19-62706E023703}">
                      <ahyp:hlinkClr xmlns:ahyp="http://schemas.microsoft.com/office/drawing/2018/hyperlinkcolor" val="tx"/>
                    </a:ext>
                  </a:extLst>
                </a:hlinkClick>
              </a:rPr>
              <a:t>courtship</a:t>
            </a:r>
            <a:r>
              <a:rPr lang="en-US" sz="2600" dirty="0">
                <a:effectLst/>
                <a:latin typeface="Times New Roman" panose="02020603050405020304" pitchFamily="18" charset="0"/>
                <a:cs typeface="Times New Roman" panose="02020603050405020304" pitchFamily="18" charset="0"/>
              </a:rPr>
              <a:t> and feeding young. </a:t>
            </a:r>
          </a:p>
          <a:p>
            <a:r>
              <a:rPr lang="en-US" sz="2600" dirty="0">
                <a:effectLst/>
                <a:latin typeface="Times New Roman" panose="02020603050405020304" pitchFamily="18" charset="0"/>
                <a:cs typeface="Times New Roman" panose="02020603050405020304" pitchFamily="18" charset="0"/>
              </a:rPr>
              <a:t>The terms </a:t>
            </a:r>
            <a:r>
              <a:rPr lang="en-US" sz="2600" i="1" dirty="0">
                <a:effectLst/>
                <a:latin typeface="Times New Roman" panose="02020603050405020304" pitchFamily="18" charset="0"/>
                <a:cs typeface="Times New Roman" panose="02020603050405020304" pitchFamily="18" charset="0"/>
              </a:rPr>
              <a:t>beak</a:t>
            </a:r>
            <a:r>
              <a:rPr lang="en-US" sz="2600" dirty="0">
                <a:effectLst/>
                <a:latin typeface="Times New Roman" panose="02020603050405020304" pitchFamily="18" charset="0"/>
                <a:cs typeface="Times New Roman" panose="02020603050405020304" pitchFamily="18" charset="0"/>
              </a:rPr>
              <a:t> and </a:t>
            </a:r>
            <a:r>
              <a:rPr lang="en-US" sz="2600" i="1" u="none" strike="noStrike" dirty="0">
                <a:effectLst/>
                <a:latin typeface="Times New Roman" panose="02020603050405020304" pitchFamily="18" charset="0"/>
                <a:cs typeface="Times New Roman" panose="02020603050405020304" pitchFamily="18" charset="0"/>
                <a:hlinkClick r:id="rId8" tooltip="Rostrum (anatomy)">
                  <a:extLst>
                    <a:ext uri="{A12FA001-AC4F-418D-AE19-62706E023703}">
                      <ahyp:hlinkClr xmlns:ahyp="http://schemas.microsoft.com/office/drawing/2018/hyperlinkcolor" val="tx"/>
                    </a:ext>
                  </a:extLst>
                </a:hlinkClick>
              </a:rPr>
              <a:t>rostrum</a:t>
            </a:r>
            <a:r>
              <a:rPr lang="en-US" sz="2600" dirty="0">
                <a:effectLst/>
                <a:latin typeface="Times New Roman" panose="02020603050405020304" pitchFamily="18" charset="0"/>
                <a:cs typeface="Times New Roman" panose="02020603050405020304" pitchFamily="18" charset="0"/>
              </a:rPr>
              <a:t> are also used to refer to a similar mouth part in some </a:t>
            </a:r>
            <a:r>
              <a:rPr lang="en-US" sz="2600" u="none" strike="noStrike" dirty="0">
                <a:effectLst/>
                <a:latin typeface="Times New Roman" panose="02020603050405020304" pitchFamily="18" charset="0"/>
                <a:cs typeface="Times New Roman" panose="02020603050405020304" pitchFamily="18" charset="0"/>
                <a:hlinkClick r:id="rId9" tooltip="Turtle">
                  <a:extLst>
                    <a:ext uri="{A12FA001-AC4F-418D-AE19-62706E023703}">
                      <ahyp:hlinkClr xmlns:ahyp="http://schemas.microsoft.com/office/drawing/2018/hyperlinkcolor" val="tx"/>
                    </a:ext>
                  </a:extLst>
                </a:hlinkClick>
              </a:rPr>
              <a:t>turtles</a:t>
            </a:r>
            <a:r>
              <a:rPr lang="en-US" sz="2600" dirty="0">
                <a:effectLst/>
                <a:latin typeface="Times New Roman" panose="02020603050405020304" pitchFamily="18" charset="0"/>
                <a:cs typeface="Times New Roman" panose="02020603050405020304" pitchFamily="18" charset="0"/>
              </a:rPr>
              <a:t>, </a:t>
            </a:r>
            <a:r>
              <a:rPr lang="en-US" sz="2600" u="none" strike="noStrike" dirty="0">
                <a:effectLst/>
                <a:latin typeface="Times New Roman" panose="02020603050405020304" pitchFamily="18" charset="0"/>
                <a:cs typeface="Times New Roman" panose="02020603050405020304" pitchFamily="18" charset="0"/>
                <a:hlinkClick r:id="rId10" tooltip="Cetacea">
                  <a:extLst>
                    <a:ext uri="{A12FA001-AC4F-418D-AE19-62706E023703}">
                      <ahyp:hlinkClr xmlns:ahyp="http://schemas.microsoft.com/office/drawing/2018/hyperlinkcolor" val="tx"/>
                    </a:ext>
                  </a:extLst>
                </a:hlinkClick>
              </a:rPr>
              <a:t>cetaceans</a:t>
            </a:r>
            <a:r>
              <a:rPr lang="en-US" sz="2600" dirty="0">
                <a:effectLst/>
                <a:latin typeface="Times New Roman" panose="02020603050405020304" pitchFamily="18" charset="0"/>
                <a:cs typeface="Times New Roman" panose="02020603050405020304" pitchFamily="18" charset="0"/>
              </a:rPr>
              <a:t>, </a:t>
            </a:r>
            <a:r>
              <a:rPr lang="en-US" sz="2600" u="none" strike="noStrike" dirty="0">
                <a:effectLst/>
                <a:latin typeface="Times New Roman" panose="02020603050405020304" pitchFamily="18" charset="0"/>
                <a:cs typeface="Times New Roman" panose="02020603050405020304" pitchFamily="18" charset="0"/>
                <a:hlinkClick r:id="rId11" tooltip="Anuran">
                  <a:extLst>
                    <a:ext uri="{A12FA001-AC4F-418D-AE19-62706E023703}">
                      <ahyp:hlinkClr xmlns:ahyp="http://schemas.microsoft.com/office/drawing/2018/hyperlinkcolor" val="tx"/>
                    </a:ext>
                  </a:extLst>
                </a:hlinkClick>
              </a:rPr>
              <a:t>anuran</a:t>
            </a:r>
            <a:r>
              <a:rPr lang="en-US" sz="2600" dirty="0">
                <a:effectLst/>
                <a:latin typeface="Times New Roman" panose="02020603050405020304" pitchFamily="18" charset="0"/>
                <a:cs typeface="Times New Roman" panose="02020603050405020304" pitchFamily="18" charset="0"/>
              </a:rPr>
              <a:t> </a:t>
            </a:r>
            <a:r>
              <a:rPr lang="en-US" sz="2600" u="none" strike="noStrike" dirty="0">
                <a:effectLst/>
                <a:latin typeface="Times New Roman" panose="02020603050405020304" pitchFamily="18" charset="0"/>
                <a:cs typeface="Times New Roman" panose="02020603050405020304" pitchFamily="18" charset="0"/>
                <a:hlinkClick r:id="rId12" tooltip="Tadpole">
                  <a:extLst>
                    <a:ext uri="{A12FA001-AC4F-418D-AE19-62706E023703}">
                      <ahyp:hlinkClr xmlns:ahyp="http://schemas.microsoft.com/office/drawing/2018/hyperlinkcolor" val="tx"/>
                    </a:ext>
                  </a:extLst>
                </a:hlinkClick>
              </a:rPr>
              <a:t>tadpoles</a:t>
            </a:r>
            <a:r>
              <a:rPr lang="en-US" sz="2600" dirty="0">
                <a:effectLst/>
                <a:latin typeface="Times New Roman" panose="02020603050405020304" pitchFamily="18" charset="0"/>
                <a:cs typeface="Times New Roman" panose="02020603050405020304" pitchFamily="18" charset="0"/>
              </a:rPr>
              <a:t>, </a:t>
            </a:r>
            <a:r>
              <a:rPr lang="en-US" sz="2600" u="none" strike="noStrike" dirty="0">
                <a:effectLst/>
                <a:latin typeface="Times New Roman" panose="02020603050405020304" pitchFamily="18" charset="0"/>
                <a:cs typeface="Times New Roman" panose="02020603050405020304" pitchFamily="18" charset="0"/>
                <a:hlinkClick r:id="rId13" tooltip="Monotreme">
                  <a:extLst>
                    <a:ext uri="{A12FA001-AC4F-418D-AE19-62706E023703}">
                      <ahyp:hlinkClr xmlns:ahyp="http://schemas.microsoft.com/office/drawing/2018/hyperlinkcolor" val="tx"/>
                    </a:ext>
                  </a:extLst>
                </a:hlinkClick>
              </a:rPr>
              <a:t>monotremes</a:t>
            </a:r>
            <a:r>
              <a:rPr lang="en-US" sz="2600" dirty="0">
                <a:effectLst/>
                <a:latin typeface="Times New Roman" panose="02020603050405020304" pitchFamily="18" charset="0"/>
                <a:cs typeface="Times New Roman" panose="02020603050405020304" pitchFamily="18" charset="0"/>
              </a:rPr>
              <a:t> (i.e. </a:t>
            </a:r>
            <a:r>
              <a:rPr lang="en-US" sz="2600" u="none" strike="noStrike" dirty="0">
                <a:effectLst/>
                <a:latin typeface="Times New Roman" panose="02020603050405020304" pitchFamily="18" charset="0"/>
                <a:cs typeface="Times New Roman" panose="02020603050405020304" pitchFamily="18" charset="0"/>
                <a:hlinkClick r:id="rId14" tooltip="Echidna">
                  <a:extLst>
                    <a:ext uri="{A12FA001-AC4F-418D-AE19-62706E023703}">
                      <ahyp:hlinkClr xmlns:ahyp="http://schemas.microsoft.com/office/drawing/2018/hyperlinkcolor" val="tx"/>
                    </a:ext>
                  </a:extLst>
                </a:hlinkClick>
              </a:rPr>
              <a:t>echidnas</a:t>
            </a:r>
            <a:r>
              <a:rPr lang="en-US" sz="2600" dirty="0">
                <a:effectLst/>
                <a:latin typeface="Times New Roman" panose="02020603050405020304" pitchFamily="18" charset="0"/>
                <a:cs typeface="Times New Roman" panose="02020603050405020304" pitchFamily="18" charset="0"/>
              </a:rPr>
              <a:t> and </a:t>
            </a:r>
            <a:r>
              <a:rPr lang="en-US" sz="2600" u="none" strike="noStrike" dirty="0">
                <a:effectLst/>
                <a:latin typeface="Times New Roman" panose="02020603050405020304" pitchFamily="18" charset="0"/>
                <a:cs typeface="Times New Roman" panose="02020603050405020304" pitchFamily="18" charset="0"/>
                <a:hlinkClick r:id="rId15" tooltip="Platypus">
                  <a:extLst>
                    <a:ext uri="{A12FA001-AC4F-418D-AE19-62706E023703}">
                      <ahyp:hlinkClr xmlns:ahyp="http://schemas.microsoft.com/office/drawing/2018/hyperlinkcolor" val="tx"/>
                    </a:ext>
                  </a:extLst>
                </a:hlinkClick>
              </a:rPr>
              <a:t>platypuses</a:t>
            </a:r>
            <a:r>
              <a:rPr lang="en-US" sz="2600" dirty="0">
                <a:effectLst/>
                <a:latin typeface="Times New Roman" panose="02020603050405020304" pitchFamily="18" charset="0"/>
                <a:cs typeface="Times New Roman" panose="02020603050405020304" pitchFamily="18" charset="0"/>
              </a:rPr>
              <a:t>, which have a beak-like structure),</a:t>
            </a:r>
          </a:p>
          <a:p>
            <a:r>
              <a:rPr lang="en-US" sz="2600" dirty="0">
                <a:effectLst/>
                <a:latin typeface="Times New Roman" panose="02020603050405020304" pitchFamily="18" charset="0"/>
                <a:cs typeface="Times New Roman" panose="02020603050405020304" pitchFamily="18" charset="0"/>
              </a:rPr>
              <a:t>Even in </a:t>
            </a:r>
            <a:r>
              <a:rPr lang="en-US" sz="2600" u="none" strike="noStrike" dirty="0">
                <a:effectLst/>
                <a:latin typeface="Times New Roman" panose="02020603050405020304" pitchFamily="18" charset="0"/>
                <a:cs typeface="Times New Roman" panose="02020603050405020304" pitchFamily="18" charset="0"/>
                <a:hlinkClick r:id="rId16" tooltip="Sirenidae">
                  <a:extLst>
                    <a:ext uri="{A12FA001-AC4F-418D-AE19-62706E023703}">
                      <ahyp:hlinkClr xmlns:ahyp="http://schemas.microsoft.com/office/drawing/2018/hyperlinkcolor" val="tx"/>
                    </a:ext>
                  </a:extLst>
                </a:hlinkClick>
              </a:rPr>
              <a:t>sirens</a:t>
            </a:r>
            <a:r>
              <a:rPr lang="en-US" sz="2600" dirty="0">
                <a:effectLst/>
                <a:latin typeface="Times New Roman" panose="02020603050405020304" pitchFamily="18" charset="0"/>
                <a:cs typeface="Times New Roman" panose="02020603050405020304" pitchFamily="18" charset="0"/>
              </a:rPr>
              <a:t>, </a:t>
            </a:r>
            <a:r>
              <a:rPr lang="en-US" sz="2600" u="none" strike="noStrike" dirty="0">
                <a:effectLst/>
                <a:latin typeface="Times New Roman" panose="02020603050405020304" pitchFamily="18" charset="0"/>
                <a:cs typeface="Times New Roman" panose="02020603050405020304" pitchFamily="18" charset="0"/>
                <a:hlinkClick r:id="rId17" tooltip="Tetraodontidae">
                  <a:extLst>
                    <a:ext uri="{A12FA001-AC4F-418D-AE19-62706E023703}">
                      <ahyp:hlinkClr xmlns:ahyp="http://schemas.microsoft.com/office/drawing/2018/hyperlinkcolor" val="tx"/>
                    </a:ext>
                  </a:extLst>
                </a:hlinkClick>
              </a:rPr>
              <a:t>pufferfish</a:t>
            </a:r>
            <a:r>
              <a:rPr lang="en-US" sz="2600" dirty="0">
                <a:effectLst/>
                <a:latin typeface="Times New Roman" panose="02020603050405020304" pitchFamily="18" charset="0"/>
                <a:cs typeface="Times New Roman" panose="02020603050405020304" pitchFamily="18" charset="0"/>
              </a:rPr>
              <a:t>, </a:t>
            </a:r>
            <a:r>
              <a:rPr lang="en-US" sz="2600" u="none" strike="noStrike" dirty="0">
                <a:effectLst/>
                <a:latin typeface="Times New Roman" panose="02020603050405020304" pitchFamily="18" charset="0"/>
                <a:cs typeface="Times New Roman" panose="02020603050405020304" pitchFamily="18" charset="0"/>
                <a:hlinkClick r:id="rId18" tooltip="Billfish">
                  <a:extLst>
                    <a:ext uri="{A12FA001-AC4F-418D-AE19-62706E023703}">
                      <ahyp:hlinkClr xmlns:ahyp="http://schemas.microsoft.com/office/drawing/2018/hyperlinkcolor" val="tx"/>
                    </a:ext>
                  </a:extLst>
                </a:hlinkClick>
              </a:rPr>
              <a:t>billfishes</a:t>
            </a:r>
            <a:r>
              <a:rPr lang="en-US" sz="2600" dirty="0">
                <a:effectLst/>
                <a:latin typeface="Times New Roman" panose="02020603050405020304" pitchFamily="18" charset="0"/>
                <a:cs typeface="Times New Roman" panose="02020603050405020304" pitchFamily="18" charset="0"/>
              </a:rPr>
              <a:t> and </a:t>
            </a:r>
            <a:r>
              <a:rPr lang="en-US" sz="2600" u="none" strike="noStrike" dirty="0">
                <a:effectLst/>
                <a:latin typeface="Times New Roman" panose="02020603050405020304" pitchFamily="18" charset="0"/>
                <a:cs typeface="Times New Roman" panose="02020603050405020304" pitchFamily="18" charset="0"/>
                <a:hlinkClick r:id="rId19" tooltip="Cephalopod beak">
                  <a:extLst>
                    <a:ext uri="{A12FA001-AC4F-418D-AE19-62706E023703}">
                      <ahyp:hlinkClr xmlns:ahyp="http://schemas.microsoft.com/office/drawing/2018/hyperlinkcolor" val="tx"/>
                    </a:ext>
                  </a:extLst>
                </a:hlinkClick>
              </a:rPr>
              <a:t>cephalopods</a:t>
            </a:r>
            <a:r>
              <a:rPr lang="en-US" sz="2600" dirty="0">
                <a:effectLst/>
                <a:latin typeface="Times New Roman" panose="02020603050405020304" pitchFamily="18" charset="0"/>
                <a:cs typeface="Times New Roman" panose="02020603050405020304" pitchFamily="18" charset="0"/>
              </a:rPr>
              <a:t>.</a:t>
            </a:r>
          </a:p>
          <a:p>
            <a:r>
              <a:rPr lang="en-US" sz="2600" dirty="0">
                <a:effectLst/>
                <a:latin typeface="Times New Roman" panose="02020603050405020304" pitchFamily="18" charset="0"/>
                <a:cs typeface="Times New Roman" panose="02020603050405020304" pitchFamily="18" charset="0"/>
              </a:rPr>
              <a:t>Although beaks vary significantly in size, shape, color and texture, they share a similar underlying structure. </a:t>
            </a:r>
          </a:p>
          <a:p>
            <a:r>
              <a:rPr lang="en-US" sz="2600" dirty="0">
                <a:effectLst/>
                <a:latin typeface="Times New Roman" panose="02020603050405020304" pitchFamily="18" charset="0"/>
                <a:cs typeface="Times New Roman" panose="02020603050405020304" pitchFamily="18" charset="0"/>
              </a:rPr>
              <a:t>Two bony projections—the upper and lower mandibles—are covered with a thin keratinized layer of epidermis known as the rhamphotheca. </a:t>
            </a:r>
          </a:p>
          <a:p>
            <a:r>
              <a:rPr lang="en-US" sz="2600" dirty="0">
                <a:effectLst/>
                <a:latin typeface="Times New Roman" panose="02020603050405020304" pitchFamily="18" charset="0"/>
                <a:cs typeface="Times New Roman" panose="02020603050405020304" pitchFamily="18" charset="0"/>
              </a:rPr>
              <a:t>In most species, two holes known as nares lead to the respiratory system.</a:t>
            </a:r>
            <a:endParaRPr lang="en-IN" sz="2400"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5343ACB0-80A6-40F1-8EF9-E31470440D53}"/>
              </a:ext>
            </a:extLst>
          </p:cNvPr>
          <p:cNvPicPr/>
          <p:nvPr/>
        </p:nvPicPr>
        <p:blipFill>
          <a:blip r:embed="rId20">
            <a:extLst>
              <a:ext uri="{28A0092B-C50C-407E-A947-70E740481C1C}">
                <a14:useLocalDpi xmlns:a14="http://schemas.microsoft.com/office/drawing/2010/main" val="0"/>
              </a:ext>
            </a:extLst>
          </a:blip>
          <a:srcRect/>
          <a:stretch>
            <a:fillRect/>
          </a:stretch>
        </p:blipFill>
        <p:spPr bwMode="auto">
          <a:xfrm>
            <a:off x="8663708" y="283644"/>
            <a:ext cx="3528292" cy="1782935"/>
          </a:xfrm>
          <a:prstGeom prst="rect">
            <a:avLst/>
          </a:prstGeom>
          <a:noFill/>
          <a:ln>
            <a:noFill/>
          </a:ln>
        </p:spPr>
      </p:pic>
      <p:pic>
        <p:nvPicPr>
          <p:cNvPr id="12" name="Picture 11">
            <a:extLst>
              <a:ext uri="{FF2B5EF4-FFF2-40B4-BE49-F238E27FC236}">
                <a16:creationId xmlns:a16="http://schemas.microsoft.com/office/drawing/2014/main" id="{1DC21B5C-AC74-44E4-BFE0-2736AA079EC8}"/>
              </a:ext>
            </a:extLst>
          </p:cNvPr>
          <p:cNvPicPr/>
          <p:nvPr/>
        </p:nvPicPr>
        <p:blipFill>
          <a:blip r:embed="rId21">
            <a:extLst>
              <a:ext uri="{28A0092B-C50C-407E-A947-70E740481C1C}">
                <a14:useLocalDpi xmlns:a14="http://schemas.microsoft.com/office/drawing/2010/main" val="0"/>
              </a:ext>
            </a:extLst>
          </a:blip>
          <a:srcRect/>
          <a:stretch>
            <a:fillRect/>
          </a:stretch>
        </p:blipFill>
        <p:spPr bwMode="auto">
          <a:xfrm>
            <a:off x="8663708" y="2001982"/>
            <a:ext cx="3528292" cy="2173950"/>
          </a:xfrm>
          <a:prstGeom prst="rect">
            <a:avLst/>
          </a:prstGeom>
          <a:noFill/>
          <a:ln>
            <a:noFill/>
          </a:ln>
        </p:spPr>
      </p:pic>
      <p:pic>
        <p:nvPicPr>
          <p:cNvPr id="4" name="Picture 3">
            <a:extLst>
              <a:ext uri="{FF2B5EF4-FFF2-40B4-BE49-F238E27FC236}">
                <a16:creationId xmlns:a16="http://schemas.microsoft.com/office/drawing/2014/main" id="{3CE12525-D51F-406A-8FD1-E46453BEF5F2}"/>
              </a:ext>
            </a:extLst>
          </p:cNvPr>
          <p:cNvPicPr/>
          <p:nvPr/>
        </p:nvPicPr>
        <p:blipFill>
          <a:blip r:embed="rId22">
            <a:extLst>
              <a:ext uri="{28A0092B-C50C-407E-A947-70E740481C1C}">
                <a14:useLocalDpi xmlns:a14="http://schemas.microsoft.com/office/drawing/2010/main" val="0"/>
              </a:ext>
            </a:extLst>
          </a:blip>
          <a:srcRect/>
          <a:stretch>
            <a:fillRect/>
          </a:stretch>
        </p:blipFill>
        <p:spPr bwMode="auto">
          <a:xfrm>
            <a:off x="8663708" y="4175932"/>
            <a:ext cx="3528292" cy="2404455"/>
          </a:xfrm>
          <a:prstGeom prst="rect">
            <a:avLst/>
          </a:prstGeom>
          <a:noFill/>
          <a:ln>
            <a:noFill/>
          </a:ln>
        </p:spPr>
      </p:pic>
    </p:spTree>
    <p:extLst>
      <p:ext uri="{BB962C8B-B14F-4D97-AF65-F5344CB8AC3E}">
        <p14:creationId xmlns:p14="http://schemas.microsoft.com/office/powerpoint/2010/main" val="39260420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0966F-E874-424E-9F7C-857E34FAE699}"/>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ADD500E-141C-4EF2-8787-E2B6FE961098}"/>
              </a:ext>
            </a:extLst>
          </p:cNvPr>
          <p:cNvSpPr>
            <a:spLocks noGrp="1"/>
          </p:cNvSpPr>
          <p:nvPr>
            <p:ph idx="1"/>
          </p:nvPr>
        </p:nvSpPr>
        <p:spPr>
          <a:xfrm>
            <a:off x="838200" y="365126"/>
            <a:ext cx="10515600" cy="5811838"/>
          </a:xfrm>
        </p:spPr>
        <p:txBody>
          <a:bodyPr/>
          <a:lstStyle/>
          <a:p>
            <a:pPr algn="l" fontAlgn="t">
              <a:buFont typeface="Arial" panose="020B0604020202020204" pitchFamily="34" charset="0"/>
              <a:buChar char="•"/>
            </a:pPr>
            <a:r>
              <a:rPr lang="en-US" sz="3200" b="0" i="0" dirty="0">
                <a:solidFill>
                  <a:srgbClr val="000000"/>
                </a:solidFill>
                <a:effectLst/>
                <a:latin typeface="Times New Roman" panose="02020603050405020304" pitchFamily="18" charset="0"/>
                <a:cs typeface="Times New Roman" panose="02020603050405020304" pitchFamily="18" charset="0"/>
              </a:rPr>
              <a:t>Carnivorous birds. Birds that feed on vertebrates have strong, hooked beaks with the upper part protruding over the lower part. They are securely ...</a:t>
            </a:r>
          </a:p>
          <a:p>
            <a:pPr algn="l" fontAlgn="t">
              <a:buFont typeface="Arial" panose="020B0604020202020204" pitchFamily="34" charset="0"/>
              <a:buChar char="•"/>
            </a:pPr>
            <a:r>
              <a:rPr lang="en-US" sz="3200" b="0" i="0" dirty="0">
                <a:solidFill>
                  <a:srgbClr val="000000"/>
                </a:solidFill>
                <a:effectLst/>
                <a:latin typeface="Times New Roman" panose="02020603050405020304" pitchFamily="18" charset="0"/>
                <a:cs typeface="Times New Roman" panose="02020603050405020304" pitchFamily="18" charset="0"/>
              </a:rPr>
              <a:t>Granivorous birds.</a:t>
            </a:r>
          </a:p>
          <a:p>
            <a:pPr algn="l" fontAlgn="t">
              <a:buFont typeface="Arial" panose="020B0604020202020204" pitchFamily="34" charset="0"/>
              <a:buChar char="•"/>
            </a:pPr>
            <a:r>
              <a:rPr lang="en-US" sz="3200" b="0" i="0" dirty="0">
                <a:solidFill>
                  <a:srgbClr val="000000"/>
                </a:solidFill>
                <a:effectLst/>
                <a:latin typeface="Times New Roman" panose="02020603050405020304" pitchFamily="18" charset="0"/>
                <a:cs typeface="Times New Roman" panose="02020603050405020304" pitchFamily="18" charset="0"/>
              </a:rPr>
              <a:t>Frugivorous birds.</a:t>
            </a:r>
          </a:p>
          <a:p>
            <a:pPr algn="l" fontAlgn="t">
              <a:buFont typeface="Arial" panose="020B0604020202020204" pitchFamily="34" charset="0"/>
              <a:buChar char="•"/>
            </a:pPr>
            <a:r>
              <a:rPr lang="en-US" sz="3200" b="0" i="0" dirty="0">
                <a:solidFill>
                  <a:srgbClr val="000000"/>
                </a:solidFill>
                <a:effectLst/>
                <a:latin typeface="Times New Roman" panose="02020603050405020304" pitchFamily="18" charset="0"/>
                <a:cs typeface="Times New Roman" panose="02020603050405020304" pitchFamily="18" charset="0"/>
              </a:rPr>
              <a:t>Insectivorous birds.</a:t>
            </a:r>
          </a:p>
          <a:p>
            <a:pPr algn="l" fontAlgn="t">
              <a:buFont typeface="Arial" panose="020B0604020202020204" pitchFamily="34" charset="0"/>
              <a:buChar char="•"/>
            </a:pPr>
            <a:r>
              <a:rPr lang="en-US" sz="3200" b="0" i="0" dirty="0">
                <a:solidFill>
                  <a:srgbClr val="000000"/>
                </a:solidFill>
                <a:effectLst/>
                <a:latin typeface="Times New Roman" panose="02020603050405020304" pitchFamily="18" charset="0"/>
                <a:cs typeface="Times New Roman" panose="02020603050405020304" pitchFamily="18" charset="0"/>
              </a:rPr>
              <a:t>Wading birds.</a:t>
            </a:r>
          </a:p>
          <a:p>
            <a:endParaRPr lang="en-IN" dirty="0"/>
          </a:p>
        </p:txBody>
      </p:sp>
    </p:spTree>
    <p:extLst>
      <p:ext uri="{BB962C8B-B14F-4D97-AF65-F5344CB8AC3E}">
        <p14:creationId xmlns:p14="http://schemas.microsoft.com/office/powerpoint/2010/main" val="3156635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BFB88-17C6-44DE-AC11-1B7F01C5A2DA}"/>
              </a:ext>
            </a:extLst>
          </p:cNvPr>
          <p:cNvSpPr>
            <a:spLocks noGrp="1"/>
          </p:cNvSpPr>
          <p:nvPr>
            <p:ph type="title"/>
          </p:nvPr>
        </p:nvSpPr>
        <p:spPr/>
        <p:txBody>
          <a:bodyPr/>
          <a:lstStyle/>
          <a:p>
            <a:endParaRPr lang="en-IN" dirty="0"/>
          </a:p>
        </p:txBody>
      </p:sp>
      <p:pic>
        <p:nvPicPr>
          <p:cNvPr id="1026" name="Picture 2">
            <a:extLst>
              <a:ext uri="{FF2B5EF4-FFF2-40B4-BE49-F238E27FC236}">
                <a16:creationId xmlns:a16="http://schemas.microsoft.com/office/drawing/2014/main" id="{5B82788A-8CE6-4066-AE79-347F4AA01EE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65124"/>
            <a:ext cx="10515600" cy="649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723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F50C2-9E7E-4012-88EE-2D44C5512ED7}"/>
              </a:ext>
            </a:extLst>
          </p:cNvPr>
          <p:cNvSpPr>
            <a:spLocks noGrp="1"/>
          </p:cNvSpPr>
          <p:nvPr>
            <p:ph type="title"/>
          </p:nvPr>
        </p:nvSpPr>
        <p:spPr/>
        <p:txBody>
          <a:bodyPr/>
          <a:lstStyle/>
          <a:p>
            <a:endParaRPr lang="en-IN" dirty="0"/>
          </a:p>
        </p:txBody>
      </p:sp>
      <p:pic>
        <p:nvPicPr>
          <p:cNvPr id="5" name="Content Placeholder 4" descr="The integumentary system of the arm and hand">
            <a:extLst>
              <a:ext uri="{FF2B5EF4-FFF2-40B4-BE49-F238E27FC236}">
                <a16:creationId xmlns:a16="http://schemas.microsoft.com/office/drawing/2014/main" id="{50A7B0B1-3A9E-42B8-8226-F4110DDDCE33}"/>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9916" y="192505"/>
            <a:ext cx="10515599" cy="6737684"/>
          </a:xfrm>
          <a:prstGeom prst="rect">
            <a:avLst/>
          </a:prstGeom>
          <a:noFill/>
          <a:ln>
            <a:noFill/>
          </a:ln>
        </p:spPr>
      </p:pic>
    </p:spTree>
    <p:extLst>
      <p:ext uri="{BB962C8B-B14F-4D97-AF65-F5344CB8AC3E}">
        <p14:creationId xmlns:p14="http://schemas.microsoft.com/office/powerpoint/2010/main" val="18296778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3C15A-6DEB-48E7-80C3-D4085A446306}"/>
              </a:ext>
            </a:extLst>
          </p:cNvPr>
          <p:cNvSpPr>
            <a:spLocks noGrp="1"/>
          </p:cNvSpPr>
          <p:nvPr>
            <p:ph type="title"/>
          </p:nvPr>
        </p:nvSpPr>
        <p:spPr/>
        <p:txBody>
          <a:bodyPr/>
          <a:lstStyle/>
          <a:p>
            <a:r>
              <a:rPr lang="en-US" b="1" dirty="0">
                <a:solidFill>
                  <a:srgbClr val="002060"/>
                </a:solidFill>
                <a:latin typeface="Times New Roman" panose="02020603050405020304" pitchFamily="18" charset="0"/>
                <a:cs typeface="Times New Roman" panose="02020603050405020304" pitchFamily="18" charset="0"/>
              </a:rPr>
              <a:t>Horny Teeth</a:t>
            </a:r>
            <a:endParaRPr lang="en-IN" dirty="0">
              <a:solidFill>
                <a:srgbClr val="002060"/>
              </a:solidFill>
            </a:endParaRPr>
          </a:p>
        </p:txBody>
      </p:sp>
      <p:sp>
        <p:nvSpPr>
          <p:cNvPr id="3" name="Content Placeholder 2">
            <a:extLst>
              <a:ext uri="{FF2B5EF4-FFF2-40B4-BE49-F238E27FC236}">
                <a16:creationId xmlns:a16="http://schemas.microsoft.com/office/drawing/2014/main" id="{59EAC9BE-17AF-4551-B972-2B1BC6244174}"/>
              </a:ext>
            </a:extLst>
          </p:cNvPr>
          <p:cNvSpPr>
            <a:spLocks noGrp="1"/>
          </p:cNvSpPr>
          <p:nvPr>
            <p:ph idx="1"/>
          </p:nvPr>
        </p:nvSpPr>
        <p:spPr>
          <a:xfrm>
            <a:off x="166256" y="1825625"/>
            <a:ext cx="8857672" cy="4351338"/>
          </a:xfrm>
        </p:spPr>
        <p:txBody>
          <a:bodyPr>
            <a:normAutofit fontScale="77500" lnSpcReduction="20000"/>
          </a:bodyPr>
          <a:lstStyle/>
          <a:p>
            <a:pPr algn="l">
              <a:buFont typeface="+mj-lt"/>
              <a:buAutoNum type="arabicPeriod"/>
            </a:pPr>
            <a:r>
              <a:rPr lang="en-US" b="0" i="0" dirty="0">
                <a:effectLst/>
                <a:latin typeface="Times New Roman" panose="02020603050405020304" pitchFamily="18" charset="0"/>
                <a:cs typeface="Times New Roman" panose="02020603050405020304" pitchFamily="18" charset="0"/>
              </a:rPr>
              <a:t>Epidermal tooth, any of several hard, horny projections analogous to but not homologous with true teeth (see tooth).</a:t>
            </a:r>
          </a:p>
          <a:p>
            <a:pPr algn="l">
              <a:buFont typeface="+mj-lt"/>
              <a:buAutoNum type="arabicPeriod"/>
            </a:pPr>
            <a:r>
              <a:rPr lang="en-US" b="0" i="0" dirty="0">
                <a:effectLst/>
                <a:latin typeface="Times New Roman" panose="02020603050405020304" pitchFamily="18" charset="0"/>
                <a:cs typeface="Times New Roman" panose="02020603050405020304" pitchFamily="18" charset="0"/>
              </a:rPr>
              <a:t>Epidermal teeth are found in the jawless fish (e.g., lampreys), on the edges of the jaws of tadpoles (larval frogs and toads).</a:t>
            </a:r>
          </a:p>
          <a:p>
            <a:pPr algn="l">
              <a:buFont typeface="+mj-lt"/>
              <a:buAutoNum type="arabicPeriod"/>
            </a:pPr>
            <a:r>
              <a:rPr lang="en-US" dirty="0">
                <a:latin typeface="Times New Roman" panose="02020603050405020304" pitchFamily="18" charset="0"/>
                <a:cs typeface="Times New Roman" panose="02020603050405020304" pitchFamily="18" charset="0"/>
              </a:rPr>
              <a:t>I</a:t>
            </a:r>
            <a:r>
              <a:rPr lang="en-US" b="0" i="0" dirty="0">
                <a:effectLst/>
                <a:latin typeface="Times New Roman" panose="02020603050405020304" pitchFamily="18" charset="0"/>
                <a:cs typeface="Times New Roman" panose="02020603050405020304" pitchFamily="18" charset="0"/>
              </a:rPr>
              <a:t>n the mouth of the platypus, where horny plates replace the true teeth before birth, and in sirenians (e.g., sea cows) accompanying true teeth.</a:t>
            </a:r>
          </a:p>
          <a:p>
            <a:pPr algn="l">
              <a:buFont typeface="+mj-lt"/>
              <a:buAutoNum type="arabicPeriod"/>
            </a:pPr>
            <a:r>
              <a:rPr lang="en-US" b="0" i="0" dirty="0">
                <a:effectLst/>
                <a:latin typeface="Times New Roman" panose="02020603050405020304" pitchFamily="18" charset="0"/>
                <a:cs typeface="Times New Roman" panose="02020603050405020304" pitchFamily="18" charset="0"/>
              </a:rPr>
              <a:t>Teeth are present in all mammals though a secondary toothless condition is found in some mammals. </a:t>
            </a:r>
          </a:p>
          <a:p>
            <a:pPr algn="l">
              <a:buFont typeface="+mj-lt"/>
              <a:buAutoNum type="arabicPeriod"/>
            </a:pPr>
            <a:r>
              <a:rPr lang="en-US" b="0" i="0" dirty="0">
                <a:effectLst/>
                <a:latin typeface="Times New Roman" panose="02020603050405020304" pitchFamily="18" charset="0"/>
                <a:cs typeface="Times New Roman" panose="02020603050405020304" pitchFamily="18" charset="0"/>
              </a:rPr>
              <a:t>The adult platypus (</a:t>
            </a:r>
            <a:r>
              <a:rPr lang="en-US" b="0" i="0" dirty="0" err="1">
                <a:effectLst/>
                <a:latin typeface="Times New Roman" panose="02020603050405020304" pitchFamily="18" charset="0"/>
                <a:cs typeface="Times New Roman" panose="02020603050405020304" pitchFamily="18" charset="0"/>
              </a:rPr>
              <a:t>Ornithorhynchus</a:t>
            </a:r>
            <a:r>
              <a:rPr lang="en-US" b="0" i="0" dirty="0">
                <a:effectLst/>
                <a:latin typeface="Times New Roman" panose="02020603050405020304" pitchFamily="18" charset="0"/>
                <a:cs typeface="Times New Roman" panose="02020603050405020304" pitchFamily="18" charset="0"/>
              </a:rPr>
              <a:t>) bears epidermal teeth but no true teeth are present. </a:t>
            </a:r>
          </a:p>
          <a:p>
            <a:pPr algn="l">
              <a:buFont typeface="+mj-lt"/>
              <a:buAutoNum type="arabicPeriod"/>
            </a:pPr>
            <a:r>
              <a:rPr lang="en-US" b="0" i="0" dirty="0">
                <a:effectLst/>
                <a:latin typeface="Times New Roman" panose="02020603050405020304" pitchFamily="18" charset="0"/>
                <a:cs typeface="Times New Roman" panose="02020603050405020304" pitchFamily="18" charset="0"/>
              </a:rPr>
              <a:t>In platypus embryonic teeth are replaced by horny epidermal teeth in adult.</a:t>
            </a:r>
          </a:p>
          <a:p>
            <a:br>
              <a:rPr lang="en-US" b="0" i="0" dirty="0">
                <a:effectLst/>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75689C24-4E6A-4D4C-A78E-94E3D2252B0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512580" y="97631"/>
            <a:ext cx="2943860" cy="1660525"/>
          </a:xfrm>
          <a:prstGeom prst="rect">
            <a:avLst/>
          </a:prstGeom>
          <a:noFill/>
          <a:ln>
            <a:noFill/>
          </a:ln>
        </p:spPr>
      </p:pic>
      <p:pic>
        <p:nvPicPr>
          <p:cNvPr id="9" name="Picture 8">
            <a:extLst>
              <a:ext uri="{FF2B5EF4-FFF2-40B4-BE49-F238E27FC236}">
                <a16:creationId xmlns:a16="http://schemas.microsoft.com/office/drawing/2014/main" id="{6A18131C-1BCC-447A-A4BD-D8F29C57E72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857673" y="4608944"/>
            <a:ext cx="3334327" cy="2249055"/>
          </a:xfrm>
          <a:prstGeom prst="rect">
            <a:avLst/>
          </a:prstGeom>
          <a:noFill/>
          <a:ln>
            <a:noFill/>
          </a:ln>
        </p:spPr>
      </p:pic>
    </p:spTree>
    <p:extLst>
      <p:ext uri="{BB962C8B-B14F-4D97-AF65-F5344CB8AC3E}">
        <p14:creationId xmlns:p14="http://schemas.microsoft.com/office/powerpoint/2010/main" val="26427061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49114-A5AD-4355-86F0-F7B63A6B8ACB}"/>
              </a:ext>
            </a:extLst>
          </p:cNvPr>
          <p:cNvSpPr>
            <a:spLocks noGrp="1"/>
          </p:cNvSpPr>
          <p:nvPr>
            <p:ph type="title"/>
          </p:nvPr>
        </p:nvSpPr>
        <p:spPr>
          <a:xfrm>
            <a:off x="838200" y="143454"/>
            <a:ext cx="10515600" cy="817130"/>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Hairs in mammals</a:t>
            </a:r>
            <a:endParaRPr lang="en-IN" dirty="0"/>
          </a:p>
        </p:txBody>
      </p:sp>
      <p:sp>
        <p:nvSpPr>
          <p:cNvPr id="3" name="Content Placeholder 2">
            <a:extLst>
              <a:ext uri="{FF2B5EF4-FFF2-40B4-BE49-F238E27FC236}">
                <a16:creationId xmlns:a16="http://schemas.microsoft.com/office/drawing/2014/main" id="{86AF09AD-BD0A-4087-A7F2-C7A42ECC85CB}"/>
              </a:ext>
            </a:extLst>
          </p:cNvPr>
          <p:cNvSpPr>
            <a:spLocks noGrp="1"/>
          </p:cNvSpPr>
          <p:nvPr>
            <p:ph idx="1"/>
          </p:nvPr>
        </p:nvSpPr>
        <p:spPr>
          <a:xfrm>
            <a:off x="838200" y="1265382"/>
            <a:ext cx="10515600" cy="4911581"/>
          </a:xfrm>
        </p:spPr>
        <p:txBody>
          <a:bodyPr>
            <a:normAutofit/>
          </a:bodyPr>
          <a:lstStyle/>
          <a:p>
            <a:r>
              <a:rPr lang="en-US" b="0" i="0" dirty="0">
                <a:solidFill>
                  <a:srgbClr val="000000"/>
                </a:solidFill>
                <a:effectLst/>
                <a:latin typeface="Times New Roman" panose="02020603050405020304" pitchFamily="18" charset="0"/>
                <a:cs typeface="Times New Roman" panose="02020603050405020304" pitchFamily="18" charset="0"/>
              </a:rPr>
              <a:t>Mammals exhibit unique modification of S. Corneum.</a:t>
            </a:r>
          </a:p>
          <a:p>
            <a:r>
              <a:rPr lang="en-US" dirty="0">
                <a:solidFill>
                  <a:srgbClr val="000000"/>
                </a:solidFill>
                <a:latin typeface="Times New Roman" panose="02020603050405020304" pitchFamily="18" charset="0"/>
                <a:cs typeface="Times New Roman" panose="02020603050405020304" pitchFamily="18" charset="0"/>
              </a:rPr>
              <a:t>It forms dense, furry cover entire body</a:t>
            </a:r>
          </a:p>
          <a:p>
            <a:r>
              <a:rPr lang="en-US" b="0" i="0" dirty="0">
                <a:solidFill>
                  <a:srgbClr val="000000"/>
                </a:solidFill>
                <a:effectLst/>
                <a:latin typeface="Times New Roman" panose="02020603050405020304" pitchFamily="18" charset="0"/>
                <a:cs typeface="Times New Roman" panose="02020603050405020304" pitchFamily="18" charset="0"/>
              </a:rPr>
              <a:t>Hairs acts as insulator.</a:t>
            </a:r>
          </a:p>
          <a:p>
            <a:r>
              <a:rPr lang="en-US" b="0" i="0" dirty="0">
                <a:solidFill>
                  <a:srgbClr val="000000"/>
                </a:solidFill>
                <a:effectLst/>
                <a:latin typeface="Times New Roman" panose="02020603050405020304" pitchFamily="18" charset="0"/>
                <a:cs typeface="Times New Roman" panose="02020603050405020304" pitchFamily="18" charset="0"/>
              </a:rPr>
              <a:t>Hair, in mammals, the characteristic threadlike outgrowths of the outer layer of the skin (epidermis) that form an animal’s coat, or pelage. </a:t>
            </a:r>
          </a:p>
          <a:p>
            <a:r>
              <a:rPr lang="en-US" b="0" i="0" dirty="0">
                <a:solidFill>
                  <a:srgbClr val="000000"/>
                </a:solidFill>
                <a:effectLst/>
                <a:latin typeface="Times New Roman" panose="02020603050405020304" pitchFamily="18" charset="0"/>
                <a:cs typeface="Times New Roman" panose="02020603050405020304" pitchFamily="18" charset="0"/>
              </a:rPr>
              <a:t>Hair is present in differing degrees on all mammals. </a:t>
            </a:r>
          </a:p>
          <a:p>
            <a:r>
              <a:rPr lang="en-US" b="0" i="0" dirty="0">
                <a:solidFill>
                  <a:srgbClr val="000000"/>
                </a:solidFill>
                <a:effectLst/>
                <a:latin typeface="Times New Roman" panose="02020603050405020304" pitchFamily="18" charset="0"/>
                <a:cs typeface="Times New Roman" panose="02020603050405020304" pitchFamily="18" charset="0"/>
              </a:rPr>
              <a:t>On adult whales, elephants, sirenians, and rhinoceroses body hair is limited to scattered bristles.</a:t>
            </a:r>
          </a:p>
          <a:p>
            <a:r>
              <a:rPr lang="en-US" dirty="0">
                <a:solidFill>
                  <a:srgbClr val="000000"/>
                </a:solidFill>
                <a:latin typeface="Times New Roman" panose="02020603050405020304" pitchFamily="18" charset="0"/>
                <a:cs typeface="Times New Roman" panose="02020603050405020304" pitchFamily="18" charset="0"/>
              </a:rPr>
              <a:t>In some animals hairs are sharp quills or spines</a:t>
            </a:r>
          </a:p>
          <a:p>
            <a:r>
              <a:rPr lang="en-US" dirty="0">
                <a:solidFill>
                  <a:srgbClr val="000000"/>
                </a:solidFill>
                <a:latin typeface="Times New Roman" panose="02020603050405020304" pitchFamily="18" charset="0"/>
                <a:cs typeface="Times New Roman" panose="02020603050405020304" pitchFamily="18" charset="0"/>
              </a:rPr>
              <a:t>In some animal hairs on facials works as sensory organs.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3279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661E4-7756-449D-9CD1-694F94F2CBE3}"/>
              </a:ext>
            </a:extLst>
          </p:cNvPr>
          <p:cNvSpPr>
            <a:spLocks noGrp="1"/>
          </p:cNvSpPr>
          <p:nvPr>
            <p:ph type="title"/>
          </p:nvPr>
        </p:nvSpPr>
        <p:spPr/>
        <p:txBody>
          <a:bodyPr/>
          <a:lstStyle/>
          <a:p>
            <a:endParaRPr lang="en-IN" dirty="0"/>
          </a:p>
        </p:txBody>
      </p:sp>
      <p:pic>
        <p:nvPicPr>
          <p:cNvPr id="1026" name="Picture 2">
            <a:extLst>
              <a:ext uri="{FF2B5EF4-FFF2-40B4-BE49-F238E27FC236}">
                <a16:creationId xmlns:a16="http://schemas.microsoft.com/office/drawing/2014/main" id="{817471A7-C7C3-4283-B5A1-B5B5A841402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65125"/>
            <a:ext cx="10515600" cy="649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5817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4DE47-B437-4287-BA66-F519823E4A3D}"/>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Hair</a:t>
            </a:r>
            <a:endParaRPr lang="en-IN" dirty="0"/>
          </a:p>
        </p:txBody>
      </p:sp>
      <p:sp>
        <p:nvSpPr>
          <p:cNvPr id="3" name="Content Placeholder 2">
            <a:extLst>
              <a:ext uri="{FF2B5EF4-FFF2-40B4-BE49-F238E27FC236}">
                <a16:creationId xmlns:a16="http://schemas.microsoft.com/office/drawing/2014/main" id="{DD11B41C-42D1-4A15-82D5-0D01FB6BA3A7}"/>
              </a:ext>
            </a:extLst>
          </p:cNvPr>
          <p:cNvSpPr>
            <a:spLocks noGrp="1"/>
          </p:cNvSpPr>
          <p:nvPr>
            <p:ph idx="1"/>
          </p:nvPr>
        </p:nvSpPr>
        <p:spPr>
          <a:xfrm>
            <a:off x="276726" y="1857708"/>
            <a:ext cx="6276473" cy="5000291"/>
          </a:xfrm>
        </p:spPr>
        <p:txBody>
          <a:bodyPr>
            <a:normAutofit/>
          </a:bodyPr>
          <a:lstStyle/>
          <a:p>
            <a:r>
              <a:rPr lang="en-US" sz="2000" b="0" i="0" dirty="0">
                <a:solidFill>
                  <a:srgbClr val="000000"/>
                </a:solidFill>
                <a:effectLst/>
                <a:latin typeface="Times New Roman" panose="02020603050405020304" pitchFamily="18" charset="0"/>
                <a:cs typeface="Times New Roman" panose="02020603050405020304" pitchFamily="18" charset="0"/>
              </a:rPr>
              <a:t>Is part of the skin that grows hair by packing old cells together. </a:t>
            </a:r>
          </a:p>
          <a:p>
            <a:r>
              <a:rPr lang="en-US" sz="2000" b="0" i="0" dirty="0">
                <a:solidFill>
                  <a:srgbClr val="000000"/>
                </a:solidFill>
                <a:effectLst/>
                <a:latin typeface="Times New Roman" panose="02020603050405020304" pitchFamily="18" charset="0"/>
                <a:cs typeface="Times New Roman" panose="02020603050405020304" pitchFamily="18" charset="0"/>
              </a:rPr>
              <a:t>Attached to the follicle is a sebaceous gland, a tiny sebum-producing gland found everywhere except on the palms, lips and soles of the feet. </a:t>
            </a:r>
          </a:p>
          <a:p>
            <a:r>
              <a:rPr lang="en-US" sz="2000" b="0" i="0" dirty="0">
                <a:solidFill>
                  <a:srgbClr val="000000"/>
                </a:solidFill>
                <a:effectLst/>
                <a:latin typeface="Times New Roman" panose="02020603050405020304" pitchFamily="18" charset="0"/>
                <a:cs typeface="Times New Roman" panose="02020603050405020304" pitchFamily="18" charset="0"/>
              </a:rPr>
              <a:t>The thicker density of hair, the more sebaceous glands are found.</a:t>
            </a:r>
          </a:p>
          <a:p>
            <a:r>
              <a:rPr lang="en-US" sz="2000" b="0" i="0" dirty="0">
                <a:solidFill>
                  <a:srgbClr val="000000"/>
                </a:solidFill>
                <a:effectLst/>
                <a:latin typeface="Times New Roman" panose="02020603050405020304" pitchFamily="18" charset="0"/>
                <a:cs typeface="Times New Roman" panose="02020603050405020304" pitchFamily="18" charset="0"/>
              </a:rPr>
              <a:t>A hair follicle is a tunnel-shaped structure in the epidermis (outer layer) of the skin. </a:t>
            </a:r>
          </a:p>
          <a:p>
            <a:r>
              <a:rPr lang="en-US" sz="2000" b="0" i="0" dirty="0">
                <a:solidFill>
                  <a:srgbClr val="000000"/>
                </a:solidFill>
                <a:effectLst/>
                <a:latin typeface="Times New Roman" panose="02020603050405020304" pitchFamily="18" charset="0"/>
                <a:cs typeface="Times New Roman" panose="02020603050405020304" pitchFamily="18" charset="0"/>
              </a:rPr>
              <a:t>Hair starts growing at the bottom of a hair follicle. </a:t>
            </a:r>
          </a:p>
          <a:p>
            <a:r>
              <a:rPr lang="en-US" sz="2000" b="0" i="0" dirty="0">
                <a:solidFill>
                  <a:srgbClr val="000000"/>
                </a:solidFill>
                <a:effectLst/>
                <a:latin typeface="Times New Roman" panose="02020603050405020304" pitchFamily="18" charset="0"/>
                <a:cs typeface="Times New Roman" panose="02020603050405020304" pitchFamily="18" charset="0"/>
              </a:rPr>
              <a:t>The root of the hair is made up of protein cells and is nourished by blood from nearby blood vessels. </a:t>
            </a:r>
          </a:p>
          <a:p>
            <a:r>
              <a:rPr lang="en-US" sz="2000" b="0" i="0" dirty="0">
                <a:solidFill>
                  <a:srgbClr val="000000"/>
                </a:solidFill>
                <a:effectLst/>
                <a:latin typeface="Times New Roman" panose="02020603050405020304" pitchFamily="18" charset="0"/>
                <a:cs typeface="Times New Roman" panose="02020603050405020304" pitchFamily="18" charset="0"/>
              </a:rPr>
              <a:t>As more cells are created, the hair grows out of the skin.</a:t>
            </a:r>
            <a:endParaRPr lang="en-IN" sz="20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0DACE43-7B05-4FA5-9DF8-EE6B3F45710F}"/>
              </a:ext>
            </a:extLst>
          </p:cNvPr>
          <p:cNvPicPr/>
          <p:nvPr/>
        </p:nvPicPr>
        <p:blipFill rotWithShape="1">
          <a:blip r:embed="rId2">
            <a:extLst>
              <a:ext uri="{28A0092B-C50C-407E-A947-70E740481C1C}">
                <a14:useLocalDpi xmlns:a14="http://schemas.microsoft.com/office/drawing/2010/main" val="0"/>
              </a:ext>
            </a:extLst>
          </a:blip>
          <a:srcRect t="10357" b="8210"/>
          <a:stretch/>
        </p:blipFill>
        <p:spPr bwMode="auto">
          <a:xfrm>
            <a:off x="6408822" y="1699895"/>
            <a:ext cx="5634788" cy="479298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158633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4B8B5-F20E-4A2C-AAE3-54FF604DA445}"/>
              </a:ext>
            </a:extLst>
          </p:cNvPr>
          <p:cNvSpPr>
            <a:spLocks noGrp="1"/>
          </p:cNvSpPr>
          <p:nvPr>
            <p:ph type="title"/>
          </p:nvPr>
        </p:nvSpPr>
        <p:spPr>
          <a:xfrm>
            <a:off x="838200" y="365126"/>
            <a:ext cx="10515600" cy="623166"/>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Epidermal Glands</a:t>
            </a:r>
            <a:endParaRPr lang="en-IN" dirty="0"/>
          </a:p>
        </p:txBody>
      </p:sp>
      <p:sp>
        <p:nvSpPr>
          <p:cNvPr id="3" name="Content Placeholder 2">
            <a:extLst>
              <a:ext uri="{FF2B5EF4-FFF2-40B4-BE49-F238E27FC236}">
                <a16:creationId xmlns:a16="http://schemas.microsoft.com/office/drawing/2014/main" id="{2BC1CEA3-E3B4-4D02-8E8F-A38BB846960D}"/>
              </a:ext>
            </a:extLst>
          </p:cNvPr>
          <p:cNvSpPr>
            <a:spLocks noGrp="1"/>
          </p:cNvSpPr>
          <p:nvPr>
            <p:ph idx="1"/>
          </p:nvPr>
        </p:nvSpPr>
        <p:spPr>
          <a:xfrm>
            <a:off x="838200" y="923636"/>
            <a:ext cx="10515600" cy="5855855"/>
          </a:xfrm>
        </p:spPr>
        <p:txBody>
          <a:bodyPr>
            <a:normAutofit fontScale="77500" lnSpcReduction="20000"/>
          </a:bodyPr>
          <a:lstStyle/>
          <a:p>
            <a:r>
              <a:rPr lang="en-US" dirty="0"/>
              <a:t>Epidermal glands are soft derivatives &amp; exocrine in nature.</a:t>
            </a:r>
          </a:p>
          <a:p>
            <a:r>
              <a:rPr lang="en-US" dirty="0"/>
              <a:t>Classified in to two types.</a:t>
            </a:r>
          </a:p>
          <a:p>
            <a:pPr marL="0" indent="0">
              <a:buNone/>
            </a:pPr>
            <a:r>
              <a:rPr lang="en-US" b="1" dirty="0">
                <a:solidFill>
                  <a:srgbClr val="002060"/>
                </a:solidFill>
                <a:latin typeface="Times New Roman" panose="02020603050405020304" pitchFamily="18" charset="0"/>
                <a:cs typeface="Times New Roman" panose="02020603050405020304" pitchFamily="18" charset="0"/>
              </a:rPr>
              <a:t>I  Unicellular</a:t>
            </a:r>
          </a:p>
          <a:p>
            <a:pPr algn="l">
              <a:buFont typeface="+mj-lt"/>
              <a:buAutoNum type="arabicPeriod"/>
            </a:pPr>
            <a:r>
              <a:rPr lang="en-US" b="0" i="0" dirty="0">
                <a:effectLst/>
                <a:latin typeface="Times New Roman" panose="02020603050405020304" pitchFamily="18" charset="0"/>
                <a:cs typeface="Times New Roman" panose="02020603050405020304" pitchFamily="18" charset="0"/>
              </a:rPr>
              <a:t>Unicellular glands</a:t>
            </a:r>
          </a:p>
          <a:p>
            <a:pPr marL="0" indent="0" algn="l">
              <a:buNone/>
            </a:pPr>
            <a:r>
              <a:rPr lang="en-US" b="1" dirty="0">
                <a:solidFill>
                  <a:srgbClr val="002060"/>
                </a:solidFill>
                <a:latin typeface="Times New Roman" panose="02020603050405020304" pitchFamily="18" charset="0"/>
                <a:cs typeface="Times New Roman" panose="02020603050405020304" pitchFamily="18" charset="0"/>
              </a:rPr>
              <a:t>II  Multicellular</a:t>
            </a:r>
            <a:endParaRPr lang="en-US" b="1" i="0" dirty="0">
              <a:solidFill>
                <a:srgbClr val="002060"/>
              </a:solidFill>
              <a:effectLst/>
              <a:latin typeface="Times New Roman" panose="02020603050405020304" pitchFamily="18" charset="0"/>
              <a:cs typeface="Times New Roman" panose="02020603050405020304" pitchFamily="18" charset="0"/>
            </a:endParaRPr>
          </a:p>
          <a:p>
            <a:pPr algn="l">
              <a:buFont typeface="+mj-lt"/>
              <a:buAutoNum type="arabicPeriod"/>
            </a:pPr>
            <a:r>
              <a:rPr lang="en-US" b="0" i="0" dirty="0">
                <a:effectLst/>
                <a:latin typeface="Times New Roman" panose="02020603050405020304" pitchFamily="18" charset="0"/>
                <a:cs typeface="Times New Roman" panose="02020603050405020304" pitchFamily="18" charset="0"/>
              </a:rPr>
              <a:t>Tubular glands</a:t>
            </a:r>
          </a:p>
          <a:p>
            <a:pPr algn="l">
              <a:buFont typeface="+mj-lt"/>
              <a:buAutoNum type="arabicPeriod"/>
            </a:pPr>
            <a:r>
              <a:rPr lang="en-US" b="0" i="0" dirty="0">
                <a:effectLst/>
                <a:latin typeface="Times New Roman" panose="02020603050405020304" pitchFamily="18" charset="0"/>
                <a:cs typeface="Times New Roman" panose="02020603050405020304" pitchFamily="18" charset="0"/>
              </a:rPr>
              <a:t>Alveolar or saccular glands</a:t>
            </a:r>
          </a:p>
          <a:p>
            <a:pPr algn="l"/>
            <a:r>
              <a:rPr lang="en-IN" b="1" i="0" dirty="0">
                <a:solidFill>
                  <a:srgbClr val="7030A0"/>
                </a:solidFill>
                <a:effectLst/>
                <a:latin typeface="Times New Roman" panose="02020603050405020304" pitchFamily="18" charset="0"/>
                <a:cs typeface="Times New Roman" panose="02020603050405020304" pitchFamily="18" charset="0"/>
              </a:rPr>
              <a:t>According to function the epidermal glands of vertebrates are of the following types:</a:t>
            </a:r>
          </a:p>
          <a:p>
            <a:pPr algn="l">
              <a:buFont typeface="+mj-lt"/>
              <a:buAutoNum type="arabicPeriod"/>
            </a:pPr>
            <a:r>
              <a:rPr lang="en-IN" b="0" i="0" dirty="0">
                <a:effectLst/>
                <a:latin typeface="Times New Roman" panose="02020603050405020304" pitchFamily="18" charset="0"/>
                <a:cs typeface="Times New Roman" panose="02020603050405020304" pitchFamily="18" charset="0"/>
              </a:rPr>
              <a:t>Mucous glands</a:t>
            </a:r>
          </a:p>
          <a:p>
            <a:pPr algn="l">
              <a:buFont typeface="+mj-lt"/>
              <a:buAutoNum type="arabicPeriod"/>
            </a:pPr>
            <a:r>
              <a:rPr lang="en-IN" b="0" i="0" dirty="0">
                <a:effectLst/>
                <a:latin typeface="Times New Roman" panose="02020603050405020304" pitchFamily="18" charset="0"/>
                <a:cs typeface="Times New Roman" panose="02020603050405020304" pitchFamily="18" charset="0"/>
              </a:rPr>
              <a:t>Luminescent organs or Photophores</a:t>
            </a:r>
          </a:p>
          <a:p>
            <a:pPr algn="l">
              <a:buFont typeface="+mj-lt"/>
              <a:buAutoNum type="arabicPeriod"/>
            </a:pPr>
            <a:r>
              <a:rPr lang="en-IN" b="0" i="0" dirty="0">
                <a:effectLst/>
                <a:latin typeface="Times New Roman" panose="02020603050405020304" pitchFamily="18" charset="0"/>
                <a:cs typeface="Times New Roman" panose="02020603050405020304" pitchFamily="18" charset="0"/>
              </a:rPr>
              <a:t>Multicellular mucous glands</a:t>
            </a:r>
          </a:p>
          <a:p>
            <a:pPr algn="l">
              <a:buFont typeface="+mj-lt"/>
              <a:buAutoNum type="arabicPeriod"/>
            </a:pPr>
            <a:r>
              <a:rPr lang="en-IN" b="0" i="0" dirty="0">
                <a:effectLst/>
                <a:latin typeface="Times New Roman" panose="02020603050405020304" pitchFamily="18" charset="0"/>
                <a:cs typeface="Times New Roman" panose="02020603050405020304" pitchFamily="18" charset="0"/>
              </a:rPr>
              <a:t>Femoral glands</a:t>
            </a:r>
          </a:p>
          <a:p>
            <a:pPr algn="l">
              <a:buFont typeface="+mj-lt"/>
              <a:buAutoNum type="arabicPeriod"/>
            </a:pPr>
            <a:r>
              <a:rPr lang="en-IN" b="0" i="0" dirty="0" err="1">
                <a:effectLst/>
                <a:latin typeface="Times New Roman" panose="02020603050405020304" pitchFamily="18" charset="0"/>
                <a:cs typeface="Times New Roman" panose="02020603050405020304" pitchFamily="18" charset="0"/>
              </a:rPr>
              <a:t>Urophygial</a:t>
            </a:r>
            <a:r>
              <a:rPr lang="en-IN" b="0" i="0" dirty="0">
                <a:effectLst/>
                <a:latin typeface="Times New Roman" panose="02020603050405020304" pitchFamily="18" charset="0"/>
                <a:cs typeface="Times New Roman" panose="02020603050405020304" pitchFamily="18" charset="0"/>
              </a:rPr>
              <a:t> glands</a:t>
            </a:r>
          </a:p>
          <a:p>
            <a:pPr algn="l">
              <a:buFont typeface="+mj-lt"/>
              <a:buAutoNum type="arabicPeriod"/>
            </a:pPr>
            <a:r>
              <a:rPr lang="en-IN" b="0" i="0" dirty="0">
                <a:effectLst/>
                <a:latin typeface="Times New Roman" panose="02020603050405020304" pitchFamily="18" charset="0"/>
                <a:cs typeface="Times New Roman" panose="02020603050405020304" pitchFamily="18" charset="0"/>
              </a:rPr>
              <a:t>Sudorific or sweat glands</a:t>
            </a:r>
          </a:p>
          <a:p>
            <a:pPr algn="l">
              <a:buFont typeface="+mj-lt"/>
              <a:buAutoNum type="arabicPeriod"/>
            </a:pPr>
            <a:r>
              <a:rPr lang="en-IN" b="0" i="0" dirty="0">
                <a:effectLst/>
                <a:latin typeface="Times New Roman" panose="02020603050405020304" pitchFamily="18" charset="0"/>
                <a:cs typeface="Times New Roman" panose="02020603050405020304" pitchFamily="18" charset="0"/>
              </a:rPr>
              <a:t>Sebaceous glands</a:t>
            </a:r>
          </a:p>
          <a:p>
            <a:pPr algn="l">
              <a:buFont typeface="+mj-lt"/>
              <a:buAutoNum type="arabicPeriod"/>
            </a:pPr>
            <a:r>
              <a:rPr lang="en-IN" b="0" i="0" dirty="0">
                <a:effectLst/>
                <a:latin typeface="Times New Roman" panose="02020603050405020304" pitchFamily="18" charset="0"/>
                <a:cs typeface="Times New Roman" panose="02020603050405020304" pitchFamily="18" charset="0"/>
              </a:rPr>
              <a:t>Mammary glands</a:t>
            </a:r>
          </a:p>
          <a:p>
            <a:pPr algn="l"/>
            <a:endParaRPr lang="en-IN" b="0" i="0" dirty="0">
              <a:solidFill>
                <a:srgbClr val="575757"/>
              </a:solidFill>
              <a:effectLst/>
              <a:latin typeface="Arial" panose="020B0604020202020204" pitchFamily="34" charset="0"/>
            </a:endParaRPr>
          </a:p>
          <a:p>
            <a:pPr algn="l"/>
            <a:endParaRPr lang="en-US" b="0" i="0" dirty="0">
              <a:solidFill>
                <a:srgbClr val="575757"/>
              </a:solidFill>
              <a:effectLst/>
              <a:latin typeface="Arial" panose="020B0604020202020204" pitchFamily="34" charset="0"/>
            </a:endParaRPr>
          </a:p>
          <a:p>
            <a:endParaRPr lang="en-IN" dirty="0"/>
          </a:p>
        </p:txBody>
      </p:sp>
    </p:spTree>
    <p:extLst>
      <p:ext uri="{BB962C8B-B14F-4D97-AF65-F5344CB8AC3E}">
        <p14:creationId xmlns:p14="http://schemas.microsoft.com/office/powerpoint/2010/main" val="38271298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39F86-4000-4665-B755-BE405965DA74}"/>
              </a:ext>
            </a:extLst>
          </p:cNvPr>
          <p:cNvSpPr>
            <a:spLocks noGrp="1"/>
          </p:cNvSpPr>
          <p:nvPr>
            <p:ph type="title"/>
          </p:nvPr>
        </p:nvSpPr>
        <p:spPr>
          <a:xfrm>
            <a:off x="838200" y="365125"/>
            <a:ext cx="10515600" cy="660111"/>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 Types of Glands</a:t>
            </a:r>
            <a:endParaRPr lang="en-IN" dirty="0"/>
          </a:p>
        </p:txBody>
      </p:sp>
      <p:sp>
        <p:nvSpPr>
          <p:cNvPr id="3" name="Content Placeholder 2">
            <a:extLst>
              <a:ext uri="{FF2B5EF4-FFF2-40B4-BE49-F238E27FC236}">
                <a16:creationId xmlns:a16="http://schemas.microsoft.com/office/drawing/2014/main" id="{31D0A0B1-BC43-4A2B-BC2F-9BC8101CF2C4}"/>
              </a:ext>
            </a:extLst>
          </p:cNvPr>
          <p:cNvSpPr>
            <a:spLocks noGrp="1"/>
          </p:cNvSpPr>
          <p:nvPr>
            <p:ph idx="1"/>
          </p:nvPr>
        </p:nvSpPr>
        <p:spPr>
          <a:xfrm>
            <a:off x="838200" y="1182254"/>
            <a:ext cx="10515600" cy="5675745"/>
          </a:xfrm>
        </p:spPr>
        <p:txBody>
          <a:bodyPr>
            <a:normAutofit fontScale="62500" lnSpcReduction="20000"/>
          </a:bodyPr>
          <a:lstStyle/>
          <a:p>
            <a:pPr marL="0" indent="0">
              <a:buNone/>
            </a:pPr>
            <a:r>
              <a:rPr lang="en-US" sz="3800" b="1" dirty="0">
                <a:latin typeface="Times New Roman" panose="02020603050405020304" pitchFamily="18" charset="0"/>
                <a:cs typeface="Times New Roman" panose="02020603050405020304" pitchFamily="18" charset="0"/>
              </a:rPr>
              <a:t>   a) Holocrine Glands</a:t>
            </a:r>
            <a:endParaRPr lang="en-US" sz="2900" b="1" dirty="0">
              <a:latin typeface="Times New Roman" panose="02020603050405020304" pitchFamily="18" charset="0"/>
              <a:cs typeface="Times New Roman" panose="02020603050405020304" pitchFamily="18" charset="0"/>
            </a:endParaRPr>
          </a:p>
          <a:p>
            <a:pPr algn="l"/>
            <a:r>
              <a:rPr lang="en-US" b="1" i="0" dirty="0">
                <a:solidFill>
                  <a:srgbClr val="202122"/>
                </a:solidFill>
                <a:effectLst/>
                <a:latin typeface="Times New Roman" panose="02020603050405020304" pitchFamily="18" charset="0"/>
                <a:cs typeface="Times New Roman" panose="02020603050405020304" pitchFamily="18" charset="0"/>
              </a:rPr>
              <a:t>Holocrine</a:t>
            </a:r>
            <a:r>
              <a:rPr lang="en-US" b="0" i="0" dirty="0">
                <a:solidFill>
                  <a:srgbClr val="202122"/>
                </a:solidFill>
                <a:effectLst/>
                <a:latin typeface="Times New Roman" panose="02020603050405020304" pitchFamily="18" charset="0"/>
                <a:cs typeface="Times New Roman" panose="02020603050405020304" pitchFamily="18" charset="0"/>
              </a:rPr>
              <a:t> is a term used to classify the mode of secretion in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Exocrine gland"/>
              </a:rPr>
              <a:t>exocrine glands</a:t>
            </a:r>
            <a:r>
              <a:rPr lang="en-US" b="0" i="0" dirty="0">
                <a:solidFill>
                  <a:srgbClr val="202122"/>
                </a:solidFill>
                <a:effectLst/>
                <a:latin typeface="Times New Roman" panose="02020603050405020304" pitchFamily="18" charset="0"/>
                <a:cs typeface="Times New Roman" panose="02020603050405020304" pitchFamily="18" charset="0"/>
              </a:rPr>
              <a:t> . </a:t>
            </a:r>
          </a:p>
          <a:p>
            <a:pPr algn="l"/>
            <a:r>
              <a:rPr lang="en-US" b="0" i="0" dirty="0">
                <a:solidFill>
                  <a:srgbClr val="202122"/>
                </a:solidFill>
                <a:effectLst/>
                <a:latin typeface="Times New Roman" panose="02020603050405020304" pitchFamily="18" charset="0"/>
                <a:cs typeface="Times New Roman" panose="02020603050405020304" pitchFamily="18" charset="0"/>
              </a:rPr>
              <a:t>Holocrine secretions are produced in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Cytoplasm"/>
              </a:rPr>
              <a:t>cytoplasm</a:t>
            </a:r>
            <a:r>
              <a:rPr lang="en-US" b="0" i="0" dirty="0">
                <a:solidFill>
                  <a:srgbClr val="202122"/>
                </a:solidFill>
                <a:effectLst/>
                <a:latin typeface="Times New Roman" panose="02020603050405020304" pitchFamily="18" charset="0"/>
                <a:cs typeface="Times New Roman" panose="02020603050405020304" pitchFamily="18" charset="0"/>
              </a:rPr>
              <a:t> of the cell and released by the rupture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Plasma membrane"/>
              </a:rPr>
              <a:t>plasma membrane</a:t>
            </a:r>
            <a:r>
              <a:rPr lang="en-US" b="0" i="0" dirty="0">
                <a:solidFill>
                  <a:srgbClr val="202122"/>
                </a:solidFill>
                <a:effectLst/>
                <a:latin typeface="Times New Roman" panose="02020603050405020304" pitchFamily="18" charset="0"/>
                <a:cs typeface="Times New Roman" panose="02020603050405020304" pitchFamily="18" charset="0"/>
              </a:rPr>
              <a:t>, which destroys the cell and results in the secretion of the product into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Lumen (anatomy)"/>
              </a:rPr>
              <a:t>lumen</a:t>
            </a:r>
            <a:r>
              <a:rPr lang="en-US" b="0" i="0" dirty="0">
                <a:solidFill>
                  <a:srgbClr val="202122"/>
                </a:solidFill>
                <a:effectLst/>
                <a:latin typeface="Times New Roman" panose="02020603050405020304" pitchFamily="18" charset="0"/>
                <a:cs typeface="Times New Roman" panose="02020603050405020304" pitchFamily="18" charset="0"/>
              </a:rPr>
              <a:t>.</a:t>
            </a:r>
          </a:p>
          <a:p>
            <a:pPr algn="l"/>
            <a:r>
              <a:rPr lang="en-US" b="0" i="0" dirty="0">
                <a:solidFill>
                  <a:srgbClr val="202122"/>
                </a:solidFill>
                <a:effectLst/>
                <a:latin typeface="Times New Roman" panose="02020603050405020304" pitchFamily="18" charset="0"/>
                <a:cs typeface="Times New Roman" panose="02020603050405020304" pitchFamily="18" charset="0"/>
              </a:rPr>
              <a:t>Holocrine gland secretion is the most damaging (to the cell itself and not to the host which begot the cell) type of secretion, with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Merocrine"/>
              </a:rPr>
              <a:t>merocrine</a:t>
            </a:r>
            <a:r>
              <a:rPr lang="en-US" b="0" i="0" dirty="0">
                <a:solidFill>
                  <a:srgbClr val="202122"/>
                </a:solidFill>
                <a:effectLst/>
                <a:latin typeface="Times New Roman" panose="02020603050405020304" pitchFamily="18" charset="0"/>
                <a:cs typeface="Times New Roman" panose="02020603050405020304" pitchFamily="18" charset="0"/>
              </a:rPr>
              <a:t> secretion being the least damaging and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Apocrine"/>
              </a:rPr>
              <a:t>apocrine</a:t>
            </a:r>
            <a:r>
              <a:rPr lang="en-US" b="0" i="0" dirty="0">
                <a:solidFill>
                  <a:srgbClr val="202122"/>
                </a:solidFill>
                <a:effectLst/>
                <a:latin typeface="Times New Roman" panose="02020603050405020304" pitchFamily="18" charset="0"/>
                <a:cs typeface="Times New Roman" panose="02020603050405020304" pitchFamily="18" charset="0"/>
              </a:rPr>
              <a:t> secretion falling in between.</a:t>
            </a:r>
          </a:p>
          <a:p>
            <a:pPr algn="l"/>
            <a:r>
              <a:rPr lang="en-US" b="0" i="0" dirty="0">
                <a:solidFill>
                  <a:srgbClr val="202122"/>
                </a:solidFill>
                <a:effectLst/>
                <a:latin typeface="Times New Roman" panose="02020603050405020304" pitchFamily="18" charset="0"/>
                <a:cs typeface="Times New Roman" panose="02020603050405020304" pitchFamily="18" charset="0"/>
              </a:rPr>
              <a:t>Examples of holocrine glands include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Sebaceous glands"/>
              </a:rPr>
              <a:t>sebaceous glands</a:t>
            </a:r>
            <a:r>
              <a:rPr lang="en-US" b="0" i="0" dirty="0">
                <a:solidFill>
                  <a:srgbClr val="202122"/>
                </a:solidFill>
                <a:effectLst/>
                <a:latin typeface="Times New Roman" panose="02020603050405020304" pitchFamily="18" charset="0"/>
                <a:cs typeface="Times New Roman" panose="02020603050405020304" pitchFamily="18" charset="0"/>
              </a:rPr>
              <a:t> of the skin and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Meibomian glands"/>
              </a:rPr>
              <a:t>meibomian glands</a:t>
            </a:r>
            <a:r>
              <a:rPr lang="en-US" b="0" i="0" dirty="0">
                <a:solidFill>
                  <a:srgbClr val="202122"/>
                </a:solidFill>
                <a:effectLst/>
                <a:latin typeface="Times New Roman" panose="02020603050405020304" pitchFamily="18" charset="0"/>
                <a:cs typeface="Times New Roman" panose="02020603050405020304" pitchFamily="18" charset="0"/>
              </a:rPr>
              <a: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0" tooltip="Eyelid"/>
              </a:rPr>
              <a:t>eyelid</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The sebaceous gland is an example of a holocrine gland because its product of secretion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1" tooltip="Sebum"/>
              </a:rPr>
              <a:t>sebum</a:t>
            </a:r>
            <a:r>
              <a:rPr lang="en-US" b="0" i="0" dirty="0">
                <a:solidFill>
                  <a:srgbClr val="202122"/>
                </a:solidFill>
                <a:effectLst/>
                <a:latin typeface="Times New Roman" panose="02020603050405020304" pitchFamily="18" charset="0"/>
                <a:cs typeface="Times New Roman" panose="02020603050405020304" pitchFamily="18" charset="0"/>
              </a:rPr>
              <a:t>) is released with remnants of dead cells.</a:t>
            </a:r>
          </a:p>
          <a:p>
            <a:pPr marL="0" indent="0">
              <a:buNone/>
            </a:pPr>
            <a:r>
              <a:rPr lang="en-US" sz="3800" b="1" dirty="0">
                <a:latin typeface="Times New Roman" panose="02020603050405020304" pitchFamily="18" charset="0"/>
                <a:cs typeface="Times New Roman" panose="02020603050405020304" pitchFamily="18" charset="0"/>
              </a:rPr>
              <a:t>   b) Merocrine  Glands</a:t>
            </a:r>
          </a:p>
          <a:p>
            <a:r>
              <a:rPr lang="en-US" b="0" i="0" dirty="0">
                <a:solidFill>
                  <a:srgbClr val="000000"/>
                </a:solidFill>
                <a:effectLst/>
                <a:latin typeface="Times New Roman" panose="02020603050405020304" pitchFamily="18" charset="0"/>
                <a:cs typeface="Times New Roman" panose="02020603050405020304" pitchFamily="18" charset="0"/>
              </a:rPr>
              <a:t>Merocrine or eccrine sweat glands are the common type of sweat glands distributed throughout the body. </a:t>
            </a:r>
          </a:p>
          <a:p>
            <a:r>
              <a:rPr lang="en-US" b="0" i="0" dirty="0">
                <a:solidFill>
                  <a:srgbClr val="000000"/>
                </a:solidFill>
                <a:effectLst/>
                <a:latin typeface="Times New Roman" panose="02020603050405020304" pitchFamily="18" charset="0"/>
                <a:cs typeface="Times New Roman" panose="02020603050405020304" pitchFamily="18" charset="0"/>
              </a:rPr>
              <a:t>They are simple tubular exocrine glands that secrete sweat to the surface of the skin directly. </a:t>
            </a:r>
          </a:p>
          <a:p>
            <a:r>
              <a:rPr lang="en-US" b="0" i="0" dirty="0">
                <a:solidFill>
                  <a:srgbClr val="000000"/>
                </a:solidFill>
                <a:effectLst/>
                <a:latin typeface="Times New Roman" panose="02020603050405020304" pitchFamily="18" charset="0"/>
                <a:cs typeface="Times New Roman" panose="02020603050405020304" pitchFamily="18" charset="0"/>
              </a:rPr>
              <a:t>They are found in the superficial hypodermis. Therefore, they do not extend to the dermis of the skin.</a:t>
            </a:r>
            <a:endParaRPr lang="en-US" sz="3400" b="1" dirty="0">
              <a:latin typeface="Times New Roman" panose="02020603050405020304" pitchFamily="18" charset="0"/>
              <a:cs typeface="Times New Roman" panose="02020603050405020304" pitchFamily="18" charset="0"/>
            </a:endParaRPr>
          </a:p>
          <a:p>
            <a:pPr marL="0" indent="0">
              <a:buNone/>
            </a:pPr>
            <a:r>
              <a:rPr lang="en-US" sz="3400" b="1" dirty="0">
                <a:latin typeface="Times New Roman" panose="02020603050405020304" pitchFamily="18" charset="0"/>
                <a:cs typeface="Times New Roman" panose="02020603050405020304" pitchFamily="18" charset="0"/>
              </a:rPr>
              <a:t>    c) Apocrine Glands</a:t>
            </a:r>
            <a:endParaRPr lang="en-US" b="1" dirty="0">
              <a:latin typeface="Times New Roman" panose="02020603050405020304" pitchFamily="18" charset="0"/>
              <a:cs typeface="Times New Roman" panose="02020603050405020304" pitchFamily="18" charset="0"/>
            </a:endParaRPr>
          </a:p>
          <a:p>
            <a:r>
              <a:rPr lang="en-US" b="0" i="0" dirty="0">
                <a:solidFill>
                  <a:srgbClr val="000000"/>
                </a:solidFill>
                <a:effectLst/>
                <a:latin typeface="Times New Roman" panose="02020603050405020304" pitchFamily="18" charset="0"/>
                <a:cs typeface="Times New Roman" panose="02020603050405020304" pitchFamily="18" charset="0"/>
              </a:rPr>
              <a:t>In human beings, apocrine glands are concentrated in the underarm and in genital regions.</a:t>
            </a:r>
          </a:p>
          <a:p>
            <a:r>
              <a:rPr lang="en-US" dirty="0">
                <a:solidFill>
                  <a:srgbClr val="000000"/>
                </a:solidFill>
                <a:latin typeface="Times New Roman" panose="02020603050405020304" pitchFamily="18" charset="0"/>
                <a:cs typeface="Times New Roman" panose="02020603050405020304" pitchFamily="18" charset="0"/>
              </a:rPr>
              <a:t>T</a:t>
            </a:r>
            <a:r>
              <a:rPr lang="en-US" b="0" i="0" dirty="0">
                <a:solidFill>
                  <a:srgbClr val="000000"/>
                </a:solidFill>
                <a:effectLst/>
                <a:latin typeface="Times New Roman" panose="02020603050405020304" pitchFamily="18" charset="0"/>
                <a:cs typeface="Times New Roman" panose="02020603050405020304" pitchFamily="18" charset="0"/>
              </a:rPr>
              <a:t>he glands are inactive until they are stimulated by hormonal changes in puberty. </a:t>
            </a:r>
          </a:p>
          <a:p>
            <a:r>
              <a:rPr lang="en-US" b="0" i="0" dirty="0">
                <a:solidFill>
                  <a:srgbClr val="000000"/>
                </a:solidFill>
                <a:effectLst/>
                <a:latin typeface="Times New Roman" panose="02020603050405020304" pitchFamily="18" charset="0"/>
                <a:cs typeface="Times New Roman" panose="02020603050405020304" pitchFamily="18" charset="0"/>
              </a:rPr>
              <a:t>In other mammals, apocrine glands are more numerous.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29678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09EC4-4BC5-4991-A6BE-D4E1374B094D}"/>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FCEA7C2F-4612-4D89-A7AA-ED3EF8F4976E}"/>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230909"/>
            <a:ext cx="10515600" cy="6627091"/>
          </a:xfrm>
          <a:prstGeom prst="rect">
            <a:avLst/>
          </a:prstGeom>
          <a:noFill/>
          <a:ln>
            <a:noFill/>
          </a:ln>
        </p:spPr>
      </p:pic>
    </p:spTree>
    <p:extLst>
      <p:ext uri="{BB962C8B-B14F-4D97-AF65-F5344CB8AC3E}">
        <p14:creationId xmlns:p14="http://schemas.microsoft.com/office/powerpoint/2010/main" val="32170424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42F9A-8BCD-423C-B543-3AC1F07D37C0}"/>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A8454AF0-0B50-4705-865F-A64DD6A742B3}"/>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65126"/>
            <a:ext cx="10799618" cy="6492874"/>
          </a:xfrm>
          <a:prstGeom prst="rect">
            <a:avLst/>
          </a:prstGeom>
          <a:noFill/>
          <a:ln>
            <a:noFill/>
          </a:ln>
        </p:spPr>
      </p:pic>
      <p:sp>
        <p:nvSpPr>
          <p:cNvPr id="8" name="TextBox 7">
            <a:extLst>
              <a:ext uri="{FF2B5EF4-FFF2-40B4-BE49-F238E27FC236}">
                <a16:creationId xmlns:a16="http://schemas.microsoft.com/office/drawing/2014/main" id="{F1C43C25-9EF2-4DB3-B84F-D530605F4F2B}"/>
              </a:ext>
            </a:extLst>
          </p:cNvPr>
          <p:cNvSpPr txBox="1"/>
          <p:nvPr/>
        </p:nvSpPr>
        <p:spPr>
          <a:xfrm>
            <a:off x="838200" y="6308208"/>
            <a:ext cx="6096000" cy="369332"/>
          </a:xfrm>
          <a:prstGeom prst="rect">
            <a:avLst/>
          </a:prstGeom>
          <a:noFill/>
        </p:spPr>
        <p:txBody>
          <a:bodyPr wrap="square">
            <a:spAutoFit/>
          </a:bodyPr>
          <a:lstStyle/>
          <a:p>
            <a:r>
              <a:rPr lang="en-IN" dirty="0">
                <a:hlinkClick r:id="rId3"/>
              </a:rPr>
              <a:t>https://youtu.be/o2hKdvRO1Eo</a:t>
            </a:r>
            <a:r>
              <a:rPr lang="en-IN" dirty="0"/>
              <a:t> </a:t>
            </a:r>
          </a:p>
        </p:txBody>
      </p:sp>
    </p:spTree>
    <p:extLst>
      <p:ext uri="{BB962C8B-B14F-4D97-AF65-F5344CB8AC3E}">
        <p14:creationId xmlns:p14="http://schemas.microsoft.com/office/powerpoint/2010/main" val="29569599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B3999-F2DE-46FB-A872-DC0542845582}"/>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AFF68AFD-B842-49D8-B2A0-23E950D93AC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365125"/>
            <a:ext cx="12127345" cy="6192693"/>
          </a:xfrm>
          <a:prstGeom prst="rect">
            <a:avLst/>
          </a:prstGeom>
          <a:noFill/>
          <a:ln>
            <a:noFill/>
          </a:ln>
        </p:spPr>
      </p:pic>
    </p:spTree>
    <p:extLst>
      <p:ext uri="{BB962C8B-B14F-4D97-AF65-F5344CB8AC3E}">
        <p14:creationId xmlns:p14="http://schemas.microsoft.com/office/powerpoint/2010/main" val="1557734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B155-D871-4761-9310-26E20BFE7EDE}"/>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66553E59-A5EC-4BE5-A3CD-14A4C357256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1964" y="365125"/>
            <a:ext cx="10834254" cy="6562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868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3B78D-B4D6-4152-A9AE-B4846AA97361}"/>
              </a:ext>
            </a:extLst>
          </p:cNvPr>
          <p:cNvSpPr>
            <a:spLocks noGrp="1"/>
          </p:cNvSpPr>
          <p:nvPr>
            <p:ph type="title"/>
          </p:nvPr>
        </p:nvSpPr>
        <p:spPr/>
        <p:txBody>
          <a:bodyPr/>
          <a:lstStyle/>
          <a:p>
            <a:endParaRPr lang="en-IN"/>
          </a:p>
        </p:txBody>
      </p:sp>
      <p:pic>
        <p:nvPicPr>
          <p:cNvPr id="6" name="Content Placeholder 5" descr="2015 Pearson Education, Inc. - ppt download">
            <a:extLst>
              <a:ext uri="{FF2B5EF4-FFF2-40B4-BE49-F238E27FC236}">
                <a16:creationId xmlns:a16="http://schemas.microsoft.com/office/drawing/2014/main" id="{EAB4637E-FF2E-4968-88ED-1DA260A11BD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7937" y="160422"/>
            <a:ext cx="11093115" cy="7026442"/>
          </a:xfrm>
          <a:prstGeom prst="rect">
            <a:avLst/>
          </a:prstGeom>
          <a:noFill/>
          <a:ln>
            <a:noFill/>
          </a:ln>
        </p:spPr>
      </p:pic>
    </p:spTree>
    <p:extLst>
      <p:ext uri="{BB962C8B-B14F-4D97-AF65-F5344CB8AC3E}">
        <p14:creationId xmlns:p14="http://schemas.microsoft.com/office/powerpoint/2010/main" val="37706377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A88D2-AC41-4CF0-9F7E-40552599F21B}"/>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Unicellular glands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2FEFBA6-CAC8-43CC-87BF-3AA03CB1B68C}"/>
              </a:ext>
            </a:extLst>
          </p:cNvPr>
          <p:cNvSpPr>
            <a:spLocks noGrp="1"/>
          </p:cNvSpPr>
          <p:nvPr>
            <p:ph idx="1"/>
          </p:nvPr>
        </p:nvSpPr>
        <p:spPr>
          <a:xfrm>
            <a:off x="838200" y="1825625"/>
            <a:ext cx="6246091" cy="4351338"/>
          </a:xfrm>
        </p:spPr>
        <p:txBody>
          <a:bodyPr>
            <a:normAutofit fontScale="92500" lnSpcReduction="10000"/>
          </a:bodyPr>
          <a:lstStyle/>
          <a:p>
            <a:r>
              <a:rPr lang="en-US" dirty="0">
                <a:latin typeface="Times New Roman" panose="02020603050405020304" pitchFamily="18" charset="0"/>
                <a:cs typeface="Times New Roman" panose="02020603050405020304" pitchFamily="18" charset="0"/>
              </a:rPr>
              <a:t>Mucus glands are modified epidermal unicellular glands.</a:t>
            </a:r>
          </a:p>
          <a:p>
            <a:r>
              <a:rPr lang="en-US" dirty="0">
                <a:latin typeface="Times New Roman" panose="02020603050405020304" pitchFamily="18" charset="0"/>
                <a:cs typeface="Times New Roman" panose="02020603050405020304" pitchFamily="18" charset="0"/>
              </a:rPr>
              <a:t>Found in lower vertebrates such as Pisces &amp; Amphibians.</a:t>
            </a:r>
          </a:p>
          <a:p>
            <a:r>
              <a:rPr lang="en-US" dirty="0">
                <a:latin typeface="Times New Roman" panose="02020603050405020304" pitchFamily="18" charset="0"/>
                <a:cs typeface="Times New Roman" panose="02020603050405020304" pitchFamily="18" charset="0"/>
              </a:rPr>
              <a:t>Scattered all over the body surfaces.</a:t>
            </a:r>
          </a:p>
          <a:p>
            <a:r>
              <a:rPr lang="en-US" dirty="0">
                <a:latin typeface="Times New Roman" panose="02020603050405020304" pitchFamily="18" charset="0"/>
                <a:cs typeface="Times New Roman" panose="02020603050405020304" pitchFamily="18" charset="0"/>
              </a:rPr>
              <a:t>Secrete water form mucous substance called mucus. </a:t>
            </a:r>
          </a:p>
          <a:p>
            <a:r>
              <a:rPr lang="en-US" dirty="0">
                <a:latin typeface="Times New Roman" panose="02020603050405020304" pitchFamily="18" charset="0"/>
                <a:cs typeface="Times New Roman" panose="02020603050405020304" pitchFamily="18" charset="0"/>
              </a:rPr>
              <a:t>Mucus keeps body soft &amp; Slimy.</a:t>
            </a:r>
          </a:p>
          <a:p>
            <a:r>
              <a:rPr lang="en-US" dirty="0">
                <a:latin typeface="Times New Roman" panose="02020603050405020304" pitchFamily="18" charset="0"/>
                <a:cs typeface="Times New Roman" panose="02020603050405020304" pitchFamily="18" charset="0"/>
              </a:rPr>
              <a:t>Helps animals to prevent from friction in water</a:t>
            </a:r>
          </a:p>
          <a:p>
            <a:r>
              <a:rPr lang="en-US" dirty="0">
                <a:latin typeface="Times New Roman" panose="02020603050405020304" pitchFamily="18" charset="0"/>
                <a:cs typeface="Times New Roman" panose="02020603050405020304" pitchFamily="18" charset="0"/>
              </a:rPr>
              <a:t>It is also germ proof. </a:t>
            </a:r>
          </a:p>
          <a:p>
            <a:endParaRPr lang="en-IN" dirty="0"/>
          </a:p>
        </p:txBody>
      </p:sp>
      <p:pic>
        <p:nvPicPr>
          <p:cNvPr id="6" name="Picture 5">
            <a:extLst>
              <a:ext uri="{FF2B5EF4-FFF2-40B4-BE49-F238E27FC236}">
                <a16:creationId xmlns:a16="http://schemas.microsoft.com/office/drawing/2014/main" id="{5BB249F0-4D5C-4571-9DED-F89AA9C0565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964218" y="1825625"/>
            <a:ext cx="5100956" cy="4667250"/>
          </a:xfrm>
          <a:prstGeom prst="rect">
            <a:avLst/>
          </a:prstGeom>
          <a:noFill/>
          <a:ln>
            <a:noFill/>
          </a:ln>
        </p:spPr>
      </p:pic>
    </p:spTree>
    <p:extLst>
      <p:ext uri="{BB962C8B-B14F-4D97-AF65-F5344CB8AC3E}">
        <p14:creationId xmlns:p14="http://schemas.microsoft.com/office/powerpoint/2010/main" val="1956236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EAFC4-35DD-4630-8357-14764E9550E7}"/>
              </a:ext>
            </a:extLst>
          </p:cNvPr>
          <p:cNvSpPr>
            <a:spLocks noGrp="1"/>
          </p:cNvSpPr>
          <p:nvPr>
            <p:ph type="title"/>
          </p:nvPr>
        </p:nvSpPr>
        <p:spPr/>
        <p:txBody>
          <a:bodyPr/>
          <a:lstStyle/>
          <a:p>
            <a:pPr algn="ctr"/>
            <a:endParaRPr lang="en-IN" dirty="0"/>
          </a:p>
        </p:txBody>
      </p:sp>
      <p:pic>
        <p:nvPicPr>
          <p:cNvPr id="2050" name="Picture 2">
            <a:extLst>
              <a:ext uri="{FF2B5EF4-FFF2-40B4-BE49-F238E27FC236}">
                <a16:creationId xmlns:a16="http://schemas.microsoft.com/office/drawing/2014/main" id="{8A9F6E16-9FF2-425B-9726-D7141D47A40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2727" y="295564"/>
            <a:ext cx="10661073" cy="6465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94417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13EE7-4622-4CC6-A0FD-9FF49B6E7179}"/>
              </a:ext>
            </a:extLst>
          </p:cNvPr>
          <p:cNvSpPr>
            <a:spLocks noGrp="1"/>
          </p:cNvSpPr>
          <p:nvPr>
            <p:ph type="title"/>
          </p:nvPr>
        </p:nvSpPr>
        <p:spPr>
          <a:xfrm>
            <a:off x="838200" y="39398"/>
            <a:ext cx="10515600" cy="641639"/>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Multicellular glands</a:t>
            </a:r>
            <a:endParaRPr lang="en-IN" dirty="0"/>
          </a:p>
        </p:txBody>
      </p:sp>
      <p:pic>
        <p:nvPicPr>
          <p:cNvPr id="6" name="Content Placeholder 5">
            <a:extLst>
              <a:ext uri="{FF2B5EF4-FFF2-40B4-BE49-F238E27FC236}">
                <a16:creationId xmlns:a16="http://schemas.microsoft.com/office/drawing/2014/main" id="{5B5E6417-1F37-49AE-A92B-76976141406B}"/>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54546" y="681036"/>
            <a:ext cx="10199254" cy="5913727"/>
          </a:xfrm>
          <a:prstGeom prst="rect">
            <a:avLst/>
          </a:prstGeom>
          <a:noFill/>
          <a:ln>
            <a:noFill/>
          </a:ln>
        </p:spPr>
      </p:pic>
    </p:spTree>
    <p:extLst>
      <p:ext uri="{BB962C8B-B14F-4D97-AF65-F5344CB8AC3E}">
        <p14:creationId xmlns:p14="http://schemas.microsoft.com/office/powerpoint/2010/main" val="14274395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26F98-F341-4028-9D06-72CBA5D6CF30}"/>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Poisons glands</a:t>
            </a:r>
            <a:endParaRPr lang="en-IN" dirty="0"/>
          </a:p>
        </p:txBody>
      </p:sp>
      <p:sp>
        <p:nvSpPr>
          <p:cNvPr id="3" name="Content Placeholder 2">
            <a:extLst>
              <a:ext uri="{FF2B5EF4-FFF2-40B4-BE49-F238E27FC236}">
                <a16:creationId xmlns:a16="http://schemas.microsoft.com/office/drawing/2014/main" id="{369A160C-B666-4EC0-BE86-668847F1F339}"/>
              </a:ext>
            </a:extLst>
          </p:cNvPr>
          <p:cNvSpPr>
            <a:spLocks noGrp="1"/>
          </p:cNvSpPr>
          <p:nvPr>
            <p:ph idx="1"/>
          </p:nvPr>
        </p:nvSpPr>
        <p:spPr>
          <a:xfrm>
            <a:off x="838200" y="1825625"/>
            <a:ext cx="5941291" cy="4351338"/>
          </a:xfrm>
        </p:spPr>
        <p:txBody>
          <a:bodyPr>
            <a:normAutofit fontScale="92500" lnSpcReduction="10000"/>
          </a:bodyPr>
          <a:lstStyle/>
          <a:p>
            <a:r>
              <a:rPr lang="en-US" dirty="0"/>
              <a:t>In most of fishes &amp; amphibians exhibit presence of Poison glands.</a:t>
            </a:r>
          </a:p>
          <a:p>
            <a:r>
              <a:rPr lang="en-US" dirty="0"/>
              <a:t>Just like mucus glands they are multicellular &amp; release poison animals disturbed. e.g. sting ray, cat fishes.</a:t>
            </a:r>
          </a:p>
          <a:p>
            <a:r>
              <a:rPr lang="en-US" dirty="0"/>
              <a:t>Glands associates with spines of fins &amp; serve defensive role.</a:t>
            </a:r>
          </a:p>
          <a:p>
            <a:r>
              <a:rPr lang="en-US" dirty="0"/>
              <a:t>In amphibians no. of poisons glands are lesser than mucus glands.</a:t>
            </a:r>
          </a:p>
          <a:p>
            <a:r>
              <a:rPr lang="en-US" dirty="0"/>
              <a:t>They release mucus like substance release contains poisons.</a:t>
            </a:r>
            <a:endParaRPr lang="en-IN" dirty="0"/>
          </a:p>
        </p:txBody>
      </p:sp>
      <p:pic>
        <p:nvPicPr>
          <p:cNvPr id="6" name="Picture 5">
            <a:extLst>
              <a:ext uri="{FF2B5EF4-FFF2-40B4-BE49-F238E27FC236}">
                <a16:creationId xmlns:a16="http://schemas.microsoft.com/office/drawing/2014/main" id="{4E7EC950-69ED-425E-9E88-B897E5A7E2F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714836" y="1588656"/>
            <a:ext cx="5477164" cy="5160096"/>
          </a:xfrm>
          <a:prstGeom prst="rect">
            <a:avLst/>
          </a:prstGeom>
          <a:noFill/>
          <a:ln>
            <a:noFill/>
          </a:ln>
        </p:spPr>
      </p:pic>
    </p:spTree>
    <p:extLst>
      <p:ext uri="{BB962C8B-B14F-4D97-AF65-F5344CB8AC3E}">
        <p14:creationId xmlns:p14="http://schemas.microsoft.com/office/powerpoint/2010/main" val="27113014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D83A6-C3AE-43F2-BDD6-918045367B95}"/>
              </a:ext>
            </a:extLst>
          </p:cNvPr>
          <p:cNvSpPr>
            <a:spLocks noGrp="1"/>
          </p:cNvSpPr>
          <p:nvPr>
            <p:ph type="title"/>
          </p:nvPr>
        </p:nvSpPr>
        <p:spPr>
          <a:xfrm>
            <a:off x="838200" y="365125"/>
            <a:ext cx="10515600" cy="664369"/>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Uropygial glands</a:t>
            </a:r>
            <a:endParaRPr lang="en-IN" dirty="0"/>
          </a:p>
        </p:txBody>
      </p:sp>
      <p:sp>
        <p:nvSpPr>
          <p:cNvPr id="3" name="Content Placeholder 2">
            <a:extLst>
              <a:ext uri="{FF2B5EF4-FFF2-40B4-BE49-F238E27FC236}">
                <a16:creationId xmlns:a16="http://schemas.microsoft.com/office/drawing/2014/main" id="{DDF9F4EA-C57C-4084-BA05-5E9BA77756D2}"/>
              </a:ext>
            </a:extLst>
          </p:cNvPr>
          <p:cNvSpPr>
            <a:spLocks noGrp="1"/>
          </p:cNvSpPr>
          <p:nvPr>
            <p:ph idx="1"/>
          </p:nvPr>
        </p:nvSpPr>
        <p:spPr>
          <a:xfrm>
            <a:off x="131330" y="1219200"/>
            <a:ext cx="9014690" cy="5638800"/>
          </a:xfrm>
        </p:spPr>
        <p:txBody>
          <a:bodyPr>
            <a:normAutofit fontScale="85000" lnSpcReduction="20000"/>
          </a:bodyPr>
          <a:lstStyle/>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Birds have only one integumentary gland present at the base of pygostyle.</a:t>
            </a: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It is bilobed with two ducts to dorsal surface on each side.</a:t>
            </a: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In birds</a:t>
            </a:r>
            <a:r>
              <a:rPr lang="en-US" dirty="0">
                <a:solidFill>
                  <a:srgbClr val="000000"/>
                </a:solidFill>
                <a:latin typeface="Times New Roman" panose="02020603050405020304" pitchFamily="18" charset="0"/>
                <a:cs typeface="Times New Roman" panose="02020603050405020304" pitchFamily="18" charset="0"/>
              </a:rPr>
              <a:t> it is</a:t>
            </a:r>
            <a:r>
              <a:rPr lang="en-US" b="0" i="0" dirty="0">
                <a:solidFill>
                  <a:srgbClr val="000000"/>
                </a:solidFill>
                <a:effectLst/>
                <a:latin typeface="Times New Roman" panose="02020603050405020304" pitchFamily="18" charset="0"/>
                <a:cs typeface="Times New Roman" panose="02020603050405020304" pitchFamily="18" charset="0"/>
              </a:rPr>
              <a:t> located on the back at the base of the tail, supplies oil that is spread upon the feathers. </a:t>
            </a: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In mammals, sebaceous glands provide a grease that serves as a protectant and lubricant for hair and skin.</a:t>
            </a:r>
          </a:p>
          <a:p>
            <a:pPr algn="l">
              <a:buFont typeface="Arial" panose="020B0604020202020204" pitchFamily="34" charset="0"/>
              <a:buChar char="•"/>
            </a:pPr>
            <a:r>
              <a:rPr lang="en-US" b="0" i="0" dirty="0">
                <a:solidFill>
                  <a:srgbClr val="202122"/>
                </a:solidFill>
                <a:effectLst/>
                <a:latin typeface="Times New Roman" panose="02020603050405020304" pitchFamily="18" charset="0"/>
                <a:cs typeface="Times New Roman" panose="02020603050405020304" pitchFamily="18" charset="0"/>
              </a:rPr>
              <a:t> It is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Holocrine"/>
              </a:rPr>
              <a:t>holocrine</a:t>
            </a:r>
            <a:r>
              <a:rPr lang="en-US" b="0" i="0" dirty="0">
                <a:solidFill>
                  <a:srgbClr val="202122"/>
                </a:solidFill>
                <a:effectLst/>
                <a:latin typeface="Times New Roman" panose="02020603050405020304" pitchFamily="18" charset="0"/>
                <a:cs typeface="Times New Roman" panose="02020603050405020304" pitchFamily="18" charset="0"/>
              </a:rPr>
              <a:t> gland enclosed in a connective tissue capsule made up of glandular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Acini"/>
              </a:rPr>
              <a:t>acini</a:t>
            </a:r>
            <a:endParaRPr lang="en-US" b="0" i="0" u="none" strike="noStrike" dirty="0">
              <a:solidFill>
                <a:srgbClr val="0B0080"/>
              </a:solidFill>
              <a:effectLst/>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dirty="0">
                <a:solidFill>
                  <a:srgbClr val="0B0080"/>
                </a:solidFill>
                <a:latin typeface="Times New Roman" panose="02020603050405020304" pitchFamily="18" charset="0"/>
                <a:cs typeface="Times New Roman" panose="02020603050405020304" pitchFamily="18" charset="0"/>
              </a:rPr>
              <a:t>It</a:t>
            </a:r>
            <a:r>
              <a:rPr lang="en-US" b="0" i="0" dirty="0">
                <a:solidFill>
                  <a:srgbClr val="202122"/>
                </a:solidFill>
                <a:effectLst/>
                <a:latin typeface="Times New Roman" panose="02020603050405020304" pitchFamily="18" charset="0"/>
                <a:cs typeface="Times New Roman" panose="02020603050405020304" pitchFamily="18" charset="0"/>
              </a:rPr>
              <a:t> deposit their oil secretion into a common collector tube ending in a variable number of pores (openings), most usually two.</a:t>
            </a:r>
          </a:p>
          <a:p>
            <a:pPr algn="l">
              <a:buFont typeface="Arial" panose="020B0604020202020204" pitchFamily="34" charset="0"/>
              <a:buChar char="•"/>
            </a:pPr>
            <a:r>
              <a:rPr lang="en-US" b="0" i="0" dirty="0">
                <a:solidFill>
                  <a:srgbClr val="202122"/>
                </a:solidFill>
                <a:effectLst/>
                <a:latin typeface="Times New Roman" panose="02020603050405020304" pitchFamily="18" charset="0"/>
                <a:cs typeface="Times New Roman" panose="02020603050405020304" pitchFamily="18" charset="0"/>
              </a:rPr>
              <a:t> Each lobe has a central cavity that collects the secretion from tubules arranged radially around the cavity. </a:t>
            </a:r>
          </a:p>
          <a:p>
            <a:pPr algn="l">
              <a:buFont typeface="Arial" panose="020B0604020202020204" pitchFamily="34" charset="0"/>
              <a:buChar char="•"/>
            </a:pPr>
            <a:r>
              <a:rPr lang="en-US" b="0" i="0" dirty="0">
                <a:solidFill>
                  <a:srgbClr val="202122"/>
                </a:solidFill>
                <a:effectLst/>
                <a:latin typeface="Times New Roman" panose="02020603050405020304" pitchFamily="18" charset="0"/>
                <a:cs typeface="Times New Roman" panose="02020603050405020304" pitchFamily="18" charset="0"/>
              </a:rPr>
              <a:t>The gland secretion is conveyed to the surface via ducts that, in most species, open at the top of a papilla</a:t>
            </a:r>
            <a:endParaRPr lang="en-US" b="0" i="0" dirty="0">
              <a:solidFill>
                <a:srgbClr val="000000"/>
              </a:solidFill>
              <a:effectLst/>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Birds like Bustards, pigeon &amp; parrot do not have Uropygial glands</a:t>
            </a:r>
            <a:r>
              <a:rPr lang="en-IN" dirty="0">
                <a:latin typeface="Times New Roman" panose="02020603050405020304" pitchFamily="18" charset="0"/>
                <a:cs typeface="Times New Roman" panose="02020603050405020304" pitchFamily="18" charset="0"/>
              </a:rPr>
              <a:t> </a:t>
            </a:r>
          </a:p>
        </p:txBody>
      </p:sp>
      <p:pic>
        <p:nvPicPr>
          <p:cNvPr id="1026" name="Picture 2">
            <a:extLst>
              <a:ext uri="{FF2B5EF4-FFF2-40B4-BE49-F238E27FC236}">
                <a16:creationId xmlns:a16="http://schemas.microsoft.com/office/drawing/2014/main" id="{AC3038B1-16AF-4D61-A596-B0B45A0CC0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59273" y="2530765"/>
            <a:ext cx="3101397" cy="4442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74402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804F5-60A6-4E1F-B5AE-76A3CDF7C1ED}"/>
              </a:ext>
            </a:extLst>
          </p:cNvPr>
          <p:cNvSpPr>
            <a:spLocks noGrp="1"/>
          </p:cNvSpPr>
          <p:nvPr>
            <p:ph type="title"/>
          </p:nvPr>
        </p:nvSpPr>
        <p:spPr>
          <a:xfrm>
            <a:off x="838200" y="152689"/>
            <a:ext cx="10515600" cy="798657"/>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Salt glands</a:t>
            </a:r>
            <a:endParaRPr lang="en-IN" dirty="0"/>
          </a:p>
        </p:txBody>
      </p:sp>
      <p:sp>
        <p:nvSpPr>
          <p:cNvPr id="3" name="Content Placeholder 2">
            <a:extLst>
              <a:ext uri="{FF2B5EF4-FFF2-40B4-BE49-F238E27FC236}">
                <a16:creationId xmlns:a16="http://schemas.microsoft.com/office/drawing/2014/main" id="{798D3356-3DBD-44BC-BF7D-8ACEBC8B4688}"/>
              </a:ext>
            </a:extLst>
          </p:cNvPr>
          <p:cNvSpPr>
            <a:spLocks noGrp="1"/>
          </p:cNvSpPr>
          <p:nvPr>
            <p:ph idx="1"/>
          </p:nvPr>
        </p:nvSpPr>
        <p:spPr>
          <a:xfrm>
            <a:off x="64655" y="1623147"/>
            <a:ext cx="11132127" cy="5225617"/>
          </a:xfrm>
        </p:spPr>
        <p:txBody>
          <a:bodyPr>
            <a:normAutofit fontScale="92500"/>
          </a:bodyPr>
          <a:lstStyle/>
          <a:p>
            <a:pPr algn="l"/>
            <a:r>
              <a:rPr lang="en-US" b="0" i="0" dirty="0">
                <a:effectLst/>
                <a:latin typeface="Times New Roman" panose="02020603050405020304" pitchFamily="18" charset="0"/>
                <a:cs typeface="Times New Roman" panose="02020603050405020304" pitchFamily="18" charset="0"/>
              </a:rPr>
              <a:t>The </a:t>
            </a:r>
            <a:r>
              <a:rPr lang="en-US" b="1" i="0" dirty="0">
                <a:effectLst/>
                <a:latin typeface="Times New Roman" panose="02020603050405020304" pitchFamily="18" charset="0"/>
                <a:cs typeface="Times New Roman" panose="02020603050405020304" pitchFamily="18" charset="0"/>
              </a:rPr>
              <a:t>salt gland</a:t>
            </a:r>
            <a:r>
              <a:rPr lang="en-US" b="0" i="0" dirty="0">
                <a:effectLst/>
                <a:latin typeface="Times New Roman" panose="02020603050405020304" pitchFamily="18" charset="0"/>
                <a:cs typeface="Times New Roman" panose="02020603050405020304" pitchFamily="18" charset="0"/>
              </a:rPr>
              <a:t> is an </a:t>
            </a:r>
            <a:r>
              <a:rPr lang="en-US" b="0" i="0" u="none" strike="noStrike" dirty="0">
                <a:effectLst/>
                <a:latin typeface="Times New Roman" panose="02020603050405020304" pitchFamily="18" charset="0"/>
                <a:cs typeface="Times New Roman" panose="02020603050405020304" pitchFamily="18" charset="0"/>
                <a:hlinkClick r:id="rId2" tooltip="Organ (anatomy)">
                  <a:extLst>
                    <a:ext uri="{A12FA001-AC4F-418D-AE19-62706E023703}">
                      <ahyp:hlinkClr xmlns:ahyp="http://schemas.microsoft.com/office/drawing/2018/hyperlinkcolor" val="tx"/>
                    </a:ext>
                  </a:extLst>
                </a:hlinkClick>
              </a:rPr>
              <a:t>organ</a:t>
            </a:r>
            <a:r>
              <a:rPr lang="en-US" b="0" i="0" dirty="0">
                <a:effectLst/>
                <a:latin typeface="Times New Roman" panose="02020603050405020304" pitchFamily="18" charset="0"/>
                <a:cs typeface="Times New Roman" panose="02020603050405020304" pitchFamily="18" charset="0"/>
              </a:rPr>
              <a:t> for excreting excess </a:t>
            </a:r>
            <a:r>
              <a:rPr lang="en-US" b="0" i="0" u="none" strike="noStrike" dirty="0">
                <a:effectLst/>
                <a:latin typeface="Times New Roman" panose="02020603050405020304" pitchFamily="18" charset="0"/>
                <a:cs typeface="Times New Roman" panose="02020603050405020304" pitchFamily="18" charset="0"/>
                <a:hlinkClick r:id="rId3" tooltip="Salt">
                  <a:extLst>
                    <a:ext uri="{A12FA001-AC4F-418D-AE19-62706E023703}">
                      <ahyp:hlinkClr xmlns:ahyp="http://schemas.microsoft.com/office/drawing/2018/hyperlinkcolor" val="tx"/>
                    </a:ext>
                  </a:extLst>
                </a:hlinkClick>
              </a:rPr>
              <a:t>salts</a:t>
            </a:r>
            <a:r>
              <a:rPr lang="en-US" b="0" i="0" dirty="0">
                <a:effectLst/>
                <a:latin typeface="Times New Roman" panose="02020603050405020304" pitchFamily="18" charset="0"/>
                <a:cs typeface="Times New Roman" panose="02020603050405020304" pitchFamily="18" charset="0"/>
              </a:rPr>
              <a:t>. </a:t>
            </a:r>
          </a:p>
          <a:p>
            <a:pPr algn="l"/>
            <a:r>
              <a:rPr lang="en-US" b="0" i="0" dirty="0">
                <a:effectLst/>
                <a:latin typeface="Times New Roman" panose="02020603050405020304" pitchFamily="18" charset="0"/>
                <a:cs typeface="Times New Roman" panose="02020603050405020304" pitchFamily="18" charset="0"/>
              </a:rPr>
              <a:t>It is found in </a:t>
            </a:r>
            <a:r>
              <a:rPr lang="en-US" b="0" i="0" u="none" strike="noStrike" dirty="0">
                <a:effectLst/>
                <a:latin typeface="Times New Roman" panose="02020603050405020304" pitchFamily="18" charset="0"/>
                <a:cs typeface="Times New Roman" panose="02020603050405020304" pitchFamily="18" charset="0"/>
                <a:hlinkClick r:id="rId4" tooltip="Elasmobranch">
                  <a:extLst>
                    <a:ext uri="{A12FA001-AC4F-418D-AE19-62706E023703}">
                      <ahyp:hlinkClr xmlns:ahyp="http://schemas.microsoft.com/office/drawing/2018/hyperlinkcolor" val="tx"/>
                    </a:ext>
                  </a:extLst>
                </a:hlinkClick>
              </a:rPr>
              <a:t>elasmobranchs</a:t>
            </a:r>
            <a:r>
              <a:rPr lang="en-US" b="0" i="0" dirty="0">
                <a:effectLst/>
                <a:latin typeface="Times New Roman" panose="02020603050405020304" pitchFamily="18" charset="0"/>
                <a:cs typeface="Times New Roman" panose="02020603050405020304" pitchFamily="18" charset="0"/>
              </a:rPr>
              <a:t> (sharks, rays, and skates), </a:t>
            </a:r>
            <a:r>
              <a:rPr lang="en-US" b="0" i="0" u="none" strike="noStrike" dirty="0">
                <a:effectLst/>
                <a:latin typeface="Times New Roman" panose="02020603050405020304" pitchFamily="18" charset="0"/>
                <a:cs typeface="Times New Roman" panose="02020603050405020304" pitchFamily="18" charset="0"/>
                <a:hlinkClick r:id="rId5" tooltip="Seabird">
                  <a:extLst>
                    <a:ext uri="{A12FA001-AC4F-418D-AE19-62706E023703}">
                      <ahyp:hlinkClr xmlns:ahyp="http://schemas.microsoft.com/office/drawing/2018/hyperlinkcolor" val="tx"/>
                    </a:ext>
                  </a:extLst>
                </a:hlinkClick>
              </a:rPr>
              <a:t>seabirds</a:t>
            </a:r>
            <a:r>
              <a:rPr lang="en-US" b="0" i="0" dirty="0">
                <a:effectLst/>
                <a:latin typeface="Times New Roman" panose="02020603050405020304" pitchFamily="18" charset="0"/>
                <a:cs typeface="Times New Roman" panose="02020603050405020304" pitchFamily="18" charset="0"/>
              </a:rPr>
              <a:t>, and some </a:t>
            </a:r>
            <a:r>
              <a:rPr lang="en-US" b="0" i="0" u="none" strike="noStrike" dirty="0">
                <a:effectLst/>
                <a:latin typeface="Times New Roman" panose="02020603050405020304" pitchFamily="18" charset="0"/>
                <a:cs typeface="Times New Roman" panose="02020603050405020304" pitchFamily="18" charset="0"/>
                <a:hlinkClick r:id="rId6" tooltip="Reptile">
                  <a:extLst>
                    <a:ext uri="{A12FA001-AC4F-418D-AE19-62706E023703}">
                      <ahyp:hlinkClr xmlns:ahyp="http://schemas.microsoft.com/office/drawing/2018/hyperlinkcolor" val="tx"/>
                    </a:ext>
                  </a:extLst>
                </a:hlinkClick>
              </a:rPr>
              <a:t>reptiles</a:t>
            </a:r>
            <a:r>
              <a:rPr lang="en-US" b="0" i="0" dirty="0">
                <a:effectLst/>
                <a:latin typeface="Times New Roman" panose="02020603050405020304" pitchFamily="18" charset="0"/>
                <a:cs typeface="Times New Roman" panose="02020603050405020304" pitchFamily="18" charset="0"/>
              </a:rPr>
              <a:t>. </a:t>
            </a:r>
          </a:p>
          <a:p>
            <a:pPr algn="l"/>
            <a:r>
              <a:rPr lang="en-US" b="0" i="0" u="none" strike="noStrike" dirty="0">
                <a:effectLst/>
                <a:latin typeface="Times New Roman" panose="02020603050405020304" pitchFamily="18" charset="0"/>
                <a:cs typeface="Times New Roman" panose="02020603050405020304" pitchFamily="18" charset="0"/>
                <a:hlinkClick r:id="rId7" tooltip="Shark">
                  <a:extLst>
                    <a:ext uri="{A12FA001-AC4F-418D-AE19-62706E023703}">
                      <ahyp:hlinkClr xmlns:ahyp="http://schemas.microsoft.com/office/drawing/2018/hyperlinkcolor" val="tx"/>
                    </a:ext>
                  </a:extLst>
                </a:hlinkClick>
              </a:rPr>
              <a:t>Sharks</a:t>
            </a:r>
            <a:r>
              <a:rPr lang="en-US" b="0" i="0" dirty="0">
                <a:effectLst/>
                <a:latin typeface="Times New Roman" panose="02020603050405020304" pitchFamily="18" charset="0"/>
                <a:cs typeface="Times New Roman" panose="02020603050405020304" pitchFamily="18" charset="0"/>
              </a:rPr>
              <a:t>' </a:t>
            </a:r>
            <a:r>
              <a:rPr lang="en-US" b="0" i="0" u="none" strike="noStrike" dirty="0">
                <a:effectLst/>
                <a:latin typeface="Times New Roman" panose="02020603050405020304" pitchFamily="18" charset="0"/>
                <a:cs typeface="Times New Roman" panose="02020603050405020304" pitchFamily="18" charset="0"/>
                <a:hlinkClick r:id="rId8" tooltip="Gland">
                  <a:extLst>
                    <a:ext uri="{A12FA001-AC4F-418D-AE19-62706E023703}">
                      <ahyp:hlinkClr xmlns:ahyp="http://schemas.microsoft.com/office/drawing/2018/hyperlinkcolor" val="tx"/>
                    </a:ext>
                  </a:extLst>
                </a:hlinkClick>
              </a:rPr>
              <a:t>glands</a:t>
            </a:r>
            <a:r>
              <a:rPr lang="en-US" b="0" i="0" dirty="0">
                <a:effectLst/>
                <a:latin typeface="Times New Roman" panose="02020603050405020304" pitchFamily="18" charset="0"/>
                <a:cs typeface="Times New Roman" panose="02020603050405020304" pitchFamily="18" charset="0"/>
              </a:rPr>
              <a:t> are found in their </a:t>
            </a:r>
            <a:r>
              <a:rPr lang="en-US" b="0" i="0" u="none" strike="noStrike" dirty="0">
                <a:effectLst/>
                <a:latin typeface="Times New Roman" panose="02020603050405020304" pitchFamily="18" charset="0"/>
                <a:cs typeface="Times New Roman" panose="02020603050405020304" pitchFamily="18" charset="0"/>
                <a:hlinkClick r:id="rId9" tooltip="Rectum">
                  <a:extLst>
                    <a:ext uri="{A12FA001-AC4F-418D-AE19-62706E023703}">
                      <ahyp:hlinkClr xmlns:ahyp="http://schemas.microsoft.com/office/drawing/2018/hyperlinkcolor" val="tx"/>
                    </a:ext>
                  </a:extLst>
                </a:hlinkClick>
              </a:rPr>
              <a:t>rectum</a:t>
            </a:r>
            <a:r>
              <a:rPr lang="en-US" u="none" strike="noStrike" dirty="0">
                <a:latin typeface="Times New Roman" panose="02020603050405020304" pitchFamily="18" charset="0"/>
                <a:cs typeface="Times New Roman" panose="02020603050405020304" pitchFamily="18" charset="0"/>
              </a:rPr>
              <a:t>.</a:t>
            </a:r>
          </a:p>
          <a:p>
            <a:pPr algn="l"/>
            <a:r>
              <a:rPr lang="en-US" b="0" i="0" dirty="0">
                <a:effectLst/>
                <a:latin typeface="Times New Roman" panose="02020603050405020304" pitchFamily="18" charset="0"/>
                <a:cs typeface="Times New Roman" panose="02020603050405020304" pitchFamily="18" charset="0"/>
              </a:rPr>
              <a:t>In birds' and reptiles' in or on the skull in the area of the </a:t>
            </a:r>
            <a:r>
              <a:rPr lang="en-US" b="0" i="0" u="none" strike="noStrike" dirty="0">
                <a:effectLst/>
                <a:latin typeface="Times New Roman" panose="02020603050405020304" pitchFamily="18" charset="0"/>
                <a:cs typeface="Times New Roman" panose="02020603050405020304" pitchFamily="18" charset="0"/>
                <a:hlinkClick r:id="rId10" tooltip="Eye">
                  <a:extLst>
                    <a:ext uri="{A12FA001-AC4F-418D-AE19-62706E023703}">
                      <ahyp:hlinkClr xmlns:ahyp="http://schemas.microsoft.com/office/drawing/2018/hyperlinkcolor" val="tx"/>
                    </a:ext>
                  </a:extLst>
                </a:hlinkClick>
              </a:rPr>
              <a:t>eyes</a:t>
            </a:r>
            <a:r>
              <a:rPr lang="en-US" b="0" i="0" dirty="0">
                <a:effectLst/>
                <a:latin typeface="Times New Roman" panose="02020603050405020304" pitchFamily="18" charset="0"/>
                <a:cs typeface="Times New Roman" panose="02020603050405020304" pitchFamily="18" charset="0"/>
              </a:rPr>
              <a:t>, </a:t>
            </a:r>
            <a:r>
              <a:rPr lang="en-US" b="0" i="0" u="none" strike="noStrike" dirty="0">
                <a:effectLst/>
                <a:latin typeface="Times New Roman" panose="02020603050405020304" pitchFamily="18" charset="0"/>
                <a:cs typeface="Times New Roman" panose="02020603050405020304" pitchFamily="18" charset="0"/>
                <a:hlinkClick r:id="rId11" tooltip="Nostril">
                  <a:extLst>
                    <a:ext uri="{A12FA001-AC4F-418D-AE19-62706E023703}">
                      <ahyp:hlinkClr xmlns:ahyp="http://schemas.microsoft.com/office/drawing/2018/hyperlinkcolor" val="tx"/>
                    </a:ext>
                  </a:extLst>
                </a:hlinkClick>
              </a:rPr>
              <a:t>nostrils</a:t>
            </a:r>
            <a:r>
              <a:rPr lang="en-US" b="0" i="0" dirty="0">
                <a:effectLst/>
                <a:latin typeface="Times New Roman" panose="02020603050405020304" pitchFamily="18" charset="0"/>
                <a:cs typeface="Times New Roman" panose="02020603050405020304" pitchFamily="18" charset="0"/>
              </a:rPr>
              <a:t> or </a:t>
            </a:r>
            <a:r>
              <a:rPr lang="en-US" b="0" i="0" u="none" strike="noStrike" dirty="0">
                <a:effectLst/>
                <a:latin typeface="Times New Roman" panose="02020603050405020304" pitchFamily="18" charset="0"/>
                <a:cs typeface="Times New Roman" panose="02020603050405020304" pitchFamily="18" charset="0"/>
                <a:hlinkClick r:id="rId12" tooltip="Mouth">
                  <a:extLst>
                    <a:ext uri="{A12FA001-AC4F-418D-AE19-62706E023703}">
                      <ahyp:hlinkClr xmlns:ahyp="http://schemas.microsoft.com/office/drawing/2018/hyperlinkcolor" val="tx"/>
                    </a:ext>
                  </a:extLst>
                </a:hlinkClick>
              </a:rPr>
              <a:t>mouth</a:t>
            </a:r>
            <a:r>
              <a:rPr lang="en-US" b="0" i="0" dirty="0">
                <a:effectLst/>
                <a:latin typeface="Times New Roman" panose="02020603050405020304" pitchFamily="18" charset="0"/>
                <a:cs typeface="Times New Roman" panose="02020603050405020304" pitchFamily="18" charset="0"/>
              </a:rPr>
              <a:t>. </a:t>
            </a:r>
          </a:p>
          <a:p>
            <a:pPr algn="l"/>
            <a:r>
              <a:rPr lang="en-US" b="0" i="0" dirty="0">
                <a:effectLst/>
                <a:latin typeface="Times New Roman" panose="02020603050405020304" pitchFamily="18" charset="0"/>
                <a:cs typeface="Times New Roman" panose="02020603050405020304" pitchFamily="18" charset="0"/>
              </a:rPr>
              <a:t>These glands are lobed containing many secretory tubules which radiate outward from the excretory canal at the center. </a:t>
            </a:r>
          </a:p>
          <a:p>
            <a:pPr algn="l"/>
            <a:r>
              <a:rPr lang="en-US" b="0" i="0" dirty="0">
                <a:effectLst/>
                <a:latin typeface="Times New Roman" panose="02020603050405020304" pitchFamily="18" charset="0"/>
                <a:cs typeface="Times New Roman" panose="02020603050405020304" pitchFamily="18" charset="0"/>
              </a:rPr>
              <a:t>Secretory tubules are lined with a single layer of </a:t>
            </a:r>
            <a:r>
              <a:rPr lang="en-US" b="0" i="0" u="none" strike="noStrike" dirty="0">
                <a:effectLst/>
                <a:latin typeface="Times New Roman" panose="02020603050405020304" pitchFamily="18" charset="0"/>
                <a:cs typeface="Times New Roman" panose="02020603050405020304" pitchFamily="18" charset="0"/>
                <a:hlinkClick r:id="rId13" tooltip="Epithelial cells">
                  <a:extLst>
                    <a:ext uri="{A12FA001-AC4F-418D-AE19-62706E023703}">
                      <ahyp:hlinkClr xmlns:ahyp="http://schemas.microsoft.com/office/drawing/2018/hyperlinkcolor" val="tx"/>
                    </a:ext>
                  </a:extLst>
                </a:hlinkClick>
              </a:rPr>
              <a:t>epithelial cells</a:t>
            </a:r>
            <a:r>
              <a:rPr lang="en-US" b="0" i="0" dirty="0">
                <a:effectLst/>
                <a:latin typeface="Times New Roman" panose="02020603050405020304" pitchFamily="18" charset="0"/>
                <a:cs typeface="Times New Roman" panose="02020603050405020304" pitchFamily="18" charset="0"/>
              </a:rPr>
              <a:t>. </a:t>
            </a:r>
          </a:p>
          <a:p>
            <a:pPr algn="l"/>
            <a:r>
              <a:rPr lang="en-US" b="0" i="0" dirty="0">
                <a:effectLst/>
                <a:latin typeface="Times New Roman" panose="02020603050405020304" pitchFamily="18" charset="0"/>
                <a:cs typeface="Times New Roman" panose="02020603050405020304" pitchFamily="18" charset="0"/>
              </a:rPr>
              <a:t>The diameter and length of these glands vary depending on the salt uptake of the species.</a:t>
            </a:r>
          </a:p>
          <a:p>
            <a:pPr algn="l"/>
            <a:r>
              <a:rPr lang="en-US" b="0" i="0" dirty="0">
                <a:effectLst/>
                <a:latin typeface="Times New Roman" panose="02020603050405020304" pitchFamily="18" charset="0"/>
                <a:cs typeface="Times New Roman" panose="02020603050405020304" pitchFamily="18" charset="0"/>
              </a:rPr>
              <a:t>Salt glands maintain </a:t>
            </a:r>
            <a:r>
              <a:rPr lang="en-US" b="0" i="0" u="none" strike="noStrike" dirty="0">
                <a:effectLst/>
                <a:latin typeface="Times New Roman" panose="02020603050405020304" pitchFamily="18" charset="0"/>
                <a:cs typeface="Times New Roman" panose="02020603050405020304" pitchFamily="18" charset="0"/>
                <a:hlinkClick r:id="rId14" tooltip="Osmoregulation">
                  <a:extLst>
                    <a:ext uri="{A12FA001-AC4F-418D-AE19-62706E023703}">
                      <ahyp:hlinkClr xmlns:ahyp="http://schemas.microsoft.com/office/drawing/2018/hyperlinkcolor" val="tx"/>
                    </a:ext>
                  </a:extLst>
                </a:hlinkClick>
              </a:rPr>
              <a:t>salt balance</a:t>
            </a:r>
            <a:r>
              <a:rPr lang="en-US" b="0" i="0" dirty="0">
                <a:effectLst/>
                <a:latin typeface="Times New Roman" panose="02020603050405020304" pitchFamily="18" charset="0"/>
                <a:cs typeface="Times New Roman" panose="02020603050405020304" pitchFamily="18" charset="0"/>
              </a:rPr>
              <a:t> and allow marine vertebrates to drink </a:t>
            </a:r>
            <a:r>
              <a:rPr lang="en-US" b="0" i="0" u="none" strike="noStrike" dirty="0">
                <a:effectLst/>
                <a:latin typeface="Times New Roman" panose="02020603050405020304" pitchFamily="18" charset="0"/>
                <a:cs typeface="Times New Roman" panose="02020603050405020304" pitchFamily="18" charset="0"/>
                <a:hlinkClick r:id="rId15" tooltip="Seawater">
                  <a:extLst>
                    <a:ext uri="{A12FA001-AC4F-418D-AE19-62706E023703}">
                      <ahyp:hlinkClr xmlns:ahyp="http://schemas.microsoft.com/office/drawing/2018/hyperlinkcolor" val="tx"/>
                    </a:ext>
                  </a:extLst>
                </a:hlinkClick>
              </a:rPr>
              <a:t>seawater</a:t>
            </a:r>
            <a:endParaRPr lang="en-US" b="0" i="0" dirty="0">
              <a:effectLst/>
              <a:latin typeface="Times New Roman" panose="02020603050405020304" pitchFamily="18" charset="0"/>
              <a:cs typeface="Times New Roman" panose="02020603050405020304" pitchFamily="18" charset="0"/>
            </a:endParaRPr>
          </a:p>
          <a:p>
            <a:endParaRPr lang="en-IN" dirty="0"/>
          </a:p>
        </p:txBody>
      </p:sp>
      <p:pic>
        <p:nvPicPr>
          <p:cNvPr id="6" name="Picture 5">
            <a:extLst>
              <a:ext uri="{FF2B5EF4-FFF2-40B4-BE49-F238E27FC236}">
                <a16:creationId xmlns:a16="http://schemas.microsoft.com/office/drawing/2014/main" id="{50A39F08-5C4B-4CCA-B363-41D2DF5B1C31}"/>
              </a:ext>
            </a:extLst>
          </p:cNvPr>
          <p:cNvPicPr/>
          <p:nvPr/>
        </p:nvPicPr>
        <p:blipFill>
          <a:blip r:embed="rId16">
            <a:extLst>
              <a:ext uri="{28A0092B-C50C-407E-A947-70E740481C1C}">
                <a14:useLocalDpi xmlns:a14="http://schemas.microsoft.com/office/drawing/2010/main" val="0"/>
              </a:ext>
            </a:extLst>
          </a:blip>
          <a:srcRect/>
          <a:stretch>
            <a:fillRect/>
          </a:stretch>
        </p:blipFill>
        <p:spPr bwMode="auto">
          <a:xfrm>
            <a:off x="0" y="9236"/>
            <a:ext cx="2567709" cy="1613911"/>
          </a:xfrm>
          <a:prstGeom prst="rect">
            <a:avLst/>
          </a:prstGeom>
          <a:noFill/>
          <a:ln>
            <a:noFill/>
          </a:ln>
        </p:spPr>
      </p:pic>
      <p:pic>
        <p:nvPicPr>
          <p:cNvPr id="9" name="Picture 8">
            <a:extLst>
              <a:ext uri="{FF2B5EF4-FFF2-40B4-BE49-F238E27FC236}">
                <a16:creationId xmlns:a16="http://schemas.microsoft.com/office/drawing/2014/main" id="{66535894-3F38-4016-90DB-4B525E2E3780}"/>
              </a:ext>
            </a:extLst>
          </p:cNvPr>
          <p:cNvPicPr/>
          <p:nvPr/>
        </p:nvPicPr>
        <p:blipFill>
          <a:blip r:embed="rId17">
            <a:extLst>
              <a:ext uri="{28A0092B-C50C-407E-A947-70E740481C1C}">
                <a14:useLocalDpi xmlns:a14="http://schemas.microsoft.com/office/drawing/2010/main" val="0"/>
              </a:ext>
            </a:extLst>
          </a:blip>
          <a:srcRect/>
          <a:stretch>
            <a:fillRect/>
          </a:stretch>
        </p:blipFill>
        <p:spPr bwMode="auto">
          <a:xfrm>
            <a:off x="7555345" y="9236"/>
            <a:ext cx="4389756" cy="1996585"/>
          </a:xfrm>
          <a:prstGeom prst="rect">
            <a:avLst/>
          </a:prstGeom>
          <a:noFill/>
          <a:ln>
            <a:noFill/>
          </a:ln>
        </p:spPr>
      </p:pic>
    </p:spTree>
    <p:extLst>
      <p:ext uri="{BB962C8B-B14F-4D97-AF65-F5344CB8AC3E}">
        <p14:creationId xmlns:p14="http://schemas.microsoft.com/office/powerpoint/2010/main" val="1166978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C8841-17C9-4EAB-9CD1-A3D249602C2F}"/>
              </a:ext>
            </a:extLst>
          </p:cNvPr>
          <p:cNvSpPr>
            <a:spLocks noGrp="1"/>
          </p:cNvSpPr>
          <p:nvPr>
            <p:ph type="title"/>
          </p:nvPr>
        </p:nvSpPr>
        <p:spPr>
          <a:xfrm>
            <a:off x="838200" y="365126"/>
            <a:ext cx="10515600" cy="807330"/>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Salt glands in sea turtles</a:t>
            </a:r>
            <a:endParaRPr lang="en-IN" dirty="0"/>
          </a:p>
        </p:txBody>
      </p:sp>
      <p:sp>
        <p:nvSpPr>
          <p:cNvPr id="3" name="Content Placeholder 2">
            <a:extLst>
              <a:ext uri="{FF2B5EF4-FFF2-40B4-BE49-F238E27FC236}">
                <a16:creationId xmlns:a16="http://schemas.microsoft.com/office/drawing/2014/main" id="{9FCB7882-CCD6-42DD-8B52-396BE827AA76}"/>
              </a:ext>
            </a:extLst>
          </p:cNvPr>
          <p:cNvSpPr>
            <a:spLocks noGrp="1"/>
          </p:cNvSpPr>
          <p:nvPr>
            <p:ph idx="1"/>
          </p:nvPr>
        </p:nvSpPr>
        <p:spPr>
          <a:xfrm>
            <a:off x="110836" y="1293091"/>
            <a:ext cx="6684646" cy="5486400"/>
          </a:xfrm>
        </p:spPr>
        <p:txBody>
          <a:bodyPr>
            <a:normAutofit fontScale="92500" lnSpcReduction="10000"/>
          </a:bodyPr>
          <a:lstStyle/>
          <a:p>
            <a:r>
              <a:rPr lang="en-US" b="0" i="0" dirty="0">
                <a:effectLst/>
                <a:latin typeface="Times New Roman" panose="02020603050405020304" pitchFamily="18" charset="0"/>
                <a:cs typeface="Times New Roman" panose="02020603050405020304" pitchFamily="18" charset="0"/>
              </a:rPr>
              <a:t>Unlike land and freshwater aquatic turtles, sea turtles have a salt gland to rid their bodies of excess salt. </a:t>
            </a:r>
          </a:p>
          <a:p>
            <a:r>
              <a:rPr lang="en-US" b="0" i="0" dirty="0">
                <a:effectLst/>
                <a:latin typeface="Times New Roman" panose="02020603050405020304" pitchFamily="18" charset="0"/>
                <a:cs typeface="Times New Roman" panose="02020603050405020304" pitchFamily="18" charset="0"/>
              </a:rPr>
              <a:t>This gland allows sea turtles to drink salt water while maintaining the salt balance in their bodies. </a:t>
            </a:r>
          </a:p>
          <a:p>
            <a:r>
              <a:rPr lang="en-US" b="0" i="0" dirty="0">
                <a:effectLst/>
                <a:latin typeface="Times New Roman" panose="02020603050405020304" pitchFamily="18" charset="0"/>
                <a:cs typeface="Times New Roman" panose="02020603050405020304" pitchFamily="18" charset="0"/>
              </a:rPr>
              <a:t>This gland empties into the sea turtles’ eyes.</a:t>
            </a:r>
            <a:r>
              <a:rPr lang="en-US" dirty="0">
                <a:latin typeface="Times New Roman" panose="02020603050405020304" pitchFamily="18" charset="0"/>
                <a:cs typeface="Times New Roman" panose="02020603050405020304" pitchFamily="18" charset="0"/>
              </a:rPr>
              <a:t> </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They would suffer from dehydration quickly. </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Unlike land and freshwater aquatic turtles, sea turtles have a salt gland to rid their bodies of excess salt. </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This gland allows sea turtles to drink salt water while maintaining the salt balance in their bodies.</a:t>
            </a:r>
          </a:p>
          <a:p>
            <a:endParaRPr lang="en-IN" dirty="0"/>
          </a:p>
        </p:txBody>
      </p:sp>
      <p:pic>
        <p:nvPicPr>
          <p:cNvPr id="6" name="Picture 5">
            <a:extLst>
              <a:ext uri="{FF2B5EF4-FFF2-40B4-BE49-F238E27FC236}">
                <a16:creationId xmlns:a16="http://schemas.microsoft.com/office/drawing/2014/main" id="{33293FE0-5145-44B2-8407-3E99BFDF812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841663" y="2464825"/>
            <a:ext cx="5350337" cy="3220720"/>
          </a:xfrm>
          <a:prstGeom prst="rect">
            <a:avLst/>
          </a:prstGeom>
          <a:noFill/>
          <a:ln>
            <a:noFill/>
          </a:ln>
        </p:spPr>
      </p:pic>
      <p:sp>
        <p:nvSpPr>
          <p:cNvPr id="7" name="TextBox 6">
            <a:extLst>
              <a:ext uri="{FF2B5EF4-FFF2-40B4-BE49-F238E27FC236}">
                <a16:creationId xmlns:a16="http://schemas.microsoft.com/office/drawing/2014/main" id="{4D4E4BA5-B4CF-4498-A58E-48792F2DA9C3}"/>
              </a:ext>
            </a:extLst>
          </p:cNvPr>
          <p:cNvSpPr txBox="1"/>
          <p:nvPr/>
        </p:nvSpPr>
        <p:spPr>
          <a:xfrm>
            <a:off x="3888509" y="6410159"/>
            <a:ext cx="6096000" cy="369332"/>
          </a:xfrm>
          <a:prstGeom prst="rect">
            <a:avLst/>
          </a:prstGeom>
          <a:noFill/>
        </p:spPr>
        <p:txBody>
          <a:bodyPr wrap="square">
            <a:spAutoFit/>
          </a:bodyPr>
          <a:lstStyle/>
          <a:p>
            <a:r>
              <a:rPr lang="en-IN" dirty="0"/>
              <a:t>https://youtu.be/WZCGRAPN3wM</a:t>
            </a:r>
          </a:p>
        </p:txBody>
      </p:sp>
    </p:spTree>
    <p:extLst>
      <p:ext uri="{BB962C8B-B14F-4D97-AF65-F5344CB8AC3E}">
        <p14:creationId xmlns:p14="http://schemas.microsoft.com/office/powerpoint/2010/main" val="28631756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A144E-E124-461E-B890-E489D68E3A04}"/>
              </a:ext>
            </a:extLst>
          </p:cNvPr>
          <p:cNvSpPr>
            <a:spLocks noGrp="1"/>
          </p:cNvSpPr>
          <p:nvPr>
            <p:ph type="title"/>
          </p:nvPr>
        </p:nvSpPr>
        <p:spPr>
          <a:xfrm>
            <a:off x="838200" y="365126"/>
            <a:ext cx="10515600" cy="881784"/>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Ceruminous glands</a:t>
            </a:r>
            <a:endParaRPr lang="en-IN" dirty="0"/>
          </a:p>
        </p:txBody>
      </p:sp>
      <p:sp>
        <p:nvSpPr>
          <p:cNvPr id="3" name="Content Placeholder 2">
            <a:extLst>
              <a:ext uri="{FF2B5EF4-FFF2-40B4-BE49-F238E27FC236}">
                <a16:creationId xmlns:a16="http://schemas.microsoft.com/office/drawing/2014/main" id="{7A80A68A-5328-42A1-B97B-FCC3E3159F58}"/>
              </a:ext>
            </a:extLst>
          </p:cNvPr>
          <p:cNvSpPr>
            <a:spLocks noGrp="1"/>
          </p:cNvSpPr>
          <p:nvPr>
            <p:ph idx="1"/>
          </p:nvPr>
        </p:nvSpPr>
        <p:spPr>
          <a:xfrm>
            <a:off x="203200" y="1246910"/>
            <a:ext cx="6373091" cy="5458690"/>
          </a:xfrm>
        </p:spPr>
        <p:txBody>
          <a:bodyPr>
            <a:normAutofit/>
          </a:bodyPr>
          <a:lstStyle/>
          <a:p>
            <a:r>
              <a:rPr lang="en-US" sz="2400" b="0" i="0" dirty="0">
                <a:effectLst/>
                <a:latin typeface="Times New Roman" panose="02020603050405020304" pitchFamily="18" charset="0"/>
                <a:cs typeface="Times New Roman" panose="02020603050405020304" pitchFamily="18" charset="0"/>
              </a:rPr>
              <a:t>They are referred as apocrine glands.</a:t>
            </a:r>
          </a:p>
          <a:p>
            <a:r>
              <a:rPr lang="en-US" sz="2400" b="0" i="0" dirty="0">
                <a:effectLst/>
                <a:latin typeface="Times New Roman" panose="02020603050405020304" pitchFamily="18" charset="0"/>
                <a:cs typeface="Times New Roman" panose="02020603050405020304" pitchFamily="18" charset="0"/>
              </a:rPr>
              <a:t>Ceruminous glands are specialized sudoriferous glands (sweat glands) located subcutaneously in the external auditory canal.</a:t>
            </a:r>
          </a:p>
          <a:p>
            <a:r>
              <a:rPr lang="en-US" sz="2400" b="0" i="0" dirty="0">
                <a:effectLst/>
                <a:latin typeface="Times New Roman" panose="02020603050405020304" pitchFamily="18" charset="0"/>
                <a:cs typeface="Times New Roman" panose="02020603050405020304" pitchFamily="18" charset="0"/>
              </a:rPr>
              <a:t>Ceruminous glands are simple, coiled, tubular glands made up of an inner secretory layer of cells and an outer myoepithelial layer of cells.</a:t>
            </a:r>
          </a:p>
          <a:p>
            <a:r>
              <a:rPr lang="en-US" sz="2400" dirty="0">
                <a:latin typeface="Times New Roman" panose="02020603050405020304" pitchFamily="18" charset="0"/>
                <a:cs typeface="Times New Roman" panose="02020603050405020304" pitchFamily="18" charset="0"/>
              </a:rPr>
              <a:t>Production of ear wax or cerumen is by this glands.</a:t>
            </a:r>
          </a:p>
          <a:p>
            <a:r>
              <a:rPr lang="en-US" sz="2400" b="0" i="0" dirty="0">
                <a:effectLst/>
                <a:latin typeface="Times New Roman" panose="02020603050405020304" pitchFamily="18" charset="0"/>
                <a:cs typeface="Times New Roman" panose="02020603050405020304" pitchFamily="18" charset="0"/>
              </a:rPr>
              <a:t>It helps in lubricating &amp; cleaning the external auditory canal. Kills bacteria, waterproof the canal.</a:t>
            </a:r>
          </a:p>
          <a:p>
            <a:r>
              <a:rPr lang="en-US" sz="2400" dirty="0">
                <a:latin typeface="Times New Roman" panose="02020603050405020304" pitchFamily="18" charset="0"/>
                <a:cs typeface="Times New Roman" panose="02020603050405020304" pitchFamily="18" charset="0"/>
              </a:rPr>
              <a:t>It serves barrier for foreign particles.</a:t>
            </a:r>
            <a:endParaRPr lang="en-US" sz="2400" b="0" i="0" dirty="0">
              <a:effectLst/>
              <a:latin typeface="Times New Roman" panose="02020603050405020304" pitchFamily="18" charset="0"/>
              <a:cs typeface="Times New Roman" panose="02020603050405020304" pitchFamily="18" charset="0"/>
            </a:endParaRPr>
          </a:p>
          <a:p>
            <a:endParaRPr lang="en-IN" dirty="0"/>
          </a:p>
        </p:txBody>
      </p:sp>
      <p:pic>
        <p:nvPicPr>
          <p:cNvPr id="6" name="Picture 5">
            <a:extLst>
              <a:ext uri="{FF2B5EF4-FFF2-40B4-BE49-F238E27FC236}">
                <a16:creationId xmlns:a16="http://schemas.microsoft.com/office/drawing/2014/main" id="{A7B6986D-EA60-40D4-A311-AD1BA9726BE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502400" y="1524000"/>
            <a:ext cx="5486399" cy="5334000"/>
          </a:xfrm>
          <a:prstGeom prst="rect">
            <a:avLst/>
          </a:prstGeom>
          <a:noFill/>
          <a:ln>
            <a:noFill/>
          </a:ln>
        </p:spPr>
      </p:pic>
    </p:spTree>
    <p:extLst>
      <p:ext uri="{BB962C8B-B14F-4D97-AF65-F5344CB8AC3E}">
        <p14:creationId xmlns:p14="http://schemas.microsoft.com/office/powerpoint/2010/main" val="12582909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2DA70-532F-4331-BCA2-571C248BB178}"/>
              </a:ext>
            </a:extLst>
          </p:cNvPr>
          <p:cNvSpPr>
            <a:spLocks noGrp="1"/>
          </p:cNvSpPr>
          <p:nvPr>
            <p:ph type="title"/>
          </p:nvPr>
        </p:nvSpPr>
        <p:spPr>
          <a:xfrm>
            <a:off x="838200" y="365126"/>
            <a:ext cx="10515600" cy="872548"/>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Feathers</a:t>
            </a:r>
            <a:endParaRPr lang="en-IN" dirty="0"/>
          </a:p>
        </p:txBody>
      </p:sp>
      <p:sp>
        <p:nvSpPr>
          <p:cNvPr id="3" name="Content Placeholder 2">
            <a:extLst>
              <a:ext uri="{FF2B5EF4-FFF2-40B4-BE49-F238E27FC236}">
                <a16:creationId xmlns:a16="http://schemas.microsoft.com/office/drawing/2014/main" id="{BAB6C6C1-FBAF-44CB-9B93-1B621A10AC83}"/>
              </a:ext>
            </a:extLst>
          </p:cNvPr>
          <p:cNvSpPr>
            <a:spLocks noGrp="1"/>
          </p:cNvSpPr>
          <p:nvPr>
            <p:ph idx="1"/>
          </p:nvPr>
        </p:nvSpPr>
        <p:spPr>
          <a:xfrm>
            <a:off x="838200" y="1237674"/>
            <a:ext cx="10515600" cy="4939289"/>
          </a:xfrm>
        </p:spPr>
        <p:txBody>
          <a:bodyPr>
            <a:normAutofit fontScale="92500"/>
          </a:bodyPr>
          <a:lstStyle/>
          <a:p>
            <a:r>
              <a:rPr lang="en-US" sz="2600" dirty="0">
                <a:latin typeface="Times New Roman" panose="02020603050405020304" pitchFamily="18" charset="0"/>
                <a:cs typeface="Times New Roman" panose="02020603050405020304" pitchFamily="18" charset="0"/>
              </a:rPr>
              <a:t>These are unique features in avian.</a:t>
            </a:r>
          </a:p>
          <a:p>
            <a:r>
              <a:rPr lang="en-US" sz="2600" dirty="0">
                <a:latin typeface="Times New Roman" panose="02020603050405020304" pitchFamily="18" charset="0"/>
                <a:cs typeface="Times New Roman" panose="02020603050405020304" pitchFamily="18" charset="0"/>
              </a:rPr>
              <a:t>Feathers are modified a keratin epidermal scales.</a:t>
            </a:r>
          </a:p>
          <a:p>
            <a:pPr algn="l"/>
            <a:r>
              <a:rPr lang="en-US" sz="2600" b="1" i="0" dirty="0">
                <a:solidFill>
                  <a:srgbClr val="202122"/>
                </a:solidFill>
                <a:effectLst/>
                <a:latin typeface="Times New Roman" panose="02020603050405020304" pitchFamily="18" charset="0"/>
                <a:cs typeface="Times New Roman" panose="02020603050405020304" pitchFamily="18" charset="0"/>
              </a:rPr>
              <a:t>Feathers</a:t>
            </a:r>
            <a:r>
              <a:rPr lang="en-US" sz="2600" b="0" i="0" dirty="0">
                <a:solidFill>
                  <a:srgbClr val="202122"/>
                </a:solidFill>
                <a:effectLst/>
                <a:latin typeface="Times New Roman" panose="02020603050405020304" pitchFamily="18" charset="0"/>
                <a:cs typeface="Times New Roman" panose="02020603050405020304" pitchFamily="18" charset="0"/>
              </a:rPr>
              <a:t> are </a:t>
            </a:r>
            <a:r>
              <a:rPr lang="en-US" sz="2600" b="0" i="0" u="none" strike="noStrike" dirty="0">
                <a:solidFill>
                  <a:srgbClr val="0B0080"/>
                </a:solidFill>
                <a:effectLst/>
                <a:latin typeface="Times New Roman" panose="02020603050405020304" pitchFamily="18" charset="0"/>
                <a:cs typeface="Times New Roman" panose="02020603050405020304" pitchFamily="18" charset="0"/>
                <a:hlinkClick r:id="rId2" tooltip="Epidermis (zoology)"/>
              </a:rPr>
              <a:t>epidermal</a:t>
            </a:r>
            <a:r>
              <a:rPr lang="en-US" sz="2600" b="0" i="0" dirty="0">
                <a:solidFill>
                  <a:srgbClr val="202122"/>
                </a:solidFill>
                <a:effectLst/>
                <a:latin typeface="Times New Roman" panose="02020603050405020304" pitchFamily="18" charset="0"/>
                <a:cs typeface="Times New Roman" panose="02020603050405020304" pitchFamily="18" charset="0"/>
              </a:rPr>
              <a:t> growths and outer covering.</a:t>
            </a:r>
          </a:p>
          <a:p>
            <a:pPr algn="l"/>
            <a:r>
              <a:rPr lang="en-US" sz="2600" b="0" i="0" dirty="0">
                <a:solidFill>
                  <a:srgbClr val="202122"/>
                </a:solidFill>
                <a:effectLst/>
                <a:latin typeface="Times New Roman" panose="02020603050405020304" pitchFamily="18" charset="0"/>
                <a:cs typeface="Times New Roman" panose="02020603050405020304" pitchFamily="18" charset="0"/>
              </a:rPr>
              <a:t>Present on </a:t>
            </a:r>
            <a:r>
              <a:rPr lang="en-US" sz="2600" b="0" i="0" u="none" strike="noStrike" dirty="0">
                <a:solidFill>
                  <a:srgbClr val="0B0080"/>
                </a:solidFill>
                <a:effectLst/>
                <a:latin typeface="Times New Roman" panose="02020603050405020304" pitchFamily="18" charset="0"/>
                <a:cs typeface="Times New Roman" panose="02020603050405020304" pitchFamily="18" charset="0"/>
                <a:hlinkClick r:id="rId3" tooltip="Dinosaurs"/>
              </a:rPr>
              <a:t>dinosaurs</a:t>
            </a:r>
            <a:r>
              <a:rPr lang="en-US" sz="2600" b="0" i="0" dirty="0">
                <a:solidFill>
                  <a:srgbClr val="202122"/>
                </a:solidFill>
                <a:effectLst/>
                <a:latin typeface="Times New Roman" panose="02020603050405020304" pitchFamily="18" charset="0"/>
                <a:cs typeface="Times New Roman" panose="02020603050405020304" pitchFamily="18" charset="0"/>
              </a:rPr>
              <a:t>, both </a:t>
            </a:r>
            <a:r>
              <a:rPr lang="en-US" sz="2600" b="0" i="0" u="none" strike="noStrike" dirty="0">
                <a:solidFill>
                  <a:srgbClr val="0B0080"/>
                </a:solidFill>
                <a:effectLst/>
                <a:latin typeface="Times New Roman" panose="02020603050405020304" pitchFamily="18" charset="0"/>
                <a:cs typeface="Times New Roman" panose="02020603050405020304" pitchFamily="18" charset="0"/>
                <a:hlinkClick r:id="rId4" tooltip="Bird"/>
              </a:rPr>
              <a:t>avian</a:t>
            </a:r>
            <a:r>
              <a:rPr lang="en-US" sz="2600" b="0" i="0" dirty="0">
                <a:solidFill>
                  <a:srgbClr val="202122"/>
                </a:solidFill>
                <a:effectLst/>
                <a:latin typeface="Times New Roman" panose="02020603050405020304" pitchFamily="18" charset="0"/>
                <a:cs typeface="Times New Roman" panose="02020603050405020304" pitchFamily="18" charset="0"/>
              </a:rPr>
              <a:t> and some non-avian. </a:t>
            </a:r>
          </a:p>
          <a:p>
            <a:pPr algn="l"/>
            <a:r>
              <a:rPr lang="en-US" sz="2600" b="0" i="0" dirty="0">
                <a:solidFill>
                  <a:srgbClr val="202122"/>
                </a:solidFill>
                <a:effectLst/>
                <a:latin typeface="Times New Roman" panose="02020603050405020304" pitchFamily="18" charset="0"/>
                <a:cs typeface="Times New Roman" panose="02020603050405020304" pitchFamily="18" charset="0"/>
              </a:rPr>
              <a:t>They are the most complex </a:t>
            </a:r>
            <a:r>
              <a:rPr lang="en-US" sz="2600" b="0" i="0" u="none" strike="noStrike" dirty="0">
                <a:solidFill>
                  <a:srgbClr val="0B0080"/>
                </a:solidFill>
                <a:effectLst/>
                <a:latin typeface="Times New Roman" panose="02020603050405020304" pitchFamily="18" charset="0"/>
                <a:cs typeface="Times New Roman" panose="02020603050405020304" pitchFamily="18" charset="0"/>
                <a:hlinkClick r:id="rId5" tooltip="Integumentary"/>
              </a:rPr>
              <a:t>integumentary</a:t>
            </a:r>
            <a:r>
              <a:rPr lang="en-US" sz="2600" b="0" i="0" dirty="0">
                <a:solidFill>
                  <a:srgbClr val="202122"/>
                </a:solidFill>
                <a:effectLst/>
                <a:latin typeface="Times New Roman" panose="02020603050405020304" pitchFamily="18" charset="0"/>
                <a:cs typeface="Times New Roman" panose="02020603050405020304" pitchFamily="18" charset="0"/>
              </a:rPr>
              <a:t> structures found in vertebrates. </a:t>
            </a:r>
          </a:p>
          <a:p>
            <a:pPr algn="l"/>
            <a:r>
              <a:rPr lang="en-US" sz="2600" b="0" i="0" dirty="0">
                <a:solidFill>
                  <a:srgbClr val="202122"/>
                </a:solidFill>
                <a:effectLst/>
                <a:latin typeface="Times New Roman" panose="02020603050405020304" pitchFamily="18" charset="0"/>
                <a:cs typeface="Times New Roman" panose="02020603050405020304" pitchFamily="18" charset="0"/>
              </a:rPr>
              <a:t>They distinguish the extant </a:t>
            </a:r>
            <a:r>
              <a:rPr lang="en-US" sz="2600" b="0" i="0" u="none" strike="noStrike" dirty="0">
                <a:solidFill>
                  <a:srgbClr val="0B0080"/>
                </a:solidFill>
                <a:effectLst/>
                <a:latin typeface="Times New Roman" panose="02020603050405020304" pitchFamily="18" charset="0"/>
                <a:cs typeface="Times New Roman" panose="02020603050405020304" pitchFamily="18" charset="0"/>
                <a:hlinkClick r:id="rId6" tooltip="Aves"/>
              </a:rPr>
              <a:t>birds</a:t>
            </a:r>
            <a:r>
              <a:rPr lang="en-US" sz="2600" b="0" i="0" dirty="0">
                <a:solidFill>
                  <a:srgbClr val="202122"/>
                </a:solidFill>
                <a:effectLst/>
                <a:latin typeface="Times New Roman" panose="02020603050405020304" pitchFamily="18" charset="0"/>
                <a:cs typeface="Times New Roman" panose="02020603050405020304" pitchFamily="18" charset="0"/>
              </a:rPr>
              <a:t> from other living groups.</a:t>
            </a:r>
          </a:p>
          <a:p>
            <a:pPr algn="l"/>
            <a:r>
              <a:rPr lang="en-US" sz="2600" b="0" i="0" dirty="0">
                <a:solidFill>
                  <a:srgbClr val="202122"/>
                </a:solidFill>
                <a:effectLst/>
                <a:latin typeface="Times New Roman" panose="02020603050405020304" pitchFamily="18" charset="0"/>
                <a:cs typeface="Times New Roman" panose="02020603050405020304" pitchFamily="18" charset="0"/>
              </a:rPr>
              <a:t>Although feathers cover most of the bird's bodies, they arise only from certain well-defined tracts on the skin. </a:t>
            </a:r>
          </a:p>
          <a:p>
            <a:pPr algn="l"/>
            <a:r>
              <a:rPr lang="en-US" sz="2600" b="0" i="0" dirty="0">
                <a:solidFill>
                  <a:srgbClr val="202122"/>
                </a:solidFill>
                <a:effectLst/>
                <a:latin typeface="Times New Roman" panose="02020603050405020304" pitchFamily="18" charset="0"/>
                <a:cs typeface="Times New Roman" panose="02020603050405020304" pitchFamily="18" charset="0"/>
              </a:rPr>
              <a:t>They aid in flight, thermal insulation, and waterproofing. </a:t>
            </a:r>
          </a:p>
          <a:p>
            <a:pPr algn="l"/>
            <a:r>
              <a:rPr lang="en-US" sz="2600" b="0" i="0" dirty="0">
                <a:solidFill>
                  <a:srgbClr val="202122"/>
                </a:solidFill>
                <a:effectLst/>
                <a:latin typeface="Times New Roman" panose="02020603050405020304" pitchFamily="18" charset="0"/>
                <a:cs typeface="Times New Roman" panose="02020603050405020304" pitchFamily="18" charset="0"/>
              </a:rPr>
              <a:t>In addition, coloration helps in communication and protection. </a:t>
            </a:r>
            <a:endParaRPr lang="en-US" sz="2600" dirty="0">
              <a:solidFill>
                <a:srgbClr val="202122"/>
              </a:solidFill>
              <a:latin typeface="Times New Roman" panose="02020603050405020304" pitchFamily="18" charset="0"/>
              <a:cs typeface="Times New Roman" panose="02020603050405020304" pitchFamily="18" charset="0"/>
            </a:endParaRPr>
          </a:p>
          <a:p>
            <a:pPr algn="l"/>
            <a:r>
              <a:rPr lang="en-US" sz="2600" b="1" i="0" dirty="0" err="1">
                <a:solidFill>
                  <a:srgbClr val="202122"/>
                </a:solidFill>
                <a:effectLst/>
                <a:latin typeface="Times New Roman" panose="02020603050405020304" pitchFamily="18" charset="0"/>
                <a:cs typeface="Times New Roman" panose="02020603050405020304" pitchFamily="18" charset="0"/>
              </a:rPr>
              <a:t>Plumology</a:t>
            </a:r>
            <a:r>
              <a:rPr lang="en-US" sz="2600" b="0" i="0" dirty="0">
                <a:solidFill>
                  <a:srgbClr val="202122"/>
                </a:solidFill>
                <a:effectLst/>
                <a:latin typeface="Times New Roman" panose="02020603050405020304" pitchFamily="18" charset="0"/>
                <a:cs typeface="Times New Roman" panose="02020603050405020304" pitchFamily="18" charset="0"/>
              </a:rPr>
              <a:t> is the name for the science that is associated with the study of feathers.</a:t>
            </a:r>
          </a:p>
          <a:p>
            <a:endParaRPr lang="en-US" dirty="0"/>
          </a:p>
          <a:p>
            <a:endParaRPr lang="en-IN" dirty="0"/>
          </a:p>
        </p:txBody>
      </p:sp>
      <p:pic>
        <p:nvPicPr>
          <p:cNvPr id="6" name="Picture 5">
            <a:extLst>
              <a:ext uri="{FF2B5EF4-FFF2-40B4-BE49-F238E27FC236}">
                <a16:creationId xmlns:a16="http://schemas.microsoft.com/office/drawing/2014/main" id="{AA406922-2210-4352-B4C5-2502DFFAA487}"/>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7426035" y="96837"/>
            <a:ext cx="4655127" cy="1787525"/>
          </a:xfrm>
          <a:prstGeom prst="rect">
            <a:avLst/>
          </a:prstGeom>
          <a:noFill/>
          <a:ln>
            <a:noFill/>
          </a:ln>
        </p:spPr>
      </p:pic>
    </p:spTree>
    <p:extLst>
      <p:ext uri="{BB962C8B-B14F-4D97-AF65-F5344CB8AC3E}">
        <p14:creationId xmlns:p14="http://schemas.microsoft.com/office/powerpoint/2010/main" val="6276050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A129D-515E-43B0-B01F-2CAF99F8AFEB}"/>
              </a:ext>
            </a:extLst>
          </p:cNvPr>
          <p:cNvSpPr>
            <a:spLocks noGrp="1"/>
          </p:cNvSpPr>
          <p:nvPr>
            <p:ph type="title"/>
          </p:nvPr>
        </p:nvSpPr>
        <p:spPr/>
        <p:txBody>
          <a:bodyPr/>
          <a:lstStyle/>
          <a:p>
            <a:endParaRPr lang="en-IN"/>
          </a:p>
        </p:txBody>
      </p:sp>
      <p:pic>
        <p:nvPicPr>
          <p:cNvPr id="2050" name="Picture 2">
            <a:extLst>
              <a:ext uri="{FF2B5EF4-FFF2-40B4-BE49-F238E27FC236}">
                <a16:creationId xmlns:a16="http://schemas.microsoft.com/office/drawing/2014/main" id="{F0F7375A-1499-41C2-BC60-ACD2F805313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199" y="355888"/>
            <a:ext cx="10864273" cy="649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589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A8431-9651-4AEF-8CF2-FC2C3B56D52C}"/>
              </a:ext>
            </a:extLst>
          </p:cNvPr>
          <p:cNvSpPr>
            <a:spLocks noGrp="1"/>
          </p:cNvSpPr>
          <p:nvPr>
            <p:ph type="title"/>
          </p:nvPr>
        </p:nvSpPr>
        <p:spPr>
          <a:xfrm>
            <a:off x="838200" y="108452"/>
            <a:ext cx="10515600" cy="573338"/>
          </a:xfrm>
        </p:spPr>
        <p:txBody>
          <a:bodyPr>
            <a:normAutofit fontScale="90000"/>
          </a:bodyPr>
          <a:lstStyle/>
          <a:p>
            <a:pPr algn="ctr"/>
            <a:r>
              <a:rPr lang="en-IN" sz="4400" b="1" dirty="0">
                <a:solidFill>
                  <a:srgbClr val="FF0000"/>
                </a:solidFill>
                <a:latin typeface="Times New Roman" panose="02020603050405020304" pitchFamily="18" charset="0"/>
                <a:cs typeface="Times New Roman" panose="02020603050405020304" pitchFamily="18" charset="0"/>
              </a:rPr>
              <a:t> Function of Integumentary System</a:t>
            </a:r>
            <a:endParaRPr lang="en-IN" dirty="0"/>
          </a:p>
        </p:txBody>
      </p:sp>
      <p:sp>
        <p:nvSpPr>
          <p:cNvPr id="3" name="Content Placeholder 2">
            <a:extLst>
              <a:ext uri="{FF2B5EF4-FFF2-40B4-BE49-F238E27FC236}">
                <a16:creationId xmlns:a16="http://schemas.microsoft.com/office/drawing/2014/main" id="{6726AF6F-22FF-48F4-B18C-D223565E4508}"/>
              </a:ext>
            </a:extLst>
          </p:cNvPr>
          <p:cNvSpPr>
            <a:spLocks noGrp="1"/>
          </p:cNvSpPr>
          <p:nvPr>
            <p:ph idx="1"/>
          </p:nvPr>
        </p:nvSpPr>
        <p:spPr>
          <a:xfrm>
            <a:off x="838200" y="762000"/>
            <a:ext cx="10515600" cy="6200273"/>
          </a:xfrm>
        </p:spPr>
        <p:txBody>
          <a:bodyPr>
            <a:normAutofit fontScale="55000" lnSpcReduction="20000"/>
          </a:bodyPr>
          <a:lstStyle/>
          <a:p>
            <a:pPr algn="l"/>
            <a:r>
              <a:rPr lang="en-US" b="0" i="0" dirty="0">
                <a:solidFill>
                  <a:srgbClr val="202122"/>
                </a:solidFill>
                <a:effectLst/>
                <a:latin typeface="Arial" panose="020B0604020202020204" pitchFamily="34" charset="0"/>
              </a:rPr>
              <a:t>The integumentary system has multiple roles in </a:t>
            </a:r>
            <a:r>
              <a:rPr lang="en-US" b="0" i="0" u="none" strike="noStrike" dirty="0">
                <a:solidFill>
                  <a:srgbClr val="0B0080"/>
                </a:solidFill>
                <a:effectLst/>
                <a:latin typeface="Arial" panose="020B0604020202020204" pitchFamily="34" charset="0"/>
                <a:hlinkClick r:id="rId2" tooltip="Homeostasis"/>
              </a:rPr>
              <a:t>maintaining the body's equilibrium</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All body systems work in an interconnected manner to maintain the internal conditions essential to the function of the body. </a:t>
            </a:r>
          </a:p>
          <a:p>
            <a:pPr algn="l"/>
            <a:r>
              <a:rPr lang="en-US" b="0" i="0" dirty="0">
                <a:solidFill>
                  <a:srgbClr val="202122"/>
                </a:solidFill>
                <a:effectLst/>
                <a:latin typeface="Arial" panose="020B0604020202020204" pitchFamily="34" charset="0"/>
              </a:rPr>
              <a:t>The skin has an important job of protecting the body and acts as the body's first line of defense against infection, temperature change, and other challenges to homeostasis.</a:t>
            </a:r>
            <a:r>
              <a:rPr lang="en-US" b="0" i="0" u="none" strike="noStrike" baseline="30000" dirty="0">
                <a:solidFill>
                  <a:srgbClr val="0B0080"/>
                </a:solidFill>
                <a:effectLst/>
                <a:latin typeface="Arial" panose="020B0604020202020204" pitchFamily="34" charset="0"/>
                <a:hlinkClick r:id="rId3"/>
              </a:rPr>
              <a:t>[4]</a:t>
            </a:r>
            <a:r>
              <a:rPr lang="en-US" b="0" i="0" u="none" strike="noStrike" baseline="30000" dirty="0">
                <a:solidFill>
                  <a:srgbClr val="0B0080"/>
                </a:solidFill>
                <a:effectLst/>
                <a:latin typeface="Arial" panose="020B0604020202020204" pitchFamily="34" charset="0"/>
                <a:hlinkClick r:id="rId4"/>
              </a:rPr>
              <a:t>[5]</a:t>
            </a:r>
            <a:r>
              <a:rPr lang="en-US" b="0" i="0" dirty="0">
                <a:solidFill>
                  <a:srgbClr val="202122"/>
                </a:solidFill>
                <a:effectLst/>
                <a:latin typeface="Arial" panose="020B0604020202020204" pitchFamily="34" charset="0"/>
              </a:rPr>
              <a:t> Functions include:</a:t>
            </a:r>
          </a:p>
          <a:p>
            <a:pPr algn="l">
              <a:buFont typeface="Arial" panose="020B0604020202020204" pitchFamily="34" charset="0"/>
              <a:buChar char="•"/>
            </a:pPr>
            <a:r>
              <a:rPr lang="en-US" b="0" i="0" dirty="0">
                <a:solidFill>
                  <a:srgbClr val="202122"/>
                </a:solidFill>
                <a:effectLst/>
                <a:latin typeface="Arial" panose="020B0604020202020204" pitchFamily="34" charset="0"/>
              </a:rPr>
              <a:t>Protect the body's internal living </a:t>
            </a:r>
            <a:r>
              <a:rPr lang="en-US" b="0" i="0" u="none" strike="noStrike" dirty="0">
                <a:solidFill>
                  <a:srgbClr val="0B0080"/>
                </a:solidFill>
                <a:effectLst/>
                <a:latin typeface="Arial" panose="020B0604020202020204" pitchFamily="34" charset="0"/>
                <a:hlinkClick r:id="rId5" tooltip="Tissue (biology)"/>
              </a:rPr>
              <a:t>tissues</a:t>
            </a:r>
            <a:r>
              <a:rPr lang="en-US" b="0" i="0" dirty="0">
                <a:solidFill>
                  <a:srgbClr val="202122"/>
                </a:solidFill>
                <a:effectLst/>
                <a:latin typeface="Arial" panose="020B0604020202020204" pitchFamily="34" charset="0"/>
              </a:rPr>
              <a:t> and organs</a:t>
            </a:r>
          </a:p>
          <a:p>
            <a:pPr algn="l">
              <a:buFont typeface="Arial" panose="020B0604020202020204" pitchFamily="34" charset="0"/>
              <a:buChar char="•"/>
            </a:pPr>
            <a:r>
              <a:rPr lang="en-US" b="0" i="0" dirty="0">
                <a:solidFill>
                  <a:srgbClr val="202122"/>
                </a:solidFill>
                <a:effectLst/>
                <a:latin typeface="Arial" panose="020B0604020202020204" pitchFamily="34" charset="0"/>
              </a:rPr>
              <a:t>Protect against invasion by </a:t>
            </a:r>
            <a:r>
              <a:rPr lang="en-US" b="0" i="0" u="none" strike="noStrike" dirty="0">
                <a:solidFill>
                  <a:srgbClr val="0B0080"/>
                </a:solidFill>
                <a:effectLst/>
                <a:latin typeface="Arial" panose="020B0604020202020204" pitchFamily="34" charset="0"/>
                <a:hlinkClick r:id="rId6" tooltip="Infection"/>
              </a:rPr>
              <a:t>infectious</a:t>
            </a:r>
            <a:r>
              <a:rPr lang="en-US" b="0" i="0" dirty="0">
                <a:solidFill>
                  <a:srgbClr val="202122"/>
                </a:solidFill>
                <a:effectLst/>
                <a:latin typeface="Arial" panose="020B0604020202020204" pitchFamily="34" charset="0"/>
              </a:rPr>
              <a:t> organisms</a:t>
            </a:r>
          </a:p>
          <a:p>
            <a:pPr algn="l">
              <a:buFont typeface="Arial" panose="020B0604020202020204" pitchFamily="34" charset="0"/>
              <a:buChar char="•"/>
            </a:pPr>
            <a:r>
              <a:rPr lang="en-US" b="0" i="0" dirty="0">
                <a:solidFill>
                  <a:srgbClr val="202122"/>
                </a:solidFill>
                <a:effectLst/>
                <a:latin typeface="Arial" panose="020B0604020202020204" pitchFamily="34" charset="0"/>
              </a:rPr>
              <a:t>Protect the body from </a:t>
            </a:r>
            <a:r>
              <a:rPr lang="en-US" b="0" i="0" u="none" strike="noStrike" dirty="0">
                <a:solidFill>
                  <a:srgbClr val="0B0080"/>
                </a:solidFill>
                <a:effectLst/>
                <a:latin typeface="Arial" panose="020B0604020202020204" pitchFamily="34" charset="0"/>
                <a:hlinkClick r:id="rId7" tooltip="Dehydration"/>
              </a:rPr>
              <a:t>dehydration</a:t>
            </a:r>
            <a:endParaRPr lang="en-US" b="0" i="0" dirty="0">
              <a:solidFill>
                <a:srgbClr val="202122"/>
              </a:solidFill>
              <a:effectLst/>
              <a:latin typeface="Arial" panose="020B0604020202020204" pitchFamily="34" charset="0"/>
            </a:endParaRPr>
          </a:p>
          <a:p>
            <a:pPr algn="l">
              <a:buFont typeface="Arial" panose="020B0604020202020204" pitchFamily="34" charset="0"/>
              <a:buChar char="•"/>
            </a:pPr>
            <a:r>
              <a:rPr lang="en-US" b="0" i="0" dirty="0">
                <a:solidFill>
                  <a:srgbClr val="202122"/>
                </a:solidFill>
                <a:effectLst/>
                <a:latin typeface="Arial" panose="020B0604020202020204" pitchFamily="34" charset="0"/>
              </a:rPr>
              <a:t>Protect the body against </a:t>
            </a:r>
            <a:r>
              <a:rPr lang="en-US" b="0" i="0" u="none" strike="noStrike" dirty="0">
                <a:solidFill>
                  <a:srgbClr val="0B0080"/>
                </a:solidFill>
                <a:effectLst/>
                <a:latin typeface="Arial" panose="020B0604020202020204" pitchFamily="34" charset="0"/>
                <a:hlinkClick r:id="rId8" tooltip="Weather"/>
              </a:rPr>
              <a:t>abrupt changes</a:t>
            </a:r>
            <a:r>
              <a:rPr lang="en-US" b="0" i="0" dirty="0">
                <a:solidFill>
                  <a:srgbClr val="202122"/>
                </a:solidFill>
                <a:effectLst/>
                <a:latin typeface="Arial" panose="020B0604020202020204" pitchFamily="34" charset="0"/>
              </a:rPr>
              <a:t> in </a:t>
            </a:r>
            <a:r>
              <a:rPr lang="en-US" b="0" i="0" u="none" strike="noStrike" dirty="0">
                <a:solidFill>
                  <a:srgbClr val="0B0080"/>
                </a:solidFill>
                <a:effectLst/>
                <a:latin typeface="Arial" panose="020B0604020202020204" pitchFamily="34" charset="0"/>
                <a:hlinkClick r:id="rId9" tooltip="Temperature"/>
              </a:rPr>
              <a:t>temperature</a:t>
            </a:r>
            <a:r>
              <a:rPr lang="en-US" b="0" i="0" dirty="0">
                <a:solidFill>
                  <a:srgbClr val="202122"/>
                </a:solidFill>
                <a:effectLst/>
                <a:latin typeface="Arial" panose="020B0604020202020204" pitchFamily="34" charset="0"/>
              </a:rPr>
              <a:t>, maintain </a:t>
            </a:r>
            <a:r>
              <a:rPr lang="en-US" b="0" i="0" u="none" strike="noStrike" dirty="0">
                <a:solidFill>
                  <a:srgbClr val="0B0080"/>
                </a:solidFill>
                <a:effectLst/>
                <a:latin typeface="Arial" panose="020B0604020202020204" pitchFamily="34" charset="0"/>
                <a:hlinkClick r:id="rId2" tooltip="Homeostasis"/>
              </a:rPr>
              <a:t>homeostasis</a:t>
            </a:r>
            <a:endParaRPr lang="en-US" b="0" i="0" dirty="0">
              <a:solidFill>
                <a:srgbClr val="202122"/>
              </a:solidFill>
              <a:effectLst/>
              <a:latin typeface="Arial" panose="020B0604020202020204" pitchFamily="34" charset="0"/>
            </a:endParaRPr>
          </a:p>
          <a:p>
            <a:pPr algn="l">
              <a:buFont typeface="Arial" panose="020B0604020202020204" pitchFamily="34" charset="0"/>
              <a:buChar char="•"/>
            </a:pPr>
            <a:r>
              <a:rPr lang="en-US" b="0" i="0" dirty="0">
                <a:solidFill>
                  <a:srgbClr val="202122"/>
                </a:solidFill>
                <a:effectLst/>
                <a:latin typeface="Arial" panose="020B0604020202020204" pitchFamily="34" charset="0"/>
              </a:rPr>
              <a:t>Help </a:t>
            </a:r>
            <a:r>
              <a:rPr lang="en-US" b="0" i="0" u="none" strike="noStrike" dirty="0">
                <a:solidFill>
                  <a:srgbClr val="0B0080"/>
                </a:solidFill>
                <a:effectLst/>
                <a:latin typeface="Arial" panose="020B0604020202020204" pitchFamily="34" charset="0"/>
                <a:hlinkClick r:id="rId10" tooltip="Excretion"/>
              </a:rPr>
              <a:t>excrete</a:t>
            </a:r>
            <a:r>
              <a:rPr lang="en-US" b="0" i="0" dirty="0">
                <a:solidFill>
                  <a:srgbClr val="202122"/>
                </a:solidFill>
                <a:effectLst/>
                <a:latin typeface="Arial" panose="020B0604020202020204" pitchFamily="34" charset="0"/>
              </a:rPr>
              <a:t> waste materials through </a:t>
            </a:r>
            <a:r>
              <a:rPr lang="en-US" b="0" i="0" u="none" strike="noStrike" dirty="0">
                <a:solidFill>
                  <a:srgbClr val="0B0080"/>
                </a:solidFill>
                <a:effectLst/>
                <a:latin typeface="Arial" panose="020B0604020202020204" pitchFamily="34" charset="0"/>
                <a:hlinkClick r:id="rId11" tooltip="Perspiration"/>
              </a:rPr>
              <a:t>perspiration</a:t>
            </a:r>
            <a:endParaRPr lang="en-US" b="0" i="0" dirty="0">
              <a:solidFill>
                <a:srgbClr val="202122"/>
              </a:solidFill>
              <a:effectLst/>
              <a:latin typeface="Arial" panose="020B0604020202020204" pitchFamily="34" charset="0"/>
            </a:endParaRPr>
          </a:p>
          <a:p>
            <a:pPr algn="l">
              <a:buFont typeface="Arial" panose="020B0604020202020204" pitchFamily="34" charset="0"/>
              <a:buChar char="•"/>
            </a:pPr>
            <a:r>
              <a:rPr lang="en-US" b="0" i="0" dirty="0">
                <a:solidFill>
                  <a:srgbClr val="202122"/>
                </a:solidFill>
                <a:effectLst/>
                <a:latin typeface="Arial" panose="020B0604020202020204" pitchFamily="34" charset="0"/>
              </a:rPr>
              <a:t>Act as a receptor for touch, pressure, pain, heat, and cold (see </a:t>
            </a:r>
            <a:r>
              <a:rPr lang="en-US" b="0" i="0" u="none" strike="noStrike" dirty="0">
                <a:solidFill>
                  <a:srgbClr val="0B0080"/>
                </a:solidFill>
                <a:effectLst/>
                <a:latin typeface="Arial" panose="020B0604020202020204" pitchFamily="34" charset="0"/>
                <a:hlinkClick r:id="rId12" tooltip="Somatosensory system"/>
              </a:rPr>
              <a:t>Somatosensory system</a:t>
            </a:r>
            <a:r>
              <a:rPr lang="en-US" b="0" i="0" dirty="0">
                <a:solidFill>
                  <a:srgbClr val="202122"/>
                </a:solidFill>
                <a:effectLst/>
                <a:latin typeface="Arial" panose="020B0604020202020204" pitchFamily="34" charset="0"/>
              </a:rPr>
              <a:t>)</a:t>
            </a:r>
          </a:p>
          <a:p>
            <a:pPr algn="l">
              <a:buFont typeface="Arial" panose="020B0604020202020204" pitchFamily="34" charset="0"/>
              <a:buChar char="•"/>
            </a:pPr>
            <a:r>
              <a:rPr lang="en-US" b="0" i="0" dirty="0">
                <a:solidFill>
                  <a:srgbClr val="202122"/>
                </a:solidFill>
                <a:effectLst/>
                <a:latin typeface="Arial" panose="020B0604020202020204" pitchFamily="34" charset="0"/>
              </a:rPr>
              <a:t>Protect the body against </a:t>
            </a:r>
            <a:r>
              <a:rPr lang="en-US" b="0" i="0" u="none" strike="noStrike" dirty="0">
                <a:solidFill>
                  <a:srgbClr val="0B0080"/>
                </a:solidFill>
                <a:effectLst/>
                <a:latin typeface="Arial" panose="020B0604020202020204" pitchFamily="34" charset="0"/>
                <a:hlinkClick r:id="rId13" tooltip="Sunburn"/>
              </a:rPr>
              <a:t>sunburns</a:t>
            </a:r>
            <a:r>
              <a:rPr lang="en-US" b="0" i="0" dirty="0">
                <a:solidFill>
                  <a:srgbClr val="202122"/>
                </a:solidFill>
                <a:effectLst/>
                <a:latin typeface="Arial" panose="020B0604020202020204" pitchFamily="34" charset="0"/>
              </a:rPr>
              <a:t> by secreting melanin</a:t>
            </a:r>
          </a:p>
          <a:p>
            <a:pPr algn="l">
              <a:buFont typeface="Arial" panose="020B0604020202020204" pitchFamily="34" charset="0"/>
              <a:buChar char="•"/>
            </a:pPr>
            <a:r>
              <a:rPr lang="en-US" b="0" i="0" dirty="0">
                <a:solidFill>
                  <a:srgbClr val="202122"/>
                </a:solidFill>
                <a:effectLst/>
                <a:latin typeface="Arial" panose="020B0604020202020204" pitchFamily="34" charset="0"/>
              </a:rPr>
              <a:t>Generate </a:t>
            </a:r>
            <a:r>
              <a:rPr lang="en-US" b="0" i="0" u="none" strike="noStrike" dirty="0">
                <a:solidFill>
                  <a:srgbClr val="0B0080"/>
                </a:solidFill>
                <a:effectLst/>
                <a:latin typeface="Arial" panose="020B0604020202020204" pitchFamily="34" charset="0"/>
                <a:hlinkClick r:id="rId14" tooltip="Vitamin D"/>
              </a:rPr>
              <a:t>vitamin D</a:t>
            </a:r>
            <a:r>
              <a:rPr lang="en-US" b="0" i="0" dirty="0">
                <a:solidFill>
                  <a:srgbClr val="202122"/>
                </a:solidFill>
                <a:effectLst/>
                <a:latin typeface="Arial" panose="020B0604020202020204" pitchFamily="34" charset="0"/>
              </a:rPr>
              <a:t> through exposure to </a:t>
            </a:r>
            <a:r>
              <a:rPr lang="en-US" b="0" i="0" u="none" strike="noStrike" dirty="0">
                <a:solidFill>
                  <a:srgbClr val="0B0080"/>
                </a:solidFill>
                <a:effectLst/>
                <a:latin typeface="Arial" panose="020B0604020202020204" pitchFamily="34" charset="0"/>
                <a:hlinkClick r:id="rId15" tooltip="Ultraviolet"/>
              </a:rPr>
              <a:t>ultraviolet</a:t>
            </a:r>
            <a:r>
              <a:rPr lang="en-US" b="0" i="0" dirty="0">
                <a:solidFill>
                  <a:srgbClr val="202122"/>
                </a:solidFill>
                <a:effectLst/>
                <a:latin typeface="Arial" panose="020B0604020202020204" pitchFamily="34" charset="0"/>
              </a:rPr>
              <a:t> </a:t>
            </a:r>
            <a:r>
              <a:rPr lang="en-US" b="0" i="0" u="none" strike="noStrike" dirty="0">
                <a:solidFill>
                  <a:srgbClr val="0B0080"/>
                </a:solidFill>
                <a:effectLst/>
                <a:latin typeface="Arial" panose="020B0604020202020204" pitchFamily="34" charset="0"/>
                <a:hlinkClick r:id="rId16" tooltip="Light"/>
              </a:rPr>
              <a:t>light</a:t>
            </a:r>
            <a:endParaRPr lang="en-US" b="0" i="0" dirty="0">
              <a:solidFill>
                <a:srgbClr val="202122"/>
              </a:solidFill>
              <a:effectLst/>
              <a:latin typeface="Arial" panose="020B0604020202020204" pitchFamily="34" charset="0"/>
            </a:endParaRPr>
          </a:p>
          <a:p>
            <a:pPr algn="l">
              <a:buFont typeface="Arial" panose="020B0604020202020204" pitchFamily="34" charset="0"/>
              <a:buChar char="•"/>
            </a:pPr>
            <a:r>
              <a:rPr lang="en-US" b="0" i="0" dirty="0">
                <a:solidFill>
                  <a:srgbClr val="202122"/>
                </a:solidFill>
                <a:effectLst/>
                <a:latin typeface="Arial" panose="020B0604020202020204" pitchFamily="34" charset="0"/>
              </a:rPr>
              <a:t>Store </a:t>
            </a:r>
            <a:r>
              <a:rPr lang="en-US" b="0" i="0" u="none" strike="noStrike" dirty="0">
                <a:solidFill>
                  <a:srgbClr val="0B0080"/>
                </a:solidFill>
                <a:effectLst/>
                <a:latin typeface="Arial" panose="020B0604020202020204" pitchFamily="34" charset="0"/>
                <a:hlinkClick r:id="rId17" tooltip="Water"/>
              </a:rPr>
              <a:t>water</a:t>
            </a:r>
            <a:r>
              <a:rPr lang="en-US" b="0" i="0" dirty="0">
                <a:solidFill>
                  <a:srgbClr val="202122"/>
                </a:solidFill>
                <a:effectLst/>
                <a:latin typeface="Arial" panose="020B0604020202020204" pitchFamily="34" charset="0"/>
              </a:rPr>
              <a:t>, </a:t>
            </a:r>
            <a:r>
              <a:rPr lang="en-US" b="0" i="0" u="none" strike="noStrike" dirty="0">
                <a:solidFill>
                  <a:srgbClr val="0B0080"/>
                </a:solidFill>
                <a:effectLst/>
                <a:latin typeface="Arial" panose="020B0604020202020204" pitchFamily="34" charset="0"/>
                <a:hlinkClick r:id="rId18" tooltip="Fat"/>
              </a:rPr>
              <a:t>fat</a:t>
            </a:r>
            <a:r>
              <a:rPr lang="en-US" b="0" i="0" dirty="0">
                <a:solidFill>
                  <a:srgbClr val="202122"/>
                </a:solidFill>
                <a:effectLst/>
                <a:latin typeface="Arial" panose="020B0604020202020204" pitchFamily="34" charset="0"/>
              </a:rPr>
              <a:t>, glucose, vitamin D</a:t>
            </a:r>
          </a:p>
          <a:p>
            <a:pPr algn="l">
              <a:buFont typeface="Arial" panose="020B0604020202020204" pitchFamily="34" charset="0"/>
              <a:buChar char="•"/>
            </a:pPr>
            <a:r>
              <a:rPr lang="en-US" b="0" i="0" dirty="0">
                <a:solidFill>
                  <a:srgbClr val="202122"/>
                </a:solidFill>
                <a:effectLst/>
                <a:latin typeface="Arial" panose="020B0604020202020204" pitchFamily="34" charset="0"/>
              </a:rPr>
              <a:t>Maintenance of the body form</a:t>
            </a:r>
          </a:p>
          <a:p>
            <a:pPr algn="l">
              <a:buFont typeface="Arial" panose="020B0604020202020204" pitchFamily="34" charset="0"/>
              <a:buChar char="•"/>
            </a:pPr>
            <a:r>
              <a:rPr lang="en-US" b="0" i="0" dirty="0">
                <a:solidFill>
                  <a:srgbClr val="202122"/>
                </a:solidFill>
                <a:effectLst/>
                <a:latin typeface="Arial" panose="020B0604020202020204" pitchFamily="34" charset="0"/>
              </a:rPr>
              <a:t>Formation of new cells from stratum germinativum to repair minor injuries</a:t>
            </a:r>
          </a:p>
          <a:p>
            <a:pPr algn="l">
              <a:buFont typeface="Arial" panose="020B0604020202020204" pitchFamily="34" charset="0"/>
              <a:buChar char="•"/>
            </a:pPr>
            <a:r>
              <a:rPr lang="en-US" b="0" i="0" dirty="0">
                <a:solidFill>
                  <a:srgbClr val="202122"/>
                </a:solidFill>
                <a:effectLst/>
                <a:latin typeface="Arial" panose="020B0604020202020204" pitchFamily="34" charset="0"/>
              </a:rPr>
              <a:t>Protect from </a:t>
            </a:r>
            <a:r>
              <a:rPr lang="en-US" b="0" i="0" u="none" strike="noStrike" dirty="0">
                <a:solidFill>
                  <a:srgbClr val="0B0080"/>
                </a:solidFill>
                <a:effectLst/>
                <a:latin typeface="Arial" panose="020B0604020202020204" pitchFamily="34" charset="0"/>
                <a:hlinkClick r:id="rId19" tooltip="UV"/>
              </a:rPr>
              <a:t>UV</a:t>
            </a:r>
            <a:r>
              <a:rPr lang="en-US" b="0" i="0" dirty="0">
                <a:solidFill>
                  <a:srgbClr val="202122"/>
                </a:solidFill>
                <a:effectLst/>
                <a:latin typeface="Arial" panose="020B0604020202020204" pitchFamily="34" charset="0"/>
              </a:rPr>
              <a:t> rays.</a:t>
            </a:r>
          </a:p>
          <a:p>
            <a:pPr algn="l">
              <a:buFont typeface="Arial" panose="020B0604020202020204" pitchFamily="34" charset="0"/>
              <a:buChar char="•"/>
            </a:pPr>
            <a:r>
              <a:rPr lang="en-US" b="0" i="0" dirty="0">
                <a:solidFill>
                  <a:srgbClr val="202122"/>
                </a:solidFill>
                <a:effectLst/>
                <a:latin typeface="Arial" panose="020B0604020202020204" pitchFamily="34" charset="0"/>
              </a:rPr>
              <a:t>Regulates body temperature</a:t>
            </a:r>
          </a:p>
          <a:p>
            <a:pPr algn="l"/>
            <a:r>
              <a:rPr lang="en-US" b="0" i="0" dirty="0">
                <a:solidFill>
                  <a:srgbClr val="202122"/>
                </a:solidFill>
                <a:effectLst/>
                <a:latin typeface="Arial" panose="020B0604020202020204" pitchFamily="34" charset="0"/>
              </a:rPr>
              <a:t>It distinguishes, separates, and protects the organism from its surroundings. </a:t>
            </a:r>
          </a:p>
          <a:p>
            <a:pPr algn="l"/>
            <a:r>
              <a:rPr lang="en-US" b="0" i="0" dirty="0">
                <a:solidFill>
                  <a:srgbClr val="202122"/>
                </a:solidFill>
                <a:effectLst/>
                <a:latin typeface="Arial" panose="020B0604020202020204" pitchFamily="34" charset="0"/>
              </a:rPr>
              <a:t>Small-bodied invertebrates of aquatic or continually moist habitats </a:t>
            </a:r>
            <a:r>
              <a:rPr lang="en-US" b="0" i="0" u="none" strike="noStrike" dirty="0">
                <a:solidFill>
                  <a:srgbClr val="0B0080"/>
                </a:solidFill>
                <a:effectLst/>
                <a:latin typeface="Arial" panose="020B0604020202020204" pitchFamily="34" charset="0"/>
                <a:hlinkClick r:id="rId20" tooltip="Respiration (physiology)"/>
              </a:rPr>
              <a:t>respire</a:t>
            </a:r>
            <a:r>
              <a:rPr lang="en-US" b="0" i="0" dirty="0">
                <a:solidFill>
                  <a:srgbClr val="202122"/>
                </a:solidFill>
                <a:effectLst/>
                <a:latin typeface="Arial" panose="020B0604020202020204" pitchFamily="34" charset="0"/>
              </a:rPr>
              <a:t> using the outer layer (integument). </a:t>
            </a:r>
          </a:p>
          <a:p>
            <a:pPr algn="l"/>
            <a:r>
              <a:rPr lang="en-US" b="0" i="0" dirty="0">
                <a:solidFill>
                  <a:srgbClr val="202122"/>
                </a:solidFill>
                <a:effectLst/>
                <a:latin typeface="Arial" panose="020B0604020202020204" pitchFamily="34" charset="0"/>
              </a:rPr>
              <a:t>This gas exchange system, where gases simply diffuse into and out of the </a:t>
            </a:r>
            <a:r>
              <a:rPr lang="en-US" b="0" i="0" u="none" strike="noStrike" dirty="0">
                <a:solidFill>
                  <a:srgbClr val="0B0080"/>
                </a:solidFill>
                <a:effectLst/>
                <a:latin typeface="Arial" panose="020B0604020202020204" pitchFamily="34" charset="0"/>
                <a:hlinkClick r:id="rId21" tooltip="Interstitial fluid"/>
              </a:rPr>
              <a:t>interstitial fluid</a:t>
            </a:r>
            <a:r>
              <a:rPr lang="en-US" b="0" i="0" dirty="0">
                <a:solidFill>
                  <a:srgbClr val="202122"/>
                </a:solidFill>
                <a:effectLst/>
                <a:latin typeface="Arial" panose="020B0604020202020204" pitchFamily="34" charset="0"/>
              </a:rPr>
              <a:t>, is called </a:t>
            </a:r>
            <a:r>
              <a:rPr lang="en-US" b="1" i="0" dirty="0">
                <a:solidFill>
                  <a:srgbClr val="202122"/>
                </a:solidFill>
                <a:effectLst/>
                <a:latin typeface="Arial" panose="020B0604020202020204" pitchFamily="34" charset="0"/>
              </a:rPr>
              <a:t>integumentary exchange</a:t>
            </a:r>
            <a:r>
              <a:rPr lang="en-US" b="0" i="0" dirty="0">
                <a:solidFill>
                  <a:srgbClr val="202122"/>
                </a:solidFill>
                <a:effectLst/>
                <a:latin typeface="Arial" panose="020B0604020202020204" pitchFamily="34" charset="0"/>
              </a:rPr>
              <a:t>.</a:t>
            </a:r>
          </a:p>
          <a:p>
            <a:endParaRPr lang="en-IN" dirty="0"/>
          </a:p>
        </p:txBody>
      </p:sp>
    </p:spTree>
    <p:extLst>
      <p:ext uri="{BB962C8B-B14F-4D97-AF65-F5344CB8AC3E}">
        <p14:creationId xmlns:p14="http://schemas.microsoft.com/office/powerpoint/2010/main" val="36011219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E3FCF-ED18-4ABA-9BCF-192C66F0E0F1}"/>
              </a:ext>
            </a:extLst>
          </p:cNvPr>
          <p:cNvSpPr>
            <a:spLocks noGrp="1"/>
          </p:cNvSpPr>
          <p:nvPr>
            <p:ph type="title"/>
          </p:nvPr>
        </p:nvSpPr>
        <p:spPr>
          <a:xfrm>
            <a:off x="838200" y="365126"/>
            <a:ext cx="10515600" cy="872548"/>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Feathers Structure</a:t>
            </a:r>
            <a:endParaRPr lang="en-IN" dirty="0"/>
          </a:p>
        </p:txBody>
      </p:sp>
      <p:pic>
        <p:nvPicPr>
          <p:cNvPr id="2050" name="Picture 2">
            <a:extLst>
              <a:ext uri="{FF2B5EF4-FFF2-40B4-BE49-F238E27FC236}">
                <a16:creationId xmlns:a16="http://schemas.microsoft.com/office/drawing/2014/main" id="{44ABC316-7D74-47BD-841A-016DA105FF3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84582" y="1478973"/>
            <a:ext cx="8214350" cy="5226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5634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60965-54BA-4D98-989F-71FDAAB4ACA0}"/>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Types of Feathers</a:t>
            </a:r>
            <a:endParaRPr lang="en-IN" dirty="0"/>
          </a:p>
        </p:txBody>
      </p:sp>
      <p:pic>
        <p:nvPicPr>
          <p:cNvPr id="1026" name="Picture 2">
            <a:extLst>
              <a:ext uri="{FF2B5EF4-FFF2-40B4-BE49-F238E27FC236}">
                <a16:creationId xmlns:a16="http://schemas.microsoft.com/office/drawing/2014/main" id="{7C5448F6-65EC-40BF-851A-FE5D3DA62D5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91491" y="1690688"/>
            <a:ext cx="9809018" cy="5167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16985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E83F6-BDC8-457C-AE09-7F020F3D20D5}"/>
              </a:ext>
            </a:extLst>
          </p:cNvPr>
          <p:cNvSpPr>
            <a:spLocks noGrp="1"/>
          </p:cNvSpPr>
          <p:nvPr>
            <p:ph type="title"/>
          </p:nvPr>
        </p:nvSpPr>
        <p:spPr/>
        <p:txBody>
          <a:bodyPr/>
          <a:lstStyle/>
          <a:p>
            <a:endParaRPr lang="en-IN"/>
          </a:p>
        </p:txBody>
      </p:sp>
      <p:pic>
        <p:nvPicPr>
          <p:cNvPr id="3074" name="Picture 2">
            <a:extLst>
              <a:ext uri="{FF2B5EF4-FFF2-40B4-BE49-F238E27FC236}">
                <a16:creationId xmlns:a16="http://schemas.microsoft.com/office/drawing/2014/main" id="{757AE63F-7B94-4467-AC5F-43749337B7D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8909" y="434108"/>
            <a:ext cx="10614891" cy="6423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7733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30CD7-D154-4BFF-80C1-CB8BB8B5F51A}"/>
              </a:ext>
            </a:extLst>
          </p:cNvPr>
          <p:cNvSpPr>
            <a:spLocks noGrp="1"/>
          </p:cNvSpPr>
          <p:nvPr>
            <p:ph type="title"/>
          </p:nvPr>
        </p:nvSpPr>
        <p:spPr>
          <a:xfrm>
            <a:off x="838200" y="178548"/>
            <a:ext cx="10515600" cy="623166"/>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Quill Feathers – </a:t>
            </a:r>
            <a:r>
              <a:rPr lang="en-US" sz="2400" b="1" dirty="0">
                <a:solidFill>
                  <a:srgbClr val="FF0000"/>
                </a:solidFill>
                <a:latin typeface="Times New Roman" panose="02020603050405020304" pitchFamily="18" charset="0"/>
                <a:cs typeface="Times New Roman" panose="02020603050405020304" pitchFamily="18" charset="0"/>
              </a:rPr>
              <a:t>( Flight Feathers)</a:t>
            </a:r>
            <a:endParaRPr lang="en-IN" dirty="0"/>
          </a:p>
        </p:txBody>
      </p:sp>
      <p:sp>
        <p:nvSpPr>
          <p:cNvPr id="3" name="Content Placeholder 2">
            <a:extLst>
              <a:ext uri="{FF2B5EF4-FFF2-40B4-BE49-F238E27FC236}">
                <a16:creationId xmlns:a16="http://schemas.microsoft.com/office/drawing/2014/main" id="{05BC1322-63B3-42C5-B018-C6FEA9182110}"/>
              </a:ext>
            </a:extLst>
          </p:cNvPr>
          <p:cNvSpPr>
            <a:spLocks noGrp="1"/>
          </p:cNvSpPr>
          <p:nvPr>
            <p:ph idx="1"/>
          </p:nvPr>
        </p:nvSpPr>
        <p:spPr>
          <a:xfrm>
            <a:off x="71581" y="1154545"/>
            <a:ext cx="6698671" cy="5598796"/>
          </a:xfrm>
        </p:spPr>
        <p:txBody>
          <a:bodyPr>
            <a:normAutofit fontScale="77500" lnSpcReduction="20000"/>
          </a:bodyPr>
          <a:lstStyle/>
          <a:p>
            <a:pPr algn="l"/>
            <a:r>
              <a:rPr lang="en-US" b="1" i="0" dirty="0">
                <a:solidFill>
                  <a:srgbClr val="202122"/>
                </a:solidFill>
                <a:effectLst/>
                <a:latin typeface="Times New Roman" panose="02020603050405020304" pitchFamily="18" charset="0"/>
                <a:cs typeface="Times New Roman" panose="02020603050405020304" pitchFamily="18" charset="0"/>
              </a:rPr>
              <a:t>Flight feathers</a:t>
            </a:r>
            <a:r>
              <a:rPr lang="en-US" b="0" i="0" dirty="0">
                <a:solidFill>
                  <a:srgbClr val="202122"/>
                </a:solidFill>
                <a:effectLst/>
                <a:latin typeface="Times New Roman" panose="02020603050405020304" pitchFamily="18" charset="0"/>
                <a:cs typeface="Times New Roman" panose="02020603050405020304" pitchFamily="18" charset="0"/>
              </a:rPr>
              <a:t> are the long, stiff, asymmetrically shaped, but symmetrically paired.</a:t>
            </a:r>
          </a:p>
          <a:p>
            <a:pPr algn="l"/>
            <a:r>
              <a:rPr lang="en-US" b="0" i="0" dirty="0">
                <a:solidFill>
                  <a:srgbClr val="202122"/>
                </a:solidFill>
                <a:effectLst/>
                <a:latin typeface="Times New Roman" panose="02020603050405020304" pitchFamily="18" charset="0"/>
                <a:cs typeface="Times New Roman" panose="02020603050405020304" pitchFamily="18" charset="0"/>
              </a:rPr>
              <a:t>They are on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Wing"/>
              </a:rPr>
              <a:t>wings</a:t>
            </a:r>
            <a:r>
              <a:rPr lang="en-US" b="0" i="0" dirty="0">
                <a:solidFill>
                  <a:srgbClr val="202122"/>
                </a:solidFill>
                <a:effectLst/>
                <a:latin typeface="Times New Roman" panose="02020603050405020304" pitchFamily="18" charset="0"/>
                <a:cs typeface="Times New Roman" panose="02020603050405020304" pitchFamily="18" charset="0"/>
              </a:rPr>
              <a:t> or tail of a bird.</a:t>
            </a:r>
          </a:p>
          <a:p>
            <a:pPr algn="l"/>
            <a:r>
              <a:rPr lang="en-US" b="0" i="0" dirty="0">
                <a:solidFill>
                  <a:srgbClr val="202122"/>
                </a:solidFill>
                <a:effectLst/>
                <a:latin typeface="Times New Roman" panose="02020603050405020304" pitchFamily="18" charset="0"/>
                <a:cs typeface="Times New Roman" panose="02020603050405020304" pitchFamily="18" charset="0"/>
              </a:rPr>
              <a:t>Those on the wings are called </a:t>
            </a:r>
            <a:r>
              <a:rPr lang="en-US" b="1" i="0" dirty="0">
                <a:solidFill>
                  <a:srgbClr val="202122"/>
                </a:solidFill>
                <a:effectLst/>
                <a:latin typeface="Times New Roman" panose="02020603050405020304" pitchFamily="18" charset="0"/>
                <a:cs typeface="Times New Roman" panose="02020603050405020304" pitchFamily="18" charset="0"/>
              </a:rPr>
              <a:t>remiges, </a:t>
            </a:r>
            <a:r>
              <a:rPr lang="en-US" b="0" i="0" dirty="0">
                <a:solidFill>
                  <a:srgbClr val="202122"/>
                </a:solidFill>
                <a:effectLst/>
                <a:latin typeface="Times New Roman" panose="02020603050405020304" pitchFamily="18" charset="0"/>
                <a:cs typeface="Times New Roman" panose="02020603050405020304" pitchFamily="18" charset="0"/>
              </a:rPr>
              <a:t>on the tail are called </a:t>
            </a:r>
            <a:r>
              <a:rPr lang="en-US" b="1" i="0" dirty="0">
                <a:solidFill>
                  <a:srgbClr val="202122"/>
                </a:solidFill>
                <a:effectLst/>
                <a:latin typeface="Times New Roman" panose="02020603050405020304" pitchFamily="18" charset="0"/>
                <a:cs typeface="Times New Roman" panose="02020603050405020304" pitchFamily="18" charset="0"/>
              </a:rPr>
              <a:t>rectrices.</a:t>
            </a:r>
          </a:p>
          <a:p>
            <a:pPr algn="l"/>
            <a:r>
              <a:rPr lang="en-US" b="0" i="0" dirty="0">
                <a:solidFill>
                  <a:srgbClr val="202122"/>
                </a:solidFill>
                <a:effectLst/>
                <a:latin typeface="Times New Roman" panose="02020603050405020304" pitchFamily="18" charset="0"/>
                <a:cs typeface="Times New Roman" panose="02020603050405020304" pitchFamily="18" charset="0"/>
              </a:rPr>
              <a:t>The primary function of the flight feathers is to aid in the generation of both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Thrust"/>
              </a:rPr>
              <a:t>thrust</a:t>
            </a:r>
            <a:r>
              <a:rPr lang="en-US" b="0" i="0" dirty="0">
                <a:solidFill>
                  <a:srgbClr val="202122"/>
                </a:solidFill>
                <a:effectLst/>
                <a:latin typeface="Times New Roman" panose="02020603050405020304" pitchFamily="18" charset="0"/>
                <a:cs typeface="Times New Roman" panose="02020603050405020304" pitchFamily="18" charset="0"/>
              </a:rPr>
              <a:t> and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Lift (force)"/>
              </a:rPr>
              <a:t>lift</a:t>
            </a:r>
            <a:r>
              <a:rPr lang="en-US" b="0" i="0" dirty="0">
                <a:solidFill>
                  <a:srgbClr val="202122"/>
                </a:solidFill>
                <a:effectLst/>
                <a:latin typeface="Times New Roman" panose="02020603050405020304" pitchFamily="18" charset="0"/>
                <a:cs typeface="Times New Roman" panose="02020603050405020304" pitchFamily="18" charset="0"/>
              </a:rPr>
              <a:t>, thereby enabling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Bird flight"/>
              </a:rPr>
              <a:t>flight</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The flight feathers of some birds  perform additional functions, like territorial displays, courtship rituals or feeding methods. </a:t>
            </a:r>
          </a:p>
          <a:p>
            <a:pPr algn="l"/>
            <a:r>
              <a:rPr lang="en-US" b="0" i="0" dirty="0">
                <a:solidFill>
                  <a:srgbClr val="202122"/>
                </a:solidFill>
                <a:effectLst/>
                <a:latin typeface="Times New Roman" panose="02020603050405020304" pitchFamily="18" charset="0"/>
                <a:cs typeface="Times New Roman" panose="02020603050405020304" pitchFamily="18" charset="0"/>
              </a:rPr>
              <a:t>In some species, these feathers have developed into long showy plumes used in visual courtship displays, while in others they create a sound during display flights. </a:t>
            </a:r>
          </a:p>
          <a:p>
            <a:pPr algn="l"/>
            <a:r>
              <a:rPr lang="en-US" b="0" i="0" dirty="0">
                <a:solidFill>
                  <a:srgbClr val="202122"/>
                </a:solidFill>
                <a:effectLst/>
                <a:latin typeface="Times New Roman" panose="02020603050405020304" pitchFamily="18" charset="0"/>
                <a:cs typeface="Times New Roman" panose="02020603050405020304" pitchFamily="18" charset="0"/>
              </a:rPr>
              <a:t>Tiny serrations on the leading edge of their remiges help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Owl"/>
              </a:rPr>
              <a:t>owls</a:t>
            </a:r>
            <a:r>
              <a:rPr lang="en-US" b="0" i="0" dirty="0">
                <a:solidFill>
                  <a:srgbClr val="202122"/>
                </a:solidFill>
                <a:effectLst/>
                <a:latin typeface="Times New Roman" panose="02020603050405020304" pitchFamily="18" charset="0"/>
                <a:cs typeface="Times New Roman" panose="02020603050405020304" pitchFamily="18" charset="0"/>
              </a:rPr>
              <a:t> to fly silently.</a:t>
            </a:r>
          </a:p>
          <a:p>
            <a:pPr algn="l"/>
            <a:r>
              <a:rPr lang="en-US" b="0" i="0" dirty="0">
                <a:solidFill>
                  <a:srgbClr val="202122"/>
                </a:solidFill>
                <a:effectLst/>
                <a:latin typeface="Times New Roman" panose="02020603050405020304" pitchFamily="18" charset="0"/>
                <a:cs typeface="Times New Roman" panose="02020603050405020304" pitchFamily="18" charset="0"/>
              </a:rPr>
              <a:t>Even flightless birds still retain flight feathers, though sometimes in radically modified forms.</a:t>
            </a:r>
          </a:p>
          <a:p>
            <a:endParaRPr lang="en-IN" dirty="0"/>
          </a:p>
        </p:txBody>
      </p:sp>
      <p:pic>
        <p:nvPicPr>
          <p:cNvPr id="6" name="Picture 5">
            <a:extLst>
              <a:ext uri="{FF2B5EF4-FFF2-40B4-BE49-F238E27FC236}">
                <a16:creationId xmlns:a16="http://schemas.microsoft.com/office/drawing/2014/main" id="{E9F6204C-CAAE-496D-838E-F30DB8151B23}"/>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6770253" y="1967345"/>
            <a:ext cx="5264729" cy="4119419"/>
          </a:xfrm>
          <a:prstGeom prst="rect">
            <a:avLst/>
          </a:prstGeom>
          <a:noFill/>
          <a:ln>
            <a:noFill/>
          </a:ln>
        </p:spPr>
      </p:pic>
    </p:spTree>
    <p:extLst>
      <p:ext uri="{BB962C8B-B14F-4D97-AF65-F5344CB8AC3E}">
        <p14:creationId xmlns:p14="http://schemas.microsoft.com/office/powerpoint/2010/main" val="27479130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5D40B-E6E9-4FBB-974E-D897DEC5C63D}"/>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Contour Feathers</a:t>
            </a:r>
            <a:endParaRPr lang="en-IN" dirty="0"/>
          </a:p>
        </p:txBody>
      </p:sp>
      <p:sp>
        <p:nvSpPr>
          <p:cNvPr id="3" name="Content Placeholder 2">
            <a:extLst>
              <a:ext uri="{FF2B5EF4-FFF2-40B4-BE49-F238E27FC236}">
                <a16:creationId xmlns:a16="http://schemas.microsoft.com/office/drawing/2014/main" id="{2962089F-42C4-4A76-9C3C-82EAFE9769CA}"/>
              </a:ext>
            </a:extLst>
          </p:cNvPr>
          <p:cNvSpPr>
            <a:spLocks noGrp="1"/>
          </p:cNvSpPr>
          <p:nvPr>
            <p:ph idx="1"/>
          </p:nvPr>
        </p:nvSpPr>
        <p:spPr>
          <a:xfrm>
            <a:off x="838200" y="1825625"/>
            <a:ext cx="6504709" cy="4351338"/>
          </a:xfrm>
        </p:spPr>
        <p:txBody>
          <a:bodyPr>
            <a:normAutofit fontScale="92500" lnSpcReduction="10000"/>
          </a:bodyPr>
          <a:lstStyle/>
          <a:p>
            <a:pPr algn="l"/>
            <a:r>
              <a:rPr lang="en-US" b="0" i="0" dirty="0">
                <a:effectLst/>
                <a:latin typeface="Times New Roman" panose="02020603050405020304" pitchFamily="18" charset="0"/>
                <a:cs typeface="Times New Roman" panose="02020603050405020304" pitchFamily="18" charset="0"/>
              </a:rPr>
              <a:t>One of the feathers that form the surface plumage of a bird, including those of the wings and tail but excluding such specialized types as downs and </a:t>
            </a:r>
            <a:r>
              <a:rPr lang="en-US" b="0" i="0" dirty="0" err="1">
                <a:effectLst/>
                <a:latin typeface="Times New Roman" panose="02020603050405020304" pitchFamily="18" charset="0"/>
                <a:cs typeface="Times New Roman" panose="02020603050405020304" pitchFamily="18" charset="0"/>
              </a:rPr>
              <a:t>filoplumes</a:t>
            </a:r>
            <a:r>
              <a:rPr lang="en-US" b="0" i="0" dirty="0">
                <a:effectLst/>
                <a:latin typeface="Times New Roman" panose="02020603050405020304" pitchFamily="18" charset="0"/>
                <a:cs typeface="Times New Roman" panose="02020603050405020304" pitchFamily="18" charset="0"/>
              </a:rPr>
              <a:t>.</a:t>
            </a:r>
          </a:p>
          <a:p>
            <a:pPr algn="l"/>
            <a:r>
              <a:rPr lang="en-US" b="0" i="0" dirty="0">
                <a:effectLst/>
                <a:latin typeface="Times New Roman" panose="02020603050405020304" pitchFamily="18" charset="0"/>
                <a:cs typeface="Times New Roman" panose="02020603050405020304" pitchFamily="18" charset="0"/>
              </a:rPr>
              <a:t>Contour feather s (including the flight and tail feathers) define the body outline and serve as aerodynamic devices; </a:t>
            </a:r>
            <a:r>
              <a:rPr lang="en-US" b="0" i="0" dirty="0" err="1">
                <a:effectLst/>
                <a:latin typeface="Times New Roman" panose="02020603050405020304" pitchFamily="18" charset="0"/>
                <a:cs typeface="Times New Roman" panose="02020603050405020304" pitchFamily="18" charset="0"/>
              </a:rPr>
              <a:t>filoplumes</a:t>
            </a:r>
            <a:r>
              <a:rPr lang="en-US" b="0" i="0" dirty="0">
                <a:effectLst/>
                <a:latin typeface="Times New Roman" panose="02020603050405020304" pitchFamily="18" charset="0"/>
                <a:cs typeface="Times New Roman" panose="02020603050405020304" pitchFamily="18" charset="0"/>
              </a:rPr>
              <a:t> (hair feathers) and plumules (down feathers) are used principally as insulation, to conserve body heat.</a:t>
            </a:r>
          </a:p>
          <a:p>
            <a:br>
              <a:rPr lang="en-US"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9E138612-3286-4896-B822-642AEE4B6FF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250545" y="1838035"/>
            <a:ext cx="5165610" cy="4849091"/>
          </a:xfrm>
          <a:prstGeom prst="rect">
            <a:avLst/>
          </a:prstGeom>
          <a:noFill/>
          <a:ln>
            <a:noFill/>
          </a:ln>
        </p:spPr>
      </p:pic>
    </p:spTree>
    <p:extLst>
      <p:ext uri="{BB962C8B-B14F-4D97-AF65-F5344CB8AC3E}">
        <p14:creationId xmlns:p14="http://schemas.microsoft.com/office/powerpoint/2010/main" val="31007955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F32EC-0C13-492D-8E32-982AF80895DE}"/>
              </a:ext>
            </a:extLst>
          </p:cNvPr>
          <p:cNvSpPr>
            <a:spLocks noGrp="1"/>
          </p:cNvSpPr>
          <p:nvPr>
            <p:ph type="title"/>
          </p:nvPr>
        </p:nvSpPr>
        <p:spPr/>
        <p:txBody>
          <a:bodyPr/>
          <a:lstStyle/>
          <a:p>
            <a:endParaRPr lang="en-IN"/>
          </a:p>
        </p:txBody>
      </p:sp>
      <p:pic>
        <p:nvPicPr>
          <p:cNvPr id="6" name="Content Placeholder 5">
            <a:extLst>
              <a:ext uri="{FF2B5EF4-FFF2-40B4-BE49-F238E27FC236}">
                <a16:creationId xmlns:a16="http://schemas.microsoft.com/office/drawing/2014/main" id="{3F0FAF91-4604-4806-A398-653063A4667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84728"/>
            <a:ext cx="10515600" cy="6673272"/>
          </a:xfrm>
          <a:prstGeom prst="rect">
            <a:avLst/>
          </a:prstGeom>
          <a:noFill/>
          <a:ln>
            <a:noFill/>
          </a:ln>
        </p:spPr>
      </p:pic>
    </p:spTree>
    <p:extLst>
      <p:ext uri="{BB962C8B-B14F-4D97-AF65-F5344CB8AC3E}">
        <p14:creationId xmlns:p14="http://schemas.microsoft.com/office/powerpoint/2010/main" val="40566908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F0045-3C6F-44D5-B7FC-E510C19C8637}"/>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Down  Feathers</a:t>
            </a:r>
            <a:endParaRPr lang="en-IN" dirty="0"/>
          </a:p>
        </p:txBody>
      </p:sp>
      <p:sp>
        <p:nvSpPr>
          <p:cNvPr id="3" name="Content Placeholder 2">
            <a:extLst>
              <a:ext uri="{FF2B5EF4-FFF2-40B4-BE49-F238E27FC236}">
                <a16:creationId xmlns:a16="http://schemas.microsoft.com/office/drawing/2014/main" id="{6CB0B592-65A8-4561-A942-3385E9328191}"/>
              </a:ext>
            </a:extLst>
          </p:cNvPr>
          <p:cNvSpPr>
            <a:spLocks noGrp="1"/>
          </p:cNvSpPr>
          <p:nvPr>
            <p:ph idx="1"/>
          </p:nvPr>
        </p:nvSpPr>
        <p:spPr>
          <a:xfrm>
            <a:off x="154710" y="1524000"/>
            <a:ext cx="8980054" cy="5343236"/>
          </a:xfrm>
        </p:spPr>
        <p:txBody>
          <a:bodyPr>
            <a:normAutofit fontScale="85000" lnSpcReduction="20000"/>
          </a:bodyPr>
          <a:lstStyle/>
          <a:p>
            <a:r>
              <a:rPr lang="en-US" b="0" i="0" dirty="0">
                <a:solidFill>
                  <a:srgbClr val="202122"/>
                </a:solidFill>
                <a:effectLst/>
                <a:latin typeface="Times New Roman" panose="02020603050405020304" pitchFamily="18" charset="0"/>
                <a:cs typeface="Times New Roman" panose="02020603050405020304" pitchFamily="18" charset="0"/>
              </a:rPr>
              <a:t>The </a:t>
            </a:r>
            <a:r>
              <a:rPr lang="en-US" b="1" i="0" dirty="0">
                <a:solidFill>
                  <a:srgbClr val="202122"/>
                </a:solidFill>
                <a:effectLst/>
                <a:latin typeface="Times New Roman" panose="02020603050405020304" pitchFamily="18" charset="0"/>
                <a:cs typeface="Times New Roman" panose="02020603050405020304" pitchFamily="18" charset="0"/>
              </a:rPr>
              <a:t>down</a:t>
            </a:r>
            <a:r>
              <a:rPr lang="en-US" b="0" i="0" dirty="0">
                <a:solidFill>
                  <a:srgbClr val="202122"/>
                </a:solidFill>
                <a:effectLst/>
                <a:latin typeface="Times New Roman" panose="02020603050405020304" pitchFamily="18" charset="0"/>
                <a:cs typeface="Times New Roman" panose="02020603050405020304" pitchFamily="18" charset="0"/>
              </a:rPr>
              <a:t> of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Bird"/>
              </a:rPr>
              <a:t>birds</a:t>
            </a:r>
            <a:r>
              <a:rPr lang="en-US" b="0" i="0" dirty="0">
                <a:solidFill>
                  <a:srgbClr val="202122"/>
                </a:solidFill>
                <a:effectLst/>
                <a:latin typeface="Times New Roman" panose="02020603050405020304" pitchFamily="18" charset="0"/>
                <a:cs typeface="Times New Roman" panose="02020603050405020304" pitchFamily="18" charset="0"/>
              </a:rPr>
              <a:t> is a layer of fine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Feather"/>
              </a:rPr>
              <a:t>feathers</a:t>
            </a:r>
            <a:r>
              <a:rPr lang="en-US" b="0" i="0" dirty="0">
                <a:solidFill>
                  <a:srgbClr val="202122"/>
                </a:solidFill>
                <a:effectLst/>
                <a:latin typeface="Times New Roman" panose="02020603050405020304" pitchFamily="18" charset="0"/>
                <a:cs typeface="Times New Roman" panose="02020603050405020304" pitchFamily="18" charset="0"/>
              </a:rPr>
              <a:t> found under the tougher exterior feathers. </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These lie between the quill feathers all over the body.</a:t>
            </a:r>
          </a:p>
          <a:p>
            <a:r>
              <a:rPr lang="en-US" dirty="0">
                <a:latin typeface="Times New Roman" panose="02020603050405020304" pitchFamily="18" charset="0"/>
                <a:cs typeface="Times New Roman" panose="02020603050405020304" pitchFamily="18" charset="0"/>
              </a:rPr>
              <a:t>These are soft feathers present on abdomen region.</a:t>
            </a:r>
          </a:p>
          <a:p>
            <a:r>
              <a:rPr lang="en-US" dirty="0">
                <a:latin typeface="Times New Roman" panose="02020603050405020304" pitchFamily="18" charset="0"/>
                <a:cs typeface="Times New Roman" panose="02020603050405020304" pitchFamily="18" charset="0"/>
              </a:rPr>
              <a:t>Young bird lack counter feathers but covered by down feathers.</a:t>
            </a:r>
          </a:p>
          <a:p>
            <a:r>
              <a:rPr lang="en-US" dirty="0">
                <a:latin typeface="Times New Roman" panose="02020603050405020304" pitchFamily="18" charset="0"/>
                <a:cs typeface="Times New Roman" panose="02020603050405020304" pitchFamily="18" charset="0"/>
              </a:rPr>
              <a:t>These are present when young ones are in nest hence it is called nestling down.</a:t>
            </a:r>
          </a:p>
          <a:p>
            <a:r>
              <a:rPr lang="en-US" dirty="0">
                <a:latin typeface="Times New Roman" panose="02020603050405020304" pitchFamily="18" charset="0"/>
                <a:cs typeface="Times New Roman" panose="02020603050405020304" pitchFamily="18" charset="0"/>
              </a:rPr>
              <a:t> They are with very short calamus with crown at barbs arises from free end.</a:t>
            </a:r>
          </a:p>
          <a:p>
            <a:r>
              <a:rPr lang="en-US" b="0" i="0" dirty="0">
                <a:solidFill>
                  <a:srgbClr val="202122"/>
                </a:solidFill>
                <a:effectLst/>
                <a:latin typeface="Times New Roman" panose="02020603050405020304" pitchFamily="18" charset="0"/>
                <a:cs typeface="Times New Roman" panose="02020603050405020304" pitchFamily="18" charset="0"/>
              </a:rPr>
              <a:t>It has a short or vestigial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Rachis"/>
              </a:rPr>
              <a:t>rachis</a:t>
            </a:r>
            <a:r>
              <a:rPr lang="en-US" b="0" i="0" dirty="0">
                <a:solidFill>
                  <a:srgbClr val="202122"/>
                </a:solidFill>
                <a:effectLst/>
                <a:latin typeface="Times New Roman" panose="02020603050405020304" pitchFamily="18" charset="0"/>
                <a:cs typeface="Times New Roman" panose="02020603050405020304" pitchFamily="18" charset="0"/>
              </a:rPr>
              <a:t> (shaft), few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Barb (feather)"/>
              </a:rPr>
              <a:t>barbs</a:t>
            </a:r>
            <a:r>
              <a:rPr lang="en-US" b="0" i="0" dirty="0">
                <a:solidFill>
                  <a:srgbClr val="202122"/>
                </a:solidFill>
                <a:effectLst/>
                <a:latin typeface="Times New Roman" panose="02020603050405020304" pitchFamily="18" charset="0"/>
                <a:cs typeface="Times New Roman" panose="02020603050405020304" pitchFamily="18" charset="0"/>
              </a:rPr>
              <a:t>, and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Barbule"/>
              </a:rPr>
              <a:t>barbules</a:t>
            </a:r>
            <a:r>
              <a:rPr lang="en-US" b="0" i="0" dirty="0">
                <a:solidFill>
                  <a:srgbClr val="202122"/>
                </a:solidFill>
                <a:effectLst/>
                <a:latin typeface="Times New Roman" panose="02020603050405020304" pitchFamily="18" charset="0"/>
                <a:cs typeface="Times New Roman" panose="02020603050405020304" pitchFamily="18" charset="0"/>
              </a:rPr>
              <a:t> that lack hooks.</a:t>
            </a:r>
          </a:p>
          <a:p>
            <a:r>
              <a:rPr lang="en-US" b="0" i="0" dirty="0">
                <a:solidFill>
                  <a:srgbClr val="202122"/>
                </a:solidFill>
                <a:effectLst/>
                <a:latin typeface="Times New Roman" panose="02020603050405020304" pitchFamily="18" charset="0"/>
                <a:cs typeface="Times New Roman" panose="02020603050405020304" pitchFamily="18" charset="0"/>
              </a:rPr>
              <a:t>They are three types of down: natal down, body down and powder down.</a:t>
            </a:r>
            <a:endParaRPr lang="en-US" dirty="0">
              <a:latin typeface="Times New Roman" panose="02020603050405020304" pitchFamily="18" charset="0"/>
              <a:cs typeface="Times New Roman" panose="02020603050405020304" pitchFamily="18" charset="0"/>
            </a:endParaRPr>
          </a:p>
          <a:p>
            <a:r>
              <a:rPr lang="en-US" dirty="0" err="1">
                <a:latin typeface="Times New Roman" panose="02020603050405020304" pitchFamily="18" charset="0"/>
                <a:cs typeface="Times New Roman" panose="02020603050405020304" pitchFamily="18" charset="0"/>
              </a:rPr>
              <a:t>Hooklets</a:t>
            </a:r>
            <a:r>
              <a:rPr lang="en-US" dirty="0">
                <a:latin typeface="Times New Roman" panose="02020603050405020304" pitchFamily="18" charset="0"/>
                <a:cs typeface="Times New Roman" panose="02020603050405020304" pitchFamily="18" charset="0"/>
              </a:rPr>
              <a:t> are absent.</a:t>
            </a:r>
          </a:p>
          <a:p>
            <a:r>
              <a:rPr lang="en-US" dirty="0">
                <a:latin typeface="Times New Roman" panose="02020603050405020304" pitchFamily="18" charset="0"/>
                <a:cs typeface="Times New Roman" panose="02020603050405020304" pitchFamily="18" charset="0"/>
              </a:rPr>
              <a:t>Function is incubation of eggs, protection of young and retention of body heat. </a:t>
            </a:r>
            <a:endParaRPr lang="en-IN"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F132FEC9-3DB7-4066-9BA2-1B25B4C4A018}"/>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9236365" y="110835"/>
            <a:ext cx="3041244" cy="3001819"/>
          </a:xfrm>
          <a:prstGeom prst="rect">
            <a:avLst/>
          </a:prstGeom>
          <a:noFill/>
          <a:ln>
            <a:noFill/>
          </a:ln>
        </p:spPr>
      </p:pic>
      <p:pic>
        <p:nvPicPr>
          <p:cNvPr id="4" name="Picture 3">
            <a:extLst>
              <a:ext uri="{FF2B5EF4-FFF2-40B4-BE49-F238E27FC236}">
                <a16:creationId xmlns:a16="http://schemas.microsoft.com/office/drawing/2014/main" id="{90B024A4-E90A-43F6-AD51-1BDEF1A05C13}"/>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8922327" y="3366944"/>
            <a:ext cx="3269673" cy="3125932"/>
          </a:xfrm>
          <a:prstGeom prst="rect">
            <a:avLst/>
          </a:prstGeom>
          <a:noFill/>
          <a:ln>
            <a:noFill/>
          </a:ln>
        </p:spPr>
      </p:pic>
    </p:spTree>
    <p:extLst>
      <p:ext uri="{BB962C8B-B14F-4D97-AF65-F5344CB8AC3E}">
        <p14:creationId xmlns:p14="http://schemas.microsoft.com/office/powerpoint/2010/main" val="21158461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5AE8A-23FE-47B9-B659-CCA630B5214D}"/>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45E3640A-4C47-4AAA-91E0-9D6B002E596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8764" y="498764"/>
            <a:ext cx="10855036" cy="6359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07207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842C3-1B0F-49C1-A6C7-5D5F2DBE7B63}"/>
              </a:ext>
            </a:extLst>
          </p:cNvPr>
          <p:cNvSpPr>
            <a:spLocks noGrp="1"/>
          </p:cNvSpPr>
          <p:nvPr>
            <p:ph type="title"/>
          </p:nvPr>
        </p:nvSpPr>
        <p:spPr>
          <a:xfrm>
            <a:off x="838200" y="365126"/>
            <a:ext cx="10515600" cy="724766"/>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Filo plumes Feathers</a:t>
            </a:r>
            <a:endParaRPr lang="en-IN" dirty="0"/>
          </a:p>
        </p:txBody>
      </p:sp>
      <p:sp>
        <p:nvSpPr>
          <p:cNvPr id="3" name="Content Placeholder 2">
            <a:extLst>
              <a:ext uri="{FF2B5EF4-FFF2-40B4-BE49-F238E27FC236}">
                <a16:creationId xmlns:a16="http://schemas.microsoft.com/office/drawing/2014/main" id="{D4E46D4D-BE80-4057-804E-C576F5243226}"/>
              </a:ext>
            </a:extLst>
          </p:cNvPr>
          <p:cNvSpPr>
            <a:spLocks noGrp="1"/>
          </p:cNvSpPr>
          <p:nvPr>
            <p:ph idx="1"/>
          </p:nvPr>
        </p:nvSpPr>
        <p:spPr>
          <a:xfrm>
            <a:off x="323274" y="1459344"/>
            <a:ext cx="8432800" cy="5292437"/>
          </a:xfrm>
        </p:spPr>
        <p:txBody>
          <a:bodyPr>
            <a:noAutofit/>
          </a:bodyPr>
          <a:lstStyle/>
          <a:p>
            <a:pPr algn="l">
              <a:buFont typeface="Arial" panose="020B0604020202020204" pitchFamily="34" charset="0"/>
              <a:buChar char="•"/>
            </a:pPr>
            <a:r>
              <a:rPr lang="en-US" sz="2000" i="0" dirty="0">
                <a:solidFill>
                  <a:srgbClr val="000000"/>
                </a:solidFill>
                <a:effectLst/>
                <a:latin typeface="Times New Roman" panose="02020603050405020304" pitchFamily="18" charset="0"/>
                <a:cs typeface="Times New Roman" panose="02020603050405020304" pitchFamily="18" charset="0"/>
              </a:rPr>
              <a:t>Filo-plumes are usually thin, hair-like feathers which are specialized and may be sensory. </a:t>
            </a:r>
          </a:p>
          <a:p>
            <a:pPr algn="l">
              <a:buFont typeface="Arial" panose="020B0604020202020204" pitchFamily="34" charset="0"/>
              <a:buChar char="•"/>
            </a:pPr>
            <a:r>
              <a:rPr lang="en-US" sz="2000" i="0" dirty="0">
                <a:solidFill>
                  <a:srgbClr val="000000"/>
                </a:solidFill>
                <a:effectLst/>
                <a:latin typeface="Times New Roman" panose="02020603050405020304" pitchFamily="18" charset="0"/>
                <a:cs typeface="Times New Roman" panose="02020603050405020304" pitchFamily="18" charset="0"/>
              </a:rPr>
              <a:t>Bristles occur around the beak, nostrils and eyes of many birds.</a:t>
            </a:r>
          </a:p>
          <a:p>
            <a:pPr algn="l">
              <a:buFont typeface="Arial" panose="020B0604020202020204" pitchFamily="34" charset="0"/>
              <a:buChar char="•"/>
            </a:pPr>
            <a:r>
              <a:rPr lang="en-US" sz="2000" i="0" dirty="0">
                <a:solidFill>
                  <a:srgbClr val="000000"/>
                </a:solidFill>
                <a:effectLst/>
                <a:latin typeface="Times New Roman" panose="02020603050405020304" pitchFamily="18" charset="0"/>
                <a:cs typeface="Times New Roman" panose="02020603050405020304" pitchFamily="18" charset="0"/>
              </a:rPr>
              <a:t> The long bristles around the beak in effect enlarge the mouth and so help the bird to capture flying insects. </a:t>
            </a:r>
          </a:p>
          <a:p>
            <a:pPr algn="l">
              <a:buFont typeface="Arial" panose="020B0604020202020204" pitchFamily="34" charset="0"/>
              <a:buChar char="•"/>
            </a:pPr>
            <a:r>
              <a:rPr lang="en-US" sz="2000" i="0" dirty="0">
                <a:solidFill>
                  <a:srgbClr val="000000"/>
                </a:solidFill>
                <a:effectLst/>
                <a:latin typeface="Times New Roman" panose="02020603050405020304" pitchFamily="18" charset="0"/>
                <a:cs typeface="Times New Roman" panose="02020603050405020304" pitchFamily="18" charset="0"/>
              </a:rPr>
              <a:t>Those about the nose may act as a sift, purifying the air that the bird breathes.</a:t>
            </a:r>
          </a:p>
          <a:p>
            <a:pPr algn="just"/>
            <a:r>
              <a:rPr lang="en-US" sz="2000" i="0" dirty="0">
                <a:solidFill>
                  <a:srgbClr val="000000"/>
                </a:solidFill>
                <a:effectLst/>
                <a:latin typeface="Times New Roman" panose="02020603050405020304" pitchFamily="18" charset="0"/>
                <a:cs typeface="Times New Roman" panose="02020603050405020304" pitchFamily="18" charset="0"/>
              </a:rPr>
              <a:t>The origins of </a:t>
            </a:r>
            <a:r>
              <a:rPr lang="en-US" sz="2000" i="0" dirty="0" err="1">
                <a:solidFill>
                  <a:srgbClr val="000000"/>
                </a:solidFill>
                <a:effectLst/>
                <a:latin typeface="Times New Roman" panose="02020603050405020304" pitchFamily="18" charset="0"/>
                <a:cs typeface="Times New Roman" panose="02020603050405020304" pitchFamily="18" charset="0"/>
              </a:rPr>
              <a:t>filoplumes</a:t>
            </a:r>
            <a:r>
              <a:rPr lang="en-US" sz="2000" i="0" dirty="0">
                <a:solidFill>
                  <a:srgbClr val="000000"/>
                </a:solidFill>
                <a:effectLst/>
                <a:latin typeface="Times New Roman" panose="02020603050405020304" pitchFamily="18" charset="0"/>
                <a:cs typeface="Times New Roman" panose="02020603050405020304" pitchFamily="18" charset="0"/>
              </a:rPr>
              <a:t> is currently under debate. </a:t>
            </a:r>
          </a:p>
          <a:p>
            <a:pPr algn="just"/>
            <a:r>
              <a:rPr lang="en-US" sz="2000" i="0" dirty="0">
                <a:solidFill>
                  <a:srgbClr val="000000"/>
                </a:solidFill>
                <a:effectLst/>
                <a:latin typeface="Times New Roman" panose="02020603050405020304" pitchFamily="18" charset="0"/>
                <a:cs typeface="Times New Roman" panose="02020603050405020304" pitchFamily="18" charset="0"/>
              </a:rPr>
              <a:t>Some ornithologists disagree with the theory that </a:t>
            </a:r>
            <a:r>
              <a:rPr lang="en-US" sz="2000" i="0" dirty="0" err="1">
                <a:solidFill>
                  <a:srgbClr val="000000"/>
                </a:solidFill>
                <a:effectLst/>
                <a:latin typeface="Times New Roman" panose="02020603050405020304" pitchFamily="18" charset="0"/>
                <a:cs typeface="Times New Roman" panose="02020603050405020304" pitchFamily="18" charset="0"/>
              </a:rPr>
              <a:t>filoplumes</a:t>
            </a:r>
            <a:r>
              <a:rPr lang="en-US" sz="2000" i="0" dirty="0">
                <a:solidFill>
                  <a:srgbClr val="000000"/>
                </a:solidFill>
                <a:effectLst/>
                <a:latin typeface="Times New Roman" panose="02020603050405020304" pitchFamily="18" charset="0"/>
                <a:cs typeface="Times New Roman" panose="02020603050405020304" pitchFamily="18" charset="0"/>
              </a:rPr>
              <a:t> are degenerate contour feathers.</a:t>
            </a:r>
          </a:p>
          <a:p>
            <a:pPr algn="just"/>
            <a:r>
              <a:rPr lang="en-US" sz="2000" i="0" dirty="0">
                <a:solidFill>
                  <a:srgbClr val="000000"/>
                </a:solidFill>
                <a:effectLst/>
                <a:latin typeface="Times New Roman" panose="02020603050405020304" pitchFamily="18" charset="0"/>
                <a:cs typeface="Times New Roman" panose="02020603050405020304" pitchFamily="18" charset="0"/>
              </a:rPr>
              <a:t> It believe instead that they are sensitive structures that assist in the nerve endings in the follicle. </a:t>
            </a:r>
          </a:p>
          <a:p>
            <a:pPr algn="just"/>
            <a:r>
              <a:rPr lang="en-US" sz="2000" i="0" dirty="0">
                <a:solidFill>
                  <a:srgbClr val="000000"/>
                </a:solidFill>
                <a:effectLst/>
                <a:latin typeface="Times New Roman" panose="02020603050405020304" pitchFamily="18" charset="0"/>
                <a:cs typeface="Times New Roman" panose="02020603050405020304" pitchFamily="18" charset="0"/>
              </a:rPr>
              <a:t>It is therefore quite possible the </a:t>
            </a:r>
            <a:r>
              <a:rPr lang="en-US" sz="2000" i="0" dirty="0" err="1">
                <a:solidFill>
                  <a:srgbClr val="000000"/>
                </a:solidFill>
                <a:effectLst/>
                <a:latin typeface="Times New Roman" panose="02020603050405020304" pitchFamily="18" charset="0"/>
                <a:cs typeface="Times New Roman" panose="02020603050405020304" pitchFamily="18" charset="0"/>
              </a:rPr>
              <a:t>filoplumes</a:t>
            </a:r>
            <a:r>
              <a:rPr lang="en-US" sz="2000" i="0" dirty="0">
                <a:solidFill>
                  <a:srgbClr val="000000"/>
                </a:solidFill>
                <a:effectLst/>
                <a:latin typeface="Times New Roman" panose="02020603050405020304" pitchFamily="18" charset="0"/>
                <a:cs typeface="Times New Roman" panose="02020603050405020304" pitchFamily="18" charset="0"/>
              </a:rPr>
              <a:t> play a key role in keeping contours in place during preening, display, and flight.</a:t>
            </a:r>
          </a:p>
          <a:p>
            <a:br>
              <a:rPr lang="en-US" sz="2000" i="0" dirty="0">
                <a:solidFill>
                  <a:srgbClr val="800080"/>
                </a:solidFill>
                <a:effectLst/>
                <a:latin typeface="Times New Roman" panose="02020603050405020304" pitchFamily="18" charset="0"/>
                <a:cs typeface="Times New Roman" panose="02020603050405020304" pitchFamily="18" charset="0"/>
                <a:hlinkClick r:id="rId2"/>
              </a:rPr>
            </a:br>
            <a:br>
              <a:rPr lang="en-US" sz="2000" dirty="0">
                <a:latin typeface="Times New Roman" panose="02020603050405020304" pitchFamily="18" charset="0"/>
                <a:cs typeface="Times New Roman" panose="02020603050405020304" pitchFamily="18" charset="0"/>
              </a:rPr>
            </a:br>
            <a:endParaRPr lang="en-IN" sz="20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3297C8B6-D861-47D7-A347-853382E79FC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885382" y="1690688"/>
            <a:ext cx="2810337" cy="4608512"/>
          </a:xfrm>
          <a:prstGeom prst="rect">
            <a:avLst/>
          </a:prstGeom>
          <a:noFill/>
          <a:ln>
            <a:noFill/>
          </a:ln>
        </p:spPr>
      </p:pic>
    </p:spTree>
    <p:extLst>
      <p:ext uri="{BB962C8B-B14F-4D97-AF65-F5344CB8AC3E}">
        <p14:creationId xmlns:p14="http://schemas.microsoft.com/office/powerpoint/2010/main" val="6273706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38C58-FD1F-4A63-A0B3-B293BF40C0BE}"/>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Filo plumes Feathers Types</a:t>
            </a:r>
            <a:endParaRPr lang="en-IN" dirty="0"/>
          </a:p>
        </p:txBody>
      </p:sp>
      <p:sp>
        <p:nvSpPr>
          <p:cNvPr id="3" name="Content Placeholder 2">
            <a:extLst>
              <a:ext uri="{FF2B5EF4-FFF2-40B4-BE49-F238E27FC236}">
                <a16:creationId xmlns:a16="http://schemas.microsoft.com/office/drawing/2014/main" id="{A12384EA-4D5C-4A7C-A8B8-13312FEABE9A}"/>
              </a:ext>
            </a:extLst>
          </p:cNvPr>
          <p:cNvSpPr>
            <a:spLocks noGrp="1"/>
          </p:cNvSpPr>
          <p:nvPr>
            <p:ph idx="1"/>
          </p:nvPr>
        </p:nvSpPr>
        <p:spPr>
          <a:xfrm>
            <a:off x="838200" y="1825625"/>
            <a:ext cx="5017655" cy="4351338"/>
          </a:xfrm>
        </p:spPr>
        <p:txBody>
          <a:bodyPr/>
          <a:lstStyle/>
          <a:p>
            <a:r>
              <a:rPr lang="en-US" dirty="0"/>
              <a:t>1. Plumage : Young birds first plumage called nestling plumage. </a:t>
            </a:r>
          </a:p>
          <a:p>
            <a:r>
              <a:rPr lang="en-US" dirty="0"/>
              <a:t>These are temporary replaced by quill feathers.</a:t>
            </a:r>
          </a:p>
          <a:p>
            <a:r>
              <a:rPr lang="en-US" dirty="0"/>
              <a:t>2. Juvenile Plumage : nestling replaced by juvenile plumage.</a:t>
            </a:r>
          </a:p>
          <a:p>
            <a:r>
              <a:rPr lang="en-US" dirty="0"/>
              <a:t>3. Nuptial Plumage : This is coloration of adult birds</a:t>
            </a:r>
            <a:endParaRPr lang="en-IN" dirty="0"/>
          </a:p>
        </p:txBody>
      </p:sp>
      <p:pic>
        <p:nvPicPr>
          <p:cNvPr id="6" name="Picture 5" descr="Feather types and their distribution on a typical perching bird.">
            <a:extLst>
              <a:ext uri="{FF2B5EF4-FFF2-40B4-BE49-F238E27FC236}">
                <a16:creationId xmlns:a16="http://schemas.microsoft.com/office/drawing/2014/main" id="{EBD930C8-F0E2-4476-B714-AC9105E502B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772727" y="1403927"/>
            <a:ext cx="6253017" cy="5338618"/>
          </a:xfrm>
          <a:prstGeom prst="rect">
            <a:avLst/>
          </a:prstGeom>
          <a:noFill/>
          <a:ln>
            <a:noFill/>
          </a:ln>
        </p:spPr>
      </p:pic>
    </p:spTree>
    <p:extLst>
      <p:ext uri="{BB962C8B-B14F-4D97-AF65-F5344CB8AC3E}">
        <p14:creationId xmlns:p14="http://schemas.microsoft.com/office/powerpoint/2010/main" val="1193172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8568F-FE26-461F-AB8D-37E7F0E7B969}"/>
              </a:ext>
            </a:extLst>
          </p:cNvPr>
          <p:cNvSpPr>
            <a:spLocks noGrp="1"/>
          </p:cNvSpPr>
          <p:nvPr>
            <p:ph type="title"/>
          </p:nvPr>
        </p:nvSpPr>
        <p:spPr>
          <a:xfrm>
            <a:off x="838200" y="365126"/>
            <a:ext cx="10515600" cy="589380"/>
          </a:xfrm>
        </p:spPr>
        <p:txBody>
          <a:bodyPr>
            <a:normAutofit fontScale="90000"/>
          </a:bodyPr>
          <a:lstStyle/>
          <a:p>
            <a:pPr algn="ctr"/>
            <a:r>
              <a:rPr lang="en-IN" sz="4400" b="1" dirty="0">
                <a:solidFill>
                  <a:srgbClr val="FF0000"/>
                </a:solidFill>
                <a:latin typeface="Times New Roman" panose="02020603050405020304" pitchFamily="18" charset="0"/>
                <a:cs typeface="Times New Roman" panose="02020603050405020304" pitchFamily="18" charset="0"/>
              </a:rPr>
              <a:t>Skin</a:t>
            </a:r>
            <a:endParaRPr lang="en-IN" dirty="0"/>
          </a:p>
        </p:txBody>
      </p:sp>
      <p:sp>
        <p:nvSpPr>
          <p:cNvPr id="3" name="Content Placeholder 2">
            <a:extLst>
              <a:ext uri="{FF2B5EF4-FFF2-40B4-BE49-F238E27FC236}">
                <a16:creationId xmlns:a16="http://schemas.microsoft.com/office/drawing/2014/main" id="{0BC75EB7-0B3D-4F02-97A1-3D0C33BC43C1}"/>
              </a:ext>
            </a:extLst>
          </p:cNvPr>
          <p:cNvSpPr>
            <a:spLocks noGrp="1"/>
          </p:cNvSpPr>
          <p:nvPr>
            <p:ph idx="1"/>
          </p:nvPr>
        </p:nvSpPr>
        <p:spPr>
          <a:xfrm>
            <a:off x="838200" y="1267326"/>
            <a:ext cx="10515600" cy="4909637"/>
          </a:xfrm>
        </p:spPr>
        <p:txBody>
          <a:bodyPr>
            <a:noAutofit/>
          </a:bodyPr>
          <a:lstStyle/>
          <a:p>
            <a:pPr algn="l"/>
            <a:r>
              <a:rPr lang="en-US" sz="2200" b="0" i="0" dirty="0">
                <a:solidFill>
                  <a:srgbClr val="202122"/>
                </a:solidFill>
                <a:effectLst/>
                <a:latin typeface="Times New Roman" panose="02020603050405020304" pitchFamily="18" charset="0"/>
                <a:cs typeface="Times New Roman" panose="02020603050405020304" pitchFamily="18" charset="0"/>
              </a:rPr>
              <a:t>The skin is the largest organ of the body. In humans, it accounts for about 12 to 15 percent of total body weight and covers 1.5-2m</a:t>
            </a:r>
            <a:r>
              <a:rPr lang="en-US" sz="2200" b="0" i="0" baseline="30000" dirty="0">
                <a:solidFill>
                  <a:srgbClr val="202122"/>
                </a:solidFill>
                <a:effectLst/>
                <a:latin typeface="Times New Roman" panose="02020603050405020304" pitchFamily="18" charset="0"/>
                <a:cs typeface="Times New Roman" panose="02020603050405020304" pitchFamily="18" charset="0"/>
              </a:rPr>
              <a:t>2</a:t>
            </a:r>
            <a:r>
              <a:rPr lang="en-US" sz="2200" b="0" i="0" dirty="0">
                <a:solidFill>
                  <a:srgbClr val="202122"/>
                </a:solidFill>
                <a:effectLst/>
                <a:latin typeface="Times New Roman" panose="02020603050405020304" pitchFamily="18" charset="0"/>
                <a:cs typeface="Times New Roman" panose="02020603050405020304" pitchFamily="18" charset="0"/>
              </a:rPr>
              <a:t> of surface area.</a:t>
            </a:r>
            <a:endParaRPr lang="en-US" sz="2200" b="0" i="0" baseline="30000" dirty="0">
              <a:solidFill>
                <a:srgbClr val="0B0080"/>
              </a:solidFill>
              <a:effectLst/>
              <a:latin typeface="Times New Roman" panose="02020603050405020304" pitchFamily="18" charset="0"/>
              <a:cs typeface="Times New Roman" panose="02020603050405020304" pitchFamily="18" charset="0"/>
            </a:endParaRPr>
          </a:p>
          <a:p>
            <a:pPr algn="l"/>
            <a:r>
              <a:rPr lang="en-US" sz="2200" b="0" i="0" dirty="0">
                <a:solidFill>
                  <a:srgbClr val="202122"/>
                </a:solidFill>
                <a:effectLst/>
                <a:latin typeface="Times New Roman" panose="02020603050405020304" pitchFamily="18" charset="0"/>
                <a:cs typeface="Times New Roman" panose="02020603050405020304" pitchFamily="18" charset="0"/>
              </a:rPr>
              <a:t>The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2" tooltip="Human skin"/>
              </a:rPr>
              <a:t>human skin</a:t>
            </a:r>
            <a:r>
              <a:rPr lang="en-US" sz="2200" b="0" i="0" dirty="0">
                <a:solidFill>
                  <a:srgbClr val="202122"/>
                </a:solidFill>
                <a:effectLst/>
                <a:latin typeface="Times New Roman" panose="02020603050405020304" pitchFamily="18" charset="0"/>
                <a:cs typeface="Times New Roman" panose="02020603050405020304" pitchFamily="18" charset="0"/>
              </a:rPr>
              <a:t> (integument) is composed of at least two major layers of tissue: the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3" tooltip="Epidermis (skin)"/>
              </a:rPr>
              <a:t>epidermis</a:t>
            </a:r>
            <a:r>
              <a:rPr lang="en-US" sz="2200" b="0" i="0" dirty="0">
                <a:solidFill>
                  <a:srgbClr val="202122"/>
                </a:solidFill>
                <a:effectLst/>
                <a:latin typeface="Times New Roman" panose="02020603050405020304" pitchFamily="18" charset="0"/>
                <a:cs typeface="Times New Roman" panose="02020603050405020304" pitchFamily="18" charset="0"/>
              </a:rPr>
              <a:t> and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4" tooltip="Dermis"/>
              </a:rPr>
              <a:t>dermis</a:t>
            </a:r>
            <a:r>
              <a:rPr lang="en-US" sz="2200" b="0" i="0" dirty="0">
                <a:solidFill>
                  <a:srgbClr val="202122"/>
                </a:solidFill>
                <a:effectLst/>
                <a:latin typeface="Times New Roman" panose="02020603050405020304" pitchFamily="18" charset="0"/>
                <a:cs typeface="Times New Roman" panose="02020603050405020304" pitchFamily="18" charset="0"/>
              </a:rPr>
              <a:t>. </a:t>
            </a:r>
            <a:endParaRPr lang="en-US" sz="2200" baseline="30000" dirty="0">
              <a:solidFill>
                <a:srgbClr val="0B0080"/>
              </a:solidFill>
              <a:latin typeface="Times New Roman" panose="02020603050405020304" pitchFamily="18" charset="0"/>
              <a:cs typeface="Times New Roman" panose="02020603050405020304" pitchFamily="18" charset="0"/>
            </a:endParaRPr>
          </a:p>
          <a:p>
            <a:pPr algn="l"/>
            <a:r>
              <a:rPr lang="en-US" sz="2200" b="0" i="0" dirty="0">
                <a:solidFill>
                  <a:srgbClr val="202122"/>
                </a:solidFill>
                <a:effectLst/>
                <a:latin typeface="Times New Roman" panose="02020603050405020304" pitchFamily="18" charset="0"/>
                <a:cs typeface="Times New Roman" panose="02020603050405020304" pitchFamily="18" charset="0"/>
              </a:rPr>
              <a:t>The epidermis is the outermost layer, providing the initial barrier to the external environment. </a:t>
            </a:r>
          </a:p>
          <a:p>
            <a:pPr algn="l"/>
            <a:r>
              <a:rPr lang="en-US" sz="2200" b="0" i="0" dirty="0">
                <a:solidFill>
                  <a:srgbClr val="202122"/>
                </a:solidFill>
                <a:effectLst/>
                <a:latin typeface="Times New Roman" panose="02020603050405020304" pitchFamily="18" charset="0"/>
                <a:cs typeface="Times New Roman" panose="02020603050405020304" pitchFamily="18" charset="0"/>
              </a:rPr>
              <a:t>It is separated from the dermis by the basement membrane. </a:t>
            </a:r>
          </a:p>
          <a:p>
            <a:pPr algn="l"/>
            <a:r>
              <a:rPr lang="en-US" sz="2200" b="0" i="0" dirty="0">
                <a:solidFill>
                  <a:srgbClr val="202122"/>
                </a:solidFill>
                <a:effectLst/>
                <a:latin typeface="Times New Roman" panose="02020603050405020304" pitchFamily="18" charset="0"/>
                <a:cs typeface="Times New Roman" panose="02020603050405020304" pitchFamily="18" charset="0"/>
              </a:rPr>
              <a:t>The epidermis contains melanocytes and gives color to the skin. </a:t>
            </a:r>
          </a:p>
          <a:p>
            <a:pPr algn="l"/>
            <a:r>
              <a:rPr lang="en-US" sz="2200" b="0" i="0" dirty="0">
                <a:solidFill>
                  <a:srgbClr val="202122"/>
                </a:solidFill>
                <a:effectLst/>
                <a:latin typeface="Times New Roman" panose="02020603050405020304" pitchFamily="18" charset="0"/>
                <a:cs typeface="Times New Roman" panose="02020603050405020304" pitchFamily="18" charset="0"/>
              </a:rPr>
              <a:t>The deepest layer of epidermis also contains nerve endings. Beneath this, the dermis comprises two sections, the papillary and reticular layers, and contains connective tissues, vessels, glands, follicles, hair roots, sensory nerve endings, and muscular tissue.</a:t>
            </a:r>
          </a:p>
          <a:p>
            <a:r>
              <a:rPr lang="en-US" sz="2200" b="0" i="0" dirty="0">
                <a:solidFill>
                  <a:srgbClr val="202122"/>
                </a:solidFill>
                <a:effectLst/>
                <a:latin typeface="Times New Roman" panose="02020603050405020304" pitchFamily="18" charset="0"/>
                <a:cs typeface="Times New Roman" panose="02020603050405020304" pitchFamily="18" charset="0"/>
              </a:rPr>
              <a:t> deepest layer, the hypodermis, is primarily made up of </a:t>
            </a:r>
            <a:r>
              <a:rPr lang="en-US" sz="2200" b="0" i="0" u="none" strike="noStrike" dirty="0">
                <a:solidFill>
                  <a:srgbClr val="0B0080"/>
                </a:solidFill>
                <a:effectLst/>
                <a:latin typeface="Times New Roman" panose="02020603050405020304" pitchFamily="18" charset="0"/>
                <a:cs typeface="Times New Roman" panose="02020603050405020304" pitchFamily="18" charset="0"/>
                <a:hlinkClick r:id="rId5" tooltip="Adipose tissue"/>
              </a:rPr>
              <a:t>adipose tissue</a:t>
            </a:r>
            <a:r>
              <a:rPr lang="en-US" sz="2200" b="0" i="0" dirty="0">
                <a:solidFill>
                  <a:srgbClr val="202122"/>
                </a:solidFill>
                <a:effectLst/>
                <a:latin typeface="Times New Roman" panose="02020603050405020304" pitchFamily="18" charset="0"/>
                <a:cs typeface="Times New Roman" panose="02020603050405020304" pitchFamily="18" charset="0"/>
              </a:rPr>
              <a:t>. </a:t>
            </a:r>
          </a:p>
          <a:p>
            <a:r>
              <a:rPr lang="en-US" sz="2200" b="0" i="0" dirty="0">
                <a:solidFill>
                  <a:srgbClr val="202122"/>
                </a:solidFill>
                <a:effectLst/>
                <a:latin typeface="Times New Roman" panose="02020603050405020304" pitchFamily="18" charset="0"/>
                <a:cs typeface="Times New Roman" panose="02020603050405020304" pitchFamily="18" charset="0"/>
              </a:rPr>
              <a:t>Substantial collagen bundles anchor the dermis to the hypodermis in a way that permits most areas of the skin to move freely over the deeper tissue layers.</a:t>
            </a:r>
            <a:br>
              <a:rPr lang="en-US" sz="2200" b="0" i="0" dirty="0">
                <a:solidFill>
                  <a:srgbClr val="202122"/>
                </a:solidFill>
                <a:effectLst/>
                <a:latin typeface="Times New Roman" panose="02020603050405020304" pitchFamily="18" charset="0"/>
                <a:cs typeface="Times New Roman" panose="02020603050405020304" pitchFamily="18" charset="0"/>
              </a:rPr>
            </a:b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12843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96114-F302-440B-9EF7-4694B539789C}"/>
              </a:ext>
            </a:extLst>
          </p:cNvPr>
          <p:cNvSpPr>
            <a:spLocks noGrp="1"/>
          </p:cNvSpPr>
          <p:nvPr>
            <p:ph type="title"/>
          </p:nvPr>
        </p:nvSpPr>
        <p:spPr>
          <a:xfrm>
            <a:off x="838200" y="365125"/>
            <a:ext cx="10515600" cy="798657"/>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Scales in Fishes</a:t>
            </a:r>
            <a:endParaRPr lang="en-IN" dirty="0"/>
          </a:p>
        </p:txBody>
      </p:sp>
      <p:sp>
        <p:nvSpPr>
          <p:cNvPr id="3" name="Content Placeholder 2">
            <a:extLst>
              <a:ext uri="{FF2B5EF4-FFF2-40B4-BE49-F238E27FC236}">
                <a16:creationId xmlns:a16="http://schemas.microsoft.com/office/drawing/2014/main" id="{10449994-35AE-405D-B1E1-1DA9F0C826A2}"/>
              </a:ext>
            </a:extLst>
          </p:cNvPr>
          <p:cNvSpPr>
            <a:spLocks noGrp="1"/>
          </p:cNvSpPr>
          <p:nvPr>
            <p:ph idx="1"/>
          </p:nvPr>
        </p:nvSpPr>
        <p:spPr>
          <a:xfrm>
            <a:off x="838200" y="1256146"/>
            <a:ext cx="10515600" cy="5601854"/>
          </a:xfrm>
        </p:spPr>
        <p:txBody>
          <a:bodyPr>
            <a:normAutofit/>
          </a:bodyPr>
          <a:lstStyle/>
          <a:p>
            <a:pPr algn="l"/>
            <a:r>
              <a:rPr lang="en-US" b="0" i="0" dirty="0">
                <a:effectLst/>
                <a:latin typeface="Times New Roman" panose="02020603050405020304" pitchFamily="18" charset="0"/>
                <a:cs typeface="Times New Roman" panose="02020603050405020304" pitchFamily="18" charset="0"/>
              </a:rPr>
              <a:t>A </a:t>
            </a:r>
            <a:r>
              <a:rPr lang="en-US" b="1" i="0" dirty="0">
                <a:effectLst/>
                <a:latin typeface="Times New Roman" panose="02020603050405020304" pitchFamily="18" charset="0"/>
                <a:cs typeface="Times New Roman" panose="02020603050405020304" pitchFamily="18" charset="0"/>
              </a:rPr>
              <a:t>fish scale</a:t>
            </a:r>
            <a:r>
              <a:rPr lang="en-US" b="0" i="0" dirty="0">
                <a:effectLst/>
                <a:latin typeface="Times New Roman" panose="02020603050405020304" pitchFamily="18" charset="0"/>
                <a:cs typeface="Times New Roman" panose="02020603050405020304" pitchFamily="18" charset="0"/>
              </a:rPr>
              <a:t> is a small rigid plate that grows out of the </a:t>
            </a:r>
            <a:r>
              <a:rPr lang="en-US" b="0" i="0" u="none" strike="noStrike" dirty="0">
                <a:effectLst/>
                <a:latin typeface="Times New Roman" panose="02020603050405020304" pitchFamily="18" charset="0"/>
                <a:cs typeface="Times New Roman" panose="02020603050405020304" pitchFamily="18" charset="0"/>
                <a:hlinkClick r:id="rId2" tooltip="Skin">
                  <a:extLst>
                    <a:ext uri="{A12FA001-AC4F-418D-AE19-62706E023703}">
                      <ahyp:hlinkClr xmlns:ahyp="http://schemas.microsoft.com/office/drawing/2018/hyperlinkcolor" val="tx"/>
                    </a:ext>
                  </a:extLst>
                </a:hlinkClick>
              </a:rPr>
              <a:t>skin</a:t>
            </a:r>
            <a:r>
              <a:rPr lang="en-US" b="0" i="0" dirty="0">
                <a:effectLst/>
                <a:latin typeface="Times New Roman" panose="02020603050405020304" pitchFamily="18" charset="0"/>
                <a:cs typeface="Times New Roman" panose="02020603050405020304" pitchFamily="18" charset="0"/>
              </a:rPr>
              <a:t> of a fish.</a:t>
            </a:r>
          </a:p>
          <a:p>
            <a:pPr algn="l"/>
            <a:r>
              <a:rPr lang="en-US" b="0" i="0" dirty="0">
                <a:effectLst/>
                <a:latin typeface="Times New Roman" panose="02020603050405020304" pitchFamily="18" charset="0"/>
                <a:cs typeface="Times New Roman" panose="02020603050405020304" pitchFamily="18" charset="0"/>
              </a:rPr>
              <a:t>The skin of most fishes is covered with these protective </a:t>
            </a:r>
            <a:r>
              <a:rPr lang="en-US" b="0" i="0" u="none" strike="noStrike" dirty="0">
                <a:effectLst/>
                <a:latin typeface="Times New Roman" panose="02020603050405020304" pitchFamily="18" charset="0"/>
                <a:cs typeface="Times New Roman" panose="02020603050405020304" pitchFamily="18" charset="0"/>
                <a:hlinkClick r:id="rId3" tooltip="Scale (zoology)">
                  <a:extLst>
                    <a:ext uri="{A12FA001-AC4F-418D-AE19-62706E023703}">
                      <ahyp:hlinkClr xmlns:ahyp="http://schemas.microsoft.com/office/drawing/2018/hyperlinkcolor" val="tx"/>
                    </a:ext>
                  </a:extLst>
                </a:hlinkClick>
              </a:rPr>
              <a:t>scales</a:t>
            </a:r>
            <a:r>
              <a:rPr lang="en-US" b="0" i="0" dirty="0">
                <a:effectLst/>
                <a:latin typeface="Times New Roman" panose="02020603050405020304" pitchFamily="18" charset="0"/>
                <a:cs typeface="Times New Roman" panose="02020603050405020304" pitchFamily="18" charset="0"/>
              </a:rPr>
              <a:t>, which can also provide effective </a:t>
            </a:r>
            <a:r>
              <a:rPr lang="en-US" b="0" i="0" u="none" strike="noStrike" dirty="0">
                <a:effectLst/>
                <a:latin typeface="Times New Roman" panose="02020603050405020304" pitchFamily="18" charset="0"/>
                <a:cs typeface="Times New Roman" panose="02020603050405020304" pitchFamily="18" charset="0"/>
                <a:hlinkClick r:id="rId4" tooltip="Underwater camouflage">
                  <a:extLst>
                    <a:ext uri="{A12FA001-AC4F-418D-AE19-62706E023703}">
                      <ahyp:hlinkClr xmlns:ahyp="http://schemas.microsoft.com/office/drawing/2018/hyperlinkcolor" val="tx"/>
                    </a:ext>
                  </a:extLst>
                </a:hlinkClick>
              </a:rPr>
              <a:t>camouflage</a:t>
            </a:r>
            <a:r>
              <a:rPr lang="en-US" b="0" i="0" dirty="0">
                <a:effectLst/>
                <a:latin typeface="Times New Roman" panose="02020603050405020304" pitchFamily="18" charset="0"/>
                <a:cs typeface="Times New Roman" panose="02020603050405020304" pitchFamily="18" charset="0"/>
              </a:rPr>
              <a:t> through the use of </a:t>
            </a:r>
            <a:r>
              <a:rPr lang="en-US" b="0" i="0" u="none" strike="noStrike" dirty="0">
                <a:effectLst/>
                <a:latin typeface="Times New Roman" panose="02020603050405020304" pitchFamily="18" charset="0"/>
                <a:cs typeface="Times New Roman" panose="02020603050405020304" pitchFamily="18" charset="0"/>
                <a:hlinkClick r:id="rId5" tooltip="Animal reflectors">
                  <a:extLst>
                    <a:ext uri="{A12FA001-AC4F-418D-AE19-62706E023703}">
                      <ahyp:hlinkClr xmlns:ahyp="http://schemas.microsoft.com/office/drawing/2018/hyperlinkcolor" val="tx"/>
                    </a:ext>
                  </a:extLst>
                </a:hlinkClick>
              </a:rPr>
              <a:t>reflection</a:t>
            </a:r>
            <a:r>
              <a:rPr lang="en-US" b="0" i="0" dirty="0">
                <a:effectLst/>
                <a:latin typeface="Times New Roman" panose="02020603050405020304" pitchFamily="18" charset="0"/>
                <a:cs typeface="Times New Roman" panose="02020603050405020304" pitchFamily="18" charset="0"/>
              </a:rPr>
              <a:t> and </a:t>
            </a:r>
            <a:r>
              <a:rPr lang="en-US" b="0" i="0" u="none" strike="noStrike" dirty="0" err="1">
                <a:effectLst/>
                <a:latin typeface="Times New Roman" panose="02020603050405020304" pitchFamily="18" charset="0"/>
                <a:cs typeface="Times New Roman" panose="02020603050405020304" pitchFamily="18" charset="0"/>
                <a:hlinkClick r:id="rId6" tooltip="Animal coloration">
                  <a:extLst>
                    <a:ext uri="{A12FA001-AC4F-418D-AE19-62706E023703}">
                      <ahyp:hlinkClr xmlns:ahyp="http://schemas.microsoft.com/office/drawing/2018/hyperlinkcolor" val="tx"/>
                    </a:ext>
                  </a:extLst>
                </a:hlinkClick>
              </a:rPr>
              <a:t>colouration</a:t>
            </a:r>
            <a:r>
              <a:rPr lang="en-US" b="0" i="0" dirty="0">
                <a:effectLst/>
                <a:latin typeface="Times New Roman" panose="02020603050405020304" pitchFamily="18" charset="0"/>
                <a:cs typeface="Times New Roman" panose="02020603050405020304" pitchFamily="18" charset="0"/>
              </a:rPr>
              <a:t>, as well as possible hydrodynamic advantages. </a:t>
            </a:r>
          </a:p>
          <a:p>
            <a:pPr algn="l"/>
            <a:r>
              <a:rPr lang="en-US" b="0" i="0" dirty="0">
                <a:effectLst/>
                <a:latin typeface="Times New Roman" panose="02020603050405020304" pitchFamily="18" charset="0"/>
                <a:cs typeface="Times New Roman" panose="02020603050405020304" pitchFamily="18" charset="0"/>
              </a:rPr>
              <a:t>The term </a:t>
            </a:r>
            <a:r>
              <a:rPr lang="en-US" b="0" i="1" dirty="0">
                <a:effectLst/>
                <a:latin typeface="Times New Roman" panose="02020603050405020304" pitchFamily="18" charset="0"/>
                <a:cs typeface="Times New Roman" panose="02020603050405020304" pitchFamily="18" charset="0"/>
              </a:rPr>
              <a:t>scale</a:t>
            </a:r>
            <a:r>
              <a:rPr lang="en-US" b="0" i="0" dirty="0">
                <a:effectLst/>
                <a:latin typeface="Times New Roman" panose="02020603050405020304" pitchFamily="18" charset="0"/>
                <a:cs typeface="Times New Roman" panose="02020603050405020304" pitchFamily="18" charset="0"/>
              </a:rPr>
              <a:t> derives from the </a:t>
            </a:r>
            <a:r>
              <a:rPr lang="en-US" b="0" i="0" u="none" strike="noStrike" dirty="0">
                <a:effectLst/>
                <a:latin typeface="Times New Roman" panose="02020603050405020304" pitchFamily="18" charset="0"/>
                <a:cs typeface="Times New Roman" panose="02020603050405020304" pitchFamily="18" charset="0"/>
                <a:hlinkClick r:id="rId7" tooltip="Old French">
                  <a:extLst>
                    <a:ext uri="{A12FA001-AC4F-418D-AE19-62706E023703}">
                      <ahyp:hlinkClr xmlns:ahyp="http://schemas.microsoft.com/office/drawing/2018/hyperlinkcolor" val="tx"/>
                    </a:ext>
                  </a:extLst>
                </a:hlinkClick>
              </a:rPr>
              <a:t>Old French</a:t>
            </a:r>
            <a:r>
              <a:rPr lang="en-US" b="0" i="0" dirty="0">
                <a:effectLst/>
                <a:latin typeface="Times New Roman" panose="02020603050405020304" pitchFamily="18" charset="0"/>
                <a:cs typeface="Times New Roman" panose="02020603050405020304" pitchFamily="18" charset="0"/>
              </a:rPr>
              <a:t> "</a:t>
            </a:r>
            <a:r>
              <a:rPr lang="en-US" b="0" i="0" dirty="0" err="1">
                <a:effectLst/>
                <a:latin typeface="Times New Roman" panose="02020603050405020304" pitchFamily="18" charset="0"/>
                <a:cs typeface="Times New Roman" panose="02020603050405020304" pitchFamily="18" charset="0"/>
              </a:rPr>
              <a:t>escale</a:t>
            </a:r>
            <a:r>
              <a:rPr lang="en-US" b="0" i="0" dirty="0">
                <a:effectLst/>
                <a:latin typeface="Times New Roman" panose="02020603050405020304" pitchFamily="18" charset="0"/>
                <a:cs typeface="Times New Roman" panose="02020603050405020304" pitchFamily="18" charset="0"/>
              </a:rPr>
              <a:t>", meaning a </a:t>
            </a:r>
            <a:r>
              <a:rPr lang="en-US" b="1" i="0" dirty="0">
                <a:effectLst/>
                <a:latin typeface="Times New Roman" panose="02020603050405020304" pitchFamily="18" charset="0"/>
                <a:cs typeface="Times New Roman" panose="02020603050405020304" pitchFamily="18" charset="0"/>
              </a:rPr>
              <a:t>shell pod or husk.</a:t>
            </a:r>
          </a:p>
          <a:p>
            <a:pPr algn="l"/>
            <a:r>
              <a:rPr lang="en-US" b="0" i="0" dirty="0">
                <a:effectLst/>
                <a:latin typeface="Times New Roman" panose="02020603050405020304" pitchFamily="18" charset="0"/>
                <a:cs typeface="Times New Roman" panose="02020603050405020304" pitchFamily="18" charset="0"/>
              </a:rPr>
              <a:t>Scales vary enormously in size, shape, structure, and extent, ranging from strong and rigid </a:t>
            </a:r>
            <a:r>
              <a:rPr lang="en-US" b="0" i="0" dirty="0" err="1">
                <a:effectLst/>
                <a:latin typeface="Times New Roman" panose="02020603050405020304" pitchFamily="18" charset="0"/>
                <a:cs typeface="Times New Roman" panose="02020603050405020304" pitchFamily="18" charset="0"/>
              </a:rPr>
              <a:t>armour</a:t>
            </a:r>
            <a:r>
              <a:rPr lang="en-US" b="0" i="0" dirty="0">
                <a:effectLst/>
                <a:latin typeface="Times New Roman" panose="02020603050405020304" pitchFamily="18" charset="0"/>
                <a:cs typeface="Times New Roman" panose="02020603050405020304" pitchFamily="18" charset="0"/>
              </a:rPr>
              <a:t> plates in fishes such as </a:t>
            </a:r>
            <a:r>
              <a:rPr lang="en-US" b="0" i="0" u="none" strike="noStrike" dirty="0">
                <a:effectLst/>
                <a:latin typeface="Times New Roman" panose="02020603050405020304" pitchFamily="18" charset="0"/>
                <a:cs typeface="Times New Roman" panose="02020603050405020304" pitchFamily="18" charset="0"/>
                <a:hlinkClick r:id="rId8" tooltip="Shrimpfish">
                  <a:extLst>
                    <a:ext uri="{A12FA001-AC4F-418D-AE19-62706E023703}">
                      <ahyp:hlinkClr xmlns:ahyp="http://schemas.microsoft.com/office/drawing/2018/hyperlinkcolor" val="tx"/>
                    </a:ext>
                  </a:extLst>
                </a:hlinkClick>
              </a:rPr>
              <a:t>shrimpfishes</a:t>
            </a:r>
            <a:r>
              <a:rPr lang="en-US" b="0" i="0" dirty="0">
                <a:effectLst/>
                <a:latin typeface="Times New Roman" panose="02020603050405020304" pitchFamily="18" charset="0"/>
                <a:cs typeface="Times New Roman" panose="02020603050405020304" pitchFamily="18" charset="0"/>
              </a:rPr>
              <a:t> and </a:t>
            </a:r>
            <a:r>
              <a:rPr lang="en-US" b="0" i="0" u="none" strike="noStrike" dirty="0">
                <a:effectLst/>
                <a:latin typeface="Times New Roman" panose="02020603050405020304" pitchFamily="18" charset="0"/>
                <a:cs typeface="Times New Roman" panose="02020603050405020304" pitchFamily="18" charset="0"/>
                <a:hlinkClick r:id="rId9" tooltip="Boxfish">
                  <a:extLst>
                    <a:ext uri="{A12FA001-AC4F-418D-AE19-62706E023703}">
                      <ahyp:hlinkClr xmlns:ahyp="http://schemas.microsoft.com/office/drawing/2018/hyperlinkcolor" val="tx"/>
                    </a:ext>
                  </a:extLst>
                </a:hlinkClick>
              </a:rPr>
              <a:t>boxfishes</a:t>
            </a:r>
            <a:r>
              <a:rPr lang="en-US" b="0" i="0" dirty="0">
                <a:effectLst/>
                <a:latin typeface="Times New Roman" panose="02020603050405020304" pitchFamily="18" charset="0"/>
                <a:cs typeface="Times New Roman" panose="02020603050405020304" pitchFamily="18" charset="0"/>
              </a:rPr>
              <a:t>, to microscopic or absent in fishes such as </a:t>
            </a:r>
            <a:r>
              <a:rPr lang="en-US" b="0" i="0" u="none" strike="noStrike" dirty="0">
                <a:effectLst/>
                <a:latin typeface="Times New Roman" panose="02020603050405020304" pitchFamily="18" charset="0"/>
                <a:cs typeface="Times New Roman" panose="02020603050405020304" pitchFamily="18" charset="0"/>
                <a:hlinkClick r:id="rId10" tooltip="Eel">
                  <a:extLst>
                    <a:ext uri="{A12FA001-AC4F-418D-AE19-62706E023703}">
                      <ahyp:hlinkClr xmlns:ahyp="http://schemas.microsoft.com/office/drawing/2018/hyperlinkcolor" val="tx"/>
                    </a:ext>
                  </a:extLst>
                </a:hlinkClick>
              </a:rPr>
              <a:t>eels</a:t>
            </a:r>
            <a:r>
              <a:rPr lang="en-US" b="0" i="0" dirty="0">
                <a:effectLst/>
                <a:latin typeface="Times New Roman" panose="02020603050405020304" pitchFamily="18" charset="0"/>
                <a:cs typeface="Times New Roman" panose="02020603050405020304" pitchFamily="18" charset="0"/>
              </a:rPr>
              <a:t> and </a:t>
            </a:r>
            <a:r>
              <a:rPr lang="en-US" b="0" i="0" u="none" strike="noStrike" dirty="0">
                <a:effectLst/>
                <a:latin typeface="Times New Roman" panose="02020603050405020304" pitchFamily="18" charset="0"/>
                <a:cs typeface="Times New Roman" panose="02020603050405020304" pitchFamily="18" charset="0"/>
                <a:hlinkClick r:id="rId11" tooltip="Anglerfish">
                  <a:extLst>
                    <a:ext uri="{A12FA001-AC4F-418D-AE19-62706E023703}">
                      <ahyp:hlinkClr xmlns:ahyp="http://schemas.microsoft.com/office/drawing/2018/hyperlinkcolor" val="tx"/>
                    </a:ext>
                  </a:extLst>
                </a:hlinkClick>
              </a:rPr>
              <a:t>anglerfishes</a:t>
            </a:r>
            <a:r>
              <a:rPr lang="en-US" b="0" i="0" dirty="0">
                <a:effectLst/>
                <a:latin typeface="Times New Roman" panose="02020603050405020304" pitchFamily="18" charset="0"/>
                <a:cs typeface="Times New Roman" panose="02020603050405020304" pitchFamily="18" charset="0"/>
              </a:rPr>
              <a:t>.</a:t>
            </a:r>
          </a:p>
          <a:p>
            <a:pPr algn="l"/>
            <a:r>
              <a:rPr lang="en-US" b="0" i="0" dirty="0">
                <a:effectLst/>
                <a:latin typeface="Times New Roman" panose="02020603050405020304" pitchFamily="18" charset="0"/>
                <a:cs typeface="Times New Roman" panose="02020603050405020304" pitchFamily="18" charset="0"/>
              </a:rPr>
              <a:t>The </a:t>
            </a:r>
            <a:r>
              <a:rPr lang="en-US" b="0" i="0" u="none" strike="noStrike" dirty="0">
                <a:effectLst/>
                <a:latin typeface="Times New Roman" panose="02020603050405020304" pitchFamily="18" charset="0"/>
                <a:cs typeface="Times New Roman" panose="02020603050405020304" pitchFamily="18" charset="0"/>
                <a:hlinkClick r:id="rId12" tooltip="Morphology (biology)">
                  <a:extLst>
                    <a:ext uri="{A12FA001-AC4F-418D-AE19-62706E023703}">
                      <ahyp:hlinkClr xmlns:ahyp="http://schemas.microsoft.com/office/drawing/2018/hyperlinkcolor" val="tx"/>
                    </a:ext>
                  </a:extLst>
                </a:hlinkClick>
              </a:rPr>
              <a:t>morphology</a:t>
            </a:r>
            <a:r>
              <a:rPr lang="en-US" b="0" i="0" dirty="0">
                <a:effectLst/>
                <a:latin typeface="Times New Roman" panose="02020603050405020304" pitchFamily="18" charset="0"/>
                <a:cs typeface="Times New Roman" panose="02020603050405020304" pitchFamily="18" charset="0"/>
              </a:rPr>
              <a:t> of a scale can be used to identify the species of fish it came from.</a:t>
            </a:r>
          </a:p>
          <a:p>
            <a:endParaRPr lang="en-IN" dirty="0"/>
          </a:p>
        </p:txBody>
      </p:sp>
    </p:spTree>
    <p:extLst>
      <p:ext uri="{BB962C8B-B14F-4D97-AF65-F5344CB8AC3E}">
        <p14:creationId xmlns:p14="http://schemas.microsoft.com/office/powerpoint/2010/main" val="354863894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3B7AC-661E-48B7-8DDF-3BC4FB519321}"/>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Types of Scales in Fishes</a:t>
            </a:r>
            <a:endParaRPr lang="en-IN" dirty="0"/>
          </a:p>
        </p:txBody>
      </p:sp>
      <p:pic>
        <p:nvPicPr>
          <p:cNvPr id="6" name="Content Placeholder 5">
            <a:extLst>
              <a:ext uri="{FF2B5EF4-FFF2-40B4-BE49-F238E27FC236}">
                <a16:creationId xmlns:a16="http://schemas.microsoft.com/office/drawing/2014/main" id="{E8D4E35C-701A-4896-AC1B-C7E32642D0AB}"/>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8145" y="1690688"/>
            <a:ext cx="10991273" cy="5167311"/>
          </a:xfrm>
          <a:prstGeom prst="rect">
            <a:avLst/>
          </a:prstGeom>
          <a:noFill/>
          <a:ln>
            <a:noFill/>
          </a:ln>
        </p:spPr>
      </p:pic>
    </p:spTree>
    <p:extLst>
      <p:ext uri="{BB962C8B-B14F-4D97-AF65-F5344CB8AC3E}">
        <p14:creationId xmlns:p14="http://schemas.microsoft.com/office/powerpoint/2010/main" val="10902186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C6F6F-197A-44E9-A4E5-AF59D80304D7}"/>
              </a:ext>
            </a:extLst>
          </p:cNvPr>
          <p:cNvSpPr>
            <a:spLocks noGrp="1"/>
          </p:cNvSpPr>
          <p:nvPr>
            <p:ph type="title"/>
          </p:nvPr>
        </p:nvSpPr>
        <p:spPr>
          <a:xfrm>
            <a:off x="838200" y="365126"/>
            <a:ext cx="10515600" cy="1075748"/>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Scales in Fishes</a:t>
            </a:r>
            <a:endParaRPr lang="en-IN" dirty="0"/>
          </a:p>
        </p:txBody>
      </p:sp>
      <p:pic>
        <p:nvPicPr>
          <p:cNvPr id="4" name="Content Placeholder 3">
            <a:extLst>
              <a:ext uri="{FF2B5EF4-FFF2-40B4-BE49-F238E27FC236}">
                <a16:creationId xmlns:a16="http://schemas.microsoft.com/office/drawing/2014/main" id="{47BD5AEA-46DD-4931-A2E0-22FAD8BDA03B}"/>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709" y="1440874"/>
            <a:ext cx="10169235" cy="5310907"/>
          </a:xfrm>
          <a:prstGeom prst="rect">
            <a:avLst/>
          </a:prstGeom>
          <a:noFill/>
          <a:ln>
            <a:noFill/>
          </a:ln>
        </p:spPr>
      </p:pic>
    </p:spTree>
    <p:extLst>
      <p:ext uri="{BB962C8B-B14F-4D97-AF65-F5344CB8AC3E}">
        <p14:creationId xmlns:p14="http://schemas.microsoft.com/office/powerpoint/2010/main" val="16607353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E3223-9A9D-4340-8392-732C840C7584}"/>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Placoid Scale</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B89EE6B-2F5E-4501-A177-FCD4778B4123}"/>
              </a:ext>
            </a:extLst>
          </p:cNvPr>
          <p:cNvSpPr>
            <a:spLocks noGrp="1"/>
          </p:cNvSpPr>
          <p:nvPr>
            <p:ph idx="1"/>
          </p:nvPr>
        </p:nvSpPr>
        <p:spPr>
          <a:xfrm>
            <a:off x="90055" y="1330036"/>
            <a:ext cx="7539182" cy="5412509"/>
          </a:xfrm>
        </p:spPr>
        <p:txBody>
          <a:bodyPr>
            <a:normAutofit/>
          </a:bodyPr>
          <a:lstStyle/>
          <a:p>
            <a:r>
              <a:rPr lang="en-US" sz="2000" b="0" i="0" dirty="0">
                <a:solidFill>
                  <a:srgbClr val="282828"/>
                </a:solidFill>
                <a:effectLst/>
                <a:latin typeface="Georgia" panose="02040502050405020303" pitchFamily="18" charset="0"/>
              </a:rPr>
              <a:t>Placoid scales are the tiny, tough scales that cover the skin of  </a:t>
            </a:r>
            <a:r>
              <a:rPr lang="en-US" sz="2000" b="1" dirty="0">
                <a:solidFill>
                  <a:srgbClr val="282828"/>
                </a:solidFill>
                <a:latin typeface="Georgia" panose="02040502050405020303" pitchFamily="18" charset="0"/>
              </a:rPr>
              <a:t>elasmobranches.</a:t>
            </a:r>
            <a:endParaRPr lang="en-US" sz="2000" b="1" i="0" dirty="0">
              <a:solidFill>
                <a:srgbClr val="282828"/>
              </a:solidFill>
              <a:effectLst/>
              <a:latin typeface="Georgia" panose="02040502050405020303" pitchFamily="18" charset="0"/>
            </a:endParaRPr>
          </a:p>
          <a:p>
            <a:r>
              <a:rPr lang="en-US" sz="2000" b="0" i="0" dirty="0">
                <a:solidFill>
                  <a:srgbClr val="282828"/>
                </a:solidFill>
                <a:effectLst/>
                <a:latin typeface="Georgia" panose="02040502050405020303" pitchFamily="18" charset="0"/>
              </a:rPr>
              <a:t>Placoid scales are similar to that of bony fish, they are more like teeth covered with hard enamel.</a:t>
            </a:r>
          </a:p>
          <a:p>
            <a:r>
              <a:rPr lang="en-US" sz="2000" b="0" i="0" dirty="0">
                <a:solidFill>
                  <a:srgbClr val="282828"/>
                </a:solidFill>
                <a:effectLst/>
                <a:latin typeface="Georgia" panose="02040502050405020303" pitchFamily="18" charset="0"/>
              </a:rPr>
              <a:t>Unlike the scales of other fish, these </a:t>
            </a:r>
            <a:r>
              <a:rPr lang="en-US" sz="2000" b="1" i="0" dirty="0">
                <a:solidFill>
                  <a:srgbClr val="282828"/>
                </a:solidFill>
                <a:effectLst/>
                <a:latin typeface="Georgia" panose="02040502050405020303" pitchFamily="18" charset="0"/>
              </a:rPr>
              <a:t>do not grow</a:t>
            </a:r>
            <a:r>
              <a:rPr lang="en-US" sz="2000" b="0" i="0" dirty="0">
                <a:solidFill>
                  <a:srgbClr val="282828"/>
                </a:solidFill>
                <a:effectLst/>
                <a:latin typeface="Georgia" panose="02040502050405020303" pitchFamily="18" charset="0"/>
              </a:rPr>
              <a:t> after an organism has fully matured. </a:t>
            </a:r>
          </a:p>
          <a:p>
            <a:r>
              <a:rPr lang="en-US" sz="2000" b="0" i="0" dirty="0">
                <a:solidFill>
                  <a:srgbClr val="282828"/>
                </a:solidFill>
                <a:effectLst/>
                <a:latin typeface="Georgia" panose="02040502050405020303" pitchFamily="18" charset="0"/>
              </a:rPr>
              <a:t>Placoid scales are often called </a:t>
            </a:r>
            <a:r>
              <a:rPr lang="en-US" sz="2000" b="0" i="0" u="none" strike="noStrike" dirty="0">
                <a:solidFill>
                  <a:srgbClr val="282828"/>
                </a:solidFill>
                <a:effectLst/>
                <a:latin typeface="Georgia" panose="02040502050405020303" pitchFamily="18" charset="0"/>
                <a:hlinkClick r:id="rId2"/>
              </a:rPr>
              <a:t>dermal denticles</a:t>
            </a:r>
            <a:r>
              <a:rPr lang="en-US" sz="2000" b="0" i="0" dirty="0">
                <a:solidFill>
                  <a:srgbClr val="282828"/>
                </a:solidFill>
                <a:effectLst/>
                <a:latin typeface="Georgia" panose="02040502050405020303" pitchFamily="18" charset="0"/>
              </a:rPr>
              <a:t> because they grow out of the dermis layer.</a:t>
            </a:r>
          </a:p>
          <a:p>
            <a:pPr algn="l" fontAlgn="base"/>
            <a:r>
              <a:rPr lang="en-US" sz="2000" b="0" i="0" dirty="0">
                <a:solidFill>
                  <a:srgbClr val="282828"/>
                </a:solidFill>
                <a:effectLst/>
                <a:latin typeface="Georgia" panose="02040502050405020303" pitchFamily="18" charset="0"/>
              </a:rPr>
              <a:t>Placoid scales are packed tightly together, are supported by spines, and grow with their tips facing backward and laying flat. </a:t>
            </a:r>
          </a:p>
          <a:p>
            <a:r>
              <a:rPr lang="en-US" sz="2000" b="0" i="0" dirty="0">
                <a:solidFill>
                  <a:srgbClr val="282828"/>
                </a:solidFill>
                <a:effectLst/>
                <a:latin typeface="Georgia" panose="02040502050405020303" pitchFamily="18" charset="0"/>
              </a:rPr>
              <a:t>These scales function to </a:t>
            </a:r>
            <a:r>
              <a:rPr lang="en-US" sz="2000" b="1" i="0" dirty="0">
                <a:solidFill>
                  <a:srgbClr val="282828"/>
                </a:solidFill>
                <a:effectLst/>
                <a:latin typeface="Georgia" panose="02040502050405020303" pitchFamily="18" charset="0"/>
              </a:rPr>
              <a:t>protect a fish</a:t>
            </a:r>
            <a:r>
              <a:rPr lang="en-US" sz="2000" b="0" i="0" dirty="0">
                <a:solidFill>
                  <a:srgbClr val="282828"/>
                </a:solidFill>
                <a:effectLst/>
                <a:latin typeface="Georgia" panose="02040502050405020303" pitchFamily="18" charset="0"/>
              </a:rPr>
              <a:t> from predators and can even be used to injure or kill prey.</a:t>
            </a:r>
          </a:p>
          <a:p>
            <a:r>
              <a:rPr lang="en-US" sz="2000" b="0" i="0" dirty="0">
                <a:solidFill>
                  <a:srgbClr val="282828"/>
                </a:solidFill>
                <a:effectLst/>
                <a:latin typeface="Georgia" panose="02040502050405020303" pitchFamily="18" charset="0"/>
              </a:rPr>
              <a:t>The </a:t>
            </a:r>
            <a:r>
              <a:rPr lang="en-US" sz="2000" b="0" i="0" dirty="0" err="1">
                <a:solidFill>
                  <a:srgbClr val="282828"/>
                </a:solidFill>
                <a:effectLst/>
                <a:latin typeface="Georgia" panose="02040502050405020303" pitchFamily="18" charset="0"/>
              </a:rPr>
              <a:t>v-shape</a:t>
            </a:r>
            <a:r>
              <a:rPr lang="en-US" sz="2000" b="0" i="0" dirty="0">
                <a:solidFill>
                  <a:srgbClr val="282828"/>
                </a:solidFill>
                <a:effectLst/>
                <a:latin typeface="Georgia" panose="02040502050405020303" pitchFamily="18" charset="0"/>
              </a:rPr>
              <a:t> of a placoid scale </a:t>
            </a:r>
            <a:r>
              <a:rPr lang="en-US" sz="2000" b="1" i="0" dirty="0">
                <a:solidFill>
                  <a:srgbClr val="282828"/>
                </a:solidFill>
                <a:effectLst/>
                <a:latin typeface="Georgia" panose="02040502050405020303" pitchFamily="18" charset="0"/>
              </a:rPr>
              <a:t>reduces  friction</a:t>
            </a:r>
            <a:r>
              <a:rPr lang="en-US" sz="2000" b="0" i="0" dirty="0">
                <a:solidFill>
                  <a:srgbClr val="282828"/>
                </a:solidFill>
                <a:effectLst/>
                <a:latin typeface="Georgia" panose="02040502050405020303" pitchFamily="18" charset="0"/>
              </a:rPr>
              <a:t> during swimming.</a:t>
            </a:r>
            <a:endParaRPr lang="en-IN" sz="2000" dirty="0"/>
          </a:p>
        </p:txBody>
      </p:sp>
      <p:pic>
        <p:nvPicPr>
          <p:cNvPr id="6" name="Picture 5">
            <a:extLst>
              <a:ext uri="{FF2B5EF4-FFF2-40B4-BE49-F238E27FC236}">
                <a16:creationId xmlns:a16="http://schemas.microsoft.com/office/drawing/2014/main" id="{BAC67BAD-DA69-4735-8887-C91E66562B8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499928" y="2198255"/>
            <a:ext cx="4414982" cy="3934689"/>
          </a:xfrm>
          <a:prstGeom prst="rect">
            <a:avLst/>
          </a:prstGeom>
          <a:noFill/>
          <a:ln>
            <a:noFill/>
          </a:ln>
        </p:spPr>
      </p:pic>
    </p:spTree>
    <p:extLst>
      <p:ext uri="{BB962C8B-B14F-4D97-AF65-F5344CB8AC3E}">
        <p14:creationId xmlns:p14="http://schemas.microsoft.com/office/powerpoint/2010/main" val="15633944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D251F-8934-46FE-B545-B17BBDC828C0}"/>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 Cycloid Scale</a:t>
            </a:r>
            <a:endParaRPr lang="en-IN" dirty="0"/>
          </a:p>
        </p:txBody>
      </p:sp>
      <p:sp>
        <p:nvSpPr>
          <p:cNvPr id="3" name="Content Placeholder 2">
            <a:extLst>
              <a:ext uri="{FF2B5EF4-FFF2-40B4-BE49-F238E27FC236}">
                <a16:creationId xmlns:a16="http://schemas.microsoft.com/office/drawing/2014/main" id="{F86A444A-6F87-4FAE-8D8C-8D53FB584720}"/>
              </a:ext>
            </a:extLst>
          </p:cNvPr>
          <p:cNvSpPr>
            <a:spLocks noGrp="1"/>
          </p:cNvSpPr>
          <p:nvPr>
            <p:ph idx="1"/>
          </p:nvPr>
        </p:nvSpPr>
        <p:spPr>
          <a:xfrm>
            <a:off x="193964" y="1366982"/>
            <a:ext cx="6918036" cy="5301673"/>
          </a:xfrm>
        </p:spPr>
        <p:txBody>
          <a:bodyPr>
            <a:normAutofit fontScale="92500" lnSpcReduction="10000"/>
          </a:bodyPr>
          <a:lstStyle/>
          <a:p>
            <a:pPr algn="just"/>
            <a:r>
              <a:rPr lang="en-US" b="1" i="0" dirty="0">
                <a:solidFill>
                  <a:srgbClr val="1A1A1A"/>
                </a:solidFill>
                <a:effectLst/>
                <a:latin typeface="Times New Roman" panose="02020603050405020304" pitchFamily="18" charset="0"/>
                <a:cs typeface="Times New Roman" panose="02020603050405020304" pitchFamily="18" charset="0"/>
              </a:rPr>
              <a:t>Cycloid scale</a:t>
            </a:r>
            <a:r>
              <a:rPr lang="en-US" b="0" i="0" dirty="0">
                <a:solidFill>
                  <a:srgbClr val="1A1A1A"/>
                </a:solidFill>
                <a:effectLst/>
                <a:latin typeface="Times New Roman" panose="02020603050405020304" pitchFamily="18" charset="0"/>
                <a:cs typeface="Times New Roman" panose="02020603050405020304" pitchFamily="18" charset="0"/>
              </a:rPr>
              <a:t>s are large, thin, and round or oval in shape, and they exhibit growth rings.</a:t>
            </a:r>
          </a:p>
          <a:p>
            <a:pPr algn="just"/>
            <a:r>
              <a:rPr lang="en-US" b="0" i="0" dirty="0">
                <a:solidFill>
                  <a:srgbClr val="333333"/>
                </a:solidFill>
                <a:effectLst/>
                <a:latin typeface="Times New Roman" panose="02020603050405020304" pitchFamily="18" charset="0"/>
                <a:cs typeface="Times New Roman" panose="02020603050405020304" pitchFamily="18" charset="0"/>
              </a:rPr>
              <a:t>Cycloid scales are smooth-edged scales predominately found in lower order </a:t>
            </a:r>
            <a:r>
              <a:rPr lang="en-US" b="1" i="0" dirty="0">
                <a:solidFill>
                  <a:srgbClr val="333333"/>
                </a:solidFill>
                <a:effectLst/>
                <a:latin typeface="Times New Roman" panose="02020603050405020304" pitchFamily="18" charset="0"/>
                <a:cs typeface="Times New Roman" panose="02020603050405020304" pitchFamily="18" charset="0"/>
              </a:rPr>
              <a:t>teleost fishes.  </a:t>
            </a:r>
          </a:p>
          <a:p>
            <a:pPr algn="just"/>
            <a:r>
              <a:rPr lang="en-US" b="0" i="0" dirty="0">
                <a:solidFill>
                  <a:srgbClr val="333333"/>
                </a:solidFill>
                <a:effectLst/>
                <a:latin typeface="Times New Roman" panose="02020603050405020304" pitchFamily="18" charset="0"/>
                <a:cs typeface="Times New Roman" panose="02020603050405020304" pitchFamily="18" charset="0"/>
              </a:rPr>
              <a:t>Similar to </a:t>
            </a:r>
            <a:r>
              <a:rPr lang="en-US" b="0" i="0" u="none" strike="noStrike" dirty="0">
                <a:solidFill>
                  <a:srgbClr val="4B76F4"/>
                </a:solidFill>
                <a:effectLst/>
                <a:latin typeface="Times New Roman" panose="02020603050405020304" pitchFamily="18" charset="0"/>
                <a:cs typeface="Times New Roman" panose="02020603050405020304" pitchFamily="18" charset="0"/>
                <a:hlinkClick r:id="rId2"/>
              </a:rPr>
              <a:t>ctenoid</a:t>
            </a:r>
            <a:r>
              <a:rPr lang="en-US" b="0" i="0" dirty="0">
                <a:solidFill>
                  <a:srgbClr val="333333"/>
                </a:solidFill>
                <a:effectLst/>
                <a:latin typeface="Times New Roman" panose="02020603050405020304" pitchFamily="18" charset="0"/>
                <a:cs typeface="Times New Roman" panose="02020603050405020304" pitchFamily="18" charset="0"/>
              </a:rPr>
              <a:t> scales, they are overlapping  allow for greater flexibility in movement.</a:t>
            </a:r>
          </a:p>
          <a:p>
            <a:pPr algn="just"/>
            <a:r>
              <a:rPr lang="en-US" b="0" i="0" dirty="0">
                <a:solidFill>
                  <a:srgbClr val="333333"/>
                </a:solidFill>
                <a:effectLst/>
                <a:latin typeface="Times New Roman" panose="02020603050405020304" pitchFamily="18" charset="0"/>
                <a:cs typeface="Times New Roman" panose="02020603050405020304" pitchFamily="18" charset="0"/>
              </a:rPr>
              <a:t>The surface layer of the scale is comprised of </a:t>
            </a:r>
            <a:r>
              <a:rPr lang="en-US" b="1" i="0" dirty="0">
                <a:solidFill>
                  <a:srgbClr val="333333"/>
                </a:solidFill>
                <a:effectLst/>
                <a:latin typeface="Times New Roman" panose="02020603050405020304" pitchFamily="18" charset="0"/>
                <a:cs typeface="Times New Roman" panose="02020603050405020304" pitchFamily="18" charset="0"/>
              </a:rPr>
              <a:t>calcium-based salts </a:t>
            </a:r>
            <a:r>
              <a:rPr lang="en-US" b="0" i="0" dirty="0">
                <a:solidFill>
                  <a:srgbClr val="333333"/>
                </a:solidFill>
                <a:effectLst/>
                <a:latin typeface="Times New Roman" panose="02020603050405020304" pitchFamily="18" charset="0"/>
                <a:cs typeface="Times New Roman" panose="02020603050405020304" pitchFamily="18" charset="0"/>
              </a:rPr>
              <a:t>and the inner layer is predominately </a:t>
            </a:r>
            <a:r>
              <a:rPr lang="en-US" b="1" i="0" dirty="0">
                <a:solidFill>
                  <a:srgbClr val="333333"/>
                </a:solidFill>
                <a:effectLst/>
                <a:latin typeface="Times New Roman" panose="02020603050405020304" pitchFamily="18" charset="0"/>
                <a:cs typeface="Times New Roman" panose="02020603050405020304" pitchFamily="18" charset="0"/>
              </a:rPr>
              <a:t>collagen</a:t>
            </a:r>
            <a:r>
              <a:rPr lang="en-US" b="0" i="0" dirty="0">
                <a:solidFill>
                  <a:srgbClr val="333333"/>
                </a:solidFill>
                <a:effectLst/>
                <a:latin typeface="Times New Roman" panose="02020603050405020304" pitchFamily="18" charset="0"/>
                <a:cs typeface="Times New Roman" panose="02020603050405020304" pitchFamily="18" charset="0"/>
              </a:rPr>
              <a:t>.  </a:t>
            </a:r>
          </a:p>
          <a:p>
            <a:pPr algn="just"/>
            <a:r>
              <a:rPr lang="en-US" b="0" i="0" dirty="0">
                <a:solidFill>
                  <a:srgbClr val="333333"/>
                </a:solidFill>
                <a:effectLst/>
                <a:latin typeface="Times New Roman" panose="02020603050405020304" pitchFamily="18" charset="0"/>
                <a:cs typeface="Times New Roman" panose="02020603050405020304" pitchFamily="18" charset="0"/>
              </a:rPr>
              <a:t>As a fish grows, its scales grow, adding concentric layers, similar to tree rings.  </a:t>
            </a:r>
          </a:p>
          <a:p>
            <a:pPr algn="just"/>
            <a:r>
              <a:rPr lang="en-US" b="0" i="0" dirty="0">
                <a:solidFill>
                  <a:srgbClr val="333333"/>
                </a:solidFill>
                <a:effectLst/>
                <a:latin typeface="Times New Roman" panose="02020603050405020304" pitchFamily="18" charset="0"/>
                <a:cs typeface="Times New Roman" panose="02020603050405020304" pitchFamily="18" charset="0"/>
              </a:rPr>
              <a:t>For certain species, these rings can be counted to estimate the </a:t>
            </a:r>
            <a:r>
              <a:rPr lang="en-US" b="1" i="0" dirty="0">
                <a:solidFill>
                  <a:srgbClr val="333333"/>
                </a:solidFill>
                <a:effectLst/>
                <a:latin typeface="Times New Roman" panose="02020603050405020304" pitchFamily="18" charset="0"/>
                <a:cs typeface="Times New Roman" panose="02020603050405020304" pitchFamily="18" charset="0"/>
              </a:rPr>
              <a:t>age of a fish</a:t>
            </a:r>
            <a:r>
              <a:rPr lang="en-US" b="0" i="0" dirty="0">
                <a:solidFill>
                  <a:srgbClr val="333333"/>
                </a:solidFill>
                <a:effectLst/>
                <a:latin typeface="Times New Roman" panose="02020603050405020304" pitchFamily="18" charset="0"/>
                <a:cs typeface="Times New Roman" panose="02020603050405020304" pitchFamily="18" charset="0"/>
              </a:rPr>
              <a:t>.</a:t>
            </a:r>
            <a:endParaRPr lang="en-IN"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8A520B84-B3A0-4DE8-958D-02AA9DA7AEF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038109" y="3315855"/>
            <a:ext cx="5153891" cy="3542145"/>
          </a:xfrm>
          <a:prstGeom prst="rect">
            <a:avLst/>
          </a:prstGeom>
          <a:noFill/>
          <a:ln>
            <a:noFill/>
          </a:ln>
        </p:spPr>
      </p:pic>
    </p:spTree>
    <p:extLst>
      <p:ext uri="{BB962C8B-B14F-4D97-AF65-F5344CB8AC3E}">
        <p14:creationId xmlns:p14="http://schemas.microsoft.com/office/powerpoint/2010/main" val="2790607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F472A-819C-4F82-93F6-EB015BC301D5}"/>
              </a:ext>
            </a:extLst>
          </p:cNvPr>
          <p:cNvSpPr>
            <a:spLocks noGrp="1"/>
          </p:cNvSpPr>
          <p:nvPr>
            <p:ph type="title"/>
          </p:nvPr>
        </p:nvSpPr>
        <p:spPr>
          <a:xfrm>
            <a:off x="838200" y="365126"/>
            <a:ext cx="10515600" cy="789420"/>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Ctenoid Scale</a:t>
            </a:r>
            <a:endParaRPr lang="en-IN" dirty="0"/>
          </a:p>
        </p:txBody>
      </p:sp>
      <p:sp>
        <p:nvSpPr>
          <p:cNvPr id="3" name="Content Placeholder 2">
            <a:extLst>
              <a:ext uri="{FF2B5EF4-FFF2-40B4-BE49-F238E27FC236}">
                <a16:creationId xmlns:a16="http://schemas.microsoft.com/office/drawing/2014/main" id="{F64BABA4-77CB-4BCA-B240-E9BF254BED0A}"/>
              </a:ext>
            </a:extLst>
          </p:cNvPr>
          <p:cNvSpPr>
            <a:spLocks noGrp="1"/>
          </p:cNvSpPr>
          <p:nvPr>
            <p:ph idx="1"/>
          </p:nvPr>
        </p:nvSpPr>
        <p:spPr/>
        <p:txBody>
          <a:bodyPr/>
          <a:lstStyle/>
          <a:p>
            <a:pPr marL="0" indent="0">
              <a:buNone/>
            </a:pPr>
            <a:endParaRPr lang="en-IN" dirty="0"/>
          </a:p>
        </p:txBody>
      </p:sp>
      <p:pic>
        <p:nvPicPr>
          <p:cNvPr id="1026" name="Picture 2">
            <a:extLst>
              <a:ext uri="{FF2B5EF4-FFF2-40B4-BE49-F238E27FC236}">
                <a16:creationId xmlns:a16="http://schemas.microsoft.com/office/drawing/2014/main" id="{CE2E18B8-7319-4786-AB9A-7EF26582CD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03927"/>
            <a:ext cx="5421746" cy="465866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05FB267-3BEE-4AA9-A8E6-4378BEA6060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421746" y="1477818"/>
            <a:ext cx="6671136" cy="4766613"/>
          </a:xfrm>
          <a:prstGeom prst="rect">
            <a:avLst/>
          </a:prstGeom>
          <a:noFill/>
          <a:ln>
            <a:noFill/>
          </a:ln>
        </p:spPr>
      </p:pic>
    </p:spTree>
    <p:extLst>
      <p:ext uri="{BB962C8B-B14F-4D97-AF65-F5344CB8AC3E}">
        <p14:creationId xmlns:p14="http://schemas.microsoft.com/office/powerpoint/2010/main" val="349862674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93CC2-A0A0-474B-846E-DAF014C8D7A8}"/>
              </a:ext>
            </a:extLst>
          </p:cNvPr>
          <p:cNvSpPr>
            <a:spLocks noGrp="1"/>
          </p:cNvSpPr>
          <p:nvPr>
            <p:ph type="title"/>
          </p:nvPr>
        </p:nvSpPr>
        <p:spPr>
          <a:xfrm>
            <a:off x="838200" y="346653"/>
            <a:ext cx="10515600" cy="780184"/>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Ctenoid Scale</a:t>
            </a:r>
            <a:endParaRPr lang="en-IN" dirty="0"/>
          </a:p>
        </p:txBody>
      </p:sp>
      <p:sp>
        <p:nvSpPr>
          <p:cNvPr id="3" name="Content Placeholder 2">
            <a:extLst>
              <a:ext uri="{FF2B5EF4-FFF2-40B4-BE49-F238E27FC236}">
                <a16:creationId xmlns:a16="http://schemas.microsoft.com/office/drawing/2014/main" id="{2438DFD7-84D0-454F-BCAA-2BAFB58D95DA}"/>
              </a:ext>
            </a:extLst>
          </p:cNvPr>
          <p:cNvSpPr>
            <a:spLocks noGrp="1"/>
          </p:cNvSpPr>
          <p:nvPr>
            <p:ph idx="1"/>
          </p:nvPr>
        </p:nvSpPr>
        <p:spPr>
          <a:xfrm>
            <a:off x="838200" y="1265382"/>
            <a:ext cx="10515600" cy="5477163"/>
          </a:xfrm>
        </p:spPr>
        <p:txBody>
          <a:bodyPr>
            <a:normAutofit/>
          </a:bodyPr>
          <a:lstStyle/>
          <a:p>
            <a:r>
              <a:rPr lang="en-US" sz="2400" b="0" i="0" dirty="0">
                <a:effectLst/>
                <a:latin typeface="Times New Roman" panose="02020603050405020304" pitchFamily="18" charset="0"/>
                <a:cs typeface="Times New Roman" panose="02020603050405020304" pitchFamily="18" charset="0"/>
              </a:rPr>
              <a:t>These are the typical overlapping fish scales. </a:t>
            </a:r>
          </a:p>
          <a:p>
            <a:r>
              <a:rPr lang="en-US" sz="2400" b="0" i="0" dirty="0">
                <a:effectLst/>
                <a:latin typeface="Times New Roman" panose="02020603050405020304" pitchFamily="18" charset="0"/>
                <a:cs typeface="Times New Roman" panose="02020603050405020304" pitchFamily="18" charset="0"/>
              </a:rPr>
              <a:t>Ctenoid scales resemble cycloid scales but have comb like teeth on their overlapping edge.</a:t>
            </a:r>
          </a:p>
          <a:p>
            <a:r>
              <a:rPr lang="en-US" sz="2400" b="0" i="0" dirty="0">
                <a:effectLst/>
                <a:latin typeface="Times New Roman" panose="02020603050405020304" pitchFamily="18" charset="0"/>
                <a:cs typeface="Times New Roman" panose="02020603050405020304" pitchFamily="18" charset="0"/>
              </a:rPr>
              <a:t>They are usually found on fishes with spiny fin rays, such as the </a:t>
            </a:r>
            <a:r>
              <a:rPr lang="en-US" sz="2400" b="0" i="0" u="none" strike="noStrike" dirty="0">
                <a:effectLst/>
                <a:latin typeface="Times New Roman" panose="02020603050405020304" pitchFamily="18" charset="0"/>
                <a:cs typeface="Times New Roman" panose="02020603050405020304" pitchFamily="18" charset="0"/>
                <a:hlinkClick r:id="rId2" tooltip="Perciformes">
                  <a:extLst>
                    <a:ext uri="{A12FA001-AC4F-418D-AE19-62706E023703}">
                      <ahyp:hlinkClr xmlns:ahyp="http://schemas.microsoft.com/office/drawing/2018/hyperlinkcolor" val="tx"/>
                    </a:ext>
                  </a:extLst>
                </a:hlinkClick>
              </a:rPr>
              <a:t>perch-like</a:t>
            </a:r>
            <a:r>
              <a:rPr lang="en-US" sz="2400" b="0" i="0" dirty="0">
                <a:effectLst/>
                <a:latin typeface="Times New Roman" panose="02020603050405020304" pitchFamily="18" charset="0"/>
                <a:cs typeface="Times New Roman" panose="02020603050405020304" pitchFamily="18" charset="0"/>
              </a:rPr>
              <a:t> fishes. </a:t>
            </a:r>
          </a:p>
          <a:p>
            <a:r>
              <a:rPr lang="en-US" sz="2400" b="0" i="0" dirty="0">
                <a:effectLst/>
                <a:latin typeface="Times New Roman" panose="02020603050405020304" pitchFamily="18" charset="0"/>
                <a:cs typeface="Times New Roman" panose="02020603050405020304" pitchFamily="18" charset="0"/>
              </a:rPr>
              <a:t>These scales contain almost no bone, being composed of a surface layer containing </a:t>
            </a:r>
            <a:r>
              <a:rPr lang="en-US" sz="2400" b="0" i="0" u="none" strike="noStrike" dirty="0">
                <a:effectLst/>
                <a:latin typeface="Times New Roman" panose="02020603050405020304" pitchFamily="18" charset="0"/>
                <a:cs typeface="Times New Roman" panose="02020603050405020304" pitchFamily="18" charset="0"/>
                <a:hlinkClick r:id="rId3" tooltip="Hydroxyapatite">
                  <a:extLst>
                    <a:ext uri="{A12FA001-AC4F-418D-AE19-62706E023703}">
                      <ahyp:hlinkClr xmlns:ahyp="http://schemas.microsoft.com/office/drawing/2018/hyperlinkcolor" val="tx"/>
                    </a:ext>
                  </a:extLst>
                </a:hlinkClick>
              </a:rPr>
              <a:t>hydroxyapatite</a:t>
            </a:r>
            <a:r>
              <a:rPr lang="en-US" sz="2400" b="0" i="0" dirty="0">
                <a:effectLst/>
                <a:latin typeface="Times New Roman" panose="02020603050405020304" pitchFamily="18" charset="0"/>
                <a:cs typeface="Times New Roman" panose="02020603050405020304" pitchFamily="18" charset="0"/>
              </a:rPr>
              <a:t> and </a:t>
            </a:r>
            <a:r>
              <a:rPr lang="en-US" sz="2400" b="0" i="0" u="none" strike="noStrike" dirty="0">
                <a:effectLst/>
                <a:latin typeface="Times New Roman" panose="02020603050405020304" pitchFamily="18" charset="0"/>
                <a:cs typeface="Times New Roman" panose="02020603050405020304" pitchFamily="18" charset="0"/>
                <a:hlinkClick r:id="rId4" tooltip="Calcium carbonate">
                  <a:extLst>
                    <a:ext uri="{A12FA001-AC4F-418D-AE19-62706E023703}">
                      <ahyp:hlinkClr xmlns:ahyp="http://schemas.microsoft.com/office/drawing/2018/hyperlinkcolor" val="tx"/>
                    </a:ext>
                  </a:extLst>
                </a:hlinkClick>
              </a:rPr>
              <a:t>calcium carbonate</a:t>
            </a:r>
            <a:r>
              <a:rPr lang="en-US" sz="2400" b="0" i="0" dirty="0">
                <a:effectLst/>
                <a:latin typeface="Times New Roman" panose="02020603050405020304" pitchFamily="18" charset="0"/>
                <a:cs typeface="Times New Roman" panose="02020603050405020304" pitchFamily="18" charset="0"/>
              </a:rPr>
              <a:t> and a deeper layer is of </a:t>
            </a:r>
            <a:r>
              <a:rPr lang="en-US" sz="2400" b="0" i="0" u="none" strike="noStrike" dirty="0">
                <a:effectLst/>
                <a:latin typeface="Times New Roman" panose="02020603050405020304" pitchFamily="18" charset="0"/>
                <a:cs typeface="Times New Roman" panose="02020603050405020304" pitchFamily="18" charset="0"/>
                <a:hlinkClick r:id="rId5" tooltip="Collagen">
                  <a:extLst>
                    <a:ext uri="{A12FA001-AC4F-418D-AE19-62706E023703}">
                      <ahyp:hlinkClr xmlns:ahyp="http://schemas.microsoft.com/office/drawing/2018/hyperlinkcolor" val="tx"/>
                    </a:ext>
                  </a:extLst>
                </a:hlinkClick>
              </a:rPr>
              <a:t>collagen</a:t>
            </a:r>
            <a:r>
              <a:rPr lang="en-US" sz="2400" b="0" i="0" dirty="0">
                <a:effectLst/>
                <a:latin typeface="Times New Roman" panose="02020603050405020304" pitchFamily="18" charset="0"/>
                <a:cs typeface="Times New Roman" panose="02020603050405020304" pitchFamily="18" charset="0"/>
              </a:rPr>
              <a:t>.</a:t>
            </a:r>
          </a:p>
          <a:p>
            <a:r>
              <a:rPr lang="en-US" sz="2400" b="0" i="0" dirty="0">
                <a:effectLst/>
                <a:latin typeface="Times New Roman" panose="02020603050405020304" pitchFamily="18" charset="0"/>
                <a:cs typeface="Times New Roman" panose="02020603050405020304" pitchFamily="18" charset="0"/>
              </a:rPr>
              <a:t>The enamel of the other scale types is reduced to superficial ridges and </a:t>
            </a:r>
            <a:r>
              <a:rPr lang="en-US" sz="2400" b="0" i="0" dirty="0" err="1">
                <a:effectLst/>
                <a:latin typeface="Times New Roman" panose="02020603050405020304" pitchFamily="18" charset="0"/>
                <a:cs typeface="Times New Roman" panose="02020603050405020304" pitchFamily="18" charset="0"/>
              </a:rPr>
              <a:t>ctenii</a:t>
            </a:r>
            <a:r>
              <a:rPr lang="en-US" sz="2400" b="0" i="0" dirty="0">
                <a:effectLst/>
                <a:latin typeface="Times New Roman" panose="02020603050405020304" pitchFamily="18" charset="0"/>
                <a:cs typeface="Times New Roman" panose="02020603050405020304" pitchFamily="18" charset="0"/>
              </a:rPr>
              <a:t>.</a:t>
            </a:r>
          </a:p>
          <a:p>
            <a:r>
              <a:rPr lang="en-US" sz="2400" b="0" i="0" dirty="0">
                <a:effectLst/>
                <a:latin typeface="Times New Roman" panose="02020603050405020304" pitchFamily="18" charset="0"/>
                <a:cs typeface="Times New Roman" panose="02020603050405020304" pitchFamily="18" charset="0"/>
              </a:rPr>
              <a:t>Ctenoid scales, similar to other epidermal structures, originate from </a:t>
            </a:r>
            <a:r>
              <a:rPr lang="en-US" sz="2400" b="0" i="0" u="none" strike="noStrike" dirty="0">
                <a:effectLst/>
                <a:latin typeface="Times New Roman" panose="02020603050405020304" pitchFamily="18" charset="0"/>
                <a:cs typeface="Times New Roman" panose="02020603050405020304" pitchFamily="18" charset="0"/>
                <a:hlinkClick r:id="rId6" tooltip="Neurogenic placodes">
                  <a:extLst>
                    <a:ext uri="{A12FA001-AC4F-418D-AE19-62706E023703}">
                      <ahyp:hlinkClr xmlns:ahyp="http://schemas.microsoft.com/office/drawing/2018/hyperlinkcolor" val="tx"/>
                    </a:ext>
                  </a:extLst>
                </a:hlinkClick>
              </a:rPr>
              <a:t>placodes</a:t>
            </a:r>
            <a:r>
              <a:rPr lang="en-US" sz="2400" u="none" strike="noStrike" dirty="0">
                <a:latin typeface="Times New Roman" panose="02020603050405020304" pitchFamily="18" charset="0"/>
                <a:cs typeface="Times New Roman" panose="02020603050405020304" pitchFamily="18" charset="0"/>
              </a:rPr>
              <a:t>. </a:t>
            </a:r>
          </a:p>
          <a:p>
            <a:r>
              <a:rPr lang="en-US" sz="2400" b="0" i="0" dirty="0">
                <a:effectLst/>
                <a:latin typeface="Times New Roman" panose="02020603050405020304" pitchFamily="18" charset="0"/>
                <a:cs typeface="Times New Roman" panose="02020603050405020304" pitchFamily="18" charset="0"/>
              </a:rPr>
              <a:t>Distinctive cellular differentiation makes them exclusive from other structures that arise from the </a:t>
            </a:r>
            <a:r>
              <a:rPr lang="en-US" sz="2400" b="0" i="0" u="none" strike="noStrike" dirty="0">
                <a:effectLst/>
                <a:latin typeface="Times New Roman" panose="02020603050405020304" pitchFamily="18" charset="0"/>
                <a:cs typeface="Times New Roman" panose="02020603050405020304" pitchFamily="18" charset="0"/>
                <a:hlinkClick r:id="rId7" tooltip="Integument">
                  <a:extLst>
                    <a:ext uri="{A12FA001-AC4F-418D-AE19-62706E023703}">
                      <ahyp:hlinkClr xmlns:ahyp="http://schemas.microsoft.com/office/drawing/2018/hyperlinkcolor" val="tx"/>
                    </a:ext>
                  </a:extLst>
                </a:hlinkClick>
              </a:rPr>
              <a:t>integument</a:t>
            </a:r>
            <a:r>
              <a:rPr lang="en-US" sz="2400" b="0" i="0" dirty="0">
                <a:effectLst/>
                <a:latin typeface="Times New Roman" panose="02020603050405020304" pitchFamily="18" charset="0"/>
                <a:cs typeface="Times New Roman" panose="02020603050405020304" pitchFamily="18" charset="0"/>
              </a:rPr>
              <a:t>.</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112048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AF9CE-75E5-46A6-8A00-254979294215}"/>
              </a:ext>
            </a:extLst>
          </p:cNvPr>
          <p:cNvSpPr>
            <a:spLocks noGrp="1"/>
          </p:cNvSpPr>
          <p:nvPr>
            <p:ph type="title"/>
          </p:nvPr>
        </p:nvSpPr>
        <p:spPr>
          <a:xfrm>
            <a:off x="838200" y="365125"/>
            <a:ext cx="10515600" cy="650875"/>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Dermal </a:t>
            </a:r>
            <a:r>
              <a:rPr lang="en-US" b="1" dirty="0" err="1">
                <a:solidFill>
                  <a:srgbClr val="FF0000"/>
                </a:solidFill>
                <a:latin typeface="Times New Roman" panose="02020603050405020304" pitchFamily="18" charset="0"/>
                <a:cs typeface="Times New Roman" panose="02020603050405020304" pitchFamily="18" charset="0"/>
              </a:rPr>
              <a:t>Scutes</a:t>
            </a:r>
            <a:r>
              <a:rPr lang="en-US" b="1" dirty="0">
                <a:solidFill>
                  <a:srgbClr val="FF0000"/>
                </a:solidFill>
                <a:latin typeface="Times New Roman" panose="02020603050405020304" pitchFamily="18" charset="0"/>
                <a:cs typeface="Times New Roman" panose="02020603050405020304" pitchFamily="18" charset="0"/>
              </a:rPr>
              <a:t> in Reptiles &amp; Birds</a:t>
            </a:r>
            <a:endParaRPr lang="en-IN" dirty="0"/>
          </a:p>
        </p:txBody>
      </p:sp>
      <p:sp>
        <p:nvSpPr>
          <p:cNvPr id="3" name="Content Placeholder 2">
            <a:extLst>
              <a:ext uri="{FF2B5EF4-FFF2-40B4-BE49-F238E27FC236}">
                <a16:creationId xmlns:a16="http://schemas.microsoft.com/office/drawing/2014/main" id="{9E763263-3D6F-4A31-801F-4E306CA33B99}"/>
              </a:ext>
            </a:extLst>
          </p:cNvPr>
          <p:cNvSpPr>
            <a:spLocks noGrp="1"/>
          </p:cNvSpPr>
          <p:nvPr>
            <p:ph idx="1"/>
          </p:nvPr>
        </p:nvSpPr>
        <p:spPr>
          <a:xfrm>
            <a:off x="838200" y="1219200"/>
            <a:ext cx="10515600" cy="5523345"/>
          </a:xfrm>
        </p:spPr>
        <p:txBody>
          <a:bodyPr>
            <a:normAutofit fontScale="85000" lnSpcReduction="20000"/>
          </a:bodyPr>
          <a:lstStyle/>
          <a:p>
            <a:r>
              <a:rPr lang="en-US" b="0" i="0" dirty="0">
                <a:effectLst/>
                <a:latin typeface="Times New Roman" panose="02020603050405020304" pitchFamily="18" charset="0"/>
                <a:cs typeface="Times New Roman" panose="02020603050405020304" pitchFamily="18" charset="0"/>
              </a:rPr>
              <a:t>A </a:t>
            </a:r>
            <a:r>
              <a:rPr lang="en-US" b="1" i="0" dirty="0">
                <a:effectLst/>
                <a:latin typeface="Times New Roman" panose="02020603050405020304" pitchFamily="18" charset="0"/>
                <a:cs typeface="Times New Roman" panose="02020603050405020304" pitchFamily="18" charset="0"/>
              </a:rPr>
              <a:t>scute</a:t>
            </a:r>
            <a:r>
              <a:rPr lang="en-US" b="0" i="0" dirty="0">
                <a:effectLst/>
                <a:latin typeface="Times New Roman" panose="02020603050405020304" pitchFamily="18" charset="0"/>
                <a:cs typeface="Times New Roman" panose="02020603050405020304" pitchFamily="18" charset="0"/>
              </a:rPr>
              <a:t> or </a:t>
            </a:r>
            <a:r>
              <a:rPr lang="en-US" b="1" i="0" dirty="0">
                <a:effectLst/>
                <a:latin typeface="Times New Roman" panose="02020603050405020304" pitchFamily="18" charset="0"/>
                <a:cs typeface="Times New Roman" panose="02020603050405020304" pitchFamily="18" charset="0"/>
              </a:rPr>
              <a:t>scutum</a:t>
            </a:r>
            <a:r>
              <a:rPr lang="en-US" b="0" i="0" dirty="0">
                <a:effectLst/>
                <a:latin typeface="Times New Roman" panose="02020603050405020304" pitchFamily="18" charset="0"/>
                <a:cs typeface="Times New Roman" panose="02020603050405020304" pitchFamily="18" charset="0"/>
              </a:rPr>
              <a:t> is a bony external plate or scale overlaid with horn, as on the shell of a </a:t>
            </a:r>
            <a:r>
              <a:rPr lang="en-US" b="0" i="0" u="none" strike="noStrike" dirty="0">
                <a:effectLst/>
                <a:latin typeface="Times New Roman" panose="02020603050405020304" pitchFamily="18" charset="0"/>
                <a:cs typeface="Times New Roman" panose="02020603050405020304" pitchFamily="18" charset="0"/>
                <a:hlinkClick r:id="rId2" tooltip="Turtle">
                  <a:extLst>
                    <a:ext uri="{A12FA001-AC4F-418D-AE19-62706E023703}">
                      <ahyp:hlinkClr xmlns:ahyp="http://schemas.microsoft.com/office/drawing/2018/hyperlinkcolor" val="tx"/>
                    </a:ext>
                  </a:extLst>
                </a:hlinkClick>
              </a:rPr>
              <a:t>turtle</a:t>
            </a:r>
            <a:r>
              <a:rPr lang="en-US" b="0" i="0" dirty="0">
                <a:effectLst/>
                <a:latin typeface="Times New Roman" panose="02020603050405020304" pitchFamily="18" charset="0"/>
                <a:cs typeface="Times New Roman" panose="02020603050405020304" pitchFamily="18" charset="0"/>
              </a:rPr>
              <a:t>, the skin of </a:t>
            </a:r>
            <a:r>
              <a:rPr lang="en-US" b="0" i="0" u="none" strike="noStrike" dirty="0">
                <a:effectLst/>
                <a:latin typeface="Times New Roman" panose="02020603050405020304" pitchFamily="18" charset="0"/>
                <a:cs typeface="Times New Roman" panose="02020603050405020304" pitchFamily="18" charset="0"/>
                <a:hlinkClick r:id="rId3" tooltip="Crocodilia">
                  <a:extLst>
                    <a:ext uri="{A12FA001-AC4F-418D-AE19-62706E023703}">
                      <ahyp:hlinkClr xmlns:ahyp="http://schemas.microsoft.com/office/drawing/2018/hyperlinkcolor" val="tx"/>
                    </a:ext>
                  </a:extLst>
                </a:hlinkClick>
              </a:rPr>
              <a:t>crocodilians</a:t>
            </a:r>
            <a:r>
              <a:rPr lang="en-US" b="0" i="0" dirty="0">
                <a:effectLst/>
                <a:latin typeface="Times New Roman" panose="02020603050405020304" pitchFamily="18" charset="0"/>
                <a:cs typeface="Times New Roman" panose="02020603050405020304" pitchFamily="18" charset="0"/>
              </a:rPr>
              <a:t>, and the feet of </a:t>
            </a:r>
            <a:r>
              <a:rPr lang="en-US" b="0" i="0" u="none" strike="noStrike" dirty="0">
                <a:effectLst/>
                <a:latin typeface="Times New Roman" panose="02020603050405020304" pitchFamily="18" charset="0"/>
                <a:cs typeface="Times New Roman" panose="02020603050405020304" pitchFamily="18" charset="0"/>
                <a:hlinkClick r:id="rId4" tooltip="Bird anatomy">
                  <a:extLst>
                    <a:ext uri="{A12FA001-AC4F-418D-AE19-62706E023703}">
                      <ahyp:hlinkClr xmlns:ahyp="http://schemas.microsoft.com/office/drawing/2018/hyperlinkcolor" val="tx"/>
                    </a:ext>
                  </a:extLst>
                </a:hlinkClick>
              </a:rPr>
              <a:t>birds</a:t>
            </a:r>
            <a:r>
              <a:rPr lang="en-US" b="0" i="0" dirty="0">
                <a:effectLst/>
                <a:latin typeface="Times New Roman" panose="02020603050405020304" pitchFamily="18" charset="0"/>
                <a:cs typeface="Times New Roman" panose="02020603050405020304" pitchFamily="18" charset="0"/>
              </a:rPr>
              <a:t>. </a:t>
            </a:r>
          </a:p>
          <a:p>
            <a:r>
              <a:rPr lang="en-US" b="0" i="0" dirty="0">
                <a:effectLst/>
                <a:latin typeface="Times New Roman" panose="02020603050405020304" pitchFamily="18" charset="0"/>
                <a:cs typeface="Times New Roman" panose="02020603050405020304" pitchFamily="18" charset="0"/>
              </a:rPr>
              <a:t>The term is also used to describe the anterior portion of the </a:t>
            </a:r>
            <a:r>
              <a:rPr lang="en-US" b="0" i="0" u="none" strike="noStrike" dirty="0">
                <a:effectLst/>
                <a:latin typeface="Times New Roman" panose="02020603050405020304" pitchFamily="18" charset="0"/>
                <a:cs typeface="Times New Roman" panose="02020603050405020304" pitchFamily="18" charset="0"/>
                <a:hlinkClick r:id="rId5" tooltip="Mesonotum">
                  <a:extLst>
                    <a:ext uri="{A12FA001-AC4F-418D-AE19-62706E023703}">
                      <ahyp:hlinkClr xmlns:ahyp="http://schemas.microsoft.com/office/drawing/2018/hyperlinkcolor" val="tx"/>
                    </a:ext>
                  </a:extLst>
                </a:hlinkClick>
              </a:rPr>
              <a:t>mesonotum</a:t>
            </a:r>
            <a:r>
              <a:rPr lang="en-US" b="0" i="0" dirty="0">
                <a:effectLst/>
                <a:latin typeface="Times New Roman" panose="02020603050405020304" pitchFamily="18" charset="0"/>
                <a:cs typeface="Times New Roman" panose="02020603050405020304" pitchFamily="18" charset="0"/>
              </a:rPr>
              <a:t> in </a:t>
            </a:r>
            <a:r>
              <a:rPr lang="en-US" b="0" i="0" u="none" strike="noStrike" dirty="0">
                <a:effectLst/>
                <a:latin typeface="Times New Roman" panose="02020603050405020304" pitchFamily="18" charset="0"/>
                <a:cs typeface="Times New Roman" panose="02020603050405020304" pitchFamily="18" charset="0"/>
                <a:hlinkClick r:id="rId6" tooltip="Insect">
                  <a:extLst>
                    <a:ext uri="{A12FA001-AC4F-418D-AE19-62706E023703}">
                      <ahyp:hlinkClr xmlns:ahyp="http://schemas.microsoft.com/office/drawing/2018/hyperlinkcolor" val="tx"/>
                    </a:ext>
                  </a:extLst>
                </a:hlinkClick>
              </a:rPr>
              <a:t>insects</a:t>
            </a:r>
            <a:r>
              <a:rPr lang="en-US" b="0" i="0" dirty="0">
                <a:effectLst/>
                <a:latin typeface="Times New Roman" panose="02020603050405020304" pitchFamily="18" charset="0"/>
                <a:cs typeface="Times New Roman" panose="02020603050405020304" pitchFamily="18" charset="0"/>
              </a:rPr>
              <a:t> as well as some arachnids.</a:t>
            </a:r>
          </a:p>
          <a:p>
            <a:pPr algn="l"/>
            <a:r>
              <a:rPr lang="en-US" b="0" i="0" dirty="0" err="1">
                <a:effectLst/>
                <a:latin typeface="Times New Roman" panose="02020603050405020304" pitchFamily="18" charset="0"/>
                <a:cs typeface="Times New Roman" panose="02020603050405020304" pitchFamily="18" charset="0"/>
              </a:rPr>
              <a:t>Scutes</a:t>
            </a:r>
            <a:r>
              <a:rPr lang="en-US" b="0" i="0" dirty="0">
                <a:effectLst/>
                <a:latin typeface="Times New Roman" panose="02020603050405020304" pitchFamily="18" charset="0"/>
                <a:cs typeface="Times New Roman" panose="02020603050405020304" pitchFamily="18" charset="0"/>
              </a:rPr>
              <a:t> are similar to </a:t>
            </a:r>
            <a:r>
              <a:rPr lang="en-US" b="0" i="0" u="none" strike="noStrike" dirty="0">
                <a:effectLst/>
                <a:latin typeface="Times New Roman" panose="02020603050405020304" pitchFamily="18" charset="0"/>
                <a:cs typeface="Times New Roman" panose="02020603050405020304" pitchFamily="18" charset="0"/>
                <a:hlinkClick r:id="rId7" tooltip="Scale (zoology)">
                  <a:extLst>
                    <a:ext uri="{A12FA001-AC4F-418D-AE19-62706E023703}">
                      <ahyp:hlinkClr xmlns:ahyp="http://schemas.microsoft.com/office/drawing/2018/hyperlinkcolor" val="tx"/>
                    </a:ext>
                  </a:extLst>
                </a:hlinkClick>
              </a:rPr>
              <a:t>scales</a:t>
            </a:r>
            <a:r>
              <a:rPr lang="en-US" b="0" i="0" dirty="0">
                <a:effectLst/>
                <a:latin typeface="Times New Roman" panose="02020603050405020304" pitchFamily="18" charset="0"/>
                <a:cs typeface="Times New Roman" panose="02020603050405020304" pitchFamily="18" charset="0"/>
              </a:rPr>
              <a:t> and serve the same function. </a:t>
            </a:r>
          </a:p>
          <a:p>
            <a:pPr algn="l"/>
            <a:r>
              <a:rPr lang="en-US" dirty="0" err="1">
                <a:latin typeface="Times New Roman" panose="02020603050405020304" pitchFamily="18" charset="0"/>
                <a:cs typeface="Times New Roman" panose="02020603050405020304" pitchFamily="18" charset="0"/>
              </a:rPr>
              <a:t>S</a:t>
            </a:r>
            <a:r>
              <a:rPr lang="en-US" b="0" i="0" dirty="0" err="1">
                <a:effectLst/>
                <a:latin typeface="Times New Roman" panose="02020603050405020304" pitchFamily="18" charset="0"/>
                <a:cs typeface="Times New Roman" panose="02020603050405020304" pitchFamily="18" charset="0"/>
              </a:rPr>
              <a:t>cutes</a:t>
            </a:r>
            <a:r>
              <a:rPr lang="en-US" b="0" i="0" dirty="0">
                <a:effectLst/>
                <a:latin typeface="Times New Roman" panose="02020603050405020304" pitchFamily="18" charset="0"/>
                <a:cs typeface="Times New Roman" panose="02020603050405020304" pitchFamily="18" charset="0"/>
              </a:rPr>
              <a:t> are formed in the lower vascular layer of the skin and the epidermal element is only the top surface. </a:t>
            </a:r>
          </a:p>
          <a:p>
            <a:pPr algn="l"/>
            <a:r>
              <a:rPr lang="en-US" dirty="0">
                <a:latin typeface="Times New Roman" panose="02020603050405020304" pitchFamily="18" charset="0"/>
                <a:cs typeface="Times New Roman" panose="02020603050405020304" pitchFamily="18" charset="0"/>
              </a:rPr>
              <a:t>T</a:t>
            </a:r>
            <a:r>
              <a:rPr lang="en-US" b="0" i="0" dirty="0">
                <a:effectLst/>
                <a:latin typeface="Times New Roman" panose="02020603050405020304" pitchFamily="18" charset="0"/>
                <a:cs typeface="Times New Roman" panose="02020603050405020304" pitchFamily="18" charset="0"/>
              </a:rPr>
              <a:t>he </a:t>
            </a:r>
            <a:r>
              <a:rPr lang="en-US" b="0" i="0" dirty="0" err="1">
                <a:effectLst/>
                <a:latin typeface="Times New Roman" panose="02020603050405020304" pitchFamily="18" charset="0"/>
                <a:cs typeface="Times New Roman" panose="02020603050405020304" pitchFamily="18" charset="0"/>
              </a:rPr>
              <a:t>scutes</a:t>
            </a:r>
            <a:r>
              <a:rPr lang="en-US" b="0" i="0" dirty="0">
                <a:effectLst/>
                <a:latin typeface="Times New Roman" panose="02020603050405020304" pitchFamily="18" charset="0"/>
                <a:cs typeface="Times New Roman" panose="02020603050405020304" pitchFamily="18" charset="0"/>
              </a:rPr>
              <a:t> produce a </a:t>
            </a:r>
            <a:r>
              <a:rPr lang="en-US" b="0" i="0" u="none" strike="noStrike" dirty="0">
                <a:effectLst/>
                <a:latin typeface="Times New Roman" panose="02020603050405020304" pitchFamily="18" charset="0"/>
                <a:cs typeface="Times New Roman" panose="02020603050405020304" pitchFamily="18" charset="0"/>
                <a:hlinkClick r:id="rId8" tooltip="Horn (anatomy)">
                  <a:extLst>
                    <a:ext uri="{A12FA001-AC4F-418D-AE19-62706E023703}">
                      <ahyp:hlinkClr xmlns:ahyp="http://schemas.microsoft.com/office/drawing/2018/hyperlinkcolor" val="tx"/>
                    </a:ext>
                  </a:extLst>
                </a:hlinkClick>
              </a:rPr>
              <a:t>horny</a:t>
            </a:r>
            <a:r>
              <a:rPr lang="en-US" b="0" i="0" dirty="0">
                <a:effectLst/>
                <a:latin typeface="Times New Roman" panose="02020603050405020304" pitchFamily="18" charset="0"/>
                <a:cs typeface="Times New Roman" panose="02020603050405020304" pitchFamily="18" charset="0"/>
              </a:rPr>
              <a:t> outer layer that is superficially similar to that of scales.</a:t>
            </a:r>
          </a:p>
          <a:p>
            <a:pPr algn="l"/>
            <a:r>
              <a:rPr lang="en-US" b="0" i="0" dirty="0" err="1">
                <a:effectLst/>
                <a:latin typeface="Times New Roman" panose="02020603050405020304" pitchFamily="18" charset="0"/>
                <a:cs typeface="Times New Roman" panose="02020603050405020304" pitchFamily="18" charset="0"/>
              </a:rPr>
              <a:t>Scutes</a:t>
            </a:r>
            <a:r>
              <a:rPr lang="en-US" b="0" i="0" dirty="0">
                <a:effectLst/>
                <a:latin typeface="Times New Roman" panose="02020603050405020304" pitchFamily="18" charset="0"/>
                <a:cs typeface="Times New Roman" panose="02020603050405020304" pitchFamily="18" charset="0"/>
              </a:rPr>
              <a:t> will usually not overlap as </a:t>
            </a:r>
            <a:r>
              <a:rPr lang="en-US" b="0" i="0" u="none" strike="noStrike" dirty="0">
                <a:effectLst/>
                <a:latin typeface="Times New Roman" panose="02020603050405020304" pitchFamily="18" charset="0"/>
                <a:cs typeface="Times New Roman" panose="02020603050405020304" pitchFamily="18" charset="0"/>
                <a:hlinkClick r:id="rId9" tooltip="Snake scales">
                  <a:extLst>
                    <a:ext uri="{A12FA001-AC4F-418D-AE19-62706E023703}">
                      <ahyp:hlinkClr xmlns:ahyp="http://schemas.microsoft.com/office/drawing/2018/hyperlinkcolor" val="tx"/>
                    </a:ext>
                  </a:extLst>
                </a:hlinkClick>
              </a:rPr>
              <a:t>snake scales</a:t>
            </a:r>
            <a:r>
              <a:rPr lang="en-US" b="0" i="0" dirty="0">
                <a:effectLst/>
                <a:latin typeface="Times New Roman" panose="02020603050405020304" pitchFamily="18" charset="0"/>
                <a:cs typeface="Times New Roman" panose="02020603050405020304" pitchFamily="18" charset="0"/>
              </a:rPr>
              <a:t> (but see the </a:t>
            </a:r>
            <a:r>
              <a:rPr lang="en-US" b="0" i="0" u="none" strike="noStrike" dirty="0">
                <a:effectLst/>
                <a:latin typeface="Times New Roman" panose="02020603050405020304" pitchFamily="18" charset="0"/>
                <a:cs typeface="Times New Roman" panose="02020603050405020304" pitchFamily="18" charset="0"/>
                <a:hlinkClick r:id="rId10" tooltip="Pangolin">
                  <a:extLst>
                    <a:ext uri="{A12FA001-AC4F-418D-AE19-62706E023703}">
                      <ahyp:hlinkClr xmlns:ahyp="http://schemas.microsoft.com/office/drawing/2018/hyperlinkcolor" val="tx"/>
                    </a:ext>
                  </a:extLst>
                </a:hlinkClick>
              </a:rPr>
              <a:t>pangolin</a:t>
            </a:r>
            <a:r>
              <a:rPr lang="en-US" b="0" i="0" dirty="0">
                <a:effectLst/>
                <a:latin typeface="Times New Roman" panose="02020603050405020304" pitchFamily="18" charset="0"/>
                <a:cs typeface="Times New Roman" panose="02020603050405020304" pitchFamily="18" charset="0"/>
              </a:rPr>
              <a:t>). </a:t>
            </a:r>
          </a:p>
          <a:p>
            <a:pPr algn="l"/>
            <a:r>
              <a:rPr lang="en-US" b="0" i="0" dirty="0">
                <a:effectLst/>
                <a:latin typeface="Times New Roman" panose="02020603050405020304" pitchFamily="18" charset="0"/>
                <a:cs typeface="Times New Roman" panose="02020603050405020304" pitchFamily="18" charset="0"/>
              </a:rPr>
              <a:t>The outer </a:t>
            </a:r>
            <a:r>
              <a:rPr lang="en-US" b="0" i="0" u="none" strike="noStrike" dirty="0">
                <a:effectLst/>
                <a:latin typeface="Times New Roman" panose="02020603050405020304" pitchFamily="18" charset="0"/>
                <a:cs typeface="Times New Roman" panose="02020603050405020304" pitchFamily="18" charset="0"/>
                <a:hlinkClick r:id="rId11" tooltip="Keratin">
                  <a:extLst>
                    <a:ext uri="{A12FA001-AC4F-418D-AE19-62706E023703}">
                      <ahyp:hlinkClr xmlns:ahyp="http://schemas.microsoft.com/office/drawing/2018/hyperlinkcolor" val="tx"/>
                    </a:ext>
                  </a:extLst>
                </a:hlinkClick>
              </a:rPr>
              <a:t>keratin</a:t>
            </a:r>
            <a:r>
              <a:rPr lang="en-US" b="0" i="0" dirty="0">
                <a:effectLst/>
                <a:latin typeface="Times New Roman" panose="02020603050405020304" pitchFamily="18" charset="0"/>
                <a:cs typeface="Times New Roman" panose="02020603050405020304" pitchFamily="18" charset="0"/>
              </a:rPr>
              <a:t> layer is shed piecemeal, and not in one continuous layer of skin as seen in snakes or lizards. </a:t>
            </a:r>
          </a:p>
          <a:p>
            <a:pPr algn="l"/>
            <a:r>
              <a:rPr lang="en-US" b="0" i="0" dirty="0">
                <a:effectLst/>
                <a:latin typeface="Times New Roman" panose="02020603050405020304" pitchFamily="18" charset="0"/>
                <a:cs typeface="Times New Roman" panose="02020603050405020304" pitchFamily="18" charset="0"/>
              </a:rPr>
              <a:t>The dermal base may contain </a:t>
            </a:r>
            <a:r>
              <a:rPr lang="en-US" b="0" i="0" u="none" strike="noStrike" dirty="0">
                <a:effectLst/>
                <a:latin typeface="Times New Roman" panose="02020603050405020304" pitchFamily="18" charset="0"/>
                <a:cs typeface="Times New Roman" panose="02020603050405020304" pitchFamily="18" charset="0"/>
                <a:hlinkClick r:id="rId12" tooltip="Bone">
                  <a:extLst>
                    <a:ext uri="{A12FA001-AC4F-418D-AE19-62706E023703}">
                      <ahyp:hlinkClr xmlns:ahyp="http://schemas.microsoft.com/office/drawing/2018/hyperlinkcolor" val="tx"/>
                    </a:ext>
                  </a:extLst>
                </a:hlinkClick>
              </a:rPr>
              <a:t>bone</a:t>
            </a:r>
            <a:r>
              <a:rPr lang="en-US" b="0" i="0" dirty="0">
                <a:effectLst/>
                <a:latin typeface="Times New Roman" panose="02020603050405020304" pitchFamily="18" charset="0"/>
                <a:cs typeface="Times New Roman" panose="02020603050405020304" pitchFamily="18" charset="0"/>
              </a:rPr>
              <a:t> and produce </a:t>
            </a:r>
            <a:r>
              <a:rPr lang="en-US" b="0" i="0" u="none" strike="noStrike" dirty="0">
                <a:effectLst/>
                <a:latin typeface="Times New Roman" panose="02020603050405020304" pitchFamily="18" charset="0"/>
                <a:cs typeface="Times New Roman" panose="02020603050405020304" pitchFamily="18" charset="0"/>
                <a:hlinkClick r:id="rId13" tooltip="Armour (zoology)">
                  <a:extLst>
                    <a:ext uri="{A12FA001-AC4F-418D-AE19-62706E023703}">
                      <ahyp:hlinkClr xmlns:ahyp="http://schemas.microsoft.com/office/drawing/2018/hyperlinkcolor" val="tx"/>
                    </a:ext>
                  </a:extLst>
                </a:hlinkClick>
              </a:rPr>
              <a:t>dermal </a:t>
            </a:r>
            <a:r>
              <a:rPr lang="en-US" b="0" i="0" u="none" strike="noStrike" dirty="0" err="1">
                <a:effectLst/>
                <a:latin typeface="Times New Roman" panose="02020603050405020304" pitchFamily="18" charset="0"/>
                <a:cs typeface="Times New Roman" panose="02020603050405020304" pitchFamily="18" charset="0"/>
                <a:hlinkClick r:id="rId13" tooltip="Armour (zoology)">
                  <a:extLst>
                    <a:ext uri="{A12FA001-AC4F-418D-AE19-62706E023703}">
                      <ahyp:hlinkClr xmlns:ahyp="http://schemas.microsoft.com/office/drawing/2018/hyperlinkcolor" val="tx"/>
                    </a:ext>
                  </a:extLst>
                </a:hlinkClick>
              </a:rPr>
              <a:t>armour</a:t>
            </a:r>
            <a:r>
              <a:rPr lang="en-US" b="0" i="0" dirty="0">
                <a:effectLst/>
                <a:latin typeface="Times New Roman" panose="02020603050405020304" pitchFamily="18" charset="0"/>
                <a:cs typeface="Times New Roman" panose="02020603050405020304" pitchFamily="18" charset="0"/>
              </a:rPr>
              <a:t>. </a:t>
            </a:r>
          </a:p>
          <a:p>
            <a:pPr algn="l"/>
            <a:r>
              <a:rPr lang="en-US" b="0" i="0" dirty="0" err="1">
                <a:effectLst/>
                <a:latin typeface="Times New Roman" panose="02020603050405020304" pitchFamily="18" charset="0"/>
                <a:cs typeface="Times New Roman" panose="02020603050405020304" pitchFamily="18" charset="0"/>
              </a:rPr>
              <a:t>Scutes</a:t>
            </a:r>
            <a:r>
              <a:rPr lang="en-US" b="0" i="0" dirty="0">
                <a:effectLst/>
                <a:latin typeface="Times New Roman" panose="02020603050405020304" pitchFamily="18" charset="0"/>
                <a:cs typeface="Times New Roman" panose="02020603050405020304" pitchFamily="18" charset="0"/>
              </a:rPr>
              <a:t> with a bony base are properly called </a:t>
            </a:r>
            <a:r>
              <a:rPr lang="en-US" b="0" i="1" u="none" strike="noStrike" dirty="0">
                <a:effectLst/>
                <a:latin typeface="Times New Roman" panose="02020603050405020304" pitchFamily="18" charset="0"/>
                <a:cs typeface="Times New Roman" panose="02020603050405020304" pitchFamily="18" charset="0"/>
                <a:hlinkClick r:id="rId14" tooltip="Osteoderm">
                  <a:extLst>
                    <a:ext uri="{A12FA001-AC4F-418D-AE19-62706E023703}">
                      <ahyp:hlinkClr xmlns:ahyp="http://schemas.microsoft.com/office/drawing/2018/hyperlinkcolor" val="tx"/>
                    </a:ext>
                  </a:extLst>
                </a:hlinkClick>
              </a:rPr>
              <a:t>osteoderms</a:t>
            </a:r>
            <a:r>
              <a:rPr lang="en-US" b="0" i="0" dirty="0">
                <a:effectLst/>
                <a:latin typeface="Times New Roman" panose="02020603050405020304" pitchFamily="18" charset="0"/>
                <a:cs typeface="Times New Roman" panose="02020603050405020304" pitchFamily="18" charset="0"/>
              </a:rPr>
              <a:t>. </a:t>
            </a:r>
          </a:p>
          <a:p>
            <a:pPr algn="l"/>
            <a:r>
              <a:rPr lang="en-US" b="0" i="0" dirty="0">
                <a:effectLst/>
                <a:latin typeface="Times New Roman" panose="02020603050405020304" pitchFamily="18" charset="0"/>
                <a:cs typeface="Times New Roman" panose="02020603050405020304" pitchFamily="18" charset="0"/>
              </a:rPr>
              <a:t>Dermal </a:t>
            </a:r>
            <a:r>
              <a:rPr lang="en-US" b="0" i="0" dirty="0" err="1">
                <a:effectLst/>
                <a:latin typeface="Times New Roman" panose="02020603050405020304" pitchFamily="18" charset="0"/>
                <a:cs typeface="Times New Roman" panose="02020603050405020304" pitchFamily="18" charset="0"/>
              </a:rPr>
              <a:t>scutes</a:t>
            </a:r>
            <a:r>
              <a:rPr lang="en-US" b="0" i="0" dirty="0">
                <a:effectLst/>
                <a:latin typeface="Times New Roman" panose="02020603050405020304" pitchFamily="18" charset="0"/>
                <a:cs typeface="Times New Roman" panose="02020603050405020304" pitchFamily="18" charset="0"/>
              </a:rPr>
              <a:t> are also found in the feet of </a:t>
            </a:r>
            <a:r>
              <a:rPr lang="en-US" b="0" i="0" u="none" strike="noStrike" dirty="0">
                <a:effectLst/>
                <a:latin typeface="Times New Roman" panose="02020603050405020304" pitchFamily="18" charset="0"/>
                <a:cs typeface="Times New Roman" panose="02020603050405020304" pitchFamily="18" charset="0"/>
                <a:hlinkClick r:id="rId15" tooltip="Birds">
                  <a:extLst>
                    <a:ext uri="{A12FA001-AC4F-418D-AE19-62706E023703}">
                      <ahyp:hlinkClr xmlns:ahyp="http://schemas.microsoft.com/office/drawing/2018/hyperlinkcolor" val="tx"/>
                    </a:ext>
                  </a:extLst>
                </a:hlinkClick>
              </a:rPr>
              <a:t>birds</a:t>
            </a:r>
            <a:r>
              <a:rPr lang="en-US" b="0" i="0" dirty="0">
                <a:effectLst/>
                <a:latin typeface="Times New Roman" panose="02020603050405020304" pitchFamily="18" charset="0"/>
                <a:cs typeface="Times New Roman" panose="02020603050405020304" pitchFamily="18" charset="0"/>
              </a:rPr>
              <a:t> and tails of some </a:t>
            </a:r>
            <a:r>
              <a:rPr lang="en-US" b="0" i="0" u="none" strike="noStrike" dirty="0">
                <a:effectLst/>
                <a:latin typeface="Times New Roman" panose="02020603050405020304" pitchFamily="18" charset="0"/>
                <a:cs typeface="Times New Roman" panose="02020603050405020304" pitchFamily="18" charset="0"/>
                <a:hlinkClick r:id="rId16" tooltip="Mammals">
                  <a:extLst>
                    <a:ext uri="{A12FA001-AC4F-418D-AE19-62706E023703}">
                      <ahyp:hlinkClr xmlns:ahyp="http://schemas.microsoft.com/office/drawing/2018/hyperlinkcolor" val="tx"/>
                    </a:ext>
                  </a:extLst>
                </a:hlinkClick>
              </a:rPr>
              <a:t>mammals</a:t>
            </a:r>
            <a:r>
              <a:rPr lang="en-US" b="0" i="0" dirty="0">
                <a:effectLst/>
                <a:latin typeface="Times New Roman" panose="02020603050405020304" pitchFamily="18" charset="0"/>
                <a:cs typeface="Times New Roman" panose="02020603050405020304" pitchFamily="18" charset="0"/>
              </a:rPr>
              <a:t>, and are believed to be the primitive form of dermal </a:t>
            </a:r>
            <a:r>
              <a:rPr lang="en-US" b="0" i="0" dirty="0" err="1">
                <a:effectLst/>
                <a:latin typeface="Times New Roman" panose="02020603050405020304" pitchFamily="18" charset="0"/>
                <a:cs typeface="Times New Roman" panose="02020603050405020304" pitchFamily="18" charset="0"/>
              </a:rPr>
              <a:t>armour</a:t>
            </a:r>
            <a:r>
              <a:rPr lang="en-US" b="0" i="0" dirty="0">
                <a:effectLst/>
                <a:latin typeface="Times New Roman" panose="02020603050405020304" pitchFamily="18" charset="0"/>
                <a:cs typeface="Times New Roman" panose="02020603050405020304" pitchFamily="18" charset="0"/>
              </a:rPr>
              <a:t> in reptiles.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049475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21BDE-1812-409C-B4C0-0A81D44E61B8}"/>
              </a:ext>
            </a:extLst>
          </p:cNvPr>
          <p:cNvSpPr>
            <a:spLocks noGrp="1"/>
          </p:cNvSpPr>
          <p:nvPr>
            <p:ph type="title"/>
          </p:nvPr>
        </p:nvSpPr>
        <p:spPr/>
        <p:txBody>
          <a:bodyPr/>
          <a:lstStyle/>
          <a:p>
            <a:endParaRPr lang="en-IN" dirty="0"/>
          </a:p>
        </p:txBody>
      </p:sp>
      <p:pic>
        <p:nvPicPr>
          <p:cNvPr id="6" name="Picture 5">
            <a:extLst>
              <a:ext uri="{FF2B5EF4-FFF2-40B4-BE49-F238E27FC236}">
                <a16:creationId xmlns:a16="http://schemas.microsoft.com/office/drawing/2014/main" id="{5B18F19A-BEF1-4022-BDF5-9EDBEBA778C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703782" y="803564"/>
            <a:ext cx="8222845" cy="5689311"/>
          </a:xfrm>
          <a:prstGeom prst="rect">
            <a:avLst/>
          </a:prstGeom>
          <a:noFill/>
          <a:ln>
            <a:noFill/>
          </a:ln>
        </p:spPr>
      </p:pic>
      <p:pic>
        <p:nvPicPr>
          <p:cNvPr id="9" name="Content Placeholder 8">
            <a:extLst>
              <a:ext uri="{FF2B5EF4-FFF2-40B4-BE49-F238E27FC236}">
                <a16:creationId xmlns:a16="http://schemas.microsoft.com/office/drawing/2014/main" id="{5F11000A-1048-40CF-84F3-9AB7837C6B59}"/>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7737" y="-206794"/>
            <a:ext cx="3429172" cy="2719085"/>
          </a:xfrm>
          <a:prstGeom prst="rect">
            <a:avLst/>
          </a:prstGeom>
          <a:noFill/>
          <a:ln>
            <a:noFill/>
          </a:ln>
        </p:spPr>
      </p:pic>
      <p:pic>
        <p:nvPicPr>
          <p:cNvPr id="12" name="Picture 11">
            <a:extLst>
              <a:ext uri="{FF2B5EF4-FFF2-40B4-BE49-F238E27FC236}">
                <a16:creationId xmlns:a16="http://schemas.microsoft.com/office/drawing/2014/main" id="{F81BE6D1-F8F4-484E-8264-69EA3238011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0646" y="2512291"/>
            <a:ext cx="3817099" cy="4186123"/>
          </a:xfrm>
          <a:prstGeom prst="rect">
            <a:avLst/>
          </a:prstGeom>
          <a:noFill/>
          <a:ln>
            <a:noFill/>
          </a:ln>
        </p:spPr>
      </p:pic>
    </p:spTree>
    <p:extLst>
      <p:ext uri="{BB962C8B-B14F-4D97-AF65-F5344CB8AC3E}">
        <p14:creationId xmlns:p14="http://schemas.microsoft.com/office/powerpoint/2010/main" val="607480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49305-D76A-4DEF-A37D-59AD3471323D}"/>
              </a:ext>
            </a:extLst>
          </p:cNvPr>
          <p:cNvSpPr>
            <a:spLocks noGrp="1"/>
          </p:cNvSpPr>
          <p:nvPr>
            <p:ph type="title"/>
          </p:nvPr>
        </p:nvSpPr>
        <p:spPr>
          <a:xfrm>
            <a:off x="838200" y="365126"/>
            <a:ext cx="10515600" cy="830012"/>
          </a:xfrm>
        </p:spPr>
        <p:txBody>
          <a:bodyPr>
            <a:normAutofit fontScale="90000"/>
          </a:bodyPr>
          <a:lstStyle/>
          <a:p>
            <a:pPr algn="ctr"/>
            <a:r>
              <a:rPr lang="en-US" sz="4400" b="1" dirty="0">
                <a:solidFill>
                  <a:srgbClr val="FF0000"/>
                </a:solidFill>
                <a:latin typeface="Times New Roman" panose="02020603050405020304" pitchFamily="18" charset="0"/>
                <a:cs typeface="Times New Roman" panose="02020603050405020304" pitchFamily="18" charset="0"/>
              </a:rPr>
              <a:t>Structure of Skin</a:t>
            </a:r>
            <a:br>
              <a:rPr lang="en-US" sz="4400" b="1" dirty="0">
                <a:solidFill>
                  <a:srgbClr val="FF0000"/>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F68F3B98-DBC6-4184-BBF6-69ADB0C3C9AE}"/>
              </a:ext>
            </a:extLst>
          </p:cNvPr>
          <p:cNvSpPr>
            <a:spLocks noGrp="1"/>
          </p:cNvSpPr>
          <p:nvPr>
            <p:ph idx="1"/>
          </p:nvPr>
        </p:nvSpPr>
        <p:spPr>
          <a:xfrm>
            <a:off x="838200" y="1307432"/>
            <a:ext cx="10515600" cy="5550567"/>
          </a:xfrm>
        </p:spPr>
        <p:txBody>
          <a:bodyPr>
            <a:normAutofit fontScale="62500" lnSpcReduction="20000"/>
          </a:bodyPr>
          <a:lstStyle/>
          <a:p>
            <a:pPr>
              <a:lnSpc>
                <a:spcPct val="120000"/>
              </a:lnSpc>
            </a:pPr>
            <a:r>
              <a:rPr lang="en-US" sz="3300" b="0" i="0" dirty="0">
                <a:solidFill>
                  <a:srgbClr val="000000"/>
                </a:solidFill>
                <a:effectLst/>
                <a:latin typeface="Times New Roman" panose="02020603050405020304" pitchFamily="18" charset="0"/>
                <a:cs typeface="Times New Roman" panose="02020603050405020304" pitchFamily="18" charset="0"/>
              </a:rPr>
              <a:t>Skin consists of two principle tissue layers: the outer epidermis and the deeper dermis. </a:t>
            </a:r>
          </a:p>
          <a:p>
            <a:pPr>
              <a:lnSpc>
                <a:spcPct val="120000"/>
              </a:lnSpc>
            </a:pPr>
            <a:r>
              <a:rPr lang="en-US" sz="3300" b="0" i="0" dirty="0">
                <a:solidFill>
                  <a:srgbClr val="000000"/>
                </a:solidFill>
                <a:effectLst/>
                <a:latin typeface="Times New Roman" panose="02020603050405020304" pitchFamily="18" charset="0"/>
                <a:cs typeface="Times New Roman" panose="02020603050405020304" pitchFamily="18" charset="0"/>
              </a:rPr>
              <a:t>A hypodermis is situated below the skin, deep to the dermis. </a:t>
            </a:r>
          </a:p>
          <a:p>
            <a:pPr>
              <a:lnSpc>
                <a:spcPct val="120000"/>
              </a:lnSpc>
            </a:pPr>
            <a:r>
              <a:rPr lang="en-US" sz="3300" b="0" i="0" dirty="0">
                <a:solidFill>
                  <a:srgbClr val="000000"/>
                </a:solidFill>
                <a:effectLst/>
                <a:latin typeface="Times New Roman" panose="02020603050405020304" pitchFamily="18" charset="0"/>
                <a:cs typeface="Times New Roman" panose="02020603050405020304" pitchFamily="18" charset="0"/>
              </a:rPr>
              <a:t>It is composed of subcutaneous adipose tissue, it varies throughout the body and among individuals.</a:t>
            </a:r>
          </a:p>
          <a:p>
            <a:pPr>
              <a:lnSpc>
                <a:spcPct val="120000"/>
              </a:lnSpc>
            </a:pPr>
            <a:r>
              <a:rPr lang="en-US" sz="3300" b="0" i="0" dirty="0">
                <a:solidFill>
                  <a:srgbClr val="000000"/>
                </a:solidFill>
                <a:effectLst/>
                <a:latin typeface="Times New Roman" panose="02020603050405020304" pitchFamily="18" charset="0"/>
                <a:cs typeface="Times New Roman" panose="02020603050405020304" pitchFamily="18" charset="0"/>
              </a:rPr>
              <a:t>Thick skin found in palms of the hands soles of feet.</a:t>
            </a:r>
          </a:p>
          <a:p>
            <a:pPr>
              <a:lnSpc>
                <a:spcPct val="120000"/>
              </a:lnSpc>
            </a:pPr>
            <a:r>
              <a:rPr lang="en-US" sz="3300" dirty="0">
                <a:solidFill>
                  <a:srgbClr val="000000"/>
                </a:solidFill>
                <a:latin typeface="Times New Roman" panose="02020603050405020304" pitchFamily="18" charset="0"/>
                <a:cs typeface="Times New Roman" panose="02020603050405020304" pitchFamily="18" charset="0"/>
              </a:rPr>
              <a:t>In total four layers from deep to superficial</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1. Stratum Basale</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2. Stratum spinosum</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3. Stratum granulosum</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4. Stratum corneum.</a:t>
            </a:r>
          </a:p>
          <a:p>
            <a:pPr lvl="1">
              <a:lnSpc>
                <a:spcPct val="120000"/>
              </a:lnSpc>
            </a:pPr>
            <a:r>
              <a:rPr lang="en-US" sz="3300" dirty="0">
                <a:solidFill>
                  <a:srgbClr val="000000"/>
                </a:solidFill>
                <a:latin typeface="Times New Roman" panose="02020603050405020304" pitchFamily="18" charset="0"/>
                <a:cs typeface="Times New Roman" panose="02020603050405020304" pitchFamily="18" charset="0"/>
              </a:rPr>
              <a:t>Fifth layer stratum lucidum is present in between stratum corneum &amp; S. granulosum.</a:t>
            </a:r>
          </a:p>
          <a:p>
            <a:pPr lvl="1"/>
            <a:r>
              <a:rPr lang="en-US" dirty="0">
                <a:solidFill>
                  <a:srgbClr val="000000"/>
                </a:solidFill>
                <a:latin typeface="helvetica neue"/>
              </a:rPr>
              <a:t> </a:t>
            </a:r>
            <a:endParaRPr lang="en-IN" dirty="0"/>
          </a:p>
        </p:txBody>
      </p:sp>
    </p:spTree>
    <p:extLst>
      <p:ext uri="{BB962C8B-B14F-4D97-AF65-F5344CB8AC3E}">
        <p14:creationId xmlns:p14="http://schemas.microsoft.com/office/powerpoint/2010/main" val="671040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A626F-EAB1-4D4C-A698-73115214F9A5}"/>
              </a:ext>
            </a:extLst>
          </p:cNvPr>
          <p:cNvSpPr>
            <a:spLocks noGrp="1"/>
          </p:cNvSpPr>
          <p:nvPr>
            <p:ph type="title"/>
          </p:nvPr>
        </p:nvSpPr>
        <p:spPr/>
        <p:txBody>
          <a:bodyPr/>
          <a:lstStyle/>
          <a:p>
            <a:pPr algn="ctr"/>
            <a:r>
              <a:rPr lang="en-US" dirty="0"/>
              <a:t> </a:t>
            </a:r>
            <a:r>
              <a:rPr lang="en-US" sz="3600" b="1" dirty="0">
                <a:solidFill>
                  <a:srgbClr val="FF0000"/>
                </a:solidFill>
                <a:latin typeface="Times New Roman" panose="02020603050405020304" pitchFamily="18" charset="0"/>
                <a:cs typeface="Times New Roman" panose="02020603050405020304" pitchFamily="18" charset="0"/>
              </a:rPr>
              <a:t>Epidermal derivatives of Vertebrates </a:t>
            </a:r>
            <a:endParaRPr lang="en-IN" sz="3600"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4945208-76E0-467A-ACEA-60A03DEBB63E}"/>
              </a:ext>
            </a:extLst>
          </p:cNvPr>
          <p:cNvSpPr>
            <a:spLocks noGrp="1"/>
          </p:cNvSpPr>
          <p:nvPr>
            <p:ph idx="1"/>
          </p:nvPr>
        </p:nvSpPr>
        <p:spPr/>
        <p:txBody>
          <a:bodyPr>
            <a:normAutofit/>
          </a:bodyPr>
          <a:lstStyle/>
          <a:p>
            <a:r>
              <a:rPr lang="en-US" sz="2400" b="0" i="0" dirty="0">
                <a:solidFill>
                  <a:srgbClr val="222222"/>
                </a:solidFill>
                <a:effectLst/>
                <a:latin typeface="arial" panose="020B0604020202020204" pitchFamily="34" charset="0"/>
              </a:rPr>
              <a:t>INTEGUMENT. derivatives (</a:t>
            </a:r>
            <a:r>
              <a:rPr lang="en-US" sz="2400" b="1" i="0" dirty="0">
                <a:solidFill>
                  <a:srgbClr val="222222"/>
                </a:solidFill>
                <a:effectLst/>
                <a:latin typeface="arial" panose="020B0604020202020204" pitchFamily="34" charset="0"/>
              </a:rPr>
              <a:t>sweat glands</a:t>
            </a:r>
            <a:r>
              <a:rPr lang="en-US" sz="2400" b="0" i="0" dirty="0">
                <a:solidFill>
                  <a:srgbClr val="222222"/>
                </a:solidFill>
                <a:effectLst/>
                <a:latin typeface="arial" panose="020B0604020202020204" pitchFamily="34" charset="0"/>
              </a:rPr>
              <a:t>, </a:t>
            </a:r>
            <a:r>
              <a:rPr lang="en-US" sz="2400" b="1" i="0" dirty="0">
                <a:solidFill>
                  <a:srgbClr val="222222"/>
                </a:solidFill>
                <a:effectLst/>
                <a:latin typeface="arial" panose="020B0604020202020204" pitchFamily="34" charset="0"/>
              </a:rPr>
              <a:t>sebaceous glands</a:t>
            </a:r>
            <a:r>
              <a:rPr lang="en-US" sz="2400" b="0" i="0" dirty="0">
                <a:solidFill>
                  <a:srgbClr val="222222"/>
                </a:solidFill>
                <a:effectLst/>
                <a:latin typeface="arial" panose="020B0604020202020204" pitchFamily="34" charset="0"/>
              </a:rPr>
              <a:t>, mammary glands, </a:t>
            </a:r>
            <a:r>
              <a:rPr lang="en-US" sz="2400" b="1" i="0" dirty="0">
                <a:solidFill>
                  <a:srgbClr val="222222"/>
                </a:solidFill>
                <a:effectLst/>
                <a:latin typeface="arial" panose="020B0604020202020204" pitchFamily="34" charset="0"/>
              </a:rPr>
              <a:t>hair</a:t>
            </a:r>
            <a:r>
              <a:rPr lang="en-US" sz="2400" b="0" i="0" dirty="0">
                <a:solidFill>
                  <a:srgbClr val="222222"/>
                </a:solidFill>
                <a:effectLst/>
                <a:latin typeface="arial" panose="020B0604020202020204" pitchFamily="34" charset="0"/>
              </a:rPr>
              <a:t>, </a:t>
            </a:r>
            <a:r>
              <a:rPr lang="en-US" sz="2400" b="1" i="0" dirty="0">
                <a:solidFill>
                  <a:srgbClr val="222222"/>
                </a:solidFill>
                <a:effectLst/>
                <a:latin typeface="arial" panose="020B0604020202020204" pitchFamily="34" charset="0"/>
              </a:rPr>
              <a:t>nails</a:t>
            </a:r>
            <a:r>
              <a:rPr lang="en-US" sz="2400" b="0" i="0" dirty="0">
                <a:solidFill>
                  <a:srgbClr val="222222"/>
                </a:solidFill>
                <a:effectLst/>
                <a:latin typeface="arial" panose="020B0604020202020204" pitchFamily="34" charset="0"/>
              </a:rPr>
              <a:t>, claws, hooves, horns, antlers, combs, wattles, and feathers)</a:t>
            </a:r>
            <a:endParaRPr lang="en-IN" sz="2400" dirty="0"/>
          </a:p>
        </p:txBody>
      </p:sp>
      <p:pic>
        <p:nvPicPr>
          <p:cNvPr id="4" name="Picture 3">
            <a:extLst>
              <a:ext uri="{FF2B5EF4-FFF2-40B4-BE49-F238E27FC236}">
                <a16:creationId xmlns:a16="http://schemas.microsoft.com/office/drawing/2014/main" id="{5E75F0A4-91D2-48E4-A244-788144B4C8F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9950" y="2826001"/>
            <a:ext cx="5731510" cy="4302125"/>
          </a:xfrm>
          <a:prstGeom prst="rect">
            <a:avLst/>
          </a:prstGeom>
          <a:noFill/>
          <a:ln>
            <a:noFill/>
          </a:ln>
        </p:spPr>
      </p:pic>
      <p:pic>
        <p:nvPicPr>
          <p:cNvPr id="6" name="Picture 5">
            <a:extLst>
              <a:ext uri="{FF2B5EF4-FFF2-40B4-BE49-F238E27FC236}">
                <a16:creationId xmlns:a16="http://schemas.microsoft.com/office/drawing/2014/main" id="{D6E03142-F242-4911-9090-356693D710A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674009" y="3106604"/>
            <a:ext cx="4993991" cy="4070735"/>
          </a:xfrm>
          <a:prstGeom prst="rect">
            <a:avLst/>
          </a:prstGeom>
          <a:noFill/>
          <a:ln>
            <a:noFill/>
          </a:ln>
        </p:spPr>
      </p:pic>
    </p:spTree>
    <p:extLst>
      <p:ext uri="{BB962C8B-B14F-4D97-AF65-F5344CB8AC3E}">
        <p14:creationId xmlns:p14="http://schemas.microsoft.com/office/powerpoint/2010/main" val="425116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BCB2E-4228-45C0-A316-55A74C8121A3}"/>
              </a:ext>
            </a:extLst>
          </p:cNvPr>
          <p:cNvSpPr>
            <a:spLocks noGrp="1"/>
          </p:cNvSpPr>
          <p:nvPr>
            <p:ph type="title"/>
          </p:nvPr>
        </p:nvSpPr>
        <p:spPr/>
        <p:txBody>
          <a:bodyPr/>
          <a:lstStyle/>
          <a:p>
            <a:pPr algn="ctr"/>
            <a:r>
              <a:rPr lang="en-US" sz="4400" b="1" dirty="0">
                <a:solidFill>
                  <a:srgbClr val="FF0000"/>
                </a:solidFill>
                <a:latin typeface="Times New Roman" panose="02020603050405020304" pitchFamily="18" charset="0"/>
                <a:cs typeface="Times New Roman" panose="02020603050405020304" pitchFamily="18" charset="0"/>
              </a:rPr>
              <a:t>Epidermal Scales</a:t>
            </a:r>
            <a:endParaRPr lang="en-IN" dirty="0"/>
          </a:p>
        </p:txBody>
      </p:sp>
      <p:sp>
        <p:nvSpPr>
          <p:cNvPr id="10" name="Content Placeholder 9">
            <a:extLst>
              <a:ext uri="{FF2B5EF4-FFF2-40B4-BE49-F238E27FC236}">
                <a16:creationId xmlns:a16="http://schemas.microsoft.com/office/drawing/2014/main" id="{CE37A8E5-2900-4AE2-9777-C6381562C534}"/>
              </a:ext>
            </a:extLst>
          </p:cNvPr>
          <p:cNvSpPr>
            <a:spLocks noGrp="1"/>
          </p:cNvSpPr>
          <p:nvPr>
            <p:ph idx="1"/>
          </p:nvPr>
        </p:nvSpPr>
        <p:spPr>
          <a:xfrm>
            <a:off x="838200" y="1825625"/>
            <a:ext cx="10515600" cy="4887996"/>
          </a:xfrm>
        </p:spPr>
        <p:txBody>
          <a:bodyPr>
            <a:normAutofit fontScale="77500" lnSpcReduction="20000"/>
          </a:bodyPr>
          <a:lstStyle/>
          <a:p>
            <a:r>
              <a:rPr lang="en-US" b="0" i="0" dirty="0">
                <a:solidFill>
                  <a:srgbClr val="000000"/>
                </a:solidFill>
                <a:effectLst/>
                <a:latin typeface="Times New Roman" panose="02020603050405020304" pitchFamily="18" charset="0"/>
                <a:cs typeface="Times New Roman" panose="02020603050405020304" pitchFamily="18" charset="0"/>
              </a:rPr>
              <a:t>Epidermal scales are horny, tough extensions of the stratum corneum. </a:t>
            </a:r>
          </a:p>
          <a:p>
            <a:r>
              <a:rPr lang="en-US" b="0" i="0" dirty="0">
                <a:solidFill>
                  <a:srgbClr val="000000"/>
                </a:solidFill>
                <a:effectLst/>
                <a:latin typeface="Times New Roman" panose="02020603050405020304" pitchFamily="18" charset="0"/>
                <a:cs typeface="Times New Roman" panose="02020603050405020304" pitchFamily="18" charset="0"/>
              </a:rPr>
              <a:t>Well developed in reptiles, they are also common on exposed skin in birds and mammals. </a:t>
            </a:r>
          </a:p>
          <a:p>
            <a:r>
              <a:rPr lang="en-US" b="0" i="0" dirty="0">
                <a:solidFill>
                  <a:srgbClr val="000000"/>
                </a:solidFill>
                <a:effectLst/>
                <a:latin typeface="Times New Roman" panose="02020603050405020304" pitchFamily="18" charset="0"/>
                <a:cs typeface="Times New Roman" panose="02020603050405020304" pitchFamily="18" charset="0"/>
              </a:rPr>
              <a:t>Such scales are periodically molted or shed gradually along with the rest of the stratum corneum.</a:t>
            </a:r>
          </a:p>
          <a:p>
            <a:r>
              <a:rPr lang="en-US" b="0" i="0" dirty="0">
                <a:solidFill>
                  <a:srgbClr val="1A1A1A"/>
                </a:solidFill>
                <a:effectLst/>
                <a:latin typeface="Times New Roman" panose="02020603050405020304" pitchFamily="18" charset="0"/>
                <a:cs typeface="Times New Roman" panose="02020603050405020304" pitchFamily="18" charset="0"/>
              </a:rPr>
              <a:t>Epidermal scales are absent in fishes, but dermal, or bony, scales are abundant. </a:t>
            </a:r>
          </a:p>
          <a:p>
            <a:r>
              <a:rPr lang="en-US" b="0" i="0" dirty="0">
                <a:solidFill>
                  <a:srgbClr val="1A1A1A"/>
                </a:solidFill>
                <a:effectLst/>
                <a:latin typeface="Times New Roman" panose="02020603050405020304" pitchFamily="18" charset="0"/>
                <a:cs typeface="Times New Roman" panose="02020603050405020304" pitchFamily="18" charset="0"/>
              </a:rPr>
              <a:t>Claw like epidermal scales are present in certain amphibians, including a few </a:t>
            </a:r>
            <a:r>
              <a:rPr lang="en-US" b="0" i="0" u="none" strike="noStrike" dirty="0">
                <a:solidFill>
                  <a:srgbClr val="14599D"/>
                </a:solidFill>
                <a:effectLst/>
                <a:latin typeface="Times New Roman" panose="02020603050405020304" pitchFamily="18" charset="0"/>
                <a:cs typeface="Times New Roman" panose="02020603050405020304" pitchFamily="18" charset="0"/>
                <a:hlinkClick r:id="rId2"/>
              </a:rPr>
              <a:t>toads</a:t>
            </a:r>
            <a:r>
              <a:rPr lang="en-US" b="0" i="0" dirty="0">
                <a:solidFill>
                  <a:srgbClr val="1A1A1A"/>
                </a:solidFill>
                <a:effectLst/>
                <a:latin typeface="Times New Roman" panose="02020603050405020304" pitchFamily="18" charset="0"/>
                <a:cs typeface="Times New Roman" panose="02020603050405020304" pitchFamily="18" charset="0"/>
              </a:rPr>
              <a:t>, certain burrowing, wormlike </a:t>
            </a:r>
            <a:r>
              <a:rPr lang="en-US" b="0" i="0" u="none" strike="noStrike" dirty="0">
                <a:solidFill>
                  <a:srgbClr val="14599D"/>
                </a:solidFill>
                <a:effectLst/>
                <a:latin typeface="Times New Roman" panose="02020603050405020304" pitchFamily="18" charset="0"/>
                <a:cs typeface="Times New Roman" panose="02020603050405020304" pitchFamily="18" charset="0"/>
                <a:hlinkClick r:id="rId3"/>
              </a:rPr>
              <a:t>caecilians</a:t>
            </a:r>
            <a:r>
              <a:rPr lang="en-US" u="none" strike="noStrike" dirty="0">
                <a:solidFill>
                  <a:srgbClr val="1A1A1A"/>
                </a:solidFill>
                <a:latin typeface="Times New Roman" panose="02020603050405020304" pitchFamily="18" charset="0"/>
                <a:cs typeface="Times New Roman" panose="02020603050405020304" pitchFamily="18" charset="0"/>
              </a:rPr>
              <a:t>.</a:t>
            </a:r>
            <a:endParaRPr lang="en-US" b="0" i="0" dirty="0">
              <a:solidFill>
                <a:srgbClr val="1A1A1A"/>
              </a:solidFill>
              <a:effectLst/>
              <a:latin typeface="Times New Roman" panose="02020603050405020304" pitchFamily="18" charset="0"/>
              <a:cs typeface="Times New Roman" panose="02020603050405020304" pitchFamily="18" charset="0"/>
            </a:endParaRPr>
          </a:p>
          <a:p>
            <a:r>
              <a:rPr lang="en-US" b="0" i="0" dirty="0">
                <a:solidFill>
                  <a:srgbClr val="1A1A1A"/>
                </a:solidFill>
                <a:effectLst/>
                <a:latin typeface="Times New Roman" panose="02020603050405020304" pitchFamily="18" charset="0"/>
                <a:cs typeface="Times New Roman" panose="02020603050405020304" pitchFamily="18" charset="0"/>
              </a:rPr>
              <a:t>The so-called horns of the </a:t>
            </a:r>
            <a:r>
              <a:rPr lang="en-US" b="0" i="0" u="none" strike="noStrike" dirty="0">
                <a:solidFill>
                  <a:srgbClr val="14599D"/>
                </a:solidFill>
                <a:effectLst/>
                <a:latin typeface="Times New Roman" panose="02020603050405020304" pitchFamily="18" charset="0"/>
                <a:cs typeface="Times New Roman" panose="02020603050405020304" pitchFamily="18" charset="0"/>
                <a:hlinkClick r:id="rId4"/>
              </a:rPr>
              <a:t>horned lizard</a:t>
            </a:r>
            <a:r>
              <a:rPr lang="en-US" b="0" i="0" dirty="0">
                <a:solidFill>
                  <a:srgbClr val="1A1A1A"/>
                </a:solidFill>
                <a:effectLst/>
                <a:latin typeface="Times New Roman" panose="02020603050405020304" pitchFamily="18" charset="0"/>
                <a:cs typeface="Times New Roman" panose="02020603050405020304" pitchFamily="18" charset="0"/>
              </a:rPr>
              <a:t> are specialized epidermal scales; </a:t>
            </a:r>
          </a:p>
          <a:p>
            <a:r>
              <a:rPr lang="en-US" dirty="0">
                <a:solidFill>
                  <a:srgbClr val="1A1A1A"/>
                </a:solidFill>
                <a:latin typeface="Times New Roman" panose="02020603050405020304" pitchFamily="18" charset="0"/>
                <a:cs typeface="Times New Roman" panose="02020603050405020304" pitchFamily="18" charset="0"/>
              </a:rPr>
              <a:t>T</a:t>
            </a:r>
            <a:r>
              <a:rPr lang="en-US" b="0" i="0" dirty="0">
                <a:solidFill>
                  <a:srgbClr val="1A1A1A"/>
                </a:solidFill>
                <a:effectLst/>
                <a:latin typeface="Times New Roman" panose="02020603050405020304" pitchFamily="18" charset="0"/>
                <a:cs typeface="Times New Roman" panose="02020603050405020304" pitchFamily="18" charset="0"/>
              </a:rPr>
              <a:t>he rattle of </a:t>
            </a:r>
            <a:r>
              <a:rPr lang="en-US" b="0" i="0" u="none" strike="noStrike" dirty="0">
                <a:solidFill>
                  <a:srgbClr val="14599D"/>
                </a:solidFill>
                <a:effectLst/>
                <a:latin typeface="Times New Roman" panose="02020603050405020304" pitchFamily="18" charset="0"/>
                <a:cs typeface="Times New Roman" panose="02020603050405020304" pitchFamily="18" charset="0"/>
                <a:hlinkClick r:id="rId5"/>
              </a:rPr>
              <a:t>rattlesnakes</a:t>
            </a:r>
            <a:r>
              <a:rPr lang="en-US" b="0" i="0" dirty="0">
                <a:solidFill>
                  <a:srgbClr val="1A1A1A"/>
                </a:solidFill>
                <a:effectLst/>
                <a:latin typeface="Times New Roman" panose="02020603050405020304" pitchFamily="18" charset="0"/>
                <a:cs typeface="Times New Roman" panose="02020603050405020304" pitchFamily="18" charset="0"/>
              </a:rPr>
              <a:t> is a series of dried scales loosely attached to each other, the last one always remaining despite molting of the rest of the stratum corneum.</a:t>
            </a:r>
          </a:p>
          <a:p>
            <a:r>
              <a:rPr lang="en-US" b="0" i="0" dirty="0">
                <a:solidFill>
                  <a:srgbClr val="1A1A1A"/>
                </a:solidFill>
                <a:effectLst/>
                <a:latin typeface="Times New Roman" panose="02020603050405020304" pitchFamily="18" charset="0"/>
                <a:cs typeface="Times New Roman" panose="02020603050405020304" pitchFamily="18" charset="0"/>
              </a:rPr>
              <a:t> Epidermal scales cover the bony scales of the carapace (top) and plastron (bottom) of </a:t>
            </a:r>
            <a:r>
              <a:rPr lang="en-US" b="0" i="0" u="none" strike="noStrike" dirty="0">
                <a:solidFill>
                  <a:srgbClr val="14599D"/>
                </a:solidFill>
                <a:effectLst/>
                <a:latin typeface="Times New Roman" panose="02020603050405020304" pitchFamily="18" charset="0"/>
                <a:cs typeface="Times New Roman" panose="02020603050405020304" pitchFamily="18" charset="0"/>
                <a:hlinkClick r:id="rId6"/>
              </a:rPr>
              <a:t>turtles’</a:t>
            </a:r>
            <a:r>
              <a:rPr lang="en-US" b="0" i="0" dirty="0">
                <a:solidFill>
                  <a:srgbClr val="1A1A1A"/>
                </a:solidFill>
                <a:effectLst/>
                <a:latin typeface="Times New Roman" panose="02020603050405020304" pitchFamily="18" charset="0"/>
                <a:cs typeface="Times New Roman" panose="02020603050405020304" pitchFamily="18" charset="0"/>
              </a:rPr>
              <a:t> shells.</a:t>
            </a:r>
          </a:p>
          <a:p>
            <a:r>
              <a:rPr lang="en-US" b="0" i="0" dirty="0">
                <a:solidFill>
                  <a:srgbClr val="1A1A1A"/>
                </a:solidFill>
                <a:effectLst/>
                <a:latin typeface="Times New Roman" panose="02020603050405020304" pitchFamily="18" charset="0"/>
                <a:cs typeface="Times New Roman" panose="02020603050405020304" pitchFamily="18" charset="0"/>
              </a:rPr>
              <a:t>The </a:t>
            </a:r>
            <a:r>
              <a:rPr lang="en-US" b="0" i="0" u="none" strike="noStrike" dirty="0">
                <a:solidFill>
                  <a:srgbClr val="14599D"/>
                </a:solidFill>
                <a:effectLst/>
                <a:latin typeface="Times New Roman" panose="02020603050405020304" pitchFamily="18" charset="0"/>
                <a:cs typeface="Times New Roman" panose="02020603050405020304" pitchFamily="18" charset="0"/>
                <a:hlinkClick r:id="rId7"/>
              </a:rPr>
              <a:t>beak</a:t>
            </a:r>
            <a:r>
              <a:rPr lang="en-US" b="0" i="0" dirty="0">
                <a:solidFill>
                  <a:srgbClr val="1A1A1A"/>
                </a:solidFill>
                <a:effectLst/>
                <a:latin typeface="Times New Roman" panose="02020603050405020304" pitchFamily="18" charset="0"/>
                <a:cs typeface="Times New Roman" panose="02020603050405020304" pitchFamily="18" charset="0"/>
              </a:rPr>
              <a:t> of turtles is composed of a modified epidermal </a:t>
            </a:r>
            <a:r>
              <a:rPr lang="en-US" b="0" i="0" u="none" strike="noStrike" dirty="0">
                <a:solidFill>
                  <a:srgbClr val="14599D"/>
                </a:solidFill>
                <a:effectLst/>
                <a:latin typeface="Times New Roman" panose="02020603050405020304" pitchFamily="18" charset="0"/>
                <a:cs typeface="Times New Roman" panose="02020603050405020304" pitchFamily="18" charset="0"/>
                <a:hlinkClick r:id="rId8"/>
              </a:rPr>
              <a:t>scale</a:t>
            </a:r>
            <a:r>
              <a:rPr lang="en-US" b="0" i="0" dirty="0">
                <a:solidFill>
                  <a:srgbClr val="1A1A1A"/>
                </a:solidFill>
                <a:effectLst/>
                <a:latin typeface="Times New Roman" panose="02020603050405020304" pitchFamily="18" charset="0"/>
                <a:cs typeface="Times New Roman" panose="02020603050405020304" pitchFamily="18" charset="0"/>
              </a:rPr>
              <a:t> covering the jawbone.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877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1225</TotalTime>
  <Words>5104</Words>
  <Application>Microsoft Office PowerPoint</Application>
  <PresentationFormat>Widescreen</PresentationFormat>
  <Paragraphs>389</Paragraphs>
  <Slides>68</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68</vt:i4>
      </vt:variant>
    </vt:vector>
  </HeadingPairs>
  <TitlesOfParts>
    <vt:vector size="76" baseType="lpstr">
      <vt:lpstr>Arial</vt:lpstr>
      <vt:lpstr>Arial</vt:lpstr>
      <vt:lpstr>Calibri</vt:lpstr>
      <vt:lpstr>Calibri Light</vt:lpstr>
      <vt:lpstr>Georgia</vt:lpstr>
      <vt:lpstr>helvetica neue</vt:lpstr>
      <vt:lpstr>Times New Roman</vt:lpstr>
      <vt:lpstr>Office Theme</vt:lpstr>
      <vt:lpstr>Thakur College of Science &amp; Commerce Department of Zoology Academic Year – 2020-21</vt:lpstr>
      <vt:lpstr>Integumentary System</vt:lpstr>
      <vt:lpstr>PowerPoint Presentation</vt:lpstr>
      <vt:lpstr>PowerPoint Presentation</vt:lpstr>
      <vt:lpstr> Function of Integumentary System</vt:lpstr>
      <vt:lpstr>Skin</vt:lpstr>
      <vt:lpstr>Structure of Skin </vt:lpstr>
      <vt:lpstr> Epidermal derivatives of Vertebrates </vt:lpstr>
      <vt:lpstr>Epidermal Scales</vt:lpstr>
      <vt:lpstr> Reptilian Scales (Lizards)</vt:lpstr>
      <vt:lpstr>Snake Scales</vt:lpstr>
      <vt:lpstr>PowerPoint Presentation</vt:lpstr>
      <vt:lpstr>Rattle in Rattle snake</vt:lpstr>
      <vt:lpstr>Small, Large &amp; Modified Scales</vt:lpstr>
      <vt:lpstr>PowerPoint Presentation</vt:lpstr>
      <vt:lpstr>Horns </vt:lpstr>
      <vt:lpstr> Types of Horns</vt:lpstr>
      <vt:lpstr>PowerPoint Presentation</vt:lpstr>
      <vt:lpstr>Hoofs</vt:lpstr>
      <vt:lpstr>Parts of Hoof</vt:lpstr>
      <vt:lpstr>Claws</vt:lpstr>
      <vt:lpstr>PowerPoint Presentation</vt:lpstr>
      <vt:lpstr>Claws on the wings of the birds</vt:lpstr>
      <vt:lpstr>PowerPoint Presentation</vt:lpstr>
      <vt:lpstr>PowerPoint Presentation</vt:lpstr>
      <vt:lpstr>Claws in Mammals</vt:lpstr>
      <vt:lpstr>Beaks </vt:lpstr>
      <vt:lpstr>PowerPoint Presentation</vt:lpstr>
      <vt:lpstr>PowerPoint Presentation</vt:lpstr>
      <vt:lpstr>Horny Teeth</vt:lpstr>
      <vt:lpstr>Hairs in mammals</vt:lpstr>
      <vt:lpstr>PowerPoint Presentation</vt:lpstr>
      <vt:lpstr>Hair</vt:lpstr>
      <vt:lpstr>Epidermal Glands</vt:lpstr>
      <vt:lpstr> Types of Glands</vt:lpstr>
      <vt:lpstr>PowerPoint Presentation</vt:lpstr>
      <vt:lpstr>PowerPoint Presentation</vt:lpstr>
      <vt:lpstr>PowerPoint Presentation</vt:lpstr>
      <vt:lpstr>PowerPoint Presentation</vt:lpstr>
      <vt:lpstr>Unicellular glands</vt:lpstr>
      <vt:lpstr>PowerPoint Presentation</vt:lpstr>
      <vt:lpstr>Multicellular glands</vt:lpstr>
      <vt:lpstr>Poisons glands</vt:lpstr>
      <vt:lpstr>Uropygial glands</vt:lpstr>
      <vt:lpstr>Salt glands</vt:lpstr>
      <vt:lpstr>Salt glands in sea turtles</vt:lpstr>
      <vt:lpstr>Ceruminous glands</vt:lpstr>
      <vt:lpstr>Feathers</vt:lpstr>
      <vt:lpstr>PowerPoint Presentation</vt:lpstr>
      <vt:lpstr>Feathers Structure</vt:lpstr>
      <vt:lpstr>Types of Feathers</vt:lpstr>
      <vt:lpstr>PowerPoint Presentation</vt:lpstr>
      <vt:lpstr>Quill Feathers – ( Flight Feathers)</vt:lpstr>
      <vt:lpstr>Contour Feathers</vt:lpstr>
      <vt:lpstr>PowerPoint Presentation</vt:lpstr>
      <vt:lpstr>Down  Feathers</vt:lpstr>
      <vt:lpstr>PowerPoint Presentation</vt:lpstr>
      <vt:lpstr>Filo plumes Feathers</vt:lpstr>
      <vt:lpstr>Filo plumes Feathers Types</vt:lpstr>
      <vt:lpstr>Scales in Fishes</vt:lpstr>
      <vt:lpstr>Types of Scales in Fishes</vt:lpstr>
      <vt:lpstr>Scales in Fishes</vt:lpstr>
      <vt:lpstr>Placoid Scale</vt:lpstr>
      <vt:lpstr> Cycloid Scale</vt:lpstr>
      <vt:lpstr>Ctenoid Scale</vt:lpstr>
      <vt:lpstr>Ctenoid Scale</vt:lpstr>
      <vt:lpstr>Dermal Scutes in Reptiles &amp; Birds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Thakur College of Science &amp; Commerce Department of Zoology Academic Year – 2020-21</dc:title>
  <dc:creator>Geeta Mohite</dc:creator>
  <cp:lastModifiedBy>Geeta Mohite</cp:lastModifiedBy>
  <cp:revision>89</cp:revision>
  <dcterms:created xsi:type="dcterms:W3CDTF">2020-08-18T04:13:15Z</dcterms:created>
  <dcterms:modified xsi:type="dcterms:W3CDTF">2020-09-02T13:09:28Z</dcterms:modified>
</cp:coreProperties>
</file>